
<file path=[Content_Types].xml><?xml version="1.0" encoding="utf-8"?>
<Types xmlns="http://schemas.openxmlformats.org/package/2006/content-types">
  <Default Extension="xml" ContentType="application/xml"/>
  <Default Extension="bin" ContentType="application/vnd.openxmlformats-officedocument.oleObject"/>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gif" ContentType="image/gif"/>
  <Default Extension="png" ContentType="image/png"/>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3.xml" ContentType="application/vnd.openxmlformats-officedocument.presentationml.tags+xml"/>
  <Override PartName="/ppt/notesSlides/notesSlide9.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17.xml" ContentType="application/vnd.openxmlformats-officedocument.presentationml.notesSlide+xml"/>
  <Override PartName="/ppt/tags/tag16.xml" ContentType="application/vnd.openxmlformats-officedocument.presentationml.tags+xml"/>
  <Override PartName="/ppt/notesSlides/notesSlide18.xml" ContentType="application/vnd.openxmlformats-officedocument.presentationml.notesSlide+xml"/>
  <Override PartName="/ppt/tags/tag17.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24.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25.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9" r:id="rId1"/>
  </p:sldMasterIdLst>
  <p:notesMasterIdLst>
    <p:notesMasterId r:id="rId133"/>
  </p:notesMasterIdLst>
  <p:handoutMasterIdLst>
    <p:handoutMasterId r:id="rId134"/>
  </p:handoutMasterIdLst>
  <p:sldIdLst>
    <p:sldId id="655" r:id="rId2"/>
    <p:sldId id="722" r:id="rId3"/>
    <p:sldId id="807" r:id="rId4"/>
    <p:sldId id="803" r:id="rId5"/>
    <p:sldId id="804" r:id="rId6"/>
    <p:sldId id="739" r:id="rId7"/>
    <p:sldId id="806" r:id="rId8"/>
    <p:sldId id="811" r:id="rId9"/>
    <p:sldId id="744" r:id="rId10"/>
    <p:sldId id="754" r:id="rId11"/>
    <p:sldId id="737" r:id="rId12"/>
    <p:sldId id="755" r:id="rId13"/>
    <p:sldId id="775" r:id="rId14"/>
    <p:sldId id="784" r:id="rId15"/>
    <p:sldId id="759" r:id="rId16"/>
    <p:sldId id="760" r:id="rId17"/>
    <p:sldId id="751" r:id="rId18"/>
    <p:sldId id="753" r:id="rId19"/>
    <p:sldId id="812" r:id="rId20"/>
    <p:sldId id="758" r:id="rId21"/>
    <p:sldId id="777" r:id="rId22"/>
    <p:sldId id="715" r:id="rId23"/>
    <p:sldId id="687" r:id="rId24"/>
    <p:sldId id="706" r:id="rId25"/>
    <p:sldId id="797" r:id="rId26"/>
    <p:sldId id="794" r:id="rId27"/>
    <p:sldId id="801" r:id="rId28"/>
    <p:sldId id="686" r:id="rId29"/>
    <p:sldId id="678" r:id="rId30"/>
    <p:sldId id="816" r:id="rId31"/>
    <p:sldId id="815" r:id="rId32"/>
    <p:sldId id="805" r:id="rId33"/>
    <p:sldId id="785" r:id="rId34"/>
    <p:sldId id="685" r:id="rId35"/>
    <p:sldId id="786" r:id="rId36"/>
    <p:sldId id="762" r:id="rId37"/>
    <p:sldId id="783" r:id="rId38"/>
    <p:sldId id="817" r:id="rId39"/>
    <p:sldId id="808" r:id="rId40"/>
    <p:sldId id="818" r:id="rId41"/>
    <p:sldId id="790" r:id="rId42"/>
    <p:sldId id="763" r:id="rId43"/>
    <p:sldId id="798" r:id="rId44"/>
    <p:sldId id="799" r:id="rId45"/>
    <p:sldId id="800" r:id="rId46"/>
    <p:sldId id="703" r:id="rId47"/>
    <p:sldId id="761" r:id="rId48"/>
    <p:sldId id="809" r:id="rId49"/>
    <p:sldId id="742" r:id="rId50"/>
    <p:sldId id="810" r:id="rId51"/>
    <p:sldId id="802" r:id="rId52"/>
    <p:sldId id="698" r:id="rId53"/>
    <p:sldId id="788" r:id="rId54"/>
    <p:sldId id="764" r:id="rId55"/>
    <p:sldId id="814" r:id="rId56"/>
    <p:sldId id="765" r:id="rId57"/>
    <p:sldId id="791" r:id="rId58"/>
    <p:sldId id="789" r:id="rId59"/>
    <p:sldId id="795" r:id="rId60"/>
    <p:sldId id="712" r:id="rId61"/>
    <p:sldId id="710" r:id="rId62"/>
    <p:sldId id="796" r:id="rId63"/>
    <p:sldId id="704" r:id="rId64"/>
    <p:sldId id="813" r:id="rId65"/>
    <p:sldId id="695" r:id="rId66"/>
    <p:sldId id="736" r:id="rId67"/>
    <p:sldId id="723" r:id="rId68"/>
    <p:sldId id="709" r:id="rId69"/>
    <p:sldId id="773" r:id="rId70"/>
    <p:sldId id="694" r:id="rId71"/>
    <p:sldId id="793" r:id="rId72"/>
    <p:sldId id="746" r:id="rId73"/>
    <p:sldId id="757" r:id="rId74"/>
    <p:sldId id="688" r:id="rId75"/>
    <p:sldId id="752" r:id="rId76"/>
    <p:sldId id="727" r:id="rId77"/>
    <p:sldId id="767" r:id="rId78"/>
    <p:sldId id="701" r:id="rId79"/>
    <p:sldId id="748" r:id="rId80"/>
    <p:sldId id="749" r:id="rId81"/>
    <p:sldId id="756" r:id="rId82"/>
    <p:sldId id="731" r:id="rId83"/>
    <p:sldId id="726" r:id="rId84"/>
    <p:sldId id="743" r:id="rId85"/>
    <p:sldId id="792" r:id="rId86"/>
    <p:sldId id="720" r:id="rId87"/>
    <p:sldId id="697" r:id="rId88"/>
    <p:sldId id="711" r:id="rId89"/>
    <p:sldId id="707" r:id="rId90"/>
    <p:sldId id="734" r:id="rId91"/>
    <p:sldId id="745" r:id="rId92"/>
    <p:sldId id="714" r:id="rId93"/>
    <p:sldId id="738" r:id="rId94"/>
    <p:sldId id="774" r:id="rId95"/>
    <p:sldId id="682" r:id="rId96"/>
    <p:sldId id="747" r:id="rId97"/>
    <p:sldId id="787" r:id="rId98"/>
    <p:sldId id="733" r:id="rId99"/>
    <p:sldId id="750" r:id="rId100"/>
    <p:sldId id="728" r:id="rId101"/>
    <p:sldId id="719" r:id="rId102"/>
    <p:sldId id="772" r:id="rId103"/>
    <p:sldId id="721" r:id="rId104"/>
    <p:sldId id="740" r:id="rId105"/>
    <p:sldId id="741" r:id="rId106"/>
    <p:sldId id="717" r:id="rId107"/>
    <p:sldId id="708" r:id="rId108"/>
    <p:sldId id="713" r:id="rId109"/>
    <p:sldId id="696" r:id="rId110"/>
    <p:sldId id="675" r:id="rId111"/>
    <p:sldId id="660" r:id="rId112"/>
    <p:sldId id="673" r:id="rId113"/>
    <p:sldId id="702" r:id="rId114"/>
    <p:sldId id="666" r:id="rId115"/>
    <p:sldId id="677" r:id="rId116"/>
    <p:sldId id="674" r:id="rId117"/>
    <p:sldId id="684" r:id="rId118"/>
    <p:sldId id="689" r:id="rId119"/>
    <p:sldId id="668" r:id="rId120"/>
    <p:sldId id="669" r:id="rId121"/>
    <p:sldId id="671" r:id="rId122"/>
    <p:sldId id="679" r:id="rId123"/>
    <p:sldId id="672" r:id="rId124"/>
    <p:sldId id="676" r:id="rId125"/>
    <p:sldId id="661" r:id="rId126"/>
    <p:sldId id="670" r:id="rId127"/>
    <p:sldId id="776" r:id="rId128"/>
    <p:sldId id="778" r:id="rId129"/>
    <p:sldId id="779" r:id="rId130"/>
    <p:sldId id="780" r:id="rId131"/>
    <p:sldId id="781" r:id="rId132"/>
  </p:sldIdLst>
  <p:sldSz cx="9144000" cy="6858000" type="screen4x3"/>
  <p:notesSz cx="7315200" cy="9601200"/>
  <p:custDataLst>
    <p:tags r:id="rId135"/>
  </p:custDataLst>
  <p:defaultTex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128"/>
        <a:cs typeface="+mn-cs"/>
      </a:defRPr>
    </a:lvl1pPr>
    <a:lvl2pPr marL="457200" algn="l" rtl="0" eaLnBrk="0" fontAlgn="base" hangingPunct="0">
      <a:spcBef>
        <a:spcPct val="0"/>
      </a:spcBef>
      <a:spcAft>
        <a:spcPct val="0"/>
      </a:spcAft>
      <a:defRPr kern="1200">
        <a:solidFill>
          <a:schemeClr val="tx1"/>
        </a:solidFill>
        <a:latin typeface="Arial" charset="0"/>
        <a:ea typeface="ＭＳ Ｐゴシック" charset="-128"/>
        <a:cs typeface="+mn-cs"/>
      </a:defRPr>
    </a:lvl2pPr>
    <a:lvl3pPr marL="914400" algn="l" rtl="0" eaLnBrk="0" fontAlgn="base" hangingPunct="0">
      <a:spcBef>
        <a:spcPct val="0"/>
      </a:spcBef>
      <a:spcAft>
        <a:spcPct val="0"/>
      </a:spcAft>
      <a:defRPr kern="1200">
        <a:solidFill>
          <a:schemeClr val="tx1"/>
        </a:solidFill>
        <a:latin typeface="Arial" charset="0"/>
        <a:ea typeface="ＭＳ Ｐゴシック" charset="-128"/>
        <a:cs typeface="+mn-cs"/>
      </a:defRPr>
    </a:lvl3pPr>
    <a:lvl4pPr marL="1371600" algn="l" rtl="0" eaLnBrk="0" fontAlgn="base" hangingPunct="0">
      <a:spcBef>
        <a:spcPct val="0"/>
      </a:spcBef>
      <a:spcAft>
        <a:spcPct val="0"/>
      </a:spcAft>
      <a:defRPr kern="1200">
        <a:solidFill>
          <a:schemeClr val="tx1"/>
        </a:solidFill>
        <a:latin typeface="Arial" charset="0"/>
        <a:ea typeface="ＭＳ Ｐゴシック" charset="-128"/>
        <a:cs typeface="+mn-cs"/>
      </a:defRPr>
    </a:lvl4pPr>
    <a:lvl5pPr marL="1828800" algn="l" rtl="0" eaLnBrk="0" fontAlgn="base" hangingPunct="0">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66FF"/>
    <a:srgbClr val="CC9900"/>
    <a:srgbClr val="F8F8F8"/>
    <a:srgbClr val="DDDDDD"/>
    <a:srgbClr val="FFFF00"/>
    <a:srgbClr val="FCE6D8"/>
    <a:srgbClr val="FF3300"/>
    <a:srgbClr val="D0F8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40" autoAdjust="0"/>
    <p:restoredTop sz="87809"/>
  </p:normalViewPr>
  <p:slideViewPr>
    <p:cSldViewPr>
      <p:cViewPr>
        <p:scale>
          <a:sx n="135" d="100"/>
          <a:sy n="135" d="100"/>
        </p:scale>
        <p:origin x="1096" y="-8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00" Type="http://schemas.openxmlformats.org/officeDocument/2006/relationships/slide" Target="slides/slide9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notesMaster" Target="notesMasters/notesMaster1.xml"/><Relationship Id="rId134" Type="http://schemas.openxmlformats.org/officeDocument/2006/relationships/handoutMaster" Target="handoutMasters/handoutMaster1.xml"/><Relationship Id="rId135" Type="http://schemas.openxmlformats.org/officeDocument/2006/relationships/tags" Target="tags/tag1.xml"/><Relationship Id="rId136" Type="http://schemas.openxmlformats.org/officeDocument/2006/relationships/presProps" Target="presProps.xml"/><Relationship Id="rId137" Type="http://schemas.openxmlformats.org/officeDocument/2006/relationships/viewProps" Target="viewProps.xml"/><Relationship Id="rId138" Type="http://schemas.openxmlformats.org/officeDocument/2006/relationships/theme" Target="theme/theme1.xml"/><Relationship Id="rId13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8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2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1417" tIns="45708" rIns="91417" bIns="45708" numCol="1" anchor="t" anchorCtr="0" compatLnSpc="1">
            <a:prstTxWarp prst="textNoShape">
              <a:avLst/>
            </a:prstTxWarp>
          </a:bodyPr>
          <a:lstStyle>
            <a:lvl1pPr eaLnBrk="1" hangingPunct="1">
              <a:defRPr sz="1200">
                <a:latin typeface="Arial" charset="0"/>
                <a:ea typeface="+mn-ea"/>
                <a:cs typeface="+mn-cs"/>
              </a:defRPr>
            </a:lvl1pPr>
          </a:lstStyle>
          <a:p>
            <a:pPr>
              <a:defRPr/>
            </a:pPr>
            <a:endParaRPr lang="en-US"/>
          </a:p>
        </p:txBody>
      </p:sp>
      <p:sp>
        <p:nvSpPr>
          <p:cNvPr id="142339" name="Rectangle 3"/>
          <p:cNvSpPr>
            <a:spLocks noGrp="1" noChangeArrowheads="1"/>
          </p:cNvSpPr>
          <p:nvPr>
            <p:ph type="dt" sz="quarter" idx="1"/>
          </p:nvPr>
        </p:nvSpPr>
        <p:spPr bwMode="auto">
          <a:xfrm>
            <a:off x="4143375" y="0"/>
            <a:ext cx="3170238" cy="479425"/>
          </a:xfrm>
          <a:prstGeom prst="rect">
            <a:avLst/>
          </a:prstGeom>
          <a:noFill/>
          <a:ln w="9525">
            <a:noFill/>
            <a:miter lim="800000"/>
            <a:headEnd/>
            <a:tailEnd/>
          </a:ln>
          <a:effectLst/>
        </p:spPr>
        <p:txBody>
          <a:bodyPr vert="horz" wrap="square" lIns="91417" tIns="45708" rIns="91417" bIns="45708" numCol="1" anchor="t" anchorCtr="0" compatLnSpc="1">
            <a:prstTxWarp prst="textNoShape">
              <a:avLst/>
            </a:prstTxWarp>
          </a:bodyPr>
          <a:lstStyle>
            <a:lvl1pPr algn="r" eaLnBrk="1" hangingPunct="1">
              <a:defRPr sz="1200">
                <a:latin typeface="Arial" charset="0"/>
                <a:ea typeface="+mn-ea"/>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120188"/>
            <a:ext cx="3170238" cy="479425"/>
          </a:xfrm>
          <a:prstGeom prst="rect">
            <a:avLst/>
          </a:prstGeom>
          <a:noFill/>
          <a:ln w="9525">
            <a:noFill/>
            <a:miter lim="800000"/>
            <a:headEnd/>
            <a:tailEnd/>
          </a:ln>
          <a:effectLst/>
        </p:spPr>
        <p:txBody>
          <a:bodyPr vert="horz" wrap="square" lIns="91417" tIns="45708" rIns="91417" bIns="45708" numCol="1" anchor="b" anchorCtr="0" compatLnSpc="1">
            <a:prstTxWarp prst="textNoShape">
              <a:avLst/>
            </a:prstTxWarp>
          </a:bodyPr>
          <a:lstStyle>
            <a:lvl1pPr eaLnBrk="1" hangingPunct="1">
              <a:defRPr sz="1200">
                <a:latin typeface="Arial" charset="0"/>
                <a:ea typeface="+mn-ea"/>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1417" tIns="45708" rIns="91417" bIns="45708" numCol="1" anchor="b" anchorCtr="0" compatLnSpc="1">
            <a:prstTxWarp prst="textNoShape">
              <a:avLst/>
            </a:prstTxWarp>
          </a:bodyPr>
          <a:lstStyle>
            <a:lvl1pPr algn="r" eaLnBrk="1" hangingPunct="1">
              <a:defRPr sz="1200"/>
            </a:lvl1pPr>
          </a:lstStyle>
          <a:p>
            <a:pPr>
              <a:defRPr/>
            </a:pPr>
            <a:fld id="{5C18C27A-19E6-2A43-89FD-F58B2FE78FD3}" type="slidenum">
              <a:rPr lang="en-US" altLang="en-US"/>
              <a:pPr>
                <a:defRPr/>
              </a:pPr>
              <a:t>‹#›</a:t>
            </a:fld>
            <a:endParaRPr lang="en-US" altLang="en-US"/>
          </a:p>
        </p:txBody>
      </p:sp>
    </p:spTree>
    <p:extLst>
      <p:ext uri="{BB962C8B-B14F-4D97-AF65-F5344CB8AC3E}">
        <p14:creationId xmlns:p14="http://schemas.microsoft.com/office/powerpoint/2010/main" val="160277519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36" tIns="48319" rIns="96636" bIns="48319" numCol="1" anchor="t" anchorCtr="0" compatLnSpc="1">
            <a:prstTxWarp prst="textNoShape">
              <a:avLst/>
            </a:prstTxWarp>
          </a:bodyPr>
          <a:lstStyle>
            <a:lvl1pPr defTabSz="966788" eaLnBrk="1" hangingPunct="1">
              <a:defRPr sz="1300">
                <a:latin typeface="Arial" charset="0"/>
                <a:ea typeface="+mn-ea"/>
                <a:cs typeface="+mn-cs"/>
              </a:defRPr>
            </a:lvl1pPr>
          </a:lstStyle>
          <a:p>
            <a:pPr>
              <a:defRPr/>
            </a:pPr>
            <a:endParaRPr lang="en-US"/>
          </a:p>
        </p:txBody>
      </p:sp>
      <p:sp>
        <p:nvSpPr>
          <p:cNvPr id="6147" name="Rectangle 3"/>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36" tIns="48319" rIns="96636" bIns="48319" numCol="1" anchor="t" anchorCtr="0" compatLnSpc="1">
            <a:prstTxWarp prst="textNoShape">
              <a:avLst/>
            </a:prstTxWarp>
          </a:bodyPr>
          <a:lstStyle>
            <a:lvl1pPr algn="r" defTabSz="966788" eaLnBrk="1" hangingPunct="1">
              <a:defRPr sz="1300">
                <a:latin typeface="Arial" charset="0"/>
                <a:ea typeface="+mn-ea"/>
                <a:cs typeface="+mn-cs"/>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6149" name="Rectangle 5"/>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36" tIns="48319" rIns="96636" bIns="4831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9120188"/>
            <a:ext cx="3170238" cy="479425"/>
          </a:xfrm>
          <a:prstGeom prst="rect">
            <a:avLst/>
          </a:prstGeom>
          <a:noFill/>
          <a:ln w="9525">
            <a:noFill/>
            <a:miter lim="800000"/>
            <a:headEnd/>
            <a:tailEnd/>
          </a:ln>
          <a:effectLst/>
        </p:spPr>
        <p:txBody>
          <a:bodyPr vert="horz" wrap="square" lIns="96636" tIns="48319" rIns="96636" bIns="48319" numCol="1" anchor="b" anchorCtr="0" compatLnSpc="1">
            <a:prstTxWarp prst="textNoShape">
              <a:avLst/>
            </a:prstTxWarp>
          </a:bodyPr>
          <a:lstStyle>
            <a:lvl1pPr defTabSz="966788" eaLnBrk="1" hangingPunct="1">
              <a:defRPr sz="1300">
                <a:latin typeface="Arial" charset="0"/>
                <a:ea typeface="+mn-ea"/>
                <a:cs typeface="+mn-cs"/>
              </a:defRPr>
            </a:lvl1pPr>
          </a:lstStyle>
          <a:p>
            <a:pPr>
              <a:defRPr/>
            </a:pPr>
            <a:endParaRPr lang="en-US"/>
          </a:p>
        </p:txBody>
      </p:sp>
      <p:sp>
        <p:nvSpPr>
          <p:cNvPr id="6151" name="Rectangle 7"/>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36" tIns="48319" rIns="96636" bIns="48319" numCol="1" anchor="b" anchorCtr="0" compatLnSpc="1">
            <a:prstTxWarp prst="textNoShape">
              <a:avLst/>
            </a:prstTxWarp>
          </a:bodyPr>
          <a:lstStyle>
            <a:lvl1pPr algn="r" defTabSz="966788" eaLnBrk="1" hangingPunct="1">
              <a:defRPr sz="1300"/>
            </a:lvl1pPr>
          </a:lstStyle>
          <a:p>
            <a:pPr>
              <a:defRPr/>
            </a:pPr>
            <a:fld id="{015C6DF1-DA11-8C41-9F9F-1F1D6739D781}" type="slidenum">
              <a:rPr lang="en-US" altLang="en-US"/>
              <a:pPr>
                <a:defRPr/>
              </a:pPr>
              <a:t>‹#›</a:t>
            </a:fld>
            <a:endParaRPr lang="en-US" altLang="en-US"/>
          </a:p>
        </p:txBody>
      </p:sp>
    </p:spTree>
    <p:extLst>
      <p:ext uri="{BB962C8B-B14F-4D97-AF65-F5344CB8AC3E}">
        <p14:creationId xmlns:p14="http://schemas.microsoft.com/office/powerpoint/2010/main" val="74705730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ChangeArrowheads="1" noTextEdit="1"/>
          </p:cNvSpPr>
          <p:nvPr>
            <p:ph type="sldImg"/>
          </p:nvPr>
        </p:nvSpPr>
        <p:spPr>
          <a:ln/>
        </p:spPr>
      </p:sp>
      <p:sp>
        <p:nvSpPr>
          <p:cNvPr id="16386"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z="800"/>
          </a:p>
        </p:txBody>
      </p:sp>
    </p:spTree>
    <p:extLst>
      <p:ext uri="{BB962C8B-B14F-4D97-AF65-F5344CB8AC3E}">
        <p14:creationId xmlns:p14="http://schemas.microsoft.com/office/powerpoint/2010/main" val="19553012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Rot="1" noChangeAspect="1" noChangeArrowheads="1" noTextEdit="1"/>
          </p:cNvSpPr>
          <p:nvPr>
            <p:ph type="sldImg"/>
          </p:nvPr>
        </p:nvSpPr>
        <p:spPr>
          <a:ln/>
        </p:spPr>
      </p:sp>
      <p:sp>
        <p:nvSpPr>
          <p:cNvPr id="18434"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sz="800" dirty="0" smtClean="0"/>
              <a:t>Start</a:t>
            </a:r>
            <a:r>
              <a:rPr lang="en-US" altLang="en-US" sz="800" baseline="0" dirty="0" smtClean="0"/>
              <a:t> with introduction of observables</a:t>
            </a:r>
            <a:endParaRPr lang="en-US" altLang="en-US" sz="800" dirty="0"/>
          </a:p>
        </p:txBody>
      </p:sp>
    </p:spTree>
    <p:extLst>
      <p:ext uri="{BB962C8B-B14F-4D97-AF65-F5344CB8AC3E}">
        <p14:creationId xmlns:p14="http://schemas.microsoft.com/office/powerpoint/2010/main" val="19531238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ea typeface="ＭＳ Ｐゴシック" charset="0"/>
                <a:cs typeface="ＭＳ Ｐゴシック" charset="0"/>
              </a:rPr>
              <a:t>One dimensional PDFs describing momentum distributions the fast moving hadron are under intensive studies for more than 30 years, mainly focusing on sums and differences of partonic distributions.</a:t>
            </a:r>
          </a:p>
          <a:p>
            <a:r>
              <a:rPr lang="en-US">
                <a:latin typeface="Times New Roman" charset="0"/>
                <a:ea typeface="ＭＳ Ｐゴシック" charset="0"/>
                <a:cs typeface="ＭＳ Ｐゴシック" charset="0"/>
              </a:rPr>
              <a:t>Some facilities involvd in  electroproduction and pp scattering are listed here.</a:t>
            </a:r>
          </a:p>
          <a:p>
            <a:endParaRPr lang="en-US">
              <a:ea typeface="ＭＳ Ｐゴシック" charset="0"/>
              <a:cs typeface="ＭＳ Ｐゴシック" charset="0"/>
            </a:endParaRPr>
          </a:p>
        </p:txBody>
      </p:sp>
      <p:sp>
        <p:nvSpPr>
          <p:cNvPr id="1946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defRPr sz="2400">
                <a:solidFill>
                  <a:schemeClr val="tx1"/>
                </a:solidFill>
                <a:latin typeface="Arial" charset="0"/>
                <a:ea typeface="ＭＳ Ｐゴシック" charset="0"/>
                <a:cs typeface="ＭＳ Ｐゴシック" charset="0"/>
              </a:defRPr>
            </a:lvl1pPr>
            <a:lvl2pPr marL="37931725" indent="-37474525" defTabSz="966788">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AA5C09BF-7289-704D-9CE9-20D52CA5D02B}" type="slidenum">
              <a:rPr lang="en-US" sz="1300"/>
              <a:pPr/>
              <a:t>3</a:t>
            </a:fld>
            <a:endParaRPr lang="en-US"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ea typeface="ＭＳ Ｐゴシック" charset="0"/>
              <a:cs typeface="ＭＳ Ｐゴシック" charset="0"/>
            </a:endParaRP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defRPr sz="2400">
                <a:solidFill>
                  <a:schemeClr val="tx1"/>
                </a:solidFill>
                <a:latin typeface="Arial" charset="0"/>
                <a:ea typeface="ＭＳ Ｐゴシック" charset="0"/>
                <a:cs typeface="ＭＳ Ｐゴシック" charset="0"/>
              </a:defRPr>
            </a:lvl1pPr>
            <a:lvl2pPr marL="37931725" indent="-37474525" defTabSz="966788">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55B9F2A4-86AD-6E41-BA47-D71E33939ECC}" type="slidenum">
              <a:rPr lang="en-US" sz="1300"/>
              <a:pPr/>
              <a:t>4</a:t>
            </a:fld>
            <a:endParaRPr lang="en-US"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ea typeface="ＭＳ Ｐゴシック" charset="0"/>
                <a:cs typeface="ＭＳ Ｐゴシック" charset="0"/>
              </a:rPr>
              <a:t>"Salvador Dali's The Maximum Speed of Raphael's Madonna, 1954"</a:t>
            </a:r>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defRPr sz="2400">
                <a:solidFill>
                  <a:schemeClr val="tx1"/>
                </a:solidFill>
                <a:latin typeface="Arial" charset="0"/>
                <a:ea typeface="ＭＳ Ｐゴシック" charset="0"/>
                <a:cs typeface="ＭＳ Ｐゴシック" charset="0"/>
              </a:defRPr>
            </a:lvl1pPr>
            <a:lvl2pPr marL="37931725" indent="-37474525" defTabSz="966788">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0699E24E-633A-B049-8812-310B9E3CA60B}" type="slidenum">
              <a:rPr lang="en-US" sz="1300"/>
              <a:pPr/>
              <a:t>5</a:t>
            </a:fld>
            <a:endParaRPr lang="en-US"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defRPr sz="2400">
                <a:solidFill>
                  <a:schemeClr val="tx1"/>
                </a:solidFill>
                <a:latin typeface="Arial" charset="0"/>
                <a:ea typeface="ＭＳ Ｐゴシック" charset="0"/>
                <a:cs typeface="ＭＳ Ｐゴシック" charset="0"/>
              </a:defRPr>
            </a:lvl1pPr>
            <a:lvl2pPr marL="37931725" indent="-37474525" defTabSz="966788">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162B2745-9DA2-224A-B177-B5D6F46D528F}" type="slidenum">
              <a:rPr lang="en-US" sz="1300"/>
              <a:pPr/>
              <a:t>7</a:t>
            </a:fld>
            <a:endParaRPr lang="en-US" sz="1300"/>
          </a:p>
        </p:txBody>
      </p:sp>
      <p:sp>
        <p:nvSpPr>
          <p:cNvPr id="33795" name="Rectangle 2"/>
          <p:cNvSpPr>
            <a:spLocks noGrp="1" noRot="1" noChangeAspect="1" noChangeArrowheads="1" noTextEdit="1"/>
          </p:cNvSpPr>
          <p:nvPr>
            <p:ph type="sldImg"/>
          </p:nvPr>
        </p:nvSpPr>
        <p:spPr>
          <a:xfrm>
            <a:off x="1258888" y="720725"/>
            <a:ext cx="4800600" cy="3600450"/>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it-IT" sz="900" b="1">
                <a:ea typeface="ＭＳ Ｐゴシック" charset="0"/>
                <a:cs typeface="ＭＳ Ｐゴシック" charset="0"/>
              </a:rPr>
              <a:t>Here is what we understand under the 3D structure of the nucleon. It is basicaly encoded in this two tables of functions describing transverse momentum and space distributions of quark with different polarizations in proton with different polarizations. GPDs and TMDs were already introduced as extensions of pdfs to transverse space, with teansverse momentum for TMDs and transverse coordinate for GPDs. Calculations of density distributions for transversely polarized quarks in an umpolarized proton are shown on the right column for TMDs and GPDs (bottom). You can see the polarizations of quarks pointing in the x-dircetion and shifts to up (positive y) for b_T and down for k_T(negative y). In both cases we have non perturbative pieces and hard scattering, with GPDs accesible in exclusive processes and TMDs in SIDIS.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defRPr sz="2400">
                <a:solidFill>
                  <a:schemeClr val="tx1"/>
                </a:solidFill>
                <a:latin typeface="Arial" charset="0"/>
                <a:ea typeface="ＭＳ Ｐゴシック" charset="0"/>
                <a:cs typeface="ＭＳ Ｐゴシック" charset="0"/>
              </a:defRPr>
            </a:lvl1pPr>
            <a:lvl2pPr marL="37931725" indent="-37474525" defTabSz="966788">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endParaRPr lang="en-US" sz="1300"/>
          </a:p>
        </p:txBody>
      </p:sp>
      <p:sp>
        <p:nvSpPr>
          <p:cNvPr id="38915" name="Rectangle 2"/>
          <p:cNvSpPr>
            <a:spLocks noGrp="1" noRot="1" noChangeAspect="1" noChangeArrowheads="1" noTextEdit="1"/>
          </p:cNvSpPr>
          <p:nvPr>
            <p:ph type="sldImg"/>
          </p:nvPr>
        </p:nvSpPr>
        <p:spPr>
          <a:xfrm>
            <a:off x="1268413" y="727075"/>
            <a:ext cx="4786312" cy="3589338"/>
          </a:xfrm>
          <a:ln/>
        </p:spPr>
      </p:sp>
      <p:sp>
        <p:nvSpPr>
          <p:cNvPr id="38916" name="Rectangle 3"/>
          <p:cNvSpPr>
            <a:spLocks noGrp="1" noChangeArrowheads="1"/>
          </p:cNvSpPr>
          <p:nvPr>
            <p:ph type="body" idx="1"/>
          </p:nvPr>
        </p:nvSpPr>
        <p:spPr>
          <a:xfrm>
            <a:off x="976313" y="4560888"/>
            <a:ext cx="5362575" cy="4318000"/>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z="160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defRPr sz="2400">
                <a:solidFill>
                  <a:schemeClr val="tx1"/>
                </a:solidFill>
                <a:latin typeface="Arial" charset="0"/>
                <a:ea typeface="ＭＳ Ｐゴシック" charset="-128"/>
              </a:defRPr>
            </a:lvl1pPr>
            <a:lvl2pPr marL="37931725" indent="-37474525" defTabSz="966788">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fld id="{606418A2-7BD3-614C-9DA5-0163FD07F22B}" type="slidenum">
              <a:rPr lang="en-US" altLang="en-US" sz="1300"/>
              <a:pPr/>
              <a:t>9</a:t>
            </a:fld>
            <a:endParaRPr lang="en-US" altLang="en-US" sz="130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5164372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ea typeface="ＭＳ Ｐゴシック" charset="0"/>
                <a:cs typeface="ＭＳ Ｐゴシック" charset="0"/>
              </a:rPr>
              <a:t>Lorenz invariant amplitudes </a:t>
            </a: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eaLnBrk="0" hangingPunct="0">
              <a:defRPr sz="2400">
                <a:solidFill>
                  <a:schemeClr val="tx1"/>
                </a:solidFill>
                <a:latin typeface="Arial" charset="0"/>
                <a:ea typeface="ＭＳ Ｐゴシック" charset="0"/>
                <a:cs typeface="ＭＳ Ｐゴシック" charset="0"/>
              </a:defRPr>
            </a:lvl1pPr>
            <a:lvl2pPr marL="37931725" indent="-37474525" defTabSz="966788"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EA72922-6869-AF49-857E-355964F9412C}" type="slidenum">
              <a:rPr lang="en-US" sz="1300"/>
              <a:pPr eaLnBrk="1" hangingPunct="1"/>
              <a:t>12</a:t>
            </a:fld>
            <a:endParaRPr lang="en-US"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ea typeface="ＭＳ Ｐゴシック" charset="0"/>
              <a:cs typeface="ＭＳ Ｐゴシック" charset="0"/>
            </a:endParaRPr>
          </a:p>
          <a:p>
            <a:r>
              <a:rPr lang="en-US">
                <a:ea typeface="ＭＳ Ｐゴシック" charset="0"/>
                <a:cs typeface="ＭＳ Ｐゴシック" charset="0"/>
              </a:rPr>
              <a:t>A_{UT}^{Siv}=A_{UT}^{\sin(\phi-\phi_S)}\propto \frac{f_{1T}^{\perp u}(x,k_T)\otimes_W D_1^{u\rightarrow h}(z,p_T)}{f_1^{u}(x,k_T)\otimes D_1^{u\rightarrow h}(z,p_T)}</a:t>
            </a:r>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eaLnBrk="0" hangingPunct="0">
              <a:defRPr sz="2400">
                <a:solidFill>
                  <a:schemeClr val="tx1"/>
                </a:solidFill>
                <a:latin typeface="Arial" charset="0"/>
                <a:ea typeface="ＭＳ Ｐゴシック" charset="0"/>
                <a:cs typeface="ＭＳ Ｐゴシック" charset="0"/>
              </a:defRPr>
            </a:lvl1pPr>
            <a:lvl2pPr marL="37931725" indent="-37474525" defTabSz="966788"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3C0E4FB-74DA-534A-BAE6-7DCD19AC1923}" type="slidenum">
              <a:rPr lang="en-US" sz="1300"/>
              <a:pPr eaLnBrk="1" hangingPunct="1"/>
              <a:t>13</a:t>
            </a:fld>
            <a:endParaRPr lang="en-US" sz="13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spcBef>
                <a:spcPct val="30000"/>
              </a:spcBef>
              <a:defRPr sz="1200">
                <a:solidFill>
                  <a:schemeClr val="tx1"/>
                </a:solidFill>
                <a:latin typeface="Arial" charset="0"/>
                <a:ea typeface="ＭＳ Ｐゴシック" charset="-128"/>
              </a:defRPr>
            </a:lvl1pPr>
            <a:lvl2pPr marL="37931725" indent="-37474525" defTabSz="966788">
              <a:spcBef>
                <a:spcPct val="30000"/>
              </a:spcBef>
              <a:defRPr sz="1200">
                <a:solidFill>
                  <a:schemeClr val="tx1"/>
                </a:solidFill>
                <a:latin typeface="Arial" charset="0"/>
                <a:ea typeface="ＭＳ Ｐゴシック" charset="-128"/>
              </a:defRPr>
            </a:lvl2pPr>
            <a:lvl3pPr marL="1143000" indent="-228600" defTabSz="966788">
              <a:spcBef>
                <a:spcPct val="30000"/>
              </a:spcBef>
              <a:defRPr sz="1200">
                <a:solidFill>
                  <a:schemeClr val="tx1"/>
                </a:solidFill>
                <a:latin typeface="Arial" charset="0"/>
                <a:ea typeface="ＭＳ Ｐゴシック" charset="-128"/>
              </a:defRPr>
            </a:lvl3pPr>
            <a:lvl4pPr marL="1600200" indent="-228600" defTabSz="966788">
              <a:spcBef>
                <a:spcPct val="30000"/>
              </a:spcBef>
              <a:defRPr sz="1200">
                <a:solidFill>
                  <a:schemeClr val="tx1"/>
                </a:solidFill>
                <a:latin typeface="Arial" charset="0"/>
                <a:ea typeface="ＭＳ Ｐゴシック" charset="-128"/>
              </a:defRPr>
            </a:lvl4pPr>
            <a:lvl5pPr marL="2057400" indent="-228600" defTabSz="966788">
              <a:spcBef>
                <a:spcPct val="30000"/>
              </a:spcBef>
              <a:defRPr sz="1200">
                <a:solidFill>
                  <a:schemeClr val="tx1"/>
                </a:solidFill>
                <a:latin typeface="Arial" charset="0"/>
                <a:ea typeface="ＭＳ Ｐゴシック" charset="-128"/>
              </a:defRPr>
            </a:lvl5pPr>
            <a:lvl6pPr marL="2514600" indent="-228600" defTabSz="96678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6678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6678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66788"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99AD6EFD-1E6D-C94D-8109-D3AA01CFED35}" type="slidenum">
              <a:rPr lang="en-US" altLang="en-US" sz="1300"/>
              <a:pPr>
                <a:spcBef>
                  <a:spcPct val="0"/>
                </a:spcBef>
              </a:pPr>
              <a:t>16</a:t>
            </a:fld>
            <a:endParaRPr lang="en-US" altLang="en-US" sz="1300"/>
          </a:p>
        </p:txBody>
      </p:sp>
      <p:sp>
        <p:nvSpPr>
          <p:cNvPr id="34819" name="Text Box 1"/>
          <p:cNvSpPr>
            <a:spLocks noGrp="1" noRot="1" noChangeAspect="1" noChangeArrowheads="1" noTextEdit="1"/>
          </p:cNvSpPr>
          <p:nvPr>
            <p:ph type="sldImg"/>
          </p:nvPr>
        </p:nvSpPr>
        <p:spPr>
          <a:xfrm>
            <a:off x="1257300" y="728663"/>
            <a:ext cx="4800600" cy="3600450"/>
          </a:xfrm>
          <a:solidFill>
            <a:srgbClr val="FFFFFF"/>
          </a:solidFill>
          <a:ln/>
        </p:spPr>
      </p:sp>
      <p:sp>
        <p:nvSpPr>
          <p:cNvPr id="34820" name="Text Box 2"/>
          <p:cNvSpPr>
            <a:spLocks noGrp="1" noChangeArrowheads="1"/>
          </p:cNvSpPr>
          <p:nvPr>
            <p:ph type="body" idx="1"/>
          </p:nvPr>
        </p:nvSpPr>
        <p:spPr>
          <a:xfrm>
            <a:off x="731838" y="4559300"/>
            <a:ext cx="5853112" cy="4321175"/>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ltLang="en-US"/>
          </a:p>
        </p:txBody>
      </p:sp>
    </p:spTree>
    <p:extLst>
      <p:ext uri="{BB962C8B-B14F-4D97-AF65-F5344CB8AC3E}">
        <p14:creationId xmlns:p14="http://schemas.microsoft.com/office/powerpoint/2010/main" val="5978057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p:cNvSpPr>
          <p:nvPr>
            <p:ph type="sldImg"/>
          </p:nvPr>
        </p:nvSpPr>
        <p:spPr>
          <a:ln/>
        </p:spPr>
      </p:sp>
      <p:sp>
        <p:nvSpPr>
          <p:cNvPr id="2355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ea typeface="ＭＳ Ｐゴシック" charset="0"/>
                <a:cs typeface="ＭＳ Ｐゴシック" charset="0"/>
              </a:rPr>
              <a:t>Hall C requires three superconducting quadrupole magnets (Q1, Q2, and Q3), an HB dipole and a superconducting dipole magnet for the Super High Momentum Spectrometer (SHMS) to be installed within its Continuous Electron Beam Accelerator Facility (CEBAF). </a:t>
            </a:r>
          </a:p>
          <a:p>
            <a:endParaRPr lang="en-US">
              <a:ea typeface="ＭＳ Ｐゴシック" charset="0"/>
              <a:cs typeface="ＭＳ Ｐゴシック" charset="0"/>
            </a:endParaRPr>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eaLnBrk="0" hangingPunct="0">
              <a:defRPr sz="2400">
                <a:solidFill>
                  <a:schemeClr val="tx1"/>
                </a:solidFill>
                <a:latin typeface="Arial" charset="0"/>
                <a:ea typeface="ＭＳ Ｐゴシック" charset="0"/>
                <a:cs typeface="ＭＳ Ｐゴシック" charset="0"/>
              </a:defRPr>
            </a:lvl1pPr>
            <a:lvl2pPr marL="37931725" indent="-37474525" defTabSz="966788"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F731A05-CEB3-C14E-A670-8F561E4608CD}" type="slidenum">
              <a:rPr lang="en-US" sz="1300"/>
              <a:pPr eaLnBrk="1" hangingPunct="1"/>
              <a:t>17</a:t>
            </a:fld>
            <a:endParaRPr lang="en-US" sz="13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noTextEdit="1"/>
          </p:cNvSpPr>
          <p:nvPr>
            <p:ph type="sldImg"/>
          </p:nvPr>
        </p:nvSpPr>
        <p:spPr>
          <a:ln/>
        </p:spPr>
      </p:sp>
      <p:sp>
        <p:nvSpPr>
          <p:cNvPr id="7270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t>\sigma=\sigma_{UU}+\sigma_{UU}^{\cos\phi}cos\phi +S_T\sigma_{UT}^{\sin\phi_S}\sin\phi_S+....</a:t>
            </a:r>
          </a:p>
          <a:p>
            <a:r>
              <a:rPr lang="en-US" altLang="en-US"/>
              <a:t>F_{XY}^{h}(x,z,P_T) \rightarrow F_{XY}^{B,h}(x,z,P_T)\times R(x,z,P_T,\phi_h) +F_{XY}^{R,h}(\dots)</a:t>
            </a:r>
          </a:p>
          <a:p>
            <a:endParaRPr lang="en-US" altLang="en-US"/>
          </a:p>
          <a:p>
            <a:r>
              <a:rPr lang="en-US" altLang="en-US"/>
              <a:t>So far the analysis of the asymmetry or the ratio of the differences and the sums of yield for two spin orientation was perform assuming  no cross contributions from different structure functions to specific</a:t>
            </a:r>
          </a:p>
          <a:p>
            <a:r>
              <a:rPr lang="en-US" altLang="en-US"/>
              <a:t>observable. The yield indeed is more complicated and as you can see the azimuthal structure for transverse target in addition to Collins and Sivers, has several other contributions.</a:t>
            </a:r>
          </a:p>
          <a:p>
            <a:r>
              <a:rPr lang="en-US" altLang="en-US"/>
              <a:t>In case there are no radiative corrections or acceptance effects all moments are orthogonal and separation of moments could be done using standard procedures (ex. weighting with corresponding moments or fitting with corresponding functions).</a:t>
            </a:r>
          </a:p>
          <a:p>
            <a:r>
              <a:rPr lang="en-US" altLang="en-US"/>
              <a:t>However, radiative effects change the original simplicity, introducing addition azimuthal dependence.   One important consequence here is not as much the correction to extracted structure fiunction from itself, but the</a:t>
            </a:r>
          </a:p>
          <a:p>
            <a:r>
              <a:rPr lang="en-US" altLang="en-US"/>
              <a:t>contrubutions to observables from other structure functions which may be much bigger. An example of the contribution of sin\phi_S term to Collins and sivers asymmetries will be discussed later on.  </a:t>
            </a:r>
          </a:p>
          <a:p>
            <a:endParaRPr lang="en-US" altLang="en-US"/>
          </a:p>
        </p:txBody>
      </p:sp>
      <p:sp>
        <p:nvSpPr>
          <p:cNvPr id="7270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spcBef>
                <a:spcPct val="30000"/>
              </a:spcBef>
              <a:defRPr sz="1200">
                <a:solidFill>
                  <a:schemeClr val="tx1"/>
                </a:solidFill>
                <a:latin typeface="Arial" charset="0"/>
                <a:ea typeface="ＭＳ Ｐゴシック" charset="-128"/>
              </a:defRPr>
            </a:lvl1pPr>
            <a:lvl2pPr marL="742950" indent="-285750" defTabSz="966788">
              <a:spcBef>
                <a:spcPct val="30000"/>
              </a:spcBef>
              <a:defRPr sz="1200">
                <a:solidFill>
                  <a:schemeClr val="tx1"/>
                </a:solidFill>
                <a:latin typeface="Arial" charset="0"/>
                <a:ea typeface="ＭＳ Ｐゴシック" charset="-128"/>
              </a:defRPr>
            </a:lvl2pPr>
            <a:lvl3pPr marL="1143000" indent="-228600" defTabSz="966788">
              <a:spcBef>
                <a:spcPct val="30000"/>
              </a:spcBef>
              <a:defRPr sz="1200">
                <a:solidFill>
                  <a:schemeClr val="tx1"/>
                </a:solidFill>
                <a:latin typeface="Arial" charset="0"/>
                <a:ea typeface="ＭＳ Ｐゴシック" charset="-128"/>
              </a:defRPr>
            </a:lvl3pPr>
            <a:lvl4pPr marL="1600200" indent="-228600" defTabSz="966788">
              <a:spcBef>
                <a:spcPct val="30000"/>
              </a:spcBef>
              <a:defRPr sz="1200">
                <a:solidFill>
                  <a:schemeClr val="tx1"/>
                </a:solidFill>
                <a:latin typeface="Arial" charset="0"/>
                <a:ea typeface="ＭＳ Ｐゴシック" charset="-128"/>
              </a:defRPr>
            </a:lvl4pPr>
            <a:lvl5pPr marL="2057400" indent="-228600" defTabSz="966788">
              <a:spcBef>
                <a:spcPct val="30000"/>
              </a:spcBef>
              <a:defRPr sz="1200">
                <a:solidFill>
                  <a:schemeClr val="tx1"/>
                </a:solidFill>
                <a:latin typeface="Arial" charset="0"/>
                <a:ea typeface="ＭＳ Ｐゴシック" charset="-128"/>
              </a:defRPr>
            </a:lvl5pPr>
            <a:lvl6pPr marL="2514600" indent="-228600" defTabSz="96678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6678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6678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66788"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4C2BD644-9CCD-5842-B6B7-3B57D52C70AB}" type="slidenum">
              <a:rPr lang="en-US" altLang="en-US" sz="1300"/>
              <a:pPr>
                <a:spcBef>
                  <a:spcPct val="0"/>
                </a:spcBef>
              </a:pPr>
              <a:t>23</a:t>
            </a:fld>
            <a:endParaRPr lang="en-US" altLang="en-US" sz="1300"/>
          </a:p>
        </p:txBody>
      </p:sp>
    </p:spTree>
    <p:extLst>
      <p:ext uri="{BB962C8B-B14F-4D97-AF65-F5344CB8AC3E}">
        <p14:creationId xmlns:p14="http://schemas.microsoft.com/office/powerpoint/2010/main" val="15115933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noTextEdit="1"/>
          </p:cNvSpPr>
          <p:nvPr>
            <p:ph type="sldImg"/>
          </p:nvPr>
        </p:nvSpPr>
        <p:spPr>
          <a:ln/>
        </p:spPr>
      </p:sp>
      <p:sp>
        <p:nvSpPr>
          <p:cNvPr id="6861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t>$\frac{d\sigma_{\lambda\Lambda}^{eN \rightarrow e^\prime h X}}{dxdQ^2 dz dP_{hT}^2 d\phi_h d\phi_l d\phi_s}$</a:t>
            </a:r>
          </a:p>
        </p:txBody>
      </p:sp>
      <p:sp>
        <p:nvSpPr>
          <p:cNvPr id="6861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spcBef>
                <a:spcPct val="30000"/>
              </a:spcBef>
              <a:defRPr sz="1200">
                <a:solidFill>
                  <a:schemeClr val="tx1"/>
                </a:solidFill>
                <a:latin typeface="Arial" charset="0"/>
                <a:ea typeface="ＭＳ Ｐゴシック" charset="-128"/>
              </a:defRPr>
            </a:lvl1pPr>
            <a:lvl2pPr marL="742950" indent="-285750" defTabSz="966788">
              <a:spcBef>
                <a:spcPct val="30000"/>
              </a:spcBef>
              <a:defRPr sz="1200">
                <a:solidFill>
                  <a:schemeClr val="tx1"/>
                </a:solidFill>
                <a:latin typeface="Arial" charset="0"/>
                <a:ea typeface="ＭＳ Ｐゴシック" charset="-128"/>
              </a:defRPr>
            </a:lvl2pPr>
            <a:lvl3pPr marL="1143000" indent="-228600" defTabSz="966788">
              <a:spcBef>
                <a:spcPct val="30000"/>
              </a:spcBef>
              <a:defRPr sz="1200">
                <a:solidFill>
                  <a:schemeClr val="tx1"/>
                </a:solidFill>
                <a:latin typeface="Arial" charset="0"/>
                <a:ea typeface="ＭＳ Ｐゴシック" charset="-128"/>
              </a:defRPr>
            </a:lvl3pPr>
            <a:lvl4pPr marL="1600200" indent="-228600" defTabSz="966788">
              <a:spcBef>
                <a:spcPct val="30000"/>
              </a:spcBef>
              <a:defRPr sz="1200">
                <a:solidFill>
                  <a:schemeClr val="tx1"/>
                </a:solidFill>
                <a:latin typeface="Arial" charset="0"/>
                <a:ea typeface="ＭＳ Ｐゴシック" charset="-128"/>
              </a:defRPr>
            </a:lvl4pPr>
            <a:lvl5pPr marL="2057400" indent="-228600" defTabSz="966788">
              <a:spcBef>
                <a:spcPct val="30000"/>
              </a:spcBef>
              <a:defRPr sz="1200">
                <a:solidFill>
                  <a:schemeClr val="tx1"/>
                </a:solidFill>
                <a:latin typeface="Arial" charset="0"/>
                <a:ea typeface="ＭＳ Ｐゴシック" charset="-128"/>
              </a:defRPr>
            </a:lvl5pPr>
            <a:lvl6pPr marL="2514600" indent="-228600" defTabSz="96678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6678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6678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66788"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470F22C9-C7EF-3043-8F70-43CB6C015797}" type="slidenum">
              <a:rPr lang="en-US" altLang="en-US" sz="1300"/>
              <a:pPr>
                <a:spcBef>
                  <a:spcPct val="0"/>
                </a:spcBef>
              </a:pPr>
              <a:t>24</a:t>
            </a:fld>
            <a:endParaRPr lang="en-US" altLang="en-US" sz="1300"/>
          </a:p>
        </p:txBody>
      </p:sp>
    </p:spTree>
    <p:extLst>
      <p:ext uri="{BB962C8B-B14F-4D97-AF65-F5344CB8AC3E}">
        <p14:creationId xmlns:p14="http://schemas.microsoft.com/office/powerpoint/2010/main" val="4428239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015C6DF1-DA11-8C41-9F9F-1F1D6739D781}" type="slidenum">
              <a:rPr lang="en-US" altLang="en-US" smtClean="0"/>
              <a:pPr>
                <a:defRPr/>
              </a:pPr>
              <a:t>27</a:t>
            </a:fld>
            <a:endParaRPr lang="en-US" altLang="en-US"/>
          </a:p>
        </p:txBody>
      </p:sp>
    </p:spTree>
    <p:extLst>
      <p:ext uri="{BB962C8B-B14F-4D97-AF65-F5344CB8AC3E}">
        <p14:creationId xmlns:p14="http://schemas.microsoft.com/office/powerpoint/2010/main" val="14659044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defRPr sz="2400">
                <a:solidFill>
                  <a:schemeClr val="tx1"/>
                </a:solidFill>
                <a:latin typeface="Arial" charset="0"/>
                <a:ea typeface="ＭＳ Ｐゴシック" charset="0"/>
                <a:cs typeface="ＭＳ Ｐゴシック" charset="0"/>
              </a:defRPr>
            </a:lvl1pPr>
            <a:lvl2pPr marL="37931725" indent="-37474525" defTabSz="966788">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80DF71FE-2DB7-9B4D-B08F-F24195817AE1}" type="slidenum">
              <a:rPr lang="en-US" sz="1300"/>
              <a:pPr/>
              <a:t>32</a:t>
            </a:fld>
            <a:endParaRPr lang="en-US" sz="1300"/>
          </a:p>
        </p:txBody>
      </p:sp>
      <p:sp>
        <p:nvSpPr>
          <p:cNvPr id="31747" name="Rectangle 2"/>
          <p:cNvSpPr>
            <a:spLocks noGrp="1" noRot="1" noChangeAspect="1" noChangeArrowheads="1" noTextEdit="1"/>
          </p:cNvSpPr>
          <p:nvPr>
            <p:ph type="sldImg"/>
          </p:nvPr>
        </p:nvSpPr>
        <p:spPr>
          <a:xfrm>
            <a:off x="1270000" y="727075"/>
            <a:ext cx="4783138" cy="3587750"/>
          </a:xfrm>
          <a:ln/>
        </p:spPr>
      </p:sp>
      <p:sp>
        <p:nvSpPr>
          <p:cNvPr id="156675" name="Rectangle 3"/>
          <p:cNvSpPr>
            <a:spLocks noGrp="1" noChangeArrowheads="1"/>
          </p:cNvSpPr>
          <p:nvPr>
            <p:ph type="body" idx="1"/>
          </p:nvPr>
        </p:nvSpPr>
        <p:spPr>
          <a:xfrm>
            <a:off x="976313" y="4560888"/>
            <a:ext cx="5362575" cy="4318000"/>
          </a:xfrm>
        </p:spPr>
        <p:txBody>
          <a:bodyPr/>
          <a:lstStyle/>
          <a:p>
            <a:pPr eaLnBrk="1" hangingPunct="1"/>
            <a:r>
              <a:rPr lang="en-US" sz="1000">
                <a:effectLst>
                  <a:outerShdw blurRad="38100" dist="38100" dir="2700000" algn="tl">
                    <a:srgbClr val="DDDDDD"/>
                  </a:outerShdw>
                </a:effectLst>
                <a:ea typeface="ＭＳ Ｐゴシック" charset="0"/>
                <a:cs typeface="ＭＳ Ｐゴシック" charset="0"/>
              </a:rPr>
              <a:t>DIS proved to be a great tool in testing of the theory of strong interactions, which was a major focus in last decades. SIDIS, with detection of an additional hadron allowed first studies of  of 3D structure, moving the main focus to understanding of strong interactions and quark gluon dynamics  to address a number of puzzles accumulated in recent years. Detection of 2 hadrons, which is obviously more complicated provides access to even more details of quark gluon interactions Bose-Einstaein Correlations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ea typeface="ＭＳ Ｐゴシック" charset="0"/>
                <a:cs typeface="ＭＳ Ｐゴシック" charset="0"/>
              </a:rPr>
              <a:t>One dimensional PDFs describing momentum distributions the fast moving hadron are under intensive studies for more than 30 years, mainly focusing on sums and differences of partonic distributions.</a:t>
            </a:r>
          </a:p>
          <a:p>
            <a:r>
              <a:rPr lang="en-US">
                <a:latin typeface="Times New Roman" charset="0"/>
                <a:ea typeface="ＭＳ Ｐゴシック" charset="0"/>
                <a:cs typeface="ＭＳ Ｐゴシック" charset="0"/>
              </a:rPr>
              <a:t>Some facilities involvd in  electroproduction and pp scattering are listed here.</a:t>
            </a:r>
          </a:p>
          <a:p>
            <a:endParaRPr lang="en-US">
              <a:ea typeface="ＭＳ Ｐゴシック" charset="0"/>
              <a:cs typeface="ＭＳ Ｐゴシック" charset="0"/>
            </a:endParaRPr>
          </a:p>
        </p:txBody>
      </p:sp>
      <p:sp>
        <p:nvSpPr>
          <p:cNvPr id="1946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defRPr sz="2400">
                <a:solidFill>
                  <a:schemeClr val="tx1"/>
                </a:solidFill>
                <a:latin typeface="Arial" charset="0"/>
                <a:ea typeface="ＭＳ Ｐゴシック" charset="0"/>
                <a:cs typeface="ＭＳ Ｐゴシック" charset="0"/>
              </a:defRPr>
            </a:lvl1pPr>
            <a:lvl2pPr marL="37931725" indent="-37474525" defTabSz="966788">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AA5C09BF-7289-704D-9CE9-20D52CA5D02B}" type="slidenum">
              <a:rPr lang="en-US" sz="1300"/>
              <a:pPr/>
              <a:t>38</a:t>
            </a:fld>
            <a:endParaRPr lang="en-US" sz="1300"/>
          </a:p>
        </p:txBody>
      </p:sp>
    </p:spTree>
    <p:extLst>
      <p:ext uri="{BB962C8B-B14F-4D97-AF65-F5344CB8AC3E}">
        <p14:creationId xmlns:p14="http://schemas.microsoft.com/office/powerpoint/2010/main" val="10095336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defRPr sz="2400">
                <a:solidFill>
                  <a:schemeClr val="tx1"/>
                </a:solidFill>
                <a:latin typeface="Arial" charset="0"/>
                <a:ea typeface="ＭＳ Ｐゴシック" charset="0"/>
                <a:cs typeface="ＭＳ Ｐゴシック" charset="0"/>
              </a:defRPr>
            </a:lvl1pPr>
            <a:lvl2pPr marL="37931725" indent="-37474525" defTabSz="966788">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42F2376D-97A4-4944-A873-98E782C4F46B}" type="slidenum">
              <a:rPr lang="en-US" sz="1300"/>
              <a:pPr/>
              <a:t>39</a:t>
            </a:fld>
            <a:endParaRPr lang="en-US" sz="130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ea typeface="ＭＳ Ｐゴシック" charset="0"/>
              <a:cs typeface="ＭＳ Ｐゴシック" charset="0"/>
            </a:endParaRPr>
          </a:p>
          <a:p>
            <a:r>
              <a:rPr lang="en-US" b="1">
                <a:ea typeface="ＭＳ Ｐゴシック" charset="0"/>
                <a:cs typeface="ＭＳ Ｐゴシック" charset="0"/>
              </a:rPr>
              <a:t>NNPDF 1107.2652</a:t>
            </a:r>
            <a:endParaRPr lang="en-US">
              <a:ea typeface="ＭＳ Ｐゴシック" charset="0"/>
              <a:cs typeface="ＭＳ Ｐゴシック"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defRPr sz="2400">
                <a:solidFill>
                  <a:schemeClr val="tx1"/>
                </a:solidFill>
                <a:latin typeface="Arial" charset="0"/>
                <a:ea typeface="ＭＳ Ｐゴシック" charset="0"/>
                <a:cs typeface="ＭＳ Ｐゴシック" charset="0"/>
              </a:defRPr>
            </a:lvl1pPr>
            <a:lvl2pPr marL="37931725" indent="-37474525" defTabSz="966788">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42F2376D-97A4-4944-A873-98E782C4F46B}" type="slidenum">
              <a:rPr lang="en-US" sz="1300"/>
              <a:pPr/>
              <a:t>40</a:t>
            </a:fld>
            <a:endParaRPr lang="en-US" sz="130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ea typeface="ＭＳ Ｐゴシック" charset="0"/>
              <a:cs typeface="ＭＳ Ｐゴシック" charset="0"/>
            </a:endParaRPr>
          </a:p>
          <a:p>
            <a:r>
              <a:rPr lang="en-US" b="1">
                <a:ea typeface="ＭＳ Ｐゴシック" charset="0"/>
                <a:cs typeface="ＭＳ Ｐゴシック" charset="0"/>
              </a:rPr>
              <a:t>NNPDF 1107.2652</a:t>
            </a:r>
            <a:endParaRPr lang="en-US">
              <a:ea typeface="ＭＳ Ｐゴシック" charset="0"/>
              <a:cs typeface="ＭＳ Ｐゴシック" charset="0"/>
            </a:endParaRPr>
          </a:p>
        </p:txBody>
      </p:sp>
    </p:spTree>
    <p:extLst>
      <p:ext uri="{BB962C8B-B14F-4D97-AF65-F5344CB8AC3E}">
        <p14:creationId xmlns:p14="http://schemas.microsoft.com/office/powerpoint/2010/main" val="8274556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015C6DF1-DA11-8C41-9F9F-1F1D6739D781}" type="slidenum">
              <a:rPr lang="en-US" altLang="en-US" smtClean="0"/>
              <a:pPr>
                <a:defRPr/>
              </a:pPr>
              <a:t>46</a:t>
            </a:fld>
            <a:endParaRPr lang="en-US" altLang="en-US"/>
          </a:p>
        </p:txBody>
      </p:sp>
    </p:spTree>
    <p:extLst>
      <p:ext uri="{BB962C8B-B14F-4D97-AF65-F5344CB8AC3E}">
        <p14:creationId xmlns:p14="http://schemas.microsoft.com/office/powerpoint/2010/main" val="7649665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ea typeface="ＭＳ Ｐゴシック" charset="0"/>
                <a:cs typeface="ＭＳ Ｐゴシック" charset="0"/>
              </a:rPr>
              <a:t>On the basis of good</a:t>
            </a:r>
          </a:p>
          <a:p>
            <a:r>
              <a:rPr lang="en-US">
                <a:ea typeface="ＭＳ Ｐゴシック" charset="0"/>
                <a:cs typeface="ＭＳ Ｐゴシック" charset="0"/>
              </a:rPr>
              <a:t>R and L spinors the matrix M =[\Phi</a:t>
            </a:r>
            <a:r>
              <a:rPr lang="en-US" b="1">
                <a:ea typeface="ＭＳ Ｐゴシック" charset="0"/>
                <a:cs typeface="ＭＳ Ｐゴシック" charset="0"/>
              </a:rPr>
              <a:t>(</a:t>
            </a:r>
            <a:r>
              <a:rPr lang="en-US">
                <a:ea typeface="ＭＳ Ｐゴシック" charset="0"/>
                <a:cs typeface="ＭＳ Ｐゴシック" charset="0"/>
              </a:rPr>
              <a:t>x)^\gamma+</a:t>
            </a:r>
            <a:r>
              <a:rPr lang="en-US" b="1">
                <a:ea typeface="ＭＳ Ｐゴシック" charset="0"/>
                <a:cs typeface="ＭＳ Ｐゴシック" charset="0"/>
              </a:rPr>
              <a:t>]</a:t>
            </a:r>
            <a:r>
              <a:rPr lang="en-US">
                <a:ea typeface="ＭＳ Ｐゴシック" charset="0"/>
                <a:cs typeface="ＭＳ Ｐゴシック" charset="0"/>
              </a:rPr>
              <a:t>T</a:t>
            </a:r>
          </a:p>
          <a:p>
            <a:r>
              <a:rPr lang="en-US">
                <a:ea typeface="ＭＳ Ｐゴシック" charset="0"/>
                <a:cs typeface="ＭＳ Ｐゴシック" charset="0"/>
              </a:rPr>
              <a:t>from light front correlation function</a:t>
            </a: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defRPr sz="2400">
                <a:solidFill>
                  <a:schemeClr val="tx1"/>
                </a:solidFill>
                <a:latin typeface="Arial" charset="0"/>
                <a:ea typeface="ＭＳ Ｐゴシック" charset="0"/>
                <a:cs typeface="ＭＳ Ｐゴシック" charset="0"/>
              </a:defRPr>
            </a:lvl1pPr>
            <a:lvl2pPr marL="37931725" indent="-37474525" defTabSz="966788">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783A92FC-DCAF-0D4F-82A7-2117CA032CEE}" type="slidenum">
              <a:rPr lang="en-US" sz="1300"/>
              <a:pPr/>
              <a:t>48</a:t>
            </a:fld>
            <a:endParaRPr lang="en-US" sz="13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a:ln/>
        </p:spPr>
      </p:sp>
      <p:sp>
        <p:nvSpPr>
          <p:cNvPr id="5120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a:p>
        </p:txBody>
      </p:sp>
      <p:sp>
        <p:nvSpPr>
          <p:cNvPr id="5120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spcBef>
                <a:spcPct val="30000"/>
              </a:spcBef>
              <a:defRPr sz="1200">
                <a:solidFill>
                  <a:schemeClr val="tx1"/>
                </a:solidFill>
                <a:latin typeface="Arial" charset="0"/>
                <a:ea typeface="ＭＳ Ｐゴシック" charset="-128"/>
              </a:defRPr>
            </a:lvl1pPr>
            <a:lvl2pPr marL="742950" indent="-285750" defTabSz="966788">
              <a:spcBef>
                <a:spcPct val="30000"/>
              </a:spcBef>
              <a:defRPr sz="1200">
                <a:solidFill>
                  <a:schemeClr val="tx1"/>
                </a:solidFill>
                <a:latin typeface="Arial" charset="0"/>
                <a:ea typeface="ＭＳ Ｐゴシック" charset="-128"/>
              </a:defRPr>
            </a:lvl2pPr>
            <a:lvl3pPr marL="1143000" indent="-228600" defTabSz="966788">
              <a:spcBef>
                <a:spcPct val="30000"/>
              </a:spcBef>
              <a:defRPr sz="1200">
                <a:solidFill>
                  <a:schemeClr val="tx1"/>
                </a:solidFill>
                <a:latin typeface="Arial" charset="0"/>
                <a:ea typeface="ＭＳ Ｐゴシック" charset="-128"/>
              </a:defRPr>
            </a:lvl3pPr>
            <a:lvl4pPr marL="1600200" indent="-228600" defTabSz="966788">
              <a:spcBef>
                <a:spcPct val="30000"/>
              </a:spcBef>
              <a:defRPr sz="1200">
                <a:solidFill>
                  <a:schemeClr val="tx1"/>
                </a:solidFill>
                <a:latin typeface="Arial" charset="0"/>
                <a:ea typeface="ＭＳ Ｐゴシック" charset="-128"/>
              </a:defRPr>
            </a:lvl4pPr>
            <a:lvl5pPr marL="2057400" indent="-228600" defTabSz="966788">
              <a:spcBef>
                <a:spcPct val="30000"/>
              </a:spcBef>
              <a:defRPr sz="1200">
                <a:solidFill>
                  <a:schemeClr val="tx1"/>
                </a:solidFill>
                <a:latin typeface="Arial" charset="0"/>
                <a:ea typeface="ＭＳ Ｐゴシック" charset="-128"/>
              </a:defRPr>
            </a:lvl5pPr>
            <a:lvl6pPr marL="2514600" indent="-228600" defTabSz="96678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6678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6678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66788"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1B9FA219-4C17-0D4C-B968-DE1533F05CC0}" type="slidenum">
              <a:rPr lang="en-US" altLang="en-US" sz="1300"/>
              <a:pPr>
                <a:spcBef>
                  <a:spcPct val="0"/>
                </a:spcBef>
              </a:pPr>
              <a:t>65</a:t>
            </a:fld>
            <a:endParaRPr lang="en-US" altLang="en-US" sz="1300"/>
          </a:p>
        </p:txBody>
      </p:sp>
    </p:spTree>
    <p:extLst>
      <p:ext uri="{BB962C8B-B14F-4D97-AF65-F5344CB8AC3E}">
        <p14:creationId xmlns:p14="http://schemas.microsoft.com/office/powerpoint/2010/main" val="10308911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spcBef>
                <a:spcPct val="30000"/>
              </a:spcBef>
              <a:defRPr sz="1200">
                <a:solidFill>
                  <a:schemeClr val="tx1"/>
                </a:solidFill>
                <a:latin typeface="Arial" charset="0"/>
                <a:ea typeface="ＭＳ Ｐゴシック" charset="-128"/>
              </a:defRPr>
            </a:lvl1pPr>
            <a:lvl2pPr marL="37931725" indent="-37474525" defTabSz="966788">
              <a:spcBef>
                <a:spcPct val="30000"/>
              </a:spcBef>
              <a:defRPr sz="1200">
                <a:solidFill>
                  <a:schemeClr val="tx1"/>
                </a:solidFill>
                <a:latin typeface="Arial" charset="0"/>
                <a:ea typeface="ＭＳ Ｐゴシック" charset="-128"/>
              </a:defRPr>
            </a:lvl2pPr>
            <a:lvl3pPr marL="1143000" indent="-228600" defTabSz="966788">
              <a:spcBef>
                <a:spcPct val="30000"/>
              </a:spcBef>
              <a:defRPr sz="1200">
                <a:solidFill>
                  <a:schemeClr val="tx1"/>
                </a:solidFill>
                <a:latin typeface="Arial" charset="0"/>
                <a:ea typeface="ＭＳ Ｐゴシック" charset="-128"/>
              </a:defRPr>
            </a:lvl3pPr>
            <a:lvl4pPr marL="1600200" indent="-228600" defTabSz="966788">
              <a:spcBef>
                <a:spcPct val="30000"/>
              </a:spcBef>
              <a:defRPr sz="1200">
                <a:solidFill>
                  <a:schemeClr val="tx1"/>
                </a:solidFill>
                <a:latin typeface="Arial" charset="0"/>
                <a:ea typeface="ＭＳ Ｐゴシック" charset="-128"/>
              </a:defRPr>
            </a:lvl4pPr>
            <a:lvl5pPr marL="2057400" indent="-228600" defTabSz="966788">
              <a:spcBef>
                <a:spcPct val="30000"/>
              </a:spcBef>
              <a:defRPr sz="1200">
                <a:solidFill>
                  <a:schemeClr val="tx1"/>
                </a:solidFill>
                <a:latin typeface="Arial" charset="0"/>
                <a:ea typeface="ＭＳ Ｐゴシック" charset="-128"/>
              </a:defRPr>
            </a:lvl5pPr>
            <a:lvl6pPr marL="2514600" indent="-228600" defTabSz="96678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6678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6678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66788"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48810440-FB89-324E-AFE4-C4564E36763F}" type="slidenum">
              <a:rPr lang="en-US" altLang="en-US" sz="1300"/>
              <a:pPr>
                <a:spcBef>
                  <a:spcPct val="0"/>
                </a:spcBef>
              </a:pPr>
              <a:t>66</a:t>
            </a:fld>
            <a:endParaRPr lang="en-US" altLang="en-US" sz="1300"/>
          </a:p>
        </p:txBody>
      </p:sp>
      <p:sp>
        <p:nvSpPr>
          <p:cNvPr id="48131" name="Text Box 1"/>
          <p:cNvSpPr>
            <a:spLocks noGrp="1" noRot="1" noChangeAspect="1" noChangeArrowheads="1" noTextEdit="1"/>
          </p:cNvSpPr>
          <p:nvPr>
            <p:ph type="sldImg"/>
          </p:nvPr>
        </p:nvSpPr>
        <p:spPr>
          <a:xfrm>
            <a:off x="1257300" y="728663"/>
            <a:ext cx="4800600" cy="3600450"/>
          </a:xfrm>
          <a:solidFill>
            <a:srgbClr val="FFFFFF"/>
          </a:solidFill>
          <a:ln/>
        </p:spPr>
      </p:sp>
      <p:sp>
        <p:nvSpPr>
          <p:cNvPr id="48132" name="Text Box 2"/>
          <p:cNvSpPr>
            <a:spLocks noGrp="1" noChangeArrowheads="1"/>
          </p:cNvSpPr>
          <p:nvPr>
            <p:ph type="body" idx="1"/>
          </p:nvPr>
        </p:nvSpPr>
        <p:spPr>
          <a:xfrm>
            <a:off x="731838" y="4559300"/>
            <a:ext cx="5853112" cy="4321175"/>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ltLang="en-US"/>
          </a:p>
        </p:txBody>
      </p:sp>
    </p:spTree>
    <p:extLst>
      <p:ext uri="{BB962C8B-B14F-4D97-AF65-F5344CB8AC3E}">
        <p14:creationId xmlns:p14="http://schemas.microsoft.com/office/powerpoint/2010/main" val="3385324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noTextEdit="1"/>
          </p:cNvSpPr>
          <p:nvPr>
            <p:ph type="sldImg"/>
          </p:nvPr>
        </p:nvSpPr>
        <p:spPr>
          <a:ln/>
        </p:spPr>
      </p:sp>
      <p:sp>
        <p:nvSpPr>
          <p:cNvPr id="5632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fr-FR" altLang="en-US"/>
              <a:t>{\cal{F}}_{LU}^{\sin(\phi_1-\phi_2)}=\frac{\mid\vec{P}_{1\perp}\vec{P}_{2\perp}\mid}{m_Nm_2} {\cal{C}}[w_5M_L^{\perp,h}D_1]</a:t>
            </a:r>
            <a:endParaRPr lang="en-US" altLang="en-US"/>
          </a:p>
        </p:txBody>
      </p:sp>
      <p:sp>
        <p:nvSpPr>
          <p:cNvPr id="5632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spcBef>
                <a:spcPct val="30000"/>
              </a:spcBef>
              <a:defRPr sz="1200">
                <a:solidFill>
                  <a:schemeClr val="tx1"/>
                </a:solidFill>
                <a:latin typeface="Arial" charset="0"/>
                <a:ea typeface="ＭＳ Ｐゴシック" charset="-128"/>
              </a:defRPr>
            </a:lvl1pPr>
            <a:lvl2pPr marL="742950" indent="-285750" defTabSz="966788">
              <a:spcBef>
                <a:spcPct val="30000"/>
              </a:spcBef>
              <a:defRPr sz="1200">
                <a:solidFill>
                  <a:schemeClr val="tx1"/>
                </a:solidFill>
                <a:latin typeface="Arial" charset="0"/>
                <a:ea typeface="ＭＳ Ｐゴシック" charset="-128"/>
              </a:defRPr>
            </a:lvl2pPr>
            <a:lvl3pPr marL="1143000" indent="-228600" defTabSz="966788">
              <a:spcBef>
                <a:spcPct val="30000"/>
              </a:spcBef>
              <a:defRPr sz="1200">
                <a:solidFill>
                  <a:schemeClr val="tx1"/>
                </a:solidFill>
                <a:latin typeface="Arial" charset="0"/>
                <a:ea typeface="ＭＳ Ｐゴシック" charset="-128"/>
              </a:defRPr>
            </a:lvl3pPr>
            <a:lvl4pPr marL="1600200" indent="-228600" defTabSz="966788">
              <a:spcBef>
                <a:spcPct val="30000"/>
              </a:spcBef>
              <a:defRPr sz="1200">
                <a:solidFill>
                  <a:schemeClr val="tx1"/>
                </a:solidFill>
                <a:latin typeface="Arial" charset="0"/>
                <a:ea typeface="ＭＳ Ｐゴシック" charset="-128"/>
              </a:defRPr>
            </a:lvl4pPr>
            <a:lvl5pPr marL="2057400" indent="-228600" defTabSz="966788">
              <a:spcBef>
                <a:spcPct val="30000"/>
              </a:spcBef>
              <a:defRPr sz="1200">
                <a:solidFill>
                  <a:schemeClr val="tx1"/>
                </a:solidFill>
                <a:latin typeface="Arial" charset="0"/>
                <a:ea typeface="ＭＳ Ｐゴシック" charset="-128"/>
              </a:defRPr>
            </a:lvl5pPr>
            <a:lvl6pPr marL="2514600" indent="-228600" defTabSz="96678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6678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6678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66788"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55760DB7-FD30-DC40-9348-A1783CD75BD0}" type="slidenum">
              <a:rPr lang="en-US" altLang="en-US" sz="1300"/>
              <a:pPr>
                <a:spcBef>
                  <a:spcPct val="0"/>
                </a:spcBef>
              </a:pPr>
              <a:t>68</a:t>
            </a:fld>
            <a:endParaRPr lang="en-US" altLang="en-US" sz="1300"/>
          </a:p>
        </p:txBody>
      </p:sp>
    </p:spTree>
    <p:extLst>
      <p:ext uri="{BB962C8B-B14F-4D97-AF65-F5344CB8AC3E}">
        <p14:creationId xmlns:p14="http://schemas.microsoft.com/office/powerpoint/2010/main" val="5741995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ea typeface="ＭＳ Ｐゴシック" charset="0"/>
              <a:cs typeface="ＭＳ Ｐゴシック" charset="0"/>
            </a:endParaRPr>
          </a:p>
          <a:p>
            <a:r>
              <a:rPr lang="en-US">
                <a:ea typeface="ＭＳ Ｐゴシック" charset="0"/>
                <a:cs typeface="ＭＳ Ｐゴシック" charset="0"/>
              </a:rPr>
              <a:t>A_{UT}^{Siv}=A_{UT}^{\sin(\phi-\phi_S)}\propto \frac{f_{1T}^{\perp u}(x,k_T)\otimes_W D_1^{u\rightarrow h}(z,p_T)}{f_1^{u}(x,k_T)\otimes D_1^{u\rightarrow h}(z,p_T)}</a:t>
            </a:r>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eaLnBrk="0" hangingPunct="0">
              <a:defRPr sz="2400">
                <a:solidFill>
                  <a:schemeClr val="tx1"/>
                </a:solidFill>
                <a:latin typeface="Arial" charset="0"/>
                <a:ea typeface="ＭＳ Ｐゴシック" charset="0"/>
                <a:cs typeface="ＭＳ Ｐゴシック" charset="0"/>
              </a:defRPr>
            </a:lvl1pPr>
            <a:lvl2pPr marL="37931725" indent="-37474525" defTabSz="966788"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3C0E4FB-74DA-534A-BAE6-7DCD19AC1923}" type="slidenum">
              <a:rPr lang="en-US" sz="1300"/>
              <a:pPr eaLnBrk="1" hangingPunct="1"/>
              <a:t>69</a:t>
            </a:fld>
            <a:endParaRPr lang="en-US" sz="13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a:ln/>
        </p:spPr>
      </p:sp>
      <p:sp>
        <p:nvSpPr>
          <p:cNvPr id="2662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a:p>
        </p:txBody>
      </p:sp>
      <p:sp>
        <p:nvSpPr>
          <p:cNvPr id="2662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spcBef>
                <a:spcPct val="30000"/>
              </a:spcBef>
              <a:defRPr sz="1200">
                <a:solidFill>
                  <a:schemeClr val="tx1"/>
                </a:solidFill>
                <a:latin typeface="Arial" charset="0"/>
                <a:ea typeface="ＭＳ Ｐゴシック" charset="-128"/>
              </a:defRPr>
            </a:lvl1pPr>
            <a:lvl2pPr marL="742950" indent="-285750" defTabSz="966788">
              <a:spcBef>
                <a:spcPct val="30000"/>
              </a:spcBef>
              <a:defRPr sz="1200">
                <a:solidFill>
                  <a:schemeClr val="tx1"/>
                </a:solidFill>
                <a:latin typeface="Arial" charset="0"/>
                <a:ea typeface="ＭＳ Ｐゴシック" charset="-128"/>
              </a:defRPr>
            </a:lvl2pPr>
            <a:lvl3pPr marL="1143000" indent="-228600" defTabSz="966788">
              <a:spcBef>
                <a:spcPct val="30000"/>
              </a:spcBef>
              <a:defRPr sz="1200">
                <a:solidFill>
                  <a:schemeClr val="tx1"/>
                </a:solidFill>
                <a:latin typeface="Arial" charset="0"/>
                <a:ea typeface="ＭＳ Ｐゴシック" charset="-128"/>
              </a:defRPr>
            </a:lvl3pPr>
            <a:lvl4pPr marL="1600200" indent="-228600" defTabSz="966788">
              <a:spcBef>
                <a:spcPct val="30000"/>
              </a:spcBef>
              <a:defRPr sz="1200">
                <a:solidFill>
                  <a:schemeClr val="tx1"/>
                </a:solidFill>
                <a:latin typeface="Arial" charset="0"/>
                <a:ea typeface="ＭＳ Ｐゴシック" charset="-128"/>
              </a:defRPr>
            </a:lvl4pPr>
            <a:lvl5pPr marL="2057400" indent="-228600" defTabSz="966788">
              <a:spcBef>
                <a:spcPct val="30000"/>
              </a:spcBef>
              <a:defRPr sz="1200">
                <a:solidFill>
                  <a:schemeClr val="tx1"/>
                </a:solidFill>
                <a:latin typeface="Arial" charset="0"/>
                <a:ea typeface="ＭＳ Ｐゴシック" charset="-128"/>
              </a:defRPr>
            </a:lvl5pPr>
            <a:lvl6pPr marL="2514600" indent="-228600" defTabSz="96678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6678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6678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66788"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F4F48295-2D65-7E48-85B4-6685A6ACA54F}" type="slidenum">
              <a:rPr lang="en-US" altLang="en-US" sz="1300"/>
              <a:pPr>
                <a:spcBef>
                  <a:spcPct val="0"/>
                </a:spcBef>
              </a:pPr>
              <a:t>70</a:t>
            </a:fld>
            <a:endParaRPr lang="en-US" altLang="en-US" sz="1300"/>
          </a:p>
        </p:txBody>
      </p:sp>
    </p:spTree>
    <p:extLst>
      <p:ext uri="{BB962C8B-B14F-4D97-AF65-F5344CB8AC3E}">
        <p14:creationId xmlns:p14="http://schemas.microsoft.com/office/powerpoint/2010/main" val="3687917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ea typeface="ＭＳ Ｐゴシック" charset="0"/>
                <a:cs typeface="ＭＳ Ｐゴシック" charset="0"/>
              </a:rPr>
              <a:t>Lorenz invariant amplitudes </a:t>
            </a: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eaLnBrk="0" hangingPunct="0">
              <a:defRPr sz="2400">
                <a:solidFill>
                  <a:schemeClr val="tx1"/>
                </a:solidFill>
                <a:latin typeface="Arial" charset="0"/>
                <a:ea typeface="ＭＳ Ｐゴシック" charset="0"/>
                <a:cs typeface="ＭＳ Ｐゴシック" charset="0"/>
              </a:defRPr>
            </a:lvl1pPr>
            <a:lvl2pPr marL="37931725" indent="-37474525" defTabSz="966788"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EA72922-6869-AF49-857E-355964F9412C}" type="slidenum">
              <a:rPr lang="en-US" sz="1300"/>
              <a:pPr eaLnBrk="1" hangingPunct="1"/>
              <a:t>73</a:t>
            </a:fld>
            <a:endParaRPr lang="en-US" sz="13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spcBef>
                <a:spcPct val="30000"/>
              </a:spcBef>
              <a:defRPr sz="1200">
                <a:solidFill>
                  <a:schemeClr val="tx1"/>
                </a:solidFill>
                <a:latin typeface="Arial" charset="0"/>
                <a:ea typeface="ＭＳ Ｐゴシック" charset="-128"/>
              </a:defRPr>
            </a:lvl1pPr>
            <a:lvl2pPr marL="37931725" indent="-37474525" defTabSz="966788">
              <a:spcBef>
                <a:spcPct val="30000"/>
              </a:spcBef>
              <a:defRPr sz="1200">
                <a:solidFill>
                  <a:schemeClr val="tx1"/>
                </a:solidFill>
                <a:latin typeface="Arial" charset="0"/>
                <a:ea typeface="ＭＳ Ｐゴシック" charset="-128"/>
              </a:defRPr>
            </a:lvl2pPr>
            <a:lvl3pPr marL="1143000" indent="-228600" defTabSz="966788">
              <a:spcBef>
                <a:spcPct val="30000"/>
              </a:spcBef>
              <a:defRPr sz="1200">
                <a:solidFill>
                  <a:schemeClr val="tx1"/>
                </a:solidFill>
                <a:latin typeface="Arial" charset="0"/>
                <a:ea typeface="ＭＳ Ｐゴシック" charset="-128"/>
              </a:defRPr>
            </a:lvl3pPr>
            <a:lvl4pPr marL="1600200" indent="-228600" defTabSz="966788">
              <a:spcBef>
                <a:spcPct val="30000"/>
              </a:spcBef>
              <a:defRPr sz="1200">
                <a:solidFill>
                  <a:schemeClr val="tx1"/>
                </a:solidFill>
                <a:latin typeface="Arial" charset="0"/>
                <a:ea typeface="ＭＳ Ｐゴシック" charset="-128"/>
              </a:defRPr>
            </a:lvl4pPr>
            <a:lvl5pPr marL="2057400" indent="-228600" defTabSz="966788">
              <a:spcBef>
                <a:spcPct val="30000"/>
              </a:spcBef>
              <a:defRPr sz="1200">
                <a:solidFill>
                  <a:schemeClr val="tx1"/>
                </a:solidFill>
                <a:latin typeface="Arial" charset="0"/>
                <a:ea typeface="ＭＳ Ｐゴシック" charset="-128"/>
              </a:defRPr>
            </a:lvl5pPr>
            <a:lvl6pPr marL="2514600" indent="-228600" defTabSz="96678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6678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6678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66788"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1D10FA96-8B42-F843-A7CB-448278EA60EF}" type="slidenum">
              <a:rPr lang="en-US" altLang="en-US" sz="1300"/>
              <a:pPr>
                <a:spcBef>
                  <a:spcPct val="0"/>
                </a:spcBef>
              </a:pPr>
              <a:t>76</a:t>
            </a:fld>
            <a:endParaRPr lang="en-US" altLang="en-US" sz="1300"/>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457691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noTextEdit="1"/>
          </p:cNvSpPr>
          <p:nvPr>
            <p:ph type="sldImg"/>
          </p:nvPr>
        </p:nvSpPr>
        <p:spPr>
          <a:ln/>
        </p:spPr>
      </p:sp>
      <p:sp>
        <p:nvSpPr>
          <p:cNvPr id="5427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a:p>
        </p:txBody>
      </p:sp>
      <p:sp>
        <p:nvSpPr>
          <p:cNvPr id="5427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spcBef>
                <a:spcPct val="30000"/>
              </a:spcBef>
              <a:defRPr sz="1200">
                <a:solidFill>
                  <a:schemeClr val="tx1"/>
                </a:solidFill>
                <a:latin typeface="Arial" charset="0"/>
                <a:ea typeface="ＭＳ Ｐゴシック" charset="-128"/>
              </a:defRPr>
            </a:lvl1pPr>
            <a:lvl2pPr marL="742950" indent="-285750" defTabSz="966788">
              <a:spcBef>
                <a:spcPct val="30000"/>
              </a:spcBef>
              <a:defRPr sz="1200">
                <a:solidFill>
                  <a:schemeClr val="tx1"/>
                </a:solidFill>
                <a:latin typeface="Arial" charset="0"/>
                <a:ea typeface="ＭＳ Ｐゴシック" charset="-128"/>
              </a:defRPr>
            </a:lvl2pPr>
            <a:lvl3pPr marL="1143000" indent="-228600" defTabSz="966788">
              <a:spcBef>
                <a:spcPct val="30000"/>
              </a:spcBef>
              <a:defRPr sz="1200">
                <a:solidFill>
                  <a:schemeClr val="tx1"/>
                </a:solidFill>
                <a:latin typeface="Arial" charset="0"/>
                <a:ea typeface="ＭＳ Ｐゴシック" charset="-128"/>
              </a:defRPr>
            </a:lvl3pPr>
            <a:lvl4pPr marL="1600200" indent="-228600" defTabSz="966788">
              <a:spcBef>
                <a:spcPct val="30000"/>
              </a:spcBef>
              <a:defRPr sz="1200">
                <a:solidFill>
                  <a:schemeClr val="tx1"/>
                </a:solidFill>
                <a:latin typeface="Arial" charset="0"/>
                <a:ea typeface="ＭＳ Ｐゴシック" charset="-128"/>
              </a:defRPr>
            </a:lvl4pPr>
            <a:lvl5pPr marL="2057400" indent="-228600" defTabSz="966788">
              <a:spcBef>
                <a:spcPct val="30000"/>
              </a:spcBef>
              <a:defRPr sz="1200">
                <a:solidFill>
                  <a:schemeClr val="tx1"/>
                </a:solidFill>
                <a:latin typeface="Arial" charset="0"/>
                <a:ea typeface="ＭＳ Ｐゴシック" charset="-128"/>
              </a:defRPr>
            </a:lvl5pPr>
            <a:lvl6pPr marL="2514600" indent="-228600" defTabSz="96678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6678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6678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66788"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6EB3A20C-3F5D-2044-B489-0C3025C14B25}" type="slidenum">
              <a:rPr lang="en-US" altLang="en-US" sz="1300"/>
              <a:pPr>
                <a:spcBef>
                  <a:spcPct val="0"/>
                </a:spcBef>
              </a:pPr>
              <a:t>78</a:t>
            </a:fld>
            <a:endParaRPr lang="en-US" altLang="en-US" sz="1300"/>
          </a:p>
        </p:txBody>
      </p:sp>
    </p:spTree>
    <p:extLst>
      <p:ext uri="{BB962C8B-B14F-4D97-AF65-F5344CB8AC3E}">
        <p14:creationId xmlns:p14="http://schemas.microsoft.com/office/powerpoint/2010/main" val="2890570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p:cNvSpPr>
          <p:nvPr>
            <p:ph type="sldImg"/>
          </p:nvPr>
        </p:nvSpPr>
        <p:spPr>
          <a:ln/>
        </p:spPr>
      </p:sp>
      <p:sp>
        <p:nvSpPr>
          <p:cNvPr id="3277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ea typeface="ＭＳ Ｐゴシック" charset="0"/>
                <a:cs typeface="ＭＳ Ｐゴシック" charset="0"/>
              </a:rPr>
              <a:t>\sigma=\sigma_{UU}+\sigma_{UU}^{\cos\phi}cos\phi +S_T\sigma_{UT}^{\sin\phi_S}\sin\phi_S+....</a:t>
            </a:r>
          </a:p>
          <a:p>
            <a:r>
              <a:rPr lang="en-US">
                <a:ea typeface="ＭＳ Ｐゴシック" charset="0"/>
                <a:cs typeface="ＭＳ Ｐゴシック" charset="0"/>
              </a:rPr>
              <a:t>F_{XY}^{h}(x,z,P_T) \rightarrow F_{XY}^{B,h}(x,z,P_T)\times R(x,z,P_T,\phi_h) +F_{XY}^{R,h}(\dots)</a:t>
            </a:r>
          </a:p>
          <a:p>
            <a:endParaRPr lang="en-US">
              <a:ea typeface="ＭＳ Ｐゴシック" charset="0"/>
              <a:cs typeface="ＭＳ Ｐゴシック" charset="0"/>
            </a:endParaRPr>
          </a:p>
          <a:p>
            <a:r>
              <a:rPr lang="en-US">
                <a:ea typeface="ＭＳ Ｐゴシック" charset="0"/>
                <a:cs typeface="ＭＳ Ｐゴシック" charset="0"/>
              </a:rPr>
              <a:t>So far the analysis of the asymmetry or the ratio of the differences and the sums of yield for two spin orientation was perform assuming  no cross contributions from different structure functions to specific</a:t>
            </a:r>
          </a:p>
          <a:p>
            <a:r>
              <a:rPr lang="en-US">
                <a:ea typeface="ＭＳ Ｐゴシック" charset="0"/>
                <a:cs typeface="ＭＳ Ｐゴシック" charset="0"/>
              </a:rPr>
              <a:t>observable. The yield indeed is more complicated and as you can see the azimuthal structure for transverse target in addition to Collins and Sivers, has several other contributions.</a:t>
            </a:r>
          </a:p>
          <a:p>
            <a:r>
              <a:rPr lang="en-US">
                <a:ea typeface="ＭＳ Ｐゴシック" charset="0"/>
                <a:cs typeface="ＭＳ Ｐゴシック" charset="0"/>
              </a:rPr>
              <a:t>In case there are no radiative corrections or acceptance effects all moments are orthogonal and separation of moments could be done using standard procedures (ex. weighting with corresponding moments or fitting with corresponding functions).</a:t>
            </a:r>
          </a:p>
          <a:p>
            <a:r>
              <a:rPr lang="en-US">
                <a:ea typeface="ＭＳ Ｐゴシック" charset="0"/>
                <a:cs typeface="ＭＳ Ｐゴシック" charset="0"/>
              </a:rPr>
              <a:t>However, radiative effects change the original simplicity, introducing addition azimuthal dependence.   One important consequence here is not as much the correction to extracted structure fiunction from itself, but the</a:t>
            </a:r>
          </a:p>
          <a:p>
            <a:r>
              <a:rPr lang="en-US">
                <a:ea typeface="ＭＳ Ｐゴシック" charset="0"/>
                <a:cs typeface="ＭＳ Ｐゴシック" charset="0"/>
              </a:rPr>
              <a:t>contrubutions to observables from other structure functions which may be much bigger. An example of the contribution of sin\phi_S term to Collins and sivers asymmetries will be discussed later on.  </a:t>
            </a:r>
          </a:p>
          <a:p>
            <a:endParaRPr lang="en-US">
              <a:ea typeface="ＭＳ Ｐゴシック" charset="0"/>
              <a:cs typeface="ＭＳ Ｐゴシック" charset="0"/>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eaLnBrk="0" hangingPunct="0">
              <a:defRPr sz="2400">
                <a:solidFill>
                  <a:schemeClr val="tx1"/>
                </a:solidFill>
                <a:latin typeface="Arial" charset="0"/>
                <a:ea typeface="ＭＳ Ｐゴシック" charset="0"/>
                <a:cs typeface="ＭＳ Ｐゴシック" charset="0"/>
              </a:defRPr>
            </a:lvl1pPr>
            <a:lvl2pPr marL="37931725" indent="-37474525" defTabSz="966788"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65F2423-4956-6145-9AD6-77113C78AC54}" type="slidenum">
              <a:rPr lang="en-US" sz="1300"/>
              <a:pPr eaLnBrk="1" hangingPunct="1"/>
              <a:t>81</a:t>
            </a:fld>
            <a:endParaRPr lang="en-US" sz="13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spcBef>
                <a:spcPct val="30000"/>
              </a:spcBef>
              <a:defRPr sz="1200">
                <a:solidFill>
                  <a:schemeClr val="tx1"/>
                </a:solidFill>
                <a:latin typeface="Arial" charset="0"/>
                <a:ea typeface="ＭＳ Ｐゴシック" charset="-128"/>
              </a:defRPr>
            </a:lvl1pPr>
            <a:lvl2pPr marL="37931725" indent="-37474525" defTabSz="966788">
              <a:spcBef>
                <a:spcPct val="30000"/>
              </a:spcBef>
              <a:defRPr sz="1200">
                <a:solidFill>
                  <a:schemeClr val="tx1"/>
                </a:solidFill>
                <a:latin typeface="Arial" charset="0"/>
                <a:ea typeface="ＭＳ Ｐゴシック" charset="-128"/>
              </a:defRPr>
            </a:lvl2pPr>
            <a:lvl3pPr marL="1143000" indent="-228600" defTabSz="966788">
              <a:spcBef>
                <a:spcPct val="30000"/>
              </a:spcBef>
              <a:defRPr sz="1200">
                <a:solidFill>
                  <a:schemeClr val="tx1"/>
                </a:solidFill>
                <a:latin typeface="Arial" charset="0"/>
                <a:ea typeface="ＭＳ Ｐゴシック" charset="-128"/>
              </a:defRPr>
            </a:lvl3pPr>
            <a:lvl4pPr marL="1600200" indent="-228600" defTabSz="966788">
              <a:spcBef>
                <a:spcPct val="30000"/>
              </a:spcBef>
              <a:defRPr sz="1200">
                <a:solidFill>
                  <a:schemeClr val="tx1"/>
                </a:solidFill>
                <a:latin typeface="Arial" charset="0"/>
                <a:ea typeface="ＭＳ Ｐゴシック" charset="-128"/>
              </a:defRPr>
            </a:lvl4pPr>
            <a:lvl5pPr marL="2057400" indent="-228600" defTabSz="966788">
              <a:spcBef>
                <a:spcPct val="30000"/>
              </a:spcBef>
              <a:defRPr sz="1200">
                <a:solidFill>
                  <a:schemeClr val="tx1"/>
                </a:solidFill>
                <a:latin typeface="Arial" charset="0"/>
                <a:ea typeface="ＭＳ Ｐゴシック" charset="-128"/>
              </a:defRPr>
            </a:lvl5pPr>
            <a:lvl6pPr marL="2514600" indent="-228600" defTabSz="96678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6678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6678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66788"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38E401EA-9DDA-0F4D-8A7C-624E2207A57F}" type="slidenum">
              <a:rPr lang="en-US" altLang="en-US" sz="1300"/>
              <a:pPr>
                <a:spcBef>
                  <a:spcPct val="0"/>
                </a:spcBef>
              </a:pPr>
              <a:t>82</a:t>
            </a:fld>
            <a:endParaRPr lang="en-US" altLang="en-US" sz="1300"/>
          </a:p>
        </p:txBody>
      </p:sp>
      <p:sp>
        <p:nvSpPr>
          <p:cNvPr id="36867" name="Text Box 1"/>
          <p:cNvSpPr>
            <a:spLocks noGrp="1" noRot="1" noChangeAspect="1" noChangeArrowheads="1" noTextEdit="1"/>
          </p:cNvSpPr>
          <p:nvPr>
            <p:ph type="sldImg"/>
          </p:nvPr>
        </p:nvSpPr>
        <p:spPr>
          <a:xfrm>
            <a:off x="1257300" y="728663"/>
            <a:ext cx="4800600" cy="3600450"/>
          </a:xfrm>
          <a:solidFill>
            <a:srgbClr val="FFFFFF"/>
          </a:solidFill>
          <a:ln/>
        </p:spPr>
      </p:sp>
      <p:sp>
        <p:nvSpPr>
          <p:cNvPr id="36868" name="Text Box 2"/>
          <p:cNvSpPr>
            <a:spLocks noGrp="1" noChangeArrowheads="1"/>
          </p:cNvSpPr>
          <p:nvPr>
            <p:ph type="body" idx="1"/>
          </p:nvPr>
        </p:nvSpPr>
        <p:spPr>
          <a:xfrm>
            <a:off x="731838" y="4559300"/>
            <a:ext cx="5853112" cy="4321175"/>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ltLang="en-US"/>
          </a:p>
        </p:txBody>
      </p:sp>
    </p:spTree>
    <p:extLst>
      <p:ext uri="{BB962C8B-B14F-4D97-AF65-F5344CB8AC3E}">
        <p14:creationId xmlns:p14="http://schemas.microsoft.com/office/powerpoint/2010/main" val="13921681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a:ln/>
        </p:spPr>
      </p:sp>
      <p:sp>
        <p:nvSpPr>
          <p:cNvPr id="2867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a:p>
        </p:txBody>
      </p:sp>
      <p:sp>
        <p:nvSpPr>
          <p:cNvPr id="2867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defRPr>
                <a:solidFill>
                  <a:schemeClr val="tx1"/>
                </a:solidFill>
                <a:latin typeface="Arial" charset="0"/>
                <a:ea typeface="ＭＳ Ｐゴシック" charset="-128"/>
              </a:defRPr>
            </a:lvl1pPr>
            <a:lvl2pPr marL="742950" indent="-285750" defTabSz="966788">
              <a:defRPr>
                <a:solidFill>
                  <a:schemeClr val="tx1"/>
                </a:solidFill>
                <a:latin typeface="Arial" charset="0"/>
                <a:ea typeface="ＭＳ Ｐゴシック" charset="-128"/>
              </a:defRPr>
            </a:lvl2pPr>
            <a:lvl3pPr marL="1143000" indent="-228600" defTabSz="966788">
              <a:defRPr>
                <a:solidFill>
                  <a:schemeClr val="tx1"/>
                </a:solidFill>
                <a:latin typeface="Arial" charset="0"/>
                <a:ea typeface="ＭＳ Ｐゴシック" charset="-128"/>
              </a:defRPr>
            </a:lvl3pPr>
            <a:lvl4pPr marL="1600200" indent="-228600" defTabSz="966788">
              <a:defRPr>
                <a:solidFill>
                  <a:schemeClr val="tx1"/>
                </a:solidFill>
                <a:latin typeface="Arial" charset="0"/>
                <a:ea typeface="ＭＳ Ｐゴシック" charset="-128"/>
              </a:defRPr>
            </a:lvl4pPr>
            <a:lvl5pPr marL="2057400" indent="-228600" defTabSz="966788">
              <a:defRPr>
                <a:solidFill>
                  <a:schemeClr val="tx1"/>
                </a:solidFill>
                <a:latin typeface="Arial" charset="0"/>
                <a:ea typeface="ＭＳ Ｐゴシック" charset="-128"/>
              </a:defRPr>
            </a:lvl5pPr>
            <a:lvl6pPr marL="2514600" indent="-228600" defTabSz="966788" eaLnBrk="0" fontAlgn="base" hangingPunct="0">
              <a:spcBef>
                <a:spcPct val="0"/>
              </a:spcBef>
              <a:spcAft>
                <a:spcPct val="0"/>
              </a:spcAft>
              <a:defRPr>
                <a:solidFill>
                  <a:schemeClr val="tx1"/>
                </a:solidFill>
                <a:latin typeface="Arial" charset="0"/>
                <a:ea typeface="ＭＳ Ｐゴシック" charset="-128"/>
              </a:defRPr>
            </a:lvl6pPr>
            <a:lvl7pPr marL="2971800" indent="-228600" defTabSz="966788" eaLnBrk="0" fontAlgn="base" hangingPunct="0">
              <a:spcBef>
                <a:spcPct val="0"/>
              </a:spcBef>
              <a:spcAft>
                <a:spcPct val="0"/>
              </a:spcAft>
              <a:defRPr>
                <a:solidFill>
                  <a:schemeClr val="tx1"/>
                </a:solidFill>
                <a:latin typeface="Arial" charset="0"/>
                <a:ea typeface="ＭＳ Ｐゴシック" charset="-128"/>
              </a:defRPr>
            </a:lvl7pPr>
            <a:lvl8pPr marL="3429000" indent="-228600" defTabSz="966788" eaLnBrk="0" fontAlgn="base" hangingPunct="0">
              <a:spcBef>
                <a:spcPct val="0"/>
              </a:spcBef>
              <a:spcAft>
                <a:spcPct val="0"/>
              </a:spcAft>
              <a:defRPr>
                <a:solidFill>
                  <a:schemeClr val="tx1"/>
                </a:solidFill>
                <a:latin typeface="Arial" charset="0"/>
                <a:ea typeface="ＭＳ Ｐゴシック" charset="-128"/>
              </a:defRPr>
            </a:lvl8pPr>
            <a:lvl9pPr marL="3886200" indent="-228600" defTabSz="966788" eaLnBrk="0" fontAlgn="base" hangingPunct="0">
              <a:spcBef>
                <a:spcPct val="0"/>
              </a:spcBef>
              <a:spcAft>
                <a:spcPct val="0"/>
              </a:spcAft>
              <a:defRPr>
                <a:solidFill>
                  <a:schemeClr val="tx1"/>
                </a:solidFill>
                <a:latin typeface="Arial" charset="0"/>
                <a:ea typeface="ＭＳ Ｐゴシック" charset="-128"/>
              </a:defRPr>
            </a:lvl9pPr>
          </a:lstStyle>
          <a:p>
            <a:fld id="{10DB3DA0-57DE-4E4A-B82C-51F48E106A8A}" type="slidenum">
              <a:rPr lang="en-US" altLang="en-US"/>
              <a:pPr/>
              <a:t>86</a:t>
            </a:fld>
            <a:endParaRPr lang="en-US" altLang="en-US"/>
          </a:p>
        </p:txBody>
      </p:sp>
    </p:spTree>
    <p:extLst>
      <p:ext uri="{BB962C8B-B14F-4D97-AF65-F5344CB8AC3E}">
        <p14:creationId xmlns:p14="http://schemas.microsoft.com/office/powerpoint/2010/main" val="6445319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noTextEdit="1"/>
          </p:cNvSpPr>
          <p:nvPr>
            <p:ph type="sldImg"/>
          </p:nvPr>
        </p:nvSpPr>
        <p:spPr>
          <a:ln/>
        </p:spPr>
      </p:sp>
      <p:sp>
        <p:nvSpPr>
          <p:cNvPr id="8192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a:p>
        </p:txBody>
      </p:sp>
      <p:sp>
        <p:nvSpPr>
          <p:cNvPr id="8192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spcBef>
                <a:spcPct val="30000"/>
              </a:spcBef>
              <a:defRPr sz="1200">
                <a:solidFill>
                  <a:schemeClr val="tx1"/>
                </a:solidFill>
                <a:latin typeface="Arial" charset="0"/>
                <a:ea typeface="ＭＳ Ｐゴシック" charset="-128"/>
              </a:defRPr>
            </a:lvl1pPr>
            <a:lvl2pPr marL="742950" indent="-285750" defTabSz="966788">
              <a:spcBef>
                <a:spcPct val="30000"/>
              </a:spcBef>
              <a:defRPr sz="1200">
                <a:solidFill>
                  <a:schemeClr val="tx1"/>
                </a:solidFill>
                <a:latin typeface="Arial" charset="0"/>
                <a:ea typeface="ＭＳ Ｐゴシック" charset="-128"/>
              </a:defRPr>
            </a:lvl2pPr>
            <a:lvl3pPr marL="1143000" indent="-228600" defTabSz="966788">
              <a:spcBef>
                <a:spcPct val="30000"/>
              </a:spcBef>
              <a:defRPr sz="1200">
                <a:solidFill>
                  <a:schemeClr val="tx1"/>
                </a:solidFill>
                <a:latin typeface="Arial" charset="0"/>
                <a:ea typeface="ＭＳ Ｐゴシック" charset="-128"/>
              </a:defRPr>
            </a:lvl3pPr>
            <a:lvl4pPr marL="1600200" indent="-228600" defTabSz="966788">
              <a:spcBef>
                <a:spcPct val="30000"/>
              </a:spcBef>
              <a:defRPr sz="1200">
                <a:solidFill>
                  <a:schemeClr val="tx1"/>
                </a:solidFill>
                <a:latin typeface="Arial" charset="0"/>
                <a:ea typeface="ＭＳ Ｐゴシック" charset="-128"/>
              </a:defRPr>
            </a:lvl4pPr>
            <a:lvl5pPr marL="2057400" indent="-228600" defTabSz="966788">
              <a:spcBef>
                <a:spcPct val="30000"/>
              </a:spcBef>
              <a:defRPr sz="1200">
                <a:solidFill>
                  <a:schemeClr val="tx1"/>
                </a:solidFill>
                <a:latin typeface="Arial" charset="0"/>
                <a:ea typeface="ＭＳ Ｐゴシック" charset="-128"/>
              </a:defRPr>
            </a:lvl5pPr>
            <a:lvl6pPr marL="2514600" indent="-228600" defTabSz="96678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6678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6678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66788"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46294D53-83DA-6F4E-973B-AD2112BA5988}" type="slidenum">
              <a:rPr lang="en-US" altLang="en-US" sz="1300"/>
              <a:pPr>
                <a:spcBef>
                  <a:spcPct val="0"/>
                </a:spcBef>
              </a:pPr>
              <a:t>87</a:t>
            </a:fld>
            <a:endParaRPr lang="en-US" altLang="en-US" sz="1300"/>
          </a:p>
        </p:txBody>
      </p:sp>
    </p:spTree>
    <p:extLst>
      <p:ext uri="{BB962C8B-B14F-4D97-AF65-F5344CB8AC3E}">
        <p14:creationId xmlns:p14="http://schemas.microsoft.com/office/powerpoint/2010/main" val="6174020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spcBef>
                <a:spcPct val="30000"/>
              </a:spcBef>
              <a:defRPr sz="1200">
                <a:solidFill>
                  <a:schemeClr val="tx1"/>
                </a:solidFill>
                <a:latin typeface="Arial" charset="0"/>
                <a:ea typeface="ＭＳ Ｐゴシック" charset="-128"/>
              </a:defRPr>
            </a:lvl1pPr>
            <a:lvl2pPr marL="37931725" indent="-37474525" defTabSz="966788">
              <a:spcBef>
                <a:spcPct val="30000"/>
              </a:spcBef>
              <a:defRPr sz="1200">
                <a:solidFill>
                  <a:schemeClr val="tx1"/>
                </a:solidFill>
                <a:latin typeface="Arial" charset="0"/>
                <a:ea typeface="ＭＳ Ｐゴシック" charset="-128"/>
              </a:defRPr>
            </a:lvl2pPr>
            <a:lvl3pPr marL="1143000" indent="-228600" defTabSz="966788">
              <a:spcBef>
                <a:spcPct val="30000"/>
              </a:spcBef>
              <a:defRPr sz="1200">
                <a:solidFill>
                  <a:schemeClr val="tx1"/>
                </a:solidFill>
                <a:latin typeface="Arial" charset="0"/>
                <a:ea typeface="ＭＳ Ｐゴシック" charset="-128"/>
              </a:defRPr>
            </a:lvl3pPr>
            <a:lvl4pPr marL="1600200" indent="-228600" defTabSz="966788">
              <a:spcBef>
                <a:spcPct val="30000"/>
              </a:spcBef>
              <a:defRPr sz="1200">
                <a:solidFill>
                  <a:schemeClr val="tx1"/>
                </a:solidFill>
                <a:latin typeface="Arial" charset="0"/>
                <a:ea typeface="ＭＳ Ｐゴシック" charset="-128"/>
              </a:defRPr>
            </a:lvl4pPr>
            <a:lvl5pPr marL="2057400" indent="-228600" defTabSz="966788">
              <a:spcBef>
                <a:spcPct val="30000"/>
              </a:spcBef>
              <a:defRPr sz="1200">
                <a:solidFill>
                  <a:schemeClr val="tx1"/>
                </a:solidFill>
                <a:latin typeface="Arial" charset="0"/>
                <a:ea typeface="ＭＳ Ｐゴシック" charset="-128"/>
              </a:defRPr>
            </a:lvl5pPr>
            <a:lvl6pPr marL="2514600" indent="-228600" defTabSz="96678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6678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6678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66788"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EE84A2B3-7FB1-4042-8AB2-BC4D8015B4BB}" type="slidenum">
              <a:rPr lang="en-US" altLang="en-US" sz="1300"/>
              <a:pPr>
                <a:spcBef>
                  <a:spcPct val="0"/>
                </a:spcBef>
              </a:pPr>
              <a:t>90</a:t>
            </a:fld>
            <a:endParaRPr lang="en-US" altLang="en-US" sz="1300"/>
          </a:p>
        </p:txBody>
      </p:sp>
      <p:sp>
        <p:nvSpPr>
          <p:cNvPr id="44035" name="Text Box 1"/>
          <p:cNvSpPr>
            <a:spLocks noGrp="1" noRot="1" noChangeAspect="1" noChangeArrowheads="1" noTextEdit="1"/>
          </p:cNvSpPr>
          <p:nvPr>
            <p:ph type="sldImg"/>
          </p:nvPr>
        </p:nvSpPr>
        <p:spPr>
          <a:xfrm>
            <a:off x="1257300" y="728663"/>
            <a:ext cx="4800600" cy="3600450"/>
          </a:xfrm>
          <a:solidFill>
            <a:srgbClr val="FFFFFF"/>
          </a:solidFill>
          <a:ln/>
        </p:spPr>
      </p:sp>
      <p:sp>
        <p:nvSpPr>
          <p:cNvPr id="44036" name="Text Box 2"/>
          <p:cNvSpPr>
            <a:spLocks noGrp="1" noChangeArrowheads="1"/>
          </p:cNvSpPr>
          <p:nvPr>
            <p:ph type="body" idx="1"/>
          </p:nvPr>
        </p:nvSpPr>
        <p:spPr>
          <a:xfrm>
            <a:off x="731838" y="4559300"/>
            <a:ext cx="5853112" cy="4321175"/>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ltLang="en-US"/>
          </a:p>
        </p:txBody>
      </p:sp>
    </p:spTree>
    <p:extLst>
      <p:ext uri="{BB962C8B-B14F-4D97-AF65-F5344CB8AC3E}">
        <p14:creationId xmlns:p14="http://schemas.microsoft.com/office/powerpoint/2010/main" val="10909046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eaLnBrk="0" hangingPunct="0">
              <a:defRPr sz="2400">
                <a:solidFill>
                  <a:schemeClr val="tx1"/>
                </a:solidFill>
                <a:latin typeface="Arial" charset="0"/>
                <a:ea typeface="ＭＳ Ｐゴシック" charset="-128"/>
              </a:defRPr>
            </a:lvl1pPr>
            <a:lvl2pPr marL="37931725" indent="-37474525" defTabSz="966788"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6AD92658-2B9F-6E4E-AE50-1C6974E38D70}" type="slidenum">
              <a:rPr lang="en-US" altLang="en-US" sz="1300"/>
              <a:pPr eaLnBrk="1" hangingPunct="1"/>
              <a:t>91</a:t>
            </a:fld>
            <a:endParaRPr lang="en-US" altLang="en-US" sz="1300"/>
          </a:p>
        </p:txBody>
      </p:sp>
      <p:sp>
        <p:nvSpPr>
          <p:cNvPr id="30723" name="Text Box 1"/>
          <p:cNvSpPr>
            <a:spLocks noGrp="1" noRot="1" noChangeAspect="1" noChangeArrowheads="1"/>
          </p:cNvSpPr>
          <p:nvPr>
            <p:ph type="sldImg"/>
          </p:nvPr>
        </p:nvSpPr>
        <p:spPr>
          <a:xfrm>
            <a:off x="1257300" y="728663"/>
            <a:ext cx="4800600" cy="3600450"/>
          </a:xfrm>
          <a:solidFill>
            <a:srgbClr val="FFFFFF"/>
          </a:solidFill>
          <a:ln/>
        </p:spPr>
      </p:sp>
      <p:sp>
        <p:nvSpPr>
          <p:cNvPr id="30724" name="Text Box 2"/>
          <p:cNvSpPr>
            <a:spLocks noGrp="1" noChangeArrowheads="1"/>
          </p:cNvSpPr>
          <p:nvPr>
            <p:ph type="body" idx="1"/>
          </p:nvPr>
        </p:nvSpPr>
        <p:spPr>
          <a:xfrm>
            <a:off x="731838" y="4559300"/>
            <a:ext cx="5853112" cy="4321175"/>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ltLang="en-US"/>
          </a:p>
        </p:txBody>
      </p:sp>
    </p:spTree>
    <p:extLst>
      <p:ext uri="{BB962C8B-B14F-4D97-AF65-F5344CB8AC3E}">
        <p14:creationId xmlns:p14="http://schemas.microsoft.com/office/powerpoint/2010/main" val="5829240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p:cNvSpPr>
          <p:nvPr>
            <p:ph type="sldImg"/>
          </p:nvPr>
        </p:nvSpPr>
        <p:spPr>
          <a:ln/>
        </p:spPr>
      </p:sp>
      <p:sp>
        <p:nvSpPr>
          <p:cNvPr id="61443"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ea typeface="ＭＳ Ｐゴシック" charset="0"/>
              <a:cs typeface="ＭＳ Ｐゴシック" charset="0"/>
            </a:endParaRPr>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eaLnBrk="0" hangingPunct="0">
              <a:defRPr sz="2400">
                <a:solidFill>
                  <a:schemeClr val="tx1"/>
                </a:solidFill>
                <a:latin typeface="Arial" charset="0"/>
                <a:ea typeface="ＭＳ Ｐゴシック" charset="0"/>
                <a:cs typeface="ＭＳ Ｐゴシック" charset="0"/>
              </a:defRPr>
            </a:lvl1pPr>
            <a:lvl2pPr marL="37931725" indent="-37474525" defTabSz="966788"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849921A-1628-E142-B951-39320DC4ABF3}" type="slidenum">
              <a:rPr lang="en-US" sz="1300"/>
              <a:pPr eaLnBrk="1" hangingPunct="1"/>
              <a:t>94</a:t>
            </a:fld>
            <a:endParaRPr lang="en-US" sz="13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spcBef>
                <a:spcPct val="30000"/>
              </a:spcBef>
              <a:defRPr sz="1200">
                <a:solidFill>
                  <a:schemeClr val="tx1"/>
                </a:solidFill>
                <a:latin typeface="Arial" charset="0"/>
                <a:ea typeface="ＭＳ Ｐゴシック" charset="-128"/>
              </a:defRPr>
            </a:lvl1pPr>
            <a:lvl2pPr marL="37931725" indent="-37474525" defTabSz="966788">
              <a:spcBef>
                <a:spcPct val="30000"/>
              </a:spcBef>
              <a:defRPr sz="1200">
                <a:solidFill>
                  <a:schemeClr val="tx1"/>
                </a:solidFill>
                <a:latin typeface="Arial" charset="0"/>
                <a:ea typeface="ＭＳ Ｐゴシック" charset="-128"/>
              </a:defRPr>
            </a:lvl2pPr>
            <a:lvl3pPr marL="1143000" indent="-228600" defTabSz="966788">
              <a:spcBef>
                <a:spcPct val="30000"/>
              </a:spcBef>
              <a:defRPr sz="1200">
                <a:solidFill>
                  <a:schemeClr val="tx1"/>
                </a:solidFill>
                <a:latin typeface="Arial" charset="0"/>
                <a:ea typeface="ＭＳ Ｐゴシック" charset="-128"/>
              </a:defRPr>
            </a:lvl3pPr>
            <a:lvl4pPr marL="1600200" indent="-228600" defTabSz="966788">
              <a:spcBef>
                <a:spcPct val="30000"/>
              </a:spcBef>
              <a:defRPr sz="1200">
                <a:solidFill>
                  <a:schemeClr val="tx1"/>
                </a:solidFill>
                <a:latin typeface="Arial" charset="0"/>
                <a:ea typeface="ＭＳ Ｐゴシック" charset="-128"/>
              </a:defRPr>
            </a:lvl4pPr>
            <a:lvl5pPr marL="2057400" indent="-228600" defTabSz="966788">
              <a:spcBef>
                <a:spcPct val="30000"/>
              </a:spcBef>
              <a:defRPr sz="1200">
                <a:solidFill>
                  <a:schemeClr val="tx1"/>
                </a:solidFill>
                <a:latin typeface="Arial" charset="0"/>
                <a:ea typeface="ＭＳ Ｐゴシック" charset="-128"/>
              </a:defRPr>
            </a:lvl5pPr>
            <a:lvl6pPr marL="2514600" indent="-228600" defTabSz="96678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6678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6678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66788"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176A1678-E9F5-2B45-AF59-F24EF1FAD2F7}" type="slidenum">
              <a:rPr lang="en-US" altLang="en-US" sz="1300"/>
              <a:pPr>
                <a:spcBef>
                  <a:spcPct val="0"/>
                </a:spcBef>
              </a:pPr>
              <a:t>98</a:t>
            </a:fld>
            <a:endParaRPr lang="en-US" altLang="en-US" sz="1300"/>
          </a:p>
        </p:txBody>
      </p:sp>
      <p:sp>
        <p:nvSpPr>
          <p:cNvPr id="40963" name="Text Box 1"/>
          <p:cNvSpPr>
            <a:spLocks noGrp="1" noRot="1" noChangeAspect="1" noChangeArrowheads="1" noTextEdit="1"/>
          </p:cNvSpPr>
          <p:nvPr>
            <p:ph type="sldImg"/>
          </p:nvPr>
        </p:nvSpPr>
        <p:spPr>
          <a:xfrm>
            <a:off x="1257300" y="728663"/>
            <a:ext cx="4800600" cy="3600450"/>
          </a:xfrm>
          <a:solidFill>
            <a:srgbClr val="FFFFFF"/>
          </a:solidFill>
          <a:ln/>
        </p:spPr>
      </p:sp>
      <p:sp>
        <p:nvSpPr>
          <p:cNvPr id="40964" name="Text Box 2"/>
          <p:cNvSpPr>
            <a:spLocks noGrp="1" noChangeArrowheads="1"/>
          </p:cNvSpPr>
          <p:nvPr>
            <p:ph type="body" idx="1"/>
          </p:nvPr>
        </p:nvSpPr>
        <p:spPr>
          <a:xfrm>
            <a:off x="731838" y="4559300"/>
            <a:ext cx="5853112" cy="4321175"/>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ltLang="en-US"/>
          </a:p>
        </p:txBody>
      </p:sp>
    </p:spTree>
    <p:extLst>
      <p:ext uri="{BB962C8B-B14F-4D97-AF65-F5344CB8AC3E}">
        <p14:creationId xmlns:p14="http://schemas.microsoft.com/office/powerpoint/2010/main" val="13920258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spcBef>
                <a:spcPct val="30000"/>
              </a:spcBef>
              <a:defRPr sz="1200">
                <a:solidFill>
                  <a:schemeClr val="tx1"/>
                </a:solidFill>
                <a:latin typeface="Arial" charset="0"/>
                <a:ea typeface="ＭＳ Ｐゴシック" charset="-128"/>
              </a:defRPr>
            </a:lvl1pPr>
            <a:lvl2pPr marL="37931725" indent="-37474525" defTabSz="966788">
              <a:spcBef>
                <a:spcPct val="30000"/>
              </a:spcBef>
              <a:defRPr sz="1200">
                <a:solidFill>
                  <a:schemeClr val="tx1"/>
                </a:solidFill>
                <a:latin typeface="Arial" charset="0"/>
                <a:ea typeface="ＭＳ Ｐゴシック" charset="-128"/>
              </a:defRPr>
            </a:lvl2pPr>
            <a:lvl3pPr marL="1143000" indent="-228600" defTabSz="966788">
              <a:spcBef>
                <a:spcPct val="30000"/>
              </a:spcBef>
              <a:defRPr sz="1200">
                <a:solidFill>
                  <a:schemeClr val="tx1"/>
                </a:solidFill>
                <a:latin typeface="Arial" charset="0"/>
                <a:ea typeface="ＭＳ Ｐゴシック" charset="-128"/>
              </a:defRPr>
            </a:lvl3pPr>
            <a:lvl4pPr marL="1600200" indent="-228600" defTabSz="966788">
              <a:spcBef>
                <a:spcPct val="30000"/>
              </a:spcBef>
              <a:defRPr sz="1200">
                <a:solidFill>
                  <a:schemeClr val="tx1"/>
                </a:solidFill>
                <a:latin typeface="Arial" charset="0"/>
                <a:ea typeface="ＭＳ Ｐゴシック" charset="-128"/>
              </a:defRPr>
            </a:lvl4pPr>
            <a:lvl5pPr marL="2057400" indent="-228600" defTabSz="966788">
              <a:spcBef>
                <a:spcPct val="30000"/>
              </a:spcBef>
              <a:defRPr sz="1200">
                <a:solidFill>
                  <a:schemeClr val="tx1"/>
                </a:solidFill>
                <a:latin typeface="Arial" charset="0"/>
                <a:ea typeface="ＭＳ Ｐゴシック" charset="-128"/>
              </a:defRPr>
            </a:lvl5pPr>
            <a:lvl6pPr marL="2514600" indent="-228600" defTabSz="96678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6678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6678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66788"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2BE3BBC0-1E78-F04C-B778-65A5B2F92C74}" type="slidenum">
              <a:rPr lang="en-US" altLang="en-US" sz="1300"/>
              <a:pPr>
                <a:spcBef>
                  <a:spcPct val="0"/>
                </a:spcBef>
              </a:pPr>
              <a:t>100</a:t>
            </a:fld>
            <a:endParaRPr lang="en-US" altLang="en-US" sz="1300"/>
          </a:p>
        </p:txBody>
      </p:sp>
      <p:sp>
        <p:nvSpPr>
          <p:cNvPr id="30723" name="Text Box 1"/>
          <p:cNvSpPr>
            <a:spLocks noGrp="1" noRot="1" noChangeAspect="1" noChangeArrowheads="1" noTextEdit="1"/>
          </p:cNvSpPr>
          <p:nvPr>
            <p:ph type="sldImg"/>
          </p:nvPr>
        </p:nvSpPr>
        <p:spPr>
          <a:xfrm>
            <a:off x="1257300" y="728663"/>
            <a:ext cx="4800600" cy="3600450"/>
          </a:xfrm>
          <a:solidFill>
            <a:srgbClr val="FFFFFF"/>
          </a:solidFill>
          <a:ln/>
        </p:spPr>
      </p:sp>
      <p:sp>
        <p:nvSpPr>
          <p:cNvPr id="30724" name="Text Box 2"/>
          <p:cNvSpPr>
            <a:spLocks noGrp="1" noChangeArrowheads="1"/>
          </p:cNvSpPr>
          <p:nvPr>
            <p:ph type="body" idx="1"/>
          </p:nvPr>
        </p:nvSpPr>
        <p:spPr>
          <a:xfrm>
            <a:off x="731838" y="4559300"/>
            <a:ext cx="5853112" cy="4321175"/>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ltLang="en-US"/>
          </a:p>
        </p:txBody>
      </p:sp>
    </p:spTree>
    <p:extLst>
      <p:ext uri="{BB962C8B-B14F-4D97-AF65-F5344CB8AC3E}">
        <p14:creationId xmlns:p14="http://schemas.microsoft.com/office/powerpoint/2010/main" val="7410690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p:cNvSpPr>
          <p:nvPr>
            <p:ph type="sldImg"/>
          </p:nvPr>
        </p:nvSpPr>
        <p:spPr>
          <a:ln/>
        </p:spPr>
      </p:sp>
      <p:sp>
        <p:nvSpPr>
          <p:cNvPr id="36867"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ea typeface="ＭＳ Ｐゴシック" charset="0"/>
              <a:cs typeface="ＭＳ Ｐゴシック" charset="0"/>
            </a:endParaRPr>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eaLnBrk="0" hangingPunct="0">
              <a:defRPr sz="2400">
                <a:solidFill>
                  <a:schemeClr val="tx1"/>
                </a:solidFill>
                <a:latin typeface="Arial" charset="0"/>
                <a:ea typeface="ＭＳ Ｐゴシック" charset="0"/>
                <a:cs typeface="ＭＳ Ｐゴシック" charset="0"/>
              </a:defRPr>
            </a:lvl1pPr>
            <a:lvl2pPr marL="37931725" indent="-37474525" defTabSz="966788"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C69B779-4568-2541-A196-9AE9AEB9A89B}" type="slidenum">
              <a:rPr lang="en-US" sz="1300"/>
              <a:pPr eaLnBrk="1" hangingPunct="1"/>
              <a:t>102</a:t>
            </a:fld>
            <a:endParaRPr lang="en-US" sz="130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noTextEdit="1"/>
          </p:cNvSpPr>
          <p:nvPr>
            <p:ph type="sldImg"/>
          </p:nvPr>
        </p:nvSpPr>
        <p:spPr>
          <a:ln/>
        </p:spPr>
      </p:sp>
      <p:sp>
        <p:nvSpPr>
          <p:cNvPr id="8397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a:p>
        </p:txBody>
      </p:sp>
      <p:sp>
        <p:nvSpPr>
          <p:cNvPr id="8397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defRPr>
                <a:solidFill>
                  <a:schemeClr val="tx1"/>
                </a:solidFill>
                <a:latin typeface="Arial" charset="0"/>
                <a:ea typeface="ＭＳ Ｐゴシック" charset="-128"/>
              </a:defRPr>
            </a:lvl1pPr>
            <a:lvl2pPr marL="742950" indent="-285750" defTabSz="966788">
              <a:defRPr>
                <a:solidFill>
                  <a:schemeClr val="tx1"/>
                </a:solidFill>
                <a:latin typeface="Arial" charset="0"/>
                <a:ea typeface="ＭＳ Ｐゴシック" charset="-128"/>
              </a:defRPr>
            </a:lvl2pPr>
            <a:lvl3pPr marL="1143000" indent="-228600" defTabSz="966788">
              <a:defRPr>
                <a:solidFill>
                  <a:schemeClr val="tx1"/>
                </a:solidFill>
                <a:latin typeface="Arial" charset="0"/>
                <a:ea typeface="ＭＳ Ｐゴシック" charset="-128"/>
              </a:defRPr>
            </a:lvl3pPr>
            <a:lvl4pPr marL="1600200" indent="-228600" defTabSz="966788">
              <a:defRPr>
                <a:solidFill>
                  <a:schemeClr val="tx1"/>
                </a:solidFill>
                <a:latin typeface="Arial" charset="0"/>
                <a:ea typeface="ＭＳ Ｐゴシック" charset="-128"/>
              </a:defRPr>
            </a:lvl4pPr>
            <a:lvl5pPr marL="2057400" indent="-228600" defTabSz="966788">
              <a:defRPr>
                <a:solidFill>
                  <a:schemeClr val="tx1"/>
                </a:solidFill>
                <a:latin typeface="Arial" charset="0"/>
                <a:ea typeface="ＭＳ Ｐゴシック" charset="-128"/>
              </a:defRPr>
            </a:lvl5pPr>
            <a:lvl6pPr marL="2514600" indent="-228600" defTabSz="966788" eaLnBrk="0" fontAlgn="base" hangingPunct="0">
              <a:spcBef>
                <a:spcPct val="0"/>
              </a:spcBef>
              <a:spcAft>
                <a:spcPct val="0"/>
              </a:spcAft>
              <a:defRPr>
                <a:solidFill>
                  <a:schemeClr val="tx1"/>
                </a:solidFill>
                <a:latin typeface="Arial" charset="0"/>
                <a:ea typeface="ＭＳ Ｐゴシック" charset="-128"/>
              </a:defRPr>
            </a:lvl6pPr>
            <a:lvl7pPr marL="2971800" indent="-228600" defTabSz="966788" eaLnBrk="0" fontAlgn="base" hangingPunct="0">
              <a:spcBef>
                <a:spcPct val="0"/>
              </a:spcBef>
              <a:spcAft>
                <a:spcPct val="0"/>
              </a:spcAft>
              <a:defRPr>
                <a:solidFill>
                  <a:schemeClr val="tx1"/>
                </a:solidFill>
                <a:latin typeface="Arial" charset="0"/>
                <a:ea typeface="ＭＳ Ｐゴシック" charset="-128"/>
              </a:defRPr>
            </a:lvl7pPr>
            <a:lvl8pPr marL="3429000" indent="-228600" defTabSz="966788" eaLnBrk="0" fontAlgn="base" hangingPunct="0">
              <a:spcBef>
                <a:spcPct val="0"/>
              </a:spcBef>
              <a:spcAft>
                <a:spcPct val="0"/>
              </a:spcAft>
              <a:defRPr>
                <a:solidFill>
                  <a:schemeClr val="tx1"/>
                </a:solidFill>
                <a:latin typeface="Arial" charset="0"/>
                <a:ea typeface="ＭＳ Ｐゴシック" charset="-128"/>
              </a:defRPr>
            </a:lvl8pPr>
            <a:lvl9pPr marL="3886200" indent="-228600" defTabSz="966788" eaLnBrk="0" fontAlgn="base" hangingPunct="0">
              <a:spcBef>
                <a:spcPct val="0"/>
              </a:spcBef>
              <a:spcAft>
                <a:spcPct val="0"/>
              </a:spcAft>
              <a:defRPr>
                <a:solidFill>
                  <a:schemeClr val="tx1"/>
                </a:solidFill>
                <a:latin typeface="Arial" charset="0"/>
                <a:ea typeface="ＭＳ Ｐゴシック" charset="-128"/>
              </a:defRPr>
            </a:lvl9pPr>
          </a:lstStyle>
          <a:p>
            <a:fld id="{3C105EA7-36F4-8645-B156-DABB57E74D0A}" type="slidenum">
              <a:rPr lang="en-US" altLang="en-US"/>
              <a:pPr/>
              <a:t>103</a:t>
            </a:fld>
            <a:endParaRPr lang="en-US" altLang="en-US"/>
          </a:p>
        </p:txBody>
      </p:sp>
    </p:spTree>
    <p:extLst>
      <p:ext uri="{BB962C8B-B14F-4D97-AF65-F5344CB8AC3E}">
        <p14:creationId xmlns:p14="http://schemas.microsoft.com/office/powerpoint/2010/main" val="350535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noTextEdit="1"/>
          </p:cNvSpPr>
          <p:nvPr>
            <p:ph type="sldImg"/>
          </p:nvPr>
        </p:nvSpPr>
        <p:spPr>
          <a:ln/>
        </p:spPr>
      </p:sp>
      <p:sp>
        <p:nvSpPr>
          <p:cNvPr id="8601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fr-FR" altLang="en-US"/>
              <a:t>{\cal{F}}_{LU}^{\sin(\phi_1-\phi_2)}=\frac{\mid\vec{P}_{1\perp}\vec{P}_{2\perp}\mid}{m_Nm_2} {\cal{C}}[w_5M_L^{\perp,h}D_1]</a:t>
            </a:r>
            <a:endParaRPr lang="en-US" altLang="en-US"/>
          </a:p>
        </p:txBody>
      </p:sp>
      <p:sp>
        <p:nvSpPr>
          <p:cNvPr id="8601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spcBef>
                <a:spcPct val="30000"/>
              </a:spcBef>
              <a:defRPr sz="1200">
                <a:solidFill>
                  <a:schemeClr val="tx1"/>
                </a:solidFill>
                <a:latin typeface="Arial" charset="0"/>
                <a:ea typeface="ＭＳ Ｐゴシック" charset="-128"/>
              </a:defRPr>
            </a:lvl1pPr>
            <a:lvl2pPr marL="37931725" indent="-37474525" defTabSz="966788">
              <a:spcBef>
                <a:spcPct val="30000"/>
              </a:spcBef>
              <a:defRPr sz="1200">
                <a:solidFill>
                  <a:schemeClr val="tx1"/>
                </a:solidFill>
                <a:latin typeface="Arial" charset="0"/>
                <a:ea typeface="ＭＳ Ｐゴシック" charset="-128"/>
              </a:defRPr>
            </a:lvl2pPr>
            <a:lvl3pPr marL="1143000" indent="-228600" defTabSz="966788">
              <a:spcBef>
                <a:spcPct val="30000"/>
              </a:spcBef>
              <a:defRPr sz="1200">
                <a:solidFill>
                  <a:schemeClr val="tx1"/>
                </a:solidFill>
                <a:latin typeface="Arial" charset="0"/>
                <a:ea typeface="ＭＳ Ｐゴシック" charset="-128"/>
              </a:defRPr>
            </a:lvl3pPr>
            <a:lvl4pPr marL="1600200" indent="-228600" defTabSz="966788">
              <a:spcBef>
                <a:spcPct val="30000"/>
              </a:spcBef>
              <a:defRPr sz="1200">
                <a:solidFill>
                  <a:schemeClr val="tx1"/>
                </a:solidFill>
                <a:latin typeface="Arial" charset="0"/>
                <a:ea typeface="ＭＳ Ｐゴシック" charset="-128"/>
              </a:defRPr>
            </a:lvl4pPr>
            <a:lvl5pPr marL="2057400" indent="-228600" defTabSz="966788">
              <a:spcBef>
                <a:spcPct val="30000"/>
              </a:spcBef>
              <a:defRPr sz="1200">
                <a:solidFill>
                  <a:schemeClr val="tx1"/>
                </a:solidFill>
                <a:latin typeface="Arial" charset="0"/>
                <a:ea typeface="ＭＳ Ｐゴシック" charset="-128"/>
              </a:defRPr>
            </a:lvl5pPr>
            <a:lvl6pPr marL="2514600" indent="-228600" defTabSz="96678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6678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6678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66788"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EC943583-64CC-B94E-BE34-C639BDF1D59C}" type="slidenum">
              <a:rPr lang="en-US" altLang="en-US" sz="1300"/>
              <a:pPr>
                <a:spcBef>
                  <a:spcPct val="0"/>
                </a:spcBef>
              </a:pPr>
              <a:t>104</a:t>
            </a:fld>
            <a:endParaRPr lang="en-US" altLang="en-US" sz="1300"/>
          </a:p>
        </p:txBody>
      </p:sp>
    </p:spTree>
    <p:extLst>
      <p:ext uri="{BB962C8B-B14F-4D97-AF65-F5344CB8AC3E}">
        <p14:creationId xmlns:p14="http://schemas.microsoft.com/office/powerpoint/2010/main" val="73457960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Image Placeholder 1"/>
          <p:cNvSpPr>
            <a:spLocks noGrp="1" noRot="1" noChangeAspect="1" noTextEdit="1"/>
          </p:cNvSpPr>
          <p:nvPr>
            <p:ph type="sldImg"/>
          </p:nvPr>
        </p:nvSpPr>
        <p:spPr>
          <a:ln/>
        </p:spPr>
      </p:sp>
      <p:sp>
        <p:nvSpPr>
          <p:cNvPr id="9216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t>(1+\alpha\cos\phi)(1+A\cos\phi)\rightarrow 1+A\alpha/2</a:t>
            </a:r>
          </a:p>
          <a:p>
            <a:r>
              <a:rPr lang="en-US" altLang="en-US"/>
              <a:t>\frac{1+\beta\lambda\Lambda}{1+A\cos\phi)}\rightarrow 1-A\beta\lambda\Lambda\cos\phi</a:t>
            </a:r>
          </a:p>
          <a:p>
            <a:r>
              <a:rPr lang="en-US" altLang="en-US"/>
              <a:t>(1+\beta\lambda\Lambda+\gamma\lambda\Lambda\cos\phi)(1+A\cos\phi) \\\rightarrow 1+(\beta+\gamma A/2)\lambda\Lambda</a:t>
            </a:r>
          </a:p>
        </p:txBody>
      </p:sp>
      <p:sp>
        <p:nvSpPr>
          <p:cNvPr id="9216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spcBef>
                <a:spcPct val="30000"/>
              </a:spcBef>
              <a:defRPr sz="1200">
                <a:solidFill>
                  <a:schemeClr val="tx1"/>
                </a:solidFill>
                <a:latin typeface="Arial" charset="0"/>
                <a:ea typeface="ＭＳ Ｐゴシック" charset="-128"/>
              </a:defRPr>
            </a:lvl1pPr>
            <a:lvl2pPr marL="742950" indent="-285750" defTabSz="966788">
              <a:spcBef>
                <a:spcPct val="30000"/>
              </a:spcBef>
              <a:defRPr sz="1200">
                <a:solidFill>
                  <a:schemeClr val="tx1"/>
                </a:solidFill>
                <a:latin typeface="Arial" charset="0"/>
                <a:ea typeface="ＭＳ Ｐゴシック" charset="-128"/>
              </a:defRPr>
            </a:lvl2pPr>
            <a:lvl3pPr marL="1143000" indent="-228600" defTabSz="966788">
              <a:spcBef>
                <a:spcPct val="30000"/>
              </a:spcBef>
              <a:defRPr sz="1200">
                <a:solidFill>
                  <a:schemeClr val="tx1"/>
                </a:solidFill>
                <a:latin typeface="Arial" charset="0"/>
                <a:ea typeface="ＭＳ Ｐゴシック" charset="-128"/>
              </a:defRPr>
            </a:lvl3pPr>
            <a:lvl4pPr marL="1600200" indent="-228600" defTabSz="966788">
              <a:spcBef>
                <a:spcPct val="30000"/>
              </a:spcBef>
              <a:defRPr sz="1200">
                <a:solidFill>
                  <a:schemeClr val="tx1"/>
                </a:solidFill>
                <a:latin typeface="Arial" charset="0"/>
                <a:ea typeface="ＭＳ Ｐゴシック" charset="-128"/>
              </a:defRPr>
            </a:lvl4pPr>
            <a:lvl5pPr marL="2057400" indent="-228600" defTabSz="966788">
              <a:spcBef>
                <a:spcPct val="30000"/>
              </a:spcBef>
              <a:defRPr sz="1200">
                <a:solidFill>
                  <a:schemeClr val="tx1"/>
                </a:solidFill>
                <a:latin typeface="Arial" charset="0"/>
                <a:ea typeface="ＭＳ Ｐゴシック" charset="-128"/>
              </a:defRPr>
            </a:lvl5pPr>
            <a:lvl6pPr marL="2514600" indent="-228600" defTabSz="96678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6678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6678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66788"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61D9B9E8-85F0-2245-9AE6-6248185DADEC}" type="slidenum">
              <a:rPr lang="en-US" altLang="en-US" sz="1300"/>
              <a:pPr>
                <a:spcBef>
                  <a:spcPct val="0"/>
                </a:spcBef>
              </a:pPr>
              <a:t>109</a:t>
            </a:fld>
            <a:endParaRPr lang="en-US" altLang="en-US" sz="1300"/>
          </a:p>
        </p:txBody>
      </p:sp>
    </p:spTree>
    <p:extLst>
      <p:ext uri="{BB962C8B-B14F-4D97-AF65-F5344CB8AC3E}">
        <p14:creationId xmlns:p14="http://schemas.microsoft.com/office/powerpoint/2010/main" val="1959682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xfrm>
            <a:off x="976313" y="4560888"/>
            <a:ext cx="5362575" cy="4319587"/>
          </a:xfrm>
          <a:ln/>
        </p:spPr>
        <p:txBody>
          <a:bodyPr>
            <a:normAutofit fontScale="92500" lnSpcReduction="10000"/>
          </a:bodyPr>
          <a:lstStyle/>
          <a:p>
            <a:pPr eaLnBrk="1" fontAlgn="auto" hangingPunct="1">
              <a:spcBef>
                <a:spcPts val="0"/>
              </a:spcBef>
              <a:spcAft>
                <a:spcPts val="0"/>
              </a:spcAft>
              <a:defRPr/>
            </a:pPr>
            <a:r>
              <a:rPr lang="en-US" smtClean="0">
                <a:ea typeface="+mn-ea"/>
                <a:cs typeface="+mn-cs"/>
              </a:rPr>
              <a:t>\int_0^{2\pi}d\phi_h\sin(\phi_h-\phi_S)\int_0^{\inf}d\bold{|P_{h\perp}|}\bold{|P_{h\perp}|}\frac{2J_1(\bold{|P_{h\perp}||b_T|})}{zM_h\bold{|b_T|}}\big[\frac{d\sigma}{dxdydzd\phi_h\bold{|P_{h\perp}|}d\bold{|P_{h\perp}|}}\big]</a:t>
            </a:r>
          </a:p>
          <a:p>
            <a:pPr eaLnBrk="1" fontAlgn="auto" hangingPunct="1">
              <a:spcBef>
                <a:spcPts val="0"/>
              </a:spcBef>
              <a:spcAft>
                <a:spcPts val="0"/>
              </a:spcAft>
              <a:defRPr/>
            </a:pPr>
            <a:r>
              <a:rPr lang="en-US" smtClean="0">
                <a:ea typeface="+mn-ea"/>
                <a:cs typeface="+mn-cs"/>
              </a:rPr>
              <a:t>\</a:t>
            </a:r>
            <a:r>
              <a:rPr lang="en-US" err="1" smtClean="0">
                <a:ea typeface="+mn-ea"/>
                <a:cs typeface="+mn-cs"/>
              </a:rPr>
              <a:t>sum_a</a:t>
            </a:r>
            <a:r>
              <a:rPr lang="en-US" smtClean="0">
                <a:ea typeface="+mn-ea"/>
                <a:cs typeface="+mn-cs"/>
              </a:rPr>
              <a:t> e_a^2\tilde{f}_{1T}^{\perp (1)q}(x,z^2b_T^2)\tilde{D}_1^{q\rightarrow \pi}(z,b_T^2)</a:t>
            </a:r>
          </a:p>
          <a:p>
            <a:pPr eaLnBrk="1" fontAlgn="auto" hangingPunct="1">
              <a:spcBef>
                <a:spcPts val="0"/>
              </a:spcBef>
              <a:spcAft>
                <a:spcPts val="0"/>
              </a:spcAft>
              <a:defRPr/>
            </a:pPr>
            <a:endParaRPr lang="en-US" smtClean="0">
              <a:ea typeface="+mn-ea"/>
              <a:cs typeface="+mn-cs"/>
            </a:endParaRPr>
          </a:p>
          <a:p>
            <a:pPr eaLnBrk="1" fontAlgn="auto" hangingPunct="1">
              <a:spcBef>
                <a:spcPts val="0"/>
              </a:spcBef>
              <a:spcAft>
                <a:spcPts val="0"/>
              </a:spcAft>
              <a:defRPr/>
            </a:pPr>
            <a:r>
              <a:rPr lang="en-US" smtClean="0">
                <a:ea typeface="+mn-ea"/>
                <a:cs typeface="+mn-cs"/>
              </a:rPr>
              <a:t>Finally about plans for extraction of actual </a:t>
            </a:r>
            <a:r>
              <a:rPr lang="en-US" err="1" smtClean="0">
                <a:ea typeface="+mn-ea"/>
                <a:cs typeface="+mn-cs"/>
              </a:rPr>
              <a:t>TMDs</a:t>
            </a:r>
            <a:r>
              <a:rPr lang="en-US" smtClean="0">
                <a:ea typeface="+mn-ea"/>
                <a:cs typeface="+mn-cs"/>
              </a:rPr>
              <a:t> out of measured </a:t>
            </a:r>
            <a:r>
              <a:rPr lang="en-US" err="1" smtClean="0">
                <a:ea typeface="+mn-ea"/>
                <a:cs typeface="+mn-cs"/>
              </a:rPr>
              <a:t>azimuthal</a:t>
            </a:r>
            <a:r>
              <a:rPr lang="en-US" smtClean="0">
                <a:ea typeface="+mn-ea"/>
                <a:cs typeface="+mn-cs"/>
              </a:rPr>
              <a:t> </a:t>
            </a:r>
            <a:r>
              <a:rPr lang="en-US" err="1" smtClean="0">
                <a:ea typeface="+mn-ea"/>
                <a:cs typeface="+mn-cs"/>
              </a:rPr>
              <a:t>distribututions</a:t>
            </a:r>
            <a:r>
              <a:rPr lang="en-US" smtClean="0">
                <a:ea typeface="+mn-ea"/>
                <a:cs typeface="+mn-cs"/>
              </a:rPr>
              <a:t> and asymmetries.</a:t>
            </a:r>
          </a:p>
          <a:p>
            <a:pPr eaLnBrk="1" fontAlgn="auto" hangingPunct="1">
              <a:spcBef>
                <a:spcPts val="0"/>
              </a:spcBef>
              <a:spcAft>
                <a:spcPts val="0"/>
              </a:spcAft>
              <a:defRPr/>
            </a:pPr>
            <a:r>
              <a:rPr lang="en-US" smtClean="0">
                <a:ea typeface="+mn-ea"/>
                <a:cs typeface="+mn-cs"/>
              </a:rPr>
              <a:t>Here are bit more details on he the procedure with Bessel weighting proposed by Boer and col., which </a:t>
            </a:r>
            <a:r>
              <a:rPr lang="en-US" err="1" smtClean="0">
                <a:ea typeface="+mn-ea"/>
                <a:cs typeface="+mn-cs"/>
              </a:rPr>
              <a:t>Patrizia</a:t>
            </a:r>
            <a:r>
              <a:rPr lang="en-US" smtClean="0">
                <a:ea typeface="+mn-ea"/>
                <a:cs typeface="+mn-cs"/>
              </a:rPr>
              <a:t> introduced in previous talk.</a:t>
            </a:r>
          </a:p>
          <a:p>
            <a:pPr eaLnBrk="1" fontAlgn="auto" hangingPunct="1">
              <a:spcBef>
                <a:spcPts val="0"/>
              </a:spcBef>
              <a:spcAft>
                <a:spcPts val="0"/>
              </a:spcAft>
              <a:defRPr/>
            </a:pPr>
            <a:r>
              <a:rPr lang="en-US" smtClean="0">
                <a:ea typeface="+mn-ea"/>
                <a:cs typeface="+mn-cs"/>
              </a:rPr>
              <a:t>We basically sum over all events the Bessel function of the product of P_T and given </a:t>
            </a:r>
            <a:r>
              <a:rPr lang="en-US" err="1" smtClean="0">
                <a:ea typeface="+mn-ea"/>
                <a:cs typeface="+mn-cs"/>
              </a:rPr>
              <a:t>b_T</a:t>
            </a:r>
            <a:r>
              <a:rPr lang="en-US" smtClean="0">
                <a:ea typeface="+mn-ea"/>
                <a:cs typeface="+mn-cs"/>
              </a:rPr>
              <a:t> in a given bin of x,Q^2, and </a:t>
            </a:r>
            <a:r>
              <a:rPr lang="en-US" err="1" smtClean="0">
                <a:ea typeface="+mn-ea"/>
                <a:cs typeface="+mn-cs"/>
              </a:rPr>
              <a:t>z</a:t>
            </a:r>
            <a:r>
              <a:rPr lang="en-US" smtClean="0">
                <a:ea typeface="+mn-ea"/>
                <a:cs typeface="+mn-cs"/>
              </a:rPr>
              <a:t>.</a:t>
            </a:r>
          </a:p>
          <a:p>
            <a:pPr eaLnBrk="1" fontAlgn="auto" hangingPunct="1">
              <a:spcBef>
                <a:spcPts val="0"/>
              </a:spcBef>
              <a:spcAft>
                <a:spcPts val="0"/>
              </a:spcAft>
              <a:defRPr/>
            </a:pPr>
            <a:r>
              <a:rPr lang="en-US" smtClean="0">
                <a:ea typeface="+mn-ea"/>
                <a:cs typeface="+mn-cs"/>
              </a:rPr>
              <a:t>The additional factors in the weight are the kinematic factor from </a:t>
            </a:r>
            <a:r>
              <a:rPr lang="en-US" err="1" smtClean="0">
                <a:ea typeface="+mn-ea"/>
                <a:cs typeface="+mn-cs"/>
              </a:rPr>
              <a:t>x</a:t>
            </a:r>
            <a:r>
              <a:rPr lang="en-US" smtClean="0">
                <a:ea typeface="+mn-ea"/>
                <a:cs typeface="+mn-cs"/>
              </a:rPr>
              <a:t>-section and the reconstruction efficiency for a given event.</a:t>
            </a:r>
          </a:p>
          <a:p>
            <a:pPr eaLnBrk="1" fontAlgn="auto" hangingPunct="1">
              <a:spcBef>
                <a:spcPts val="0"/>
              </a:spcBef>
              <a:spcAft>
                <a:spcPts val="0"/>
              </a:spcAft>
              <a:defRPr/>
            </a:pPr>
            <a:r>
              <a:rPr lang="en-US" smtClean="0">
                <a:ea typeface="+mn-ea"/>
                <a:cs typeface="+mn-cs"/>
              </a:rPr>
              <a:t>As predicted </a:t>
            </a:r>
            <a:r>
              <a:rPr lang="en-US" err="1" smtClean="0">
                <a:ea typeface="+mn-ea"/>
                <a:cs typeface="+mn-cs"/>
              </a:rPr>
              <a:t>thisparticular</a:t>
            </a:r>
            <a:r>
              <a:rPr lang="en-US" smtClean="0">
                <a:ea typeface="+mn-ea"/>
                <a:cs typeface="+mn-cs"/>
              </a:rPr>
              <a:t>  sum should give us the product of </a:t>
            </a:r>
            <a:r>
              <a:rPr lang="en-US" err="1" smtClean="0">
                <a:ea typeface="+mn-ea"/>
                <a:cs typeface="+mn-cs"/>
              </a:rPr>
              <a:t>fourier</a:t>
            </a:r>
            <a:r>
              <a:rPr lang="en-US" smtClean="0">
                <a:ea typeface="+mn-ea"/>
                <a:cs typeface="+mn-cs"/>
              </a:rPr>
              <a:t> transforms of f1 and D1. The comparison on the left shows that we I</a:t>
            </a:r>
          </a:p>
          <a:p>
            <a:pPr eaLnBrk="1" fontAlgn="auto" hangingPunct="1">
              <a:spcBef>
                <a:spcPts val="0"/>
              </a:spcBef>
              <a:spcAft>
                <a:spcPts val="0"/>
              </a:spcAft>
              <a:defRPr/>
            </a:pPr>
            <a:r>
              <a:rPr lang="en-US" smtClean="0">
                <a:ea typeface="+mn-ea"/>
                <a:cs typeface="+mn-cs"/>
              </a:rPr>
              <a:t>Indeed recover the generated distribution. The procedure requires a full range in P_T and the sensitivity to the maximum P_T </a:t>
            </a:r>
          </a:p>
          <a:p>
            <a:pPr eaLnBrk="1" fontAlgn="auto" hangingPunct="1">
              <a:spcBef>
                <a:spcPts val="0"/>
              </a:spcBef>
              <a:spcAft>
                <a:spcPts val="0"/>
              </a:spcAft>
              <a:defRPr/>
            </a:pPr>
            <a:r>
              <a:rPr lang="en-US" smtClean="0">
                <a:ea typeface="+mn-ea"/>
                <a:cs typeface="+mn-cs"/>
              </a:rPr>
              <a:t>Is shown on the right plot. Points are for 3 P_T maxim cuts. There are still systematic effects in the extraction, but this particular study indicates that </a:t>
            </a:r>
            <a:r>
              <a:rPr lang="en-US" err="1" smtClean="0">
                <a:ea typeface="+mn-ea"/>
                <a:cs typeface="+mn-cs"/>
              </a:rPr>
              <a:t>P_Tmax</a:t>
            </a:r>
            <a:r>
              <a:rPr lang="en-US" smtClean="0">
                <a:ea typeface="+mn-ea"/>
                <a:cs typeface="+mn-cs"/>
              </a:rPr>
              <a:t> of ~1.5 will be enough.</a:t>
            </a:r>
          </a:p>
          <a:p>
            <a:pPr eaLnBrk="1" fontAlgn="auto" hangingPunct="1">
              <a:spcBef>
                <a:spcPts val="0"/>
              </a:spcBef>
              <a:spcAft>
                <a:spcPts val="0"/>
              </a:spcAft>
              <a:defRPr/>
            </a:pPr>
            <a:r>
              <a:rPr lang="en-US" smtClean="0">
                <a:ea typeface="+mn-ea"/>
                <a:cs typeface="+mn-cs"/>
              </a:rPr>
              <a:t>The </a:t>
            </a:r>
          </a:p>
          <a:p>
            <a:pPr eaLnBrk="1" fontAlgn="auto" hangingPunct="1">
              <a:spcBef>
                <a:spcPts val="0"/>
              </a:spcBef>
              <a:spcAft>
                <a:spcPts val="0"/>
              </a:spcAft>
              <a:defRPr/>
            </a:pPr>
            <a:r>
              <a:rPr lang="en-US" smtClean="0">
                <a:ea typeface="+mn-ea"/>
                <a:cs typeface="+mn-cs"/>
              </a:rPr>
              <a:t>To summarize </a:t>
            </a:r>
            <a:r>
              <a:rPr lang="en-US" sz="1400" smtClean="0">
                <a:ea typeface="+mn-ea"/>
                <a:cs typeface="+mn-cs"/>
              </a:rPr>
              <a:t>precision measurement of </a:t>
            </a:r>
            <a:r>
              <a:rPr lang="en-US" sz="1400" err="1" smtClean="0">
                <a:ea typeface="+mn-ea"/>
                <a:cs typeface="+mn-cs"/>
              </a:rPr>
              <a:t>azimuthal</a:t>
            </a:r>
            <a:r>
              <a:rPr lang="en-US" sz="1400" smtClean="0">
                <a:ea typeface="+mn-ea"/>
                <a:cs typeface="+mn-cs"/>
              </a:rPr>
              <a:t> moments (cos2</a:t>
            </a:r>
            <a:r>
              <a:rPr lang="en-US" sz="1400" smtClean="0">
                <a:latin typeface="Symbol" charset="2"/>
                <a:ea typeface="+mn-ea"/>
                <a:cs typeface="+mn-cs"/>
              </a:rPr>
              <a:t>f</a:t>
            </a:r>
            <a:r>
              <a:rPr lang="en-US" sz="1400" smtClean="0">
                <a:ea typeface="+mn-ea"/>
                <a:cs typeface="+mn-cs"/>
              </a:rPr>
              <a:t>, cos2</a:t>
            </a:r>
            <a:r>
              <a:rPr lang="en-US" sz="1400" smtClean="0">
                <a:latin typeface="Symbol" charset="2"/>
                <a:ea typeface="+mn-ea"/>
                <a:cs typeface="+mn-cs"/>
              </a:rPr>
              <a:t>f, </a:t>
            </a:r>
            <a:r>
              <a:rPr lang="en-US" sz="1400" err="1" smtClean="0">
                <a:ea typeface="+mn-ea"/>
                <a:cs typeface="+mn-cs"/>
              </a:rPr>
              <a:t>sin</a:t>
            </a:r>
            <a:r>
              <a:rPr lang="en-US" sz="1400" err="1" smtClean="0">
                <a:latin typeface="Symbol" charset="2"/>
                <a:ea typeface="+mn-ea"/>
                <a:cs typeface="+mn-cs"/>
              </a:rPr>
              <a:t>f</a:t>
            </a:r>
            <a:r>
              <a:rPr lang="en-US" sz="1400" smtClean="0">
                <a:latin typeface="Symbol" charset="2"/>
                <a:ea typeface="+mn-ea"/>
                <a:cs typeface="+mn-cs"/>
              </a:rPr>
              <a:t>) </a:t>
            </a:r>
            <a:r>
              <a:rPr lang="en-US" sz="1400" smtClean="0">
                <a:ea typeface="+mn-ea"/>
                <a:cs typeface="+mn-cs"/>
              </a:rPr>
              <a:t> in semi-inclusive </a:t>
            </a:r>
            <a:r>
              <a:rPr lang="en-US" sz="1400" err="1" smtClean="0">
                <a:ea typeface="+mn-ea"/>
                <a:cs typeface="+mn-cs"/>
              </a:rPr>
              <a:t>pion</a:t>
            </a:r>
            <a:r>
              <a:rPr lang="en-US" sz="1400" smtClean="0">
                <a:ea typeface="+mn-ea"/>
                <a:cs typeface="+mn-cs"/>
              </a:rPr>
              <a:t> production in DIS with CLAS12 will allow to</a:t>
            </a:r>
          </a:p>
        </p:txBody>
      </p:sp>
    </p:spTree>
    <p:extLst>
      <p:ext uri="{BB962C8B-B14F-4D97-AF65-F5344CB8AC3E}">
        <p14:creationId xmlns:p14="http://schemas.microsoft.com/office/powerpoint/2010/main" val="15458796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p:cNvSpPr>
            <a:spLocks noGrp="1" noRot="1" noChangeAspect="1" noTextEdit="1"/>
          </p:cNvSpPr>
          <p:nvPr>
            <p:ph type="sldImg"/>
          </p:nvPr>
        </p:nvSpPr>
        <p:spPr>
          <a:ln/>
        </p:spPr>
      </p:sp>
      <p:sp>
        <p:nvSpPr>
          <p:cNvPr id="10445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t>f_1(x,k_T)=\frac{N}{\pi &lt;k_T^2&gt;}e^{-\frac{k_T^2}{&lt;k_T^2&gt;}}</a:t>
            </a:r>
          </a:p>
          <a:p>
            <a:r>
              <a:rPr lang="en-US" altLang="en-US"/>
              <a:t>\tilde{f}_1(b_T)=\frac{1}{2}&lt;k_T^2&gt;Ne^{-&lt;k_T^2&gt;b_T^2/4}</a:t>
            </a:r>
          </a:p>
        </p:txBody>
      </p:sp>
      <p:sp>
        <p:nvSpPr>
          <p:cNvPr id="10445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spcBef>
                <a:spcPct val="30000"/>
              </a:spcBef>
              <a:defRPr sz="1200">
                <a:solidFill>
                  <a:schemeClr val="tx1"/>
                </a:solidFill>
                <a:latin typeface="Arial" charset="0"/>
                <a:ea typeface="ＭＳ Ｐゴシック" charset="-128"/>
              </a:defRPr>
            </a:lvl1pPr>
            <a:lvl2pPr marL="742950" indent="-285750" defTabSz="966788">
              <a:spcBef>
                <a:spcPct val="30000"/>
              </a:spcBef>
              <a:defRPr sz="1200">
                <a:solidFill>
                  <a:schemeClr val="tx1"/>
                </a:solidFill>
                <a:latin typeface="Arial" charset="0"/>
                <a:ea typeface="ＭＳ Ｐゴシック" charset="-128"/>
              </a:defRPr>
            </a:lvl2pPr>
            <a:lvl3pPr marL="1143000" indent="-228600" defTabSz="966788">
              <a:spcBef>
                <a:spcPct val="30000"/>
              </a:spcBef>
              <a:defRPr sz="1200">
                <a:solidFill>
                  <a:schemeClr val="tx1"/>
                </a:solidFill>
                <a:latin typeface="Arial" charset="0"/>
                <a:ea typeface="ＭＳ Ｐゴシック" charset="-128"/>
              </a:defRPr>
            </a:lvl3pPr>
            <a:lvl4pPr marL="1600200" indent="-228600" defTabSz="966788">
              <a:spcBef>
                <a:spcPct val="30000"/>
              </a:spcBef>
              <a:defRPr sz="1200">
                <a:solidFill>
                  <a:schemeClr val="tx1"/>
                </a:solidFill>
                <a:latin typeface="Arial" charset="0"/>
                <a:ea typeface="ＭＳ Ｐゴシック" charset="-128"/>
              </a:defRPr>
            </a:lvl4pPr>
            <a:lvl5pPr marL="2057400" indent="-228600" defTabSz="966788">
              <a:spcBef>
                <a:spcPct val="30000"/>
              </a:spcBef>
              <a:defRPr sz="1200">
                <a:solidFill>
                  <a:schemeClr val="tx1"/>
                </a:solidFill>
                <a:latin typeface="Arial" charset="0"/>
                <a:ea typeface="ＭＳ Ｐゴシック" charset="-128"/>
              </a:defRPr>
            </a:lvl5pPr>
            <a:lvl6pPr marL="2514600" indent="-228600" defTabSz="96678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6678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6678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66788"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7B2E79D1-D01C-1B4D-97E6-13FCA0F07A99}" type="slidenum">
              <a:rPr lang="en-US" altLang="en-US" sz="1300"/>
              <a:pPr>
                <a:spcBef>
                  <a:spcPct val="0"/>
                </a:spcBef>
              </a:pPr>
              <a:t>119</a:t>
            </a:fld>
            <a:endParaRPr lang="en-US" altLang="en-US" sz="1300"/>
          </a:p>
        </p:txBody>
      </p:sp>
    </p:spTree>
    <p:extLst>
      <p:ext uri="{BB962C8B-B14F-4D97-AF65-F5344CB8AC3E}">
        <p14:creationId xmlns:p14="http://schemas.microsoft.com/office/powerpoint/2010/main" val="13424690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Slide Image Placeholder 1"/>
          <p:cNvSpPr>
            <a:spLocks noGrp="1" noRot="1" noChangeAspect="1" noTextEdit="1"/>
          </p:cNvSpPr>
          <p:nvPr>
            <p:ph type="sldImg"/>
          </p:nvPr>
        </p:nvSpPr>
        <p:spPr>
          <a:ln/>
        </p:spPr>
      </p:sp>
      <p:sp>
        <p:nvSpPr>
          <p:cNvPr id="10752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sz="1300">
                <a:latin typeface="Calibri" charset="0"/>
              </a:rPr>
              <a:t>\frac{d \sigma}{ dx dy dz d p^2_{\perp}  d k^2_{\perp} d \phi_l d \phi_h d \phi_k} = K(x,y) \times \left[  f_{1}(x,k_{\perp})D_1(z,p_{\perp})  + ... \right] </a:t>
            </a:r>
            <a:endParaRPr lang="en-US" altLang="en-US"/>
          </a:p>
        </p:txBody>
      </p:sp>
      <p:sp>
        <p:nvSpPr>
          <p:cNvPr id="10752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spcBef>
                <a:spcPct val="30000"/>
              </a:spcBef>
              <a:defRPr sz="1200">
                <a:solidFill>
                  <a:schemeClr val="tx1"/>
                </a:solidFill>
                <a:latin typeface="Arial" charset="0"/>
                <a:ea typeface="ＭＳ Ｐゴシック" charset="-128"/>
              </a:defRPr>
            </a:lvl1pPr>
            <a:lvl2pPr marL="742950" indent="-285750" defTabSz="966788">
              <a:spcBef>
                <a:spcPct val="30000"/>
              </a:spcBef>
              <a:defRPr sz="1200">
                <a:solidFill>
                  <a:schemeClr val="tx1"/>
                </a:solidFill>
                <a:latin typeface="Arial" charset="0"/>
                <a:ea typeface="ＭＳ Ｐゴシック" charset="-128"/>
              </a:defRPr>
            </a:lvl2pPr>
            <a:lvl3pPr marL="1143000" indent="-228600" defTabSz="966788">
              <a:spcBef>
                <a:spcPct val="30000"/>
              </a:spcBef>
              <a:defRPr sz="1200">
                <a:solidFill>
                  <a:schemeClr val="tx1"/>
                </a:solidFill>
                <a:latin typeface="Arial" charset="0"/>
                <a:ea typeface="ＭＳ Ｐゴシック" charset="-128"/>
              </a:defRPr>
            </a:lvl3pPr>
            <a:lvl4pPr marL="1600200" indent="-228600" defTabSz="966788">
              <a:spcBef>
                <a:spcPct val="30000"/>
              </a:spcBef>
              <a:defRPr sz="1200">
                <a:solidFill>
                  <a:schemeClr val="tx1"/>
                </a:solidFill>
                <a:latin typeface="Arial" charset="0"/>
                <a:ea typeface="ＭＳ Ｐゴシック" charset="-128"/>
              </a:defRPr>
            </a:lvl4pPr>
            <a:lvl5pPr marL="2057400" indent="-228600" defTabSz="966788">
              <a:spcBef>
                <a:spcPct val="30000"/>
              </a:spcBef>
              <a:defRPr sz="1200">
                <a:solidFill>
                  <a:schemeClr val="tx1"/>
                </a:solidFill>
                <a:latin typeface="Arial" charset="0"/>
                <a:ea typeface="ＭＳ Ｐゴシック" charset="-128"/>
              </a:defRPr>
            </a:lvl5pPr>
            <a:lvl6pPr marL="2514600" indent="-228600" defTabSz="96678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6678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6678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66788"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EB819A29-775E-0F42-8D9C-71F12E67E3D8}" type="slidenum">
              <a:rPr lang="en-US" altLang="en-US" sz="1300"/>
              <a:pPr>
                <a:spcBef>
                  <a:spcPct val="0"/>
                </a:spcBef>
              </a:pPr>
              <a:t>121</a:t>
            </a:fld>
            <a:endParaRPr lang="en-US" altLang="en-US" sz="1300"/>
          </a:p>
        </p:txBody>
      </p:sp>
    </p:spTree>
    <p:extLst>
      <p:ext uri="{BB962C8B-B14F-4D97-AF65-F5344CB8AC3E}">
        <p14:creationId xmlns:p14="http://schemas.microsoft.com/office/powerpoint/2010/main" val="14148170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xfrm>
            <a:off x="976313" y="4560888"/>
            <a:ext cx="5362575" cy="4319587"/>
          </a:xfrm>
          <a:ln/>
        </p:spPr>
        <p:txBody>
          <a:bodyPr>
            <a:normAutofit fontScale="92500" lnSpcReduction="10000"/>
          </a:bodyPr>
          <a:lstStyle/>
          <a:p>
            <a:pPr eaLnBrk="1" fontAlgn="auto" hangingPunct="1">
              <a:spcBef>
                <a:spcPts val="0"/>
              </a:spcBef>
              <a:spcAft>
                <a:spcPts val="0"/>
              </a:spcAft>
              <a:defRPr/>
            </a:pPr>
            <a:r>
              <a:rPr lang="en-US" smtClean="0">
                <a:ea typeface="+mn-ea"/>
                <a:cs typeface="+mn-cs"/>
              </a:rPr>
              <a:t>\int_0^{2\pi}d\phi_h\sin(\phi_h-\phi_S)\int_0^{\inf}d\bold{|P_{h\perp}|}\bold{|P_{h\perp}|}\frac{2J_1(\bold{|P_{h\perp}||b_T|})}{zM_h\bold{|b_T|}}\big[\frac{d\sigma}{dxdydzd\phi_h\bold{|P_{h\perp}|}d\bold{|P_{h\perp}|}}\big]</a:t>
            </a:r>
          </a:p>
          <a:p>
            <a:pPr eaLnBrk="1" fontAlgn="auto" hangingPunct="1">
              <a:spcBef>
                <a:spcPts val="0"/>
              </a:spcBef>
              <a:spcAft>
                <a:spcPts val="0"/>
              </a:spcAft>
              <a:defRPr/>
            </a:pPr>
            <a:r>
              <a:rPr lang="en-US" smtClean="0">
                <a:ea typeface="+mn-ea"/>
                <a:cs typeface="+mn-cs"/>
              </a:rPr>
              <a:t>\</a:t>
            </a:r>
            <a:r>
              <a:rPr lang="en-US" err="1" smtClean="0">
                <a:ea typeface="+mn-ea"/>
                <a:cs typeface="+mn-cs"/>
              </a:rPr>
              <a:t>sum_a</a:t>
            </a:r>
            <a:r>
              <a:rPr lang="en-US" smtClean="0">
                <a:ea typeface="+mn-ea"/>
                <a:cs typeface="+mn-cs"/>
              </a:rPr>
              <a:t> e_a^2\tilde{f}_{1T}^{\perp (1)q}(x,z^2b_T^2)\tilde{D}_1^{q\rightarrow \pi}(z,b_T^2)</a:t>
            </a:r>
          </a:p>
          <a:p>
            <a:pPr eaLnBrk="1" fontAlgn="auto" hangingPunct="1">
              <a:spcBef>
                <a:spcPts val="0"/>
              </a:spcBef>
              <a:spcAft>
                <a:spcPts val="0"/>
              </a:spcAft>
              <a:defRPr/>
            </a:pPr>
            <a:endParaRPr lang="en-US" smtClean="0">
              <a:ea typeface="+mn-ea"/>
              <a:cs typeface="+mn-cs"/>
            </a:endParaRPr>
          </a:p>
          <a:p>
            <a:pPr eaLnBrk="1" fontAlgn="auto" hangingPunct="1">
              <a:spcBef>
                <a:spcPts val="0"/>
              </a:spcBef>
              <a:spcAft>
                <a:spcPts val="0"/>
              </a:spcAft>
              <a:defRPr/>
            </a:pPr>
            <a:r>
              <a:rPr lang="en-US" smtClean="0">
                <a:ea typeface="+mn-ea"/>
                <a:cs typeface="+mn-cs"/>
              </a:rPr>
              <a:t>Finally about plans for extraction of actual </a:t>
            </a:r>
            <a:r>
              <a:rPr lang="en-US" err="1" smtClean="0">
                <a:ea typeface="+mn-ea"/>
                <a:cs typeface="+mn-cs"/>
              </a:rPr>
              <a:t>TMDs</a:t>
            </a:r>
            <a:r>
              <a:rPr lang="en-US" smtClean="0">
                <a:ea typeface="+mn-ea"/>
                <a:cs typeface="+mn-cs"/>
              </a:rPr>
              <a:t> out of measured </a:t>
            </a:r>
            <a:r>
              <a:rPr lang="en-US" err="1" smtClean="0">
                <a:ea typeface="+mn-ea"/>
                <a:cs typeface="+mn-cs"/>
              </a:rPr>
              <a:t>azimuthal</a:t>
            </a:r>
            <a:r>
              <a:rPr lang="en-US" smtClean="0">
                <a:ea typeface="+mn-ea"/>
                <a:cs typeface="+mn-cs"/>
              </a:rPr>
              <a:t> </a:t>
            </a:r>
            <a:r>
              <a:rPr lang="en-US" err="1" smtClean="0">
                <a:ea typeface="+mn-ea"/>
                <a:cs typeface="+mn-cs"/>
              </a:rPr>
              <a:t>distribututions</a:t>
            </a:r>
            <a:r>
              <a:rPr lang="en-US" smtClean="0">
                <a:ea typeface="+mn-ea"/>
                <a:cs typeface="+mn-cs"/>
              </a:rPr>
              <a:t> and asymmetries.</a:t>
            </a:r>
          </a:p>
          <a:p>
            <a:pPr eaLnBrk="1" fontAlgn="auto" hangingPunct="1">
              <a:spcBef>
                <a:spcPts val="0"/>
              </a:spcBef>
              <a:spcAft>
                <a:spcPts val="0"/>
              </a:spcAft>
              <a:defRPr/>
            </a:pPr>
            <a:r>
              <a:rPr lang="en-US" smtClean="0">
                <a:ea typeface="+mn-ea"/>
                <a:cs typeface="+mn-cs"/>
              </a:rPr>
              <a:t>Here are bit more details on he the procedure with Bessel weighting proposed by Boer and col., which </a:t>
            </a:r>
            <a:r>
              <a:rPr lang="en-US" err="1" smtClean="0">
                <a:ea typeface="+mn-ea"/>
                <a:cs typeface="+mn-cs"/>
              </a:rPr>
              <a:t>Patrizia</a:t>
            </a:r>
            <a:r>
              <a:rPr lang="en-US" smtClean="0">
                <a:ea typeface="+mn-ea"/>
                <a:cs typeface="+mn-cs"/>
              </a:rPr>
              <a:t> introduced in previous talk.</a:t>
            </a:r>
          </a:p>
          <a:p>
            <a:pPr eaLnBrk="1" fontAlgn="auto" hangingPunct="1">
              <a:spcBef>
                <a:spcPts val="0"/>
              </a:spcBef>
              <a:spcAft>
                <a:spcPts val="0"/>
              </a:spcAft>
              <a:defRPr/>
            </a:pPr>
            <a:r>
              <a:rPr lang="en-US" smtClean="0">
                <a:ea typeface="+mn-ea"/>
                <a:cs typeface="+mn-cs"/>
              </a:rPr>
              <a:t>We basically sum over all events the Bessel function of the product of P_T and given </a:t>
            </a:r>
            <a:r>
              <a:rPr lang="en-US" err="1" smtClean="0">
                <a:ea typeface="+mn-ea"/>
                <a:cs typeface="+mn-cs"/>
              </a:rPr>
              <a:t>b_T</a:t>
            </a:r>
            <a:r>
              <a:rPr lang="en-US" smtClean="0">
                <a:ea typeface="+mn-ea"/>
                <a:cs typeface="+mn-cs"/>
              </a:rPr>
              <a:t> in a given bin of x,Q^2, and </a:t>
            </a:r>
            <a:r>
              <a:rPr lang="en-US" err="1" smtClean="0">
                <a:ea typeface="+mn-ea"/>
                <a:cs typeface="+mn-cs"/>
              </a:rPr>
              <a:t>z</a:t>
            </a:r>
            <a:r>
              <a:rPr lang="en-US" smtClean="0">
                <a:ea typeface="+mn-ea"/>
                <a:cs typeface="+mn-cs"/>
              </a:rPr>
              <a:t>.</a:t>
            </a:r>
          </a:p>
          <a:p>
            <a:pPr eaLnBrk="1" fontAlgn="auto" hangingPunct="1">
              <a:spcBef>
                <a:spcPts val="0"/>
              </a:spcBef>
              <a:spcAft>
                <a:spcPts val="0"/>
              </a:spcAft>
              <a:defRPr/>
            </a:pPr>
            <a:r>
              <a:rPr lang="en-US" smtClean="0">
                <a:ea typeface="+mn-ea"/>
                <a:cs typeface="+mn-cs"/>
              </a:rPr>
              <a:t>The additional factors in the weight are the kinematic factor from </a:t>
            </a:r>
            <a:r>
              <a:rPr lang="en-US" err="1" smtClean="0">
                <a:ea typeface="+mn-ea"/>
                <a:cs typeface="+mn-cs"/>
              </a:rPr>
              <a:t>x</a:t>
            </a:r>
            <a:r>
              <a:rPr lang="en-US" smtClean="0">
                <a:ea typeface="+mn-ea"/>
                <a:cs typeface="+mn-cs"/>
              </a:rPr>
              <a:t>-section and the reconstruction efficiency for a given event.</a:t>
            </a:r>
          </a:p>
          <a:p>
            <a:pPr eaLnBrk="1" fontAlgn="auto" hangingPunct="1">
              <a:spcBef>
                <a:spcPts val="0"/>
              </a:spcBef>
              <a:spcAft>
                <a:spcPts val="0"/>
              </a:spcAft>
              <a:defRPr/>
            </a:pPr>
            <a:r>
              <a:rPr lang="en-US" smtClean="0">
                <a:ea typeface="+mn-ea"/>
                <a:cs typeface="+mn-cs"/>
              </a:rPr>
              <a:t>As predicted </a:t>
            </a:r>
            <a:r>
              <a:rPr lang="en-US" err="1" smtClean="0">
                <a:ea typeface="+mn-ea"/>
                <a:cs typeface="+mn-cs"/>
              </a:rPr>
              <a:t>thisparticular</a:t>
            </a:r>
            <a:r>
              <a:rPr lang="en-US" smtClean="0">
                <a:ea typeface="+mn-ea"/>
                <a:cs typeface="+mn-cs"/>
              </a:rPr>
              <a:t>  sum should give us the product of </a:t>
            </a:r>
            <a:r>
              <a:rPr lang="en-US" err="1" smtClean="0">
                <a:ea typeface="+mn-ea"/>
                <a:cs typeface="+mn-cs"/>
              </a:rPr>
              <a:t>fourier</a:t>
            </a:r>
            <a:r>
              <a:rPr lang="en-US" smtClean="0">
                <a:ea typeface="+mn-ea"/>
                <a:cs typeface="+mn-cs"/>
              </a:rPr>
              <a:t> transforms of f1 and D1. The comparison on the left shows that we I</a:t>
            </a:r>
          </a:p>
          <a:p>
            <a:pPr eaLnBrk="1" fontAlgn="auto" hangingPunct="1">
              <a:spcBef>
                <a:spcPts val="0"/>
              </a:spcBef>
              <a:spcAft>
                <a:spcPts val="0"/>
              </a:spcAft>
              <a:defRPr/>
            </a:pPr>
            <a:r>
              <a:rPr lang="en-US" smtClean="0">
                <a:ea typeface="+mn-ea"/>
                <a:cs typeface="+mn-cs"/>
              </a:rPr>
              <a:t>Indeed recover the generated distribution. The procedure requires a full range in P_T and the sensitivity to the maximum P_T </a:t>
            </a:r>
          </a:p>
          <a:p>
            <a:pPr eaLnBrk="1" fontAlgn="auto" hangingPunct="1">
              <a:spcBef>
                <a:spcPts val="0"/>
              </a:spcBef>
              <a:spcAft>
                <a:spcPts val="0"/>
              </a:spcAft>
              <a:defRPr/>
            </a:pPr>
            <a:r>
              <a:rPr lang="en-US" smtClean="0">
                <a:ea typeface="+mn-ea"/>
                <a:cs typeface="+mn-cs"/>
              </a:rPr>
              <a:t>Is shown on the right plot. Points are for 3 P_T maxim cuts. There are still systematic effects in the extraction, but this particular study indicates that </a:t>
            </a:r>
            <a:r>
              <a:rPr lang="en-US" err="1" smtClean="0">
                <a:ea typeface="+mn-ea"/>
                <a:cs typeface="+mn-cs"/>
              </a:rPr>
              <a:t>P_Tmax</a:t>
            </a:r>
            <a:r>
              <a:rPr lang="en-US" smtClean="0">
                <a:ea typeface="+mn-ea"/>
                <a:cs typeface="+mn-cs"/>
              </a:rPr>
              <a:t> of ~1.5 will be enough.</a:t>
            </a:r>
          </a:p>
          <a:p>
            <a:pPr eaLnBrk="1" fontAlgn="auto" hangingPunct="1">
              <a:spcBef>
                <a:spcPts val="0"/>
              </a:spcBef>
              <a:spcAft>
                <a:spcPts val="0"/>
              </a:spcAft>
              <a:defRPr/>
            </a:pPr>
            <a:r>
              <a:rPr lang="en-US" smtClean="0">
                <a:ea typeface="+mn-ea"/>
                <a:cs typeface="+mn-cs"/>
              </a:rPr>
              <a:t>The </a:t>
            </a:r>
          </a:p>
          <a:p>
            <a:pPr eaLnBrk="1" fontAlgn="auto" hangingPunct="1">
              <a:spcBef>
                <a:spcPts val="0"/>
              </a:spcBef>
              <a:spcAft>
                <a:spcPts val="0"/>
              </a:spcAft>
              <a:defRPr/>
            </a:pPr>
            <a:r>
              <a:rPr lang="en-US" smtClean="0">
                <a:ea typeface="+mn-ea"/>
                <a:cs typeface="+mn-cs"/>
              </a:rPr>
              <a:t>To summarize </a:t>
            </a:r>
            <a:r>
              <a:rPr lang="en-US" sz="1400" smtClean="0">
                <a:ea typeface="+mn-ea"/>
                <a:cs typeface="+mn-cs"/>
              </a:rPr>
              <a:t>precision measurement of </a:t>
            </a:r>
            <a:r>
              <a:rPr lang="en-US" sz="1400" err="1" smtClean="0">
                <a:ea typeface="+mn-ea"/>
                <a:cs typeface="+mn-cs"/>
              </a:rPr>
              <a:t>azimuthal</a:t>
            </a:r>
            <a:r>
              <a:rPr lang="en-US" sz="1400" smtClean="0">
                <a:ea typeface="+mn-ea"/>
                <a:cs typeface="+mn-cs"/>
              </a:rPr>
              <a:t> moments (cos2</a:t>
            </a:r>
            <a:r>
              <a:rPr lang="en-US" sz="1400" smtClean="0">
                <a:latin typeface="Symbol" charset="2"/>
                <a:ea typeface="+mn-ea"/>
                <a:cs typeface="+mn-cs"/>
              </a:rPr>
              <a:t>f</a:t>
            </a:r>
            <a:r>
              <a:rPr lang="en-US" sz="1400" smtClean="0">
                <a:ea typeface="+mn-ea"/>
                <a:cs typeface="+mn-cs"/>
              </a:rPr>
              <a:t>, cos2</a:t>
            </a:r>
            <a:r>
              <a:rPr lang="en-US" sz="1400" smtClean="0">
                <a:latin typeface="Symbol" charset="2"/>
                <a:ea typeface="+mn-ea"/>
                <a:cs typeface="+mn-cs"/>
              </a:rPr>
              <a:t>f, </a:t>
            </a:r>
            <a:r>
              <a:rPr lang="en-US" sz="1400" err="1" smtClean="0">
                <a:ea typeface="+mn-ea"/>
                <a:cs typeface="+mn-cs"/>
              </a:rPr>
              <a:t>sin</a:t>
            </a:r>
            <a:r>
              <a:rPr lang="en-US" sz="1400" err="1" smtClean="0">
                <a:latin typeface="Symbol" charset="2"/>
                <a:ea typeface="+mn-ea"/>
                <a:cs typeface="+mn-cs"/>
              </a:rPr>
              <a:t>f</a:t>
            </a:r>
            <a:r>
              <a:rPr lang="en-US" sz="1400" smtClean="0">
                <a:latin typeface="Symbol" charset="2"/>
                <a:ea typeface="+mn-ea"/>
                <a:cs typeface="+mn-cs"/>
              </a:rPr>
              <a:t>) </a:t>
            </a:r>
            <a:r>
              <a:rPr lang="en-US" sz="1400" smtClean="0">
                <a:ea typeface="+mn-ea"/>
                <a:cs typeface="+mn-cs"/>
              </a:rPr>
              <a:t> in semi-inclusive </a:t>
            </a:r>
            <a:r>
              <a:rPr lang="en-US" sz="1400" err="1" smtClean="0">
                <a:ea typeface="+mn-ea"/>
                <a:cs typeface="+mn-cs"/>
              </a:rPr>
              <a:t>pion</a:t>
            </a:r>
            <a:r>
              <a:rPr lang="en-US" sz="1400" smtClean="0">
                <a:ea typeface="+mn-ea"/>
                <a:cs typeface="+mn-cs"/>
              </a:rPr>
              <a:t> production in DIS with CLAS12 will allow to</a:t>
            </a:r>
          </a:p>
        </p:txBody>
      </p:sp>
    </p:spTree>
    <p:extLst>
      <p:ext uri="{BB962C8B-B14F-4D97-AF65-F5344CB8AC3E}">
        <p14:creationId xmlns:p14="http://schemas.microsoft.com/office/powerpoint/2010/main" val="18913038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noTextEdit="1"/>
          </p:cNvSpPr>
          <p:nvPr>
            <p:ph type="sldImg"/>
          </p:nvPr>
        </p:nvSpPr>
        <p:spPr>
          <a:ln/>
        </p:spPr>
      </p:sp>
      <p:sp>
        <p:nvSpPr>
          <p:cNvPr id="113666" name="Rectangle 3"/>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t>\int_0^{2\pi}d\phi_h\sin\phi_h\int_0^{\inf}d\bold{|P_{h\perp}|}\bold{|P_{h\perp}|}\frac{2J_1(\bold{|P_{h\perp}||b_T|})}{zM_h\bold{|b_T|}}\big[\frac{d\sigma}{dxdydzd\phi_h\bold{|P_{h\perp}|}d\bold{|P_{h\perp}|}}\big]</a:t>
            </a:r>
          </a:p>
          <a:p>
            <a:endParaRPr lang="en-US" altLang="en-US"/>
          </a:p>
          <a:p>
            <a:r>
              <a:rPr lang="en-US" altLang="en-US"/>
              <a:t>\sum_a e_a^2\tilde{e}^{(1)a}(x,z^2b_T^2)\tilde{H}_1^{\perp(1)a}(z,b_T^2)+\dots</a:t>
            </a:r>
          </a:p>
          <a:p>
            <a:endParaRPr lang="en-US" altLang="en-US"/>
          </a:p>
          <a:p>
            <a:r>
              <a:rPr lang="en-US" altLang="en-US"/>
              <a:t>Finally about plans for extraction of actual TMDs out of measured azimuthal distribututions and asymmetries.</a:t>
            </a:r>
          </a:p>
          <a:p>
            <a:r>
              <a:rPr lang="en-US" altLang="en-US"/>
              <a:t>Here are bit more details on he the procedure with Bessel weighting proposed by Boer and col., which Patrizia introduced in previous talk.</a:t>
            </a:r>
          </a:p>
          <a:p>
            <a:r>
              <a:rPr lang="en-US" altLang="en-US"/>
              <a:t>We basically sum over all events the Bessel function of the product of P_T and given b_T in a given bin of x,Q^2, and z.</a:t>
            </a:r>
          </a:p>
          <a:p>
            <a:r>
              <a:rPr lang="en-US" altLang="en-US"/>
              <a:t>The additional factors in the weight are the kinematic factor from x-section and the reconstruction efficiency for a given event.</a:t>
            </a:r>
          </a:p>
          <a:p>
            <a:r>
              <a:rPr lang="en-US" altLang="en-US"/>
              <a:t>As predicted thisparticular  sum should give us the product of fourier transforms of f1 and D1. The comparison on the left shows that we I</a:t>
            </a:r>
          </a:p>
          <a:p>
            <a:r>
              <a:rPr lang="en-US" altLang="en-US"/>
              <a:t>Indeed recover the generated distribution. The procedure requires a full range in P_T and the sensitivity to the maximum P_T </a:t>
            </a:r>
          </a:p>
          <a:p>
            <a:r>
              <a:rPr lang="en-US" altLang="en-US"/>
              <a:t>Is shown on the right plot. Points are for 3 P_T maxim cuts. There are still systematic effects in the extraction, but this particular study indicates that P_Tmax of ~1.5 will be enough.</a:t>
            </a:r>
          </a:p>
          <a:p>
            <a:r>
              <a:rPr lang="en-US" altLang="en-US"/>
              <a:t>The </a:t>
            </a:r>
          </a:p>
          <a:p>
            <a:r>
              <a:rPr lang="en-US" altLang="en-US"/>
              <a:t>To summarize </a:t>
            </a:r>
            <a:r>
              <a:rPr lang="en-US" altLang="en-US" sz="1400"/>
              <a:t>precision measurement of azimuthal moments (cos2</a:t>
            </a:r>
            <a:r>
              <a:rPr lang="en-US" altLang="en-US" sz="1400">
                <a:latin typeface="Symbol" charset="2"/>
              </a:rPr>
              <a:t>f</a:t>
            </a:r>
            <a:r>
              <a:rPr lang="en-US" altLang="en-US" sz="1400"/>
              <a:t>, cos2</a:t>
            </a:r>
            <a:r>
              <a:rPr lang="en-US" altLang="en-US" sz="1400">
                <a:latin typeface="Symbol" charset="2"/>
              </a:rPr>
              <a:t>f, </a:t>
            </a:r>
            <a:r>
              <a:rPr lang="en-US" altLang="en-US" sz="1400"/>
              <a:t>sin</a:t>
            </a:r>
            <a:r>
              <a:rPr lang="en-US" altLang="en-US" sz="1400">
                <a:latin typeface="Symbol" charset="2"/>
              </a:rPr>
              <a:t>f) </a:t>
            </a:r>
            <a:r>
              <a:rPr lang="en-US" altLang="en-US" sz="1400"/>
              <a:t> in semi-inclusive pion production in DIS with CLAS12 will allow to</a:t>
            </a:r>
          </a:p>
        </p:txBody>
      </p:sp>
    </p:spTree>
    <p:extLst>
      <p:ext uri="{BB962C8B-B14F-4D97-AF65-F5344CB8AC3E}">
        <p14:creationId xmlns:p14="http://schemas.microsoft.com/office/powerpoint/2010/main" val="90040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Rot="1" noChangeAspect="1" noChangeArrowheads="1" noTextEdit="1"/>
          </p:cNvSpPr>
          <p:nvPr>
            <p:ph type="sldImg"/>
          </p:nvPr>
        </p:nvSpPr>
        <p:spPr>
          <a:ln/>
        </p:spPr>
      </p:sp>
      <p:sp>
        <p:nvSpPr>
          <p:cNvPr id="115714" name="Rectangle 3"/>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t>\int_0^{2\pi}d\phi_h\sin\phi_h\int_0^{\inf}d\bold{|P_{h\perp}|}\bold{|P_{h\perp}|}\frac{2J_1(\bold{|P_{h\perp}||b_T|})}{zM_h\bold{|b_T|}}\big[\frac{d\sigma}{dxdydzd\phi_h\bold{|P_{h\perp}|}d\bold{|P_{h\perp}|}}\big]</a:t>
            </a:r>
          </a:p>
          <a:p>
            <a:endParaRPr lang="en-US" altLang="en-US"/>
          </a:p>
          <a:p>
            <a:r>
              <a:rPr lang="en-US" altLang="en-US"/>
              <a:t>\sum_a e_a^2\tilde{e}^{(1)a}(x,z^2b_T^2)\tilde{H}_1^{\perp(1)a}(z,b_T^2)+\dots</a:t>
            </a:r>
          </a:p>
          <a:p>
            <a:endParaRPr lang="en-US" altLang="en-US"/>
          </a:p>
          <a:p>
            <a:r>
              <a:rPr lang="en-US" altLang="en-US"/>
              <a:t>Finally about plans for extraction of actual TMDs out of measured azimuthal distribututions and asymmetries.</a:t>
            </a:r>
          </a:p>
          <a:p>
            <a:r>
              <a:rPr lang="en-US" altLang="en-US"/>
              <a:t>Here are bit more details on he the procedure with Bessel weighting proposed by Boer and col., which Patrizia introduced in previous talk.</a:t>
            </a:r>
          </a:p>
          <a:p>
            <a:r>
              <a:rPr lang="en-US" altLang="en-US"/>
              <a:t>We basically sum over all events the Bessel function of the product of P_T and given b_T in a given bin of x,Q^2, and z.</a:t>
            </a:r>
          </a:p>
          <a:p>
            <a:r>
              <a:rPr lang="en-US" altLang="en-US"/>
              <a:t>The additional factors in the weight are the kinematic factor from x-section and the reconstruction efficiency for a given event.</a:t>
            </a:r>
          </a:p>
          <a:p>
            <a:r>
              <a:rPr lang="en-US" altLang="en-US"/>
              <a:t>As predicted thisparticular  sum should give us the product of fourier transforms of f1 and D1. The comparison on the left shows that we I</a:t>
            </a:r>
          </a:p>
          <a:p>
            <a:r>
              <a:rPr lang="en-US" altLang="en-US"/>
              <a:t>Indeed recover the generated distribution. The procedure requires a full range in P_T and the sensitivity to the maximum P_T </a:t>
            </a:r>
          </a:p>
          <a:p>
            <a:r>
              <a:rPr lang="en-US" altLang="en-US"/>
              <a:t>Is shown on the right plot. Points are for 3 P_T maxim cuts. There are still systematic effects in the extraction, but this particular study indicates that P_Tmax of ~1.5 will be enough.</a:t>
            </a:r>
          </a:p>
          <a:p>
            <a:r>
              <a:rPr lang="en-US" altLang="en-US"/>
              <a:t>The </a:t>
            </a:r>
          </a:p>
          <a:p>
            <a:r>
              <a:rPr lang="en-US" altLang="en-US"/>
              <a:t>To summarize </a:t>
            </a:r>
            <a:r>
              <a:rPr lang="en-US" altLang="en-US" sz="1400"/>
              <a:t>precision measurement of azimuthal moments (cos2</a:t>
            </a:r>
            <a:r>
              <a:rPr lang="en-US" altLang="en-US" sz="1400">
                <a:latin typeface="Symbol" charset="2"/>
              </a:rPr>
              <a:t>f</a:t>
            </a:r>
            <a:r>
              <a:rPr lang="en-US" altLang="en-US" sz="1400"/>
              <a:t>, cos2</a:t>
            </a:r>
            <a:r>
              <a:rPr lang="en-US" altLang="en-US" sz="1400">
                <a:latin typeface="Symbol" charset="2"/>
              </a:rPr>
              <a:t>f, </a:t>
            </a:r>
            <a:r>
              <a:rPr lang="en-US" altLang="en-US" sz="1400"/>
              <a:t>sin</a:t>
            </a:r>
            <a:r>
              <a:rPr lang="en-US" altLang="en-US" sz="1400">
                <a:latin typeface="Symbol" charset="2"/>
              </a:rPr>
              <a:t>f) </a:t>
            </a:r>
            <a:r>
              <a:rPr lang="en-US" altLang="en-US" sz="1400"/>
              <a:t> in semi-inclusive pion production in DIS with CLAS12 will allow to</a:t>
            </a:r>
          </a:p>
        </p:txBody>
      </p:sp>
    </p:spTree>
    <p:extLst>
      <p:ext uri="{BB962C8B-B14F-4D97-AF65-F5344CB8AC3E}">
        <p14:creationId xmlns:p14="http://schemas.microsoft.com/office/powerpoint/2010/main" val="14824145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Slide Image Placeholder 1"/>
          <p:cNvSpPr>
            <a:spLocks noGrp="1" noRot="1" noChangeAspect="1" noTextEdit="1"/>
          </p:cNvSpPr>
          <p:nvPr>
            <p:ph type="sldImg"/>
          </p:nvPr>
        </p:nvSpPr>
        <p:spPr>
          <a:xfrm>
            <a:off x="1260475" y="720725"/>
            <a:ext cx="4799013" cy="3598863"/>
          </a:xfrm>
          <a:ln/>
        </p:spPr>
      </p:sp>
      <p:sp>
        <p:nvSpPr>
          <p:cNvPr id="45363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45363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0793">
              <a:defRPr sz="2900" b="1" i="1">
                <a:solidFill>
                  <a:schemeClr val="tx2"/>
                </a:solidFill>
                <a:latin typeface="Times New Roman" panose="02020603050405020304" pitchFamily="18" charset="0"/>
              </a:defRPr>
            </a:lvl1pPr>
            <a:lvl2pPr marL="777943" indent="-299209" defTabSz="960793">
              <a:defRPr sz="2900" b="1" i="1">
                <a:solidFill>
                  <a:schemeClr val="tx2"/>
                </a:solidFill>
                <a:latin typeface="Times New Roman" panose="02020603050405020304" pitchFamily="18" charset="0"/>
              </a:defRPr>
            </a:lvl2pPr>
            <a:lvl3pPr marL="1196835" indent="-239367" defTabSz="960793">
              <a:defRPr sz="2900" b="1" i="1">
                <a:solidFill>
                  <a:schemeClr val="tx2"/>
                </a:solidFill>
                <a:latin typeface="Times New Roman" panose="02020603050405020304" pitchFamily="18" charset="0"/>
              </a:defRPr>
            </a:lvl3pPr>
            <a:lvl4pPr marL="1675569" indent="-239367" defTabSz="960793">
              <a:defRPr sz="2900" b="1" i="1">
                <a:solidFill>
                  <a:schemeClr val="tx2"/>
                </a:solidFill>
                <a:latin typeface="Times New Roman" panose="02020603050405020304" pitchFamily="18" charset="0"/>
              </a:defRPr>
            </a:lvl4pPr>
            <a:lvl5pPr marL="2154304" indent="-239367" defTabSz="960793">
              <a:defRPr sz="2900" b="1" i="1">
                <a:solidFill>
                  <a:schemeClr val="tx2"/>
                </a:solidFill>
                <a:latin typeface="Times New Roman" panose="02020603050405020304" pitchFamily="18" charset="0"/>
              </a:defRPr>
            </a:lvl5pPr>
            <a:lvl6pPr marL="2633038" indent="-239367" defTabSz="960793" eaLnBrk="0" fontAlgn="base" hangingPunct="0">
              <a:spcBef>
                <a:spcPct val="0"/>
              </a:spcBef>
              <a:spcAft>
                <a:spcPct val="0"/>
              </a:spcAft>
              <a:defRPr sz="2900" b="1" i="1">
                <a:solidFill>
                  <a:schemeClr val="tx2"/>
                </a:solidFill>
                <a:latin typeface="Times New Roman" panose="02020603050405020304" pitchFamily="18" charset="0"/>
              </a:defRPr>
            </a:lvl6pPr>
            <a:lvl7pPr marL="3111772" indent="-239367" defTabSz="960793" eaLnBrk="0" fontAlgn="base" hangingPunct="0">
              <a:spcBef>
                <a:spcPct val="0"/>
              </a:spcBef>
              <a:spcAft>
                <a:spcPct val="0"/>
              </a:spcAft>
              <a:defRPr sz="2900" b="1" i="1">
                <a:solidFill>
                  <a:schemeClr val="tx2"/>
                </a:solidFill>
                <a:latin typeface="Times New Roman" panose="02020603050405020304" pitchFamily="18" charset="0"/>
              </a:defRPr>
            </a:lvl7pPr>
            <a:lvl8pPr marL="3590506" indent="-239367" defTabSz="960793" eaLnBrk="0" fontAlgn="base" hangingPunct="0">
              <a:spcBef>
                <a:spcPct val="0"/>
              </a:spcBef>
              <a:spcAft>
                <a:spcPct val="0"/>
              </a:spcAft>
              <a:defRPr sz="2900" b="1" i="1">
                <a:solidFill>
                  <a:schemeClr val="tx2"/>
                </a:solidFill>
                <a:latin typeface="Times New Roman" panose="02020603050405020304" pitchFamily="18" charset="0"/>
              </a:defRPr>
            </a:lvl8pPr>
            <a:lvl9pPr marL="4069240" indent="-239367" defTabSz="960793" eaLnBrk="0" fontAlgn="base" hangingPunct="0">
              <a:spcBef>
                <a:spcPct val="0"/>
              </a:spcBef>
              <a:spcAft>
                <a:spcPct val="0"/>
              </a:spcAft>
              <a:defRPr sz="2900" b="1" i="1">
                <a:solidFill>
                  <a:schemeClr val="tx2"/>
                </a:solidFill>
                <a:latin typeface="Times New Roman" panose="02020603050405020304" pitchFamily="18" charset="0"/>
              </a:defRPr>
            </a:lvl9pPr>
          </a:lstStyle>
          <a:p>
            <a:fld id="{C2B725D1-BC39-4BFC-BA5C-5A5C1F9F4DC7}" type="slidenum">
              <a:rPr lang="en-US" altLang="en-US" sz="1300" b="0" i="0">
                <a:solidFill>
                  <a:srgbClr val="000000"/>
                </a:solidFill>
                <a:cs typeface="Arial" panose="020B0604020202020204" pitchFamily="34" charset="0"/>
              </a:rPr>
              <a:pPr/>
              <a:t>127</a:t>
            </a:fld>
            <a:endParaRPr lang="en-US" altLang="en-US" sz="1300" b="0" i="0">
              <a:solidFill>
                <a:srgbClr val="000000"/>
              </a:solidFill>
              <a:cs typeface="Arial" panose="020B0604020202020204" pitchFamily="34" charset="0"/>
            </a:endParaRPr>
          </a:p>
        </p:txBody>
      </p:sp>
    </p:spTree>
    <p:extLst>
      <p:ext uri="{BB962C8B-B14F-4D97-AF65-F5344CB8AC3E}">
        <p14:creationId xmlns:p14="http://schemas.microsoft.com/office/powerpoint/2010/main" val="17813096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r>
              <a:rPr lang="en-US" smtClean="0"/>
              <a:t>Avakian, APCTP July 2</a:t>
            </a:r>
            <a:endParaRPr lang="en-US"/>
          </a:p>
        </p:txBody>
      </p:sp>
      <p:sp>
        <p:nvSpPr>
          <p:cNvPr id="5" name="Rectangle 5"/>
          <p:cNvSpPr>
            <a:spLocks noGrp="1" noChangeArrowheads="1"/>
          </p:cNvSpPr>
          <p:nvPr>
            <p:ph type="sldNum" sz="quarter" idx="11"/>
          </p:nvPr>
        </p:nvSpPr>
        <p:spPr>
          <a:ln/>
        </p:spPr>
        <p:txBody>
          <a:bodyPr/>
          <a:lstStyle>
            <a:lvl1pPr>
              <a:defRPr/>
            </a:lvl1pPr>
          </a:lstStyle>
          <a:p>
            <a:pPr>
              <a:defRPr/>
            </a:pPr>
            <a:fld id="{3AADAC7F-A690-CA4B-91B2-05637446ED00}" type="slidenum">
              <a:rPr lang="en-US" altLang="en-US"/>
              <a:pPr>
                <a:defRPr/>
              </a:pPr>
              <a:t>‹#›</a:t>
            </a:fld>
            <a:endParaRPr lang="en-US" altLang="en-US"/>
          </a:p>
        </p:txBody>
      </p:sp>
    </p:spTree>
    <p:extLst>
      <p:ext uri="{BB962C8B-B14F-4D97-AF65-F5344CB8AC3E}">
        <p14:creationId xmlns:p14="http://schemas.microsoft.com/office/powerpoint/2010/main" val="1982763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r>
              <a:rPr lang="en-US" smtClean="0"/>
              <a:t>Avakian, APCTP July 2</a:t>
            </a:r>
            <a:endParaRPr lang="en-US"/>
          </a:p>
        </p:txBody>
      </p:sp>
      <p:sp>
        <p:nvSpPr>
          <p:cNvPr id="5" name="Rectangle 5"/>
          <p:cNvSpPr>
            <a:spLocks noGrp="1" noChangeArrowheads="1"/>
          </p:cNvSpPr>
          <p:nvPr>
            <p:ph type="sldNum" sz="quarter" idx="11"/>
          </p:nvPr>
        </p:nvSpPr>
        <p:spPr>
          <a:ln/>
        </p:spPr>
        <p:txBody>
          <a:bodyPr/>
          <a:lstStyle>
            <a:lvl1pPr>
              <a:defRPr/>
            </a:lvl1pPr>
          </a:lstStyle>
          <a:p>
            <a:pPr>
              <a:defRPr/>
            </a:pPr>
            <a:fld id="{185C1D5A-1B75-2643-9634-7250AEE2B499}" type="slidenum">
              <a:rPr lang="en-US" altLang="en-US"/>
              <a:pPr>
                <a:defRPr/>
              </a:pPr>
              <a:t>‹#›</a:t>
            </a:fld>
            <a:endParaRPr lang="en-US" altLang="en-US"/>
          </a:p>
        </p:txBody>
      </p:sp>
    </p:spTree>
    <p:extLst>
      <p:ext uri="{BB962C8B-B14F-4D97-AF65-F5344CB8AC3E}">
        <p14:creationId xmlns:p14="http://schemas.microsoft.com/office/powerpoint/2010/main" val="1795234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r>
              <a:rPr lang="en-US" smtClean="0"/>
              <a:t>Avakian, APCTP July 2</a:t>
            </a:r>
            <a:endParaRPr lang="en-US"/>
          </a:p>
        </p:txBody>
      </p:sp>
      <p:sp>
        <p:nvSpPr>
          <p:cNvPr id="5" name="Rectangle 5"/>
          <p:cNvSpPr>
            <a:spLocks noGrp="1" noChangeArrowheads="1"/>
          </p:cNvSpPr>
          <p:nvPr>
            <p:ph type="sldNum" sz="quarter" idx="11"/>
          </p:nvPr>
        </p:nvSpPr>
        <p:spPr>
          <a:ln/>
        </p:spPr>
        <p:txBody>
          <a:bodyPr/>
          <a:lstStyle>
            <a:lvl1pPr>
              <a:defRPr/>
            </a:lvl1pPr>
          </a:lstStyle>
          <a:p>
            <a:pPr>
              <a:defRPr/>
            </a:pPr>
            <a:fld id="{36FEFB21-6169-9B46-9F9B-EF27C8085184}" type="slidenum">
              <a:rPr lang="en-US" altLang="en-US"/>
              <a:pPr>
                <a:defRPr/>
              </a:pPr>
              <a:t>‹#›</a:t>
            </a:fld>
            <a:endParaRPr lang="en-US" altLang="en-US"/>
          </a:p>
        </p:txBody>
      </p:sp>
    </p:spTree>
    <p:extLst>
      <p:ext uri="{BB962C8B-B14F-4D97-AF65-F5344CB8AC3E}">
        <p14:creationId xmlns:p14="http://schemas.microsoft.com/office/powerpoint/2010/main" val="356278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14400"/>
            <a:ext cx="40386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14400"/>
            <a:ext cx="40386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ftr" sz="quarter" idx="10"/>
          </p:nvPr>
        </p:nvSpPr>
        <p:spPr>
          <a:ln/>
        </p:spPr>
        <p:txBody>
          <a:bodyPr/>
          <a:lstStyle>
            <a:lvl1pPr>
              <a:defRPr/>
            </a:lvl1pPr>
          </a:lstStyle>
          <a:p>
            <a:pPr>
              <a:defRPr/>
            </a:pPr>
            <a:r>
              <a:rPr lang="en-US" smtClean="0"/>
              <a:t>Avakian, APCTP July 2</a:t>
            </a:r>
            <a:endParaRPr lang="en-US"/>
          </a:p>
        </p:txBody>
      </p:sp>
      <p:sp>
        <p:nvSpPr>
          <p:cNvPr id="6" name="Rectangle 5"/>
          <p:cNvSpPr>
            <a:spLocks noGrp="1" noChangeArrowheads="1"/>
          </p:cNvSpPr>
          <p:nvPr>
            <p:ph type="sldNum" sz="quarter" idx="11"/>
          </p:nvPr>
        </p:nvSpPr>
        <p:spPr>
          <a:ln/>
        </p:spPr>
        <p:txBody>
          <a:bodyPr/>
          <a:lstStyle>
            <a:lvl1pPr>
              <a:defRPr/>
            </a:lvl1pPr>
          </a:lstStyle>
          <a:p>
            <a:pPr>
              <a:defRPr/>
            </a:pPr>
            <a:fld id="{F124058F-1930-DE42-A4F2-82ADFF5AB119}" type="slidenum">
              <a:rPr lang="en-US" altLang="en-US"/>
              <a:pPr>
                <a:defRPr/>
              </a:pPr>
              <a:t>‹#›</a:t>
            </a:fld>
            <a:endParaRPr lang="en-US" altLang="en-US"/>
          </a:p>
        </p:txBody>
      </p:sp>
    </p:spTree>
    <p:extLst>
      <p:ext uri="{BB962C8B-B14F-4D97-AF65-F5344CB8AC3E}">
        <p14:creationId xmlns:p14="http://schemas.microsoft.com/office/powerpoint/2010/main" val="786375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ftr" sz="quarter" idx="10"/>
          </p:nvPr>
        </p:nvSpPr>
        <p:spPr>
          <a:ln/>
        </p:spPr>
        <p:txBody>
          <a:bodyPr/>
          <a:lstStyle>
            <a:lvl1pPr>
              <a:defRPr/>
            </a:lvl1pPr>
          </a:lstStyle>
          <a:p>
            <a:pPr>
              <a:defRPr/>
            </a:pPr>
            <a:r>
              <a:rPr lang="en-US" smtClean="0"/>
              <a:t>Avakian, APCTP July 2</a:t>
            </a:r>
            <a:endParaRPr lang="en-US"/>
          </a:p>
        </p:txBody>
      </p:sp>
      <p:sp>
        <p:nvSpPr>
          <p:cNvPr id="8" name="Rectangle 5"/>
          <p:cNvSpPr>
            <a:spLocks noGrp="1" noChangeArrowheads="1"/>
          </p:cNvSpPr>
          <p:nvPr>
            <p:ph type="sldNum" sz="quarter" idx="11"/>
          </p:nvPr>
        </p:nvSpPr>
        <p:spPr>
          <a:ln/>
        </p:spPr>
        <p:txBody>
          <a:bodyPr/>
          <a:lstStyle>
            <a:lvl1pPr>
              <a:defRPr/>
            </a:lvl1pPr>
          </a:lstStyle>
          <a:p>
            <a:pPr>
              <a:defRPr/>
            </a:pPr>
            <a:fld id="{07CB6194-10E3-6845-AFCB-9C442AFDD699}" type="slidenum">
              <a:rPr lang="en-US" altLang="en-US"/>
              <a:pPr>
                <a:defRPr/>
              </a:pPr>
              <a:t>‹#›</a:t>
            </a:fld>
            <a:endParaRPr lang="en-US" altLang="en-US"/>
          </a:p>
        </p:txBody>
      </p:sp>
    </p:spTree>
    <p:extLst>
      <p:ext uri="{BB962C8B-B14F-4D97-AF65-F5344CB8AC3E}">
        <p14:creationId xmlns:p14="http://schemas.microsoft.com/office/powerpoint/2010/main" val="994379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ftr" sz="quarter" idx="10"/>
          </p:nvPr>
        </p:nvSpPr>
        <p:spPr>
          <a:ln/>
        </p:spPr>
        <p:txBody>
          <a:bodyPr/>
          <a:lstStyle>
            <a:lvl1pPr>
              <a:defRPr/>
            </a:lvl1pPr>
          </a:lstStyle>
          <a:p>
            <a:pPr>
              <a:defRPr/>
            </a:pPr>
            <a:r>
              <a:rPr lang="en-US" smtClean="0"/>
              <a:t>Avakian, APCTP July 2</a:t>
            </a:r>
            <a:endParaRPr lang="en-US"/>
          </a:p>
        </p:txBody>
      </p:sp>
      <p:sp>
        <p:nvSpPr>
          <p:cNvPr id="4" name="Rectangle 5"/>
          <p:cNvSpPr>
            <a:spLocks noGrp="1" noChangeArrowheads="1"/>
          </p:cNvSpPr>
          <p:nvPr>
            <p:ph type="sldNum" sz="quarter" idx="11"/>
          </p:nvPr>
        </p:nvSpPr>
        <p:spPr>
          <a:ln/>
        </p:spPr>
        <p:txBody>
          <a:bodyPr/>
          <a:lstStyle>
            <a:lvl1pPr>
              <a:defRPr/>
            </a:lvl1pPr>
          </a:lstStyle>
          <a:p>
            <a:pPr>
              <a:defRPr/>
            </a:pPr>
            <a:fld id="{150B33C7-009D-E44E-9E47-1C99399CAA5F}" type="slidenum">
              <a:rPr lang="en-US" altLang="en-US"/>
              <a:pPr>
                <a:defRPr/>
              </a:pPr>
              <a:t>‹#›</a:t>
            </a:fld>
            <a:endParaRPr lang="en-US" altLang="en-US"/>
          </a:p>
        </p:txBody>
      </p:sp>
    </p:spTree>
    <p:extLst>
      <p:ext uri="{BB962C8B-B14F-4D97-AF65-F5344CB8AC3E}">
        <p14:creationId xmlns:p14="http://schemas.microsoft.com/office/powerpoint/2010/main" val="811406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r>
              <a:rPr lang="en-US" smtClean="0"/>
              <a:t>Avakian, APCTP July 2</a:t>
            </a:r>
            <a:endParaRPr lang="en-US"/>
          </a:p>
        </p:txBody>
      </p:sp>
      <p:sp>
        <p:nvSpPr>
          <p:cNvPr id="3" name="Rectangle 5"/>
          <p:cNvSpPr>
            <a:spLocks noGrp="1" noChangeArrowheads="1"/>
          </p:cNvSpPr>
          <p:nvPr>
            <p:ph type="sldNum" sz="quarter" idx="11"/>
          </p:nvPr>
        </p:nvSpPr>
        <p:spPr>
          <a:ln/>
        </p:spPr>
        <p:txBody>
          <a:bodyPr/>
          <a:lstStyle>
            <a:lvl1pPr>
              <a:defRPr/>
            </a:lvl1pPr>
          </a:lstStyle>
          <a:p>
            <a:pPr>
              <a:defRPr/>
            </a:pPr>
            <a:fld id="{36001169-E0E7-594B-BF1D-06A68AE8EA48}" type="slidenum">
              <a:rPr lang="en-US" altLang="en-US"/>
              <a:pPr>
                <a:defRPr/>
              </a:pPr>
              <a:t>‹#›</a:t>
            </a:fld>
            <a:endParaRPr lang="en-US" altLang="en-US"/>
          </a:p>
        </p:txBody>
      </p:sp>
    </p:spTree>
    <p:extLst>
      <p:ext uri="{BB962C8B-B14F-4D97-AF65-F5344CB8AC3E}">
        <p14:creationId xmlns:p14="http://schemas.microsoft.com/office/powerpoint/2010/main" val="782592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r>
              <a:rPr lang="en-US" smtClean="0"/>
              <a:t>Avakian, APCTP July 2</a:t>
            </a:r>
            <a:endParaRPr lang="en-US"/>
          </a:p>
        </p:txBody>
      </p:sp>
      <p:sp>
        <p:nvSpPr>
          <p:cNvPr id="6" name="Rectangle 5"/>
          <p:cNvSpPr>
            <a:spLocks noGrp="1" noChangeArrowheads="1"/>
          </p:cNvSpPr>
          <p:nvPr>
            <p:ph type="sldNum" sz="quarter" idx="11"/>
          </p:nvPr>
        </p:nvSpPr>
        <p:spPr>
          <a:ln/>
        </p:spPr>
        <p:txBody>
          <a:bodyPr/>
          <a:lstStyle>
            <a:lvl1pPr>
              <a:defRPr/>
            </a:lvl1pPr>
          </a:lstStyle>
          <a:p>
            <a:pPr>
              <a:defRPr/>
            </a:pPr>
            <a:fld id="{D19AC371-5388-3B4B-9126-AF093A3733CD}" type="slidenum">
              <a:rPr lang="en-US" altLang="en-US"/>
              <a:pPr>
                <a:defRPr/>
              </a:pPr>
              <a:t>‹#›</a:t>
            </a:fld>
            <a:endParaRPr lang="en-US" altLang="en-US"/>
          </a:p>
        </p:txBody>
      </p:sp>
    </p:spTree>
    <p:extLst>
      <p:ext uri="{BB962C8B-B14F-4D97-AF65-F5344CB8AC3E}">
        <p14:creationId xmlns:p14="http://schemas.microsoft.com/office/powerpoint/2010/main" val="1848091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r>
              <a:rPr lang="en-US" smtClean="0"/>
              <a:t>Avakian, APCTP July 2</a:t>
            </a:r>
            <a:endParaRPr lang="en-US"/>
          </a:p>
        </p:txBody>
      </p:sp>
      <p:sp>
        <p:nvSpPr>
          <p:cNvPr id="6" name="Rectangle 5"/>
          <p:cNvSpPr>
            <a:spLocks noGrp="1" noChangeArrowheads="1"/>
          </p:cNvSpPr>
          <p:nvPr>
            <p:ph type="sldNum" sz="quarter" idx="11"/>
          </p:nvPr>
        </p:nvSpPr>
        <p:spPr>
          <a:ln/>
        </p:spPr>
        <p:txBody>
          <a:bodyPr/>
          <a:lstStyle>
            <a:lvl1pPr>
              <a:defRPr/>
            </a:lvl1pPr>
          </a:lstStyle>
          <a:p>
            <a:pPr>
              <a:defRPr/>
            </a:pPr>
            <a:fld id="{5959B65E-49A4-D043-B84C-5E7484CEEC68}" type="slidenum">
              <a:rPr lang="en-US" altLang="en-US"/>
              <a:pPr>
                <a:defRPr/>
              </a:pPr>
              <a:t>‹#›</a:t>
            </a:fld>
            <a:endParaRPr lang="en-US" altLang="en-US"/>
          </a:p>
        </p:txBody>
      </p:sp>
    </p:spTree>
    <p:extLst>
      <p:ext uri="{BB962C8B-B14F-4D97-AF65-F5344CB8AC3E}">
        <p14:creationId xmlns:p14="http://schemas.microsoft.com/office/powerpoint/2010/main" val="1820996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r>
              <a:rPr lang="en-US" smtClean="0"/>
              <a:t>Avakian, APCTP July 2</a:t>
            </a:r>
            <a:endParaRPr lang="en-US"/>
          </a:p>
        </p:txBody>
      </p:sp>
      <p:sp>
        <p:nvSpPr>
          <p:cNvPr id="5" name="Rectangle 5"/>
          <p:cNvSpPr>
            <a:spLocks noGrp="1" noChangeArrowheads="1"/>
          </p:cNvSpPr>
          <p:nvPr>
            <p:ph type="sldNum" sz="quarter" idx="11"/>
          </p:nvPr>
        </p:nvSpPr>
        <p:spPr>
          <a:ln/>
        </p:spPr>
        <p:txBody>
          <a:bodyPr/>
          <a:lstStyle>
            <a:lvl1pPr>
              <a:defRPr/>
            </a:lvl1pPr>
          </a:lstStyle>
          <a:p>
            <a:pPr>
              <a:defRPr/>
            </a:pPr>
            <a:fld id="{4052011D-8C5B-F14C-B4A6-F28B1542C290}" type="slidenum">
              <a:rPr lang="en-US" altLang="en-US"/>
              <a:pPr>
                <a:defRPr/>
              </a:pPr>
              <a:t>‹#›</a:t>
            </a:fld>
            <a:endParaRPr lang="en-US" altLang="en-US"/>
          </a:p>
        </p:txBody>
      </p:sp>
    </p:spTree>
    <p:extLst>
      <p:ext uri="{BB962C8B-B14F-4D97-AF65-F5344CB8AC3E}">
        <p14:creationId xmlns:p14="http://schemas.microsoft.com/office/powerpoint/2010/main" val="17045709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6172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2400"/>
            <a:ext cx="6019800" cy="6172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r>
              <a:rPr lang="en-US" smtClean="0"/>
              <a:t>Avakian, APCTP July 2</a:t>
            </a:r>
            <a:endParaRPr lang="en-US"/>
          </a:p>
        </p:txBody>
      </p:sp>
      <p:sp>
        <p:nvSpPr>
          <p:cNvPr id="5" name="Rectangle 5"/>
          <p:cNvSpPr>
            <a:spLocks noGrp="1" noChangeArrowheads="1"/>
          </p:cNvSpPr>
          <p:nvPr>
            <p:ph type="sldNum" sz="quarter" idx="11"/>
          </p:nvPr>
        </p:nvSpPr>
        <p:spPr>
          <a:ln/>
        </p:spPr>
        <p:txBody>
          <a:bodyPr/>
          <a:lstStyle>
            <a:lvl1pPr>
              <a:defRPr/>
            </a:lvl1pPr>
          </a:lstStyle>
          <a:p>
            <a:pPr>
              <a:defRPr/>
            </a:pPr>
            <a:fld id="{C0547CCC-1B29-CA44-A256-631CA8F57D2F}" type="slidenum">
              <a:rPr lang="en-US" altLang="en-US"/>
              <a:pPr>
                <a:defRPr/>
              </a:pPr>
              <a:t>‹#›</a:t>
            </a:fld>
            <a:endParaRPr lang="en-US" altLang="en-US"/>
          </a:p>
        </p:txBody>
      </p:sp>
    </p:spTree>
    <p:extLst>
      <p:ext uri="{BB962C8B-B14F-4D97-AF65-F5344CB8AC3E}">
        <p14:creationId xmlns:p14="http://schemas.microsoft.com/office/powerpoint/2010/main" val="12919207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457200" y="457200"/>
            <a:ext cx="8229600" cy="54102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3" name="Rectangle 2"/>
          <p:cNvSpPr>
            <a:spLocks noGrp="1" noChangeArrowheads="1"/>
          </p:cNvSpPr>
          <p:nvPr>
            <p:ph type="ftr" sz="quarter" idx="10"/>
          </p:nvPr>
        </p:nvSpPr>
        <p:spPr/>
        <p:txBody>
          <a:bodyPr/>
          <a:lstStyle>
            <a:lvl1pPr>
              <a:defRPr/>
            </a:lvl1pPr>
          </a:lstStyle>
          <a:p>
            <a:r>
              <a:rPr lang="en-US" smtClean="0"/>
              <a:t>Avakian, APCTP July 2</a:t>
            </a:r>
            <a:endParaRPr lang="fr-FR"/>
          </a:p>
        </p:txBody>
      </p:sp>
      <p:sp>
        <p:nvSpPr>
          <p:cNvPr id="4" name="Rectangle 3"/>
          <p:cNvSpPr>
            <a:spLocks noGrp="1" noChangeArrowheads="1"/>
          </p:cNvSpPr>
          <p:nvPr>
            <p:ph type="sldNum" sz="quarter" idx="11"/>
          </p:nvPr>
        </p:nvSpPr>
        <p:spPr/>
        <p:txBody>
          <a:bodyPr/>
          <a:lstStyle>
            <a:lvl1pPr>
              <a:defRPr/>
            </a:lvl1pPr>
          </a:lstStyle>
          <a:p>
            <a:fld id="{FC4F43BC-1C72-9B4E-8B33-84CD06067417}" type="slidenum">
              <a:rPr lang="fr-FR"/>
              <a:pPr/>
              <a:t>‹#›</a:t>
            </a:fld>
            <a:endParaRPr lang="fr-FR"/>
          </a:p>
        </p:txBody>
      </p:sp>
      <p:sp>
        <p:nvSpPr>
          <p:cNvPr id="5" name="Rectangle 16"/>
          <p:cNvSpPr>
            <a:spLocks noGrp="1" noChangeArrowheads="1"/>
          </p:cNvSpPr>
          <p:nvPr>
            <p:ph type="dt" sz="half" idx="12"/>
          </p:nvPr>
        </p:nvSpPr>
        <p:spPr>
          <a:xfrm>
            <a:off x="457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Arial" charset="0"/>
                <a:ea typeface="ＭＳ Ｐゴシック" charset="0"/>
                <a:cs typeface="ＭＳ Ｐゴシック" charset="0"/>
              </a:defRPr>
            </a:lvl1pPr>
          </a:lstStyle>
          <a:p>
            <a:pPr>
              <a:defRPr/>
            </a:pPr>
            <a:endParaRPr lang="fr-FR"/>
          </a:p>
        </p:txBody>
      </p:sp>
    </p:spTree>
    <p:extLst>
      <p:ext uri="{BB962C8B-B14F-4D97-AF65-F5344CB8AC3E}">
        <p14:creationId xmlns:p14="http://schemas.microsoft.com/office/powerpoint/2010/main" val="230026866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eg"/><Relationship Id="rId15" Type="http://schemas.openxmlformats.org/officeDocument/2006/relationships/image" Target="../media/image2.wm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152400"/>
            <a:ext cx="8229600" cy="563563"/>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914400"/>
            <a:ext cx="8229600" cy="54102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00" name="Rectangle 4"/>
          <p:cNvSpPr>
            <a:spLocks noGrp="1" noChangeArrowheads="1"/>
          </p:cNvSpPr>
          <p:nvPr>
            <p:ph type="ftr" sz="quarter" idx="3"/>
          </p:nvPr>
        </p:nvSpPr>
        <p:spPr bwMode="auto">
          <a:xfrm>
            <a:off x="3124200" y="6565900"/>
            <a:ext cx="2895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ea typeface="+mn-ea"/>
                <a:cs typeface="+mn-cs"/>
              </a:defRPr>
            </a:lvl1pPr>
          </a:lstStyle>
          <a:p>
            <a:pPr>
              <a:defRPr/>
            </a:pPr>
            <a:r>
              <a:rPr lang="en-US" smtClean="0"/>
              <a:t>Avakian, APCTP July 2</a:t>
            </a:r>
            <a:endParaRPr lang="en-US"/>
          </a:p>
        </p:txBody>
      </p:sp>
      <p:sp>
        <p:nvSpPr>
          <p:cNvPr id="4101" name="Rectangle 5"/>
          <p:cNvSpPr>
            <a:spLocks noGrp="1" noChangeArrowheads="1"/>
          </p:cNvSpPr>
          <p:nvPr>
            <p:ph type="sldNum" sz="quarter" idx="4"/>
          </p:nvPr>
        </p:nvSpPr>
        <p:spPr bwMode="auto">
          <a:xfrm>
            <a:off x="8458200" y="6464300"/>
            <a:ext cx="685800" cy="320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D5D9DEA7-2D30-7E43-910A-98AEDBBB4860}" type="slidenum">
              <a:rPr lang="en-US" altLang="en-US"/>
              <a:pPr>
                <a:defRPr/>
              </a:pPr>
              <a:t>‹#›</a:t>
            </a:fld>
            <a:endParaRPr lang="en-US" altLang="en-US"/>
          </a:p>
        </p:txBody>
      </p:sp>
      <p:pic>
        <p:nvPicPr>
          <p:cNvPr id="1030" name="Picture 6" descr="JLab_logo_white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6477000"/>
            <a:ext cx="1219200"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31" name="Picture 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051800" y="6497638"/>
            <a:ext cx="762000"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32" name="Line 8"/>
          <p:cNvSpPr>
            <a:spLocks noChangeShapeType="1"/>
          </p:cNvSpPr>
          <p:nvPr/>
        </p:nvSpPr>
        <p:spPr bwMode="auto">
          <a:xfrm>
            <a:off x="0" y="6477000"/>
            <a:ext cx="9144000" cy="0"/>
          </a:xfrm>
          <a:prstGeom prst="line">
            <a:avLst/>
          </a:prstGeom>
          <a:noFill/>
          <a:ln w="76200">
            <a:solidFill>
              <a:srgbClr val="C0C0C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33" name="Line 9"/>
          <p:cNvSpPr>
            <a:spLocks noChangeShapeType="1"/>
          </p:cNvSpPr>
          <p:nvPr userDrawn="1"/>
        </p:nvSpPr>
        <p:spPr bwMode="auto">
          <a:xfrm>
            <a:off x="0" y="762000"/>
            <a:ext cx="9144000" cy="0"/>
          </a:xfrm>
          <a:prstGeom prst="line">
            <a:avLst/>
          </a:prstGeom>
          <a:noFill/>
          <a:ln w="76200">
            <a:solidFill>
              <a:srgbClr val="C0C0C0"/>
            </a:solidFill>
            <a:round/>
            <a:headEnd/>
            <a:tailEnd/>
          </a:ln>
          <a:extLst>
            <a:ext uri="{909E8E84-426E-40dd-AFC4-6F175D3DCCD1}">
              <a14:hiddenFill xmlns:a14="http://schemas.microsoft.com/office/drawing/2010/main" xmlns="">
                <a:noFill/>
              </a14:hiddenFill>
            </a:ext>
          </a:extLst>
        </p:spPr>
        <p:txBody>
          <a:bodyPr/>
          <a:lstStyle/>
          <a:p>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hf hdr="0" dt="0"/>
  <p:txStyles>
    <p:titleStyle>
      <a:lvl1pPr algn="ctr" rtl="0" eaLnBrk="0" fontAlgn="base" hangingPunct="0">
        <a:spcBef>
          <a:spcPct val="0"/>
        </a:spcBef>
        <a:spcAft>
          <a:spcPct val="0"/>
        </a:spcAft>
        <a:defRPr sz="36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36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36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36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36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3600">
          <a:solidFill>
            <a:schemeClr val="tx2"/>
          </a:solidFill>
          <a:latin typeface="Arial" charset="0"/>
        </a:defRPr>
      </a:lvl6pPr>
      <a:lvl7pPr marL="914400" algn="ctr" rtl="0" fontAlgn="base">
        <a:spcBef>
          <a:spcPct val="0"/>
        </a:spcBef>
        <a:spcAft>
          <a:spcPct val="0"/>
        </a:spcAft>
        <a:defRPr sz="3600">
          <a:solidFill>
            <a:schemeClr val="tx2"/>
          </a:solidFill>
          <a:latin typeface="Arial" charset="0"/>
        </a:defRPr>
      </a:lvl7pPr>
      <a:lvl8pPr marL="1371600" algn="ctr" rtl="0" fontAlgn="base">
        <a:spcBef>
          <a:spcPct val="0"/>
        </a:spcBef>
        <a:spcAft>
          <a:spcPct val="0"/>
        </a:spcAft>
        <a:defRPr sz="3600">
          <a:solidFill>
            <a:schemeClr val="tx2"/>
          </a:solidFill>
          <a:latin typeface="Arial" charset="0"/>
        </a:defRPr>
      </a:lvl8pPr>
      <a:lvl9pPr marL="1828800" algn="ctr" rtl="0" fontAlgn="base">
        <a:spcBef>
          <a:spcPct val="0"/>
        </a:spcBef>
        <a:spcAft>
          <a:spcPct val="0"/>
        </a:spcAft>
        <a:defRPr sz="36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tiff"/><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jpeg"/><Relationship Id="rId7" Type="http://schemas.openxmlformats.org/officeDocument/2006/relationships/image" Target="../media/image11.png"/><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12.png"/><Relationship Id="rId5" Type="http://schemas.openxmlformats.org/officeDocument/2006/relationships/image" Target="../media/image13.gif"/><Relationship Id="rId6" Type="http://schemas.openxmlformats.org/officeDocument/2006/relationships/image" Target="../media/image14.gif"/><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jpeg"/><Relationship Id="rId5" Type="http://schemas.openxmlformats.org/officeDocument/2006/relationships/image" Target="../media/image17.jpeg"/><Relationship Id="rId6" Type="http://schemas.openxmlformats.org/officeDocument/2006/relationships/image" Target="../media/image18.png"/><Relationship Id="rId7" Type="http://schemas.openxmlformats.org/officeDocument/2006/relationships/image" Target="../media/image19.jpeg"/><Relationship Id="rId8"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22.emf"/><Relationship Id="rId4" Type="http://schemas.openxmlformats.org/officeDocument/2006/relationships/image" Target="../media/image23.emf"/><Relationship Id="rId5" Type="http://schemas.openxmlformats.org/officeDocument/2006/relationships/image" Target="../media/image11.png"/><Relationship Id="rId6" Type="http://schemas.openxmlformats.org/officeDocument/2006/relationships/image" Target="../media/image14.gif"/><Relationship Id="rId7" Type="http://schemas.openxmlformats.org/officeDocument/2006/relationships/image" Target="../media/image24.emf"/><Relationship Id="rId8"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7.xml.rels><?xml version="1.0" encoding="UTF-8" standalone="yes"?>
<Relationships xmlns="http://schemas.openxmlformats.org/package/2006/relationships"><Relationship Id="rId11" Type="http://schemas.openxmlformats.org/officeDocument/2006/relationships/image" Target="../media/image34.jpeg"/><Relationship Id="rId12" Type="http://schemas.openxmlformats.org/officeDocument/2006/relationships/image" Target="../media/image35.jpeg"/><Relationship Id="rId13" Type="http://schemas.openxmlformats.org/officeDocument/2006/relationships/image" Target="../media/image36.jpeg"/><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6.png"/><Relationship Id="rId4" Type="http://schemas.openxmlformats.org/officeDocument/2006/relationships/image" Target="../media/image27.jpeg"/><Relationship Id="rId5" Type="http://schemas.openxmlformats.org/officeDocument/2006/relationships/image" Target="../media/image28.png"/><Relationship Id="rId6" Type="http://schemas.openxmlformats.org/officeDocument/2006/relationships/image" Target="../media/image29.jpeg"/><Relationship Id="rId7" Type="http://schemas.openxmlformats.org/officeDocument/2006/relationships/image" Target="../media/image30.jpeg"/><Relationship Id="rId8" Type="http://schemas.openxmlformats.org/officeDocument/2006/relationships/image" Target="../media/image31.jpeg"/><Relationship Id="rId9" Type="http://schemas.openxmlformats.org/officeDocument/2006/relationships/image" Target="../media/image32.jpeg"/><Relationship Id="rId10" Type="http://schemas.openxmlformats.org/officeDocument/2006/relationships/image" Target="../media/image33.jpeg"/></Relationships>
</file>

<file path=ppt/slides/_rels/slide8.xml.rels><?xml version="1.0" encoding="UTF-8" standalone="yes"?>
<Relationships xmlns="http://schemas.openxmlformats.org/package/2006/relationships"><Relationship Id="rId11" Type="http://schemas.openxmlformats.org/officeDocument/2006/relationships/image" Target="../media/image44.png"/><Relationship Id="rId12" Type="http://schemas.openxmlformats.org/officeDocument/2006/relationships/image" Target="../media/image45.png"/><Relationship Id="rId13" Type="http://schemas.openxmlformats.org/officeDocument/2006/relationships/image" Target="../media/image46.png"/><Relationship Id="rId14" Type="http://schemas.openxmlformats.org/officeDocument/2006/relationships/image" Target="../media/image47.emf"/><Relationship Id="rId15" Type="http://schemas.openxmlformats.org/officeDocument/2006/relationships/image" Target="../media/image48.emf"/><Relationship Id="rId1" Type="http://schemas.openxmlformats.org/officeDocument/2006/relationships/tags" Target="../tags/tag2.xml"/><Relationship Id="rId2" Type="http://schemas.openxmlformats.org/officeDocument/2006/relationships/slideLayout" Target="../slideLayouts/slideLayout2.xml"/><Relationship Id="rId3" Type="http://schemas.openxmlformats.org/officeDocument/2006/relationships/notesSlide" Target="../notesSlides/notesSlide7.xml"/><Relationship Id="rId4" Type="http://schemas.openxmlformats.org/officeDocument/2006/relationships/image" Target="../media/image37.jpeg"/><Relationship Id="rId5" Type="http://schemas.openxmlformats.org/officeDocument/2006/relationships/image" Target="../media/image38.png"/><Relationship Id="rId6" Type="http://schemas.openxmlformats.org/officeDocument/2006/relationships/image" Target="../media/image39.png"/><Relationship Id="rId7" Type="http://schemas.openxmlformats.org/officeDocument/2006/relationships/image" Target="../media/image40.jpeg"/><Relationship Id="rId8" Type="http://schemas.openxmlformats.org/officeDocument/2006/relationships/image" Target="../media/image41.png"/><Relationship Id="rId9" Type="http://schemas.openxmlformats.org/officeDocument/2006/relationships/image" Target="../media/image42.png"/><Relationship Id="rId10" Type="http://schemas.openxmlformats.org/officeDocument/2006/relationships/image" Target="../media/image43.png"/></Relationships>
</file>

<file path=ppt/slides/_rels/slide9.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50.png"/><Relationship Id="rId5" Type="http://schemas.openxmlformats.org/officeDocument/2006/relationships/image" Target="../media/image51.tiff"/><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image" Target="../media/image53.emf"/><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1" Type="http://schemas.openxmlformats.org/officeDocument/2006/relationships/slideLayout" Target="../slideLayouts/slideLayout2.xml"/><Relationship Id="rId2" Type="http://schemas.openxmlformats.org/officeDocument/2006/relationships/image" Target="../media/image5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9.png"/><Relationship Id="rId3" Type="http://schemas.openxmlformats.org/officeDocument/2006/relationships/image" Target="../media/image60.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image" Target="../media/image61.png"/><Relationship Id="rId5" Type="http://schemas.openxmlformats.org/officeDocument/2006/relationships/image" Target="../media/image62.png"/><Relationship Id="rId6" Type="http://schemas.openxmlformats.org/officeDocument/2006/relationships/image" Target="../media/image63.png"/><Relationship Id="rId7" Type="http://schemas.openxmlformats.org/officeDocument/2006/relationships/image" Target="../media/image64.emf"/><Relationship Id="rId8" Type="http://schemas.openxmlformats.org/officeDocument/2006/relationships/image" Target="../media/image65.png"/><Relationship Id="rId9" Type="http://schemas.openxmlformats.org/officeDocument/2006/relationships/image" Target="../media/image66.png"/><Relationship Id="rId10" Type="http://schemas.openxmlformats.org/officeDocument/2006/relationships/image" Target="../media/image67.png"/><Relationship Id="rId1" Type="http://schemas.openxmlformats.org/officeDocument/2006/relationships/tags" Target="../tags/tag3.x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1" Type="http://schemas.openxmlformats.org/officeDocument/2006/relationships/image" Target="../media/image70.png"/><Relationship Id="rId12" Type="http://schemas.openxmlformats.org/officeDocument/2006/relationships/image" Target="../media/image71.png"/><Relationship Id="rId13" Type="http://schemas.openxmlformats.org/officeDocument/2006/relationships/image" Target="../media/image72.png"/><Relationship Id="rId14" Type="http://schemas.openxmlformats.org/officeDocument/2006/relationships/image" Target="../media/image73.png"/><Relationship Id="rId15" Type="http://schemas.openxmlformats.org/officeDocument/2006/relationships/image" Target="../media/image74.png"/><Relationship Id="rId16" Type="http://schemas.openxmlformats.org/officeDocument/2006/relationships/image" Target="../media/image75.png"/><Relationship Id="rId17" Type="http://schemas.openxmlformats.org/officeDocument/2006/relationships/image" Target="../media/image76.jpeg"/><Relationship Id="rId18" Type="http://schemas.openxmlformats.org/officeDocument/2006/relationships/image" Target="../media/image77.png"/><Relationship Id="rId1" Type="http://schemas.openxmlformats.org/officeDocument/2006/relationships/tags" Target="../tags/tag4.xml"/><Relationship Id="rId2" Type="http://schemas.openxmlformats.org/officeDocument/2006/relationships/tags" Target="../tags/tag5.xml"/><Relationship Id="rId3" Type="http://schemas.openxmlformats.org/officeDocument/2006/relationships/tags" Target="../tags/tag6.xml"/><Relationship Id="rId4" Type="http://schemas.openxmlformats.org/officeDocument/2006/relationships/tags" Target="../tags/tag7.xml"/><Relationship Id="rId5" Type="http://schemas.openxmlformats.org/officeDocument/2006/relationships/tags" Target="../tags/tag8.xml"/><Relationship Id="rId6" Type="http://schemas.openxmlformats.org/officeDocument/2006/relationships/tags" Target="../tags/tag9.xml"/><Relationship Id="rId7" Type="http://schemas.openxmlformats.org/officeDocument/2006/relationships/slideLayout" Target="../slideLayouts/slideLayout7.xml"/><Relationship Id="rId8" Type="http://schemas.openxmlformats.org/officeDocument/2006/relationships/notesSlide" Target="../notesSlides/notesSlide10.xml"/><Relationship Id="rId9" Type="http://schemas.openxmlformats.org/officeDocument/2006/relationships/image" Target="../media/image68.png"/><Relationship Id="rId10" Type="http://schemas.openxmlformats.org/officeDocument/2006/relationships/image" Target="../media/image69.emf"/></Relationships>
</file>

<file path=ppt/slides/_rels/slide14.xml.rels><?xml version="1.0" encoding="UTF-8" standalone="yes"?>
<Relationships xmlns="http://schemas.openxmlformats.org/package/2006/relationships"><Relationship Id="rId3" Type="http://schemas.openxmlformats.org/officeDocument/2006/relationships/image" Target="../media/image79.png"/><Relationship Id="rId4" Type="http://schemas.openxmlformats.org/officeDocument/2006/relationships/image" Target="../media/image80.png"/><Relationship Id="rId1" Type="http://schemas.openxmlformats.org/officeDocument/2006/relationships/slideLayout" Target="../slideLayouts/slideLayout2.xml"/><Relationship Id="rId2" Type="http://schemas.openxmlformats.org/officeDocument/2006/relationships/image" Target="../media/image7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1.png"/></Relationships>
</file>

<file path=ppt/slides/_rels/slide16.xml.rels><?xml version="1.0" encoding="UTF-8" standalone="yes"?>
<Relationships xmlns="http://schemas.openxmlformats.org/package/2006/relationships"><Relationship Id="rId3" Type="http://schemas.openxmlformats.org/officeDocument/2006/relationships/image" Target="../media/image82.png"/><Relationship Id="rId4" Type="http://schemas.openxmlformats.org/officeDocument/2006/relationships/image" Target="../media/image83.png"/><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7.xml.rels><?xml version="1.0" encoding="UTF-8" standalone="yes"?>
<Relationships xmlns="http://schemas.openxmlformats.org/package/2006/relationships"><Relationship Id="rId11" Type="http://schemas.openxmlformats.org/officeDocument/2006/relationships/image" Target="../media/image92.png"/><Relationship Id="rId12" Type="http://schemas.openxmlformats.org/officeDocument/2006/relationships/image" Target="../media/image35.jpeg"/><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84.jpeg"/><Relationship Id="rId4" Type="http://schemas.openxmlformats.org/officeDocument/2006/relationships/image" Target="../media/image85.jpeg"/><Relationship Id="rId5" Type="http://schemas.openxmlformats.org/officeDocument/2006/relationships/image" Target="../media/image86.jpeg"/><Relationship Id="rId6" Type="http://schemas.openxmlformats.org/officeDocument/2006/relationships/image" Target="../media/image87.jpeg"/><Relationship Id="rId7" Type="http://schemas.openxmlformats.org/officeDocument/2006/relationships/image" Target="../media/image88.png"/><Relationship Id="rId8" Type="http://schemas.openxmlformats.org/officeDocument/2006/relationships/image" Target="../media/image89.png"/><Relationship Id="rId9" Type="http://schemas.openxmlformats.org/officeDocument/2006/relationships/image" Target="../media/image90.png"/><Relationship Id="rId10" Type="http://schemas.openxmlformats.org/officeDocument/2006/relationships/image" Target="../media/image91.png"/></Relationships>
</file>

<file path=ppt/slides/_rels/slide18.xml.rels><?xml version="1.0" encoding="UTF-8" standalone="yes"?>
<Relationships xmlns="http://schemas.openxmlformats.org/package/2006/relationships"><Relationship Id="rId3" Type="http://schemas.openxmlformats.org/officeDocument/2006/relationships/image" Target="../media/image94.png"/><Relationship Id="rId4" Type="http://schemas.openxmlformats.org/officeDocument/2006/relationships/image" Target="../media/image95.png"/><Relationship Id="rId5" Type="http://schemas.openxmlformats.org/officeDocument/2006/relationships/image" Target="../media/image96.png"/><Relationship Id="rId6" Type="http://schemas.openxmlformats.org/officeDocument/2006/relationships/image" Target="../media/image97.png"/><Relationship Id="rId1" Type="http://schemas.openxmlformats.org/officeDocument/2006/relationships/slideLayout" Target="../slideLayouts/slideLayout2.xml"/><Relationship Id="rId2" Type="http://schemas.openxmlformats.org/officeDocument/2006/relationships/image" Target="../media/image93.png"/></Relationships>
</file>

<file path=ppt/slides/_rels/slide19.xml.rels><?xml version="1.0" encoding="UTF-8" standalone="yes"?>
<Relationships xmlns="http://schemas.openxmlformats.org/package/2006/relationships"><Relationship Id="rId3" Type="http://schemas.openxmlformats.org/officeDocument/2006/relationships/image" Target="../media/image99.png"/><Relationship Id="rId4" Type="http://schemas.openxmlformats.org/officeDocument/2006/relationships/image" Target="../media/image100.png"/><Relationship Id="rId5" Type="http://schemas.openxmlformats.org/officeDocument/2006/relationships/image" Target="../media/image101.png"/><Relationship Id="rId6" Type="http://schemas.openxmlformats.org/officeDocument/2006/relationships/image" Target="../media/image102.jpeg"/><Relationship Id="rId7" Type="http://schemas.openxmlformats.org/officeDocument/2006/relationships/image" Target="../media/image103.emf"/><Relationship Id="rId1" Type="http://schemas.openxmlformats.org/officeDocument/2006/relationships/slideLayout" Target="../slideLayouts/slideLayout2.xml"/><Relationship Id="rId2" Type="http://schemas.openxmlformats.org/officeDocument/2006/relationships/image" Target="../media/image98.jpeg"/></Relationships>
</file>

<file path=ppt/slides/_rels/slide20.xml.rels><?xml version="1.0" encoding="UTF-8" standalone="yes"?>
<Relationships xmlns="http://schemas.openxmlformats.org/package/2006/relationships"><Relationship Id="rId3" Type="http://schemas.openxmlformats.org/officeDocument/2006/relationships/image" Target="../media/image87.jpeg"/><Relationship Id="rId4" Type="http://schemas.openxmlformats.org/officeDocument/2006/relationships/image" Target="../media/image105.png"/><Relationship Id="rId5" Type="http://schemas.openxmlformats.org/officeDocument/2006/relationships/image" Target="../media/image106.png"/><Relationship Id="rId6" Type="http://schemas.openxmlformats.org/officeDocument/2006/relationships/image" Target="../media/image107.png"/><Relationship Id="rId7" Type="http://schemas.openxmlformats.org/officeDocument/2006/relationships/image" Target="../media/image108.png"/><Relationship Id="rId8" Type="http://schemas.openxmlformats.org/officeDocument/2006/relationships/image" Target="../media/image109.png"/><Relationship Id="rId9" Type="http://schemas.openxmlformats.org/officeDocument/2006/relationships/image" Target="../media/image110.png"/><Relationship Id="rId1" Type="http://schemas.openxmlformats.org/officeDocument/2006/relationships/slideLayout" Target="../slideLayouts/slideLayout2.xml"/><Relationship Id="rId2" Type="http://schemas.openxmlformats.org/officeDocument/2006/relationships/image" Target="../media/image10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1.png"/><Relationship Id="rId3" Type="http://schemas.openxmlformats.org/officeDocument/2006/relationships/image" Target="../media/image112.jpeg"/></Relationships>
</file>

<file path=ppt/slides/_rels/slide22.xml.rels><?xml version="1.0" encoding="UTF-8" standalone="yes"?>
<Relationships xmlns="http://schemas.openxmlformats.org/package/2006/relationships"><Relationship Id="rId3" Type="http://schemas.openxmlformats.org/officeDocument/2006/relationships/image" Target="../media/image114.png"/><Relationship Id="rId4" Type="http://schemas.openxmlformats.org/officeDocument/2006/relationships/image" Target="../media/image115.png"/><Relationship Id="rId5" Type="http://schemas.openxmlformats.org/officeDocument/2006/relationships/image" Target="../media/image116.png"/><Relationship Id="rId6" Type="http://schemas.openxmlformats.org/officeDocument/2006/relationships/image" Target="../media/image117.png"/><Relationship Id="rId7" Type="http://schemas.openxmlformats.org/officeDocument/2006/relationships/image" Target="../media/image118.png"/><Relationship Id="rId1" Type="http://schemas.openxmlformats.org/officeDocument/2006/relationships/slideLayout" Target="../slideLayouts/slideLayout2.xml"/><Relationship Id="rId2" Type="http://schemas.openxmlformats.org/officeDocument/2006/relationships/image" Target="../media/image113.png"/></Relationships>
</file>

<file path=ppt/slides/_rels/slide23.xml.rels><?xml version="1.0" encoding="UTF-8" standalone="yes"?>
<Relationships xmlns="http://schemas.openxmlformats.org/package/2006/relationships"><Relationship Id="rId3" Type="http://schemas.openxmlformats.org/officeDocument/2006/relationships/image" Target="../media/image119.emf"/><Relationship Id="rId4" Type="http://schemas.openxmlformats.org/officeDocument/2006/relationships/image" Target="../media/image120.emf"/><Relationship Id="rId5" Type="http://schemas.openxmlformats.org/officeDocument/2006/relationships/image" Target="../media/image121.emf"/><Relationship Id="rId6" Type="http://schemas.openxmlformats.org/officeDocument/2006/relationships/image" Target="../media/image122.emf"/><Relationship Id="rId7" Type="http://schemas.openxmlformats.org/officeDocument/2006/relationships/image" Target="../media/image123.emf"/><Relationship Id="rId8" Type="http://schemas.openxmlformats.org/officeDocument/2006/relationships/image" Target="../media/image124.emf"/><Relationship Id="rId9" Type="http://schemas.openxmlformats.org/officeDocument/2006/relationships/image" Target="../media/image125.png"/><Relationship Id="rId10" Type="http://schemas.openxmlformats.org/officeDocument/2006/relationships/image" Target="../media/image126.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4.xml.rels><?xml version="1.0" encoding="UTF-8" standalone="yes"?>
<Relationships xmlns="http://schemas.openxmlformats.org/package/2006/relationships"><Relationship Id="rId3" Type="http://schemas.openxmlformats.org/officeDocument/2006/relationships/image" Target="../media/image127.png"/><Relationship Id="rId4" Type="http://schemas.openxmlformats.org/officeDocument/2006/relationships/image" Target="../media/image128.emf"/><Relationship Id="rId5" Type="http://schemas.openxmlformats.org/officeDocument/2006/relationships/image" Target="../media/image129.emf"/><Relationship Id="rId6" Type="http://schemas.openxmlformats.org/officeDocument/2006/relationships/image" Target="../media/image130.emf"/><Relationship Id="rId7" Type="http://schemas.openxmlformats.org/officeDocument/2006/relationships/image" Target="../media/image131.emf"/><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2.png"/></Relationships>
</file>

<file path=ppt/slides/_rels/slide26.xml.rels><?xml version="1.0" encoding="UTF-8" standalone="yes"?>
<Relationships xmlns="http://schemas.openxmlformats.org/package/2006/relationships"><Relationship Id="rId3" Type="http://schemas.openxmlformats.org/officeDocument/2006/relationships/image" Target="../media/image134.png"/><Relationship Id="rId4" Type="http://schemas.openxmlformats.org/officeDocument/2006/relationships/image" Target="../media/image135.png"/><Relationship Id="rId5" Type="http://schemas.openxmlformats.org/officeDocument/2006/relationships/image" Target="../media/image136.png"/><Relationship Id="rId6" Type="http://schemas.openxmlformats.org/officeDocument/2006/relationships/image" Target="../media/image137.png"/><Relationship Id="rId7" Type="http://schemas.openxmlformats.org/officeDocument/2006/relationships/image" Target="../media/image138.png"/><Relationship Id="rId1" Type="http://schemas.openxmlformats.org/officeDocument/2006/relationships/slideLayout" Target="../slideLayouts/slideLayout6.xml"/><Relationship Id="rId2" Type="http://schemas.openxmlformats.org/officeDocument/2006/relationships/image" Target="../media/image133.png"/></Relationships>
</file>

<file path=ppt/slides/_rels/slide27.xml.rels><?xml version="1.0" encoding="UTF-8" standalone="yes"?>
<Relationships xmlns="http://schemas.openxmlformats.org/package/2006/relationships"><Relationship Id="rId3" Type="http://schemas.openxmlformats.org/officeDocument/2006/relationships/image" Target="../media/image139.png"/><Relationship Id="rId4" Type="http://schemas.openxmlformats.org/officeDocument/2006/relationships/image" Target="../media/image140.png"/><Relationship Id="rId5" Type="http://schemas.openxmlformats.org/officeDocument/2006/relationships/image" Target="../media/image141.png"/><Relationship Id="rId6" Type="http://schemas.openxmlformats.org/officeDocument/2006/relationships/image" Target="../media/image142.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3.png"/></Relationships>
</file>

<file path=ppt/slides/_rels/slide31.xml.rels><?xml version="1.0" encoding="UTF-8" standalone="yes"?>
<Relationships xmlns="http://schemas.openxmlformats.org/package/2006/relationships"><Relationship Id="rId3" Type="http://schemas.openxmlformats.org/officeDocument/2006/relationships/image" Target="../media/image145.png"/><Relationship Id="rId4" Type="http://schemas.openxmlformats.org/officeDocument/2006/relationships/image" Target="../media/image146.png"/><Relationship Id="rId1" Type="http://schemas.openxmlformats.org/officeDocument/2006/relationships/slideLayout" Target="../slideLayouts/slideLayout7.xml"/><Relationship Id="rId2" Type="http://schemas.openxmlformats.org/officeDocument/2006/relationships/image" Target="../media/image144.png"/></Relationships>
</file>

<file path=ppt/slides/_rels/slide32.xml.rels><?xml version="1.0" encoding="UTF-8" standalone="yes"?>
<Relationships xmlns="http://schemas.openxmlformats.org/package/2006/relationships"><Relationship Id="rId3" Type="http://schemas.openxmlformats.org/officeDocument/2006/relationships/image" Target="../media/image147.png"/><Relationship Id="rId4" Type="http://schemas.openxmlformats.org/officeDocument/2006/relationships/image" Target="../media/image148.png"/><Relationship Id="rId5" Type="http://schemas.openxmlformats.org/officeDocument/2006/relationships/image" Target="../media/image149.png"/><Relationship Id="rId6" Type="http://schemas.openxmlformats.org/officeDocument/2006/relationships/image" Target="../media/image150.png"/><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33.xml.rels><?xml version="1.0" encoding="UTF-8" standalone="yes"?>
<Relationships xmlns="http://schemas.openxmlformats.org/package/2006/relationships"><Relationship Id="rId11" Type="http://schemas.openxmlformats.org/officeDocument/2006/relationships/image" Target="../media/image154.png"/><Relationship Id="rId12" Type="http://schemas.openxmlformats.org/officeDocument/2006/relationships/image" Target="../media/image70.png"/><Relationship Id="rId13" Type="http://schemas.openxmlformats.org/officeDocument/2006/relationships/image" Target="../media/image71.png"/><Relationship Id="rId14" Type="http://schemas.openxmlformats.org/officeDocument/2006/relationships/image" Target="../media/image72.png"/><Relationship Id="rId15" Type="http://schemas.openxmlformats.org/officeDocument/2006/relationships/image" Target="../media/image73.png"/><Relationship Id="rId16" Type="http://schemas.openxmlformats.org/officeDocument/2006/relationships/image" Target="../media/image74.png"/><Relationship Id="rId17" Type="http://schemas.openxmlformats.org/officeDocument/2006/relationships/image" Target="../media/image75.png"/><Relationship Id="rId1" Type="http://schemas.openxmlformats.org/officeDocument/2006/relationships/tags" Target="../tags/tag10.xml"/><Relationship Id="rId2" Type="http://schemas.openxmlformats.org/officeDocument/2006/relationships/tags" Target="../tags/tag11.xml"/><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tags" Target="../tags/tag15.xml"/><Relationship Id="rId7" Type="http://schemas.openxmlformats.org/officeDocument/2006/relationships/slideLayout" Target="../slideLayouts/slideLayout2.xml"/><Relationship Id="rId8" Type="http://schemas.openxmlformats.org/officeDocument/2006/relationships/image" Target="../media/image151.png"/><Relationship Id="rId9" Type="http://schemas.openxmlformats.org/officeDocument/2006/relationships/image" Target="../media/image152.png"/><Relationship Id="rId10" Type="http://schemas.openxmlformats.org/officeDocument/2006/relationships/image" Target="../media/image15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5.png"/><Relationship Id="rId3" Type="http://schemas.openxmlformats.org/officeDocument/2006/relationships/image" Target="../media/image156.png"/></Relationships>
</file>

<file path=ppt/slides/_rels/slide35.xml.rels><?xml version="1.0" encoding="UTF-8" standalone="yes"?>
<Relationships xmlns="http://schemas.openxmlformats.org/package/2006/relationships"><Relationship Id="rId3" Type="http://schemas.openxmlformats.org/officeDocument/2006/relationships/image" Target="../media/image158.png"/><Relationship Id="rId4" Type="http://schemas.openxmlformats.org/officeDocument/2006/relationships/image" Target="../media/image159.png"/><Relationship Id="rId5" Type="http://schemas.openxmlformats.org/officeDocument/2006/relationships/image" Target="../media/image160.png"/><Relationship Id="rId6" Type="http://schemas.openxmlformats.org/officeDocument/2006/relationships/image" Target="../media/image161.png"/><Relationship Id="rId1" Type="http://schemas.openxmlformats.org/officeDocument/2006/relationships/slideLayout" Target="../slideLayouts/slideLayout7.xml"/><Relationship Id="rId2" Type="http://schemas.openxmlformats.org/officeDocument/2006/relationships/image" Target="../media/image15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2.png"/></Relationships>
</file>

<file path=ppt/slides/_rels/slide37.xml.rels><?xml version="1.0" encoding="UTF-8" standalone="yes"?>
<Relationships xmlns="http://schemas.openxmlformats.org/package/2006/relationships"><Relationship Id="rId3" Type="http://schemas.openxmlformats.org/officeDocument/2006/relationships/image" Target="../media/image164.png"/><Relationship Id="rId4" Type="http://schemas.openxmlformats.org/officeDocument/2006/relationships/image" Target="../media/image165.png"/><Relationship Id="rId1" Type="http://schemas.openxmlformats.org/officeDocument/2006/relationships/slideLayout" Target="../slideLayouts/slideLayout7.xml"/><Relationship Id="rId2" Type="http://schemas.openxmlformats.org/officeDocument/2006/relationships/image" Target="../media/image163.png"/></Relationships>
</file>

<file path=ppt/slides/_rels/slide38.xml.rels><?xml version="1.0" encoding="UTF-8" standalone="yes"?>
<Relationships xmlns="http://schemas.openxmlformats.org/package/2006/relationships"><Relationship Id="rId11" Type="http://schemas.openxmlformats.org/officeDocument/2006/relationships/image" Target="../media/image38.png"/><Relationship Id="rId12" Type="http://schemas.openxmlformats.org/officeDocument/2006/relationships/image" Target="../media/image39.png"/><Relationship Id="rId13" Type="http://schemas.openxmlformats.org/officeDocument/2006/relationships/image" Target="../media/image172.jpeg"/><Relationship Id="rId14" Type="http://schemas.openxmlformats.org/officeDocument/2006/relationships/image" Target="../media/image173.png"/><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166.emf"/><Relationship Id="rId6" Type="http://schemas.openxmlformats.org/officeDocument/2006/relationships/image" Target="../media/image167.emf"/><Relationship Id="rId7" Type="http://schemas.openxmlformats.org/officeDocument/2006/relationships/image" Target="../media/image168.emf"/><Relationship Id="rId8" Type="http://schemas.openxmlformats.org/officeDocument/2006/relationships/image" Target="../media/image169.emf"/><Relationship Id="rId9" Type="http://schemas.openxmlformats.org/officeDocument/2006/relationships/image" Target="../media/image170.emf"/><Relationship Id="rId10" Type="http://schemas.openxmlformats.org/officeDocument/2006/relationships/image" Target="../media/image171.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8.xml"/><Relationship Id="rId4" Type="http://schemas.openxmlformats.org/officeDocument/2006/relationships/image" Target="../media/image174.png"/><Relationship Id="rId5" Type="http://schemas.openxmlformats.org/officeDocument/2006/relationships/image" Target="../media/image10.jpeg"/><Relationship Id="rId6" Type="http://schemas.openxmlformats.org/officeDocument/2006/relationships/image" Target="../media/image175.emf"/><Relationship Id="rId7" Type="http://schemas.openxmlformats.org/officeDocument/2006/relationships/image" Target="../media/image176.png"/><Relationship Id="rId8" Type="http://schemas.openxmlformats.org/officeDocument/2006/relationships/image" Target="../media/image177.png"/><Relationship Id="rId9" Type="http://schemas.openxmlformats.org/officeDocument/2006/relationships/image" Target="../media/image11.png"/><Relationship Id="rId1" Type="http://schemas.openxmlformats.org/officeDocument/2006/relationships/tags" Target="../tags/tag16.xml"/><Relationship Id="rId2"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9.xml"/><Relationship Id="rId4" Type="http://schemas.openxmlformats.org/officeDocument/2006/relationships/image" Target="../media/image174.png"/><Relationship Id="rId5" Type="http://schemas.openxmlformats.org/officeDocument/2006/relationships/image" Target="../media/image10.jpeg"/><Relationship Id="rId6" Type="http://schemas.openxmlformats.org/officeDocument/2006/relationships/image" Target="../media/image175.emf"/><Relationship Id="rId7" Type="http://schemas.openxmlformats.org/officeDocument/2006/relationships/image" Target="../media/image176.png"/><Relationship Id="rId8" Type="http://schemas.openxmlformats.org/officeDocument/2006/relationships/image" Target="../media/image177.png"/><Relationship Id="rId1" Type="http://schemas.openxmlformats.org/officeDocument/2006/relationships/tags" Target="../tags/tag17.xml"/><Relationship Id="rId2"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1" Type="http://schemas.openxmlformats.org/officeDocument/2006/relationships/image" Target="../media/image187.png"/><Relationship Id="rId12" Type="http://schemas.openxmlformats.org/officeDocument/2006/relationships/image" Target="../media/image188.png"/><Relationship Id="rId13" Type="http://schemas.openxmlformats.org/officeDocument/2006/relationships/image" Target="../media/image189.png"/><Relationship Id="rId14" Type="http://schemas.openxmlformats.org/officeDocument/2006/relationships/image" Target="../media/image190.png"/><Relationship Id="rId15" Type="http://schemas.openxmlformats.org/officeDocument/2006/relationships/image" Target="../media/image191.png"/><Relationship Id="rId1" Type="http://schemas.openxmlformats.org/officeDocument/2006/relationships/slideLayout" Target="../slideLayouts/slideLayout6.xml"/><Relationship Id="rId2" Type="http://schemas.openxmlformats.org/officeDocument/2006/relationships/image" Target="../media/image178.png"/><Relationship Id="rId3" Type="http://schemas.openxmlformats.org/officeDocument/2006/relationships/image" Target="../media/image179.png"/><Relationship Id="rId4" Type="http://schemas.openxmlformats.org/officeDocument/2006/relationships/image" Target="../media/image180.png"/><Relationship Id="rId5" Type="http://schemas.openxmlformats.org/officeDocument/2006/relationships/image" Target="../media/image181.png"/><Relationship Id="rId6" Type="http://schemas.openxmlformats.org/officeDocument/2006/relationships/image" Target="../media/image182.png"/><Relationship Id="rId7" Type="http://schemas.openxmlformats.org/officeDocument/2006/relationships/image" Target="../media/image183.png"/><Relationship Id="rId8" Type="http://schemas.openxmlformats.org/officeDocument/2006/relationships/image" Target="../media/image184.png"/><Relationship Id="rId9" Type="http://schemas.openxmlformats.org/officeDocument/2006/relationships/image" Target="../media/image185.png"/><Relationship Id="rId10" Type="http://schemas.openxmlformats.org/officeDocument/2006/relationships/image" Target="../media/image186.png"/></Relationships>
</file>

<file path=ppt/slides/_rels/slide42.xml.rels><?xml version="1.0" encoding="UTF-8" standalone="yes"?>
<Relationships xmlns="http://schemas.openxmlformats.org/package/2006/relationships"><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image" Target="../media/image198.png"/><Relationship Id="rId1" Type="http://schemas.openxmlformats.org/officeDocument/2006/relationships/slideLayout" Target="../slideLayouts/slideLayout2.xml"/><Relationship Id="rId2" Type="http://schemas.openxmlformats.org/officeDocument/2006/relationships/image" Target="../media/image19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9.png"/><Relationship Id="rId3" Type="http://schemas.openxmlformats.org/officeDocument/2006/relationships/image" Target="../media/image139.png"/></Relationships>
</file>

<file path=ppt/slides/_rels/slide46.xml.rels><?xml version="1.0" encoding="UTF-8" standalone="yes"?>
<Relationships xmlns="http://schemas.openxmlformats.org/package/2006/relationships"><Relationship Id="rId3" Type="http://schemas.openxmlformats.org/officeDocument/2006/relationships/image" Target="../media/image200.png"/><Relationship Id="rId4" Type="http://schemas.openxmlformats.org/officeDocument/2006/relationships/image" Target="../media/image201.png"/><Relationship Id="rId5" Type="http://schemas.openxmlformats.org/officeDocument/2006/relationships/image" Target="../media/image202.png"/><Relationship Id="rId6" Type="http://schemas.openxmlformats.org/officeDocument/2006/relationships/image" Target="../media/image203.png"/><Relationship Id="rId7" Type="http://schemas.openxmlformats.org/officeDocument/2006/relationships/image" Target="../media/image204.emf"/><Relationship Id="rId8" Type="http://schemas.openxmlformats.org/officeDocument/2006/relationships/image" Target="../media/image205.emf"/><Relationship Id="rId9" Type="http://schemas.openxmlformats.org/officeDocument/2006/relationships/image" Target="../media/image206.emf"/><Relationship Id="rId10" Type="http://schemas.openxmlformats.org/officeDocument/2006/relationships/image" Target="../media/image207.pn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8.png"/><Relationship Id="rId3" Type="http://schemas.openxmlformats.org/officeDocument/2006/relationships/image" Target="../media/image209.png"/></Relationships>
</file>

<file path=ppt/slides/_rels/slide48.xml.rels><?xml version="1.0" encoding="UTF-8" standalone="yes"?>
<Relationships xmlns="http://schemas.openxmlformats.org/package/2006/relationships"><Relationship Id="rId3" Type="http://schemas.openxmlformats.org/officeDocument/2006/relationships/image" Target="../media/image35.jpeg"/><Relationship Id="rId4" Type="http://schemas.openxmlformats.org/officeDocument/2006/relationships/image" Target="../media/image210.png"/><Relationship Id="rId5" Type="http://schemas.openxmlformats.org/officeDocument/2006/relationships/image" Target="../media/image211.png"/><Relationship Id="rId6" Type="http://schemas.openxmlformats.org/officeDocument/2006/relationships/image" Target="../media/image212.wmf"/><Relationship Id="rId7" Type="http://schemas.openxmlformats.org/officeDocument/2006/relationships/image" Target="../media/image213.png"/><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4.png"/><Relationship Id="rId3" Type="http://schemas.openxmlformats.org/officeDocument/2006/relationships/image" Target="../media/image14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16.png"/><Relationship Id="rId4" Type="http://schemas.openxmlformats.org/officeDocument/2006/relationships/image" Target="../media/image217.png"/><Relationship Id="rId1" Type="http://schemas.openxmlformats.org/officeDocument/2006/relationships/slideLayout" Target="../slideLayouts/slideLayout2.xml"/><Relationship Id="rId2" Type="http://schemas.openxmlformats.org/officeDocument/2006/relationships/image" Target="../media/image215.png"/></Relationships>
</file>

<file path=ppt/slides/_rels/slide55.xml.rels><?xml version="1.0" encoding="UTF-8" standalone="yes"?>
<Relationships xmlns="http://schemas.openxmlformats.org/package/2006/relationships"><Relationship Id="rId3" Type="http://schemas.openxmlformats.org/officeDocument/2006/relationships/image" Target="../media/image140.png"/><Relationship Id="rId4" Type="http://schemas.openxmlformats.org/officeDocument/2006/relationships/image" Target="../media/image141.png"/><Relationship Id="rId5" Type="http://schemas.openxmlformats.org/officeDocument/2006/relationships/image" Target="../media/image218.png"/><Relationship Id="rId1" Type="http://schemas.openxmlformats.org/officeDocument/2006/relationships/slideLayout" Target="../slideLayouts/slideLayout2.xml"/><Relationship Id="rId2" Type="http://schemas.openxmlformats.org/officeDocument/2006/relationships/image" Target="../media/image139.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9.png"/></Relationships>
</file>

<file path=ppt/slides/_rels/slide57.xml.rels><?xml version="1.0" encoding="UTF-8" standalone="yes"?>
<Relationships xmlns="http://schemas.openxmlformats.org/package/2006/relationships"><Relationship Id="rId3" Type="http://schemas.openxmlformats.org/officeDocument/2006/relationships/image" Target="../media/image221.png"/><Relationship Id="rId4" Type="http://schemas.openxmlformats.org/officeDocument/2006/relationships/image" Target="../media/image222.png"/><Relationship Id="rId1" Type="http://schemas.openxmlformats.org/officeDocument/2006/relationships/slideLayout" Target="../slideLayouts/slideLayout6.xml"/><Relationship Id="rId2" Type="http://schemas.openxmlformats.org/officeDocument/2006/relationships/image" Target="../media/image220.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23.png"/><Relationship Id="rId3" Type="http://schemas.openxmlformats.org/officeDocument/2006/relationships/image" Target="../media/image22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5.png"/><Relationship Id="rId3" Type="http://schemas.openxmlformats.org/officeDocument/2006/relationships/image" Target="../media/image22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16.png"/><Relationship Id="rId4" Type="http://schemas.openxmlformats.org/officeDocument/2006/relationships/image" Target="../media/image227.png"/><Relationship Id="rId5" Type="http://schemas.openxmlformats.org/officeDocument/2006/relationships/image" Target="../media/image228.png"/><Relationship Id="rId1" Type="http://schemas.openxmlformats.org/officeDocument/2006/relationships/slideLayout" Target="../slideLayouts/slideLayout2.xml"/><Relationship Id="rId2" Type="http://schemas.openxmlformats.org/officeDocument/2006/relationships/image" Target="../media/image114.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9.png"/><Relationship Id="rId3" Type="http://schemas.openxmlformats.org/officeDocument/2006/relationships/image" Target="../media/image230.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1.png"/><Relationship Id="rId3" Type="http://schemas.openxmlformats.org/officeDocument/2006/relationships/image" Target="../media/image232.jpeg"/></Relationships>
</file>

<file path=ppt/slides/_rels/slide65.xml.rels><?xml version="1.0" encoding="UTF-8" standalone="yes"?>
<Relationships xmlns="http://schemas.openxmlformats.org/package/2006/relationships"><Relationship Id="rId3" Type="http://schemas.openxmlformats.org/officeDocument/2006/relationships/image" Target="../media/image233.png"/><Relationship Id="rId4" Type="http://schemas.openxmlformats.org/officeDocument/2006/relationships/image" Target="../media/image203.png"/><Relationship Id="rId5" Type="http://schemas.openxmlformats.org/officeDocument/2006/relationships/image" Target="../media/image204.emf"/><Relationship Id="rId6" Type="http://schemas.openxmlformats.org/officeDocument/2006/relationships/image" Target="../media/image205.emf"/><Relationship Id="rId7" Type="http://schemas.openxmlformats.org/officeDocument/2006/relationships/image" Target="../media/image234.pn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66.xml.rels><?xml version="1.0" encoding="UTF-8" standalone="yes"?>
<Relationships xmlns="http://schemas.openxmlformats.org/package/2006/relationships"><Relationship Id="rId3" Type="http://schemas.openxmlformats.org/officeDocument/2006/relationships/image" Target="../media/image235.png"/><Relationship Id="rId4" Type="http://schemas.openxmlformats.org/officeDocument/2006/relationships/image" Target="../media/image236.png"/><Relationship Id="rId5" Type="http://schemas.openxmlformats.org/officeDocument/2006/relationships/image" Target="../media/image237.png"/><Relationship Id="rId6" Type="http://schemas.openxmlformats.org/officeDocument/2006/relationships/image" Target="../media/image238.png"/><Relationship Id="rId7" Type="http://schemas.openxmlformats.org/officeDocument/2006/relationships/image" Target="../media/image239.png"/><Relationship Id="rId8" Type="http://schemas.openxmlformats.org/officeDocument/2006/relationships/image" Target="../media/image240.wmf"/><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1.png"/></Relationships>
</file>

<file path=ppt/slides/_rels/slide68.xml.rels><?xml version="1.0" encoding="UTF-8" standalone="yes"?>
<Relationships xmlns="http://schemas.openxmlformats.org/package/2006/relationships"><Relationship Id="rId3" Type="http://schemas.openxmlformats.org/officeDocument/2006/relationships/image" Target="../media/image242.png"/><Relationship Id="rId4" Type="http://schemas.openxmlformats.org/officeDocument/2006/relationships/image" Target="../media/image243.png"/><Relationship Id="rId5" Type="http://schemas.openxmlformats.org/officeDocument/2006/relationships/image" Target="../media/image244.emf"/><Relationship Id="rId6" Type="http://schemas.openxmlformats.org/officeDocument/2006/relationships/image" Target="../media/image84.jpeg"/><Relationship Id="rId7" Type="http://schemas.openxmlformats.org/officeDocument/2006/relationships/image" Target="../media/image245.png"/><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69.xml.rels><?xml version="1.0" encoding="UTF-8" standalone="yes"?>
<Relationships xmlns="http://schemas.openxmlformats.org/package/2006/relationships"><Relationship Id="rId11" Type="http://schemas.openxmlformats.org/officeDocument/2006/relationships/image" Target="../media/image248.png"/><Relationship Id="rId12" Type="http://schemas.openxmlformats.org/officeDocument/2006/relationships/image" Target="../media/image249.png"/><Relationship Id="rId13" Type="http://schemas.openxmlformats.org/officeDocument/2006/relationships/image" Target="../media/image70.png"/><Relationship Id="rId14" Type="http://schemas.openxmlformats.org/officeDocument/2006/relationships/image" Target="../media/image71.png"/><Relationship Id="rId15" Type="http://schemas.openxmlformats.org/officeDocument/2006/relationships/image" Target="../media/image72.png"/><Relationship Id="rId16" Type="http://schemas.openxmlformats.org/officeDocument/2006/relationships/image" Target="../media/image73.png"/><Relationship Id="rId17" Type="http://schemas.openxmlformats.org/officeDocument/2006/relationships/image" Target="../media/image74.png"/><Relationship Id="rId18" Type="http://schemas.openxmlformats.org/officeDocument/2006/relationships/image" Target="../media/image75.png"/><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slideLayout" Target="../slideLayouts/slideLayout7.xml"/><Relationship Id="rId8" Type="http://schemas.openxmlformats.org/officeDocument/2006/relationships/notesSlide" Target="../notesSlides/notesSlide25.xml"/><Relationship Id="rId9" Type="http://schemas.openxmlformats.org/officeDocument/2006/relationships/image" Target="../media/image246.png"/><Relationship Id="rId10" Type="http://schemas.openxmlformats.org/officeDocument/2006/relationships/image" Target="../media/image247.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50.png"/></Relationships>
</file>

<file path=ppt/slides/_rels/slide71.xml.rels><?xml version="1.0" encoding="UTF-8" standalone="yes"?>
<Relationships xmlns="http://schemas.openxmlformats.org/package/2006/relationships"><Relationship Id="rId3" Type="http://schemas.openxmlformats.org/officeDocument/2006/relationships/image" Target="../media/image251.png"/><Relationship Id="rId4" Type="http://schemas.openxmlformats.org/officeDocument/2006/relationships/image" Target="../media/image222.png"/><Relationship Id="rId1" Type="http://schemas.openxmlformats.org/officeDocument/2006/relationships/slideLayout" Target="../slideLayouts/slideLayout6.xml"/><Relationship Id="rId2" Type="http://schemas.openxmlformats.org/officeDocument/2006/relationships/image" Target="../media/image220.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1" Type="http://schemas.openxmlformats.org/officeDocument/2006/relationships/image" Target="../media/image256.png"/><Relationship Id="rId12" Type="http://schemas.openxmlformats.org/officeDocument/2006/relationships/image" Target="../media/image257.png"/><Relationship Id="rId1" Type="http://schemas.openxmlformats.org/officeDocument/2006/relationships/tags" Target="../tags/tag24.xml"/><Relationship Id="rId2" Type="http://schemas.openxmlformats.org/officeDocument/2006/relationships/slideLayout" Target="../slideLayouts/slideLayout2.xml"/><Relationship Id="rId3" Type="http://schemas.openxmlformats.org/officeDocument/2006/relationships/notesSlide" Target="../notesSlides/notesSlide27.xml"/><Relationship Id="rId4" Type="http://schemas.openxmlformats.org/officeDocument/2006/relationships/image" Target="../media/image62.png"/><Relationship Id="rId5" Type="http://schemas.openxmlformats.org/officeDocument/2006/relationships/image" Target="../media/image252.png"/><Relationship Id="rId6" Type="http://schemas.openxmlformats.org/officeDocument/2006/relationships/image" Target="../media/image63.png"/><Relationship Id="rId7" Type="http://schemas.openxmlformats.org/officeDocument/2006/relationships/image" Target="../media/image253.png"/><Relationship Id="rId8" Type="http://schemas.openxmlformats.org/officeDocument/2006/relationships/image" Target="../media/image254.png"/><Relationship Id="rId9" Type="http://schemas.openxmlformats.org/officeDocument/2006/relationships/image" Target="../media/image255.png"/><Relationship Id="rId10" Type="http://schemas.openxmlformats.org/officeDocument/2006/relationships/image" Target="../media/image64.emf"/></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99.png"/><Relationship Id="rId4" Type="http://schemas.openxmlformats.org/officeDocument/2006/relationships/image" Target="../media/image100.png"/><Relationship Id="rId5" Type="http://schemas.openxmlformats.org/officeDocument/2006/relationships/image" Target="../media/image101.png"/><Relationship Id="rId6" Type="http://schemas.openxmlformats.org/officeDocument/2006/relationships/image" Target="../media/image102.jpeg"/><Relationship Id="rId7" Type="http://schemas.openxmlformats.org/officeDocument/2006/relationships/image" Target="../media/image103.emf"/><Relationship Id="rId1" Type="http://schemas.openxmlformats.org/officeDocument/2006/relationships/slideLayout" Target="../slideLayouts/slideLayout2.xml"/><Relationship Id="rId2" Type="http://schemas.openxmlformats.org/officeDocument/2006/relationships/image" Target="../media/image98.jpe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58.png"/><Relationship Id="rId3" Type="http://schemas.openxmlformats.org/officeDocument/2006/relationships/image" Target="../media/image259.png"/></Relationships>
</file>

<file path=ppt/slides/_rels/slide78.xml.rels><?xml version="1.0" encoding="UTF-8" standalone="yes"?>
<Relationships xmlns="http://schemas.openxmlformats.org/package/2006/relationships"><Relationship Id="rId3" Type="http://schemas.openxmlformats.org/officeDocument/2006/relationships/image" Target="../media/image260.png"/><Relationship Id="rId4" Type="http://schemas.openxmlformats.org/officeDocument/2006/relationships/image" Target="../media/image261.png"/><Relationship Id="rId5" Type="http://schemas.openxmlformats.org/officeDocument/2006/relationships/image" Target="../media/image262.png"/><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3.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4.png"/></Relationships>
</file>

<file path=ppt/slides/_rels/slide81.xml.rels><?xml version="1.0" encoding="UTF-8" standalone="yes"?>
<Relationships xmlns="http://schemas.openxmlformats.org/package/2006/relationships"><Relationship Id="rId11" Type="http://schemas.openxmlformats.org/officeDocument/2006/relationships/image" Target="../media/image270.png"/><Relationship Id="rId12" Type="http://schemas.openxmlformats.org/officeDocument/2006/relationships/image" Target="../media/image271.emf"/><Relationship Id="rId13" Type="http://schemas.openxmlformats.org/officeDocument/2006/relationships/image" Target="../media/image272.emf"/><Relationship Id="rId14" Type="http://schemas.openxmlformats.org/officeDocument/2006/relationships/image" Target="../media/image273.emf"/><Relationship Id="rId15" Type="http://schemas.openxmlformats.org/officeDocument/2006/relationships/image" Target="../media/image274.emf"/><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25.png"/><Relationship Id="rId4" Type="http://schemas.openxmlformats.org/officeDocument/2006/relationships/image" Target="../media/image126.png"/><Relationship Id="rId5" Type="http://schemas.openxmlformats.org/officeDocument/2006/relationships/image" Target="../media/image119.emf"/><Relationship Id="rId6" Type="http://schemas.openxmlformats.org/officeDocument/2006/relationships/image" Target="../media/image265.emf"/><Relationship Id="rId7" Type="http://schemas.openxmlformats.org/officeDocument/2006/relationships/image" Target="../media/image266.emf"/><Relationship Id="rId8" Type="http://schemas.openxmlformats.org/officeDocument/2006/relationships/image" Target="../media/image267.emf"/><Relationship Id="rId9" Type="http://schemas.openxmlformats.org/officeDocument/2006/relationships/image" Target="../media/image268.png"/><Relationship Id="rId10" Type="http://schemas.openxmlformats.org/officeDocument/2006/relationships/image" Target="../media/image269.png"/></Relationships>
</file>

<file path=ppt/slides/_rels/slide82.xml.rels><?xml version="1.0" encoding="UTF-8" standalone="yes"?>
<Relationships xmlns="http://schemas.openxmlformats.org/package/2006/relationships"><Relationship Id="rId3" Type="http://schemas.openxmlformats.org/officeDocument/2006/relationships/image" Target="../media/image275.png"/><Relationship Id="rId4" Type="http://schemas.openxmlformats.org/officeDocument/2006/relationships/image" Target="../media/image276.png"/><Relationship Id="rId5" Type="http://schemas.openxmlformats.org/officeDocument/2006/relationships/image" Target="../media/image277.png"/><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78.png"/></Relationships>
</file>

<file path=ppt/slides/_rels/slide84.xml.rels><?xml version="1.0" encoding="UTF-8" standalone="yes"?>
<Relationships xmlns="http://schemas.openxmlformats.org/package/2006/relationships"><Relationship Id="rId3" Type="http://schemas.openxmlformats.org/officeDocument/2006/relationships/image" Target="../media/image280.png"/><Relationship Id="rId4" Type="http://schemas.openxmlformats.org/officeDocument/2006/relationships/image" Target="../media/image281.tiff"/><Relationship Id="rId5" Type="http://schemas.openxmlformats.org/officeDocument/2006/relationships/image" Target="../media/image282.tiff"/><Relationship Id="rId1" Type="http://schemas.openxmlformats.org/officeDocument/2006/relationships/slideLayout" Target="../slideLayouts/slideLayout6.xml"/><Relationship Id="rId2" Type="http://schemas.openxmlformats.org/officeDocument/2006/relationships/image" Target="../media/image279.png"/></Relationships>
</file>

<file path=ppt/slides/_rels/slide85.xml.rels><?xml version="1.0" encoding="UTF-8" standalone="yes"?>
<Relationships xmlns="http://schemas.openxmlformats.org/package/2006/relationships"><Relationship Id="rId3" Type="http://schemas.openxmlformats.org/officeDocument/2006/relationships/image" Target="../media/image284.png"/><Relationship Id="rId4" Type="http://schemas.openxmlformats.org/officeDocument/2006/relationships/image" Target="../media/image285.png"/><Relationship Id="rId5" Type="http://schemas.openxmlformats.org/officeDocument/2006/relationships/image" Target="../media/image286.png"/><Relationship Id="rId1" Type="http://schemas.openxmlformats.org/officeDocument/2006/relationships/slideLayout" Target="../slideLayouts/slideLayout6.xml"/><Relationship Id="rId2" Type="http://schemas.openxmlformats.org/officeDocument/2006/relationships/image" Target="../media/image283.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87.png"/></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33.xml"/><Relationship Id="rId4" Type="http://schemas.openxmlformats.org/officeDocument/2006/relationships/image" Target="../media/image289.png"/><Relationship Id="rId5" Type="http://schemas.openxmlformats.org/officeDocument/2006/relationships/image" Target="../media/image290.emf"/><Relationship Id="rId6" Type="http://schemas.openxmlformats.org/officeDocument/2006/relationships/image" Target="../media/image66.png"/><Relationship Id="rId7" Type="http://schemas.openxmlformats.org/officeDocument/2006/relationships/image" Target="../media/image291.emf"/><Relationship Id="rId8" Type="http://schemas.openxmlformats.org/officeDocument/2006/relationships/oleObject" Target="../embeddings/oleObject1.bin"/><Relationship Id="rId9" Type="http://schemas.openxmlformats.org/officeDocument/2006/relationships/image" Target="../media/image288.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2.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 Id="rId3" Type="http://schemas.openxmlformats.org/officeDocument/2006/relationships/image" Target="../media/image293.png"/></Relationships>
</file>

<file path=ppt/slides/_rels/slide91.xml.rels><?xml version="1.0" encoding="UTF-8" standalone="yes"?>
<Relationships xmlns="http://schemas.openxmlformats.org/package/2006/relationships"><Relationship Id="rId3" Type="http://schemas.openxmlformats.org/officeDocument/2006/relationships/image" Target="../media/image294.png"/><Relationship Id="rId4" Type="http://schemas.openxmlformats.org/officeDocument/2006/relationships/image" Target="../media/image295.png"/><Relationship Id="rId5" Type="http://schemas.openxmlformats.org/officeDocument/2006/relationships/image" Target="../media/image296.png"/><Relationship Id="rId6" Type="http://schemas.openxmlformats.org/officeDocument/2006/relationships/image" Target="../media/image297.png"/><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299.png"/><Relationship Id="rId4" Type="http://schemas.openxmlformats.org/officeDocument/2006/relationships/image" Target="../media/image300.png"/><Relationship Id="rId1" Type="http://schemas.openxmlformats.org/officeDocument/2006/relationships/slideLayout" Target="../slideLayouts/slideLayout2.xml"/><Relationship Id="rId2" Type="http://schemas.openxmlformats.org/officeDocument/2006/relationships/image" Target="../media/image298.png"/></Relationships>
</file>

<file path=ppt/slides/_rels/slide94.xml.rels><?xml version="1.0" encoding="UTF-8" standalone="yes"?>
<Relationships xmlns="http://schemas.openxmlformats.org/package/2006/relationships"><Relationship Id="rId3" Type="http://schemas.openxmlformats.org/officeDocument/2006/relationships/image" Target="../media/image301.png"/><Relationship Id="rId4" Type="http://schemas.openxmlformats.org/officeDocument/2006/relationships/image" Target="../media/image302.png"/><Relationship Id="rId5" Type="http://schemas.openxmlformats.org/officeDocument/2006/relationships/image" Target="../media/image303.png"/><Relationship Id="rId6" Type="http://schemas.openxmlformats.org/officeDocument/2006/relationships/image" Target="../media/image304.png"/><Relationship Id="rId7" Type="http://schemas.openxmlformats.org/officeDocument/2006/relationships/image" Target="../media/image305.png"/><Relationship Id="rId8" Type="http://schemas.openxmlformats.org/officeDocument/2006/relationships/image" Target="../media/image306.png"/><Relationship Id="rId9" Type="http://schemas.openxmlformats.org/officeDocument/2006/relationships/image" Target="../media/image307.png"/><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95.xml.rels><?xml version="1.0" encoding="UTF-8" standalone="yes"?>
<Relationships xmlns="http://schemas.openxmlformats.org/package/2006/relationships"><Relationship Id="rId3" Type="http://schemas.openxmlformats.org/officeDocument/2006/relationships/image" Target="../media/image309.png"/><Relationship Id="rId4" Type="http://schemas.openxmlformats.org/officeDocument/2006/relationships/image" Target="../media/image310.png"/><Relationship Id="rId5" Type="http://schemas.openxmlformats.org/officeDocument/2006/relationships/image" Target="../media/image311.png"/><Relationship Id="rId6" Type="http://schemas.openxmlformats.org/officeDocument/2006/relationships/image" Target="../media/image312.png"/><Relationship Id="rId1" Type="http://schemas.openxmlformats.org/officeDocument/2006/relationships/slideLayout" Target="../slideLayouts/slideLayout2.xml"/><Relationship Id="rId2" Type="http://schemas.openxmlformats.org/officeDocument/2006/relationships/image" Target="../media/image308.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3.png"/></Relationships>
</file>

<file path=ppt/slides/_rels/slide97.xml.rels><?xml version="1.0" encoding="UTF-8" standalone="yes"?>
<Relationships xmlns="http://schemas.openxmlformats.org/package/2006/relationships"><Relationship Id="rId3" Type="http://schemas.openxmlformats.org/officeDocument/2006/relationships/image" Target="../media/image315.jpeg"/><Relationship Id="rId4" Type="http://schemas.openxmlformats.org/officeDocument/2006/relationships/image" Target="../media/image316.jpeg"/><Relationship Id="rId1" Type="http://schemas.openxmlformats.org/officeDocument/2006/relationships/slideLayout" Target="../slideLayouts/slideLayout2.xml"/><Relationship Id="rId2" Type="http://schemas.openxmlformats.org/officeDocument/2006/relationships/image" Target="../media/image314.jpeg"/></Relationships>
</file>

<file path=ppt/slides/_rels/slide98.xml.rels><?xml version="1.0" encoding="UTF-8" standalone="yes"?>
<Relationships xmlns="http://schemas.openxmlformats.org/package/2006/relationships"><Relationship Id="rId3" Type="http://schemas.openxmlformats.org/officeDocument/2006/relationships/image" Target="../media/image317.png"/><Relationship Id="rId4" Type="http://schemas.openxmlformats.org/officeDocument/2006/relationships/image" Target="../media/image318.png"/><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9.png"/><Relationship Id="rId3" Type="http://schemas.openxmlformats.org/officeDocument/2006/relationships/image" Target="../media/image320.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 Id="rId3" Type="http://schemas.openxmlformats.org/officeDocument/2006/relationships/image" Target="../media/image321.png"/></Relationships>
</file>

<file path=ppt/slides/_rels/slide101.xml.rels><?xml version="1.0" encoding="UTF-8" standalone="yes"?>
<Relationships xmlns="http://schemas.openxmlformats.org/package/2006/relationships"><Relationship Id="rId3" Type="http://schemas.openxmlformats.org/officeDocument/2006/relationships/image" Target="../media/image323.png"/><Relationship Id="rId4" Type="http://schemas.openxmlformats.org/officeDocument/2006/relationships/image" Target="../media/image324.png"/><Relationship Id="rId1" Type="http://schemas.openxmlformats.org/officeDocument/2006/relationships/slideLayout" Target="../slideLayouts/slideLayout2.xml"/><Relationship Id="rId2" Type="http://schemas.openxmlformats.org/officeDocument/2006/relationships/image" Target="../media/image322.png"/></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39.xml"/><Relationship Id="rId4" Type="http://schemas.openxmlformats.org/officeDocument/2006/relationships/image" Target="../media/image325.png"/><Relationship Id="rId5" Type="http://schemas.openxmlformats.org/officeDocument/2006/relationships/image" Target="../media/image211.png"/><Relationship Id="rId6" Type="http://schemas.openxmlformats.org/officeDocument/2006/relationships/image" Target="../media/image326.jpeg"/><Relationship Id="rId7" Type="http://schemas.openxmlformats.org/officeDocument/2006/relationships/image" Target="../media/image327.emf"/><Relationship Id="rId8" Type="http://schemas.openxmlformats.org/officeDocument/2006/relationships/image" Target="../media/image328.png"/><Relationship Id="rId9" Type="http://schemas.openxmlformats.org/officeDocument/2006/relationships/image" Target="../media/image329.png"/><Relationship Id="rId10" Type="http://schemas.openxmlformats.org/officeDocument/2006/relationships/image" Target="../media/image301.png"/><Relationship Id="rId1" Type="http://schemas.openxmlformats.org/officeDocument/2006/relationships/tags" Target="../tags/tag25.xml"/><Relationship Id="rId2"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330.png"/><Relationship Id="rId4" Type="http://schemas.openxmlformats.org/officeDocument/2006/relationships/image" Target="../media/image331.png"/><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104.xml.rels><?xml version="1.0" encoding="UTF-8" standalone="yes"?>
<Relationships xmlns="http://schemas.openxmlformats.org/package/2006/relationships"><Relationship Id="rId9" Type="http://schemas.openxmlformats.org/officeDocument/2006/relationships/image" Target="../media/image338.emf"/><Relationship Id="rId20" Type="http://schemas.openxmlformats.org/officeDocument/2006/relationships/image" Target="../media/image349.emf"/><Relationship Id="rId10" Type="http://schemas.openxmlformats.org/officeDocument/2006/relationships/image" Target="../media/image339.emf"/><Relationship Id="rId11" Type="http://schemas.openxmlformats.org/officeDocument/2006/relationships/image" Target="../media/image340.emf"/><Relationship Id="rId12" Type="http://schemas.openxmlformats.org/officeDocument/2006/relationships/image" Target="../media/image341.emf"/><Relationship Id="rId13" Type="http://schemas.openxmlformats.org/officeDocument/2006/relationships/image" Target="../media/image342.emf"/><Relationship Id="rId14" Type="http://schemas.openxmlformats.org/officeDocument/2006/relationships/image" Target="../media/image343.emf"/><Relationship Id="rId15" Type="http://schemas.openxmlformats.org/officeDocument/2006/relationships/image" Target="../media/image344.emf"/><Relationship Id="rId16" Type="http://schemas.openxmlformats.org/officeDocument/2006/relationships/image" Target="../media/image345.png"/><Relationship Id="rId17" Type="http://schemas.openxmlformats.org/officeDocument/2006/relationships/image" Target="../media/image346.png"/><Relationship Id="rId18" Type="http://schemas.openxmlformats.org/officeDocument/2006/relationships/image" Target="../media/image347.emf"/><Relationship Id="rId19" Type="http://schemas.openxmlformats.org/officeDocument/2006/relationships/image" Target="../media/image348.emf"/><Relationship Id="rId1" Type="http://schemas.openxmlformats.org/officeDocument/2006/relationships/slideLayout" Target="../slideLayouts/slideLayout7.xml"/><Relationship Id="rId2" Type="http://schemas.openxmlformats.org/officeDocument/2006/relationships/notesSlide" Target="../notesSlides/notesSlide41.xml"/><Relationship Id="rId3" Type="http://schemas.openxmlformats.org/officeDocument/2006/relationships/image" Target="../media/image332.png"/><Relationship Id="rId4" Type="http://schemas.openxmlformats.org/officeDocument/2006/relationships/image" Target="../media/image333.png"/><Relationship Id="rId5" Type="http://schemas.openxmlformats.org/officeDocument/2006/relationships/image" Target="../media/image334.emf"/><Relationship Id="rId6" Type="http://schemas.openxmlformats.org/officeDocument/2006/relationships/image" Target="../media/image335.png"/><Relationship Id="rId7" Type="http://schemas.openxmlformats.org/officeDocument/2006/relationships/image" Target="../media/image336.emf"/><Relationship Id="rId8" Type="http://schemas.openxmlformats.org/officeDocument/2006/relationships/image" Target="../media/image337.emf"/></Relationships>
</file>

<file path=ppt/slides/_rels/slide105.xml.rels><?xml version="1.0" encoding="UTF-8" standalone="yes"?>
<Relationships xmlns="http://schemas.openxmlformats.org/package/2006/relationships"><Relationship Id="rId11" Type="http://schemas.openxmlformats.org/officeDocument/2006/relationships/image" Target="../media/image343.emf"/><Relationship Id="rId12" Type="http://schemas.openxmlformats.org/officeDocument/2006/relationships/image" Target="../media/image344.emf"/><Relationship Id="rId13" Type="http://schemas.openxmlformats.org/officeDocument/2006/relationships/image" Target="../media/image352.emf"/><Relationship Id="rId1" Type="http://schemas.openxmlformats.org/officeDocument/2006/relationships/slideLayout" Target="../slideLayouts/slideLayout2.xml"/><Relationship Id="rId2" Type="http://schemas.openxmlformats.org/officeDocument/2006/relationships/image" Target="../media/image350.png"/><Relationship Id="rId3" Type="http://schemas.openxmlformats.org/officeDocument/2006/relationships/image" Target="../media/image351.png"/><Relationship Id="rId4" Type="http://schemas.openxmlformats.org/officeDocument/2006/relationships/image" Target="../media/image336.emf"/><Relationship Id="rId5" Type="http://schemas.openxmlformats.org/officeDocument/2006/relationships/image" Target="../media/image337.emf"/><Relationship Id="rId6" Type="http://schemas.openxmlformats.org/officeDocument/2006/relationships/image" Target="../media/image338.emf"/><Relationship Id="rId7" Type="http://schemas.openxmlformats.org/officeDocument/2006/relationships/image" Target="../media/image339.emf"/><Relationship Id="rId8" Type="http://schemas.openxmlformats.org/officeDocument/2006/relationships/image" Target="../media/image340.emf"/><Relationship Id="rId9" Type="http://schemas.openxmlformats.org/officeDocument/2006/relationships/image" Target="../media/image341.emf"/><Relationship Id="rId10" Type="http://schemas.openxmlformats.org/officeDocument/2006/relationships/image" Target="../media/image342.emf"/></Relationships>
</file>

<file path=ppt/slides/_rels/slide106.xml.rels><?xml version="1.0" encoding="UTF-8" standalone="yes"?>
<Relationships xmlns="http://schemas.openxmlformats.org/package/2006/relationships"><Relationship Id="rId3" Type="http://schemas.openxmlformats.org/officeDocument/2006/relationships/image" Target="../media/image114.png"/><Relationship Id="rId4" Type="http://schemas.openxmlformats.org/officeDocument/2006/relationships/image" Target="../media/image353.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1" Type="http://schemas.openxmlformats.org/officeDocument/2006/relationships/slideLayout" Target="../slideLayouts/slideLayout2.xml"/><Relationship Id="rId2" Type="http://schemas.openxmlformats.org/officeDocument/2006/relationships/image" Target="../media/image113.png"/></Relationships>
</file>

<file path=ppt/slides/_rels/slide107.xml.rels><?xml version="1.0" encoding="UTF-8" standalone="yes"?>
<Relationships xmlns="http://schemas.openxmlformats.org/package/2006/relationships"><Relationship Id="rId3" Type="http://schemas.openxmlformats.org/officeDocument/2006/relationships/image" Target="../media/image354.png"/><Relationship Id="rId4" Type="http://schemas.openxmlformats.org/officeDocument/2006/relationships/image" Target="../media/image355.png"/><Relationship Id="rId1" Type="http://schemas.openxmlformats.org/officeDocument/2006/relationships/slideLayout" Target="../slideLayouts/slideLayout2.xml"/><Relationship Id="rId2" Type="http://schemas.openxmlformats.org/officeDocument/2006/relationships/image" Target="../media/image292.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6.png"/></Relationships>
</file>

<file path=ppt/slides/_rels/slide109.xml.rels><?xml version="1.0" encoding="UTF-8" standalone="yes"?>
<Relationships xmlns="http://schemas.openxmlformats.org/package/2006/relationships"><Relationship Id="rId3" Type="http://schemas.openxmlformats.org/officeDocument/2006/relationships/image" Target="../media/image357.png"/><Relationship Id="rId4" Type="http://schemas.openxmlformats.org/officeDocument/2006/relationships/image" Target="../media/image358.wmf"/><Relationship Id="rId5" Type="http://schemas.openxmlformats.org/officeDocument/2006/relationships/image" Target="../media/image359.wmf"/><Relationship Id="rId6" Type="http://schemas.openxmlformats.org/officeDocument/2006/relationships/image" Target="../media/image360.emf"/><Relationship Id="rId7" Type="http://schemas.openxmlformats.org/officeDocument/2006/relationships/image" Target="../media/image361.emf"/><Relationship Id="rId8" Type="http://schemas.openxmlformats.org/officeDocument/2006/relationships/image" Target="../media/image362.emf"/><Relationship Id="rId9" Type="http://schemas.openxmlformats.org/officeDocument/2006/relationships/image" Target="../media/image363.emf"/><Relationship Id="rId10" Type="http://schemas.openxmlformats.org/officeDocument/2006/relationships/image" Target="../media/image364.emf"/><Relationship Id="rId1" Type="http://schemas.openxmlformats.org/officeDocument/2006/relationships/slideLayout" Target="../slideLayouts/slideLayout7.xml"/><Relationship Id="rId2" Type="http://schemas.openxmlformats.org/officeDocument/2006/relationships/notesSlide" Target="../notesSlides/notesSlide42.xml"/></Relationships>
</file>

<file path=ppt/slides/_rels/slide110.xml.rels><?xml version="1.0" encoding="UTF-8" standalone="yes"?>
<Relationships xmlns="http://schemas.openxmlformats.org/package/2006/relationships"><Relationship Id="rId3" Type="http://schemas.openxmlformats.org/officeDocument/2006/relationships/image" Target="../media/image127.png"/><Relationship Id="rId4" Type="http://schemas.openxmlformats.org/officeDocument/2006/relationships/image" Target="../media/image366.png"/><Relationship Id="rId5" Type="http://schemas.openxmlformats.org/officeDocument/2006/relationships/image" Target="../media/image367.png"/><Relationship Id="rId6" Type="http://schemas.openxmlformats.org/officeDocument/2006/relationships/image" Target="../media/image368.png"/><Relationship Id="rId1" Type="http://schemas.openxmlformats.org/officeDocument/2006/relationships/slideLayout" Target="../slideLayouts/slideLayout2.xml"/><Relationship Id="rId2" Type="http://schemas.openxmlformats.org/officeDocument/2006/relationships/image" Target="../media/image365.png"/></Relationships>
</file>

<file path=ppt/slides/_rels/slide111.xml.rels><?xml version="1.0" encoding="UTF-8" standalone="yes"?>
<Relationships xmlns="http://schemas.openxmlformats.org/package/2006/relationships"><Relationship Id="rId3" Type="http://schemas.openxmlformats.org/officeDocument/2006/relationships/image" Target="../media/image368.png"/><Relationship Id="rId4" Type="http://schemas.openxmlformats.org/officeDocument/2006/relationships/image" Target="../media/image369.emf"/><Relationship Id="rId5" Type="http://schemas.openxmlformats.org/officeDocument/2006/relationships/image" Target="../media/image370.emf"/><Relationship Id="rId6" Type="http://schemas.openxmlformats.org/officeDocument/2006/relationships/image" Target="../media/image371.emf"/><Relationship Id="rId7" Type="http://schemas.openxmlformats.org/officeDocument/2006/relationships/image" Target="../media/image372.emf"/><Relationship Id="rId1" Type="http://schemas.openxmlformats.org/officeDocument/2006/relationships/slideLayout" Target="../slideLayouts/slideLayout2.xml"/><Relationship Id="rId2" Type="http://schemas.openxmlformats.org/officeDocument/2006/relationships/image" Target="../media/image127.png"/></Relationships>
</file>

<file path=ppt/slides/_rels/slide112.xml.rels><?xml version="1.0" encoding="UTF-8" standalone="yes"?>
<Relationships xmlns="http://schemas.openxmlformats.org/package/2006/relationships"><Relationship Id="rId3" Type="http://schemas.openxmlformats.org/officeDocument/2006/relationships/image" Target="../media/image374.emf"/><Relationship Id="rId4" Type="http://schemas.openxmlformats.org/officeDocument/2006/relationships/image" Target="../media/image375.emf"/><Relationship Id="rId5" Type="http://schemas.openxmlformats.org/officeDocument/2006/relationships/image" Target="../media/image376.emf"/><Relationship Id="rId1" Type="http://schemas.openxmlformats.org/officeDocument/2006/relationships/slideLayout" Target="../slideLayouts/slideLayout2.xml"/><Relationship Id="rId2" Type="http://schemas.openxmlformats.org/officeDocument/2006/relationships/image" Target="../media/image373.emf"/></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7.png"/></Relationships>
</file>

<file path=ppt/slides/_rels/slide114.xml.rels><?xml version="1.0" encoding="UTF-8" standalone="yes"?>
<Relationships xmlns="http://schemas.openxmlformats.org/package/2006/relationships"><Relationship Id="rId3" Type="http://schemas.openxmlformats.org/officeDocument/2006/relationships/image" Target="../media/image378.png"/><Relationship Id="rId4" Type="http://schemas.openxmlformats.org/officeDocument/2006/relationships/image" Target="../media/image379.png"/><Relationship Id="rId5" Type="http://schemas.openxmlformats.org/officeDocument/2006/relationships/image" Target="../media/image380.png"/><Relationship Id="rId6" Type="http://schemas.openxmlformats.org/officeDocument/2006/relationships/image" Target="../media/image381.png"/><Relationship Id="rId7" Type="http://schemas.openxmlformats.org/officeDocument/2006/relationships/image" Target="../media/image382.png"/><Relationship Id="rId8" Type="http://schemas.openxmlformats.org/officeDocument/2006/relationships/image" Target="../media/image383.png"/><Relationship Id="rId9" Type="http://schemas.openxmlformats.org/officeDocument/2006/relationships/image" Target="../media/image384.png"/><Relationship Id="rId10" Type="http://schemas.openxmlformats.org/officeDocument/2006/relationships/image" Target="../media/image385.png"/><Relationship Id="rId11" Type="http://schemas.openxmlformats.org/officeDocument/2006/relationships/image" Target="../media/image386.png"/><Relationship Id="rId1" Type="http://schemas.openxmlformats.org/officeDocument/2006/relationships/slideLayout" Target="../slideLayouts/slideLayout2.xml"/><Relationship Id="rId2" Type="http://schemas.openxmlformats.org/officeDocument/2006/relationships/image" Target="../media/image127.png"/></Relationships>
</file>

<file path=ppt/slides/_rels/slide115.xml.rels><?xml version="1.0" encoding="UTF-8" standalone="yes"?>
<Relationships xmlns="http://schemas.openxmlformats.org/package/2006/relationships"><Relationship Id="rId3" Type="http://schemas.openxmlformats.org/officeDocument/2006/relationships/image" Target="../media/image387.png"/><Relationship Id="rId4" Type="http://schemas.openxmlformats.org/officeDocument/2006/relationships/image" Target="../media/image388.png"/><Relationship Id="rId5" Type="http://schemas.openxmlformats.org/officeDocument/2006/relationships/image" Target="../media/image389.png"/><Relationship Id="rId6" Type="http://schemas.openxmlformats.org/officeDocument/2006/relationships/image" Target="../media/image390.png"/><Relationship Id="rId7" Type="http://schemas.openxmlformats.org/officeDocument/2006/relationships/image" Target="../media/image391.png"/><Relationship Id="rId8" Type="http://schemas.openxmlformats.org/officeDocument/2006/relationships/image" Target="../media/image392.emf"/><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3.emf"/></Relationships>
</file>

<file path=ppt/slides/_rels/slide117.xml.rels><?xml version="1.0" encoding="UTF-8" standalone="yes"?>
<Relationships xmlns="http://schemas.openxmlformats.org/package/2006/relationships"><Relationship Id="rId3" Type="http://schemas.openxmlformats.org/officeDocument/2006/relationships/image" Target="../media/image395.png"/><Relationship Id="rId4" Type="http://schemas.openxmlformats.org/officeDocument/2006/relationships/image" Target="../media/image396.png"/><Relationship Id="rId1" Type="http://schemas.openxmlformats.org/officeDocument/2006/relationships/slideLayout" Target="../slideLayouts/slideLayout2.xml"/><Relationship Id="rId2" Type="http://schemas.openxmlformats.org/officeDocument/2006/relationships/image" Target="../media/image394.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97.png"/></Relationships>
</file>

<file path=ppt/slides/_rels/slide119.xml.rels><?xml version="1.0" encoding="UTF-8" standalone="yes"?>
<Relationships xmlns="http://schemas.openxmlformats.org/package/2006/relationships"><Relationship Id="rId3" Type="http://schemas.openxmlformats.org/officeDocument/2006/relationships/image" Target="../media/image381.png"/><Relationship Id="rId4" Type="http://schemas.openxmlformats.org/officeDocument/2006/relationships/image" Target="../media/image398.emf"/><Relationship Id="rId5" Type="http://schemas.openxmlformats.org/officeDocument/2006/relationships/image" Target="../media/image399.emf"/><Relationship Id="rId6" Type="http://schemas.openxmlformats.org/officeDocument/2006/relationships/image" Target="../media/image400.png"/><Relationship Id="rId7" Type="http://schemas.openxmlformats.org/officeDocument/2006/relationships/image" Target="../media/image401.png"/><Relationship Id="rId8" Type="http://schemas.openxmlformats.org/officeDocument/2006/relationships/image" Target="../media/image402.emf"/><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120.xml.rels><?xml version="1.0" encoding="UTF-8" standalone="yes"?>
<Relationships xmlns="http://schemas.openxmlformats.org/package/2006/relationships"><Relationship Id="rId3" Type="http://schemas.openxmlformats.org/officeDocument/2006/relationships/image" Target="../media/image404.png"/><Relationship Id="rId4" Type="http://schemas.openxmlformats.org/officeDocument/2006/relationships/image" Target="../media/image405.png"/><Relationship Id="rId5" Type="http://schemas.openxmlformats.org/officeDocument/2006/relationships/image" Target="../media/image406.png"/><Relationship Id="rId6" Type="http://schemas.openxmlformats.org/officeDocument/2006/relationships/image" Target="../media/image407.png"/><Relationship Id="rId7" Type="http://schemas.openxmlformats.org/officeDocument/2006/relationships/image" Target="../media/image408.emf"/><Relationship Id="rId1" Type="http://schemas.openxmlformats.org/officeDocument/2006/relationships/slideLayout" Target="../slideLayouts/slideLayout2.xml"/><Relationship Id="rId2" Type="http://schemas.openxmlformats.org/officeDocument/2006/relationships/image" Target="../media/image403.png"/></Relationships>
</file>

<file path=ppt/slides/_rels/slide121.xml.rels><?xml version="1.0" encoding="UTF-8" standalone="yes"?>
<Relationships xmlns="http://schemas.openxmlformats.org/package/2006/relationships"><Relationship Id="rId3" Type="http://schemas.openxmlformats.org/officeDocument/2006/relationships/image" Target="../media/image409.emf"/><Relationship Id="rId4" Type="http://schemas.openxmlformats.org/officeDocument/2006/relationships/image" Target="../media/image410.png"/><Relationship Id="rId5" Type="http://schemas.openxmlformats.org/officeDocument/2006/relationships/image" Target="../media/image411.png"/><Relationship Id="rId6" Type="http://schemas.openxmlformats.org/officeDocument/2006/relationships/image" Target="../media/image412.png"/><Relationship Id="rId7" Type="http://schemas.openxmlformats.org/officeDocument/2006/relationships/image" Target="../media/image413.png"/><Relationship Id="rId8" Type="http://schemas.openxmlformats.org/officeDocument/2006/relationships/image" Target="../media/image414.png"/><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122.xml.rels><?xml version="1.0" encoding="UTF-8" standalone="yes"?>
<Relationships xmlns="http://schemas.openxmlformats.org/package/2006/relationships"><Relationship Id="rId3" Type="http://schemas.openxmlformats.org/officeDocument/2006/relationships/image" Target="../media/image416.emf"/><Relationship Id="rId4" Type="http://schemas.openxmlformats.org/officeDocument/2006/relationships/image" Target="../media/image417.png"/><Relationship Id="rId5" Type="http://schemas.openxmlformats.org/officeDocument/2006/relationships/image" Target="../media/image418.png"/><Relationship Id="rId6" Type="http://schemas.openxmlformats.org/officeDocument/2006/relationships/image" Target="../media/image368.png"/><Relationship Id="rId1" Type="http://schemas.openxmlformats.org/officeDocument/2006/relationships/slideLayout" Target="../slideLayouts/slideLayout2.xml"/><Relationship Id="rId2" Type="http://schemas.openxmlformats.org/officeDocument/2006/relationships/image" Target="../media/image415.png"/></Relationships>
</file>

<file path=ppt/slides/_rels/slide123.xml.rels><?xml version="1.0" encoding="UTF-8" standalone="yes"?>
<Relationships xmlns="http://schemas.openxmlformats.org/package/2006/relationships"><Relationship Id="rId3" Type="http://schemas.openxmlformats.org/officeDocument/2006/relationships/image" Target="../media/image420.emf"/><Relationship Id="rId4" Type="http://schemas.openxmlformats.org/officeDocument/2006/relationships/image" Target="../media/image421.emf"/><Relationship Id="rId1" Type="http://schemas.openxmlformats.org/officeDocument/2006/relationships/slideLayout" Target="../slideLayouts/slideLayout2.xml"/><Relationship Id="rId2" Type="http://schemas.openxmlformats.org/officeDocument/2006/relationships/image" Target="../media/image419.emf"/></Relationships>
</file>

<file path=ppt/slides/_rels/slide124.xml.rels><?xml version="1.0" encoding="UTF-8" standalone="yes"?>
<Relationships xmlns="http://schemas.openxmlformats.org/package/2006/relationships"><Relationship Id="rId3" Type="http://schemas.openxmlformats.org/officeDocument/2006/relationships/image" Target="../media/image387.png"/><Relationship Id="rId4" Type="http://schemas.openxmlformats.org/officeDocument/2006/relationships/image" Target="../media/image388.png"/><Relationship Id="rId5" Type="http://schemas.openxmlformats.org/officeDocument/2006/relationships/image" Target="../media/image389.png"/><Relationship Id="rId6" Type="http://schemas.openxmlformats.org/officeDocument/2006/relationships/image" Target="../media/image390.png"/><Relationship Id="rId7" Type="http://schemas.openxmlformats.org/officeDocument/2006/relationships/image" Target="../media/image391.png"/><Relationship Id="rId8" Type="http://schemas.openxmlformats.org/officeDocument/2006/relationships/image" Target="../media/image422.png"/><Relationship Id="rId9" Type="http://schemas.openxmlformats.org/officeDocument/2006/relationships/image" Target="../media/image392.emf"/><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125.xml.rels><?xml version="1.0" encoding="UTF-8" standalone="yes"?>
<Relationships xmlns="http://schemas.openxmlformats.org/package/2006/relationships"><Relationship Id="rId3" Type="http://schemas.openxmlformats.org/officeDocument/2006/relationships/image" Target="../media/image388.png"/><Relationship Id="rId4" Type="http://schemas.openxmlformats.org/officeDocument/2006/relationships/image" Target="../media/image389.png"/><Relationship Id="rId5" Type="http://schemas.openxmlformats.org/officeDocument/2006/relationships/image" Target="../media/image390.png"/><Relationship Id="rId6" Type="http://schemas.openxmlformats.org/officeDocument/2006/relationships/image" Target="../media/image385.png"/><Relationship Id="rId7" Type="http://schemas.openxmlformats.org/officeDocument/2006/relationships/image" Target="../media/image423.png"/><Relationship Id="rId8" Type="http://schemas.openxmlformats.org/officeDocument/2006/relationships/image" Target="../media/image391.png"/><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126.xml.rels><?xml version="1.0" encoding="UTF-8" standalone="yes"?>
<Relationships xmlns="http://schemas.openxmlformats.org/package/2006/relationships"><Relationship Id="rId3" Type="http://schemas.openxmlformats.org/officeDocument/2006/relationships/image" Target="../media/image424.png"/><Relationship Id="rId4" Type="http://schemas.openxmlformats.org/officeDocument/2006/relationships/image" Target="../media/image211.png"/><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1.png"/><Relationship Id="rId3" Type="http://schemas.openxmlformats.org/officeDocument/2006/relationships/image" Target="../media/image425.emf"/></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8.png"/></Relationships>
</file>

<file path=ppt/slides/_rels/slide130.xml.rels><?xml version="1.0" encoding="UTF-8" standalone="yes"?>
<Relationships xmlns="http://schemas.openxmlformats.org/package/2006/relationships"><Relationship Id="rId3" Type="http://schemas.openxmlformats.org/officeDocument/2006/relationships/image" Target="../media/image427.png"/><Relationship Id="rId4" Type="http://schemas.openxmlformats.org/officeDocument/2006/relationships/image" Target="../media/image428.wmf"/><Relationship Id="rId5" Type="http://schemas.openxmlformats.org/officeDocument/2006/relationships/image" Target="../media/image429.png"/><Relationship Id="rId6" Type="http://schemas.openxmlformats.org/officeDocument/2006/relationships/oleObject" Target="../embeddings/oleObject2.bin"/><Relationship Id="rId7" Type="http://schemas.openxmlformats.org/officeDocument/2006/relationships/image" Target="../media/image426.wmf"/><Relationship Id="rId8" Type="http://schemas.openxmlformats.org/officeDocument/2006/relationships/image" Target="../media/image430.png"/><Relationship Id="rId9" Type="http://schemas.openxmlformats.org/officeDocument/2006/relationships/image" Target="../media/image431.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951" name="Rectangle 55"/>
          <p:cNvSpPr>
            <a:spLocks noChangeArrowheads="1"/>
          </p:cNvSpPr>
          <p:nvPr/>
        </p:nvSpPr>
        <p:spPr bwMode="auto">
          <a:xfrm>
            <a:off x="0" y="0"/>
            <a:ext cx="9144000" cy="762000"/>
          </a:xfrm>
          <a:prstGeom prst="rect">
            <a:avLst/>
          </a:prstGeom>
          <a:noFill/>
          <a:ln w="9525">
            <a:noFill/>
            <a:miter lim="800000"/>
            <a:headEnd/>
            <a:tailEnd/>
          </a:ln>
          <a:effectLst/>
        </p:spPr>
        <p:txBody>
          <a:bodyPr anchor="ctr"/>
          <a:lstStyle/>
          <a:p>
            <a:pPr algn="ctr" eaLnBrk="1" hangingPunct="1">
              <a:defRPr/>
            </a:pPr>
            <a:r>
              <a:rPr lang="en-US" sz="3600" dirty="0"/>
              <a:t>3D Imaging in 12 </a:t>
            </a:r>
            <a:r>
              <a:rPr lang="en-US" sz="3600" dirty="0" err="1"/>
              <a:t>GeV</a:t>
            </a:r>
            <a:r>
              <a:rPr lang="en-US" sz="3600" dirty="0"/>
              <a:t> Era at Jefferson Lab</a:t>
            </a:r>
            <a:endParaRPr lang="en-US" sz="3600" dirty="0">
              <a:solidFill>
                <a:srgbClr val="FF0000"/>
              </a:solidFill>
              <a:effectLst>
                <a:outerShdw blurRad="38100" dist="38100" dir="2700000" algn="tl">
                  <a:srgbClr val="DDDDDD"/>
                </a:outerShdw>
              </a:effectLst>
              <a:ea typeface="ＭＳ Ｐゴシック" charset="0"/>
              <a:cs typeface="ＭＳ Ｐゴシック" charset="0"/>
            </a:endParaRPr>
          </a:p>
        </p:txBody>
      </p:sp>
      <p:sp>
        <p:nvSpPr>
          <p:cNvPr id="40" name="Text Box 3"/>
          <p:cNvSpPr txBox="1">
            <a:spLocks noChangeArrowheads="1"/>
          </p:cNvSpPr>
          <p:nvPr/>
        </p:nvSpPr>
        <p:spPr bwMode="auto">
          <a:xfrm>
            <a:off x="0" y="990600"/>
            <a:ext cx="8118475" cy="457200"/>
          </a:xfrm>
          <a:prstGeom prst="rect">
            <a:avLst/>
          </a:prstGeom>
          <a:noFill/>
          <a:ln w="12700">
            <a:noFill/>
            <a:miter lim="800000"/>
            <a:headEnd/>
            <a:tailEnd/>
          </a:ln>
          <a:effectLst/>
        </p:spPr>
        <p:txBody>
          <a:bodyPr>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defRPr/>
            </a:pPr>
            <a:r>
              <a:rPr lang="en-US" altLang="en-US" dirty="0" smtClean="0">
                <a:solidFill>
                  <a:srgbClr val="CC3399"/>
                </a:solidFill>
                <a:effectLst>
                  <a:outerShdw blurRad="38100" dist="38100" dir="2700000" algn="tl">
                    <a:srgbClr val="C0C0C0"/>
                  </a:outerShdw>
                </a:effectLst>
              </a:rPr>
              <a:t>Harut </a:t>
            </a:r>
            <a:r>
              <a:rPr lang="en-US" altLang="en-US" dirty="0" err="1" smtClean="0">
                <a:solidFill>
                  <a:srgbClr val="CC3399"/>
                </a:solidFill>
                <a:effectLst>
                  <a:outerShdw blurRad="38100" dist="38100" dir="2700000" algn="tl">
                    <a:srgbClr val="C0C0C0"/>
                  </a:outerShdw>
                </a:effectLst>
              </a:rPr>
              <a:t>Avakian</a:t>
            </a:r>
            <a:r>
              <a:rPr lang="en-US" altLang="en-US" dirty="0" smtClean="0">
                <a:solidFill>
                  <a:srgbClr val="CC3399"/>
                </a:solidFill>
                <a:effectLst>
                  <a:outerShdw blurRad="38100" dist="38100" dir="2700000" algn="tl">
                    <a:srgbClr val="C0C0C0"/>
                  </a:outerShdw>
                </a:effectLst>
              </a:rPr>
              <a:t> (JLab)</a:t>
            </a:r>
          </a:p>
        </p:txBody>
      </p:sp>
      <p:sp>
        <p:nvSpPr>
          <p:cNvPr id="15363" name="Slide Number Placeholder 7"/>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9FD82B68-C574-D140-91D6-F748AF39CF1B}" type="slidenum">
              <a:rPr lang="en-US" altLang="en-US" sz="1400"/>
              <a:pPr>
                <a:spcBef>
                  <a:spcPct val="0"/>
                </a:spcBef>
                <a:buFontTx/>
                <a:buNone/>
              </a:pPr>
              <a:t>1</a:t>
            </a:fld>
            <a:endParaRPr lang="en-US" altLang="en-US" sz="1400"/>
          </a:p>
        </p:txBody>
      </p:sp>
      <p:sp>
        <p:nvSpPr>
          <p:cNvPr id="15364" name="Footer Placeholder 8"/>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smtClean="0"/>
              <a:t>Avakian, APCTP July 2</a:t>
            </a:r>
            <a:endParaRPr lang="en-US" altLang="en-US" sz="1400"/>
          </a:p>
        </p:txBody>
      </p:sp>
      <p:sp>
        <p:nvSpPr>
          <p:cNvPr id="15366" name="Rectangle 2"/>
          <p:cNvSpPr>
            <a:spLocks noChangeArrowheads="1"/>
          </p:cNvSpPr>
          <p:nvPr/>
        </p:nvSpPr>
        <p:spPr bwMode="auto">
          <a:xfrm>
            <a:off x="2895600" y="1524000"/>
            <a:ext cx="142944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dirty="0" smtClean="0">
                <a:solidFill>
                  <a:srgbClr val="FF0000"/>
                </a:solidFill>
                <a:latin typeface="Helvetica" charset="0"/>
              </a:rPr>
              <a:t>July 2, 2018</a:t>
            </a:r>
            <a:endParaRPr lang="en-US" altLang="en-US" sz="1800" dirty="0">
              <a:solidFill>
                <a:srgbClr val="FF0000"/>
              </a:solidFill>
              <a:latin typeface="-webkit-standard" charset="0"/>
            </a:endParaRPr>
          </a:p>
        </p:txBody>
      </p:sp>
      <p:pic>
        <p:nvPicPr>
          <p:cNvPr id="4" name="Picture 3" descr="Screen Shot 2018-06-27 at 6.01.0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62200"/>
            <a:ext cx="9144000" cy="1132358"/>
          </a:xfrm>
          <a:prstGeom prst="rect">
            <a:avLst/>
          </a:prstGeom>
        </p:spPr>
      </p:pic>
      <p:pic>
        <p:nvPicPr>
          <p:cNvPr id="2" name="Picture 1"/>
          <p:cNvPicPr>
            <a:picLocks noChangeAspect="1"/>
          </p:cNvPicPr>
          <p:nvPr/>
        </p:nvPicPr>
        <p:blipFill>
          <a:blip r:embed="rId4"/>
          <a:stretch>
            <a:fillRect/>
          </a:stretch>
        </p:blipFill>
        <p:spPr>
          <a:xfrm>
            <a:off x="1752600" y="4114800"/>
            <a:ext cx="5397500" cy="15113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2691" y="1432544"/>
            <a:ext cx="3100760" cy="1564656"/>
          </a:xfrm>
          <a:prstGeom prst="rect">
            <a:avLst/>
          </a:prstGeom>
        </p:spPr>
      </p:pic>
      <p:sp>
        <p:nvSpPr>
          <p:cNvPr id="208951" name="Rectangle 55"/>
          <p:cNvSpPr>
            <a:spLocks noChangeArrowheads="1"/>
          </p:cNvSpPr>
          <p:nvPr/>
        </p:nvSpPr>
        <p:spPr bwMode="auto">
          <a:xfrm>
            <a:off x="0" y="0"/>
            <a:ext cx="9144000" cy="762000"/>
          </a:xfrm>
          <a:prstGeom prst="rect">
            <a:avLst/>
          </a:prstGeom>
          <a:noFill/>
          <a:ln w="9525">
            <a:noFill/>
            <a:miter lim="800000"/>
            <a:headEnd/>
            <a:tailEnd/>
          </a:ln>
          <a:effectLst/>
        </p:spPr>
        <p:txBody>
          <a:bodyPr anchor="ctr"/>
          <a:lstStyle/>
          <a:p>
            <a:pPr algn="ctr" eaLnBrk="1" hangingPunct="1">
              <a:defRPr/>
            </a:pPr>
            <a:r>
              <a:rPr lang="en-US" sz="2800"/>
              <a:t>Outline</a:t>
            </a:r>
            <a:endParaRPr lang="en-US" sz="2800">
              <a:solidFill>
                <a:srgbClr val="000000"/>
              </a:solidFill>
              <a:effectLst>
                <a:outerShdw blurRad="38100" dist="38100" dir="2700000" algn="tl">
                  <a:srgbClr val="DDDDDD"/>
                </a:outerShdw>
              </a:effectLst>
              <a:ea typeface="ＭＳ Ｐゴシック" charset="0"/>
              <a:cs typeface="ＭＳ Ｐゴシック" charset="0"/>
            </a:endParaRPr>
          </a:p>
        </p:txBody>
      </p:sp>
      <p:sp>
        <p:nvSpPr>
          <p:cNvPr id="17410" name="TextBox 38"/>
          <p:cNvSpPr txBox="1">
            <a:spLocks noChangeArrowheads="1"/>
          </p:cNvSpPr>
          <p:nvPr/>
        </p:nvSpPr>
        <p:spPr bwMode="auto">
          <a:xfrm>
            <a:off x="76200" y="1219200"/>
            <a:ext cx="7467600" cy="3477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2000" dirty="0"/>
              <a:t>Introduction</a:t>
            </a:r>
          </a:p>
          <a:p>
            <a:pPr eaLnBrk="1" hangingPunct="1">
              <a:spcBef>
                <a:spcPct val="0"/>
              </a:spcBef>
              <a:buFontTx/>
              <a:buNone/>
            </a:pPr>
            <a:r>
              <a:rPr lang="en-US" altLang="en-US" sz="2000" dirty="0">
                <a:solidFill>
                  <a:srgbClr val="000000"/>
                </a:solidFill>
                <a:latin typeface="Helvetica" charset="0"/>
              </a:rPr>
              <a:t>A</a:t>
            </a:r>
            <a:r>
              <a:rPr lang="en-US" altLang="en-US" sz="2000" dirty="0" smtClean="0">
                <a:solidFill>
                  <a:srgbClr val="000000"/>
                </a:solidFill>
                <a:latin typeface="Helvetica" charset="0"/>
              </a:rPr>
              <a:t>zimuthal distributions and Single Spin Asymmetries </a:t>
            </a:r>
            <a:endParaRPr lang="en-US" altLang="en-US" sz="2000" dirty="0">
              <a:solidFill>
                <a:srgbClr val="000000"/>
              </a:solidFill>
              <a:latin typeface="Helvetica" charset="0"/>
            </a:endParaRPr>
          </a:p>
          <a:p>
            <a:pPr eaLnBrk="1" hangingPunct="1">
              <a:spcBef>
                <a:spcPct val="0"/>
              </a:spcBef>
              <a:buFontTx/>
              <a:buNone/>
            </a:pPr>
            <a:r>
              <a:rPr lang="en-US" altLang="en-US" sz="2000" dirty="0" smtClean="0">
                <a:solidFill>
                  <a:srgbClr val="000000"/>
                </a:solidFill>
                <a:latin typeface="Helvetica" charset="0"/>
              </a:rPr>
              <a:t>Complementarity </a:t>
            </a:r>
            <a:r>
              <a:rPr lang="en-US" altLang="en-US" sz="2000" dirty="0">
                <a:solidFill>
                  <a:srgbClr val="000000"/>
                </a:solidFill>
                <a:latin typeface="Helvetica" charset="0"/>
              </a:rPr>
              <a:t>of SIDIS </a:t>
            </a:r>
            <a:r>
              <a:rPr lang="en-US" altLang="en-US" sz="2000" dirty="0" smtClean="0">
                <a:solidFill>
                  <a:srgbClr val="000000"/>
                </a:solidFill>
                <a:latin typeface="Helvetica" charset="0"/>
              </a:rPr>
              <a:t>experiments</a:t>
            </a:r>
          </a:p>
          <a:p>
            <a:pPr eaLnBrk="1" hangingPunct="1">
              <a:spcBef>
                <a:spcPct val="0"/>
              </a:spcBef>
              <a:buFontTx/>
              <a:buNone/>
            </a:pPr>
            <a:r>
              <a:rPr lang="en-US" altLang="en-US" sz="2000" dirty="0" smtClean="0"/>
              <a:t>Experimental </a:t>
            </a:r>
            <a:r>
              <a:rPr lang="en-US" altLang="en-US" sz="2000" dirty="0"/>
              <a:t>factors affecting extraction of </a:t>
            </a:r>
            <a:r>
              <a:rPr lang="en-US" altLang="en-US" sz="2000" dirty="0" smtClean="0"/>
              <a:t>SFs</a:t>
            </a:r>
          </a:p>
          <a:p>
            <a:pPr eaLnBrk="1" hangingPunct="1">
              <a:spcBef>
                <a:spcPct val="0"/>
              </a:spcBef>
              <a:buFontTx/>
              <a:buNone/>
            </a:pPr>
            <a:r>
              <a:rPr lang="en-US" altLang="en-US" sz="2000" dirty="0"/>
              <a:t>	</a:t>
            </a:r>
            <a:r>
              <a:rPr lang="en-US" altLang="en-US" sz="2000" dirty="0" smtClean="0"/>
              <a:t>The experiment</a:t>
            </a:r>
          </a:p>
          <a:p>
            <a:pPr eaLnBrk="1" hangingPunct="1">
              <a:spcBef>
                <a:spcPct val="0"/>
              </a:spcBef>
              <a:buFontTx/>
              <a:buNone/>
            </a:pPr>
            <a:r>
              <a:rPr lang="en-US" altLang="en-US" sz="2000" dirty="0"/>
              <a:t>	</a:t>
            </a:r>
            <a:r>
              <a:rPr lang="en-US" altLang="en-US" sz="2000" dirty="0" smtClean="0"/>
              <a:t>Efficiency and acceptance	</a:t>
            </a:r>
          </a:p>
          <a:p>
            <a:pPr eaLnBrk="1" hangingPunct="1">
              <a:spcBef>
                <a:spcPct val="0"/>
              </a:spcBef>
              <a:buFontTx/>
              <a:buNone/>
            </a:pPr>
            <a:r>
              <a:rPr lang="en-US" altLang="en-US" sz="2000" dirty="0"/>
              <a:t>	</a:t>
            </a:r>
            <a:r>
              <a:rPr lang="en-US" altLang="en-US" sz="2000" dirty="0" smtClean="0"/>
              <a:t>Vector meson contributions</a:t>
            </a:r>
          </a:p>
          <a:p>
            <a:pPr eaLnBrk="1" hangingPunct="1">
              <a:spcBef>
                <a:spcPct val="0"/>
              </a:spcBef>
              <a:buFontTx/>
              <a:buNone/>
            </a:pPr>
            <a:r>
              <a:rPr lang="en-US" altLang="en-US" sz="2000" dirty="0"/>
              <a:t>	</a:t>
            </a:r>
            <a:r>
              <a:rPr lang="en-US" altLang="en-US" sz="2000" dirty="0" smtClean="0"/>
              <a:t>Radiative Corrections</a:t>
            </a:r>
          </a:p>
          <a:p>
            <a:pPr eaLnBrk="1" hangingPunct="1">
              <a:spcBef>
                <a:spcPct val="0"/>
              </a:spcBef>
              <a:buFontTx/>
              <a:buNone/>
            </a:pPr>
            <a:r>
              <a:rPr lang="en-US" altLang="en-US" sz="2000" dirty="0" smtClean="0"/>
              <a:t>Extraction </a:t>
            </a:r>
            <a:r>
              <a:rPr lang="en-US" altLang="en-US" sz="2000" dirty="0"/>
              <a:t>and </a:t>
            </a:r>
            <a:r>
              <a:rPr lang="en-US" altLang="en-US" sz="2000" dirty="0" smtClean="0"/>
              <a:t>Validation Framework (EVA) </a:t>
            </a:r>
            <a:r>
              <a:rPr lang="en-US" altLang="en-US" sz="2000" dirty="0"/>
              <a:t>for 3D </a:t>
            </a:r>
            <a:r>
              <a:rPr lang="en-US" altLang="en-US" sz="2000" dirty="0" smtClean="0"/>
              <a:t>PDFs</a:t>
            </a:r>
          </a:p>
          <a:p>
            <a:pPr eaLnBrk="1" hangingPunct="1">
              <a:spcBef>
                <a:spcPct val="0"/>
              </a:spcBef>
              <a:buFontTx/>
              <a:buNone/>
            </a:pPr>
            <a:r>
              <a:rPr lang="en-US" altLang="en-US" sz="2000" dirty="0" smtClean="0"/>
              <a:t>First preliminary SIDIS data from CLAS12</a:t>
            </a:r>
          </a:p>
          <a:p>
            <a:pPr eaLnBrk="1" hangingPunct="1">
              <a:spcBef>
                <a:spcPct val="0"/>
              </a:spcBef>
              <a:buFontTx/>
              <a:buNone/>
            </a:pPr>
            <a:r>
              <a:rPr lang="en-US" altLang="en-US" sz="2000" dirty="0" smtClean="0"/>
              <a:t>Summary </a:t>
            </a:r>
            <a:r>
              <a:rPr lang="en-US" altLang="en-US" sz="2000" dirty="0"/>
              <a:t>	</a:t>
            </a:r>
          </a:p>
        </p:txBody>
      </p:sp>
      <p:sp>
        <p:nvSpPr>
          <p:cNvPr id="17411" name="Slide Number Placeholder 7"/>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AB0D9A31-016F-B94C-9E60-419A5A1D8A43}" type="slidenum">
              <a:rPr lang="en-US" altLang="en-US" sz="1400"/>
              <a:pPr>
                <a:spcBef>
                  <a:spcPct val="0"/>
                </a:spcBef>
                <a:buFontTx/>
                <a:buNone/>
              </a:pPr>
              <a:t>2</a:t>
            </a:fld>
            <a:endParaRPr lang="en-US" altLang="en-US" sz="1400"/>
          </a:p>
        </p:txBody>
      </p:sp>
      <p:sp>
        <p:nvSpPr>
          <p:cNvPr id="17412" name="Footer Placeholder 8"/>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smtClean="0"/>
              <a:t>Avakian, APCTP July 2</a:t>
            </a:r>
            <a:endParaRPr lang="en-US" altLang="en-US" sz="1400"/>
          </a:p>
        </p:txBody>
      </p:sp>
      <p:sp>
        <p:nvSpPr>
          <p:cNvPr id="40" name="Text Box 32"/>
          <p:cNvSpPr txBox="1">
            <a:spLocks noChangeArrowheads="1"/>
          </p:cNvSpPr>
          <p:nvPr/>
        </p:nvSpPr>
        <p:spPr bwMode="auto">
          <a:xfrm>
            <a:off x="6858000" y="2514600"/>
            <a:ext cx="228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en-US" sz="1200" b="1" dirty="0"/>
              <a:t>h</a:t>
            </a: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43800" y="2997200"/>
            <a:ext cx="618435" cy="5080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3"/>
          <p:cNvSpPr txBox="1">
            <a:spLocks noChangeArrowheads="1"/>
          </p:cNvSpPr>
          <p:nvPr/>
        </p:nvSpPr>
        <p:spPr bwMode="auto">
          <a:xfrm>
            <a:off x="1828800" y="0"/>
            <a:ext cx="5567363"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3200"/>
              <a:t> Parton Distribution Functions</a:t>
            </a:r>
          </a:p>
        </p:txBody>
      </p:sp>
      <p:sp>
        <p:nvSpPr>
          <p:cNvPr id="18435" name="Slide Number Placeholder 12"/>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CD83642-3C2B-6C4B-8C53-1B655ABD5B45}" type="slidenum">
              <a:rPr lang="fr-FR" sz="1400"/>
              <a:pPr/>
              <a:t>3</a:t>
            </a:fld>
            <a:endParaRPr lang="fr-FR" sz="1400"/>
          </a:p>
        </p:txBody>
      </p:sp>
      <p:sp>
        <p:nvSpPr>
          <p:cNvPr id="18436" name="Footer Placeholder 1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smtClean="0"/>
              <a:t>Avakian, APCTP July 2</a:t>
            </a:r>
            <a:endParaRPr lang="fr-FR" sz="1400"/>
          </a:p>
        </p:txBody>
      </p:sp>
      <p:pic>
        <p:nvPicPr>
          <p:cNvPr id="1843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439863"/>
            <a:ext cx="2667000" cy="2065337"/>
          </a:xfrm>
          <a:prstGeom prst="rect">
            <a:avLst/>
          </a:prstGeom>
          <a:solidFill>
            <a:srgbClr val="99FF66"/>
          </a:solidFill>
          <a:ln w="9525">
            <a:solidFill>
              <a:srgbClr val="FFFF00"/>
            </a:solidFill>
            <a:miter lim="800000"/>
            <a:headEnd/>
            <a:tailEnd/>
          </a:ln>
        </p:spPr>
      </p:pic>
      <p:sp>
        <p:nvSpPr>
          <p:cNvPr id="18438" name="Rectangle 16"/>
          <p:cNvSpPr>
            <a:spLocks noChangeArrowheads="1"/>
          </p:cNvSpPr>
          <p:nvPr/>
        </p:nvSpPr>
        <p:spPr bwMode="auto">
          <a:xfrm>
            <a:off x="0" y="838200"/>
            <a:ext cx="5410200"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600">
                <a:solidFill>
                  <a:srgbClr val="000000"/>
                </a:solidFill>
                <a:latin typeface="Times" charset="0"/>
              </a:rPr>
              <a:t>In the frame with fast moving hadron, with </a:t>
            </a:r>
            <a:r>
              <a:rPr lang="ja-JP" altLang="en-US" sz="1600">
                <a:solidFill>
                  <a:srgbClr val="000000"/>
                </a:solidFill>
                <a:latin typeface="Times" charset="0"/>
              </a:rPr>
              <a:t>“</a:t>
            </a:r>
            <a:r>
              <a:rPr lang="en-US" altLang="ja-JP" sz="1600">
                <a:solidFill>
                  <a:srgbClr val="000000"/>
                </a:solidFill>
                <a:latin typeface="Times" charset="0"/>
              </a:rPr>
              <a:t>frozen</a:t>
            </a:r>
            <a:r>
              <a:rPr lang="ja-JP" altLang="en-US" sz="1600">
                <a:solidFill>
                  <a:srgbClr val="000000"/>
                </a:solidFill>
                <a:latin typeface="Times" charset="0"/>
              </a:rPr>
              <a:t>”</a:t>
            </a:r>
            <a:r>
              <a:rPr lang="en-US" altLang="ja-JP" sz="1600">
                <a:solidFill>
                  <a:srgbClr val="000000"/>
                </a:solidFill>
                <a:latin typeface="Times" charset="0"/>
              </a:rPr>
              <a:t> interactions study longitudinal momentum distributions</a:t>
            </a:r>
            <a:endParaRPr lang="en-US" sz="1600">
              <a:solidFill>
                <a:srgbClr val="000000"/>
              </a:solidFill>
              <a:latin typeface="Times" charset="0"/>
            </a:endParaRPr>
          </a:p>
        </p:txBody>
      </p:sp>
      <p:sp>
        <p:nvSpPr>
          <p:cNvPr id="18439" name="Text Box 4"/>
          <p:cNvSpPr txBox="1">
            <a:spLocks noChangeArrowheads="1"/>
          </p:cNvSpPr>
          <p:nvPr/>
        </p:nvSpPr>
        <p:spPr bwMode="auto">
          <a:xfrm>
            <a:off x="152400" y="3429000"/>
            <a:ext cx="4167188"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dirty="0">
                <a:latin typeface="Times" charset="0"/>
              </a:rPr>
              <a:t>q(</a:t>
            </a:r>
            <a:r>
              <a:rPr lang="en-US" sz="1600" i="1" dirty="0">
                <a:latin typeface="Times" charset="0"/>
              </a:rPr>
              <a:t>x</a:t>
            </a:r>
            <a:r>
              <a:rPr lang="en-US" sz="1600" dirty="0">
                <a:latin typeface="Times" charset="0"/>
              </a:rPr>
              <a:t>) - Probability to find a quark with a fraction </a:t>
            </a:r>
            <a:r>
              <a:rPr lang="en-US" sz="1800" i="1" dirty="0">
                <a:latin typeface="Times" charset="0"/>
              </a:rPr>
              <a:t>x</a:t>
            </a:r>
            <a:r>
              <a:rPr lang="en-US" sz="1600" dirty="0">
                <a:latin typeface="Times" charset="0"/>
              </a:rPr>
              <a:t> of proton momentum P</a:t>
            </a:r>
          </a:p>
        </p:txBody>
      </p:sp>
      <p:pic>
        <p:nvPicPr>
          <p:cNvPr id="18443" name="Picture 5" descr="Screen shot 2013-05-28 at 7.12.47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1268525"/>
            <a:ext cx="3620030" cy="2501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8" name="Group 7"/>
          <p:cNvGrpSpPr/>
          <p:nvPr/>
        </p:nvGrpSpPr>
        <p:grpSpPr>
          <a:xfrm>
            <a:off x="50800" y="3656125"/>
            <a:ext cx="8483600" cy="2743881"/>
            <a:chOff x="50800" y="3656125"/>
            <a:chExt cx="8483600" cy="2743881"/>
          </a:xfrm>
        </p:grpSpPr>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29200" y="3656125"/>
              <a:ext cx="3505200" cy="2450353"/>
            </a:xfrm>
            <a:prstGeom prst="rect">
              <a:avLst/>
            </a:prstGeom>
          </p:spPr>
        </p:pic>
        <p:pic>
          <p:nvPicPr>
            <p:cNvPr id="76" name="Picture 9" descr="uli_di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7800" y="4086641"/>
              <a:ext cx="3632200" cy="1577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ctangle 4"/>
            <p:cNvSpPr/>
            <p:nvPr/>
          </p:nvSpPr>
          <p:spPr>
            <a:xfrm>
              <a:off x="50800" y="5815231"/>
              <a:ext cx="5816600" cy="584775"/>
            </a:xfrm>
            <a:prstGeom prst="rect">
              <a:avLst/>
            </a:prstGeom>
          </p:spPr>
          <p:txBody>
            <a:bodyPr wrap="square">
              <a:spAutoFit/>
            </a:bodyPr>
            <a:lstStyle/>
            <a:p>
              <a:pPr eaLnBrk="1" hangingPunct="1">
                <a:buFontTx/>
                <a:buChar char="•"/>
              </a:pPr>
              <a:r>
                <a:rPr lang="en-US" sz="1600" dirty="0" smtClean="0">
                  <a:latin typeface="Times New Roman" charset="0"/>
                </a:rPr>
                <a:t>For polarized case may </a:t>
              </a:r>
              <a:r>
                <a:rPr lang="en-US" sz="1600" dirty="0">
                  <a:latin typeface="Times New Roman" charset="0"/>
                </a:rPr>
                <a:t>be some tension between DIS </a:t>
              </a:r>
              <a:r>
                <a:rPr lang="en-US" sz="1600">
                  <a:latin typeface="Times New Roman" charset="0"/>
                </a:rPr>
                <a:t>and </a:t>
              </a:r>
              <a:r>
                <a:rPr lang="en-US" sz="1600" smtClean="0">
                  <a:latin typeface="Times New Roman" charset="0"/>
                </a:rPr>
                <a:t>SIDIS in </a:t>
              </a:r>
              <a:r>
                <a:rPr lang="en-US" sz="1600" dirty="0" smtClean="0">
                  <a:latin typeface="Times New Roman" charset="0"/>
                </a:rPr>
                <a:t>the range where non-perturbative sea is relevant </a:t>
              </a:r>
              <a:r>
                <a:rPr lang="en-US" sz="1200" dirty="0" smtClean="0">
                  <a:latin typeface="Times New Roman" charset="0"/>
                </a:rPr>
                <a:t>(see W. </a:t>
              </a:r>
              <a:r>
                <a:rPr lang="en-US" sz="1200" dirty="0" err="1" smtClean="0">
                  <a:latin typeface="Times New Roman" charset="0"/>
                </a:rPr>
                <a:t>Melnitchouk</a:t>
              </a:r>
              <a:r>
                <a:rPr lang="en-US" sz="1200" dirty="0" smtClean="0">
                  <a:latin typeface="Times New Roman" charset="0"/>
                </a:rPr>
                <a:t>’ talk) </a:t>
              </a:r>
              <a:endParaRPr lang="en-US" sz="1200" dirty="0">
                <a:latin typeface="Times New Roman" charset="0"/>
              </a:endParaRPr>
            </a:p>
          </p:txBody>
        </p:sp>
      </p:grpSp>
      <p:grpSp>
        <p:nvGrpSpPr>
          <p:cNvPr id="7" name="Group 6"/>
          <p:cNvGrpSpPr/>
          <p:nvPr/>
        </p:nvGrpSpPr>
        <p:grpSpPr>
          <a:xfrm>
            <a:off x="6172201" y="2971800"/>
            <a:ext cx="2971800" cy="1905000"/>
            <a:chOff x="6399461" y="2971800"/>
            <a:chExt cx="2744539" cy="1793015"/>
          </a:xfrm>
        </p:grpSpPr>
        <p:pic>
          <p:nvPicPr>
            <p:cNvPr id="77" name="Picture 11" descr="Screen Shot 2015-05-24 at 2.31.44 AM.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646846" y="2971800"/>
              <a:ext cx="2497154" cy="17467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3" name="Oval 82"/>
            <p:cNvSpPr/>
            <p:nvPr/>
          </p:nvSpPr>
          <p:spPr bwMode="auto">
            <a:xfrm>
              <a:off x="6991085" y="3298303"/>
              <a:ext cx="1447800" cy="914400"/>
            </a:xfrm>
            <a:prstGeom prst="ellipse">
              <a:avLst/>
            </a:prstGeom>
            <a:noFill/>
            <a:ln w="3175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ＭＳ Ｐゴシック" charset="0"/>
              </a:endParaRPr>
            </a:p>
          </p:txBody>
        </p:sp>
        <p:cxnSp>
          <p:nvCxnSpPr>
            <p:cNvPr id="90" name="Straight Arrow Connector 89"/>
            <p:cNvCxnSpPr/>
            <p:nvPr/>
          </p:nvCxnSpPr>
          <p:spPr bwMode="auto">
            <a:xfrm flipH="1">
              <a:off x="6399461" y="3995031"/>
              <a:ext cx="687669" cy="769784"/>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251779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13"/>
          <p:cNvSpPr txBox="1">
            <a:spLocks noChangeArrowheads="1"/>
          </p:cNvSpPr>
          <p:nvPr/>
        </p:nvSpPr>
        <p:spPr bwMode="auto">
          <a:xfrm>
            <a:off x="1676400" y="0"/>
            <a:ext cx="5772150"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3200"/>
              <a:t>Proton structure from 1D to 3D</a:t>
            </a:r>
          </a:p>
        </p:txBody>
      </p:sp>
      <p:sp>
        <p:nvSpPr>
          <p:cNvPr id="26627" name="Slide Number Placeholder 12"/>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B752FB56-EB24-6646-AC45-F1BBF3190445}" type="slidenum">
              <a:rPr lang="fr-FR" sz="1400"/>
              <a:pPr/>
              <a:t>4</a:t>
            </a:fld>
            <a:endParaRPr lang="fr-FR" sz="1400"/>
          </a:p>
        </p:txBody>
      </p:sp>
      <p:sp>
        <p:nvSpPr>
          <p:cNvPr id="26628" name="Footer Placeholder 1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smtClean="0"/>
              <a:t>Avakian, APCTP July 2</a:t>
            </a:r>
            <a:endParaRPr lang="fr-FR" sz="1400"/>
          </a:p>
        </p:txBody>
      </p:sp>
      <p:pic>
        <p:nvPicPr>
          <p:cNvPr id="2662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990600"/>
            <a:ext cx="2209800" cy="1711325"/>
          </a:xfrm>
          <a:prstGeom prst="rect">
            <a:avLst/>
          </a:prstGeom>
          <a:solidFill>
            <a:srgbClr val="99FF66"/>
          </a:solidFill>
          <a:ln w="9525">
            <a:solidFill>
              <a:srgbClr val="FFFF00"/>
            </a:solidFill>
            <a:miter lim="800000"/>
            <a:headEnd/>
            <a:tailEnd/>
          </a:ln>
        </p:spPr>
      </p:pic>
      <p:sp>
        <p:nvSpPr>
          <p:cNvPr id="26630" name="Rectangle 16"/>
          <p:cNvSpPr>
            <a:spLocks noChangeArrowheads="1"/>
          </p:cNvSpPr>
          <p:nvPr/>
        </p:nvSpPr>
        <p:spPr bwMode="auto">
          <a:xfrm>
            <a:off x="1143000" y="762000"/>
            <a:ext cx="24384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800">
                <a:solidFill>
                  <a:srgbClr val="000000"/>
                </a:solidFill>
                <a:latin typeface="Times" charset="0"/>
              </a:rPr>
              <a:t>fast moving hadron</a:t>
            </a:r>
          </a:p>
        </p:txBody>
      </p:sp>
      <p:sp>
        <p:nvSpPr>
          <p:cNvPr id="27656" name="TextBox 19"/>
          <p:cNvSpPr txBox="1">
            <a:spLocks noChangeArrowheads="1"/>
          </p:cNvSpPr>
          <p:nvPr/>
        </p:nvSpPr>
        <p:spPr bwMode="auto">
          <a:xfrm>
            <a:off x="1524000" y="4953000"/>
            <a:ext cx="5867400"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800100" indent="-342900">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To understand better the dynamics we need to</a:t>
            </a:r>
          </a:p>
          <a:p>
            <a:pPr lvl="1" eaLnBrk="1" hangingPunct="1">
              <a:buFont typeface="Arial" charset="0"/>
              <a:buChar char="•"/>
            </a:pPr>
            <a:r>
              <a:rPr lang="en-US" sz="1800"/>
              <a:t>Study orbital motion, move from 1D to 3D </a:t>
            </a:r>
          </a:p>
          <a:p>
            <a:pPr lvl="1" eaLnBrk="1" hangingPunct="1">
              <a:buFont typeface="Arial" charset="0"/>
              <a:buChar char="•"/>
            </a:pPr>
            <a:r>
              <a:rPr lang="en-US" sz="1800"/>
              <a:t>Study interactions and correlations of spin, longitudinal and transverse degrees of freedom</a:t>
            </a:r>
          </a:p>
        </p:txBody>
      </p:sp>
      <p:sp>
        <p:nvSpPr>
          <p:cNvPr id="26633" name="Rectangle 16"/>
          <p:cNvSpPr>
            <a:spLocks noChangeArrowheads="1"/>
          </p:cNvSpPr>
          <p:nvPr/>
        </p:nvSpPr>
        <p:spPr bwMode="auto">
          <a:xfrm>
            <a:off x="5791200" y="762000"/>
            <a:ext cx="2438400"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2000">
                <a:solidFill>
                  <a:srgbClr val="000000"/>
                </a:solidFill>
                <a:latin typeface="Times" charset="0"/>
              </a:rPr>
              <a:t>real life</a:t>
            </a:r>
          </a:p>
        </p:txBody>
      </p:sp>
      <p:grpSp>
        <p:nvGrpSpPr>
          <p:cNvPr id="2" name="Group 13"/>
          <p:cNvGrpSpPr>
            <a:grpSpLocks/>
          </p:cNvGrpSpPr>
          <p:nvPr/>
        </p:nvGrpSpPr>
        <p:grpSpPr bwMode="auto">
          <a:xfrm>
            <a:off x="762000" y="2743200"/>
            <a:ext cx="2819400" cy="2082800"/>
            <a:chOff x="762000" y="2743200"/>
            <a:chExt cx="2819400" cy="2082800"/>
          </a:xfrm>
        </p:grpSpPr>
        <p:pic>
          <p:nvPicPr>
            <p:cNvPr id="26636" name="Picture 7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8200" y="3124200"/>
              <a:ext cx="2374900" cy="170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637" name="Rectangle 16"/>
            <p:cNvSpPr>
              <a:spLocks noChangeArrowheads="1"/>
            </p:cNvSpPr>
            <p:nvPr/>
          </p:nvSpPr>
          <p:spPr bwMode="auto">
            <a:xfrm>
              <a:off x="762000" y="2743200"/>
              <a:ext cx="28194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800">
                  <a:solidFill>
                    <a:srgbClr val="000000"/>
                  </a:solidFill>
                  <a:latin typeface="Times" charset="0"/>
                </a:rPr>
                <a:t>spherical horse in vacuum</a:t>
              </a:r>
            </a:p>
          </p:txBody>
        </p:sp>
      </p:grpSp>
      <p:pic>
        <p:nvPicPr>
          <p:cNvPr id="4" name="Picture 3" descr="horse_38.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876800" y="3276600"/>
            <a:ext cx="1905000" cy="129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Picture 27" descr="proton_quark_version_new006.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410200" y="1066570"/>
            <a:ext cx="1905000" cy="1935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5802801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6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atin typeface="Arial" charset="0"/>
                <a:ea typeface="ＭＳ Ｐゴシック" charset="0"/>
                <a:cs typeface="ＭＳ Ｐゴシック" charset="0"/>
              </a:rPr>
              <a:t>Fast moving frame</a:t>
            </a:r>
          </a:p>
        </p:txBody>
      </p:sp>
      <p:sp>
        <p:nvSpPr>
          <p:cNvPr id="28675" name="Footer Placeholder 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smtClean="0"/>
              <a:t>Avakian, APCTP July 2</a:t>
            </a:r>
            <a:endParaRPr lang="en-US" sz="1400"/>
          </a:p>
        </p:txBody>
      </p:sp>
      <p:sp>
        <p:nvSpPr>
          <p:cNvPr id="28676"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0DF384D0-2043-CD46-905A-C39B982D82CB}" type="slidenum">
              <a:rPr lang="en-US" sz="1400"/>
              <a:pPr/>
              <a:t>5</a:t>
            </a:fld>
            <a:endParaRPr lang="en-US" sz="1400"/>
          </a:p>
        </p:txBody>
      </p:sp>
      <p:pic>
        <p:nvPicPr>
          <p:cNvPr id="28677" name="Picture 5" descr="madonna-raffaello-del-grandu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066800"/>
            <a:ext cx="1535113" cy="2387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8678" name="Picture 6" descr="300px-Belvedere_madonn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781800" y="1143000"/>
            <a:ext cx="1795463" cy="228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8679" name="Picture 8" descr="maddonna-with-child.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876800" y="3657600"/>
            <a:ext cx="1516063" cy="228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8680" name="Picture 10" descr="Screen shot 2013-06-12 at 7.51.45 A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1447800"/>
            <a:ext cx="4533900" cy="419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8681" name="TextBox 11"/>
          <p:cNvSpPr txBox="1">
            <a:spLocks noChangeArrowheads="1"/>
          </p:cNvSpPr>
          <p:nvPr/>
        </p:nvSpPr>
        <p:spPr bwMode="auto">
          <a:xfrm>
            <a:off x="381000" y="1033463"/>
            <a:ext cx="14398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t>S. Dali (1954)</a:t>
            </a:r>
          </a:p>
        </p:txBody>
      </p:sp>
      <p:pic>
        <p:nvPicPr>
          <p:cNvPr id="28682" name="Picture 12" descr="madonna-images.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553200" y="3810000"/>
            <a:ext cx="2184400" cy="198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8683" name="Rectangle 11"/>
          <p:cNvSpPr>
            <a:spLocks noChangeArrowheads="1"/>
          </p:cNvSpPr>
          <p:nvPr/>
        </p:nvSpPr>
        <p:spPr bwMode="auto">
          <a:xfrm>
            <a:off x="0" y="5334000"/>
            <a:ext cx="4572000"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eaLnBrk="1" hangingPunct="1"/>
            <a:r>
              <a:rPr lang="en-US" sz="1200">
                <a:solidFill>
                  <a:srgbClr val="000000"/>
                </a:solidFill>
              </a:rPr>
              <a:t>The Maximum Speed of Raphael's Madonna</a:t>
            </a:r>
            <a:endParaRPr lang="en-US"/>
          </a:p>
        </p:txBody>
      </p:sp>
      <p:sp>
        <p:nvSpPr>
          <p:cNvPr id="13" name="TextBox 12"/>
          <p:cNvSpPr txBox="1">
            <a:spLocks noChangeArrowheads="1"/>
          </p:cNvSpPr>
          <p:nvPr/>
        </p:nvSpPr>
        <p:spPr bwMode="auto">
          <a:xfrm>
            <a:off x="1143000" y="5943600"/>
            <a:ext cx="651351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Simplified picture may miss some relevant info </a:t>
            </a:r>
          </a:p>
        </p:txBody>
      </p:sp>
      <p:sp>
        <p:nvSpPr>
          <p:cNvPr id="14" name="Rectangle 13"/>
          <p:cNvSpPr/>
          <p:nvPr/>
        </p:nvSpPr>
        <p:spPr>
          <a:xfrm>
            <a:off x="4648200" y="990600"/>
            <a:ext cx="1905000" cy="2514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ＭＳ Ｐゴシック" charset="0"/>
            </a:endParaRPr>
          </a:p>
        </p:txBody>
      </p:sp>
      <p:sp>
        <p:nvSpPr>
          <p:cNvPr id="15" name="Rectangle 14"/>
          <p:cNvSpPr/>
          <p:nvPr/>
        </p:nvSpPr>
        <p:spPr>
          <a:xfrm>
            <a:off x="6781800" y="1066800"/>
            <a:ext cx="1905000" cy="2514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ＭＳ Ｐゴシック" charset="0"/>
            </a:endParaRPr>
          </a:p>
        </p:txBody>
      </p:sp>
      <p:sp>
        <p:nvSpPr>
          <p:cNvPr id="16" name="Rectangle 15"/>
          <p:cNvSpPr/>
          <p:nvPr/>
        </p:nvSpPr>
        <p:spPr>
          <a:xfrm>
            <a:off x="4800600" y="3657600"/>
            <a:ext cx="1600200" cy="228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ＭＳ Ｐゴシック" charset="0"/>
            </a:endParaRPr>
          </a:p>
        </p:txBody>
      </p:sp>
      <p:sp>
        <p:nvSpPr>
          <p:cNvPr id="17" name="Rectangle 16"/>
          <p:cNvSpPr/>
          <p:nvPr/>
        </p:nvSpPr>
        <p:spPr>
          <a:xfrm>
            <a:off x="6553200" y="3429000"/>
            <a:ext cx="2362200" cy="2362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ＭＳ Ｐゴシック" charset="0"/>
            </a:endParaRPr>
          </a:p>
        </p:txBody>
      </p:sp>
      <p:pic>
        <p:nvPicPr>
          <p:cNvPr id="18" name="Picture 8"/>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3867" y="33756"/>
            <a:ext cx="1752600" cy="694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62703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15" grpId="0" animBg="1"/>
      <p:bldP spid="16" grpId="0" animBg="1"/>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7" name="Group 6"/>
          <p:cNvGrpSpPr>
            <a:grpSpLocks/>
          </p:cNvGrpSpPr>
          <p:nvPr/>
        </p:nvGrpSpPr>
        <p:grpSpPr bwMode="auto">
          <a:xfrm>
            <a:off x="6451600" y="2959100"/>
            <a:ext cx="2438400" cy="1939925"/>
            <a:chOff x="5943600" y="838200"/>
            <a:chExt cx="3200400" cy="2339975"/>
          </a:xfrm>
        </p:grpSpPr>
        <p:grpSp>
          <p:nvGrpSpPr>
            <p:cNvPr id="19469" name="Group 22"/>
            <p:cNvGrpSpPr>
              <a:grpSpLocks/>
            </p:cNvGrpSpPr>
            <p:nvPr/>
          </p:nvGrpSpPr>
          <p:grpSpPr bwMode="auto">
            <a:xfrm>
              <a:off x="5943600" y="838200"/>
              <a:ext cx="3200400" cy="2206544"/>
              <a:chOff x="4585901" y="609600"/>
              <a:chExt cx="3572816" cy="2544599"/>
            </a:xfrm>
          </p:grpSpPr>
          <p:pic>
            <p:nvPicPr>
              <p:cNvPr id="19472" name="Picture 22" descr="sea-quarks-width.png"/>
              <p:cNvPicPr>
                <a:picLocks noChangeAspect="1"/>
              </p:cNvPicPr>
              <p:nvPr/>
            </p:nvPicPr>
            <p:blipFill>
              <a:blip r:embed="rId2">
                <a:extLst>
                  <a:ext uri="{28A0092B-C50C-407E-A947-70E740481C1C}">
                    <a14:useLocalDpi xmlns:a14="http://schemas.microsoft.com/office/drawing/2010/main" val="0"/>
                  </a:ext>
                </a:extLst>
              </a:blip>
              <a:srcRect l="10701" t="3149" r="9306" b="9010"/>
              <a:stretch>
                <a:fillRect/>
              </a:stretch>
            </p:blipFill>
            <p:spPr bwMode="auto">
              <a:xfrm>
                <a:off x="4800600" y="609600"/>
                <a:ext cx="3352800" cy="2248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73" name="Picture 23" descr="latex-image-1.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4025170" y="1398931"/>
                <a:ext cx="1371602" cy="25014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pic>
          <p:sp>
            <p:nvSpPr>
              <p:cNvPr id="19474" name="Rectangle 37"/>
              <p:cNvSpPr>
                <a:spLocks noChangeArrowheads="1"/>
              </p:cNvSpPr>
              <p:nvPr/>
            </p:nvSpPr>
            <p:spPr bwMode="auto">
              <a:xfrm>
                <a:off x="5410200" y="2454961"/>
                <a:ext cx="2743200" cy="2918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000" b="1">
                    <a:solidFill>
                      <a:srgbClr val="008000"/>
                    </a:solidFill>
                  </a:rPr>
                  <a:t>P.Schweitzer et al. arXiv:1210.1267</a:t>
                </a:r>
              </a:p>
            </p:txBody>
          </p:sp>
          <p:sp>
            <p:nvSpPr>
              <p:cNvPr id="19475" name="Rectangle 2"/>
              <p:cNvSpPr>
                <a:spLocks noChangeArrowheads="1"/>
              </p:cNvSpPr>
              <p:nvPr/>
            </p:nvSpPr>
            <p:spPr bwMode="auto">
              <a:xfrm>
                <a:off x="5300464" y="2815945"/>
                <a:ext cx="2858253" cy="338254"/>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200">
                    <a:solidFill>
                      <a:srgbClr val="000000"/>
                    </a:solidFill>
                  </a:rPr>
                  <a:t>0               0.5              1.0              </a:t>
                </a:r>
                <a:endParaRPr lang="en-US" altLang="en-US" sz="1200"/>
              </a:p>
            </p:txBody>
          </p:sp>
        </p:grpSp>
        <p:pic>
          <p:nvPicPr>
            <p:cNvPr id="19470" name="Picture 4" descr="latex-image-1.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82000" y="2971800"/>
              <a:ext cx="762000" cy="20637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pic>
        <p:sp>
          <p:nvSpPr>
            <p:cNvPr id="29" name="Rectangle 28"/>
            <p:cNvSpPr/>
            <p:nvPr/>
          </p:nvSpPr>
          <p:spPr>
            <a:xfrm>
              <a:off x="6095703" y="838200"/>
              <a:ext cx="533400" cy="15319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grpSp>
      <p:sp>
        <p:nvSpPr>
          <p:cNvPr id="19458" name="Title 1"/>
          <p:cNvSpPr>
            <a:spLocks noGrp="1"/>
          </p:cNvSpPr>
          <p:nvPr>
            <p:ph type="title"/>
          </p:nvPr>
        </p:nvSpPr>
        <p:spPr>
          <a:xfrm>
            <a:off x="0" y="152400"/>
            <a:ext cx="9144000" cy="563563"/>
          </a:xfrm>
        </p:spPr>
        <p:txBody>
          <a:bodyPr/>
          <a:lstStyle/>
          <a:p>
            <a:r>
              <a:rPr lang="en-US" altLang="en-US" sz="2800"/>
              <a:t>Features of partonic 3D non-perturbative distributions  </a:t>
            </a:r>
          </a:p>
        </p:txBody>
      </p:sp>
      <p:sp>
        <p:nvSpPr>
          <p:cNvPr id="19459" name="Footer Placeholder 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smtClean="0"/>
              <a:t>Avakian, APCTP July 2</a:t>
            </a:r>
            <a:endParaRPr lang="en-US" altLang="en-US" sz="1400"/>
          </a:p>
        </p:txBody>
      </p:sp>
      <p:sp>
        <p:nvSpPr>
          <p:cNvPr id="19460"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05A8C851-DFBD-4346-90BF-AE32D8544726}" type="slidenum">
              <a:rPr lang="en-US" altLang="en-US" sz="1400"/>
              <a:pPr>
                <a:spcBef>
                  <a:spcPct val="0"/>
                </a:spcBef>
                <a:buFontTx/>
                <a:buNone/>
              </a:pPr>
              <a:t>6</a:t>
            </a:fld>
            <a:endParaRPr lang="en-US" altLang="en-US" sz="1400"/>
          </a:p>
        </p:txBody>
      </p:sp>
      <p:sp>
        <p:nvSpPr>
          <p:cNvPr id="19461" name="Rectangle 12"/>
          <p:cNvSpPr>
            <a:spLocks noChangeArrowheads="1"/>
          </p:cNvSpPr>
          <p:nvPr/>
        </p:nvSpPr>
        <p:spPr bwMode="auto">
          <a:xfrm>
            <a:off x="111126" y="4471483"/>
            <a:ext cx="6418262" cy="15327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r>
              <a:rPr lang="en-US" altLang="en-US" sz="1800" dirty="0">
                <a:solidFill>
                  <a:srgbClr val="000000"/>
                </a:solidFill>
              </a:rPr>
              <a:t>S</a:t>
            </a:r>
            <a:r>
              <a:rPr lang="en-US" altLang="en-US" sz="1800" dirty="0" smtClean="0">
                <a:solidFill>
                  <a:srgbClr val="000000"/>
                </a:solidFill>
              </a:rPr>
              <a:t>pin </a:t>
            </a:r>
            <a:r>
              <a:rPr lang="en-US" altLang="en-US" sz="1800" dirty="0">
                <a:solidFill>
                  <a:srgbClr val="000000"/>
                </a:solidFill>
              </a:rPr>
              <a:t>and momentum of struck quarks </a:t>
            </a:r>
            <a:r>
              <a:rPr lang="en-US" altLang="en-US" sz="1800" dirty="0" smtClean="0">
                <a:solidFill>
                  <a:srgbClr val="000000"/>
                </a:solidFill>
              </a:rPr>
              <a:t>may be </a:t>
            </a:r>
            <a:r>
              <a:rPr lang="en-US" altLang="en-US" sz="1800" dirty="0">
                <a:solidFill>
                  <a:srgbClr val="000000"/>
                </a:solidFill>
              </a:rPr>
              <a:t>correlated with remnant</a:t>
            </a:r>
          </a:p>
          <a:p>
            <a:r>
              <a:rPr lang="en-US" altLang="en-US" sz="1800" dirty="0">
                <a:solidFill>
                  <a:srgbClr val="000000"/>
                </a:solidFill>
              </a:rPr>
              <a:t>C</a:t>
            </a:r>
            <a:r>
              <a:rPr lang="en-US" altLang="en-US" sz="1800" dirty="0" smtClean="0">
                <a:solidFill>
                  <a:srgbClr val="000000"/>
                </a:solidFill>
              </a:rPr>
              <a:t>orrelations </a:t>
            </a:r>
            <a:r>
              <a:rPr lang="en-US" altLang="en-US" sz="1800" dirty="0">
                <a:solidFill>
                  <a:srgbClr val="000000"/>
                </a:solidFill>
              </a:rPr>
              <a:t>of spins of </a:t>
            </a:r>
            <a:r>
              <a:rPr lang="en-US" altLang="en-US" sz="1800" dirty="0" smtClean="0">
                <a:solidFill>
                  <a:srgbClr val="000000"/>
                </a:solidFill>
              </a:rPr>
              <a:t>q-q-bars </a:t>
            </a:r>
            <a:r>
              <a:rPr lang="en-US" altLang="en-US" sz="1800" dirty="0">
                <a:solidFill>
                  <a:srgbClr val="000000"/>
                </a:solidFill>
              </a:rPr>
              <a:t>with </a:t>
            </a:r>
            <a:r>
              <a:rPr lang="en-US" altLang="en-US" sz="1800" dirty="0" smtClean="0">
                <a:solidFill>
                  <a:srgbClr val="000000"/>
                </a:solidFill>
              </a:rPr>
              <a:t>nucleon and valence </a:t>
            </a:r>
            <a:r>
              <a:rPr lang="en-US" altLang="en-US" sz="1800" dirty="0">
                <a:solidFill>
                  <a:srgbClr val="000000"/>
                </a:solidFill>
              </a:rPr>
              <a:t>quark spin and transverse </a:t>
            </a:r>
            <a:r>
              <a:rPr lang="en-US" altLang="en-US" sz="1800" dirty="0" smtClean="0">
                <a:solidFill>
                  <a:srgbClr val="000000"/>
                </a:solidFill>
              </a:rPr>
              <a:t>momentum should </a:t>
            </a:r>
            <a:r>
              <a:rPr lang="en-US" altLang="en-US" sz="1800" dirty="0">
                <a:solidFill>
                  <a:srgbClr val="000000"/>
                </a:solidFill>
              </a:rPr>
              <a:t>lead to observable effects </a:t>
            </a:r>
          </a:p>
        </p:txBody>
      </p:sp>
      <p:sp>
        <p:nvSpPr>
          <p:cNvPr id="19462" name="Rectangle 1"/>
          <p:cNvSpPr>
            <a:spLocks noChangeArrowheads="1"/>
          </p:cNvSpPr>
          <p:nvPr/>
        </p:nvSpPr>
        <p:spPr bwMode="auto">
          <a:xfrm>
            <a:off x="1926345" y="1596535"/>
            <a:ext cx="4648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dirty="0">
                <a:solidFill>
                  <a:srgbClr val="000000"/>
                </a:solidFill>
              </a:rPr>
              <a:t>Large flavor asymmetry </a:t>
            </a:r>
            <a:r>
              <a:rPr lang="en-US" altLang="en-US" sz="1800" dirty="0" smtClean="0">
                <a:solidFill>
                  <a:srgbClr val="000000"/>
                </a:solidFill>
              </a:rPr>
              <a:t>of sea indicates </a:t>
            </a:r>
            <a:r>
              <a:rPr lang="en-US" altLang="en-US" sz="1800" dirty="0"/>
              <a:t>n</a:t>
            </a:r>
            <a:r>
              <a:rPr lang="en-US" altLang="en-US" sz="1800" dirty="0" smtClean="0"/>
              <a:t>on-perturbative </a:t>
            </a:r>
            <a:r>
              <a:rPr lang="en-US" altLang="en-US" sz="1800" dirty="0"/>
              <a:t>sea </a:t>
            </a:r>
            <a:r>
              <a:rPr lang="en-US" altLang="en-US" sz="1800" dirty="0" smtClean="0"/>
              <a:t>plays a major</a:t>
            </a:r>
            <a:endParaRPr lang="en-US" altLang="en-US" sz="1800" dirty="0"/>
          </a:p>
        </p:txBody>
      </p:sp>
      <p:pic>
        <p:nvPicPr>
          <p:cNvPr id="19464" name="Picture 11" descr="Screen Shot 2015-05-24 at 2.31.44 A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529388" y="915988"/>
            <a:ext cx="2614612" cy="182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65" name="Picture 27" descr="proton_quark_version_new006.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801688"/>
            <a:ext cx="1905000" cy="1935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66" name="Picture 31" descr="latex-image-1.pd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8309430" y="1068354"/>
            <a:ext cx="585300" cy="227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67" name="Rectangle 2"/>
          <p:cNvSpPr>
            <a:spLocks noChangeArrowheads="1"/>
          </p:cNvSpPr>
          <p:nvPr/>
        </p:nvSpPr>
        <p:spPr bwMode="auto">
          <a:xfrm>
            <a:off x="533400" y="3063446"/>
            <a:ext cx="5638800"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285750" indent="-285750">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pPr>
            <a:r>
              <a:rPr lang="en-US" altLang="en-US" sz="1800" dirty="0"/>
              <a:t>Predictions from dynamical </a:t>
            </a:r>
            <a:r>
              <a:rPr lang="en-US" altLang="en-US" sz="1800" dirty="0" smtClean="0"/>
              <a:t>models and lattice suggest that orbital structure of </a:t>
            </a:r>
            <a:r>
              <a:rPr lang="en-US" altLang="en-US" sz="1800" dirty="0" err="1" smtClean="0"/>
              <a:t>partonic</a:t>
            </a:r>
            <a:r>
              <a:rPr lang="en-US" altLang="en-US" sz="1800" dirty="0" smtClean="0"/>
              <a:t> distributions depend on flavor and spin. </a:t>
            </a:r>
            <a:endParaRPr lang="en-US" altLang="en-US" sz="1800" dirty="0"/>
          </a:p>
        </p:txBody>
      </p:sp>
      <p:pic>
        <p:nvPicPr>
          <p:cNvPr id="19468" name="Picture 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427788" y="4927600"/>
            <a:ext cx="2716212" cy="1749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5"/>
          <p:cNvSpPr>
            <a:spLocks noGrp="1"/>
          </p:cNvSpPr>
          <p:nvPr>
            <p:ph type="sldNum" sz="quarter" idx="11"/>
          </p:nvPr>
        </p:nvSpPr>
        <p:spPr>
          <a:xfrm>
            <a:off x="6553200" y="6245225"/>
            <a:ext cx="2133600" cy="47625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D608D97-8CFF-DF47-B1AB-632342193F7B}" type="slidenum">
              <a:rPr lang="it-IT" sz="1400"/>
              <a:pPr/>
              <a:t>7</a:t>
            </a:fld>
            <a:endParaRPr lang="it-IT" sz="1400"/>
          </a:p>
        </p:txBody>
      </p:sp>
      <p:sp>
        <p:nvSpPr>
          <p:cNvPr id="32771" name="Rectangle 2"/>
          <p:cNvSpPr>
            <a:spLocks noGrp="1" noChangeArrowheads="1"/>
          </p:cNvSpPr>
          <p:nvPr>
            <p:ph type="title"/>
          </p:nvPr>
        </p:nvSpPr>
        <p:spPr>
          <a:xfrm>
            <a:off x="533400" y="-19050"/>
            <a:ext cx="7467600" cy="685800"/>
          </a:xfrm>
        </p:spPr>
        <p:txBody>
          <a:bodyPr/>
          <a:lstStyle/>
          <a:p>
            <a:pPr eaLnBrk="1" hangingPunct="1"/>
            <a:r>
              <a:rPr lang="en-US" b="1">
                <a:latin typeface="Arial" charset="0"/>
                <a:ea typeface="ＭＳ Ｐゴシック" charset="0"/>
                <a:cs typeface="ＭＳ Ｐゴシック" charset="0"/>
              </a:rPr>
              <a:t>3D structure of the nucleon</a:t>
            </a:r>
          </a:p>
        </p:txBody>
      </p:sp>
      <p:sp>
        <p:nvSpPr>
          <p:cNvPr id="32772" name="Text Box 3"/>
          <p:cNvSpPr txBox="1">
            <a:spLocks noChangeArrowheads="1"/>
          </p:cNvSpPr>
          <p:nvPr/>
        </p:nvSpPr>
        <p:spPr bwMode="auto">
          <a:xfrm>
            <a:off x="228600" y="5715000"/>
            <a:ext cx="6553200" cy="584200"/>
          </a:xfrm>
          <a:prstGeom prst="rect">
            <a:avLst/>
          </a:prstGeom>
          <a:solidFill>
            <a:srgbClr val="FFFF00"/>
          </a:solidFill>
          <a:ln w="9525">
            <a:solidFill>
              <a:schemeClr val="tx1"/>
            </a:solidFill>
            <a:miter lim="800000"/>
            <a:headEnd/>
            <a:tailEnd/>
          </a:ln>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t>The quark-gluon dynamics manifests itself in a set of non-perturbative functions  describing all possible  spin-spin and spin-orbit correlations</a:t>
            </a:r>
          </a:p>
        </p:txBody>
      </p:sp>
      <p:pic>
        <p:nvPicPr>
          <p:cNvPr id="32773" name="Picture 5" descr="wigner2k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219200"/>
            <a:ext cx="1620838" cy="1406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2774" name="Group 2"/>
          <p:cNvGrpSpPr>
            <a:grpSpLocks/>
          </p:cNvGrpSpPr>
          <p:nvPr/>
        </p:nvGrpSpPr>
        <p:grpSpPr bwMode="auto">
          <a:xfrm>
            <a:off x="2133600" y="1295400"/>
            <a:ext cx="2895600" cy="1447800"/>
            <a:chOff x="2514600" y="1405619"/>
            <a:chExt cx="2305050" cy="1032781"/>
          </a:xfrm>
        </p:grpSpPr>
        <p:pic>
          <p:nvPicPr>
            <p:cNvPr id="32796" name="Picture 8" descr="cur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1494800"/>
              <a:ext cx="2209800" cy="94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797" name="Text Box 9"/>
            <p:cNvSpPr txBox="1">
              <a:spLocks noChangeArrowheads="1"/>
            </p:cNvSpPr>
            <p:nvPr/>
          </p:nvSpPr>
          <p:spPr bwMode="auto">
            <a:xfrm>
              <a:off x="4495800" y="1405619"/>
              <a:ext cx="323850" cy="3696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h</a:t>
              </a:r>
            </a:p>
          </p:txBody>
        </p:sp>
        <p:sp>
          <p:nvSpPr>
            <p:cNvPr id="32798" name="Text Box 10"/>
            <p:cNvSpPr txBox="1">
              <a:spLocks noChangeArrowheads="1"/>
            </p:cNvSpPr>
            <p:nvPr/>
          </p:nvSpPr>
          <p:spPr bwMode="auto">
            <a:xfrm>
              <a:off x="3143250" y="2130579"/>
              <a:ext cx="666750" cy="3078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t>TMDs</a:t>
              </a:r>
            </a:p>
          </p:txBody>
        </p:sp>
      </p:grpSp>
      <p:sp>
        <p:nvSpPr>
          <p:cNvPr id="32775" name="Text Box 11"/>
          <p:cNvSpPr txBox="1">
            <a:spLocks noChangeArrowheads="1"/>
          </p:cNvSpPr>
          <p:nvPr/>
        </p:nvSpPr>
        <p:spPr bwMode="auto">
          <a:xfrm>
            <a:off x="-76200" y="762000"/>
            <a:ext cx="9144000"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Semi-Inclusive processes and </a:t>
            </a:r>
            <a:r>
              <a:rPr lang="en-US" sz="2000">
                <a:solidFill>
                  <a:srgbClr val="0000FF"/>
                </a:solidFill>
              </a:rPr>
              <a:t>transverse momentum distributions</a:t>
            </a:r>
          </a:p>
        </p:txBody>
      </p:sp>
      <p:pic>
        <p:nvPicPr>
          <p:cNvPr id="32776" name="Picture 14" descr="wigner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3657600"/>
            <a:ext cx="1752600" cy="1719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777" name="Text Box 19"/>
          <p:cNvSpPr txBox="1">
            <a:spLocks noChangeArrowheads="1"/>
          </p:cNvSpPr>
          <p:nvPr/>
        </p:nvSpPr>
        <p:spPr bwMode="auto">
          <a:xfrm>
            <a:off x="76200" y="3105150"/>
            <a:ext cx="8915400"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Hard exclusive processes and </a:t>
            </a:r>
            <a:r>
              <a:rPr lang="en-US" sz="2000">
                <a:solidFill>
                  <a:srgbClr val="0000FF"/>
                </a:solidFill>
              </a:rPr>
              <a:t>spatial distributions of partons</a:t>
            </a:r>
          </a:p>
        </p:txBody>
      </p:sp>
      <p:grpSp>
        <p:nvGrpSpPr>
          <p:cNvPr id="32778" name="Group 4"/>
          <p:cNvGrpSpPr>
            <a:grpSpLocks/>
          </p:cNvGrpSpPr>
          <p:nvPr/>
        </p:nvGrpSpPr>
        <p:grpSpPr bwMode="auto">
          <a:xfrm>
            <a:off x="2209800" y="3733800"/>
            <a:ext cx="2743200" cy="1370013"/>
            <a:chOff x="2438400" y="3886200"/>
            <a:chExt cx="2819400" cy="1217613"/>
          </a:xfrm>
        </p:grpSpPr>
        <p:pic>
          <p:nvPicPr>
            <p:cNvPr id="32793" name="Picture 17" descr="hmp"/>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38400" y="3886200"/>
              <a:ext cx="2819400" cy="1217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794" name="Text Box 18"/>
            <p:cNvSpPr txBox="1">
              <a:spLocks noChangeArrowheads="1"/>
            </p:cNvSpPr>
            <p:nvPr/>
          </p:nvSpPr>
          <p:spPr bwMode="auto">
            <a:xfrm>
              <a:off x="4216400" y="3892550"/>
              <a:ext cx="481013" cy="3282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latin typeface="Symbol" charset="0"/>
                </a:rPr>
                <a:t>g</a:t>
              </a:r>
              <a:r>
                <a:rPr lang="en-US" sz="1800"/>
                <a:t>,h</a:t>
              </a:r>
            </a:p>
          </p:txBody>
        </p:sp>
        <p:sp>
          <p:nvSpPr>
            <p:cNvPr id="32795" name="Text Box 20"/>
            <p:cNvSpPr txBox="1">
              <a:spLocks noChangeArrowheads="1"/>
            </p:cNvSpPr>
            <p:nvPr/>
          </p:nvSpPr>
          <p:spPr bwMode="auto">
            <a:xfrm>
              <a:off x="3571345" y="4766732"/>
              <a:ext cx="746655" cy="300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a:t>GPDs</a:t>
              </a:r>
            </a:p>
          </p:txBody>
        </p:sp>
      </p:grpSp>
      <p:pic>
        <p:nvPicPr>
          <p:cNvPr id="32779" name="Picture 22" descr="screenshot_10.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354888" y="3482975"/>
            <a:ext cx="1560512" cy="1317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2780" name="Picture 23" descr="screenshot_11.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288213" y="4624388"/>
            <a:ext cx="1639887"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2781" name="Picture 25" descr="screenshot_12.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086600" y="838200"/>
            <a:ext cx="1828800" cy="1390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2782" name="Picture 24" descr="screenshot_13.jp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7086600" y="1976438"/>
            <a:ext cx="1905000" cy="14525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783" name="TextBox 26"/>
          <p:cNvSpPr txBox="1">
            <a:spLocks noChangeArrowheads="1"/>
          </p:cNvSpPr>
          <p:nvPr/>
        </p:nvSpPr>
        <p:spPr bwMode="auto">
          <a:xfrm>
            <a:off x="7696200" y="838200"/>
            <a:ext cx="4413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up</a:t>
            </a:r>
          </a:p>
        </p:txBody>
      </p:sp>
      <p:sp>
        <p:nvSpPr>
          <p:cNvPr id="32784" name="TextBox 27"/>
          <p:cNvSpPr txBox="1">
            <a:spLocks noChangeArrowheads="1"/>
          </p:cNvSpPr>
          <p:nvPr/>
        </p:nvSpPr>
        <p:spPr bwMode="auto">
          <a:xfrm>
            <a:off x="7696200" y="1992313"/>
            <a:ext cx="7366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down</a:t>
            </a:r>
          </a:p>
        </p:txBody>
      </p:sp>
      <p:pic>
        <p:nvPicPr>
          <p:cNvPr id="32785" name="Picture 29" descr="screenshot_20.jp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8534400" y="914400"/>
            <a:ext cx="368300"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786" name="Rectangle 32"/>
          <p:cNvSpPr>
            <a:spLocks noChangeArrowheads="1"/>
          </p:cNvSpPr>
          <p:nvPr/>
        </p:nvSpPr>
        <p:spPr bwMode="auto">
          <a:xfrm>
            <a:off x="7543800" y="1828800"/>
            <a:ext cx="1371600"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eaLnBrk="1" hangingPunct="1"/>
            <a:r>
              <a:rPr lang="en-US" sz="1200"/>
              <a:t>Pasquini  &amp; Yuan</a:t>
            </a:r>
          </a:p>
        </p:txBody>
      </p:sp>
      <p:sp>
        <p:nvSpPr>
          <p:cNvPr id="32787" name="Rectangle 39"/>
          <p:cNvSpPr>
            <a:spLocks noChangeArrowheads="1"/>
          </p:cNvSpPr>
          <p:nvPr/>
        </p:nvSpPr>
        <p:spPr bwMode="auto">
          <a:xfrm>
            <a:off x="7696200" y="5867400"/>
            <a:ext cx="114617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eaLnBrk="1" hangingPunct="1"/>
            <a:r>
              <a:rPr lang="en-US" sz="1800"/>
              <a:t>(QCDSF)</a:t>
            </a:r>
          </a:p>
        </p:txBody>
      </p:sp>
      <p:pic>
        <p:nvPicPr>
          <p:cNvPr id="32788" name="Picture 32" descr="screenshot_06.jpg"/>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4984750" y="1219200"/>
            <a:ext cx="2101850" cy="1814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789" name="Oval 9"/>
          <p:cNvSpPr>
            <a:spLocks noChangeArrowheads="1"/>
          </p:cNvSpPr>
          <p:nvPr/>
        </p:nvSpPr>
        <p:spPr bwMode="auto">
          <a:xfrm>
            <a:off x="6282531" y="2609057"/>
            <a:ext cx="457200" cy="381000"/>
          </a:xfrm>
          <a:prstGeom prst="ellipse">
            <a:avLst/>
          </a:prstGeom>
          <a:noFill/>
          <a:ln w="3175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800"/>
          </a:p>
        </p:txBody>
      </p:sp>
      <p:pic>
        <p:nvPicPr>
          <p:cNvPr id="32790" name="Picture 34" descr="screenshot_07.jp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5181600" y="3505200"/>
            <a:ext cx="2057400" cy="2057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791" name="Oval 9"/>
          <p:cNvSpPr>
            <a:spLocks noChangeArrowheads="1"/>
          </p:cNvSpPr>
          <p:nvPr/>
        </p:nvSpPr>
        <p:spPr bwMode="auto">
          <a:xfrm flipV="1">
            <a:off x="6282531" y="4979137"/>
            <a:ext cx="541337" cy="496888"/>
          </a:xfrm>
          <a:prstGeom prst="ellipse">
            <a:avLst/>
          </a:prstGeom>
          <a:noFill/>
          <a:ln w="3175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800"/>
          </a:p>
        </p:txBody>
      </p:sp>
      <p:sp>
        <p:nvSpPr>
          <p:cNvPr id="32792" name="Footer Placeholder 1"/>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smtClean="0"/>
              <a:t>Avakian, APCTP July 2</a:t>
            </a:r>
            <a:endParaRPr lang="en-US" sz="1400"/>
          </a:p>
        </p:txBody>
      </p:sp>
    </p:spTree>
    <p:extLst>
      <p:ext uri="{BB962C8B-B14F-4D97-AF65-F5344CB8AC3E}">
        <p14:creationId xmlns:p14="http://schemas.microsoft.com/office/powerpoint/2010/main" val="293922430"/>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oter Placeholder 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smtClean="0"/>
              <a:t>Avakian, APCTP July 2</a:t>
            </a:r>
            <a:endParaRPr lang="en-US" sz="1400"/>
          </a:p>
        </p:txBody>
      </p:sp>
      <p:sp>
        <p:nvSpPr>
          <p:cNvPr id="37891"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DD90A827-57C7-7943-9B62-38C07E435EE9}" type="slidenum">
              <a:rPr lang="en-US" sz="1400"/>
              <a:pPr/>
              <a:t>8</a:t>
            </a:fld>
            <a:endParaRPr lang="en-US" sz="1400"/>
          </a:p>
        </p:txBody>
      </p:sp>
      <p:pic>
        <p:nvPicPr>
          <p:cNvPr id="37892" name="Picture 4" descr="semiall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914400"/>
            <a:ext cx="3124200" cy="3276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7893" name="Line 5"/>
          <p:cNvSpPr>
            <a:spLocks noChangeShapeType="1"/>
          </p:cNvSpPr>
          <p:nvPr/>
        </p:nvSpPr>
        <p:spPr bwMode="auto">
          <a:xfrm flipH="1" flipV="1">
            <a:off x="2057400" y="1905000"/>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7894" name="Line 6"/>
          <p:cNvSpPr>
            <a:spLocks noChangeShapeType="1"/>
          </p:cNvSpPr>
          <p:nvPr/>
        </p:nvSpPr>
        <p:spPr bwMode="auto">
          <a:xfrm flipH="1" flipV="1">
            <a:off x="2057400" y="2438400"/>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7895" name="Line 8"/>
          <p:cNvSpPr>
            <a:spLocks noChangeShapeType="1"/>
          </p:cNvSpPr>
          <p:nvPr/>
        </p:nvSpPr>
        <p:spPr bwMode="auto">
          <a:xfrm flipH="1" flipV="1">
            <a:off x="2286000" y="2819400"/>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7896" name="Text Box 10"/>
          <p:cNvSpPr txBox="1">
            <a:spLocks noChangeArrowheads="1"/>
          </p:cNvSpPr>
          <p:nvPr/>
        </p:nvSpPr>
        <p:spPr bwMode="auto">
          <a:xfrm>
            <a:off x="1752600" y="4038600"/>
            <a:ext cx="2857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b="1">
                <a:latin typeface="Times New Roman" charset="0"/>
              </a:rPr>
              <a:t>z</a:t>
            </a:r>
          </a:p>
        </p:txBody>
      </p:sp>
      <p:sp>
        <p:nvSpPr>
          <p:cNvPr id="448532" name="Rectangle 20"/>
          <p:cNvSpPr>
            <a:spLocks noGrp="1" noChangeArrowheads="1"/>
          </p:cNvSpPr>
          <p:nvPr>
            <p:ph type="title"/>
          </p:nvPr>
        </p:nvSpPr>
        <p:spPr>
          <a:xfrm>
            <a:off x="-304800" y="228600"/>
            <a:ext cx="9296400" cy="457200"/>
          </a:xfrm>
        </p:spPr>
        <p:txBody>
          <a:bodyPr/>
          <a:lstStyle/>
          <a:p>
            <a:pPr eaLnBrk="1" hangingPunct="1"/>
            <a:r>
              <a:rPr lang="en-US">
                <a:latin typeface="Arial" charset="0"/>
                <a:ea typeface="ＭＳ Ｐゴシック" charset="0"/>
                <a:cs typeface="ＭＳ Ｐゴシック" charset="0"/>
              </a:rPr>
              <a:t> </a:t>
            </a:r>
            <a:r>
              <a:rPr lang="en-US">
                <a:effectLst>
                  <a:outerShdw blurRad="38100" dist="38100" dir="2700000" algn="tl">
                    <a:srgbClr val="DDDDDD"/>
                  </a:outerShdw>
                </a:effectLst>
                <a:latin typeface="Arial" charset="0"/>
                <a:ea typeface="ＭＳ Ｐゴシック" charset="0"/>
                <a:cs typeface="ＭＳ Ｐゴシック" charset="0"/>
              </a:rPr>
              <a:t>SIDIS kinematical plane and observables</a:t>
            </a:r>
          </a:p>
        </p:txBody>
      </p:sp>
      <p:sp>
        <p:nvSpPr>
          <p:cNvPr id="37898" name="Line 9"/>
          <p:cNvSpPr>
            <a:spLocks noChangeShapeType="1"/>
          </p:cNvSpPr>
          <p:nvPr/>
        </p:nvSpPr>
        <p:spPr bwMode="auto">
          <a:xfrm>
            <a:off x="2035175" y="3810000"/>
            <a:ext cx="22225" cy="533400"/>
          </a:xfrm>
          <a:prstGeom prst="line">
            <a:avLst/>
          </a:prstGeom>
          <a:noFill/>
          <a:ln w="9525">
            <a:solidFill>
              <a:schemeClr val="tx1"/>
            </a:solidFill>
            <a:prstDash val="sysDot"/>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pic>
        <p:nvPicPr>
          <p:cNvPr id="27" name="Picture 34" descr="new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3657600"/>
            <a:ext cx="1524000" cy="515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 name="Group 54"/>
          <p:cNvGrpSpPr>
            <a:grpSpLocks/>
          </p:cNvGrpSpPr>
          <p:nvPr/>
        </p:nvGrpSpPr>
        <p:grpSpPr bwMode="auto">
          <a:xfrm>
            <a:off x="4114800" y="838200"/>
            <a:ext cx="4727575" cy="5446713"/>
            <a:chOff x="4114800" y="834724"/>
            <a:chExt cx="4726924" cy="5446635"/>
          </a:xfrm>
        </p:grpSpPr>
        <p:pic>
          <p:nvPicPr>
            <p:cNvPr id="37915" name="Picture 3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91000" y="2914650"/>
              <a:ext cx="685800" cy="590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pic>
        <p:pic>
          <p:nvPicPr>
            <p:cNvPr id="37916" name="Picture 77" descr="EIClog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91000" y="4111277"/>
              <a:ext cx="914400" cy="910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7917" name="Text Box 78"/>
            <p:cNvSpPr txBox="1">
              <a:spLocks noChangeArrowheads="1"/>
            </p:cNvSpPr>
            <p:nvPr/>
          </p:nvSpPr>
          <p:spPr bwMode="auto">
            <a:xfrm>
              <a:off x="4419600" y="4492272"/>
              <a:ext cx="450850"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000"/>
                <a:t>EIC</a:t>
              </a:r>
            </a:p>
          </p:txBody>
        </p:sp>
        <p:pic>
          <p:nvPicPr>
            <p:cNvPr id="37918" name="Picture 13" descr="hermeslogo"/>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14800" y="990600"/>
              <a:ext cx="838200" cy="619125"/>
            </a:xfrm>
            <a:prstGeom prst="rect">
              <a:avLst/>
            </a:prstGeom>
            <a:noFill/>
            <a:ln w="9525">
              <a:solidFill>
                <a:srgbClr val="FF0000"/>
              </a:solidFill>
              <a:miter lim="800000"/>
              <a:headEnd/>
              <a:tailEnd/>
            </a:ln>
            <a:extLst>
              <a:ext uri="{909E8E84-426E-40dd-AFC4-6F175D3DCCD1}">
                <a14:hiddenFill xmlns:a14="http://schemas.microsoft.com/office/drawing/2010/main" xmlns="">
                  <a:solidFill>
                    <a:srgbClr val="FFFFFF"/>
                  </a:solidFill>
                </a14:hiddenFill>
              </a:ext>
            </a:extLst>
          </p:spPr>
        </p:pic>
        <p:pic>
          <p:nvPicPr>
            <p:cNvPr id="37919" name="Picture 43" descr="Screen Shot 2015-03-25 at 5.22.41 AM.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248400" y="4521602"/>
              <a:ext cx="2590800" cy="17597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7920" name="Group 30"/>
            <p:cNvGrpSpPr>
              <a:grpSpLocks/>
            </p:cNvGrpSpPr>
            <p:nvPr/>
          </p:nvGrpSpPr>
          <p:grpSpPr bwMode="auto">
            <a:xfrm>
              <a:off x="5943600" y="2739855"/>
              <a:ext cx="2791706" cy="1603545"/>
              <a:chOff x="808" y="1981"/>
              <a:chExt cx="4737" cy="3089"/>
            </a:xfrm>
          </p:grpSpPr>
          <p:pic>
            <p:nvPicPr>
              <p:cNvPr id="37922" name="Picture 3" descr="Layout-3D-1L"/>
              <p:cNvPicPr>
                <a:picLocks noChangeAspect="1" noChangeArrowheads="1"/>
              </p:cNvPicPr>
              <p:nvPr/>
            </p:nvPicPr>
            <p:blipFill>
              <a:blip r:embed="rId10">
                <a:extLst>
                  <a:ext uri="{28A0092B-C50C-407E-A947-70E740481C1C}">
                    <a14:useLocalDpi xmlns:a14="http://schemas.microsoft.com/office/drawing/2010/main" val="0"/>
                  </a:ext>
                </a:extLst>
              </a:blip>
              <a:srcRect b="2954"/>
              <a:stretch>
                <a:fillRect/>
              </a:stretch>
            </p:blipFill>
            <p:spPr bwMode="auto">
              <a:xfrm>
                <a:off x="937" y="1981"/>
                <a:ext cx="4608" cy="28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7923" name="Line 6"/>
              <p:cNvSpPr>
                <a:spLocks noChangeShapeType="1"/>
              </p:cNvSpPr>
              <p:nvPr/>
            </p:nvSpPr>
            <p:spPr bwMode="auto">
              <a:xfrm flipV="1">
                <a:off x="1079" y="4118"/>
                <a:ext cx="264" cy="154"/>
              </a:xfrm>
              <a:prstGeom prst="line">
                <a:avLst/>
              </a:prstGeom>
              <a:noFill/>
              <a:ln w="19050">
                <a:solidFill>
                  <a:srgbClr val="292929"/>
                </a:solidFill>
                <a:round/>
                <a:headEnd/>
                <a:tailEnd type="triangle" w="med" len="lg"/>
              </a:ln>
              <a:extLst>
                <a:ext uri="{909E8E84-426E-40dd-AFC4-6F175D3DCCD1}">
                  <a14:hiddenFill xmlns:a14="http://schemas.microsoft.com/office/drawing/2010/main" xmlns="">
                    <a:noFill/>
                  </a14:hiddenFill>
                </a:ext>
              </a:extLst>
            </p:spPr>
            <p:txBody>
              <a:bodyPr/>
              <a:lstStyle/>
              <a:p>
                <a:endParaRPr lang="en-US"/>
              </a:p>
            </p:txBody>
          </p:sp>
          <p:sp>
            <p:nvSpPr>
              <p:cNvPr id="37924" name="Text Box 7"/>
              <p:cNvSpPr txBox="1">
                <a:spLocks noChangeArrowheads="1"/>
              </p:cNvSpPr>
              <p:nvPr/>
            </p:nvSpPr>
            <p:spPr bwMode="auto">
              <a:xfrm>
                <a:off x="891" y="4281"/>
                <a:ext cx="985" cy="7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0794" tIns="50397" rIns="100794" bIns="50397">
                <a:spAutoFit/>
              </a:bodyPr>
              <a:lstStyle>
                <a:lvl1pPr defTabSz="1008063">
                  <a:defRPr sz="2400">
                    <a:solidFill>
                      <a:schemeClr val="tx1"/>
                    </a:solidFill>
                    <a:latin typeface="Arial" charset="0"/>
                    <a:ea typeface="ＭＳ Ｐゴシック" charset="0"/>
                    <a:cs typeface="ＭＳ Ｐゴシック" charset="0"/>
                  </a:defRPr>
                </a:lvl1pPr>
                <a:lvl2pPr marL="37931725" indent="-37474525" defTabSz="1008063">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000" b="1">
                    <a:latin typeface="Times New Roman" charset="0"/>
                  </a:rPr>
                  <a:t> </a:t>
                </a:r>
                <a:r>
                  <a:rPr lang="en-US" sz="1000" b="1">
                    <a:latin typeface="Symbol" charset="0"/>
                  </a:rPr>
                  <a:t>m</a:t>
                </a:r>
                <a:r>
                  <a:rPr lang="en-US" sz="1000" b="1">
                    <a:latin typeface="Times New Roman" charset="0"/>
                  </a:rPr>
                  <a:t> </a:t>
                </a:r>
                <a:r>
                  <a:rPr lang="en-US" sz="1000" b="1"/>
                  <a:t>beam</a:t>
                </a:r>
              </a:p>
            </p:txBody>
          </p:sp>
          <p:sp>
            <p:nvSpPr>
              <p:cNvPr id="37925" name="Text Box 13"/>
              <p:cNvSpPr txBox="1">
                <a:spLocks noChangeArrowheads="1"/>
              </p:cNvSpPr>
              <p:nvPr/>
            </p:nvSpPr>
            <p:spPr bwMode="auto">
              <a:xfrm>
                <a:off x="808" y="2833"/>
                <a:ext cx="1506" cy="9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0794" tIns="50397" rIns="100794" bIns="50397">
                <a:spAutoFit/>
              </a:bodyPr>
              <a:lstStyle>
                <a:lvl1pPr defTabSz="1008063">
                  <a:defRPr sz="2400">
                    <a:solidFill>
                      <a:schemeClr val="tx1"/>
                    </a:solidFill>
                    <a:latin typeface="Arial" charset="0"/>
                    <a:ea typeface="ＭＳ Ｐゴシック" charset="0"/>
                    <a:cs typeface="ＭＳ Ｐゴシック" charset="0"/>
                  </a:defRPr>
                </a:lvl1pPr>
                <a:lvl2pPr marL="37931725" indent="-37474525" defTabSz="1008063">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a:solidFill>
                      <a:srgbClr val="CC6600"/>
                    </a:solidFill>
                  </a:rPr>
                  <a:t>Polarised Target</a:t>
                </a:r>
              </a:p>
            </p:txBody>
          </p:sp>
        </p:grpSp>
        <p:pic>
          <p:nvPicPr>
            <p:cNvPr id="37921" name="Picture 49" descr="Screen Shot 2015-03-25 at 5.27.03 AM.pn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5074608" y="834724"/>
              <a:ext cx="3767116" cy="1752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37901" name="TextBox 50"/>
          <p:cNvSpPr txBox="1">
            <a:spLocks noChangeArrowheads="1"/>
          </p:cNvSpPr>
          <p:nvPr/>
        </p:nvSpPr>
        <p:spPr bwMode="auto">
          <a:xfrm>
            <a:off x="2667000" y="2133600"/>
            <a:ext cx="376238"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i="1"/>
              <a:t>x</a:t>
            </a:r>
          </a:p>
        </p:txBody>
      </p:sp>
      <p:sp>
        <p:nvSpPr>
          <p:cNvPr id="37902" name="TextBox 51"/>
          <p:cNvSpPr txBox="1">
            <a:spLocks noChangeArrowheads="1"/>
          </p:cNvSpPr>
          <p:nvPr/>
        </p:nvSpPr>
        <p:spPr bwMode="auto">
          <a:xfrm>
            <a:off x="2590800" y="1600200"/>
            <a:ext cx="376238"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i="1"/>
              <a:t>y</a:t>
            </a:r>
          </a:p>
        </p:txBody>
      </p:sp>
      <p:sp>
        <p:nvSpPr>
          <p:cNvPr id="37903" name="TextBox 52"/>
          <p:cNvSpPr txBox="1">
            <a:spLocks noChangeArrowheads="1"/>
          </p:cNvSpPr>
          <p:nvPr/>
        </p:nvSpPr>
        <p:spPr bwMode="auto">
          <a:xfrm>
            <a:off x="2709863" y="2667000"/>
            <a:ext cx="376237"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i="1"/>
              <a:t>z</a:t>
            </a:r>
          </a:p>
        </p:txBody>
      </p:sp>
      <p:pic>
        <p:nvPicPr>
          <p:cNvPr id="37904" name="Picture 55" descr="Screen Shot 2015-03-25 at 5.46.39 AM.png"/>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0" y="1676400"/>
            <a:ext cx="1295400"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7905" name="Picture 32" descr="txp_fig"/>
          <p:cNvPicPr>
            <a:picLocks noChangeAspect="1" noChangeArrowheads="1"/>
          </p:cNvPicPr>
          <p:nvPr>
            <p:custDataLst>
              <p:tags r:id="rId1"/>
            </p:custDataLst>
          </p:nvPr>
        </p:nvPicPr>
        <p:blipFill>
          <a:blip r:embed="rId13">
            <a:extLst>
              <a:ext uri="{28A0092B-C50C-407E-A947-70E740481C1C}">
                <a14:useLocalDpi xmlns:a14="http://schemas.microsoft.com/office/drawing/2010/main" val="0"/>
              </a:ext>
            </a:extLst>
          </a:blip>
          <a:srcRect/>
          <a:stretch>
            <a:fillRect/>
          </a:stretch>
        </p:blipFill>
        <p:spPr bwMode="auto">
          <a:xfrm>
            <a:off x="33338" y="4724400"/>
            <a:ext cx="358140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31" name="Curved Connector 30"/>
          <p:cNvCxnSpPr/>
          <p:nvPr/>
        </p:nvCxnSpPr>
        <p:spPr>
          <a:xfrm flipV="1">
            <a:off x="2971800" y="5249863"/>
            <a:ext cx="609600" cy="236537"/>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0" y="6019800"/>
            <a:ext cx="914400" cy="415925"/>
          </a:xfrm>
          <a:prstGeom prst="rect">
            <a:avLst/>
          </a:prstGeom>
          <a:noFill/>
        </p:spPr>
        <p:txBody>
          <a:bodyPr>
            <a:spAutoFit/>
          </a:bodyPr>
          <a:lstStyle/>
          <a:p>
            <a:pPr eaLnBrk="1" hangingPunct="1">
              <a:defRPr/>
            </a:pPr>
            <a:r>
              <a:rPr lang="en-US" sz="1050" dirty="0"/>
              <a:t>beam polarization</a:t>
            </a:r>
          </a:p>
        </p:txBody>
      </p:sp>
      <p:sp>
        <p:nvSpPr>
          <p:cNvPr id="33" name="TextBox 32"/>
          <p:cNvSpPr txBox="1"/>
          <p:nvPr/>
        </p:nvSpPr>
        <p:spPr>
          <a:xfrm>
            <a:off x="1219200" y="5943600"/>
            <a:ext cx="990600" cy="415925"/>
          </a:xfrm>
          <a:prstGeom prst="rect">
            <a:avLst/>
          </a:prstGeom>
          <a:noFill/>
        </p:spPr>
        <p:txBody>
          <a:bodyPr>
            <a:spAutoFit/>
          </a:bodyPr>
          <a:lstStyle/>
          <a:p>
            <a:pPr eaLnBrk="1" hangingPunct="1">
              <a:defRPr/>
            </a:pPr>
            <a:r>
              <a:rPr lang="en-US" sz="1050" dirty="0"/>
              <a:t>target polarization</a:t>
            </a:r>
          </a:p>
        </p:txBody>
      </p:sp>
      <p:cxnSp>
        <p:nvCxnSpPr>
          <p:cNvPr id="34" name="Straight Arrow Connector 33"/>
          <p:cNvCxnSpPr/>
          <p:nvPr/>
        </p:nvCxnSpPr>
        <p:spPr>
          <a:xfrm flipH="1">
            <a:off x="303213" y="5803900"/>
            <a:ext cx="1587" cy="244475"/>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457200" y="5753100"/>
            <a:ext cx="825500" cy="37941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pic>
        <p:nvPicPr>
          <p:cNvPr id="37911" name="Picture 10" descr="latex-image-1.pdf"/>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76200" y="5432425"/>
            <a:ext cx="6096000" cy="282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7912" name="Picture 11" descr="latex-image-1.pdf"/>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3581400" y="5105400"/>
            <a:ext cx="1919288" cy="290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7913" name="Rectangle 37"/>
          <p:cNvSpPr>
            <a:spLocks noChangeArrowheads="1"/>
          </p:cNvSpPr>
          <p:nvPr/>
        </p:nvSpPr>
        <p:spPr bwMode="auto">
          <a:xfrm>
            <a:off x="3886200" y="5791200"/>
            <a:ext cx="1447800"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eaLnBrk="1" hangingPunct="1"/>
            <a:r>
              <a:rPr lang="en-US" sz="1100"/>
              <a:t>corrections for the region of large k</a:t>
            </a:r>
            <a:r>
              <a:rPr lang="en-US" sz="900"/>
              <a:t>T</a:t>
            </a:r>
            <a:r>
              <a:rPr lang="en-US" sz="1100"/>
              <a:t>~Q</a:t>
            </a:r>
          </a:p>
        </p:txBody>
      </p:sp>
      <p:cxnSp>
        <p:nvCxnSpPr>
          <p:cNvPr id="39" name="Straight Arrow Connector 38"/>
          <p:cNvCxnSpPr/>
          <p:nvPr/>
        </p:nvCxnSpPr>
        <p:spPr>
          <a:xfrm flipV="1">
            <a:off x="4495800" y="5638800"/>
            <a:ext cx="152400" cy="1524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429385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19" descr="Screen shot 2012-02-09 at 6.58.16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590800"/>
            <a:ext cx="6096000" cy="3806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8611" name="Picture 18" descr="Screen shot 2012-02-09 at 6.57.57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801688"/>
            <a:ext cx="6118225" cy="1941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8612" name="Footer Placeholder 1"/>
          <p:cNvSpPr>
            <a:spLocks noGrp="1"/>
          </p:cNvSpPr>
          <p:nvPr>
            <p:ph type="ftr" sz="quarter" idx="10"/>
          </p:nvPr>
        </p:nvSpPr>
        <p:spPr>
          <a:xfrm>
            <a:off x="3124200" y="6537325"/>
            <a:ext cx="2895600" cy="24447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400" smtClean="0"/>
              <a:t>Avakian, APCTP July 2</a:t>
            </a:r>
            <a:endParaRPr lang="en-US" altLang="en-US" sz="1400"/>
          </a:p>
        </p:txBody>
      </p:sp>
      <p:sp>
        <p:nvSpPr>
          <p:cNvPr id="68613" name="Slide Number Placeholder 2"/>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fld id="{0DEDE41D-D71A-FF44-BBAB-1C6459622AAD}" type="slidenum">
              <a:rPr lang="en-US" altLang="en-US" sz="1400"/>
              <a:pPr/>
              <a:t>9</a:t>
            </a:fld>
            <a:endParaRPr lang="en-US" altLang="en-US" sz="1400"/>
          </a:p>
        </p:txBody>
      </p:sp>
      <p:sp>
        <p:nvSpPr>
          <p:cNvPr id="68614" name="Slide Number Placeholder 4"/>
          <p:cNvSpPr txBox="1">
            <a:spLocks noGrp="1"/>
          </p:cNvSpPr>
          <p:nvPr/>
        </p:nvSpPr>
        <p:spPr bwMode="auto">
          <a:xfrm>
            <a:off x="8458200" y="6464300"/>
            <a:ext cx="685800" cy="320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eaLnBrk="1" hangingPunct="1"/>
            <a:fld id="{BCA4A3AC-38C7-A94B-8698-EC096C993B40}" type="slidenum">
              <a:rPr lang="en-US" altLang="en-US" sz="1400"/>
              <a:pPr algn="r" eaLnBrk="1" hangingPunct="1"/>
              <a:t>9</a:t>
            </a:fld>
            <a:endParaRPr lang="en-US" altLang="en-US" sz="1400"/>
          </a:p>
        </p:txBody>
      </p:sp>
      <p:sp>
        <p:nvSpPr>
          <p:cNvPr id="68615" name="Rectangle 2"/>
          <p:cNvSpPr>
            <a:spLocks noGrp="1" noChangeArrowheads="1"/>
          </p:cNvSpPr>
          <p:nvPr>
            <p:ph type="title" idx="4294967295"/>
          </p:nvPr>
        </p:nvSpPr>
        <p:spPr>
          <a:xfrm>
            <a:off x="457200" y="152400"/>
            <a:ext cx="8229600" cy="239713"/>
          </a:xfrm>
          <a:noFill/>
        </p:spPr>
        <p:txBody>
          <a:bodyPr/>
          <a:lstStyle/>
          <a:p>
            <a:pPr eaLnBrk="1" hangingPunct="1"/>
            <a:r>
              <a:rPr lang="en-US" altLang="en-US" sz="3200"/>
              <a:t>Nucleon structure &amp; TMDs at leading twist</a:t>
            </a:r>
          </a:p>
        </p:txBody>
      </p:sp>
      <p:grpSp>
        <p:nvGrpSpPr>
          <p:cNvPr id="6" name="Group 5"/>
          <p:cNvGrpSpPr/>
          <p:nvPr/>
        </p:nvGrpSpPr>
        <p:grpSpPr>
          <a:xfrm>
            <a:off x="76200" y="914400"/>
            <a:ext cx="8991600" cy="5486400"/>
            <a:chOff x="76200" y="914400"/>
            <a:chExt cx="8991600" cy="5486400"/>
          </a:xfrm>
        </p:grpSpPr>
        <p:grpSp>
          <p:nvGrpSpPr>
            <p:cNvPr id="4" name="Group 3"/>
            <p:cNvGrpSpPr/>
            <p:nvPr/>
          </p:nvGrpSpPr>
          <p:grpSpPr>
            <a:xfrm>
              <a:off x="76200" y="1295400"/>
              <a:ext cx="6858000" cy="5105400"/>
              <a:chOff x="76200" y="1295400"/>
              <a:chExt cx="6858000" cy="5105400"/>
            </a:xfrm>
          </p:grpSpPr>
          <p:grpSp>
            <p:nvGrpSpPr>
              <p:cNvPr id="2" name="Group 19"/>
              <p:cNvGrpSpPr>
                <a:grpSpLocks/>
              </p:cNvGrpSpPr>
              <p:nvPr/>
            </p:nvGrpSpPr>
            <p:grpSpPr bwMode="auto">
              <a:xfrm>
                <a:off x="152400" y="1295400"/>
                <a:ext cx="5867400" cy="3962400"/>
                <a:chOff x="152400" y="1295400"/>
                <a:chExt cx="5867400" cy="3962400"/>
              </a:xfrm>
            </p:grpSpPr>
            <p:sp>
              <p:nvSpPr>
                <p:cNvPr id="38" name="Rectangle 37"/>
                <p:cNvSpPr/>
                <p:nvPr/>
              </p:nvSpPr>
              <p:spPr>
                <a:xfrm>
                  <a:off x="2362200" y="1676400"/>
                  <a:ext cx="3048000" cy="609600"/>
                </a:xfrm>
                <a:prstGeom prst="rect">
                  <a:avLst/>
                </a:prstGeom>
                <a:solidFill>
                  <a:schemeClr val="bg1">
                    <a:alpha val="91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ＭＳ Ｐゴシック" charset="0"/>
                  </a:endParaRPr>
                </a:p>
              </p:txBody>
            </p:sp>
            <p:grpSp>
              <p:nvGrpSpPr>
                <p:cNvPr id="68623" name="Group 18"/>
                <p:cNvGrpSpPr>
                  <a:grpSpLocks/>
                </p:cNvGrpSpPr>
                <p:nvPr/>
              </p:nvGrpSpPr>
              <p:grpSpPr bwMode="auto">
                <a:xfrm>
                  <a:off x="152400" y="1295400"/>
                  <a:ext cx="5867400" cy="3962400"/>
                  <a:chOff x="152400" y="1295400"/>
                  <a:chExt cx="5867400" cy="3962400"/>
                </a:xfrm>
              </p:grpSpPr>
              <p:sp>
                <p:nvSpPr>
                  <p:cNvPr id="12" name="Rectangle 11"/>
                  <p:cNvSpPr/>
                  <p:nvPr/>
                </p:nvSpPr>
                <p:spPr>
                  <a:xfrm>
                    <a:off x="3048000" y="1295400"/>
                    <a:ext cx="2971800" cy="609600"/>
                  </a:xfrm>
                  <a:prstGeom prst="rect">
                    <a:avLst/>
                  </a:prstGeom>
                  <a:solidFill>
                    <a:schemeClr val="bg1">
                      <a:alpha val="91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ＭＳ Ｐゴシック" charset="0"/>
                    </a:endParaRPr>
                  </a:p>
                </p:txBody>
              </p:sp>
              <p:sp>
                <p:nvSpPr>
                  <p:cNvPr id="39" name="Rectangle 38"/>
                  <p:cNvSpPr/>
                  <p:nvPr/>
                </p:nvSpPr>
                <p:spPr>
                  <a:xfrm>
                    <a:off x="1219200" y="2286000"/>
                    <a:ext cx="2286000" cy="609600"/>
                  </a:xfrm>
                  <a:prstGeom prst="rect">
                    <a:avLst/>
                  </a:prstGeom>
                  <a:solidFill>
                    <a:schemeClr val="bg1">
                      <a:alpha val="91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ＭＳ Ｐゴシック" charset="0"/>
                    </a:endParaRPr>
                  </a:p>
                </p:txBody>
              </p:sp>
              <p:sp>
                <p:nvSpPr>
                  <p:cNvPr id="40" name="Rectangle 39"/>
                  <p:cNvSpPr/>
                  <p:nvPr/>
                </p:nvSpPr>
                <p:spPr>
                  <a:xfrm>
                    <a:off x="1912937" y="2743200"/>
                    <a:ext cx="2201863" cy="685800"/>
                  </a:xfrm>
                  <a:prstGeom prst="rect">
                    <a:avLst/>
                  </a:prstGeom>
                  <a:solidFill>
                    <a:schemeClr val="bg1">
                      <a:alpha val="91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ＭＳ Ｐゴシック" charset="0"/>
                    </a:endParaRPr>
                  </a:p>
                </p:txBody>
              </p:sp>
              <p:sp>
                <p:nvSpPr>
                  <p:cNvPr id="41" name="Rectangle 40"/>
                  <p:cNvSpPr/>
                  <p:nvPr/>
                </p:nvSpPr>
                <p:spPr>
                  <a:xfrm>
                    <a:off x="2895600" y="3429000"/>
                    <a:ext cx="1219200" cy="609600"/>
                  </a:xfrm>
                  <a:prstGeom prst="rect">
                    <a:avLst/>
                  </a:prstGeom>
                  <a:solidFill>
                    <a:schemeClr val="bg1">
                      <a:alpha val="91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ＭＳ Ｐゴシック" charset="0"/>
                    </a:endParaRPr>
                  </a:p>
                </p:txBody>
              </p:sp>
              <p:sp>
                <p:nvSpPr>
                  <p:cNvPr id="42" name="Rectangle 41"/>
                  <p:cNvSpPr/>
                  <p:nvPr/>
                </p:nvSpPr>
                <p:spPr>
                  <a:xfrm>
                    <a:off x="152400" y="4648200"/>
                    <a:ext cx="5562600" cy="609600"/>
                  </a:xfrm>
                  <a:prstGeom prst="rect">
                    <a:avLst/>
                  </a:prstGeom>
                  <a:solidFill>
                    <a:schemeClr val="bg1">
                      <a:alpha val="91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ＭＳ Ｐゴシック" charset="0"/>
                    </a:endParaRPr>
                  </a:p>
                </p:txBody>
              </p:sp>
            </p:grpSp>
          </p:grpSp>
          <p:sp>
            <p:nvSpPr>
              <p:cNvPr id="43" name="Rectangle 42"/>
              <p:cNvSpPr/>
              <p:nvPr/>
            </p:nvSpPr>
            <p:spPr>
              <a:xfrm>
                <a:off x="76200" y="5791200"/>
                <a:ext cx="5867400" cy="609600"/>
              </a:xfrm>
              <a:prstGeom prst="rect">
                <a:avLst/>
              </a:prstGeom>
              <a:solidFill>
                <a:schemeClr val="bg1">
                  <a:alpha val="91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en-US"/>
                  <a:t>what</a:t>
                </a:r>
              </a:p>
            </p:txBody>
          </p:sp>
          <p:sp>
            <p:nvSpPr>
              <p:cNvPr id="17" name="Rectangle 16"/>
              <p:cNvSpPr/>
              <p:nvPr/>
            </p:nvSpPr>
            <p:spPr>
              <a:xfrm>
                <a:off x="3733800" y="5334000"/>
                <a:ext cx="3200400" cy="457200"/>
              </a:xfrm>
              <a:prstGeom prst="rect">
                <a:avLst/>
              </a:prstGeom>
              <a:solidFill>
                <a:schemeClr val="bg1">
                  <a:alpha val="91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ＭＳ Ｐゴシック" charset="0"/>
                </a:endParaRPr>
              </a:p>
            </p:txBody>
          </p:sp>
        </p:grpSp>
        <p:pic>
          <p:nvPicPr>
            <p:cNvPr id="3" name="Picture 2"/>
            <p:cNvPicPr>
              <a:picLocks noChangeAspect="1"/>
            </p:cNvPicPr>
            <p:nvPr/>
          </p:nvPicPr>
          <p:blipFill>
            <a:blip r:embed="rId5"/>
            <a:stretch>
              <a:fillRect/>
            </a:stretch>
          </p:blipFill>
          <p:spPr>
            <a:xfrm>
              <a:off x="5486400" y="914400"/>
              <a:ext cx="3556000" cy="2286000"/>
            </a:xfrm>
            <a:prstGeom prst="rect">
              <a:avLst/>
            </a:prstGeom>
          </p:spPr>
        </p:pic>
        <p:sp>
          <p:nvSpPr>
            <p:cNvPr id="68620" name="TextBox 41"/>
            <p:cNvSpPr txBox="1">
              <a:spLocks noChangeArrowheads="1"/>
            </p:cNvSpPr>
            <p:nvPr/>
          </p:nvSpPr>
          <p:spPr bwMode="auto">
            <a:xfrm>
              <a:off x="5486400" y="3352800"/>
              <a:ext cx="3581400" cy="1754187"/>
            </a:xfrm>
            <a:prstGeom prst="rect">
              <a:avLst/>
            </a:prstGeom>
            <a:solidFill>
              <a:srgbClr val="FFFF00"/>
            </a:solidFill>
            <a:ln w="9525">
              <a:solidFill>
                <a:schemeClr val="tx1"/>
              </a:solidFill>
              <a:miter lim="800000"/>
              <a:headEnd/>
              <a:tailEnd/>
            </a:ln>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800"/>
                <a:t>Extraction of leading twist TMDs limited to formalism accounting for only leading twists will require some mechanisms for controlling the systematics (measure and simulate background effects).</a:t>
              </a:r>
            </a:p>
          </p:txBody>
        </p:sp>
      </p:grpSp>
    </p:spTree>
    <p:extLst>
      <p:ext uri="{BB962C8B-B14F-4D97-AF65-F5344CB8AC3E}">
        <p14:creationId xmlns:p14="http://schemas.microsoft.com/office/powerpoint/2010/main" val="296523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oter Placeholder 3"/>
          <p:cNvSpPr>
            <a:spLocks noGrp="1"/>
          </p:cNvSpPr>
          <p:nvPr>
            <p:ph type="ftr" sz="quarter" idx="10"/>
          </p:nvPr>
        </p:nvSpPr>
        <p:spPr>
          <a:xfrm>
            <a:off x="3124200" y="7070725"/>
            <a:ext cx="2895600" cy="24447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smtClean="0"/>
              <a:t>Avakian, APCTP July 2</a:t>
            </a:r>
            <a:endParaRPr lang="en-US" sz="1400"/>
          </a:p>
        </p:txBody>
      </p:sp>
      <p:sp>
        <p:nvSpPr>
          <p:cNvPr id="33795" name="Slide Number Placeholder 4"/>
          <p:cNvSpPr>
            <a:spLocks noGrp="1"/>
          </p:cNvSpPr>
          <p:nvPr>
            <p:ph type="sldNum" sz="quarter" idx="11"/>
          </p:nvPr>
        </p:nvSpPr>
        <p:spPr>
          <a:xfrm>
            <a:off x="8458200" y="6969125"/>
            <a:ext cx="685800" cy="32067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B9DAE8A-5B0B-B34C-BF1C-0E5401404D58}" type="slidenum">
              <a:rPr lang="en-US" sz="1400"/>
              <a:pPr eaLnBrk="1" hangingPunct="1"/>
              <a:t>10</a:t>
            </a:fld>
            <a:endParaRPr lang="en-US" sz="1400"/>
          </a:p>
        </p:txBody>
      </p:sp>
      <p:pic>
        <p:nvPicPr>
          <p:cNvPr id="33796"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925" y="3124200"/>
            <a:ext cx="2554288" cy="2146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3797" name="Group 27"/>
          <p:cNvGrpSpPr>
            <a:grpSpLocks/>
          </p:cNvGrpSpPr>
          <p:nvPr/>
        </p:nvGrpSpPr>
        <p:grpSpPr bwMode="auto">
          <a:xfrm>
            <a:off x="990600" y="4419600"/>
            <a:ext cx="1550988" cy="1041400"/>
            <a:chOff x="990600" y="4419600"/>
            <a:chExt cx="1550988" cy="1041400"/>
          </a:xfrm>
        </p:grpSpPr>
        <p:sp>
          <p:nvSpPr>
            <p:cNvPr id="33810" name="Text Box 14"/>
            <p:cNvSpPr txBox="1">
              <a:spLocks noChangeArrowheads="1"/>
            </p:cNvSpPr>
            <p:nvPr/>
          </p:nvSpPr>
          <p:spPr bwMode="auto">
            <a:xfrm>
              <a:off x="990600" y="4419600"/>
              <a:ext cx="14160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EMC (1987)</a:t>
              </a:r>
            </a:p>
          </p:txBody>
        </p:sp>
        <p:pic>
          <p:nvPicPr>
            <p:cNvPr id="33811" name="Picture 24" descr="latex-image-1.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5084763"/>
              <a:ext cx="1017588" cy="376237"/>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pic>
      </p:grpSp>
      <p:grpSp>
        <p:nvGrpSpPr>
          <p:cNvPr id="33798" name="Group 26"/>
          <p:cNvGrpSpPr>
            <a:grpSpLocks/>
          </p:cNvGrpSpPr>
          <p:nvPr/>
        </p:nvGrpSpPr>
        <p:grpSpPr bwMode="auto">
          <a:xfrm>
            <a:off x="76200" y="3200400"/>
            <a:ext cx="8991600" cy="3124200"/>
            <a:chOff x="76200" y="3200400"/>
            <a:chExt cx="8991600" cy="3124200"/>
          </a:xfrm>
        </p:grpSpPr>
        <p:sp>
          <p:nvSpPr>
            <p:cNvPr id="33804" name="Text Box 13"/>
            <p:cNvSpPr txBox="1">
              <a:spLocks noChangeArrowheads="1"/>
            </p:cNvSpPr>
            <p:nvPr/>
          </p:nvSpPr>
          <p:spPr bwMode="auto">
            <a:xfrm>
              <a:off x="76200" y="5678488"/>
              <a:ext cx="8991600" cy="646112"/>
            </a:xfrm>
            <a:prstGeom prst="rect">
              <a:avLst/>
            </a:prstGeom>
            <a:solidFill>
              <a:srgbClr val="FFFF99"/>
            </a:solidFill>
            <a:ln w="9525">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Large cos</a:t>
              </a:r>
              <a:r>
                <a:rPr lang="en-US" sz="1800">
                  <a:latin typeface="Symbol" charset="0"/>
                </a:rPr>
                <a:t>f</a:t>
              </a:r>
              <a:r>
                <a:rPr lang="en-US" sz="1800"/>
                <a:t>  modulations observed by EMC were reproduced in electroproduction of hadrons in SIDIS with  unpolarized targets at  COMPASS and HERMES</a:t>
              </a:r>
            </a:p>
          </p:txBody>
        </p:sp>
        <p:cxnSp>
          <p:nvCxnSpPr>
            <p:cNvPr id="2" name="Straight Connector 23"/>
            <p:cNvCxnSpPr>
              <a:cxnSpLocks noChangeShapeType="1"/>
            </p:cNvCxnSpPr>
            <p:nvPr/>
          </p:nvCxnSpPr>
          <p:spPr bwMode="auto">
            <a:xfrm>
              <a:off x="2971800" y="4089400"/>
              <a:ext cx="381000" cy="1588"/>
            </a:xfrm>
            <a:prstGeom prst="line">
              <a:avLst/>
            </a:prstGeom>
            <a:noFill/>
            <a:ln w="25400">
              <a:solidFill>
                <a:schemeClr val="tx1"/>
              </a:solidFill>
              <a:round/>
              <a:headEnd/>
              <a:tailEnd type="triangle" w="med" len="med"/>
            </a:ln>
            <a:effectLst>
              <a:outerShdw dist="20000" dir="5400000" rotWithShape="0">
                <a:srgbClr val="808080">
                  <a:alpha val="37999"/>
                </a:srgbClr>
              </a:outerShdw>
            </a:effectLst>
          </p:spPr>
        </p:cxnSp>
        <p:pic>
          <p:nvPicPr>
            <p:cNvPr id="33806"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3276600"/>
              <a:ext cx="2349500" cy="2362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0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343400" y="3406775"/>
              <a:ext cx="1104900" cy="27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08" name="Picture 1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791200" y="3200400"/>
              <a:ext cx="3175000" cy="241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09" name="Picture 1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315200" y="3352800"/>
              <a:ext cx="1600200" cy="1813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33799" name="Picture 4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38200" y="787400"/>
            <a:ext cx="6781800" cy="2105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3800" name="Group 27"/>
          <p:cNvGrpSpPr>
            <a:grpSpLocks/>
          </p:cNvGrpSpPr>
          <p:nvPr/>
        </p:nvGrpSpPr>
        <p:grpSpPr bwMode="auto">
          <a:xfrm>
            <a:off x="6915150" y="995363"/>
            <a:ext cx="1009650" cy="452437"/>
            <a:chOff x="6534150" y="930275"/>
            <a:chExt cx="1009650" cy="452438"/>
          </a:xfrm>
        </p:grpSpPr>
        <p:sp>
          <p:nvSpPr>
            <p:cNvPr id="23" name="Oval Callout 22"/>
            <p:cNvSpPr>
              <a:spLocks noChangeArrowheads="1"/>
            </p:cNvSpPr>
            <p:nvPr/>
          </p:nvSpPr>
          <p:spPr bwMode="auto">
            <a:xfrm>
              <a:off x="6534150" y="930275"/>
              <a:ext cx="1009650" cy="441326"/>
            </a:xfrm>
            <a:prstGeom prst="wedgeEllipseCallout">
              <a:avLst>
                <a:gd name="adj1" fmla="val -23611"/>
                <a:gd name="adj2" fmla="val 81157"/>
              </a:avLst>
            </a:prstGeom>
            <a:solidFill>
              <a:schemeClr val="bg1"/>
            </a:solidFill>
            <a:ln w="9525">
              <a:solidFill>
                <a:srgbClr val="B6DCDF"/>
              </a:solidFill>
              <a:miter lim="800000"/>
              <a:headEnd/>
              <a:tailEnd/>
            </a:ln>
            <a:effectLst>
              <a:outerShdw dist="23000" dir="5400000" rotWithShape="0">
                <a:srgbClr val="808080">
                  <a:alpha val="34999"/>
                </a:srgbClr>
              </a:outerShdw>
            </a:effectLst>
          </p:spPr>
          <p:txBody>
            <a:bodyPr anchor="ctr"/>
            <a:lstStyle/>
            <a:p>
              <a:pPr algn="ctr">
                <a:defRPr/>
              </a:pPr>
              <a:endParaRPr lang="en-US">
                <a:solidFill>
                  <a:schemeClr val="lt1"/>
                </a:solidFill>
                <a:latin typeface="+mn-lt"/>
                <a:ea typeface="+mn-ea"/>
                <a:cs typeface="+mn-cs"/>
              </a:endParaRPr>
            </a:p>
          </p:txBody>
        </p:sp>
        <p:sp>
          <p:nvSpPr>
            <p:cNvPr id="33803" name="TextBox 49"/>
            <p:cNvSpPr txBox="1">
              <a:spLocks noChangeArrowheads="1"/>
            </p:cNvSpPr>
            <p:nvPr/>
          </p:nvSpPr>
          <p:spPr bwMode="auto">
            <a:xfrm>
              <a:off x="6734175" y="982663"/>
              <a:ext cx="65722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a:t>HT</a:t>
              </a:r>
            </a:p>
          </p:txBody>
        </p:sp>
      </p:grpSp>
      <p:sp>
        <p:nvSpPr>
          <p:cNvPr id="33801" name="Rectangle 2"/>
          <p:cNvSpPr>
            <a:spLocks noGrp="1" noChangeArrowheads="1"/>
          </p:cNvSpPr>
          <p:nvPr>
            <p:ph type="title"/>
          </p:nvPr>
        </p:nvSpPr>
        <p:spPr>
          <a:xfrm>
            <a:off x="0" y="228600"/>
            <a:ext cx="8991600" cy="563563"/>
          </a:xfrm>
        </p:spPr>
        <p:txBody>
          <a:bodyPr/>
          <a:lstStyle/>
          <a:p>
            <a:pPr eaLnBrk="1" hangingPunct="1"/>
            <a:r>
              <a:rPr lang="en-US" sz="3200">
                <a:latin typeface="Arial" charset="0"/>
                <a:ea typeface="ＭＳ Ｐゴシック" charset="0"/>
                <a:cs typeface="ＭＳ Ｐゴシック" charset="0"/>
              </a:rPr>
              <a:t>Higher twists in azimuthal distributions in  SIDIS</a:t>
            </a:r>
          </a:p>
        </p:txBody>
      </p:sp>
    </p:spTree>
    <p:extLst>
      <p:ext uri="{BB962C8B-B14F-4D97-AF65-F5344CB8AC3E}">
        <p14:creationId xmlns:p14="http://schemas.microsoft.com/office/powerpoint/2010/main" val="12578227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lstStyle/>
          <a:p>
            <a:r>
              <a:rPr lang="en-US" altLang="en-US"/>
              <a:t>Comparing with HERMES</a:t>
            </a:r>
          </a:p>
        </p:txBody>
      </p:sp>
      <p:sp>
        <p:nvSpPr>
          <p:cNvPr id="3" name="Footer Placeholder 2"/>
          <p:cNvSpPr>
            <a:spLocks noGrp="1"/>
          </p:cNvSpPr>
          <p:nvPr>
            <p:ph type="ftr" sz="quarter" idx="10"/>
          </p:nvPr>
        </p:nvSpPr>
        <p:spPr/>
        <p:txBody>
          <a:bodyPr/>
          <a:lstStyle/>
          <a:p>
            <a:pPr>
              <a:defRPr/>
            </a:pPr>
            <a:r>
              <a:rPr lang="en-US" smtClean="0"/>
              <a:t>Avakian, APCTP July 2</a:t>
            </a:r>
            <a:endParaRPr lang="en-US"/>
          </a:p>
        </p:txBody>
      </p:sp>
      <p:sp>
        <p:nvSpPr>
          <p:cNvPr id="4915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8D38D5CC-22EA-744A-8F12-56FA9F20FF23}" type="slidenum">
              <a:rPr lang="en-US" altLang="en-US" sz="1400"/>
              <a:pPr>
                <a:spcBef>
                  <a:spcPct val="0"/>
                </a:spcBef>
                <a:buFontTx/>
                <a:buNone/>
              </a:pPr>
              <a:t>11</a:t>
            </a:fld>
            <a:endParaRPr lang="en-US" altLang="en-US" sz="1400"/>
          </a:p>
        </p:txBody>
      </p:sp>
      <p:pic>
        <p:nvPicPr>
          <p:cNvPr id="49157" name="Picture 5" descr="Screen Shot 2016-03-21 at 4.55.46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250950"/>
            <a:ext cx="5486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9158" name="Picture 6" descr="Screen Shot 2016-03-21 at 5.36.35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057400"/>
            <a:ext cx="5989638" cy="426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9159" name="TextBox 7"/>
          <p:cNvSpPr txBox="1">
            <a:spLocks noChangeArrowheads="1"/>
          </p:cNvSpPr>
          <p:nvPr/>
        </p:nvSpPr>
        <p:spPr bwMode="auto">
          <a:xfrm>
            <a:off x="6324600" y="3581400"/>
            <a:ext cx="28194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CLAS data consistent with HERMES (27.5 GeV)</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 Shot 2017-12-07 at 6.16.20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04428" y="2743199"/>
            <a:ext cx="3387171" cy="2579707"/>
          </a:xfrm>
          <a:prstGeom prst="rect">
            <a:avLst/>
          </a:prstGeom>
        </p:spPr>
      </p:pic>
      <p:grpSp>
        <p:nvGrpSpPr>
          <p:cNvPr id="33" name="Group 40"/>
          <p:cNvGrpSpPr>
            <a:grpSpLocks/>
          </p:cNvGrpSpPr>
          <p:nvPr/>
        </p:nvGrpSpPr>
        <p:grpSpPr bwMode="auto">
          <a:xfrm>
            <a:off x="152401" y="762000"/>
            <a:ext cx="1828800" cy="1535113"/>
            <a:chOff x="5891298" y="3352800"/>
            <a:chExt cx="3100302" cy="1535083"/>
          </a:xfrm>
        </p:grpSpPr>
        <p:pic>
          <p:nvPicPr>
            <p:cNvPr id="34" name="Picture 5" descr="txp_fig"/>
            <p:cNvPicPr>
              <a:picLocks noChangeAspect="1" noChangeArrowheads="1"/>
            </p:cNvPicPr>
            <p:nvPr>
              <p:custDataLst>
                <p:tags r:id="rId1"/>
              </p:custDataLst>
            </p:nvPr>
          </p:nvPicPr>
          <p:blipFill>
            <a:blip r:embed="rId5">
              <a:extLst>
                <a:ext uri="{28A0092B-C50C-407E-A947-70E740481C1C}">
                  <a14:useLocalDpi xmlns:a14="http://schemas.microsoft.com/office/drawing/2010/main" val="0"/>
                </a:ext>
              </a:extLst>
            </a:blip>
            <a:srcRect/>
            <a:stretch>
              <a:fillRect/>
            </a:stretch>
          </p:blipFill>
          <p:spPr bwMode="auto">
            <a:xfrm>
              <a:off x="5891298" y="3733800"/>
              <a:ext cx="3100302" cy="11540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5" name="TextBox 39"/>
            <p:cNvSpPr txBox="1">
              <a:spLocks noChangeArrowheads="1"/>
            </p:cNvSpPr>
            <p:nvPr/>
          </p:nvSpPr>
          <p:spPr bwMode="auto">
            <a:xfrm>
              <a:off x="6553200" y="3352800"/>
              <a:ext cx="209162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Higher Twist PDFs</a:t>
              </a:r>
            </a:p>
          </p:txBody>
        </p:sp>
      </p:grpSp>
      <p:sp>
        <p:nvSpPr>
          <p:cNvPr id="34818" name="Slide Number Placeholder 4"/>
          <p:cNvSpPr>
            <a:spLocks noGrp="1"/>
          </p:cNvSpPr>
          <p:nvPr>
            <p:ph type="sldNum" sz="quarter" idx="11"/>
          </p:nvPr>
        </p:nvSpPr>
        <p:spPr>
          <a:xfrm>
            <a:off x="8458200" y="6588125"/>
            <a:ext cx="685800" cy="32067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3A9913C-4F61-BB47-A9FE-E6E1F92D3932}" type="slidenum">
              <a:rPr lang="en-US" sz="1400"/>
              <a:pPr eaLnBrk="1" hangingPunct="1"/>
              <a:t>12</a:t>
            </a:fld>
            <a:endParaRPr lang="en-US" sz="1400"/>
          </a:p>
        </p:txBody>
      </p:sp>
      <p:sp>
        <p:nvSpPr>
          <p:cNvPr id="34819" name="Rectangle 2"/>
          <p:cNvSpPr>
            <a:spLocks noGrp="1" noChangeArrowheads="1"/>
          </p:cNvSpPr>
          <p:nvPr>
            <p:ph type="title"/>
          </p:nvPr>
        </p:nvSpPr>
        <p:spPr>
          <a:xfrm>
            <a:off x="444500" y="198437"/>
            <a:ext cx="8229600" cy="563563"/>
          </a:xfrm>
        </p:spPr>
        <p:txBody>
          <a:bodyPr/>
          <a:lstStyle/>
          <a:p>
            <a:pPr eaLnBrk="1" hangingPunct="1"/>
            <a:r>
              <a:rPr lang="en-US" sz="3200">
                <a:latin typeface="Arial" charset="0"/>
                <a:ea typeface="ＭＳ Ｐゴシック" charset="0"/>
                <a:cs typeface="ＭＳ Ｐゴシック" charset="0"/>
              </a:rPr>
              <a:t>Quark-gluon </a:t>
            </a:r>
            <a:r>
              <a:rPr lang="en-US" sz="3200" smtClean="0">
                <a:latin typeface="Arial" charset="0"/>
                <a:ea typeface="ＭＳ Ｐゴシック" charset="0"/>
                <a:cs typeface="ＭＳ Ｐゴシック" charset="0"/>
              </a:rPr>
              <a:t>correlations: flavor dependence</a:t>
            </a:r>
            <a:endParaRPr lang="en-US" sz="3200">
              <a:latin typeface="Arial" charset="0"/>
              <a:ea typeface="ＭＳ Ｐゴシック" charset="0"/>
              <a:cs typeface="ＭＳ Ｐゴシック" charset="0"/>
            </a:endParaRPr>
          </a:p>
        </p:txBody>
      </p:sp>
      <p:sp>
        <p:nvSpPr>
          <p:cNvPr id="34820" name="Footer Placeholder 9"/>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smtClean="0"/>
              <a:t>Avakian, APCTP July 2</a:t>
            </a:r>
            <a:endParaRPr lang="en-US" sz="1400"/>
          </a:p>
        </p:txBody>
      </p:sp>
      <p:pic>
        <p:nvPicPr>
          <p:cNvPr id="34823" name="Picture 25" descr="Screen Shot 2014-05-05 at 4.56.07 P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559300" y="2978150"/>
            <a:ext cx="25400" cy="139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4829" name="TextBox 32"/>
          <p:cNvSpPr txBox="1">
            <a:spLocks noChangeArrowheads="1"/>
          </p:cNvSpPr>
          <p:nvPr/>
        </p:nvSpPr>
        <p:spPr bwMode="auto">
          <a:xfrm>
            <a:off x="1219200" y="2362200"/>
            <a:ext cx="1471612"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t>CLAS/HERMES</a:t>
            </a:r>
          </a:p>
        </p:txBody>
      </p:sp>
      <p:pic>
        <p:nvPicPr>
          <p:cNvPr id="34830" name="Picture 17" descr="latex-image-1.pd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616825" y="2438400"/>
            <a:ext cx="155575" cy="1397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pic>
      <p:sp>
        <p:nvSpPr>
          <p:cNvPr id="31" name="Text Box 16"/>
          <p:cNvSpPr txBox="1">
            <a:spLocks noChangeArrowheads="1"/>
          </p:cNvSpPr>
          <p:nvPr/>
        </p:nvSpPr>
        <p:spPr bwMode="auto">
          <a:xfrm>
            <a:off x="76200" y="5638800"/>
            <a:ext cx="8991600" cy="954107"/>
          </a:xfrm>
          <a:prstGeom prst="rect">
            <a:avLst/>
          </a:prstGeom>
          <a:solidFill>
            <a:srgbClr val="FFFF99"/>
          </a:solidFill>
          <a:ln w="9525">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buFont typeface="Arial"/>
              <a:buChar char="•"/>
              <a:defRPr/>
            </a:pPr>
            <a:r>
              <a:rPr lang="en-US" sz="1400" dirty="0" smtClean="0"/>
              <a:t> Significant longitudinal beam and target SSA measured at HERMES, </a:t>
            </a:r>
            <a:r>
              <a:rPr lang="en-US" sz="1400" dirty="0" err="1" smtClean="0"/>
              <a:t>JLab</a:t>
            </a:r>
            <a:r>
              <a:rPr lang="en-US" sz="1400" dirty="0" smtClean="0"/>
              <a:t>  and COMPASS may be related to </a:t>
            </a:r>
            <a:r>
              <a:rPr lang="en-US" sz="1400" dirty="0"/>
              <a:t>h</a:t>
            </a:r>
            <a:r>
              <a:rPr lang="en-US" sz="1400" dirty="0" smtClean="0"/>
              <a:t>igher twist distribution functions  </a:t>
            </a:r>
          </a:p>
          <a:p>
            <a:pPr eaLnBrk="1" hangingPunct="1">
              <a:buFont typeface="Arial"/>
              <a:buChar char="•"/>
              <a:defRPr/>
            </a:pPr>
            <a:r>
              <a:rPr lang="en-US" sz="1400" dirty="0"/>
              <a:t> </a:t>
            </a:r>
            <a:r>
              <a:rPr lang="en-US" sz="1400" dirty="0" err="1" smtClean="0"/>
              <a:t>sin</a:t>
            </a:r>
            <a:r>
              <a:rPr lang="en-US" sz="1400" dirty="0" err="1" smtClean="0">
                <a:latin typeface="Symbol"/>
              </a:rPr>
              <a:t>f</a:t>
            </a:r>
            <a:r>
              <a:rPr lang="en-US" sz="1400" dirty="0" smtClean="0"/>
              <a:t> modulations for </a:t>
            </a:r>
            <a:r>
              <a:rPr lang="en-US" sz="1400" dirty="0" smtClean="0">
                <a:latin typeface="Symbol"/>
              </a:rPr>
              <a:t>p</a:t>
            </a:r>
            <a:r>
              <a:rPr lang="en-US" sz="1400" baseline="30000" dirty="0" smtClean="0"/>
              <a:t>+</a:t>
            </a:r>
            <a:r>
              <a:rPr lang="en-US" sz="1400" dirty="0" smtClean="0">
                <a:latin typeface="Symbol"/>
              </a:rPr>
              <a:t>p</a:t>
            </a:r>
            <a:r>
              <a:rPr lang="en-US" sz="1400" baseline="30000" dirty="0" smtClean="0"/>
              <a:t>0 </a:t>
            </a:r>
            <a:r>
              <a:rPr lang="en-US" sz="1400" dirty="0" smtClean="0"/>
              <a:t>consistent with dominance of </a:t>
            </a:r>
            <a:r>
              <a:rPr lang="en-US" sz="1400" dirty="0" err="1" smtClean="0"/>
              <a:t>Sivers</a:t>
            </a:r>
            <a:r>
              <a:rPr lang="en-US" sz="1400" dirty="0" smtClean="0"/>
              <a:t> mechanism</a:t>
            </a:r>
          </a:p>
          <a:p>
            <a:pPr eaLnBrk="1" hangingPunct="1">
              <a:buFont typeface="Arial"/>
              <a:buChar char="•"/>
              <a:defRPr/>
            </a:pPr>
            <a:r>
              <a:rPr lang="en-US" sz="1400" dirty="0"/>
              <a:t> </a:t>
            </a:r>
            <a:r>
              <a:rPr lang="en-US" sz="1400" dirty="0" err="1" smtClean="0"/>
              <a:t>Subleading</a:t>
            </a:r>
            <a:r>
              <a:rPr lang="en-US" sz="1400" dirty="0" smtClean="0"/>
              <a:t> asymmetries comparable with leading ones (1/Q terms should be accounted)</a:t>
            </a:r>
          </a:p>
        </p:txBody>
      </p:sp>
      <p:sp>
        <p:nvSpPr>
          <p:cNvPr id="34836" name="Rectangle 34"/>
          <p:cNvSpPr>
            <a:spLocks noChangeArrowheads="1"/>
          </p:cNvSpPr>
          <p:nvPr/>
        </p:nvSpPr>
        <p:spPr bwMode="auto">
          <a:xfrm>
            <a:off x="7620000" y="2743200"/>
            <a:ext cx="126188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t> </a:t>
            </a:r>
            <a:r>
              <a:rPr lang="en-US" sz="1000"/>
              <a:t>arXiv</a:t>
            </a:r>
            <a:r>
              <a:rPr lang="en-US" sz="1000" smtClean="0"/>
              <a:t>:1709.10054</a:t>
            </a:r>
            <a:endParaRPr lang="en-US" sz="1000"/>
          </a:p>
        </p:txBody>
      </p:sp>
      <p:pic>
        <p:nvPicPr>
          <p:cNvPr id="3" name="Picture 2" descr="Screen Shot 2017-12-04 at 4.16.17 PM.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2743200"/>
            <a:ext cx="5410200" cy="2743200"/>
          </a:xfrm>
          <a:prstGeom prst="rect">
            <a:avLst/>
          </a:prstGeom>
        </p:spPr>
      </p:pic>
      <p:sp>
        <p:nvSpPr>
          <p:cNvPr id="34827" name="Line 22"/>
          <p:cNvSpPr>
            <a:spLocks noChangeShapeType="1"/>
          </p:cNvSpPr>
          <p:nvPr/>
        </p:nvSpPr>
        <p:spPr bwMode="auto">
          <a:xfrm>
            <a:off x="685800" y="1981200"/>
            <a:ext cx="228600" cy="838200"/>
          </a:xfrm>
          <a:prstGeom prst="line">
            <a:avLst/>
          </a:prstGeom>
          <a:noFill/>
          <a:ln w="9525">
            <a:solidFill>
              <a:srgbClr val="FF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pic>
        <p:nvPicPr>
          <p:cNvPr id="36" name="Picture 20" descr="Screen shot 2012-10-18 at 1.37.01 PM.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858000" y="914400"/>
            <a:ext cx="1909763" cy="15023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TextBox 3"/>
          <p:cNvSpPr txBox="1"/>
          <p:nvPr/>
        </p:nvSpPr>
        <p:spPr>
          <a:xfrm>
            <a:off x="2133600" y="1143000"/>
            <a:ext cx="2819400" cy="923330"/>
          </a:xfrm>
          <a:prstGeom prst="rect">
            <a:avLst/>
          </a:prstGeom>
          <a:noFill/>
        </p:spPr>
        <p:txBody>
          <a:bodyPr wrap="square" rtlCol="0">
            <a:spAutoFit/>
          </a:bodyPr>
          <a:lstStyle/>
          <a:p>
            <a:pPr marL="342900" indent="-342900">
              <a:buAutoNum type="arabicParenR"/>
            </a:pPr>
            <a:r>
              <a:rPr lang="en-US" sz="1400" smtClean="0"/>
              <a:t>roughly equal </a:t>
            </a:r>
            <a:r>
              <a:rPr lang="en-US" sz="1400" smtClean="0">
                <a:latin typeface="Symbol"/>
              </a:rPr>
              <a:t>p</a:t>
            </a:r>
            <a:r>
              <a:rPr lang="en-US" sz="1400" baseline="30000"/>
              <a:t>+</a:t>
            </a:r>
            <a:r>
              <a:rPr lang="en-US" sz="1400" smtClean="0">
                <a:latin typeface="Symbol"/>
              </a:rPr>
              <a:t>p</a:t>
            </a:r>
            <a:r>
              <a:rPr lang="en-US" sz="1400" baseline="30000" smtClean="0"/>
              <a:t>0 </a:t>
            </a:r>
            <a:r>
              <a:rPr lang="en-US" sz="1400" smtClean="0"/>
              <a:t>SSA</a:t>
            </a:r>
          </a:p>
          <a:p>
            <a:pPr marL="342900" indent="-342900">
              <a:buFontTx/>
              <a:buAutoNum type="arabicParenR"/>
            </a:pPr>
            <a:r>
              <a:rPr lang="en-US" sz="1400" smtClean="0">
                <a:latin typeface="Symbol"/>
              </a:rPr>
              <a:t>p</a:t>
            </a:r>
            <a:r>
              <a:rPr lang="en-US" sz="1400" baseline="30000" smtClean="0"/>
              <a:t>- </a:t>
            </a:r>
            <a:r>
              <a:rPr lang="en-US" sz="1400" smtClean="0"/>
              <a:t>SSA much smaller, consistent with 0 or&lt;0</a:t>
            </a:r>
            <a:endParaRPr lang="en-US" sz="1400"/>
          </a:p>
          <a:p>
            <a:pPr marL="342900" indent="-342900">
              <a:buAutoNum type="arabicParenR"/>
            </a:pPr>
            <a:endParaRPr lang="en-US" baseline="30000"/>
          </a:p>
        </p:txBody>
      </p:sp>
      <p:pic>
        <p:nvPicPr>
          <p:cNvPr id="38" name="Picture 2" descr="Screen shot 2012-10-18 at 10.54.30 AM.pn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648200" y="914400"/>
            <a:ext cx="2133600" cy="167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extBox 4"/>
          <p:cNvSpPr txBox="1"/>
          <p:nvPr/>
        </p:nvSpPr>
        <p:spPr>
          <a:xfrm>
            <a:off x="6781800" y="4462790"/>
            <a:ext cx="1443024" cy="261610"/>
          </a:xfrm>
          <a:prstGeom prst="rect">
            <a:avLst/>
          </a:prstGeom>
          <a:noFill/>
        </p:spPr>
        <p:txBody>
          <a:bodyPr wrap="none" rtlCol="0">
            <a:spAutoFit/>
          </a:bodyPr>
          <a:lstStyle/>
          <a:p>
            <a:r>
              <a:rPr lang="en-US" sz="1100" dirty="0" smtClean="0"/>
              <a:t>“</a:t>
            </a:r>
            <a:r>
              <a:rPr lang="en-US" sz="1100" dirty="0" err="1" smtClean="0"/>
              <a:t>collins</a:t>
            </a:r>
            <a:r>
              <a:rPr lang="en-US" sz="1100" dirty="0" smtClean="0"/>
              <a:t>” contribution</a:t>
            </a:r>
            <a:endParaRPr lang="en-US" sz="1100" dirty="0"/>
          </a:p>
        </p:txBody>
      </p:sp>
      <p:sp>
        <p:nvSpPr>
          <p:cNvPr id="40" name="Line 22"/>
          <p:cNvSpPr>
            <a:spLocks noChangeShapeType="1"/>
          </p:cNvSpPr>
          <p:nvPr/>
        </p:nvSpPr>
        <p:spPr bwMode="auto">
          <a:xfrm flipV="1">
            <a:off x="7467600" y="4386590"/>
            <a:ext cx="76200" cy="152400"/>
          </a:xfrm>
          <a:prstGeom prst="line">
            <a:avLst/>
          </a:prstGeom>
          <a:noFill/>
          <a:ln w="9525">
            <a:solidFill>
              <a:srgbClr val="FF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Tree>
    <p:extLst>
      <p:ext uri="{BB962C8B-B14F-4D97-AF65-F5344CB8AC3E}">
        <p14:creationId xmlns:p14="http://schemas.microsoft.com/office/powerpoint/2010/main" val="37904838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7-12-04 at 6.56.12 PM.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867400" y="3505200"/>
            <a:ext cx="2691857" cy="1600200"/>
          </a:xfrm>
          <a:prstGeom prst="rect">
            <a:avLst/>
          </a:prstGeom>
        </p:spPr>
      </p:pic>
      <p:sp>
        <p:nvSpPr>
          <p:cNvPr id="39939" name="Footer Placeholder 1"/>
          <p:cNvSpPr>
            <a:spLocks noGrp="1"/>
          </p:cNvSpPr>
          <p:nvPr>
            <p:ph type="ftr" sz="quarter" idx="10"/>
          </p:nvPr>
        </p:nvSpPr>
        <p:spPr>
          <a:xfrm>
            <a:off x="3124200" y="6565900"/>
            <a:ext cx="3276600" cy="24447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smtClean="0"/>
              <a:t>Avakian, APCTP July 2</a:t>
            </a:r>
            <a:endParaRPr lang="en-US" sz="1400"/>
          </a:p>
        </p:txBody>
      </p:sp>
      <p:sp>
        <p:nvSpPr>
          <p:cNvPr id="39940" name="Slide Number Placeholder 2"/>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0D2E39D-9399-2146-877F-4ADA41C8009A}" type="slidenum">
              <a:rPr lang="en-US" sz="1400"/>
              <a:pPr eaLnBrk="1" hangingPunct="1"/>
              <a:t>13</a:t>
            </a:fld>
            <a:endParaRPr lang="en-US" sz="1400"/>
          </a:p>
        </p:txBody>
      </p:sp>
      <p:sp>
        <p:nvSpPr>
          <p:cNvPr id="39941" name="Slide Number Placeholder 4"/>
          <p:cNvSpPr txBox="1">
            <a:spLocks noGrp="1"/>
          </p:cNvSpPr>
          <p:nvPr/>
        </p:nvSpPr>
        <p:spPr bwMode="auto">
          <a:xfrm>
            <a:off x="8458200" y="6464300"/>
            <a:ext cx="685800" cy="320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0D70358B-CFDE-364F-BCA5-E2778F6AF59A}" type="slidenum">
              <a:rPr lang="en-US" sz="1400"/>
              <a:pPr algn="r" eaLnBrk="1" hangingPunct="1"/>
              <a:t>13</a:t>
            </a:fld>
            <a:endParaRPr lang="en-US" sz="1400"/>
          </a:p>
        </p:txBody>
      </p:sp>
      <p:sp>
        <p:nvSpPr>
          <p:cNvPr id="39942" name="Title 26"/>
          <p:cNvSpPr>
            <a:spLocks noGrp="1"/>
          </p:cNvSpPr>
          <p:nvPr>
            <p:ph type="title" idx="4294967295"/>
          </p:nvPr>
        </p:nvSpPr>
        <p:spPr>
          <a:noFill/>
        </p:spPr>
        <p:txBody>
          <a:bodyPr/>
          <a:lstStyle/>
          <a:p>
            <a:r>
              <a:rPr lang="en-US" sz="3200" err="1">
                <a:latin typeface="Arial" charset="0"/>
                <a:ea typeface="ＭＳ Ｐゴシック" charset="0"/>
                <a:cs typeface="ＭＳ Ｐゴシック" charset="0"/>
              </a:rPr>
              <a:t>Sivers</a:t>
            </a:r>
            <a:r>
              <a:rPr lang="en-US" sz="3200">
                <a:latin typeface="Arial" charset="0"/>
                <a:ea typeface="ＭＳ Ｐゴシック" charset="0"/>
                <a:cs typeface="ＭＳ Ｐゴシック" charset="0"/>
              </a:rPr>
              <a:t> asymmetry: </a:t>
            </a:r>
            <a:r>
              <a:rPr lang="en-US" sz="3200" smtClean="0">
                <a:latin typeface="Arial" charset="0"/>
                <a:ea typeface="ＭＳ Ｐゴシック" charset="0"/>
                <a:cs typeface="ＭＳ Ｐゴシック" charset="0"/>
              </a:rPr>
              <a:t> </a:t>
            </a:r>
            <a:r>
              <a:rPr lang="en-US" sz="3200" err="1">
                <a:latin typeface="Arial" charset="0"/>
                <a:ea typeface="ＭＳ Ｐゴシック" charset="0"/>
                <a:cs typeface="ＭＳ Ｐゴシック" charset="0"/>
              </a:rPr>
              <a:t>pions</a:t>
            </a:r>
            <a:endParaRPr lang="en-US" sz="3200">
              <a:latin typeface="Arial" charset="0"/>
              <a:ea typeface="ＭＳ Ｐゴシック" charset="0"/>
              <a:cs typeface="ＭＳ Ｐゴシック" charset="0"/>
            </a:endParaRPr>
          </a:p>
        </p:txBody>
      </p:sp>
      <p:sp>
        <p:nvSpPr>
          <p:cNvPr id="676877" name="Text Box 13"/>
          <p:cNvSpPr txBox="1">
            <a:spLocks noChangeArrowheads="1"/>
          </p:cNvSpPr>
          <p:nvPr/>
        </p:nvSpPr>
        <p:spPr bwMode="auto">
          <a:xfrm>
            <a:off x="533400" y="5181600"/>
            <a:ext cx="8382000" cy="584776"/>
          </a:xfrm>
          <a:prstGeom prst="rect">
            <a:avLst/>
          </a:prstGeom>
          <a:solidFill>
            <a:schemeClr val="bg1"/>
          </a:solidFill>
          <a:ln w="9525">
            <a:solidFill>
              <a:srgbClr val="FF0000"/>
            </a:solidFill>
            <a:miter lim="800000"/>
            <a:headEnd/>
            <a:tailEnd/>
          </a:ln>
        </p:spPr>
        <p:txBody>
          <a:bodyPr wrap="square">
            <a:spAutoFit/>
          </a:bodyPr>
          <a:lstStyle>
            <a:lvl1pPr marL="285750" indent="-28575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buFont typeface="Arial" charset="0"/>
              <a:buChar char="•"/>
            </a:pPr>
            <a:r>
              <a:rPr lang="en-US" sz="1600" smtClean="0">
                <a:latin typeface="Symbol" charset="0"/>
              </a:rPr>
              <a:t>p</a:t>
            </a:r>
            <a:r>
              <a:rPr lang="en-US" sz="1600" smtClean="0"/>
              <a:t>+/0, also K</a:t>
            </a:r>
            <a:r>
              <a:rPr lang="en-US" sz="1600"/>
              <a:t>+ </a:t>
            </a:r>
            <a:r>
              <a:rPr lang="en-US" sz="1600" smtClean="0"/>
              <a:t> </a:t>
            </a:r>
            <a:r>
              <a:rPr lang="en-US" sz="1600" smtClean="0">
                <a:sym typeface="Wingdings"/>
              </a:rPr>
              <a:t> </a:t>
            </a:r>
            <a:r>
              <a:rPr lang="en-US" sz="1600" smtClean="0"/>
              <a:t> Significant  </a:t>
            </a:r>
            <a:r>
              <a:rPr lang="en-US" sz="1600" err="1"/>
              <a:t>Sivers</a:t>
            </a:r>
            <a:r>
              <a:rPr lang="en-US" sz="1600"/>
              <a:t> SSA </a:t>
            </a:r>
            <a:r>
              <a:rPr lang="en-US" sz="1600" smtClean="0"/>
              <a:t> increasing with x </a:t>
            </a:r>
          </a:p>
          <a:p>
            <a:pPr>
              <a:buFont typeface="Arial" charset="0"/>
              <a:buChar char="•"/>
            </a:pPr>
            <a:r>
              <a:rPr lang="en-US" sz="1600" smtClean="0"/>
              <a:t>K</a:t>
            </a:r>
            <a:r>
              <a:rPr lang="en-US" sz="1600"/>
              <a:t>- and  </a:t>
            </a:r>
            <a:r>
              <a:rPr lang="en-US" sz="1600">
                <a:latin typeface="Symbol" charset="0"/>
              </a:rPr>
              <a:t>p</a:t>
            </a:r>
            <a:r>
              <a:rPr lang="en-US" sz="1600"/>
              <a:t>- consistent with 0 </a:t>
            </a:r>
            <a:r>
              <a:rPr lang="en-US" sz="1600" smtClean="0"/>
              <a:t>( </a:t>
            </a:r>
            <a:r>
              <a:rPr lang="en-US" sz="1600"/>
              <a:t>contributions from different flavors </a:t>
            </a:r>
            <a:r>
              <a:rPr lang="en-US" sz="1600" smtClean="0"/>
              <a:t>cancel?).</a:t>
            </a:r>
            <a:endParaRPr lang="en-US" sz="1600"/>
          </a:p>
        </p:txBody>
      </p:sp>
      <p:pic>
        <p:nvPicPr>
          <p:cNvPr id="39953" name="Picture 24" descr="latex-image-1.pdf"/>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810000" y="838200"/>
            <a:ext cx="3810000" cy="568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9954" name="TextBox 25"/>
          <p:cNvSpPr txBox="1">
            <a:spLocks noChangeArrowheads="1"/>
          </p:cNvSpPr>
          <p:nvPr/>
        </p:nvSpPr>
        <p:spPr bwMode="auto">
          <a:xfrm>
            <a:off x="304800" y="5924550"/>
            <a:ext cx="8267700" cy="400050"/>
          </a:xfrm>
          <a:prstGeom prst="rect">
            <a:avLst/>
          </a:prstGeom>
          <a:solidFill>
            <a:srgbClr val="FF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a:t>Independent, high precision measurement in a wide Q</a:t>
            </a:r>
            <a:r>
              <a:rPr lang="en-US" sz="2000" baseline="30000"/>
              <a:t>2</a:t>
            </a:r>
            <a:r>
              <a:rPr lang="en-US" sz="2000"/>
              <a:t> range is crucial</a:t>
            </a:r>
          </a:p>
        </p:txBody>
      </p:sp>
      <p:grpSp>
        <p:nvGrpSpPr>
          <p:cNvPr id="39955" name="Group 58"/>
          <p:cNvGrpSpPr>
            <a:grpSpLocks/>
          </p:cNvGrpSpPr>
          <p:nvPr/>
        </p:nvGrpSpPr>
        <p:grpSpPr bwMode="auto">
          <a:xfrm>
            <a:off x="7834313" y="762000"/>
            <a:ext cx="1295400" cy="914400"/>
            <a:chOff x="7065203" y="838200"/>
            <a:chExt cx="1905000" cy="909638"/>
          </a:xfrm>
        </p:grpSpPr>
        <p:pic>
          <p:nvPicPr>
            <p:cNvPr id="39957" name="Picture 95" descr="txp_fig"/>
            <p:cNvPicPr>
              <a:picLocks noChangeAspect="1" noChangeArrowheads="1"/>
            </p:cNvPicPr>
            <p:nvPr>
              <p:custDataLst>
                <p:tags r:id="rId1"/>
              </p:custDataLst>
            </p:nvPr>
          </p:nvPicPr>
          <p:blipFill>
            <a:blip r:embed="rId11">
              <a:extLst>
                <a:ext uri="{28A0092B-C50C-407E-A947-70E740481C1C}">
                  <a14:useLocalDpi xmlns:a14="http://schemas.microsoft.com/office/drawing/2010/main" val="0"/>
                </a:ext>
              </a:extLst>
            </a:blip>
            <a:srcRect/>
            <a:stretch>
              <a:fillRect/>
            </a:stretch>
          </p:blipFill>
          <p:spPr bwMode="auto">
            <a:xfrm>
              <a:off x="7065203" y="838200"/>
              <a:ext cx="1905000" cy="909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9958" name="Picture 101" descr="txp_fig"/>
            <p:cNvPicPr>
              <a:picLocks noChangeAspect="1" noChangeArrowheads="1"/>
            </p:cNvPicPr>
            <p:nvPr>
              <p:custDataLst>
                <p:tags r:id="rId2"/>
              </p:custDataLst>
            </p:nvPr>
          </p:nvPicPr>
          <p:blipFill>
            <a:blip r:embed="rId12">
              <a:extLst>
                <a:ext uri="{28A0092B-C50C-407E-A947-70E740481C1C}">
                  <a14:useLocalDpi xmlns:a14="http://schemas.microsoft.com/office/drawing/2010/main" val="0"/>
                </a:ext>
              </a:extLst>
            </a:blip>
            <a:srcRect/>
            <a:stretch>
              <a:fillRect/>
            </a:stretch>
          </p:blipFill>
          <p:spPr bwMode="auto">
            <a:xfrm>
              <a:off x="7620000" y="1524000"/>
              <a:ext cx="282575" cy="20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9959" name="Picture 102" descr="txp_fig"/>
            <p:cNvPicPr>
              <a:picLocks noChangeAspect="1" noChangeArrowheads="1"/>
            </p:cNvPicPr>
            <p:nvPr>
              <p:custDataLst>
                <p:tags r:id="rId3"/>
              </p:custDataLst>
            </p:nvPr>
          </p:nvPicPr>
          <p:blipFill>
            <a:blip r:embed="rId13">
              <a:extLst>
                <a:ext uri="{28A0092B-C50C-407E-A947-70E740481C1C}">
                  <a14:useLocalDpi xmlns:a14="http://schemas.microsoft.com/office/drawing/2010/main" val="0"/>
                </a:ext>
              </a:extLst>
            </a:blip>
            <a:srcRect/>
            <a:stretch>
              <a:fillRect/>
            </a:stretch>
          </p:blipFill>
          <p:spPr bwMode="auto">
            <a:xfrm>
              <a:off x="8458200" y="1314450"/>
              <a:ext cx="304800" cy="185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9960" name="Picture 103" descr="txp_fig"/>
            <p:cNvPicPr>
              <a:picLocks noChangeAspect="1" noChangeArrowheads="1"/>
            </p:cNvPicPr>
            <p:nvPr>
              <p:custDataLst>
                <p:tags r:id="rId4"/>
              </p:custDataLst>
            </p:nvPr>
          </p:nvPicPr>
          <p:blipFill>
            <a:blip r:embed="rId14">
              <a:extLst>
                <a:ext uri="{28A0092B-C50C-407E-A947-70E740481C1C}">
                  <a14:useLocalDpi xmlns:a14="http://schemas.microsoft.com/office/drawing/2010/main" val="0"/>
                </a:ext>
              </a:extLst>
            </a:blip>
            <a:srcRect/>
            <a:stretch>
              <a:fillRect/>
            </a:stretch>
          </p:blipFill>
          <p:spPr bwMode="auto">
            <a:xfrm>
              <a:off x="8458200" y="1093788"/>
              <a:ext cx="228600" cy="17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9961" name="Picture 104" descr="txp_fig"/>
            <p:cNvPicPr>
              <a:picLocks noChangeAspect="1" noChangeArrowheads="1"/>
            </p:cNvPicPr>
            <p:nvPr>
              <p:custDataLst>
                <p:tags r:id="rId5"/>
              </p:custDataLst>
            </p:nvPr>
          </p:nvPicPr>
          <p:blipFill>
            <a:blip r:embed="rId15">
              <a:extLst>
                <a:ext uri="{28A0092B-C50C-407E-A947-70E740481C1C}">
                  <a14:useLocalDpi xmlns:a14="http://schemas.microsoft.com/office/drawing/2010/main" val="0"/>
                </a:ext>
              </a:extLst>
            </a:blip>
            <a:srcRect/>
            <a:stretch>
              <a:fillRect/>
            </a:stretch>
          </p:blipFill>
          <p:spPr bwMode="auto">
            <a:xfrm>
              <a:off x="8610600" y="1524000"/>
              <a:ext cx="350838" cy="203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9962" name="Picture 105" descr="txp_fig"/>
            <p:cNvPicPr>
              <a:picLocks noChangeAspect="1" noChangeArrowheads="1"/>
            </p:cNvPicPr>
            <p:nvPr>
              <p:custDataLst>
                <p:tags r:id="rId6"/>
              </p:custDataLst>
            </p:nvPr>
          </p:nvPicPr>
          <p:blipFill>
            <a:blip r:embed="rId16">
              <a:extLst>
                <a:ext uri="{28A0092B-C50C-407E-A947-70E740481C1C}">
                  <a14:useLocalDpi xmlns:a14="http://schemas.microsoft.com/office/drawing/2010/main" val="0"/>
                </a:ext>
              </a:extLst>
            </a:blip>
            <a:srcRect/>
            <a:stretch>
              <a:fillRect/>
            </a:stretch>
          </p:blipFill>
          <p:spPr bwMode="auto">
            <a:xfrm>
              <a:off x="8001000" y="1541463"/>
              <a:ext cx="304800" cy="185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cxnSp>
        <p:nvCxnSpPr>
          <p:cNvPr id="32" name="Straight Connector 31"/>
          <p:cNvCxnSpPr/>
          <p:nvPr/>
        </p:nvCxnSpPr>
        <p:spPr>
          <a:xfrm rot="10800000">
            <a:off x="7620000" y="1295400"/>
            <a:ext cx="609600" cy="304800"/>
          </a:xfrm>
          <a:prstGeom prst="line">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nvGrpSpPr>
          <p:cNvPr id="31" name="Group 92"/>
          <p:cNvGrpSpPr>
            <a:grpSpLocks/>
          </p:cNvGrpSpPr>
          <p:nvPr/>
        </p:nvGrpSpPr>
        <p:grpSpPr bwMode="auto">
          <a:xfrm>
            <a:off x="-3810000" y="533400"/>
            <a:ext cx="8915400" cy="4572000"/>
            <a:chOff x="304800" y="762000"/>
            <a:chExt cx="6837072" cy="4572000"/>
          </a:xfrm>
        </p:grpSpPr>
        <p:sp>
          <p:nvSpPr>
            <p:cNvPr id="34" name="Rectangle 33"/>
            <p:cNvSpPr/>
            <p:nvPr/>
          </p:nvSpPr>
          <p:spPr>
            <a:xfrm>
              <a:off x="304800" y="762000"/>
              <a:ext cx="304800" cy="304800"/>
            </a:xfrm>
            <a:prstGeom prst="rect">
              <a:avLst/>
            </a:prstGeom>
            <a:noFill/>
            <a:ln w="254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a:p>
          </p:txBody>
        </p:sp>
        <p:pic>
          <p:nvPicPr>
            <p:cNvPr id="35" name="Picture 4" descr="screenshot_1.jpg"/>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3452075" y="1905000"/>
              <a:ext cx="3689797" cy="3429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2" name="Picture 1" descr="Screen Shot 2017-12-04 at 6.55.07 PM.png"/>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5791200" y="1752600"/>
            <a:ext cx="2844800" cy="1828800"/>
          </a:xfrm>
          <a:prstGeom prst="rect">
            <a:avLst/>
          </a:prstGeom>
        </p:spPr>
      </p:pic>
    </p:spTree>
    <p:extLst>
      <p:ext uri="{BB962C8B-B14F-4D97-AF65-F5344CB8AC3E}">
        <p14:creationId xmlns:p14="http://schemas.microsoft.com/office/powerpoint/2010/main" val="24807673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Multiplicities </a:t>
            </a:r>
            <a:endParaRPr lang="en-US"/>
          </a:p>
        </p:txBody>
      </p:sp>
      <p:sp>
        <p:nvSpPr>
          <p:cNvPr id="4" name="Footer Placeholder 3"/>
          <p:cNvSpPr>
            <a:spLocks noGrp="1"/>
          </p:cNvSpPr>
          <p:nvPr>
            <p:ph type="ftr" sz="quarter" idx="10"/>
          </p:nvPr>
        </p:nvSpPr>
        <p:spPr/>
        <p:txBody>
          <a:bodyPr/>
          <a:lstStyle/>
          <a:p>
            <a:pPr>
              <a:defRPr/>
            </a:pPr>
            <a:r>
              <a:rPr lang="en-US" smtClean="0"/>
              <a:t>Avakian, APCTP July 2</a:t>
            </a:r>
            <a:endParaRPr lang="en-US"/>
          </a:p>
        </p:txBody>
      </p:sp>
      <p:sp>
        <p:nvSpPr>
          <p:cNvPr id="5" name="Slide Number Placeholder 4"/>
          <p:cNvSpPr>
            <a:spLocks noGrp="1"/>
          </p:cNvSpPr>
          <p:nvPr>
            <p:ph type="sldNum" sz="quarter" idx="11"/>
          </p:nvPr>
        </p:nvSpPr>
        <p:spPr/>
        <p:txBody>
          <a:bodyPr/>
          <a:lstStyle/>
          <a:p>
            <a:pPr>
              <a:defRPr/>
            </a:pPr>
            <a:fld id="{185C1D5A-1B75-2643-9634-7250AEE2B499}" type="slidenum">
              <a:rPr lang="en-US" altLang="en-US" smtClean="0"/>
              <a:pPr>
                <a:defRPr/>
              </a:pPr>
              <a:t>14</a:t>
            </a:fld>
            <a:endParaRPr lang="en-US" altLang="en-US"/>
          </a:p>
        </p:txBody>
      </p:sp>
      <p:pic>
        <p:nvPicPr>
          <p:cNvPr id="6" name="Picture 5" descr="Screen Shot 2017-12-06 at 11.35.02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0400" y="1295400"/>
            <a:ext cx="2971800" cy="3886200"/>
          </a:xfrm>
          <a:prstGeom prst="rect">
            <a:avLst/>
          </a:prstGeom>
        </p:spPr>
      </p:pic>
      <p:pic>
        <p:nvPicPr>
          <p:cNvPr id="7" name="Picture 6" descr="Screen Shot 2017-12-06 at 11.34.31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371600"/>
            <a:ext cx="3276600" cy="3683000"/>
          </a:xfrm>
          <a:prstGeom prst="rect">
            <a:avLst/>
          </a:prstGeom>
        </p:spPr>
      </p:pic>
      <p:sp>
        <p:nvSpPr>
          <p:cNvPr id="8" name="TextBox 7"/>
          <p:cNvSpPr txBox="1"/>
          <p:nvPr/>
        </p:nvSpPr>
        <p:spPr>
          <a:xfrm>
            <a:off x="304800" y="5105400"/>
            <a:ext cx="4343400" cy="1323439"/>
          </a:xfrm>
          <a:prstGeom prst="rect">
            <a:avLst/>
          </a:prstGeom>
          <a:noFill/>
        </p:spPr>
        <p:txBody>
          <a:bodyPr wrap="square" rtlCol="0">
            <a:spAutoFit/>
          </a:bodyPr>
          <a:lstStyle/>
          <a:p>
            <a:pPr marL="342900" indent="-342900">
              <a:buFont typeface="Arial" charset="0"/>
              <a:buChar char="•"/>
            </a:pPr>
            <a:r>
              <a:rPr lang="en-US" sz="2000" dirty="0" smtClean="0"/>
              <a:t>Analysis of 1D may require understanding of 3D structure</a:t>
            </a:r>
          </a:p>
          <a:p>
            <a:pPr marL="342900" indent="-342900">
              <a:buFont typeface="Arial" charset="0"/>
              <a:buChar char="•"/>
            </a:pPr>
            <a:r>
              <a:rPr lang="en-US" sz="2000" dirty="0" smtClean="0"/>
              <a:t>Lower the beam energy, less phase space for high P</a:t>
            </a:r>
            <a:r>
              <a:rPr lang="en-US" sz="2000" baseline="-25000" dirty="0" smtClean="0"/>
              <a:t>T</a:t>
            </a:r>
            <a:endParaRPr lang="en-US" sz="2000" baseline="-25000" dirty="0"/>
          </a:p>
        </p:txBody>
      </p:sp>
      <p:sp>
        <p:nvSpPr>
          <p:cNvPr id="9" name="TextBox 8"/>
          <p:cNvSpPr txBox="1"/>
          <p:nvPr/>
        </p:nvSpPr>
        <p:spPr>
          <a:xfrm>
            <a:off x="152400" y="914400"/>
            <a:ext cx="2605589" cy="369332"/>
          </a:xfrm>
          <a:prstGeom prst="rect">
            <a:avLst/>
          </a:prstGeom>
          <a:noFill/>
        </p:spPr>
        <p:txBody>
          <a:bodyPr wrap="none" rtlCol="0">
            <a:spAutoFit/>
          </a:bodyPr>
          <a:lstStyle/>
          <a:p>
            <a:r>
              <a:rPr lang="en-US" smtClean="0"/>
              <a:t>COMPASS:1709.07374</a:t>
            </a:r>
            <a:endParaRPr lang="en-US"/>
          </a:p>
        </p:txBody>
      </p:sp>
      <p:pic>
        <p:nvPicPr>
          <p:cNvPr id="10" name="Picture 9" descr="Screen Shot 2017-12-06 at 11.39.34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9800" y="1295400"/>
            <a:ext cx="2833986" cy="3733800"/>
          </a:xfrm>
          <a:prstGeom prst="rect">
            <a:avLst/>
          </a:prstGeom>
        </p:spPr>
      </p:pic>
      <p:sp>
        <p:nvSpPr>
          <p:cNvPr id="11" name="TextBox 10"/>
          <p:cNvSpPr txBox="1"/>
          <p:nvPr/>
        </p:nvSpPr>
        <p:spPr>
          <a:xfrm>
            <a:off x="5943601" y="5181601"/>
            <a:ext cx="2743200" cy="707886"/>
          </a:xfrm>
          <a:prstGeom prst="rect">
            <a:avLst/>
          </a:prstGeom>
          <a:noFill/>
        </p:spPr>
        <p:txBody>
          <a:bodyPr wrap="square" rtlCol="0">
            <a:spAutoFit/>
          </a:bodyPr>
          <a:lstStyle/>
          <a:p>
            <a:pPr marL="342900" indent="-342900">
              <a:buFont typeface="Arial" charset="0"/>
              <a:buChar char="•"/>
            </a:pPr>
            <a:r>
              <a:rPr lang="en-US" sz="2000" dirty="0" smtClean="0"/>
              <a:t>What is the origin of the tail?</a:t>
            </a:r>
            <a:endParaRPr lang="en-US" sz="2000" dirty="0"/>
          </a:p>
        </p:txBody>
      </p:sp>
    </p:spTree>
    <p:extLst>
      <p:ext uri="{BB962C8B-B14F-4D97-AF65-F5344CB8AC3E}">
        <p14:creationId xmlns:p14="http://schemas.microsoft.com/office/powerpoint/2010/main" val="114131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445"/>
            <a:ext cx="9144000" cy="653355"/>
          </a:xfrm>
        </p:spPr>
        <p:txBody>
          <a:bodyPr/>
          <a:lstStyle/>
          <a:p>
            <a:r>
              <a:rPr lang="en-US" sz="2800" smtClean="0"/>
              <a:t>High precision measurements of SIDIS </a:t>
            </a:r>
            <a:r>
              <a:rPr lang="en-US" sz="2800"/>
              <a:t>Cross </a:t>
            </a:r>
            <a:r>
              <a:rPr lang="en-US" sz="2800" smtClean="0"/>
              <a:t>Section</a:t>
            </a:r>
            <a:endParaRPr lang="en-US" sz="2800"/>
          </a:p>
        </p:txBody>
      </p:sp>
      <p:sp>
        <p:nvSpPr>
          <p:cNvPr id="5" name="Rectangle 4"/>
          <p:cNvSpPr/>
          <p:nvPr/>
        </p:nvSpPr>
        <p:spPr>
          <a:xfrm>
            <a:off x="2514600" y="5334000"/>
            <a:ext cx="2779777" cy="400110"/>
          </a:xfrm>
          <a:prstGeom prst="rect">
            <a:avLst/>
          </a:prstGeom>
        </p:spPr>
        <p:txBody>
          <a:bodyPr wrap="none">
            <a:spAutoFit/>
          </a:bodyPr>
          <a:lstStyle/>
          <a:p>
            <a:r>
              <a:rPr lang="en-US" sz="2000" i="0">
                <a:solidFill>
                  <a:srgbClr val="000000"/>
                </a:solidFill>
                <a:latin typeface="Arial"/>
              </a:rPr>
              <a:t>p</a:t>
            </a:r>
            <a:r>
              <a:rPr lang="en-US" sz="2000" i="0" smtClean="0">
                <a:solidFill>
                  <a:srgbClr val="000000"/>
                </a:solidFill>
                <a:latin typeface="Arial"/>
              </a:rPr>
              <a:t>i+ results      </a:t>
            </a:r>
            <a:r>
              <a:rPr lang="en-US" sz="2000" i="0" smtClean="0">
                <a:solidFill>
                  <a:srgbClr val="000000"/>
                </a:solidFill>
                <a:latin typeface="Symbol" pitchFamily="18" charset="2"/>
              </a:rPr>
              <a:t> </a:t>
            </a:r>
            <a:r>
              <a:rPr lang="en-US" sz="2000" i="0" err="1" smtClean="0">
                <a:solidFill>
                  <a:srgbClr val="000000"/>
                </a:solidFill>
                <a:latin typeface="Symbol" pitchFamily="18" charset="2"/>
              </a:rPr>
              <a:t>F</a:t>
            </a:r>
            <a:r>
              <a:rPr lang="en-US" sz="2000" i="0" baseline="-25000" err="1" smtClean="0">
                <a:solidFill>
                  <a:srgbClr val="000000"/>
                </a:solidFill>
              </a:rPr>
              <a:t>h</a:t>
            </a:r>
            <a:r>
              <a:rPr lang="en-US" sz="2000" i="0" baseline="-25000" smtClean="0">
                <a:solidFill>
                  <a:srgbClr val="000000"/>
                </a:solidFill>
              </a:rPr>
              <a:t>  </a:t>
            </a:r>
            <a:r>
              <a:rPr lang="en-US" sz="2000" i="0" smtClean="0">
                <a:solidFill>
                  <a:srgbClr val="000000"/>
                </a:solidFill>
              </a:rPr>
              <a:t>(rad)</a:t>
            </a:r>
            <a:endParaRPr lang="en-US" sz="2000" i="0">
              <a:solidFill>
                <a:srgbClr val="000000"/>
              </a:solidFill>
            </a:endParaRPr>
          </a:p>
        </p:txBody>
      </p:sp>
      <p:pic>
        <p:nvPicPr>
          <p:cNvPr id="6" name="Picture 5" descr="Screen Shot 2017-12-04 at 4.51.50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8077200" cy="4152257"/>
          </a:xfrm>
          <a:prstGeom prst="rect">
            <a:avLst/>
          </a:prstGeom>
        </p:spPr>
      </p:pic>
      <p:sp>
        <p:nvSpPr>
          <p:cNvPr id="7" name="Rectangle 6"/>
          <p:cNvSpPr/>
          <p:nvPr/>
        </p:nvSpPr>
        <p:spPr>
          <a:xfrm>
            <a:off x="6096000" y="990600"/>
            <a:ext cx="2455457" cy="369332"/>
          </a:xfrm>
          <a:prstGeom prst="rect">
            <a:avLst/>
          </a:prstGeom>
        </p:spPr>
        <p:txBody>
          <a:bodyPr wrap="none">
            <a:spAutoFit/>
          </a:bodyPr>
          <a:lstStyle/>
          <a:p>
            <a:r>
              <a:rPr lang="en-US" smtClean="0"/>
              <a:t>Hall-A, E06</a:t>
            </a:r>
            <a:r>
              <a:rPr lang="en-US"/>
              <a:t>-</a:t>
            </a:r>
            <a:r>
              <a:rPr lang="en-US" smtClean="0"/>
              <a:t>010 (He3)</a:t>
            </a:r>
            <a:endParaRPr lang="en-US"/>
          </a:p>
        </p:txBody>
      </p:sp>
      <p:sp>
        <p:nvSpPr>
          <p:cNvPr id="8" name="TextBox 7"/>
          <p:cNvSpPr txBox="1"/>
          <p:nvPr/>
        </p:nvSpPr>
        <p:spPr>
          <a:xfrm>
            <a:off x="457200" y="5943600"/>
            <a:ext cx="8165178" cy="369332"/>
          </a:xfrm>
          <a:prstGeom prst="rect">
            <a:avLst/>
          </a:prstGeom>
          <a:noFill/>
        </p:spPr>
        <p:txBody>
          <a:bodyPr wrap="none" rtlCol="0">
            <a:spAutoFit/>
          </a:bodyPr>
          <a:lstStyle/>
          <a:p>
            <a:r>
              <a:rPr lang="en-US" smtClean="0"/>
              <a:t>Precision measurements in a limited</a:t>
            </a:r>
            <a:r>
              <a:rPr lang="en-US" smtClean="0">
                <a:latin typeface="Symbol"/>
              </a:rPr>
              <a:t> f</a:t>
            </a:r>
            <a:r>
              <a:rPr lang="en-US" smtClean="0"/>
              <a:t>-range can be combined with CLAS data</a:t>
            </a:r>
            <a:endParaRPr lang="en-US"/>
          </a:p>
        </p:txBody>
      </p:sp>
      <p:sp>
        <p:nvSpPr>
          <p:cNvPr id="3" name="Footer Placeholder 2"/>
          <p:cNvSpPr>
            <a:spLocks noGrp="1"/>
          </p:cNvSpPr>
          <p:nvPr>
            <p:ph type="ftr" sz="quarter" idx="10"/>
          </p:nvPr>
        </p:nvSpPr>
        <p:spPr/>
        <p:txBody>
          <a:bodyPr/>
          <a:lstStyle/>
          <a:p>
            <a:pPr>
              <a:defRPr/>
            </a:pPr>
            <a:r>
              <a:rPr lang="en-US" smtClean="0"/>
              <a:t>Avakian, APCTP July 2</a:t>
            </a:r>
            <a:endParaRPr lang="en-US"/>
          </a:p>
        </p:txBody>
      </p:sp>
      <p:sp>
        <p:nvSpPr>
          <p:cNvPr id="4" name="Slide Number Placeholder 3"/>
          <p:cNvSpPr>
            <a:spLocks noGrp="1"/>
          </p:cNvSpPr>
          <p:nvPr>
            <p:ph type="sldNum" sz="quarter" idx="11"/>
          </p:nvPr>
        </p:nvSpPr>
        <p:spPr/>
        <p:txBody>
          <a:bodyPr/>
          <a:lstStyle/>
          <a:p>
            <a:pPr>
              <a:defRPr/>
            </a:pPr>
            <a:fld id="{185C1D5A-1B75-2643-9634-7250AEE2B499}" type="slidenum">
              <a:rPr lang="en-US" altLang="en-US" smtClean="0"/>
              <a:pPr>
                <a:defRPr/>
              </a:pPr>
              <a:t>15</a:t>
            </a:fld>
            <a:endParaRPr lang="en-US" altLang="en-US"/>
          </a:p>
        </p:txBody>
      </p:sp>
    </p:spTree>
    <p:extLst>
      <p:ext uri="{BB962C8B-B14F-4D97-AF65-F5344CB8AC3E}">
        <p14:creationId xmlns:p14="http://schemas.microsoft.com/office/powerpoint/2010/main" val="23144656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mv="urn:schemas-microsoft-com:mac:vml" xmlns="">
      <p:transition spd="slow" advClick="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Number Placeholder 3"/>
          <p:cNvSpPr>
            <a:spLocks noGrp="1"/>
          </p:cNvSpPr>
          <p:nvPr>
            <p:ph type="sldNum" sz="quarter" idx="11"/>
          </p:nvPr>
        </p:nvSpPr>
        <p:spPr>
          <a:xfrm>
            <a:off x="7610475" y="6508750"/>
            <a:ext cx="1301750" cy="22066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2945" tIns="41473" rIns="82945" bIns="41473"/>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1B5213CA-3490-AD45-BF0E-33635D8594AE}" type="slidenum">
              <a:rPr lang="en-US" altLang="en-US" sz="1400"/>
              <a:pPr>
                <a:spcBef>
                  <a:spcPct val="0"/>
                </a:spcBef>
                <a:buFontTx/>
                <a:buNone/>
              </a:pPr>
              <a:t>16</a:t>
            </a:fld>
            <a:endParaRPr lang="en-US" altLang="en-US" sz="1400"/>
          </a:p>
        </p:txBody>
      </p:sp>
      <p:sp>
        <p:nvSpPr>
          <p:cNvPr id="33794" name="Line 1"/>
          <p:cNvSpPr>
            <a:spLocks noChangeShapeType="1"/>
          </p:cNvSpPr>
          <p:nvPr/>
        </p:nvSpPr>
        <p:spPr bwMode="auto">
          <a:xfrm>
            <a:off x="381000" y="6515100"/>
            <a:ext cx="8729663" cy="1588"/>
          </a:xfrm>
          <a:prstGeom prst="line">
            <a:avLst/>
          </a:prstGeom>
          <a:noFill/>
          <a:ln w="18360">
            <a:solidFill>
              <a:srgbClr val="000000"/>
            </a:solidFill>
            <a:round/>
            <a:headEnd/>
            <a:tailEnd type="triangle" w="med" len="med"/>
          </a:ln>
          <a:extLst>
            <a:ext uri="{909E8E84-426E-40dd-AFC4-6F175D3DCCD1}">
              <a14:hiddenFill xmlns:a14="http://schemas.microsoft.com/office/drawing/2010/main" xmlns="">
                <a:noFill/>
              </a14:hiddenFill>
            </a:ext>
          </a:extLst>
        </p:spPr>
        <p:txBody>
          <a:bodyPr lIns="82945" tIns="41473" rIns="82945" bIns="41473"/>
          <a:lstStyle/>
          <a:p>
            <a:endParaRPr lang="en-US"/>
          </a:p>
        </p:txBody>
      </p:sp>
      <p:sp>
        <p:nvSpPr>
          <p:cNvPr id="33795" name="Line 2"/>
          <p:cNvSpPr>
            <a:spLocks noChangeShapeType="1"/>
          </p:cNvSpPr>
          <p:nvPr/>
        </p:nvSpPr>
        <p:spPr bwMode="auto">
          <a:xfrm flipV="1">
            <a:off x="427038" y="393700"/>
            <a:ext cx="1587" cy="6140450"/>
          </a:xfrm>
          <a:prstGeom prst="line">
            <a:avLst/>
          </a:prstGeom>
          <a:noFill/>
          <a:ln w="18360">
            <a:solidFill>
              <a:srgbClr val="000000"/>
            </a:solidFill>
            <a:round/>
            <a:headEnd/>
            <a:tailEnd type="triangle" w="med" len="med"/>
          </a:ln>
          <a:extLst>
            <a:ext uri="{909E8E84-426E-40dd-AFC4-6F175D3DCCD1}">
              <a14:hiddenFill xmlns:a14="http://schemas.microsoft.com/office/drawing/2010/main" xmlns="">
                <a:noFill/>
              </a14:hiddenFill>
            </a:ext>
          </a:extLst>
        </p:spPr>
        <p:txBody>
          <a:bodyPr lIns="82945" tIns="41473" rIns="82945" bIns="41473"/>
          <a:lstStyle/>
          <a:p>
            <a:endParaRPr lang="en-US"/>
          </a:p>
        </p:txBody>
      </p:sp>
      <p:sp>
        <p:nvSpPr>
          <p:cNvPr id="33796" name="Text Box 3"/>
          <p:cNvSpPr txBox="1">
            <a:spLocks noChangeArrowheads="1"/>
          </p:cNvSpPr>
          <p:nvPr/>
        </p:nvSpPr>
        <p:spPr bwMode="auto">
          <a:xfrm>
            <a:off x="8221663" y="6515100"/>
            <a:ext cx="268287" cy="314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5221" rIns="81639" bIns="40820"/>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solidFill>
                  <a:srgbClr val="000000"/>
                </a:solidFill>
              </a:rPr>
              <a:t>z</a:t>
            </a:r>
          </a:p>
        </p:txBody>
      </p:sp>
      <p:sp>
        <p:nvSpPr>
          <p:cNvPr id="33797" name="Text Box 4"/>
          <p:cNvSpPr txBox="1">
            <a:spLocks noChangeArrowheads="1"/>
          </p:cNvSpPr>
          <p:nvPr/>
        </p:nvSpPr>
        <p:spPr bwMode="auto">
          <a:xfrm>
            <a:off x="333375" y="6569075"/>
            <a:ext cx="520700" cy="287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0.35</a:t>
            </a:r>
          </a:p>
        </p:txBody>
      </p:sp>
      <p:sp>
        <p:nvSpPr>
          <p:cNvPr id="33798" name="Text Box 5"/>
          <p:cNvSpPr txBox="1">
            <a:spLocks noChangeArrowheads="1"/>
          </p:cNvSpPr>
          <p:nvPr/>
        </p:nvSpPr>
        <p:spPr bwMode="auto">
          <a:xfrm>
            <a:off x="1997075" y="6569075"/>
            <a:ext cx="520700" cy="287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0.40</a:t>
            </a:r>
          </a:p>
        </p:txBody>
      </p:sp>
      <p:sp>
        <p:nvSpPr>
          <p:cNvPr id="33799" name="Text Box 6"/>
          <p:cNvSpPr txBox="1">
            <a:spLocks noChangeArrowheads="1"/>
          </p:cNvSpPr>
          <p:nvPr/>
        </p:nvSpPr>
        <p:spPr bwMode="auto">
          <a:xfrm>
            <a:off x="-26988" y="6176963"/>
            <a:ext cx="520701" cy="287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0.40</a:t>
            </a:r>
          </a:p>
        </p:txBody>
      </p:sp>
      <p:sp>
        <p:nvSpPr>
          <p:cNvPr id="33800" name="Text Box 7"/>
          <p:cNvSpPr txBox="1">
            <a:spLocks noChangeArrowheads="1"/>
          </p:cNvSpPr>
          <p:nvPr/>
        </p:nvSpPr>
        <p:spPr bwMode="auto">
          <a:xfrm rot="-5400000">
            <a:off x="-347662" y="908050"/>
            <a:ext cx="1123950" cy="361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5221" rIns="81639" bIns="40820"/>
          <a:lstStyle>
            <a:lvl1pPr>
              <a:spcBef>
                <a:spcPct val="20000"/>
              </a:spcBef>
              <a:buChar char="•"/>
              <a:tabLst>
                <a:tab pos="457200" algn="l"/>
                <a:tab pos="9144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 pos="914400" algn="l"/>
              </a:tabLst>
              <a:defRPr sz="2800">
                <a:solidFill>
                  <a:schemeClr val="tx1"/>
                </a:solidFill>
                <a:latin typeface="Arial" charset="0"/>
                <a:ea typeface="ＭＳ Ｐゴシック" charset="-128"/>
              </a:defRPr>
            </a:lvl2pPr>
            <a:lvl3pPr marL="1143000" indent="-228600">
              <a:spcBef>
                <a:spcPct val="20000"/>
              </a:spcBef>
              <a:buChar char="•"/>
              <a:tabLst>
                <a:tab pos="457200" algn="l"/>
                <a:tab pos="914400" algn="l"/>
              </a:tabLst>
              <a:defRPr sz="2400">
                <a:solidFill>
                  <a:schemeClr val="tx1"/>
                </a:solidFill>
                <a:latin typeface="Arial" charset="0"/>
                <a:ea typeface="ＭＳ Ｐゴシック" charset="-128"/>
              </a:defRPr>
            </a:lvl3pPr>
            <a:lvl4pPr marL="1600200" indent="-228600">
              <a:spcBef>
                <a:spcPct val="20000"/>
              </a:spcBef>
              <a:buChar char="–"/>
              <a:tabLst>
                <a:tab pos="457200" algn="l"/>
                <a:tab pos="914400" algn="l"/>
              </a:tabLst>
              <a:defRPr sz="2000">
                <a:solidFill>
                  <a:schemeClr val="tx1"/>
                </a:solidFill>
                <a:latin typeface="Arial" charset="0"/>
                <a:ea typeface="ＭＳ Ｐゴシック" charset="-128"/>
              </a:defRPr>
            </a:lvl4pPr>
            <a:lvl5pPr marL="2057400" indent="-228600">
              <a:spcBef>
                <a:spcPct val="20000"/>
              </a:spcBef>
              <a:buChar char="»"/>
              <a:tabLst>
                <a:tab pos="457200" algn="l"/>
                <a:tab pos="9144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 pos="9144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 pos="9144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 pos="9144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 pos="9144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800">
                <a:solidFill>
                  <a:srgbClr val="000000"/>
                </a:solidFill>
              </a:rPr>
              <a:t>P</a:t>
            </a:r>
            <a:r>
              <a:rPr lang="en-US" altLang="en-US" sz="1800" baseline="-33000">
                <a:solidFill>
                  <a:srgbClr val="000000"/>
                </a:solidFill>
              </a:rPr>
              <a:t>T</a:t>
            </a:r>
            <a:r>
              <a:rPr lang="en-US" altLang="en-US" sz="1800">
                <a:solidFill>
                  <a:srgbClr val="000000"/>
                </a:solidFill>
              </a:rPr>
              <a:t>  (GeV</a:t>
            </a:r>
            <a:r>
              <a:rPr lang="en-US" altLang="en-US" sz="1800" baseline="33000">
                <a:solidFill>
                  <a:srgbClr val="000000"/>
                </a:solidFill>
              </a:rPr>
              <a:t>2</a:t>
            </a:r>
            <a:r>
              <a:rPr lang="en-US" altLang="en-US" sz="1800">
                <a:solidFill>
                  <a:srgbClr val="000000"/>
                </a:solidFill>
              </a:rPr>
              <a:t>)</a:t>
            </a:r>
          </a:p>
        </p:txBody>
      </p:sp>
      <p:sp>
        <p:nvSpPr>
          <p:cNvPr id="33801" name="Text Box 8"/>
          <p:cNvSpPr txBox="1">
            <a:spLocks noChangeArrowheads="1"/>
          </p:cNvSpPr>
          <p:nvPr/>
        </p:nvSpPr>
        <p:spPr bwMode="auto">
          <a:xfrm rot="-5400000">
            <a:off x="-18256" y="1232694"/>
            <a:ext cx="258762" cy="273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2820" rIns="81639" bIns="40820"/>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a:solidFill>
                  <a:srgbClr val="000000"/>
                </a:solidFill>
              </a:rPr>
              <a:t>2</a:t>
            </a:r>
          </a:p>
        </p:txBody>
      </p:sp>
      <p:sp>
        <p:nvSpPr>
          <p:cNvPr id="33802" name="Text Box 10"/>
          <p:cNvSpPr txBox="1">
            <a:spLocks noChangeArrowheads="1"/>
          </p:cNvSpPr>
          <p:nvPr/>
        </p:nvSpPr>
        <p:spPr bwMode="auto">
          <a:xfrm>
            <a:off x="-26988" y="5065713"/>
            <a:ext cx="520701" cy="288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0.45</a:t>
            </a:r>
          </a:p>
        </p:txBody>
      </p:sp>
      <p:sp>
        <p:nvSpPr>
          <p:cNvPr id="33803" name="Text Box 11"/>
          <p:cNvSpPr txBox="1">
            <a:spLocks noChangeArrowheads="1"/>
          </p:cNvSpPr>
          <p:nvPr/>
        </p:nvSpPr>
        <p:spPr bwMode="auto">
          <a:xfrm>
            <a:off x="-26988" y="3922713"/>
            <a:ext cx="520701" cy="288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0.50</a:t>
            </a:r>
          </a:p>
        </p:txBody>
      </p:sp>
      <p:sp>
        <p:nvSpPr>
          <p:cNvPr id="33804" name="Text Box 12"/>
          <p:cNvSpPr txBox="1">
            <a:spLocks noChangeArrowheads="1"/>
          </p:cNvSpPr>
          <p:nvPr/>
        </p:nvSpPr>
        <p:spPr bwMode="auto">
          <a:xfrm>
            <a:off x="-26988" y="2747963"/>
            <a:ext cx="520701" cy="287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0.55</a:t>
            </a:r>
          </a:p>
        </p:txBody>
      </p:sp>
      <p:sp>
        <p:nvSpPr>
          <p:cNvPr id="33805" name="Text Box 13"/>
          <p:cNvSpPr txBox="1">
            <a:spLocks noChangeArrowheads="1"/>
          </p:cNvSpPr>
          <p:nvPr/>
        </p:nvSpPr>
        <p:spPr bwMode="auto">
          <a:xfrm>
            <a:off x="3727450" y="6569075"/>
            <a:ext cx="522288" cy="287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0.45</a:t>
            </a:r>
          </a:p>
        </p:txBody>
      </p:sp>
      <p:sp>
        <p:nvSpPr>
          <p:cNvPr id="33806" name="Text Box 14"/>
          <p:cNvSpPr txBox="1">
            <a:spLocks noChangeArrowheads="1"/>
          </p:cNvSpPr>
          <p:nvPr/>
        </p:nvSpPr>
        <p:spPr bwMode="auto">
          <a:xfrm>
            <a:off x="5394325" y="6569075"/>
            <a:ext cx="520700" cy="287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0.50</a:t>
            </a:r>
          </a:p>
        </p:txBody>
      </p:sp>
      <p:sp>
        <p:nvSpPr>
          <p:cNvPr id="33807" name="Text Box 15"/>
          <p:cNvSpPr txBox="1">
            <a:spLocks noChangeArrowheads="1"/>
          </p:cNvSpPr>
          <p:nvPr/>
        </p:nvSpPr>
        <p:spPr bwMode="auto">
          <a:xfrm>
            <a:off x="6961188" y="6569075"/>
            <a:ext cx="520700" cy="287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0.55</a:t>
            </a:r>
          </a:p>
        </p:txBody>
      </p:sp>
      <p:pic>
        <p:nvPicPr>
          <p:cNvPr id="33808"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663" y="576263"/>
            <a:ext cx="8551862" cy="5854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09"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86188" y="1260475"/>
            <a:ext cx="4976812" cy="2563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3810" name="Oval 18"/>
          <p:cNvSpPr>
            <a:spLocks noChangeArrowheads="1"/>
          </p:cNvSpPr>
          <p:nvPr/>
        </p:nvSpPr>
        <p:spPr bwMode="auto">
          <a:xfrm>
            <a:off x="374650" y="5013325"/>
            <a:ext cx="2106613" cy="1560513"/>
          </a:xfrm>
          <a:prstGeom prst="ellipse">
            <a:avLst/>
          </a:prstGeom>
          <a:noFill/>
          <a:ln w="36720">
            <a:solidFill>
              <a:srgbClr val="FF3333"/>
            </a:solidFill>
            <a:round/>
            <a:headEnd/>
            <a:tailEnd/>
          </a:ln>
          <a:extLst>
            <a:ext uri="{909E8E84-426E-40dd-AFC4-6F175D3DCCD1}">
              <a14:hiddenFill xmlns:a14="http://schemas.microsoft.com/office/drawing/2010/main" xmlns="">
                <a:solidFill>
                  <a:srgbClr val="FFFFFF"/>
                </a:solidFill>
              </a14:hiddenFill>
            </a:ext>
          </a:extLst>
        </p:spPr>
        <p:txBody>
          <a:bodyPr wrap="none" lIns="82945" tIns="41473" rIns="82945" bIns="41473" anchor="ctr"/>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endParaRPr lang="en-US" altLang="en-US" sz="1800"/>
          </a:p>
        </p:txBody>
      </p:sp>
      <p:sp>
        <p:nvSpPr>
          <p:cNvPr id="33811" name="Line 19"/>
          <p:cNvSpPr>
            <a:spLocks noChangeShapeType="1"/>
          </p:cNvSpPr>
          <p:nvPr/>
        </p:nvSpPr>
        <p:spPr bwMode="auto">
          <a:xfrm flipV="1">
            <a:off x="2139950" y="3527425"/>
            <a:ext cx="1908175" cy="1744663"/>
          </a:xfrm>
          <a:prstGeom prst="line">
            <a:avLst/>
          </a:prstGeom>
          <a:noFill/>
          <a:ln w="36720">
            <a:solidFill>
              <a:srgbClr val="FF3333"/>
            </a:solidFill>
            <a:round/>
            <a:headEnd/>
            <a:tailEnd type="triangle" w="med" len="med"/>
          </a:ln>
          <a:extLst>
            <a:ext uri="{909E8E84-426E-40dd-AFC4-6F175D3DCCD1}">
              <a14:hiddenFill xmlns:a14="http://schemas.microsoft.com/office/drawing/2010/main" xmlns="">
                <a:noFill/>
              </a14:hiddenFill>
            </a:ext>
          </a:extLst>
        </p:spPr>
        <p:txBody>
          <a:bodyPr lIns="82945" tIns="41473" rIns="82945" bIns="41473"/>
          <a:lstStyle/>
          <a:p>
            <a:endParaRPr lang="en-US"/>
          </a:p>
        </p:txBody>
      </p:sp>
      <p:sp>
        <p:nvSpPr>
          <p:cNvPr id="33812" name="Text Box 20"/>
          <p:cNvSpPr txBox="1">
            <a:spLocks noChangeArrowheads="1"/>
          </p:cNvSpPr>
          <p:nvPr/>
        </p:nvSpPr>
        <p:spPr bwMode="auto">
          <a:xfrm>
            <a:off x="4033838" y="3544888"/>
            <a:ext cx="669925" cy="314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5221"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800">
                <a:solidFill>
                  <a:srgbClr val="FF3333"/>
                </a:solidFill>
              </a:rPr>
              <a:t>zoom</a:t>
            </a:r>
          </a:p>
        </p:txBody>
      </p:sp>
      <p:sp>
        <p:nvSpPr>
          <p:cNvPr id="33813" name="Rectangle 21"/>
          <p:cNvSpPr>
            <a:spLocks noChangeArrowheads="1"/>
          </p:cNvSpPr>
          <p:nvPr/>
        </p:nvSpPr>
        <p:spPr bwMode="auto">
          <a:xfrm>
            <a:off x="4703763" y="4100513"/>
            <a:ext cx="3648075" cy="1989137"/>
          </a:xfrm>
          <a:prstGeom prst="rect">
            <a:avLst/>
          </a:prstGeom>
          <a:solidFill>
            <a:srgbClr val="729FCF"/>
          </a:solidFill>
          <a:ln w="9525">
            <a:solidFill>
              <a:srgbClr val="3465A4"/>
            </a:solidFill>
            <a:round/>
            <a:headEnd/>
            <a:tailEnd/>
          </a:ln>
        </p:spPr>
        <p:txBody>
          <a:bodyPr wrap="none" lIns="82945" tIns="41473" rIns="82945" bIns="41473" anchor="ctr"/>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endParaRPr lang="en-US" altLang="en-US" sz="1800"/>
          </a:p>
        </p:txBody>
      </p:sp>
      <p:sp>
        <p:nvSpPr>
          <p:cNvPr id="33814" name="Text Box 22"/>
          <p:cNvSpPr txBox="1">
            <a:spLocks noChangeArrowheads="1"/>
          </p:cNvSpPr>
          <p:nvPr/>
        </p:nvSpPr>
        <p:spPr bwMode="auto">
          <a:xfrm>
            <a:off x="5889625" y="2571750"/>
            <a:ext cx="2611438"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2820" rIns="81639" bIns="40820"/>
          <a:lstStyle>
            <a:lvl1pPr>
              <a:spcBef>
                <a:spcPct val="20000"/>
              </a:spcBef>
              <a:buChar char="•"/>
              <a:tabLst>
                <a:tab pos="457200" algn="l"/>
                <a:tab pos="914400" algn="l"/>
                <a:tab pos="1371600" algn="l"/>
                <a:tab pos="1828800" algn="l"/>
                <a:tab pos="2286000" algn="l"/>
                <a:tab pos="2743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 pos="914400" algn="l"/>
                <a:tab pos="1371600" algn="l"/>
                <a:tab pos="1828800" algn="l"/>
                <a:tab pos="2286000" algn="l"/>
                <a:tab pos="2743200" algn="l"/>
              </a:tabLst>
              <a:defRPr sz="2800">
                <a:solidFill>
                  <a:schemeClr val="tx1"/>
                </a:solidFill>
                <a:latin typeface="Arial" charset="0"/>
                <a:ea typeface="ＭＳ Ｐゴシック" charset="-128"/>
              </a:defRPr>
            </a:lvl2pPr>
            <a:lvl3pPr marL="1143000" indent="-228600">
              <a:spcBef>
                <a:spcPct val="20000"/>
              </a:spcBef>
              <a:buChar char="•"/>
              <a:tabLst>
                <a:tab pos="457200" algn="l"/>
                <a:tab pos="914400" algn="l"/>
                <a:tab pos="1371600" algn="l"/>
                <a:tab pos="1828800" algn="l"/>
                <a:tab pos="2286000" algn="l"/>
                <a:tab pos="2743200" algn="l"/>
              </a:tabLst>
              <a:defRPr sz="2400">
                <a:solidFill>
                  <a:schemeClr val="tx1"/>
                </a:solidFill>
                <a:latin typeface="Arial" charset="0"/>
                <a:ea typeface="ＭＳ Ｐゴシック" charset="-128"/>
              </a:defRPr>
            </a:lvl3pPr>
            <a:lvl4pPr marL="1600200" indent="-228600">
              <a:spcBef>
                <a:spcPct val="20000"/>
              </a:spcBef>
              <a:buChar char="–"/>
              <a:tabLst>
                <a:tab pos="457200" algn="l"/>
                <a:tab pos="914400" algn="l"/>
                <a:tab pos="1371600" algn="l"/>
                <a:tab pos="1828800" algn="l"/>
                <a:tab pos="2286000" algn="l"/>
                <a:tab pos="2743200" algn="l"/>
              </a:tabLst>
              <a:defRPr sz="2000">
                <a:solidFill>
                  <a:schemeClr val="tx1"/>
                </a:solidFill>
                <a:latin typeface="Arial" charset="0"/>
                <a:ea typeface="ＭＳ Ｐゴシック" charset="-128"/>
              </a:defRPr>
            </a:lvl4pPr>
            <a:lvl5pPr marL="2057400" indent="-228600">
              <a:spcBef>
                <a:spcPct val="20000"/>
              </a:spcBef>
              <a:buChar char="»"/>
              <a:tabLst>
                <a:tab pos="457200" algn="l"/>
                <a:tab pos="914400" algn="l"/>
                <a:tab pos="1371600" algn="l"/>
                <a:tab pos="1828800" algn="l"/>
                <a:tab pos="2286000" algn="l"/>
                <a:tab pos="2743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 pos="914400" algn="l"/>
                <a:tab pos="1371600" algn="l"/>
                <a:tab pos="1828800" algn="l"/>
                <a:tab pos="2286000" algn="l"/>
                <a:tab pos="2743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 pos="914400" algn="l"/>
                <a:tab pos="1371600" algn="l"/>
                <a:tab pos="1828800" algn="l"/>
                <a:tab pos="2286000" algn="l"/>
                <a:tab pos="2743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 pos="914400" algn="l"/>
                <a:tab pos="1371600" algn="l"/>
                <a:tab pos="1828800" algn="l"/>
                <a:tab pos="2286000" algn="l"/>
                <a:tab pos="2743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 pos="914400" algn="l"/>
                <a:tab pos="1371600" algn="l"/>
                <a:tab pos="1828800" algn="l"/>
                <a:tab pos="2286000" algn="l"/>
                <a:tab pos="2743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400">
                <a:solidFill>
                  <a:srgbClr val="000000"/>
                </a:solidFill>
              </a:rPr>
              <a:t>(acceptance scale goes 0 – 0.5)</a:t>
            </a:r>
          </a:p>
        </p:txBody>
      </p:sp>
      <p:sp>
        <p:nvSpPr>
          <p:cNvPr id="33815" name="Text Box 23"/>
          <p:cNvSpPr txBox="1">
            <a:spLocks noChangeArrowheads="1"/>
          </p:cNvSpPr>
          <p:nvPr/>
        </p:nvSpPr>
        <p:spPr bwMode="auto">
          <a:xfrm>
            <a:off x="5118100" y="4430713"/>
            <a:ext cx="1460500" cy="314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5221" rIns="81639" bIns="40820"/>
          <a:lstStyle>
            <a:lvl1pPr>
              <a:spcBef>
                <a:spcPct val="20000"/>
              </a:spcBef>
              <a:buChar char="•"/>
              <a:tabLst>
                <a:tab pos="457200" algn="l"/>
                <a:tab pos="914400" algn="l"/>
                <a:tab pos="13716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 pos="914400" algn="l"/>
                <a:tab pos="1371600" algn="l"/>
              </a:tabLst>
              <a:defRPr sz="2800">
                <a:solidFill>
                  <a:schemeClr val="tx1"/>
                </a:solidFill>
                <a:latin typeface="Arial" charset="0"/>
                <a:ea typeface="ＭＳ Ｐゴシック" charset="-128"/>
              </a:defRPr>
            </a:lvl2pPr>
            <a:lvl3pPr marL="1143000" indent="-228600">
              <a:spcBef>
                <a:spcPct val="20000"/>
              </a:spcBef>
              <a:buChar char="•"/>
              <a:tabLst>
                <a:tab pos="457200" algn="l"/>
                <a:tab pos="914400" algn="l"/>
                <a:tab pos="1371600" algn="l"/>
              </a:tabLst>
              <a:defRPr sz="2400">
                <a:solidFill>
                  <a:schemeClr val="tx1"/>
                </a:solidFill>
                <a:latin typeface="Arial" charset="0"/>
                <a:ea typeface="ＭＳ Ｐゴシック" charset="-128"/>
              </a:defRPr>
            </a:lvl3pPr>
            <a:lvl4pPr marL="1600200" indent="-228600">
              <a:spcBef>
                <a:spcPct val="20000"/>
              </a:spcBef>
              <a:buChar char="–"/>
              <a:tabLst>
                <a:tab pos="457200" algn="l"/>
                <a:tab pos="914400" algn="l"/>
                <a:tab pos="1371600" algn="l"/>
              </a:tabLst>
              <a:defRPr sz="2000">
                <a:solidFill>
                  <a:schemeClr val="tx1"/>
                </a:solidFill>
                <a:latin typeface="Arial" charset="0"/>
                <a:ea typeface="ＭＳ Ｐゴシック" charset="-128"/>
              </a:defRPr>
            </a:lvl4pPr>
            <a:lvl5pPr marL="2057400" indent="-228600">
              <a:spcBef>
                <a:spcPct val="20000"/>
              </a:spcBef>
              <a:buChar char="»"/>
              <a:tabLst>
                <a:tab pos="457200" algn="l"/>
                <a:tab pos="914400" algn="l"/>
                <a:tab pos="13716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 pos="914400" algn="l"/>
                <a:tab pos="13716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 pos="914400" algn="l"/>
                <a:tab pos="13716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 pos="914400" algn="l"/>
                <a:tab pos="13716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 pos="914400" algn="l"/>
                <a:tab pos="13716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800">
                <a:solidFill>
                  <a:srgbClr val="000000"/>
                </a:solidFill>
              </a:rPr>
              <a:t>acceptance = </a:t>
            </a:r>
          </a:p>
        </p:txBody>
      </p:sp>
      <p:sp>
        <p:nvSpPr>
          <p:cNvPr id="33816" name="Text Box 24"/>
          <p:cNvSpPr txBox="1">
            <a:spLocks noChangeArrowheads="1"/>
          </p:cNvSpPr>
          <p:nvPr/>
        </p:nvSpPr>
        <p:spPr bwMode="auto">
          <a:xfrm>
            <a:off x="6677025" y="4549775"/>
            <a:ext cx="1098550" cy="314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5221" rIns="81639" bIns="40820"/>
          <a:lstStyle>
            <a:lvl1pPr>
              <a:spcBef>
                <a:spcPct val="20000"/>
              </a:spcBef>
              <a:buChar char="•"/>
              <a:tabLst>
                <a:tab pos="457200" algn="l"/>
                <a:tab pos="9144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 pos="914400" algn="l"/>
              </a:tabLst>
              <a:defRPr sz="2800">
                <a:solidFill>
                  <a:schemeClr val="tx1"/>
                </a:solidFill>
                <a:latin typeface="Arial" charset="0"/>
                <a:ea typeface="ＭＳ Ｐゴシック" charset="-128"/>
              </a:defRPr>
            </a:lvl2pPr>
            <a:lvl3pPr marL="1143000" indent="-228600">
              <a:spcBef>
                <a:spcPct val="20000"/>
              </a:spcBef>
              <a:buChar char="•"/>
              <a:tabLst>
                <a:tab pos="457200" algn="l"/>
                <a:tab pos="914400" algn="l"/>
              </a:tabLst>
              <a:defRPr sz="2400">
                <a:solidFill>
                  <a:schemeClr val="tx1"/>
                </a:solidFill>
                <a:latin typeface="Arial" charset="0"/>
                <a:ea typeface="ＭＳ Ｐゴシック" charset="-128"/>
              </a:defRPr>
            </a:lvl3pPr>
            <a:lvl4pPr marL="1600200" indent="-228600">
              <a:spcBef>
                <a:spcPct val="20000"/>
              </a:spcBef>
              <a:buChar char="–"/>
              <a:tabLst>
                <a:tab pos="457200" algn="l"/>
                <a:tab pos="914400" algn="l"/>
              </a:tabLst>
              <a:defRPr sz="2000">
                <a:solidFill>
                  <a:schemeClr val="tx1"/>
                </a:solidFill>
                <a:latin typeface="Arial" charset="0"/>
                <a:ea typeface="ＭＳ Ｐゴシック" charset="-128"/>
              </a:defRPr>
            </a:lvl4pPr>
            <a:lvl5pPr marL="2057400" indent="-228600">
              <a:spcBef>
                <a:spcPct val="20000"/>
              </a:spcBef>
              <a:buChar char="»"/>
              <a:tabLst>
                <a:tab pos="457200" algn="l"/>
                <a:tab pos="9144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 pos="9144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 pos="9144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 pos="9144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 pos="9144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800">
                <a:solidFill>
                  <a:srgbClr val="000000"/>
                </a:solidFill>
              </a:rPr>
              <a:t>generated</a:t>
            </a:r>
          </a:p>
        </p:txBody>
      </p:sp>
      <p:sp>
        <p:nvSpPr>
          <p:cNvPr id="33817" name="Text Box 25"/>
          <p:cNvSpPr txBox="1">
            <a:spLocks noChangeArrowheads="1"/>
          </p:cNvSpPr>
          <p:nvPr/>
        </p:nvSpPr>
        <p:spPr bwMode="auto">
          <a:xfrm>
            <a:off x="6508750" y="4316413"/>
            <a:ext cx="1419225" cy="314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5221" rIns="81639" bIns="40820"/>
          <a:lstStyle>
            <a:lvl1pPr>
              <a:spcBef>
                <a:spcPct val="20000"/>
              </a:spcBef>
              <a:buChar char="•"/>
              <a:tabLst>
                <a:tab pos="457200" algn="l"/>
                <a:tab pos="914400" algn="l"/>
                <a:tab pos="13716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 pos="914400" algn="l"/>
                <a:tab pos="1371600" algn="l"/>
              </a:tabLst>
              <a:defRPr sz="2800">
                <a:solidFill>
                  <a:schemeClr val="tx1"/>
                </a:solidFill>
                <a:latin typeface="Arial" charset="0"/>
                <a:ea typeface="ＭＳ Ｐゴシック" charset="-128"/>
              </a:defRPr>
            </a:lvl2pPr>
            <a:lvl3pPr marL="1143000" indent="-228600">
              <a:spcBef>
                <a:spcPct val="20000"/>
              </a:spcBef>
              <a:buChar char="•"/>
              <a:tabLst>
                <a:tab pos="457200" algn="l"/>
                <a:tab pos="914400" algn="l"/>
                <a:tab pos="1371600" algn="l"/>
              </a:tabLst>
              <a:defRPr sz="2400">
                <a:solidFill>
                  <a:schemeClr val="tx1"/>
                </a:solidFill>
                <a:latin typeface="Arial" charset="0"/>
                <a:ea typeface="ＭＳ Ｐゴシック" charset="-128"/>
              </a:defRPr>
            </a:lvl3pPr>
            <a:lvl4pPr marL="1600200" indent="-228600">
              <a:spcBef>
                <a:spcPct val="20000"/>
              </a:spcBef>
              <a:buChar char="–"/>
              <a:tabLst>
                <a:tab pos="457200" algn="l"/>
                <a:tab pos="914400" algn="l"/>
                <a:tab pos="1371600" algn="l"/>
              </a:tabLst>
              <a:defRPr sz="2000">
                <a:solidFill>
                  <a:schemeClr val="tx1"/>
                </a:solidFill>
                <a:latin typeface="Arial" charset="0"/>
                <a:ea typeface="ＭＳ Ｐゴシック" charset="-128"/>
              </a:defRPr>
            </a:lvl4pPr>
            <a:lvl5pPr marL="2057400" indent="-228600">
              <a:spcBef>
                <a:spcPct val="20000"/>
              </a:spcBef>
              <a:buChar char="»"/>
              <a:tabLst>
                <a:tab pos="457200" algn="l"/>
                <a:tab pos="914400" algn="l"/>
                <a:tab pos="13716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 pos="914400" algn="l"/>
                <a:tab pos="13716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 pos="914400" algn="l"/>
                <a:tab pos="13716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 pos="914400" algn="l"/>
                <a:tab pos="13716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 pos="914400" algn="l"/>
                <a:tab pos="13716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800">
                <a:solidFill>
                  <a:srgbClr val="000000"/>
                </a:solidFill>
              </a:rPr>
              <a:t>reconstructed</a:t>
            </a:r>
          </a:p>
        </p:txBody>
      </p:sp>
      <p:sp>
        <p:nvSpPr>
          <p:cNvPr id="33818" name="Line 26"/>
          <p:cNvSpPr>
            <a:spLocks noChangeShapeType="1"/>
          </p:cNvSpPr>
          <p:nvPr/>
        </p:nvSpPr>
        <p:spPr bwMode="auto">
          <a:xfrm>
            <a:off x="6577013" y="4597400"/>
            <a:ext cx="1276350" cy="1588"/>
          </a:xfrm>
          <a:prstGeom prst="line">
            <a:avLst/>
          </a:prstGeom>
          <a:noFill/>
          <a:ln w="18360">
            <a:solidFill>
              <a:srgbClr val="000000"/>
            </a:solidFill>
            <a:round/>
            <a:headEnd/>
            <a:tailEnd/>
          </a:ln>
          <a:extLst>
            <a:ext uri="{909E8E84-426E-40dd-AFC4-6F175D3DCCD1}">
              <a14:hiddenFill xmlns:a14="http://schemas.microsoft.com/office/drawing/2010/main" xmlns="">
                <a:noFill/>
              </a14:hiddenFill>
            </a:ext>
          </a:extLst>
        </p:spPr>
        <p:txBody>
          <a:bodyPr lIns="82945" tIns="41473" rIns="82945" bIns="41473"/>
          <a:lstStyle/>
          <a:p>
            <a:endParaRPr lang="en-US"/>
          </a:p>
        </p:txBody>
      </p:sp>
      <p:sp>
        <p:nvSpPr>
          <p:cNvPr id="33819" name="Text Box 27"/>
          <p:cNvSpPr txBox="1">
            <a:spLocks noChangeArrowheads="1"/>
          </p:cNvSpPr>
          <p:nvPr/>
        </p:nvSpPr>
        <p:spPr bwMode="auto">
          <a:xfrm>
            <a:off x="4951413" y="5445125"/>
            <a:ext cx="1725612" cy="314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5221" rIns="81639" bIns="40820"/>
          <a:lstStyle>
            <a:lvl1pPr>
              <a:spcBef>
                <a:spcPct val="20000"/>
              </a:spcBef>
              <a:buChar char="•"/>
              <a:tabLst>
                <a:tab pos="457200" algn="l"/>
                <a:tab pos="914400" algn="l"/>
                <a:tab pos="1371600" algn="l"/>
                <a:tab pos="18288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 pos="914400" algn="l"/>
                <a:tab pos="1371600" algn="l"/>
                <a:tab pos="1828800" algn="l"/>
              </a:tabLst>
              <a:defRPr sz="2800">
                <a:solidFill>
                  <a:schemeClr val="tx1"/>
                </a:solidFill>
                <a:latin typeface="Arial" charset="0"/>
                <a:ea typeface="ＭＳ Ｐゴシック" charset="-128"/>
              </a:defRPr>
            </a:lvl2pPr>
            <a:lvl3pPr marL="1143000" indent="-228600">
              <a:spcBef>
                <a:spcPct val="20000"/>
              </a:spcBef>
              <a:buChar char="•"/>
              <a:tabLst>
                <a:tab pos="457200" algn="l"/>
                <a:tab pos="914400" algn="l"/>
                <a:tab pos="1371600" algn="l"/>
                <a:tab pos="1828800" algn="l"/>
              </a:tabLst>
              <a:defRPr sz="2400">
                <a:solidFill>
                  <a:schemeClr val="tx1"/>
                </a:solidFill>
                <a:latin typeface="Arial" charset="0"/>
                <a:ea typeface="ＭＳ Ｐゴシック" charset="-128"/>
              </a:defRPr>
            </a:lvl3pPr>
            <a:lvl4pPr marL="1600200" indent="-228600">
              <a:spcBef>
                <a:spcPct val="20000"/>
              </a:spcBef>
              <a:buChar char="–"/>
              <a:tabLst>
                <a:tab pos="457200" algn="l"/>
                <a:tab pos="914400" algn="l"/>
                <a:tab pos="1371600" algn="l"/>
                <a:tab pos="1828800" algn="l"/>
              </a:tabLst>
              <a:defRPr sz="2000">
                <a:solidFill>
                  <a:schemeClr val="tx1"/>
                </a:solidFill>
                <a:latin typeface="Arial" charset="0"/>
                <a:ea typeface="ＭＳ Ｐゴシック" charset="-128"/>
              </a:defRPr>
            </a:lvl4pPr>
            <a:lvl5pPr marL="2057400" indent="-228600">
              <a:spcBef>
                <a:spcPct val="20000"/>
              </a:spcBef>
              <a:buChar char="»"/>
              <a:tabLst>
                <a:tab pos="457200" algn="l"/>
                <a:tab pos="914400" algn="l"/>
                <a:tab pos="1371600" algn="l"/>
                <a:tab pos="18288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 pos="914400" algn="l"/>
                <a:tab pos="1371600" algn="l"/>
                <a:tab pos="18288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 pos="914400" algn="l"/>
                <a:tab pos="1371600" algn="l"/>
                <a:tab pos="18288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 pos="914400" algn="l"/>
                <a:tab pos="1371600" algn="l"/>
                <a:tab pos="18288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 pos="914400" algn="l"/>
                <a:tab pos="1371600" algn="l"/>
                <a:tab pos="18288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800">
                <a:solidFill>
                  <a:srgbClr val="000000"/>
                </a:solidFill>
              </a:rPr>
              <a:t>corrected data = </a:t>
            </a:r>
          </a:p>
        </p:txBody>
      </p:sp>
      <p:sp>
        <p:nvSpPr>
          <p:cNvPr id="33820" name="Text Box 28"/>
          <p:cNvSpPr txBox="1">
            <a:spLocks noChangeArrowheads="1"/>
          </p:cNvSpPr>
          <p:nvPr/>
        </p:nvSpPr>
        <p:spPr bwMode="auto">
          <a:xfrm>
            <a:off x="6977063" y="5327650"/>
            <a:ext cx="566737" cy="312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5221"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800">
                <a:solidFill>
                  <a:srgbClr val="000000"/>
                </a:solidFill>
              </a:rPr>
              <a:t>data</a:t>
            </a:r>
          </a:p>
        </p:txBody>
      </p:sp>
      <p:sp>
        <p:nvSpPr>
          <p:cNvPr id="33821" name="Text Box 29"/>
          <p:cNvSpPr txBox="1">
            <a:spLocks noChangeArrowheads="1"/>
          </p:cNvSpPr>
          <p:nvPr/>
        </p:nvSpPr>
        <p:spPr bwMode="auto">
          <a:xfrm>
            <a:off x="6665913" y="5562600"/>
            <a:ext cx="1223962" cy="314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5221" rIns="81639" bIns="40820"/>
          <a:lstStyle>
            <a:lvl1pPr>
              <a:spcBef>
                <a:spcPct val="20000"/>
              </a:spcBef>
              <a:buChar char="•"/>
              <a:tabLst>
                <a:tab pos="457200" algn="l"/>
                <a:tab pos="9144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 pos="914400" algn="l"/>
              </a:tabLst>
              <a:defRPr sz="2800">
                <a:solidFill>
                  <a:schemeClr val="tx1"/>
                </a:solidFill>
                <a:latin typeface="Arial" charset="0"/>
                <a:ea typeface="ＭＳ Ｐゴシック" charset="-128"/>
              </a:defRPr>
            </a:lvl2pPr>
            <a:lvl3pPr marL="1143000" indent="-228600">
              <a:spcBef>
                <a:spcPct val="20000"/>
              </a:spcBef>
              <a:buChar char="•"/>
              <a:tabLst>
                <a:tab pos="457200" algn="l"/>
                <a:tab pos="914400" algn="l"/>
              </a:tabLst>
              <a:defRPr sz="2400">
                <a:solidFill>
                  <a:schemeClr val="tx1"/>
                </a:solidFill>
                <a:latin typeface="Arial" charset="0"/>
                <a:ea typeface="ＭＳ Ｐゴシック" charset="-128"/>
              </a:defRPr>
            </a:lvl3pPr>
            <a:lvl4pPr marL="1600200" indent="-228600">
              <a:spcBef>
                <a:spcPct val="20000"/>
              </a:spcBef>
              <a:buChar char="–"/>
              <a:tabLst>
                <a:tab pos="457200" algn="l"/>
                <a:tab pos="914400" algn="l"/>
              </a:tabLst>
              <a:defRPr sz="2000">
                <a:solidFill>
                  <a:schemeClr val="tx1"/>
                </a:solidFill>
                <a:latin typeface="Arial" charset="0"/>
                <a:ea typeface="ＭＳ Ｐゴシック" charset="-128"/>
              </a:defRPr>
            </a:lvl4pPr>
            <a:lvl5pPr marL="2057400" indent="-228600">
              <a:spcBef>
                <a:spcPct val="20000"/>
              </a:spcBef>
              <a:buChar char="»"/>
              <a:tabLst>
                <a:tab pos="457200" algn="l"/>
                <a:tab pos="9144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 pos="9144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 pos="9144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 pos="9144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 pos="9144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800">
                <a:solidFill>
                  <a:srgbClr val="000000"/>
                </a:solidFill>
              </a:rPr>
              <a:t>acceptance</a:t>
            </a:r>
          </a:p>
        </p:txBody>
      </p:sp>
      <p:sp>
        <p:nvSpPr>
          <p:cNvPr id="33822" name="Line 30"/>
          <p:cNvSpPr>
            <a:spLocks noChangeShapeType="1"/>
          </p:cNvSpPr>
          <p:nvPr/>
        </p:nvSpPr>
        <p:spPr bwMode="auto">
          <a:xfrm>
            <a:off x="6610350" y="5608638"/>
            <a:ext cx="1276350" cy="1587"/>
          </a:xfrm>
          <a:prstGeom prst="line">
            <a:avLst/>
          </a:prstGeom>
          <a:noFill/>
          <a:ln w="18360">
            <a:solidFill>
              <a:srgbClr val="000000"/>
            </a:solidFill>
            <a:round/>
            <a:headEnd/>
            <a:tailEnd/>
          </a:ln>
          <a:extLst>
            <a:ext uri="{909E8E84-426E-40dd-AFC4-6F175D3DCCD1}">
              <a14:hiddenFill xmlns:a14="http://schemas.microsoft.com/office/drawing/2010/main" xmlns="">
                <a:noFill/>
              </a14:hiddenFill>
            </a:ext>
          </a:extLst>
        </p:spPr>
        <p:txBody>
          <a:bodyPr lIns="82945" tIns="41473" rIns="82945" bIns="41473"/>
          <a:lstStyle/>
          <a:p>
            <a:endParaRPr lang="en-US"/>
          </a:p>
        </p:txBody>
      </p:sp>
      <p:sp>
        <p:nvSpPr>
          <p:cNvPr id="33823" name="Text Box 31"/>
          <p:cNvSpPr txBox="1">
            <a:spLocks noChangeArrowheads="1"/>
          </p:cNvSpPr>
          <p:nvPr/>
        </p:nvSpPr>
        <p:spPr bwMode="auto">
          <a:xfrm>
            <a:off x="860425" y="84138"/>
            <a:ext cx="7624763" cy="322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5221" rIns="81639" bIns="40820"/>
          <a:lstStyle>
            <a:lvl1pPr>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defRPr sz="2800">
                <a:solidFill>
                  <a:schemeClr val="tx1"/>
                </a:solidFill>
                <a:latin typeface="Arial" charset="0"/>
                <a:ea typeface="ＭＳ Ｐゴシック" charset="-128"/>
              </a:defRPr>
            </a:lvl2pPr>
            <a:lvl3pPr marL="1143000" indent="-228600">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defRPr sz="2400">
                <a:solidFill>
                  <a:schemeClr val="tx1"/>
                </a:solidFill>
                <a:latin typeface="Arial" charset="0"/>
                <a:ea typeface="ＭＳ Ｐゴシック" charset="-128"/>
              </a:defRPr>
            </a:lvl3pPr>
            <a:lvl4pPr marL="1600200" indent="-228600">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defRPr sz="2000">
                <a:solidFill>
                  <a:schemeClr val="tx1"/>
                </a:solidFill>
                <a:latin typeface="Arial" charset="0"/>
                <a:ea typeface="ＭＳ Ｐゴシック" charset="-128"/>
              </a:defRPr>
            </a:lvl4pPr>
            <a:lvl5pPr marL="2057400" indent="-228600">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800">
                <a:solidFill>
                  <a:srgbClr val="000000"/>
                </a:solidFill>
              </a:rPr>
              <a:t>Monte Carlo φ </a:t>
            </a:r>
            <a:r>
              <a:rPr lang="en-US" altLang="en-US" sz="1800">
                <a:solidFill>
                  <a:srgbClr val="3333FF"/>
                </a:solidFill>
              </a:rPr>
              <a:t>generated, </a:t>
            </a:r>
            <a:r>
              <a:rPr lang="en-US" altLang="en-US" sz="1800">
                <a:solidFill>
                  <a:srgbClr val="FF3333"/>
                </a:solidFill>
              </a:rPr>
              <a:t>reconstructed, </a:t>
            </a:r>
            <a:r>
              <a:rPr lang="en-US" altLang="en-US" sz="1800">
                <a:solidFill>
                  <a:srgbClr val="000000"/>
                </a:solidFill>
              </a:rPr>
              <a:t>and </a:t>
            </a:r>
            <a:r>
              <a:rPr lang="en-US" altLang="en-US" sz="1800">
                <a:solidFill>
                  <a:srgbClr val="00CC33"/>
                </a:solidFill>
              </a:rPr>
              <a:t>acceptance </a:t>
            </a:r>
            <a:r>
              <a:rPr lang="en-US" altLang="en-US" sz="1800">
                <a:solidFill>
                  <a:srgbClr val="000000"/>
                </a:solidFill>
              </a:rPr>
              <a:t>for π+ (lowest x-Q</a:t>
            </a:r>
            <a:r>
              <a:rPr lang="en-US" altLang="en-US" sz="1800" baseline="33000">
                <a:solidFill>
                  <a:srgbClr val="000000"/>
                </a:solidFill>
              </a:rPr>
              <a:t>2</a:t>
            </a:r>
            <a:r>
              <a:rPr lang="en-US" altLang="en-US" sz="1800">
                <a:solidFill>
                  <a:srgbClr val="000000"/>
                </a:solidFill>
              </a:rPr>
              <a:t> bin)</a:t>
            </a:r>
          </a:p>
        </p:txBody>
      </p:sp>
      <p:sp>
        <p:nvSpPr>
          <p:cNvPr id="2" name="Footer Placeholder 1"/>
          <p:cNvSpPr>
            <a:spLocks noGrp="1"/>
          </p:cNvSpPr>
          <p:nvPr>
            <p:ph type="ftr" sz="quarter" idx="10"/>
          </p:nvPr>
        </p:nvSpPr>
        <p:spPr/>
        <p:txBody>
          <a:bodyPr/>
          <a:lstStyle/>
          <a:p>
            <a:pPr>
              <a:defRPr/>
            </a:pPr>
            <a:r>
              <a:rPr lang="en-US" smtClean="0"/>
              <a:t>Avakian, APCTP July 2</a:t>
            </a:r>
            <a:endParaRPr lang="en-US"/>
          </a:p>
        </p:txBody>
      </p:sp>
      <p:sp>
        <p:nvSpPr>
          <p:cNvPr id="3" name="TextBox 2"/>
          <p:cNvSpPr txBox="1"/>
          <p:nvPr/>
        </p:nvSpPr>
        <p:spPr>
          <a:xfrm>
            <a:off x="4343400" y="2057400"/>
            <a:ext cx="1762021" cy="369332"/>
          </a:xfrm>
          <a:prstGeom prst="rect">
            <a:avLst/>
          </a:prstGeom>
          <a:noFill/>
        </p:spPr>
        <p:txBody>
          <a:bodyPr wrap="none" rtlCol="0">
            <a:spAutoFit/>
          </a:bodyPr>
          <a:lstStyle/>
          <a:p>
            <a:r>
              <a:rPr lang="en-US" dirty="0" smtClean="0"/>
              <a:t>CLAS at 6 GeV</a:t>
            </a:r>
            <a:endParaRPr lang="en-US" dirty="0"/>
          </a:p>
        </p:txBody>
      </p:sp>
    </p:spTree>
    <p:extLst>
      <p:ext uri="{BB962C8B-B14F-4D97-AF65-F5344CB8AC3E}">
        <p14:creationId xmlns:p14="http://schemas.microsoft.com/office/powerpoint/2010/main" val="267244190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sz="3200">
                <a:latin typeface="Arial" charset="0"/>
                <a:ea typeface="ＭＳ Ｐゴシック" charset="0"/>
                <a:cs typeface="ＭＳ Ｐゴシック" charset="0"/>
              </a:rPr>
              <a:t>SIDIS at JLab12 </a:t>
            </a:r>
          </a:p>
        </p:txBody>
      </p:sp>
      <p:pic>
        <p:nvPicPr>
          <p:cNvPr id="22531" name="Picture 4" descr="targetfra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5575"/>
            <a:ext cx="985838" cy="530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532" name="Text Box 32"/>
          <p:cNvSpPr txBox="1">
            <a:spLocks noChangeArrowheads="1"/>
          </p:cNvSpPr>
          <p:nvPr/>
        </p:nvSpPr>
        <p:spPr bwMode="auto">
          <a:xfrm>
            <a:off x="1095375" y="-76200"/>
            <a:ext cx="379413"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a:latin typeface="Symbol" charset="0"/>
              </a:rPr>
              <a:t> p</a:t>
            </a:r>
            <a:endParaRPr lang="en-US" sz="1800" b="1" baseline="-25000">
              <a:latin typeface="Symbol" charset="0"/>
            </a:endParaRPr>
          </a:p>
        </p:txBody>
      </p:sp>
      <p:sp>
        <p:nvSpPr>
          <p:cNvPr id="22533" name="Line 13"/>
          <p:cNvSpPr>
            <a:spLocks noChangeShapeType="1"/>
          </p:cNvSpPr>
          <p:nvPr/>
        </p:nvSpPr>
        <p:spPr bwMode="auto">
          <a:xfrm flipV="1">
            <a:off x="1020763" y="155575"/>
            <a:ext cx="219075" cy="46038"/>
          </a:xfrm>
          <a:prstGeom prst="line">
            <a:avLst/>
          </a:prstGeom>
          <a:noFill/>
          <a:ln w="9525">
            <a:solidFill>
              <a:srgbClr val="FF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pic>
        <p:nvPicPr>
          <p:cNvPr id="22534" name="Picture 12" descr="screenshot_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371600"/>
            <a:ext cx="1746250" cy="167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535" name="Slide Number Placeholder 17"/>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C3BF6CA-2026-EB46-AA6B-0F3871C6CA14}" type="slidenum">
              <a:rPr lang="en-US" sz="1400"/>
              <a:pPr eaLnBrk="1" hangingPunct="1"/>
              <a:t>17</a:t>
            </a:fld>
            <a:endParaRPr lang="en-US" sz="1400"/>
          </a:p>
        </p:txBody>
      </p:sp>
      <p:sp>
        <p:nvSpPr>
          <p:cNvPr id="22536" name="Footer Placeholder 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smtClean="0"/>
              <a:t>Avakian, APCTP July 2</a:t>
            </a:r>
            <a:endParaRPr lang="en-US" sz="1400"/>
          </a:p>
        </p:txBody>
      </p:sp>
      <p:pic>
        <p:nvPicPr>
          <p:cNvPr id="22537" name="Picture 13" descr="screenshot_2.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1295400"/>
            <a:ext cx="2133600" cy="182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538" name="Picture 3" descr="CLAS12.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1295400"/>
            <a:ext cx="1990725" cy="182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539" name="TextBox 24"/>
          <p:cNvSpPr txBox="1">
            <a:spLocks noChangeArrowheads="1"/>
          </p:cNvSpPr>
          <p:nvPr/>
        </p:nvSpPr>
        <p:spPr bwMode="auto">
          <a:xfrm>
            <a:off x="4572000" y="1371600"/>
            <a:ext cx="104457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CLAS12</a:t>
            </a:r>
          </a:p>
        </p:txBody>
      </p:sp>
      <p:sp>
        <p:nvSpPr>
          <p:cNvPr id="22540" name="TextBox 21"/>
          <p:cNvSpPr txBox="1">
            <a:spLocks noChangeArrowheads="1"/>
          </p:cNvSpPr>
          <p:nvPr/>
        </p:nvSpPr>
        <p:spPr bwMode="auto">
          <a:xfrm>
            <a:off x="2209800" y="838200"/>
            <a:ext cx="554355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Complementary measurements with different targets</a:t>
            </a:r>
          </a:p>
        </p:txBody>
      </p:sp>
      <p:pic>
        <p:nvPicPr>
          <p:cNvPr id="22541" name="Picture 23" descr="Screen Shot 2015-05-23 at 2.52.10 PM.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057400" y="3429000"/>
            <a:ext cx="2514600" cy="2393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542" name="Rectangle 24"/>
          <p:cNvSpPr>
            <a:spLocks noChangeArrowheads="1"/>
          </p:cNvSpPr>
          <p:nvPr/>
        </p:nvSpPr>
        <p:spPr bwMode="auto">
          <a:xfrm>
            <a:off x="3124200" y="3657600"/>
            <a:ext cx="23622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600"/>
              <a:t>E12-09-018 </a:t>
            </a:r>
          </a:p>
        </p:txBody>
      </p:sp>
      <p:pic>
        <p:nvPicPr>
          <p:cNvPr id="22543" name="Picture 25" descr="Screen Shot 2015-05-23 at 2.55.03 PM.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495800" y="3505200"/>
            <a:ext cx="2286000" cy="2362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544" name="Picture 26" descr="Screen Shot 2015-05-23 at 2.56.28 PM.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788150" y="1143000"/>
            <a:ext cx="2355850" cy="260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545" name="TextBox 24"/>
          <p:cNvSpPr txBox="1">
            <a:spLocks noChangeArrowheads="1"/>
          </p:cNvSpPr>
          <p:nvPr/>
        </p:nvSpPr>
        <p:spPr bwMode="auto">
          <a:xfrm>
            <a:off x="7239000" y="1295400"/>
            <a:ext cx="87788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SOLID</a:t>
            </a:r>
          </a:p>
        </p:txBody>
      </p:sp>
      <p:pic>
        <p:nvPicPr>
          <p:cNvPr id="22546" name="Picture 28" descr="Screen Shot 2015-05-23 at 2.58.41 PM.pn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781800" y="3657600"/>
            <a:ext cx="2362200" cy="2101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547" name="Picture 29" descr="Screen Shot 2015-05-23 at 3.00.44 PM.pn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0" y="3352800"/>
            <a:ext cx="2052638" cy="243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548" name="TextBox 30"/>
          <p:cNvSpPr txBox="1">
            <a:spLocks noChangeArrowheads="1"/>
          </p:cNvSpPr>
          <p:nvPr/>
        </p:nvSpPr>
        <p:spPr bwMode="auto">
          <a:xfrm>
            <a:off x="0" y="5892800"/>
            <a:ext cx="9144000"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t>Combination of high resolution measurements from spectrometers combined with large acceptance data from CLAS12 and SOLID would allow to pin down all TMDs in the valence region</a:t>
            </a:r>
          </a:p>
        </p:txBody>
      </p:sp>
      <p:pic>
        <p:nvPicPr>
          <p:cNvPr id="22549" name="Picture 32" descr="screenshot_06.jpg"/>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7696200" y="0"/>
            <a:ext cx="1447800" cy="1249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76200" y="685800"/>
            <a:ext cx="2057400" cy="646331"/>
          </a:xfrm>
          <a:prstGeom prst="rect">
            <a:avLst/>
          </a:prstGeom>
        </p:spPr>
        <p:txBody>
          <a:bodyPr wrap="square">
            <a:spAutoFit/>
          </a:bodyPr>
          <a:lstStyle/>
          <a:p>
            <a:pPr defTabSz="457200" fontAlgn="auto">
              <a:spcBef>
                <a:spcPts val="0"/>
              </a:spcBef>
              <a:spcAft>
                <a:spcPts val="0"/>
              </a:spcAft>
              <a:defRPr/>
            </a:pPr>
            <a:r>
              <a:rPr lang="en-US" u="sng">
                <a:solidFill>
                  <a:srgbClr val="000000"/>
                </a:solidFill>
                <a:latin typeface="Arial" panose="020B0604020202020204" pitchFamily="34" charset="0"/>
                <a:ea typeface="ＭＳ Ｐゴシック"/>
                <a:cs typeface="Arial" panose="020B0604020202020204" pitchFamily="34" charset="0"/>
              </a:rPr>
              <a:t>Project </a:t>
            </a:r>
            <a:r>
              <a:rPr lang="en-US" u="sng" smtClean="0">
                <a:solidFill>
                  <a:srgbClr val="000000"/>
                </a:solidFill>
                <a:latin typeface="Arial" panose="020B0604020202020204" pitchFamily="34" charset="0"/>
                <a:ea typeface="ＭＳ Ｐゴシック"/>
                <a:cs typeface="Arial" panose="020B0604020202020204" pitchFamily="34" charset="0"/>
              </a:rPr>
              <a:t>Scope: completed</a:t>
            </a:r>
            <a:r>
              <a:rPr lang="en-US" smtClean="0">
                <a:solidFill>
                  <a:srgbClr val="000000"/>
                </a:solidFill>
                <a:latin typeface="Arial" panose="020B0604020202020204" pitchFamily="34" charset="0"/>
                <a:ea typeface="ＭＳ Ｐゴシック"/>
                <a:cs typeface="Arial" panose="020B0604020202020204" pitchFamily="34" charset="0"/>
              </a:rPr>
              <a:t> </a:t>
            </a:r>
            <a:endParaRPr lang="en-US">
              <a:solidFill>
                <a:srgbClr val="000000"/>
              </a:solidFill>
              <a:latin typeface="Arial" panose="020B0604020202020204" pitchFamily="34" charset="0"/>
              <a:ea typeface="ＭＳ Ｐゴシック"/>
              <a:cs typeface="Arial" panose="020B0604020202020204" pitchFamily="34" charset="0"/>
            </a:endParaRPr>
          </a:p>
        </p:txBody>
      </p:sp>
    </p:spTree>
    <p:extLst>
      <p:ext uri="{BB962C8B-B14F-4D97-AF65-F5344CB8AC3E}">
        <p14:creationId xmlns:p14="http://schemas.microsoft.com/office/powerpoint/2010/main" val="27517953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12" descr="Screen Shot 2015-09-02 at 1.35.14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3810000"/>
            <a:ext cx="4038600" cy="2667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5603" name="Picture 12" descr="Screen Shot 2015-08-19 at 11.08.35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838200"/>
            <a:ext cx="4724400" cy="297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604" name="Footer Placeholder 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smtClean="0"/>
              <a:t>Avakian, APCTP July 2</a:t>
            </a:r>
            <a:endParaRPr lang="en-US" sz="1400"/>
          </a:p>
        </p:txBody>
      </p:sp>
      <p:sp>
        <p:nvSpPr>
          <p:cNvPr id="25605"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CB1A462-5A90-594D-ABCD-384CAA0D7E7C}" type="slidenum">
              <a:rPr lang="en-US" sz="1400"/>
              <a:pPr eaLnBrk="1" hangingPunct="1"/>
              <a:t>18</a:t>
            </a:fld>
            <a:endParaRPr lang="en-US" sz="1400"/>
          </a:p>
        </p:txBody>
      </p:sp>
      <p:pic>
        <p:nvPicPr>
          <p:cNvPr id="25606"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52400"/>
            <a:ext cx="8763000" cy="534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607" name="Rectangle 1"/>
          <p:cNvSpPr>
            <a:spLocks noChangeArrowheads="1"/>
          </p:cNvSpPr>
          <p:nvPr/>
        </p:nvSpPr>
        <p:spPr bwMode="auto">
          <a:xfrm>
            <a:off x="5738813" y="1111250"/>
            <a:ext cx="1657350"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000">
                <a:solidFill>
                  <a:srgbClr val="000000"/>
                </a:solidFill>
              </a:rPr>
              <a:t>Aybat, Prokudin &amp; Rogers </a:t>
            </a:r>
            <a:endParaRPr lang="en-US" sz="1000"/>
          </a:p>
        </p:txBody>
      </p:sp>
      <p:sp>
        <p:nvSpPr>
          <p:cNvPr id="25608" name="Rectangle 10"/>
          <p:cNvSpPr>
            <a:spLocks noChangeArrowheads="1"/>
          </p:cNvSpPr>
          <p:nvPr/>
        </p:nvSpPr>
        <p:spPr bwMode="auto">
          <a:xfrm>
            <a:off x="7772400" y="838200"/>
            <a:ext cx="10922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400"/>
              <a:t>C12-11-111 </a:t>
            </a:r>
          </a:p>
        </p:txBody>
      </p:sp>
      <p:sp>
        <p:nvSpPr>
          <p:cNvPr id="25609" name="TextBox 8"/>
          <p:cNvSpPr txBox="1">
            <a:spLocks noChangeArrowheads="1"/>
          </p:cNvSpPr>
          <p:nvPr/>
        </p:nvSpPr>
        <p:spPr bwMode="auto">
          <a:xfrm>
            <a:off x="25400" y="4724400"/>
            <a:ext cx="5399088" cy="1323975"/>
          </a:xfrm>
          <a:prstGeom prst="rect">
            <a:avLst/>
          </a:prstGeom>
          <a:solidFill>
            <a:srgbClr val="FFFF00"/>
          </a:solidFill>
          <a:ln w="9525">
            <a:solidFill>
              <a:schemeClr val="tx1"/>
            </a:solidFill>
            <a:miter lim="800000"/>
            <a:headEnd/>
            <a:tailEnd/>
          </a:ln>
        </p:spPr>
        <p:txBody>
          <a:bodyPr>
            <a:spAutoFit/>
          </a:bodyPr>
          <a:lstStyle>
            <a:lvl1pPr marL="285750" indent="-28575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buFont typeface="Arial" charset="0"/>
              <a:buChar char="•"/>
            </a:pPr>
            <a:r>
              <a:rPr lang="en-US" sz="1600"/>
              <a:t>Large acceptance of CLAS12 allows studies of P</a:t>
            </a:r>
            <a:r>
              <a:rPr lang="en-US" sz="1600" baseline="-25000"/>
              <a:t>T</a:t>
            </a:r>
            <a:r>
              <a:rPr lang="en-US" sz="1600"/>
              <a:t> and </a:t>
            </a:r>
          </a:p>
          <a:p>
            <a:pPr eaLnBrk="1" hangingPunct="1"/>
            <a:r>
              <a:rPr lang="en-US" sz="1600"/>
              <a:t>      Q</a:t>
            </a:r>
            <a:r>
              <a:rPr lang="en-US" sz="1600" baseline="30000"/>
              <a:t>2</a:t>
            </a:r>
            <a:r>
              <a:rPr lang="en-US" sz="1600"/>
              <a:t>-dependence of SSAs in a wide kinematic range</a:t>
            </a:r>
          </a:p>
          <a:p>
            <a:pPr eaLnBrk="1" hangingPunct="1">
              <a:buFont typeface="Arial" charset="0"/>
              <a:buChar char="•"/>
            </a:pPr>
            <a:r>
              <a:rPr lang="en-US" sz="1600"/>
              <a:t>Comparison of JLab12 data with HERMES, COMPASS (and EIC) will pin down the non-trivial Q</a:t>
            </a:r>
            <a:r>
              <a:rPr lang="en-US" sz="1600" baseline="30000"/>
              <a:t>2</a:t>
            </a:r>
            <a:r>
              <a:rPr lang="en-US" sz="1600"/>
              <a:t> evolution of Sivers asymmetry.</a:t>
            </a:r>
          </a:p>
        </p:txBody>
      </p:sp>
      <p:grpSp>
        <p:nvGrpSpPr>
          <p:cNvPr id="25610" name="Group 8"/>
          <p:cNvGrpSpPr>
            <a:grpSpLocks/>
          </p:cNvGrpSpPr>
          <p:nvPr/>
        </p:nvGrpSpPr>
        <p:grpSpPr bwMode="auto">
          <a:xfrm>
            <a:off x="0" y="838200"/>
            <a:ext cx="4267200" cy="3505200"/>
            <a:chOff x="-228600" y="-838200"/>
            <a:chExt cx="7543800" cy="7513824"/>
          </a:xfrm>
        </p:grpSpPr>
        <p:pic>
          <p:nvPicPr>
            <p:cNvPr id="25614" name="Picture 5" descr="Screen Shot 2014-09-10 at 12.27.36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8600" y="-838200"/>
              <a:ext cx="7543800" cy="75138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5615" name="Picture 7" descr="Screen Shot 2014-09-10 at 12.30.36 P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410200" y="3854967"/>
              <a:ext cx="1143000" cy="22233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5611" name="TextBox 13"/>
          <p:cNvSpPr txBox="1">
            <a:spLocks noChangeArrowheads="1"/>
          </p:cNvSpPr>
          <p:nvPr/>
        </p:nvSpPr>
        <p:spPr bwMode="auto">
          <a:xfrm>
            <a:off x="6781800" y="5257800"/>
            <a:ext cx="94138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JLab12</a:t>
            </a:r>
          </a:p>
        </p:txBody>
      </p:sp>
      <p:sp>
        <p:nvSpPr>
          <p:cNvPr id="25612" name="TextBox 14"/>
          <p:cNvSpPr txBox="1">
            <a:spLocks noChangeArrowheads="1"/>
          </p:cNvSpPr>
          <p:nvPr/>
        </p:nvSpPr>
        <p:spPr bwMode="auto">
          <a:xfrm>
            <a:off x="6248400" y="4953000"/>
            <a:ext cx="117157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HERMES</a:t>
            </a:r>
          </a:p>
        </p:txBody>
      </p:sp>
      <p:sp>
        <p:nvSpPr>
          <p:cNvPr id="25613" name="TextBox 15"/>
          <p:cNvSpPr txBox="1">
            <a:spLocks noChangeArrowheads="1"/>
          </p:cNvSpPr>
          <p:nvPr/>
        </p:nvSpPr>
        <p:spPr bwMode="auto">
          <a:xfrm>
            <a:off x="6172200" y="4495800"/>
            <a:ext cx="132238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COMPASS</a:t>
            </a:r>
          </a:p>
        </p:txBody>
      </p:sp>
    </p:spTree>
    <p:extLst>
      <p:ext uri="{BB962C8B-B14F-4D97-AF65-F5344CB8AC3E}">
        <p14:creationId xmlns:p14="http://schemas.microsoft.com/office/powerpoint/2010/main" val="14651340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457200" y="152400"/>
            <a:ext cx="7162800" cy="563563"/>
          </a:xfrm>
        </p:spPr>
        <p:txBody>
          <a:bodyPr/>
          <a:lstStyle/>
          <a:p>
            <a:r>
              <a:rPr lang="en-US">
                <a:latin typeface="Arial" charset="0"/>
                <a:ea typeface="ＭＳ Ｐゴシック" charset="0"/>
                <a:cs typeface="ＭＳ Ｐゴシック" charset="0"/>
              </a:rPr>
              <a:t>A</a:t>
            </a:r>
            <a:r>
              <a:rPr lang="en-US" baseline="-25000">
                <a:latin typeface="Arial" charset="0"/>
                <a:ea typeface="ＭＳ Ｐゴシック" charset="0"/>
                <a:cs typeface="ＭＳ Ｐゴシック" charset="0"/>
              </a:rPr>
              <a:t>UT</a:t>
            </a:r>
            <a:r>
              <a:rPr lang="en-US">
                <a:latin typeface="Arial" charset="0"/>
                <a:ea typeface="ＭＳ Ｐゴシック" charset="0"/>
                <a:cs typeface="ＭＳ Ｐゴシック" charset="0"/>
              </a:rPr>
              <a:t>  studies at JLab</a:t>
            </a:r>
          </a:p>
        </p:txBody>
      </p:sp>
      <p:sp>
        <p:nvSpPr>
          <p:cNvPr id="55299" name="Footer Placeholder 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smtClean="0"/>
              <a:t>Avakian, APCTP July 2</a:t>
            </a:r>
            <a:endParaRPr lang="en-US" sz="1400"/>
          </a:p>
        </p:txBody>
      </p:sp>
      <p:sp>
        <p:nvSpPr>
          <p:cNvPr id="55300"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BE394FD-99D7-F34B-B2E0-3FF5EC9DC577}" type="slidenum">
              <a:rPr lang="en-US" sz="1400"/>
              <a:pPr/>
              <a:t>19</a:t>
            </a:fld>
            <a:endParaRPr lang="en-US" sz="1400"/>
          </a:p>
        </p:txBody>
      </p:sp>
      <p:pic>
        <p:nvPicPr>
          <p:cNvPr id="55301" name="Picture 34" descr="screenshot_0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600" y="838200"/>
            <a:ext cx="2133600" cy="1109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5302" name="TextBox 11"/>
          <p:cNvSpPr txBox="1">
            <a:spLocks noChangeArrowheads="1"/>
          </p:cNvSpPr>
          <p:nvPr/>
        </p:nvSpPr>
        <p:spPr bwMode="auto">
          <a:xfrm>
            <a:off x="2819400" y="1447800"/>
            <a:ext cx="977900"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t>E12-11-108</a:t>
            </a:r>
          </a:p>
        </p:txBody>
      </p:sp>
      <p:sp>
        <p:nvSpPr>
          <p:cNvPr id="55303" name="Rectangle 12"/>
          <p:cNvSpPr>
            <a:spLocks noChangeArrowheads="1"/>
          </p:cNvSpPr>
          <p:nvPr/>
        </p:nvSpPr>
        <p:spPr bwMode="auto">
          <a:xfrm>
            <a:off x="304800" y="5638800"/>
            <a:ext cx="8382000" cy="400050"/>
          </a:xfrm>
          <a:prstGeom prst="rect">
            <a:avLst/>
          </a:prstGeom>
          <a:solidFill>
            <a:srgbClr val="FFFF00"/>
          </a:solidFill>
          <a:ln w="9525">
            <a:solidFill>
              <a:schemeClr val="tx1"/>
            </a:solidFill>
            <a:miter lim="800000"/>
            <a:headEnd/>
            <a:tailEnd/>
          </a:ln>
        </p:spPr>
        <p:txBody>
          <a:bodyPr>
            <a:spAutoFit/>
          </a:bodyPr>
          <a:lstStyle/>
          <a:p>
            <a:pPr eaLnBrk="1" hangingPunct="1"/>
            <a:r>
              <a:rPr lang="en-US" sz="2000"/>
              <a:t>Precision 4-d mapping of Collins target SSA using SoLID and CLAS12</a:t>
            </a:r>
          </a:p>
        </p:txBody>
      </p:sp>
      <p:sp>
        <p:nvSpPr>
          <p:cNvPr id="55304" name="Rectangle 12"/>
          <p:cNvSpPr>
            <a:spLocks noChangeArrowheads="1"/>
          </p:cNvSpPr>
          <p:nvPr/>
        </p:nvSpPr>
        <p:spPr bwMode="auto">
          <a:xfrm>
            <a:off x="2895600" y="990600"/>
            <a:ext cx="1108075"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eaLnBrk="1" hangingPunct="1"/>
            <a:r>
              <a:rPr lang="en-US"/>
              <a:t>SOLID</a:t>
            </a:r>
          </a:p>
        </p:txBody>
      </p:sp>
      <p:pic>
        <p:nvPicPr>
          <p:cNvPr id="55305" name="Picture 6" descr="Screen shot 2012-02-09 at 12.11.17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139950"/>
            <a:ext cx="4129088" cy="3117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5306" name="Picture 15" descr="Screen Shot 2014-05-06 at 10.46.55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4873625"/>
            <a:ext cx="35052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5307" name="Picture 16" descr="Screen Shot 2014-05-06 at 10.46.37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648200" y="2268538"/>
            <a:ext cx="3957638" cy="2635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5308" name="Picture 8" descr="screenshot_30.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934200" y="838200"/>
            <a:ext cx="1752600" cy="1220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5309" name="Rectangle 18"/>
          <p:cNvSpPr>
            <a:spLocks noChangeArrowheads="1"/>
          </p:cNvSpPr>
          <p:nvPr/>
        </p:nvSpPr>
        <p:spPr bwMode="auto">
          <a:xfrm>
            <a:off x="5562600" y="1066800"/>
            <a:ext cx="1330325"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eaLnBrk="1" hangingPunct="1"/>
            <a:r>
              <a:rPr lang="en-US"/>
              <a:t>CLAS12</a:t>
            </a:r>
          </a:p>
        </p:txBody>
      </p:sp>
      <p:sp>
        <p:nvSpPr>
          <p:cNvPr id="55310" name="Rectangle 19"/>
          <p:cNvSpPr>
            <a:spLocks noChangeArrowheads="1"/>
          </p:cNvSpPr>
          <p:nvPr/>
        </p:nvSpPr>
        <p:spPr bwMode="auto">
          <a:xfrm>
            <a:off x="5638800" y="1524000"/>
            <a:ext cx="963613"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eaLnBrk="1" hangingPunct="1"/>
            <a:r>
              <a:rPr lang="en-US" sz="1200"/>
              <a:t>C12-11-111</a:t>
            </a:r>
          </a:p>
        </p:txBody>
      </p:sp>
      <p:pic>
        <p:nvPicPr>
          <p:cNvPr id="55311" name="Picture 5" descr="latex-image-1.pd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114800" y="5105400"/>
            <a:ext cx="906463" cy="42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6520548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8" descr="Screen shot 2013-05-27 at 1.02.11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139825"/>
            <a:ext cx="1905000" cy="1222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6259" name="Footer Placeholder 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smtClean="0"/>
              <a:t>Avakian, APCTP July 2</a:t>
            </a:r>
            <a:endParaRPr lang="en-US" sz="1400"/>
          </a:p>
        </p:txBody>
      </p:sp>
      <p:sp>
        <p:nvSpPr>
          <p:cNvPr id="96260"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1359DD7-513F-AD45-AB5F-F87D6CFCACE9}" type="slidenum">
              <a:rPr lang="en-US" sz="1400"/>
              <a:pPr eaLnBrk="1" hangingPunct="1"/>
              <a:t>20</a:t>
            </a:fld>
            <a:endParaRPr lang="en-US" sz="1400"/>
          </a:p>
        </p:txBody>
      </p:sp>
      <p:sp>
        <p:nvSpPr>
          <p:cNvPr id="96261" name="Rectangle 2"/>
          <p:cNvSpPr>
            <a:spLocks noGrp="1" noChangeArrowheads="1"/>
          </p:cNvSpPr>
          <p:nvPr>
            <p:ph type="title"/>
          </p:nvPr>
        </p:nvSpPr>
        <p:spPr>
          <a:xfrm>
            <a:off x="152400" y="152400"/>
            <a:ext cx="8991600" cy="563563"/>
          </a:xfrm>
        </p:spPr>
        <p:txBody>
          <a:bodyPr/>
          <a:lstStyle/>
          <a:p>
            <a:pPr eaLnBrk="1" hangingPunct="1"/>
            <a:r>
              <a:rPr lang="en-US" sz="2800">
                <a:latin typeface="Arial" charset="0"/>
                <a:ea typeface="ＭＳ Ｐゴシック" charset="0"/>
                <a:cs typeface="ＭＳ Ｐゴシック" charset="0"/>
              </a:rPr>
              <a:t>Accessing transversity in dihadron production at JLab </a:t>
            </a:r>
          </a:p>
        </p:txBody>
      </p:sp>
      <p:pic>
        <p:nvPicPr>
          <p:cNvPr id="96262" name="Picture 3" descr="CLAS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066800"/>
            <a:ext cx="1600200" cy="1203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6263" name="Picture 1" descr="Screen shot 2012-06-07 at 6.43.14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20975" y="4267200"/>
            <a:ext cx="3451225" cy="2366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6264" name="TextBox 19"/>
          <p:cNvSpPr txBox="1">
            <a:spLocks noChangeArrowheads="1"/>
          </p:cNvSpPr>
          <p:nvPr/>
        </p:nvSpPr>
        <p:spPr bwMode="auto">
          <a:xfrm>
            <a:off x="228600" y="762000"/>
            <a:ext cx="31686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t>Measurements with polarized protons </a:t>
            </a:r>
          </a:p>
        </p:txBody>
      </p:sp>
      <p:sp>
        <p:nvSpPr>
          <p:cNvPr id="96265" name="TextBox 22"/>
          <p:cNvSpPr txBox="1">
            <a:spLocks noChangeArrowheads="1"/>
          </p:cNvSpPr>
          <p:nvPr/>
        </p:nvSpPr>
        <p:spPr bwMode="auto">
          <a:xfrm>
            <a:off x="5029200" y="838200"/>
            <a:ext cx="3268663"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t>Measurements with polarized neutrons</a:t>
            </a:r>
          </a:p>
        </p:txBody>
      </p:sp>
      <p:sp>
        <p:nvSpPr>
          <p:cNvPr id="96266" name="TextBox 24"/>
          <p:cNvSpPr txBox="1">
            <a:spLocks noChangeArrowheads="1"/>
          </p:cNvSpPr>
          <p:nvPr/>
        </p:nvSpPr>
        <p:spPr bwMode="auto">
          <a:xfrm>
            <a:off x="381000" y="990600"/>
            <a:ext cx="104457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CLAS12</a:t>
            </a:r>
          </a:p>
        </p:txBody>
      </p:sp>
      <p:sp>
        <p:nvSpPr>
          <p:cNvPr id="96267" name="TextBox 25"/>
          <p:cNvSpPr txBox="1">
            <a:spLocks noChangeArrowheads="1"/>
          </p:cNvSpPr>
          <p:nvPr/>
        </p:nvSpPr>
        <p:spPr bwMode="auto">
          <a:xfrm>
            <a:off x="6261100" y="1066800"/>
            <a:ext cx="8255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SoLID</a:t>
            </a:r>
          </a:p>
        </p:txBody>
      </p:sp>
      <p:pic>
        <p:nvPicPr>
          <p:cNvPr id="96268" name="Picture 1" descr="Screen shot 2012-06-07 at 6.45.34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2286000"/>
            <a:ext cx="3886200" cy="198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6269" name="Picture 27" descr="Screen shot 2013-05-27 at 1.03.07 P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800600" y="2362200"/>
            <a:ext cx="3727450" cy="190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6270" name="Picture 29" descr="Screen shot 2013-05-27 at 1.09.59 PM.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743200" y="1371600"/>
            <a:ext cx="2493963"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6271" name="Picture 31" descr="Screen shot 2013-05-27 at 1.11.53 PM.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197600" y="4864100"/>
            <a:ext cx="2870200" cy="787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6272" name="Picture 16" descr="Screen shot 2013-05-31 at 12.35.52 AM.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0" y="5029200"/>
            <a:ext cx="2667000" cy="774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6273" name="TextBox 16"/>
          <p:cNvSpPr txBox="1">
            <a:spLocks noChangeArrowheads="1"/>
          </p:cNvSpPr>
          <p:nvPr/>
        </p:nvSpPr>
        <p:spPr bwMode="auto">
          <a:xfrm>
            <a:off x="0" y="4419600"/>
            <a:ext cx="15811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t>Bacchetta, Radici</a:t>
            </a:r>
          </a:p>
        </p:txBody>
      </p:sp>
    </p:spTree>
    <p:extLst>
      <p:ext uri="{BB962C8B-B14F-4D97-AF65-F5344CB8AC3E}">
        <p14:creationId xmlns:p14="http://schemas.microsoft.com/office/powerpoint/2010/main" val="17027834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3"/>
          <p:cNvSpPr>
            <a:spLocks noGrp="1"/>
          </p:cNvSpPr>
          <p:nvPr>
            <p:ph type="ctrTitle"/>
          </p:nvPr>
        </p:nvSpPr>
        <p:spPr>
          <a:xfrm>
            <a:off x="749300" y="51705"/>
            <a:ext cx="7772400" cy="483875"/>
          </a:xfrm>
        </p:spPr>
        <p:txBody>
          <a:bodyPr/>
          <a:lstStyle/>
          <a:p>
            <a:pPr eaLnBrk="1" hangingPunct="1"/>
            <a:r>
              <a:rPr lang="en-US" altLang="en-US" sz="3600">
                <a:solidFill>
                  <a:srgbClr val="0000FF"/>
                </a:solidFill>
              </a:rPr>
              <a:t> </a:t>
            </a:r>
            <a:r>
              <a:rPr lang="en-US" altLang="en-US" sz="3200" b="1" i="1" err="1" smtClean="0">
                <a:solidFill>
                  <a:srgbClr val="FF0000"/>
                </a:solidFill>
              </a:rPr>
              <a:t>Transversity</a:t>
            </a:r>
            <a:r>
              <a:rPr lang="en-US" altLang="en-US" sz="3200" b="1" i="1" smtClean="0">
                <a:solidFill>
                  <a:srgbClr val="FF0000"/>
                </a:solidFill>
              </a:rPr>
              <a:t> from </a:t>
            </a:r>
            <a:r>
              <a:rPr lang="en-US" altLang="en-US" sz="3200" b="1" i="1" err="1" smtClean="0">
                <a:solidFill>
                  <a:srgbClr val="FF0000"/>
                </a:solidFill>
              </a:rPr>
              <a:t>SoLID</a:t>
            </a:r>
            <a:endParaRPr lang="en-US" altLang="en-US" sz="3600" b="1" i="1">
              <a:solidFill>
                <a:srgbClr val="FF0000"/>
              </a:solidFill>
            </a:endParaRPr>
          </a:p>
        </p:txBody>
      </p:sp>
      <p:sp>
        <p:nvSpPr>
          <p:cNvPr id="9" name="TextBox 13"/>
          <p:cNvSpPr txBox="1">
            <a:spLocks noChangeArrowheads="1"/>
          </p:cNvSpPr>
          <p:nvPr/>
        </p:nvSpPr>
        <p:spPr bwMode="auto">
          <a:xfrm>
            <a:off x="381000" y="762000"/>
            <a:ext cx="8229600" cy="9232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09" tIns="45703" rIns="91409" bIns="45703">
            <a:spAutoFit/>
          </a:bodyPr>
          <a:lstStyle>
            <a:lvl1pPr defTabSz="457200">
              <a:spcBef>
                <a:spcPct val="20000"/>
              </a:spcBef>
              <a:buChar char="•"/>
              <a:defRPr sz="3200">
                <a:solidFill>
                  <a:schemeClr val="tx1"/>
                </a:solidFill>
                <a:latin typeface="Arial" pitchFamily="34" charset="0"/>
                <a:ea typeface="ＭＳ Ｐゴシック" pitchFamily="34" charset="-128"/>
              </a:defRPr>
            </a:lvl1pPr>
            <a:lvl2pPr marL="742950" indent="-285750" defTabSz="457200">
              <a:spcBef>
                <a:spcPct val="20000"/>
              </a:spcBef>
              <a:buChar char="–"/>
              <a:defRPr sz="2800">
                <a:solidFill>
                  <a:schemeClr val="tx1"/>
                </a:solidFill>
                <a:latin typeface="Arial" pitchFamily="34" charset="0"/>
                <a:ea typeface="ＭＳ Ｐゴシック" pitchFamily="34" charset="-128"/>
              </a:defRPr>
            </a:lvl2pPr>
            <a:lvl3pPr marL="1143000" indent="-228600" defTabSz="457200">
              <a:spcBef>
                <a:spcPct val="20000"/>
              </a:spcBef>
              <a:buChar char="•"/>
              <a:defRPr sz="2400">
                <a:solidFill>
                  <a:schemeClr val="tx1"/>
                </a:solidFill>
                <a:latin typeface="Arial" pitchFamily="34" charset="0"/>
                <a:ea typeface="ＭＳ Ｐゴシック" pitchFamily="34" charset="-128"/>
              </a:defRPr>
            </a:lvl3pPr>
            <a:lvl4pPr marL="1600200" indent="-228600" defTabSz="457200">
              <a:spcBef>
                <a:spcPct val="20000"/>
              </a:spcBef>
              <a:buChar char="–"/>
              <a:defRPr sz="2000">
                <a:solidFill>
                  <a:schemeClr val="tx1"/>
                </a:solidFill>
                <a:latin typeface="Arial" pitchFamily="34" charset="0"/>
                <a:ea typeface="ＭＳ Ｐゴシック" pitchFamily="34" charset="-128"/>
              </a:defRPr>
            </a:lvl4pPr>
            <a:lvl5pPr marL="2057400" indent="-228600" defTabSz="457200">
              <a:spcBef>
                <a:spcPct val="20000"/>
              </a:spcBef>
              <a:buChar char="»"/>
              <a:defRPr sz="20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marL="285673" indent="-285673" eaLnBrk="1" hangingPunct="1">
              <a:spcBef>
                <a:spcPct val="0"/>
              </a:spcBef>
              <a:buFont typeface="Wingdings" panose="05000000000000000000" pitchFamily="2" charset="2"/>
              <a:buChar char="§"/>
              <a:defRPr/>
            </a:pPr>
            <a:r>
              <a:rPr lang="en-US" altLang="en-US" sz="1800" b="0" i="0" dirty="0">
                <a:solidFill>
                  <a:srgbClr val="000000"/>
                </a:solidFill>
                <a:latin typeface="Calibri" pitchFamily="34" charset="0"/>
              </a:rPr>
              <a:t>Collins Asymmetries ~  </a:t>
            </a:r>
            <a:r>
              <a:rPr lang="en-US" altLang="en-US" sz="1800" b="0" i="0" dirty="0" err="1">
                <a:solidFill>
                  <a:srgbClr val="000000"/>
                </a:solidFill>
                <a:latin typeface="Calibri" pitchFamily="34" charset="0"/>
              </a:rPr>
              <a:t>Transversity</a:t>
            </a:r>
            <a:r>
              <a:rPr lang="en-US" altLang="en-US" sz="1800" b="0" i="0" dirty="0">
                <a:solidFill>
                  <a:srgbClr val="000000"/>
                </a:solidFill>
                <a:latin typeface="Calibri" pitchFamily="34" charset="0"/>
              </a:rPr>
              <a:t>  (x)  </a:t>
            </a:r>
            <a:r>
              <a:rPr lang="en-US" altLang="en-US" sz="1800" b="0" i="0" dirty="0" smtClean="0">
                <a:solidFill>
                  <a:srgbClr val="000000"/>
                </a:solidFill>
                <a:latin typeface="Calibri" pitchFamily="34" charset="0"/>
              </a:rPr>
              <a:t>Collins Function  </a:t>
            </a:r>
            <a:endParaRPr lang="en-US" altLang="en-US" sz="1800" dirty="0">
              <a:solidFill>
                <a:srgbClr val="000000"/>
              </a:solidFill>
              <a:latin typeface="Calibri" pitchFamily="34" charset="0"/>
            </a:endParaRPr>
          </a:p>
          <a:p>
            <a:pPr marL="285673" indent="-285673" eaLnBrk="1" hangingPunct="1">
              <a:spcBef>
                <a:spcPct val="0"/>
              </a:spcBef>
              <a:buFont typeface="Wingdings" panose="05000000000000000000" pitchFamily="2" charset="2"/>
              <a:buChar char="§"/>
              <a:defRPr/>
            </a:pPr>
            <a:r>
              <a:rPr lang="en-US" altLang="en-US" sz="1800" i="0" dirty="0" err="1" smtClean="0">
                <a:solidFill>
                  <a:srgbClr val="FF0000"/>
                </a:solidFill>
                <a:latin typeface="Calibri" pitchFamily="34" charset="0"/>
              </a:rPr>
              <a:t>SoLID</a:t>
            </a:r>
            <a:r>
              <a:rPr lang="en-US" altLang="en-US" sz="1800" b="0" i="0" dirty="0" smtClean="0">
                <a:solidFill>
                  <a:srgbClr val="000000"/>
                </a:solidFill>
                <a:latin typeface="Calibri" pitchFamily="34" charset="0"/>
              </a:rPr>
              <a:t> </a:t>
            </a:r>
            <a:r>
              <a:rPr lang="en-US" altLang="en-US" sz="1800" b="0" i="0" dirty="0">
                <a:solidFill>
                  <a:srgbClr val="000000"/>
                </a:solidFill>
                <a:latin typeface="Calibri" pitchFamily="34" charset="0"/>
              </a:rPr>
              <a:t>with </a:t>
            </a:r>
            <a:r>
              <a:rPr lang="en-US" altLang="en-US" sz="1800" i="0" dirty="0">
                <a:solidFill>
                  <a:srgbClr val="000000"/>
                </a:solidFill>
                <a:latin typeface="Calibri" pitchFamily="34" charset="0"/>
              </a:rPr>
              <a:t>trans polarized n &amp; p </a:t>
            </a:r>
            <a:r>
              <a:rPr lang="en-US" altLang="en-US" sz="1800" b="0" i="0" dirty="0" smtClean="0">
                <a:solidFill>
                  <a:srgbClr val="000000"/>
                </a:solidFill>
                <a:latin typeface="Calibri" pitchFamily="34" charset="0"/>
                <a:sym typeface="Wingdings" panose="05000000000000000000" pitchFamily="2" charset="2"/>
              </a:rPr>
              <a:t> Precision extraction of u/d quark </a:t>
            </a:r>
            <a:r>
              <a:rPr lang="en-US" altLang="en-US" sz="1800" b="0" i="0" dirty="0" err="1" smtClean="0">
                <a:solidFill>
                  <a:srgbClr val="000000"/>
                </a:solidFill>
                <a:latin typeface="Calibri" pitchFamily="34" charset="0"/>
                <a:sym typeface="Wingdings" panose="05000000000000000000" pitchFamily="2" charset="2"/>
              </a:rPr>
              <a:t>transversity</a:t>
            </a:r>
            <a:endParaRPr lang="en-US" altLang="en-US" sz="1800" b="0" i="0" dirty="0" smtClean="0">
              <a:solidFill>
                <a:srgbClr val="000000"/>
              </a:solidFill>
              <a:latin typeface="Calibri" pitchFamily="34" charset="0"/>
              <a:sym typeface="Wingdings" panose="05000000000000000000" pitchFamily="2" charset="2"/>
            </a:endParaRPr>
          </a:p>
          <a:p>
            <a:pPr marL="285673" indent="-285673" eaLnBrk="1" hangingPunct="1">
              <a:spcBef>
                <a:spcPct val="0"/>
              </a:spcBef>
              <a:buFont typeface="Wingdings" panose="05000000000000000000" pitchFamily="2" charset="2"/>
              <a:buChar char="§"/>
              <a:defRPr/>
            </a:pPr>
            <a:r>
              <a:rPr lang="en-US" altLang="en-US" sz="1800" b="0" i="0" dirty="0" smtClean="0">
                <a:solidFill>
                  <a:srgbClr val="000000"/>
                </a:solidFill>
                <a:latin typeface="Calibri" pitchFamily="34" charset="0"/>
                <a:sym typeface="Wingdings" panose="05000000000000000000" pitchFamily="2" charset="2"/>
              </a:rPr>
              <a:t>Collaborating with theory group (N. Sato, A. </a:t>
            </a:r>
            <a:r>
              <a:rPr lang="en-US" altLang="en-US" sz="1800" b="0" i="0" dirty="0" err="1" smtClean="0">
                <a:solidFill>
                  <a:srgbClr val="000000"/>
                </a:solidFill>
                <a:latin typeface="Calibri" pitchFamily="34" charset="0"/>
                <a:sym typeface="Wingdings" panose="05000000000000000000" pitchFamily="2" charset="2"/>
              </a:rPr>
              <a:t>Prokudin</a:t>
            </a:r>
            <a:r>
              <a:rPr lang="en-US" altLang="en-US" sz="1800" b="0" i="0" dirty="0" smtClean="0">
                <a:solidFill>
                  <a:srgbClr val="000000"/>
                </a:solidFill>
                <a:latin typeface="Calibri" pitchFamily="34" charset="0"/>
                <a:sym typeface="Wingdings" panose="05000000000000000000" pitchFamily="2" charset="2"/>
              </a:rPr>
              <a:t>, …) on </a:t>
            </a:r>
            <a:r>
              <a:rPr lang="en-US" altLang="en-US" sz="1800" b="0" i="0" dirty="0">
                <a:solidFill>
                  <a:srgbClr val="000000"/>
                </a:solidFill>
                <a:latin typeface="Calibri" pitchFamily="34" charset="0"/>
                <a:sym typeface="Wingdings" panose="05000000000000000000" pitchFamily="2" charset="2"/>
              </a:rPr>
              <a:t>i</a:t>
            </a:r>
            <a:r>
              <a:rPr lang="en-US" altLang="en-US" sz="1800" b="0" i="0" dirty="0" smtClean="0">
                <a:solidFill>
                  <a:srgbClr val="000000"/>
                </a:solidFill>
                <a:latin typeface="Calibri" pitchFamily="34" charset="0"/>
                <a:sym typeface="Wingdings" panose="05000000000000000000" pitchFamily="2" charset="2"/>
              </a:rPr>
              <a:t>mpact study </a:t>
            </a:r>
            <a:endParaRPr lang="en-US" altLang="en-US" sz="1800" i="0" dirty="0">
              <a:solidFill>
                <a:srgbClr val="000000"/>
              </a:solidFill>
              <a:latin typeface="Calibri" pitchFamily="34" charset="0"/>
            </a:endParaRPr>
          </a:p>
        </p:txBody>
      </p:sp>
      <p:sp>
        <p:nvSpPr>
          <p:cNvPr id="11" name="Rectangle 4"/>
          <p:cNvSpPr>
            <a:spLocks noChangeArrowheads="1"/>
          </p:cNvSpPr>
          <p:nvPr/>
        </p:nvSpPr>
        <p:spPr bwMode="auto">
          <a:xfrm>
            <a:off x="508520" y="1905000"/>
            <a:ext cx="3143250" cy="399498"/>
          </a:xfrm>
          <a:prstGeom prst="rect">
            <a:avLst/>
          </a:prstGeom>
          <a:noFill/>
          <a:ln w="9525">
            <a:noFill/>
            <a:miter lim="800000"/>
            <a:headEnd/>
            <a:tailEnd/>
          </a:ln>
        </p:spPr>
        <p:txBody>
          <a:bodyPr lIns="90836" tIns="45417" rIns="90836" bIns="45417">
            <a:spAutoFit/>
          </a:bodyPr>
          <a:lstStyle/>
          <a:p>
            <a:pPr>
              <a:defRPr/>
            </a:pPr>
            <a:r>
              <a:rPr lang="en-US" sz="2000">
                <a:solidFill>
                  <a:srgbClr val="2D16D4"/>
                </a:solidFill>
              </a:rPr>
              <a:t>Collins </a:t>
            </a:r>
            <a:r>
              <a:rPr lang="en-US" sz="2000" smtClean="0">
                <a:solidFill>
                  <a:srgbClr val="2D16D4"/>
                </a:solidFill>
              </a:rPr>
              <a:t>Asymmetries</a:t>
            </a:r>
            <a:endParaRPr lang="en-US" sz="2000">
              <a:solidFill>
                <a:srgbClr val="000000"/>
              </a:solidFill>
            </a:endParaRPr>
          </a:p>
        </p:txBody>
      </p:sp>
      <p:sp>
        <p:nvSpPr>
          <p:cNvPr id="13" name="Rectangle 4"/>
          <p:cNvSpPr>
            <a:spLocks noChangeArrowheads="1"/>
          </p:cNvSpPr>
          <p:nvPr/>
        </p:nvSpPr>
        <p:spPr bwMode="auto">
          <a:xfrm>
            <a:off x="577993" y="5353755"/>
            <a:ext cx="2555222" cy="584164"/>
          </a:xfrm>
          <a:prstGeom prst="rect">
            <a:avLst/>
          </a:prstGeom>
          <a:noFill/>
          <a:ln w="9525">
            <a:noFill/>
            <a:miter lim="800000"/>
            <a:headEnd/>
            <a:tailEnd/>
          </a:ln>
        </p:spPr>
        <p:txBody>
          <a:bodyPr wrap="none" lIns="90836" tIns="45417" rIns="90836" bIns="45417">
            <a:spAutoFit/>
          </a:bodyPr>
          <a:lstStyle/>
          <a:p>
            <a:pPr>
              <a:defRPr/>
            </a:pPr>
            <a:r>
              <a:rPr lang="en-US" sz="1600">
                <a:solidFill>
                  <a:srgbClr val="000000"/>
                </a:solidFill>
              </a:rPr>
              <a:t>P</a:t>
            </a:r>
            <a:r>
              <a:rPr lang="en-US" sz="1600" baseline="-25000">
                <a:solidFill>
                  <a:srgbClr val="000000"/>
                </a:solidFill>
              </a:rPr>
              <a:t>T</a:t>
            </a:r>
            <a:r>
              <a:rPr lang="en-US" sz="1600">
                <a:solidFill>
                  <a:srgbClr val="000000"/>
                </a:solidFill>
              </a:rPr>
              <a:t> vs. x for one (Q</a:t>
            </a:r>
            <a:r>
              <a:rPr lang="en-US" sz="1600" baseline="30000">
                <a:solidFill>
                  <a:srgbClr val="000000"/>
                </a:solidFill>
              </a:rPr>
              <a:t>2</a:t>
            </a:r>
            <a:r>
              <a:rPr lang="en-US" sz="1600">
                <a:solidFill>
                  <a:srgbClr val="000000"/>
                </a:solidFill>
              </a:rPr>
              <a:t>, z) bin </a:t>
            </a:r>
          </a:p>
          <a:p>
            <a:pPr>
              <a:defRPr/>
            </a:pPr>
            <a:r>
              <a:rPr lang="en-US" sz="1600">
                <a:solidFill>
                  <a:srgbClr val="000000"/>
                </a:solidFill>
              </a:rPr>
              <a:t>Total &gt; 1400 data points </a:t>
            </a:r>
          </a:p>
        </p:txBody>
      </p:sp>
      <p:pic>
        <p:nvPicPr>
          <p:cNvPr id="49161" name="Picture 1"/>
          <p:cNvPicPr>
            <a:picLocks noChangeAspect="1"/>
          </p:cNvPicPr>
          <p:nvPr/>
        </p:nvPicPr>
        <p:blipFill>
          <a:blip r:embed="rId2">
            <a:extLst>
              <a:ext uri="{28A0092B-C50C-407E-A947-70E740481C1C}">
                <a14:useLocalDpi xmlns:a14="http://schemas.microsoft.com/office/drawing/2010/main" val="0"/>
              </a:ext>
            </a:extLst>
          </a:blip>
          <a:srcRect l="4276" r="6883"/>
          <a:stretch>
            <a:fillRect/>
          </a:stretch>
        </p:blipFill>
        <p:spPr bwMode="auto">
          <a:xfrm>
            <a:off x="0" y="2438400"/>
            <a:ext cx="3759200" cy="243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 name="Picture 2" descr="1609.02449.pdf"/>
          <p:cNvPicPr>
            <a:picLocks noChangeAspect="1"/>
          </p:cNvPicPr>
          <p:nvPr/>
        </p:nvPicPr>
        <p:blipFill rotWithShape="1">
          <a:blip r:embed="rId3">
            <a:extLst>
              <a:ext uri="{28A0092B-C50C-407E-A947-70E740481C1C}">
                <a14:useLocalDpi xmlns:a14="http://schemas.microsoft.com/office/drawing/2010/main" val="0"/>
              </a:ext>
            </a:extLst>
          </a:blip>
          <a:srcRect l="11506" t="12346" r="10452" b="50617"/>
          <a:stretch/>
        </p:blipFill>
        <p:spPr>
          <a:xfrm>
            <a:off x="3822532" y="2438400"/>
            <a:ext cx="5080922" cy="3753555"/>
          </a:xfrm>
          <a:prstGeom prst="rect">
            <a:avLst/>
          </a:prstGeom>
        </p:spPr>
      </p:pic>
      <p:sp>
        <p:nvSpPr>
          <p:cNvPr id="4" name="Rectangle 3"/>
          <p:cNvSpPr/>
          <p:nvPr/>
        </p:nvSpPr>
        <p:spPr>
          <a:xfrm>
            <a:off x="7239000" y="4322884"/>
            <a:ext cx="1664453" cy="246221"/>
          </a:xfrm>
          <a:prstGeom prst="rect">
            <a:avLst/>
          </a:prstGeom>
        </p:spPr>
        <p:txBody>
          <a:bodyPr wrap="square">
            <a:spAutoFit/>
          </a:bodyPr>
          <a:lstStyle/>
          <a:p>
            <a:r>
              <a:rPr lang="en-US" sz="1000" b="0" i="0" smtClean="0">
                <a:solidFill>
                  <a:srgbClr val="1F497D"/>
                </a:solidFill>
              </a:rPr>
              <a:t>Z. Ye </a:t>
            </a:r>
            <a:r>
              <a:rPr lang="en-US" sz="1000" b="0" smtClean="0">
                <a:solidFill>
                  <a:srgbClr val="1F497D"/>
                </a:solidFill>
              </a:rPr>
              <a:t>et al.</a:t>
            </a:r>
            <a:r>
              <a:rPr lang="en-US" sz="1000" b="0" i="0" smtClean="0">
                <a:solidFill>
                  <a:srgbClr val="1F497D"/>
                </a:solidFill>
              </a:rPr>
              <a:t>, PLB (2017)</a:t>
            </a:r>
            <a:endParaRPr lang="en-US" sz="1000">
              <a:solidFill>
                <a:srgbClr val="1F497D"/>
              </a:solidFill>
            </a:endParaRPr>
          </a:p>
        </p:txBody>
      </p:sp>
      <p:sp>
        <p:nvSpPr>
          <p:cNvPr id="2" name="Footer Placeholder 1"/>
          <p:cNvSpPr>
            <a:spLocks noGrp="1"/>
          </p:cNvSpPr>
          <p:nvPr>
            <p:ph type="ftr" sz="quarter" idx="10"/>
          </p:nvPr>
        </p:nvSpPr>
        <p:spPr/>
        <p:txBody>
          <a:bodyPr/>
          <a:lstStyle/>
          <a:p>
            <a:pPr>
              <a:defRPr/>
            </a:pPr>
            <a:r>
              <a:rPr lang="en-US" smtClean="0"/>
              <a:t>Avakian, APCTP July 2</a:t>
            </a:r>
            <a:endParaRPr lang="en-US"/>
          </a:p>
        </p:txBody>
      </p:sp>
      <p:sp>
        <p:nvSpPr>
          <p:cNvPr id="5" name="Slide Number Placeholder 4"/>
          <p:cNvSpPr>
            <a:spLocks noGrp="1"/>
          </p:cNvSpPr>
          <p:nvPr>
            <p:ph type="sldNum" sz="quarter" idx="11"/>
          </p:nvPr>
        </p:nvSpPr>
        <p:spPr/>
        <p:txBody>
          <a:bodyPr/>
          <a:lstStyle/>
          <a:p>
            <a:pPr>
              <a:defRPr/>
            </a:pPr>
            <a:fld id="{3AADAC7F-A690-CA4B-91B2-05637446ED00}" type="slidenum">
              <a:rPr lang="en-US" altLang="en-US" smtClean="0"/>
              <a:pPr>
                <a:defRPr/>
              </a:pPr>
              <a:t>21</a:t>
            </a:fld>
            <a:endParaRPr lang="en-US" altLang="en-US"/>
          </a:p>
        </p:txBody>
      </p:sp>
      <p:sp>
        <p:nvSpPr>
          <p:cNvPr id="6" name="TextBox 5"/>
          <p:cNvSpPr txBox="1"/>
          <p:nvPr/>
        </p:nvSpPr>
        <p:spPr>
          <a:xfrm>
            <a:off x="4038600" y="1838980"/>
            <a:ext cx="4864853" cy="523220"/>
          </a:xfrm>
          <a:prstGeom prst="rect">
            <a:avLst/>
          </a:prstGeom>
          <a:noFill/>
        </p:spPr>
        <p:txBody>
          <a:bodyPr wrap="square" rtlCol="0">
            <a:spAutoFit/>
          </a:bodyPr>
          <a:lstStyle/>
          <a:p>
            <a:r>
              <a:rPr lang="en-US" sz="1400" dirty="0" smtClean="0"/>
              <a:t>Significant improvement, but need to quantify the systematics from modeling (underlying assumptions)</a:t>
            </a:r>
            <a:endParaRPr lang="en-US" sz="1400" dirty="0"/>
          </a:p>
        </p:txBody>
      </p:sp>
      <p:cxnSp>
        <p:nvCxnSpPr>
          <p:cNvPr id="12" name="Straight Arrow Connector 11"/>
          <p:cNvCxnSpPr/>
          <p:nvPr/>
        </p:nvCxnSpPr>
        <p:spPr>
          <a:xfrm>
            <a:off x="4341087" y="2362200"/>
            <a:ext cx="383313" cy="61978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4038600" y="1838980"/>
            <a:ext cx="4864853" cy="523220"/>
          </a:xfrm>
          <a:prstGeom prst="rect">
            <a:avLst/>
          </a:prstGeom>
          <a:noFill/>
        </p:spPr>
        <p:txBody>
          <a:bodyPr wrap="square" rtlCol="0">
            <a:spAutoFit/>
          </a:bodyPr>
          <a:lstStyle/>
          <a:p>
            <a:r>
              <a:rPr lang="en-US" sz="1400" u="sng" dirty="0" smtClean="0">
                <a:ln>
                  <a:solidFill>
                    <a:schemeClr val="tx1"/>
                  </a:solidFill>
                  <a:prstDash val="dash"/>
                </a:ln>
                <a:uFill>
                  <a:solidFill>
                    <a:srgbClr val="FF0000"/>
                  </a:solidFill>
                </a:uFill>
              </a:rPr>
              <a:t>Significant improvement, but need to quantify the systematics from modeling (underlying assumptions)</a:t>
            </a:r>
            <a:endParaRPr lang="en-US" sz="1400" u="sng" dirty="0">
              <a:ln>
                <a:solidFill>
                  <a:schemeClr val="tx1"/>
                </a:solidFill>
                <a:prstDash val="dash"/>
              </a:ln>
              <a:uFill>
                <a:solidFill>
                  <a:srgbClr val="FF0000"/>
                </a:solidFill>
              </a:uFill>
            </a:endParaRPr>
          </a:p>
        </p:txBody>
      </p:sp>
    </p:spTree>
    <p:extLst>
      <p:ext uri="{BB962C8B-B14F-4D97-AF65-F5344CB8AC3E}">
        <p14:creationId xmlns:p14="http://schemas.microsoft.com/office/powerpoint/2010/main" val="1697849748"/>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7" descr="Screen Shot 2016-08-16 at 5.08.23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5334000"/>
            <a:ext cx="4267200" cy="1082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530" name="Picture 6" descr="Screen Shot 2016-08-16 at 5.05.48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94463" y="838200"/>
            <a:ext cx="2557462" cy="1371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531" name="Title 1"/>
          <p:cNvSpPr>
            <a:spLocks noGrp="1"/>
          </p:cNvSpPr>
          <p:nvPr>
            <p:ph type="title"/>
          </p:nvPr>
        </p:nvSpPr>
        <p:spPr/>
        <p:txBody>
          <a:bodyPr/>
          <a:lstStyle/>
          <a:p>
            <a:r>
              <a:rPr lang="en-US" altLang="en-US" sz="2800"/>
              <a:t>Extracting the average transverse momenta</a:t>
            </a:r>
          </a:p>
        </p:txBody>
      </p:sp>
      <p:sp>
        <p:nvSpPr>
          <p:cNvPr id="22532" name="Footer Placeholder 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smtClean="0"/>
              <a:t>Avakian, APCTP July 2</a:t>
            </a:r>
            <a:endParaRPr lang="en-US" altLang="en-US" sz="1400"/>
          </a:p>
        </p:txBody>
      </p:sp>
      <p:pic>
        <p:nvPicPr>
          <p:cNvPr id="22533" name="Picture 4" descr="Screen Shot 2016-08-16 at 5.03.49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 y="815975"/>
            <a:ext cx="5867400" cy="327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534" name="Picture 5" descr="Screen Shot 2016-08-16 at 5.04.44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2400" y="1066800"/>
            <a:ext cx="60960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535" name="TextBox 8"/>
          <p:cNvSpPr txBox="1">
            <a:spLocks noChangeArrowheads="1"/>
          </p:cNvSpPr>
          <p:nvPr/>
        </p:nvSpPr>
        <p:spPr bwMode="auto">
          <a:xfrm>
            <a:off x="4648200" y="5008226"/>
            <a:ext cx="4495800" cy="144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285750" indent="-285750">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pPr>
            <a:endParaRPr lang="en-US" altLang="en-US" sz="1400"/>
          </a:p>
          <a:p>
            <a:pPr eaLnBrk="1" hangingPunct="1">
              <a:spcBef>
                <a:spcPct val="0"/>
              </a:spcBef>
            </a:pPr>
            <a:r>
              <a:rPr lang="en-US" altLang="en-US" sz="1400"/>
              <a:t>Extraction very sensitive to input (replicas)</a:t>
            </a:r>
          </a:p>
          <a:p>
            <a:pPr eaLnBrk="1" hangingPunct="1">
              <a:spcBef>
                <a:spcPct val="0"/>
              </a:spcBef>
            </a:pPr>
            <a:r>
              <a:rPr lang="en-US" altLang="en-US" sz="1400" smtClean="0"/>
              <a:t>Most sensitive to parameters is the large P</a:t>
            </a:r>
            <a:r>
              <a:rPr lang="en-US" altLang="en-US" sz="1400" baseline="-25000" smtClean="0"/>
              <a:t>T</a:t>
            </a:r>
            <a:r>
              <a:rPr lang="en-US" altLang="en-US" sz="1400" smtClean="0"/>
              <a:t> region</a:t>
            </a:r>
          </a:p>
          <a:p>
            <a:pPr eaLnBrk="1" hangingPunct="1">
              <a:spcBef>
                <a:spcPct val="0"/>
              </a:spcBef>
            </a:pPr>
            <a:r>
              <a:rPr lang="en-US" altLang="en-US" sz="1400" smtClean="0"/>
              <a:t>Multiplicity </a:t>
            </a:r>
            <a:r>
              <a:rPr lang="en-US" altLang="en-US" sz="1400"/>
              <a:t>alone may not be enough to separate &lt;</a:t>
            </a:r>
            <a:r>
              <a:rPr lang="en-US" altLang="en-US" sz="1400" err="1"/>
              <a:t>k</a:t>
            </a:r>
            <a:r>
              <a:rPr lang="en-US" altLang="en-US" sz="1400" baseline="-25000" err="1"/>
              <a:t>T</a:t>
            </a:r>
            <a:r>
              <a:rPr lang="en-US" altLang="en-US" sz="1400"/>
              <a:t>&gt; from average &lt;</a:t>
            </a:r>
            <a:r>
              <a:rPr lang="en-US" altLang="en-US" sz="1400" err="1"/>
              <a:t>p</a:t>
            </a:r>
            <a:r>
              <a:rPr lang="en-US" altLang="en-US" sz="1400" baseline="-25000" err="1"/>
              <a:t>T</a:t>
            </a:r>
            <a:r>
              <a:rPr lang="en-US" altLang="en-US" sz="1400"/>
              <a:t>&gt;</a:t>
            </a:r>
          </a:p>
          <a:p>
            <a:pPr eaLnBrk="1" hangingPunct="1">
              <a:spcBef>
                <a:spcPct val="0"/>
              </a:spcBef>
              <a:buFontTx/>
              <a:buNone/>
            </a:pPr>
            <a:endParaRPr lang="en-US" altLang="en-US" sz="1800"/>
          </a:p>
        </p:txBody>
      </p:sp>
      <p:sp>
        <p:nvSpPr>
          <p:cNvPr id="22536" name="Slide Number Placeholder 12"/>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931F0AAD-D3D0-6D42-9AA0-410BB9E0AF42}" type="slidenum">
              <a:rPr lang="en-US" altLang="en-US" sz="1400"/>
              <a:pPr>
                <a:spcBef>
                  <a:spcPct val="0"/>
                </a:spcBef>
                <a:buFontTx/>
                <a:buNone/>
              </a:pPr>
              <a:t>22</a:t>
            </a:fld>
            <a:endParaRPr lang="en-US" altLang="en-US" sz="1400"/>
          </a:p>
        </p:txBody>
      </p:sp>
      <p:pic>
        <p:nvPicPr>
          <p:cNvPr id="22537" name="Picture 10" descr="Screen Shot 2017-09-15 at 9.45.49 A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52400" y="2057400"/>
            <a:ext cx="4038600" cy="320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538" name="Picture 1" descr="Screen Shot 2017-09-15 at 9.51.08 AM.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279107" y="2128044"/>
            <a:ext cx="4184650" cy="318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Oval 2"/>
          <p:cNvSpPr/>
          <p:nvPr/>
        </p:nvSpPr>
        <p:spPr>
          <a:xfrm>
            <a:off x="1371600" y="2971800"/>
            <a:ext cx="152400" cy="228600"/>
          </a:xfrm>
          <a:prstGeom prst="ellipse">
            <a:avLst/>
          </a:prstGeom>
          <a:noFill/>
          <a:ln w="47625">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14" name="Oval 13"/>
          <p:cNvSpPr/>
          <p:nvPr/>
        </p:nvSpPr>
        <p:spPr>
          <a:xfrm>
            <a:off x="2286000" y="3733800"/>
            <a:ext cx="152400" cy="228600"/>
          </a:xfrm>
          <a:prstGeom prst="ellipse">
            <a:avLst/>
          </a:prstGeom>
          <a:noFill/>
          <a:ln w="47625">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15" name="Oval 14"/>
          <p:cNvSpPr/>
          <p:nvPr/>
        </p:nvSpPr>
        <p:spPr>
          <a:xfrm>
            <a:off x="1371600" y="2438400"/>
            <a:ext cx="152400" cy="228600"/>
          </a:xfrm>
          <a:prstGeom prst="ellipse">
            <a:avLst/>
          </a:prstGeom>
          <a:noFill/>
          <a:ln w="47625">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16" name="Oval 15"/>
          <p:cNvSpPr/>
          <p:nvPr/>
        </p:nvSpPr>
        <p:spPr>
          <a:xfrm>
            <a:off x="2286000" y="3124200"/>
            <a:ext cx="152400" cy="228600"/>
          </a:xfrm>
          <a:prstGeom prst="ellipse">
            <a:avLst/>
          </a:prstGeom>
          <a:noFill/>
          <a:ln w="47625">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a:xfrm>
            <a:off x="76200" y="152400"/>
            <a:ext cx="8991600" cy="563563"/>
          </a:xfrm>
        </p:spPr>
        <p:txBody>
          <a:bodyPr/>
          <a:lstStyle/>
          <a:p>
            <a:r>
              <a:rPr lang="en-US" altLang="en-US" sz="2400" dirty="0"/>
              <a:t> Additional </a:t>
            </a:r>
            <a:r>
              <a:rPr lang="en-US" altLang="en-US" sz="2400" dirty="0" smtClean="0"/>
              <a:t>complications: </a:t>
            </a:r>
            <a:r>
              <a:rPr lang="en-US" altLang="en-US" sz="2400" dirty="0"/>
              <a:t>Experiment can</a:t>
            </a:r>
            <a:r>
              <a:rPr lang="ja-JP" altLang="en-US" sz="2400" dirty="0"/>
              <a:t>’</a:t>
            </a:r>
            <a:r>
              <a:rPr lang="en-US" altLang="ja-JP" sz="2400" dirty="0"/>
              <a:t>t measure just 1 SF</a:t>
            </a:r>
            <a:endParaRPr lang="en-US" altLang="en-US" sz="2400" dirty="0"/>
          </a:p>
        </p:txBody>
      </p:sp>
      <p:sp>
        <p:nvSpPr>
          <p:cNvPr id="71682" name="TextBox 20"/>
          <p:cNvSpPr txBox="1">
            <a:spLocks noChangeArrowheads="1"/>
          </p:cNvSpPr>
          <p:nvPr/>
        </p:nvSpPr>
        <p:spPr bwMode="auto">
          <a:xfrm>
            <a:off x="152400" y="2971800"/>
            <a:ext cx="8610600"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600" dirty="0"/>
              <a:t>Due to radiative corrections,  </a:t>
            </a:r>
            <a:r>
              <a:rPr lang="en-US" altLang="en-US" sz="1600" dirty="0">
                <a:latin typeface="Symbol" charset="2"/>
              </a:rPr>
              <a:t>f</a:t>
            </a:r>
            <a:r>
              <a:rPr lang="en-US" altLang="en-US" sz="1600" dirty="0"/>
              <a:t>-dependence of x-section will get more contributions</a:t>
            </a:r>
          </a:p>
          <a:p>
            <a:pPr eaLnBrk="1" hangingPunct="1">
              <a:spcBef>
                <a:spcPct val="0"/>
              </a:spcBef>
            </a:pPr>
            <a:r>
              <a:rPr lang="en-US" altLang="en-US" sz="1600" dirty="0"/>
              <a:t>Some moments will modify</a:t>
            </a:r>
          </a:p>
          <a:p>
            <a:pPr eaLnBrk="1" hangingPunct="1">
              <a:spcBef>
                <a:spcPct val="0"/>
              </a:spcBef>
            </a:pPr>
            <a:r>
              <a:rPr lang="en-US" altLang="en-US" sz="1600" dirty="0"/>
              <a:t>New moments may appear, which were suppressed before in the x-section</a:t>
            </a:r>
          </a:p>
        </p:txBody>
      </p:sp>
      <p:pic>
        <p:nvPicPr>
          <p:cNvPr id="71683" name="Picture 1" descr="latex-image-1.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066800"/>
            <a:ext cx="5867400"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684" name="Picture 4" descr="latex-image-1.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200" y="2514600"/>
            <a:ext cx="8839200" cy="271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Footer Placeholder 2"/>
          <p:cNvSpPr>
            <a:spLocks noGrp="1"/>
          </p:cNvSpPr>
          <p:nvPr>
            <p:ph type="ftr" sz="quarter" idx="10"/>
          </p:nvPr>
        </p:nvSpPr>
        <p:spPr/>
        <p:txBody>
          <a:bodyPr/>
          <a:lstStyle/>
          <a:p>
            <a:pPr>
              <a:defRPr/>
            </a:pPr>
            <a:r>
              <a:rPr lang="en-US" smtClean="0"/>
              <a:t>Avakian, APCTP July 2</a:t>
            </a:r>
            <a:endParaRPr lang="en-US"/>
          </a:p>
        </p:txBody>
      </p:sp>
      <p:sp>
        <p:nvSpPr>
          <p:cNvPr id="7168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34717A10-A595-7840-B321-F9D4504AA9A0}" type="slidenum">
              <a:rPr lang="en-US" altLang="en-US" sz="1400"/>
              <a:pPr>
                <a:spcBef>
                  <a:spcPct val="0"/>
                </a:spcBef>
                <a:buFontTx/>
                <a:buNone/>
              </a:pPr>
              <a:t>23</a:t>
            </a:fld>
            <a:endParaRPr lang="en-US" altLang="en-US" sz="1400"/>
          </a:p>
        </p:txBody>
      </p:sp>
      <p:pic>
        <p:nvPicPr>
          <p:cNvPr id="71687" name="Picture 8" descr="latex-image-1.pd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934200" y="4038600"/>
            <a:ext cx="2127250" cy="171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1688" name="TextBox 18"/>
          <p:cNvSpPr txBox="1">
            <a:spLocks noChangeArrowheads="1"/>
          </p:cNvSpPr>
          <p:nvPr/>
        </p:nvSpPr>
        <p:spPr bwMode="auto">
          <a:xfrm>
            <a:off x="7010400" y="3733800"/>
            <a:ext cx="20701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a:t>Simplest rad. correction</a:t>
            </a:r>
          </a:p>
        </p:txBody>
      </p:sp>
      <p:sp>
        <p:nvSpPr>
          <p:cNvPr id="71689" name="TextBox 18"/>
          <p:cNvSpPr txBox="1">
            <a:spLocks noChangeArrowheads="1"/>
          </p:cNvSpPr>
          <p:nvPr/>
        </p:nvSpPr>
        <p:spPr bwMode="auto">
          <a:xfrm>
            <a:off x="381000" y="3913188"/>
            <a:ext cx="2528888"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b="1"/>
              <a:t>Correction to normalization</a:t>
            </a:r>
          </a:p>
        </p:txBody>
      </p:sp>
      <p:sp>
        <p:nvSpPr>
          <p:cNvPr id="71690" name="TextBox 19"/>
          <p:cNvSpPr txBox="1">
            <a:spLocks noChangeArrowheads="1"/>
          </p:cNvSpPr>
          <p:nvPr/>
        </p:nvSpPr>
        <p:spPr bwMode="auto">
          <a:xfrm>
            <a:off x="381000" y="5105400"/>
            <a:ext cx="17335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b="1"/>
              <a:t>Correction to DSA</a:t>
            </a:r>
          </a:p>
        </p:txBody>
      </p:sp>
      <p:sp>
        <p:nvSpPr>
          <p:cNvPr id="71691" name="TextBox 22"/>
          <p:cNvSpPr txBox="1">
            <a:spLocks noChangeArrowheads="1"/>
          </p:cNvSpPr>
          <p:nvPr/>
        </p:nvSpPr>
        <p:spPr bwMode="auto">
          <a:xfrm>
            <a:off x="381000" y="4495800"/>
            <a:ext cx="1724025"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b="1"/>
              <a:t>Correction to SSA</a:t>
            </a:r>
          </a:p>
        </p:txBody>
      </p:sp>
      <p:pic>
        <p:nvPicPr>
          <p:cNvPr id="71692" name="Picture 2" descr="latex-image-1.pd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81000" y="4800600"/>
            <a:ext cx="8153400" cy="209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693" name="Picture 3" descr="latex-image-1.pd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81000" y="5410200"/>
            <a:ext cx="6629400" cy="227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694" name="Picture 4" descr="latex-image-1.pd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143000" y="4191000"/>
            <a:ext cx="5562600" cy="258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1695" name="TextBox 19"/>
          <p:cNvSpPr txBox="1">
            <a:spLocks noChangeArrowheads="1"/>
          </p:cNvSpPr>
          <p:nvPr/>
        </p:nvSpPr>
        <p:spPr bwMode="auto">
          <a:xfrm>
            <a:off x="381000" y="6019800"/>
            <a:ext cx="8610600" cy="369888"/>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Simultaneous extraction of all moments is important also because of correlations!</a:t>
            </a:r>
          </a:p>
        </p:txBody>
      </p:sp>
      <p:sp>
        <p:nvSpPr>
          <p:cNvPr id="71696" name="TextBox 1"/>
          <p:cNvSpPr txBox="1">
            <a:spLocks noChangeArrowheads="1"/>
          </p:cNvSpPr>
          <p:nvPr/>
        </p:nvSpPr>
        <p:spPr bwMode="auto">
          <a:xfrm>
            <a:off x="0" y="762000"/>
            <a:ext cx="2377126"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200" dirty="0"/>
              <a:t>I. </a:t>
            </a:r>
            <a:r>
              <a:rPr lang="en-US" altLang="en-US" sz="1200" dirty="0" err="1"/>
              <a:t>Akushevich</a:t>
            </a:r>
            <a:r>
              <a:rPr lang="en-US" altLang="en-US" sz="1200" dirty="0"/>
              <a:t> et </a:t>
            </a:r>
            <a:r>
              <a:rPr lang="en-US" altLang="en-US" sz="1200" dirty="0" smtClean="0"/>
              <a:t>al (LDRD-2018)</a:t>
            </a:r>
            <a:endParaRPr lang="en-US" altLang="en-US" sz="1200" dirty="0"/>
          </a:p>
        </p:txBody>
      </p:sp>
      <p:pic>
        <p:nvPicPr>
          <p:cNvPr id="71697" name="Picture 14" descr="Screen Shot 2014-07-11 at 9.50.21 AM.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943600" y="914400"/>
            <a:ext cx="2528888" cy="144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698" name="Picture 12" descr="Screen Shot 2015-03-25 at 6.47.50 AM.pn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7554913" y="838200"/>
            <a:ext cx="1443037"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1699" name="Rectangle 2"/>
          <p:cNvSpPr>
            <a:spLocks noChangeArrowheads="1"/>
          </p:cNvSpPr>
          <p:nvPr/>
        </p:nvSpPr>
        <p:spPr bwMode="auto">
          <a:xfrm>
            <a:off x="0" y="1524000"/>
            <a:ext cx="6858000"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600" dirty="0"/>
              <a:t>Due to radiative corrections,  </a:t>
            </a:r>
            <a:r>
              <a:rPr lang="en-US" altLang="en-US" sz="1600" dirty="0">
                <a:latin typeface="Symbol" charset="2"/>
              </a:rPr>
              <a:t>f</a:t>
            </a:r>
            <a:r>
              <a:rPr lang="en-US" altLang="en-US" sz="1600" dirty="0"/>
              <a:t>-dependence of x-section will get multiplicative R</a:t>
            </a:r>
            <a:r>
              <a:rPr lang="en-US" altLang="en-US" sz="1600" baseline="-25000" dirty="0"/>
              <a:t>M</a:t>
            </a:r>
            <a:r>
              <a:rPr lang="en-US" altLang="en-US" sz="1600" dirty="0"/>
              <a:t> and additive R</a:t>
            </a:r>
            <a:r>
              <a:rPr lang="en-US" altLang="en-US" sz="1600" baseline="-25000" dirty="0"/>
              <a:t>A </a:t>
            </a:r>
            <a:r>
              <a:rPr lang="en-US" altLang="en-US" sz="1600" dirty="0"/>
              <a:t>corrections, which could be calculated from the full Born (</a:t>
            </a:r>
            <a:r>
              <a:rPr lang="en-US" altLang="en-US" sz="1600" dirty="0">
                <a:latin typeface="Symbol" charset="2"/>
              </a:rPr>
              <a:t>s</a:t>
            </a:r>
            <a:r>
              <a:rPr lang="en-US" altLang="en-US" sz="1600" baseline="-25000" dirty="0"/>
              <a:t>0</a:t>
            </a:r>
            <a:r>
              <a:rPr lang="en-US" altLang="en-US" sz="1600" dirty="0"/>
              <a:t>) cross section for the process of interest</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p:cNvSpPr>
          <p:nvPr>
            <p:ph type="title"/>
          </p:nvPr>
        </p:nvSpPr>
        <p:spPr>
          <a:xfrm>
            <a:off x="28575" y="228600"/>
            <a:ext cx="6477000" cy="411163"/>
          </a:xfrm>
        </p:spPr>
        <p:txBody>
          <a:bodyPr/>
          <a:lstStyle/>
          <a:p>
            <a:r>
              <a:rPr lang="en-US" altLang="en-US" sz="2400" dirty="0" smtClean="0"/>
              <a:t>TMD Extraction and Validation with SIDIS MC</a:t>
            </a:r>
            <a:endParaRPr lang="en-US" altLang="en-US" sz="2400" dirty="0"/>
          </a:p>
        </p:txBody>
      </p:sp>
      <p:grpSp>
        <p:nvGrpSpPr>
          <p:cNvPr id="67586" name="Group 4"/>
          <p:cNvGrpSpPr>
            <a:grpSpLocks/>
          </p:cNvGrpSpPr>
          <p:nvPr/>
        </p:nvGrpSpPr>
        <p:grpSpPr bwMode="auto">
          <a:xfrm>
            <a:off x="6477000" y="152401"/>
            <a:ext cx="2667000" cy="1676399"/>
            <a:chOff x="4024563" y="1049338"/>
            <a:chExt cx="5257800" cy="3141662"/>
          </a:xfrm>
        </p:grpSpPr>
        <p:pic>
          <p:nvPicPr>
            <p:cNvPr id="67606" name="Picture 33"/>
            <p:cNvPicPr>
              <a:picLocks noChangeAspect="1" noChangeArrowheads="1"/>
            </p:cNvPicPr>
            <p:nvPr/>
          </p:nvPicPr>
          <p:blipFill>
            <a:blip r:embed="rId3">
              <a:extLst>
                <a:ext uri="{28A0092B-C50C-407E-A947-70E740481C1C}">
                  <a14:useLocalDpi xmlns:a14="http://schemas.microsoft.com/office/drawing/2010/main" val="0"/>
                </a:ext>
              </a:extLst>
            </a:blip>
            <a:srcRect l="5171" r="6735" b="18639"/>
            <a:stretch>
              <a:fillRect/>
            </a:stretch>
          </p:blipFill>
          <p:spPr bwMode="auto">
            <a:xfrm>
              <a:off x="4024563" y="1049338"/>
              <a:ext cx="5257800" cy="3141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7607" name="Rectangle 59"/>
            <p:cNvSpPr>
              <a:spLocks noChangeArrowheads="1"/>
            </p:cNvSpPr>
            <p:nvPr/>
          </p:nvSpPr>
          <p:spPr bwMode="auto">
            <a:xfrm>
              <a:off x="5638800" y="2449191"/>
              <a:ext cx="529090" cy="445164"/>
            </a:xfrm>
            <a:prstGeom prst="rect">
              <a:avLst/>
            </a:prstGeom>
            <a:solidFill>
              <a:srgbClr val="99CC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it-IT" altLang="en-US" sz="1100">
                  <a:solidFill>
                    <a:srgbClr val="FF0000"/>
                  </a:solidFill>
                </a:rPr>
                <a:t>p</a:t>
              </a:r>
              <a:r>
                <a:rPr lang="it-IT" altLang="en-US" sz="1100" baseline="-25000">
                  <a:solidFill>
                    <a:srgbClr val="FF0000"/>
                  </a:solidFill>
                </a:rPr>
                <a:t>┴</a:t>
              </a:r>
              <a:endParaRPr lang="en-US" altLang="en-US" sz="1100" baseline="-25000">
                <a:solidFill>
                  <a:srgbClr val="FF0000"/>
                </a:solidFill>
              </a:endParaRPr>
            </a:p>
          </p:txBody>
        </p:sp>
        <p:sp>
          <p:nvSpPr>
            <p:cNvPr id="67608" name="Line 61"/>
            <p:cNvSpPr>
              <a:spLocks noChangeShapeType="1"/>
            </p:cNvSpPr>
            <p:nvPr/>
          </p:nvSpPr>
          <p:spPr bwMode="auto">
            <a:xfrm flipV="1">
              <a:off x="5486400" y="1774825"/>
              <a:ext cx="1600200" cy="881063"/>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grpSp>
      <p:sp>
        <p:nvSpPr>
          <p:cNvPr id="67587" name="TextBox 10"/>
          <p:cNvSpPr txBox="1">
            <a:spLocks noChangeArrowheads="1"/>
          </p:cNvSpPr>
          <p:nvPr/>
        </p:nvSpPr>
        <p:spPr bwMode="auto">
          <a:xfrm>
            <a:off x="152400" y="880338"/>
            <a:ext cx="6096000" cy="40011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2000" smtClean="0"/>
              <a:t>SIDIS </a:t>
            </a:r>
            <a:r>
              <a:rPr lang="en-US" altLang="en-US" sz="2000" dirty="0"/>
              <a:t>MC in 7D (</a:t>
            </a:r>
            <a:r>
              <a:rPr lang="en-US" altLang="en-US" sz="2000"/>
              <a:t>10D) crucial for extraction chain </a:t>
            </a:r>
            <a:endParaRPr lang="en-US" altLang="en-US" sz="2000" dirty="0"/>
          </a:p>
        </p:txBody>
      </p:sp>
      <p:sp>
        <p:nvSpPr>
          <p:cNvPr id="67588" name="Slide Number Placeholder 16"/>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4A3520EC-4123-E940-997F-599C2D3D0F36}" type="slidenum">
              <a:rPr lang="en-US" altLang="en-US" sz="1400"/>
              <a:pPr>
                <a:spcBef>
                  <a:spcPct val="0"/>
                </a:spcBef>
                <a:buFontTx/>
                <a:buNone/>
              </a:pPr>
              <a:t>24</a:t>
            </a:fld>
            <a:endParaRPr lang="en-US" altLang="en-US" sz="1400"/>
          </a:p>
        </p:txBody>
      </p:sp>
      <p:sp>
        <p:nvSpPr>
          <p:cNvPr id="67589" name="Footer Placeholder 17"/>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smtClean="0"/>
              <a:t>Avakian, APCTP July 2</a:t>
            </a:r>
            <a:endParaRPr lang="en-US" altLang="en-US" sz="1400"/>
          </a:p>
        </p:txBody>
      </p:sp>
      <p:sp>
        <p:nvSpPr>
          <p:cNvPr id="67590" name="TextBox 2"/>
          <p:cNvSpPr txBox="1">
            <a:spLocks noChangeArrowheads="1"/>
          </p:cNvSpPr>
          <p:nvPr/>
        </p:nvSpPr>
        <p:spPr bwMode="auto">
          <a:xfrm>
            <a:off x="381000" y="3200400"/>
            <a:ext cx="8255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step-1 </a:t>
            </a:r>
          </a:p>
        </p:txBody>
      </p:sp>
      <p:pic>
        <p:nvPicPr>
          <p:cNvPr id="67591" name="Picture 4" descr="latex-image-1.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3124200"/>
            <a:ext cx="3683000" cy="520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7592" name="Picture 5" descr="latex-image-1.pd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10000" y="4038600"/>
            <a:ext cx="1422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7593" name="TextBox 23"/>
          <p:cNvSpPr txBox="1">
            <a:spLocks noChangeArrowheads="1"/>
          </p:cNvSpPr>
          <p:nvPr/>
        </p:nvSpPr>
        <p:spPr bwMode="auto">
          <a:xfrm>
            <a:off x="304800" y="4114800"/>
            <a:ext cx="313213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step-2 (for a given E</a:t>
            </a:r>
            <a:r>
              <a:rPr lang="en-US" altLang="en-US" sz="1800" baseline="-25000"/>
              <a:t>beam</a:t>
            </a:r>
            <a:r>
              <a:rPr lang="en-US" altLang="en-US" sz="1800"/>
              <a:t>,</a:t>
            </a:r>
            <a:r>
              <a:rPr lang="en-US" altLang="en-US" sz="1800">
                <a:latin typeface="Symbol" charset="2"/>
              </a:rPr>
              <a:t>l,L)</a:t>
            </a:r>
            <a:r>
              <a:rPr lang="en-US" altLang="en-US" sz="1800"/>
              <a:t> </a:t>
            </a:r>
          </a:p>
        </p:txBody>
      </p:sp>
      <p:sp>
        <p:nvSpPr>
          <p:cNvPr id="67594" name="TextBox 24"/>
          <p:cNvSpPr txBox="1">
            <a:spLocks noChangeArrowheads="1"/>
          </p:cNvSpPr>
          <p:nvPr/>
        </p:nvSpPr>
        <p:spPr bwMode="auto">
          <a:xfrm>
            <a:off x="152400" y="4876800"/>
            <a:ext cx="53943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step-3 (detected for a given Detector configuration</a:t>
            </a:r>
            <a:r>
              <a:rPr lang="en-US" altLang="en-US" sz="1800">
                <a:latin typeface="Symbol" charset="2"/>
              </a:rPr>
              <a:t>)</a:t>
            </a:r>
            <a:r>
              <a:rPr lang="en-US" altLang="en-US" sz="1800"/>
              <a:t> </a:t>
            </a:r>
          </a:p>
        </p:txBody>
      </p:sp>
      <p:pic>
        <p:nvPicPr>
          <p:cNvPr id="67595" name="Picture 7" descr="latex-image-1.pd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2000" y="5332413"/>
            <a:ext cx="3952875" cy="604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7596" name="TextBox 9"/>
          <p:cNvSpPr txBox="1">
            <a:spLocks noChangeArrowheads="1"/>
          </p:cNvSpPr>
          <p:nvPr/>
        </p:nvSpPr>
        <p:spPr bwMode="auto">
          <a:xfrm>
            <a:off x="6477000" y="3124200"/>
            <a:ext cx="2181225" cy="36988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Provide a set of SF</a:t>
            </a:r>
            <a:r>
              <a:rPr lang="en-US" altLang="en-US" sz="1800" baseline="-25000"/>
              <a:t>l</a:t>
            </a:r>
          </a:p>
        </p:txBody>
      </p:sp>
      <p:cxnSp>
        <p:nvCxnSpPr>
          <p:cNvPr id="31" name="Straight Arrow Connector 30"/>
          <p:cNvCxnSpPr/>
          <p:nvPr/>
        </p:nvCxnSpPr>
        <p:spPr>
          <a:xfrm>
            <a:off x="5257800" y="3276600"/>
            <a:ext cx="533400" cy="23622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67598" name="TextBox 32"/>
          <p:cNvSpPr txBox="1">
            <a:spLocks noChangeArrowheads="1"/>
          </p:cNvSpPr>
          <p:nvPr/>
        </p:nvSpPr>
        <p:spPr bwMode="auto">
          <a:xfrm>
            <a:off x="6400800" y="3962400"/>
            <a:ext cx="2438400" cy="1077913"/>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600"/>
              <a:t>For a given model/theory based on underlying non-perturbative  input calculate SF</a:t>
            </a:r>
            <a:r>
              <a:rPr lang="en-US" altLang="en-US" sz="1600" baseline="-25000"/>
              <a:t>l </a:t>
            </a:r>
          </a:p>
        </p:txBody>
      </p:sp>
      <p:cxnSp>
        <p:nvCxnSpPr>
          <p:cNvPr id="35" name="Straight Arrow Connector 34"/>
          <p:cNvCxnSpPr/>
          <p:nvPr/>
        </p:nvCxnSpPr>
        <p:spPr>
          <a:xfrm>
            <a:off x="5181600" y="5638800"/>
            <a:ext cx="609600" cy="2286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4" name="Rectangle 13"/>
          <p:cNvSpPr/>
          <p:nvPr/>
        </p:nvSpPr>
        <p:spPr>
          <a:xfrm>
            <a:off x="6248400" y="2590800"/>
            <a:ext cx="2895600" cy="2590800"/>
          </a:xfrm>
          <a:prstGeom prst="rect">
            <a:avLst/>
          </a:prstGeom>
          <a:noFill/>
          <a:ln>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cxnSp>
        <p:nvCxnSpPr>
          <p:cNvPr id="41" name="Straight Arrow Connector 40"/>
          <p:cNvCxnSpPr/>
          <p:nvPr/>
        </p:nvCxnSpPr>
        <p:spPr>
          <a:xfrm flipV="1">
            <a:off x="7467600" y="3505200"/>
            <a:ext cx="0" cy="4572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pic>
        <p:nvPicPr>
          <p:cNvPr id="67602" name="Picture 20" descr="latex-image-1.pd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04800" y="1981200"/>
            <a:ext cx="5715000" cy="774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7603" name="TextBox 5"/>
          <p:cNvSpPr txBox="1">
            <a:spLocks noChangeArrowheads="1"/>
          </p:cNvSpPr>
          <p:nvPr/>
        </p:nvSpPr>
        <p:spPr bwMode="auto">
          <a:xfrm>
            <a:off x="7162800" y="2590800"/>
            <a:ext cx="90328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Theory</a:t>
            </a:r>
          </a:p>
        </p:txBody>
      </p:sp>
      <p:cxnSp>
        <p:nvCxnSpPr>
          <p:cNvPr id="32" name="Straight Arrow Connector 31"/>
          <p:cNvCxnSpPr/>
          <p:nvPr/>
        </p:nvCxnSpPr>
        <p:spPr>
          <a:xfrm flipH="1" flipV="1">
            <a:off x="5791200" y="2590800"/>
            <a:ext cx="457200" cy="3810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67605" name="TextBox 7"/>
          <p:cNvSpPr txBox="1">
            <a:spLocks noChangeArrowheads="1"/>
          </p:cNvSpPr>
          <p:nvPr/>
        </p:nvSpPr>
        <p:spPr bwMode="auto">
          <a:xfrm>
            <a:off x="5943600" y="5638800"/>
            <a:ext cx="3048000" cy="646113"/>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Output counts for a given energy and detector setup</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a:defRPr/>
            </a:pPr>
            <a:r>
              <a:rPr lang="en-US" smtClean="0"/>
              <a:t>Avakian, APCTP July 2</a:t>
            </a:r>
            <a:endParaRPr lang="en-US"/>
          </a:p>
        </p:txBody>
      </p:sp>
      <p:sp>
        <p:nvSpPr>
          <p:cNvPr id="3" name="Slide Number Placeholder 2"/>
          <p:cNvSpPr>
            <a:spLocks noGrp="1"/>
          </p:cNvSpPr>
          <p:nvPr>
            <p:ph type="sldNum" sz="quarter" idx="11"/>
          </p:nvPr>
        </p:nvSpPr>
        <p:spPr/>
        <p:txBody>
          <a:bodyPr/>
          <a:lstStyle/>
          <a:p>
            <a:pPr>
              <a:defRPr/>
            </a:pPr>
            <a:fld id="{36001169-E0E7-594B-BF1D-06A68AE8EA48}" type="slidenum">
              <a:rPr lang="en-US" altLang="en-US" smtClean="0"/>
              <a:pPr>
                <a:defRPr/>
              </a:pPr>
              <a:t>25</a:t>
            </a:fld>
            <a:endParaRPr lang="en-US" alt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6700"/>
            <a:ext cx="9144000" cy="5905500"/>
          </a:xfrm>
          <a:prstGeom prst="rect">
            <a:avLst/>
          </a:prstGeom>
        </p:spPr>
      </p:pic>
      <p:sp>
        <p:nvSpPr>
          <p:cNvPr id="5" name="TextBox 4"/>
          <p:cNvSpPr txBox="1"/>
          <p:nvPr/>
        </p:nvSpPr>
        <p:spPr>
          <a:xfrm>
            <a:off x="6633968" y="392668"/>
            <a:ext cx="1890261" cy="369332"/>
          </a:xfrm>
          <a:prstGeom prst="rect">
            <a:avLst/>
          </a:prstGeom>
          <a:noFill/>
        </p:spPr>
        <p:txBody>
          <a:bodyPr wrap="none" rtlCol="0">
            <a:spAutoFit/>
          </a:bodyPr>
          <a:lstStyle/>
          <a:p>
            <a:r>
              <a:rPr lang="en-US" err="1" smtClean="0"/>
              <a:t>N.Sato</a:t>
            </a:r>
            <a:r>
              <a:rPr lang="en-US" smtClean="0"/>
              <a:t> &amp; UConn</a:t>
            </a:r>
            <a:endParaRPr lang="en-US"/>
          </a:p>
        </p:txBody>
      </p:sp>
    </p:spTree>
    <p:extLst>
      <p:ext uri="{BB962C8B-B14F-4D97-AF65-F5344CB8AC3E}">
        <p14:creationId xmlns:p14="http://schemas.microsoft.com/office/powerpoint/2010/main" val="18980779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EVA framework</a:t>
            </a:r>
            <a:endParaRPr lang="en-US"/>
          </a:p>
        </p:txBody>
      </p:sp>
      <p:sp>
        <p:nvSpPr>
          <p:cNvPr id="3" name="Footer Placeholder 2"/>
          <p:cNvSpPr>
            <a:spLocks noGrp="1"/>
          </p:cNvSpPr>
          <p:nvPr>
            <p:ph type="ftr" sz="quarter" idx="10"/>
          </p:nvPr>
        </p:nvSpPr>
        <p:spPr/>
        <p:txBody>
          <a:bodyPr/>
          <a:lstStyle/>
          <a:p>
            <a:pPr>
              <a:defRPr/>
            </a:pPr>
            <a:r>
              <a:rPr lang="en-US" smtClean="0"/>
              <a:t>Avakian, APCTP July 2</a:t>
            </a:r>
            <a:endParaRPr lang="en-US"/>
          </a:p>
        </p:txBody>
      </p:sp>
      <p:sp>
        <p:nvSpPr>
          <p:cNvPr id="4" name="Slide Number Placeholder 3"/>
          <p:cNvSpPr>
            <a:spLocks noGrp="1"/>
          </p:cNvSpPr>
          <p:nvPr>
            <p:ph type="sldNum" sz="quarter" idx="11"/>
          </p:nvPr>
        </p:nvSpPr>
        <p:spPr/>
        <p:txBody>
          <a:bodyPr/>
          <a:lstStyle/>
          <a:p>
            <a:pPr>
              <a:defRPr/>
            </a:pPr>
            <a:fld id="{150B33C7-009D-E44E-9E47-1C99399CAA5F}" type="slidenum">
              <a:rPr lang="en-US" altLang="en-US" smtClean="0"/>
              <a:pPr>
                <a:defRPr/>
              </a:pPr>
              <a:t>26</a:t>
            </a:fld>
            <a:endParaRPr lang="en-US" altLang="en-US"/>
          </a:p>
        </p:txBody>
      </p:sp>
      <p:pic>
        <p:nvPicPr>
          <p:cNvPr id="12" name="Picture 11" descr="Screen Shot 2017-12-08 at 10.26.13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4145" y="4419600"/>
            <a:ext cx="4724400" cy="1828800"/>
          </a:xfrm>
          <a:prstGeom prst="rect">
            <a:avLst/>
          </a:prstGeom>
          <a:solidFill>
            <a:schemeClr val="bg1">
              <a:alpha val="8000"/>
            </a:schemeClr>
          </a:solidFill>
        </p:spPr>
      </p:pic>
      <p:pic>
        <p:nvPicPr>
          <p:cNvPr id="9" name="Picture 8" descr="Screen Shot 2017-12-08 at 3.17.58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600" y="838200"/>
            <a:ext cx="5486400" cy="1524000"/>
          </a:xfrm>
          <a:prstGeom prst="rect">
            <a:avLst/>
          </a:prstGeom>
        </p:spPr>
      </p:pic>
      <p:pic>
        <p:nvPicPr>
          <p:cNvPr id="13" name="Picture 12" descr="Screen Shot 2017-12-08 at 3.19.38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41545" y="4495800"/>
            <a:ext cx="990600" cy="1698171"/>
          </a:xfrm>
          <a:prstGeom prst="rect">
            <a:avLst/>
          </a:prstGeom>
          <a:effectLst>
            <a:glow rad="101600">
              <a:schemeClr val="bg1">
                <a:alpha val="72000"/>
              </a:schemeClr>
            </a:glow>
            <a:softEdge rad="190500"/>
          </a:effectLst>
        </p:spPr>
      </p:pic>
      <p:pic>
        <p:nvPicPr>
          <p:cNvPr id="6" name="Picture 5"/>
          <p:cNvPicPr>
            <a:picLocks noChangeAspect="1"/>
          </p:cNvPicPr>
          <p:nvPr/>
        </p:nvPicPr>
        <p:blipFill>
          <a:blip r:embed="rId5"/>
          <a:stretch>
            <a:fillRect/>
          </a:stretch>
        </p:blipFill>
        <p:spPr>
          <a:xfrm>
            <a:off x="2936475" y="3200400"/>
            <a:ext cx="725839" cy="989734"/>
          </a:xfrm>
          <a:prstGeom prst="rect">
            <a:avLst/>
          </a:prstGeom>
        </p:spPr>
      </p:pic>
      <p:grpSp>
        <p:nvGrpSpPr>
          <p:cNvPr id="23" name="Group 22"/>
          <p:cNvGrpSpPr/>
          <p:nvPr/>
        </p:nvGrpSpPr>
        <p:grpSpPr>
          <a:xfrm>
            <a:off x="762000" y="3233912"/>
            <a:ext cx="1602169" cy="2899032"/>
            <a:chOff x="1630455" y="3233912"/>
            <a:chExt cx="1602169" cy="2899032"/>
          </a:xfrm>
        </p:grpSpPr>
        <p:pic>
          <p:nvPicPr>
            <p:cNvPr id="5" name="Picture 4"/>
            <p:cNvPicPr>
              <a:picLocks noChangeAspect="1"/>
            </p:cNvPicPr>
            <p:nvPr/>
          </p:nvPicPr>
          <p:blipFill>
            <a:blip r:embed="rId5"/>
            <a:stretch>
              <a:fillRect/>
            </a:stretch>
          </p:blipFill>
          <p:spPr>
            <a:xfrm rot="20640224">
              <a:off x="1630455" y="3233912"/>
              <a:ext cx="900935" cy="1006278"/>
            </a:xfrm>
            <a:prstGeom prst="rect">
              <a:avLst/>
            </a:prstGeom>
          </p:spPr>
        </p:pic>
        <p:pic>
          <p:nvPicPr>
            <p:cNvPr id="17" name="Picture 16" descr="Screen Shot 2017-12-08 at 3.25.36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20747" y="4542845"/>
              <a:ext cx="1111877" cy="1590099"/>
            </a:xfrm>
            <a:prstGeom prst="rect">
              <a:avLst/>
            </a:prstGeom>
            <a:effectLst>
              <a:glow rad="596900">
                <a:schemeClr val="bg1">
                  <a:alpha val="36000"/>
                </a:schemeClr>
              </a:glow>
              <a:softEdge rad="533400"/>
            </a:effectLst>
          </p:spPr>
        </p:pic>
      </p:grpSp>
      <p:grpSp>
        <p:nvGrpSpPr>
          <p:cNvPr id="31" name="Group 30"/>
          <p:cNvGrpSpPr/>
          <p:nvPr/>
        </p:nvGrpSpPr>
        <p:grpSpPr>
          <a:xfrm>
            <a:off x="4114800" y="3352800"/>
            <a:ext cx="1542029" cy="2824077"/>
            <a:chOff x="5257800" y="3385068"/>
            <a:chExt cx="1267484" cy="2824077"/>
          </a:xfrm>
        </p:grpSpPr>
        <p:pic>
          <p:nvPicPr>
            <p:cNvPr id="7" name="Picture 6"/>
            <p:cNvPicPr>
              <a:picLocks noChangeAspect="1"/>
            </p:cNvPicPr>
            <p:nvPr/>
          </p:nvPicPr>
          <p:blipFill>
            <a:blip r:embed="rId5"/>
            <a:stretch>
              <a:fillRect/>
            </a:stretch>
          </p:blipFill>
          <p:spPr>
            <a:xfrm rot="915178" flipH="1">
              <a:off x="5822290" y="3385068"/>
              <a:ext cx="702994" cy="909765"/>
            </a:xfrm>
            <a:prstGeom prst="rect">
              <a:avLst/>
            </a:prstGeom>
          </p:spPr>
        </p:pic>
        <p:pic>
          <p:nvPicPr>
            <p:cNvPr id="19" name="Picture 18" descr="Screen Shot 2017-12-08 at 3.25.36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57800" y="4724975"/>
              <a:ext cx="901584" cy="1484170"/>
            </a:xfrm>
            <a:prstGeom prst="rect">
              <a:avLst/>
            </a:prstGeom>
            <a:effectLst>
              <a:glow>
                <a:schemeClr val="bg1">
                  <a:alpha val="96000"/>
                </a:schemeClr>
              </a:glow>
              <a:softEdge rad="215900"/>
            </a:effectLst>
          </p:spPr>
        </p:pic>
      </p:grpSp>
      <p:sp>
        <p:nvSpPr>
          <p:cNvPr id="26" name="TextBox 25"/>
          <p:cNvSpPr txBox="1"/>
          <p:nvPr/>
        </p:nvSpPr>
        <p:spPr>
          <a:xfrm>
            <a:off x="76200" y="838200"/>
            <a:ext cx="2813591" cy="369332"/>
          </a:xfrm>
          <a:prstGeom prst="rect">
            <a:avLst/>
          </a:prstGeom>
          <a:noFill/>
        </p:spPr>
        <p:txBody>
          <a:bodyPr wrap="none" rtlCol="0">
            <a:spAutoFit/>
          </a:bodyPr>
          <a:lstStyle/>
          <a:p>
            <a:r>
              <a:rPr lang="en-US" dirty="0" smtClean="0"/>
              <a:t>TMD PDF/FF model input</a:t>
            </a:r>
            <a:endParaRPr lang="en-US" dirty="0"/>
          </a:p>
        </p:txBody>
      </p:sp>
      <p:sp>
        <p:nvSpPr>
          <p:cNvPr id="27" name="TextBox 26"/>
          <p:cNvSpPr txBox="1"/>
          <p:nvPr/>
        </p:nvSpPr>
        <p:spPr>
          <a:xfrm>
            <a:off x="76200" y="2362200"/>
            <a:ext cx="1511815" cy="307777"/>
          </a:xfrm>
          <a:prstGeom prst="rect">
            <a:avLst/>
          </a:prstGeom>
          <a:noFill/>
        </p:spPr>
        <p:txBody>
          <a:bodyPr wrap="none" rtlCol="0">
            <a:spAutoFit/>
          </a:bodyPr>
          <a:lstStyle/>
          <a:p>
            <a:r>
              <a:rPr lang="en-US" sz="1400" smtClean="0"/>
              <a:t>simple Gaussian</a:t>
            </a:r>
            <a:endParaRPr lang="en-US" sz="1400"/>
          </a:p>
        </p:txBody>
      </p:sp>
      <p:sp>
        <p:nvSpPr>
          <p:cNvPr id="28" name="TextBox 27"/>
          <p:cNvSpPr txBox="1"/>
          <p:nvPr/>
        </p:nvSpPr>
        <p:spPr>
          <a:xfrm>
            <a:off x="2362200" y="2362200"/>
            <a:ext cx="1429561" cy="369332"/>
          </a:xfrm>
          <a:prstGeom prst="rect">
            <a:avLst/>
          </a:prstGeom>
          <a:noFill/>
        </p:spPr>
        <p:txBody>
          <a:bodyPr wrap="none" rtlCol="0">
            <a:spAutoFit/>
          </a:bodyPr>
          <a:lstStyle/>
          <a:p>
            <a:r>
              <a:rPr lang="en-US" smtClean="0"/>
              <a:t>no evolution</a:t>
            </a:r>
            <a:endParaRPr lang="en-US"/>
          </a:p>
        </p:txBody>
      </p:sp>
      <p:sp>
        <p:nvSpPr>
          <p:cNvPr id="29" name="TextBox 28"/>
          <p:cNvSpPr txBox="1"/>
          <p:nvPr/>
        </p:nvSpPr>
        <p:spPr>
          <a:xfrm>
            <a:off x="5486400" y="2362200"/>
            <a:ext cx="1596123" cy="369332"/>
          </a:xfrm>
          <a:prstGeom prst="rect">
            <a:avLst/>
          </a:prstGeom>
          <a:noFill/>
        </p:spPr>
        <p:txBody>
          <a:bodyPr wrap="none" rtlCol="0">
            <a:spAutoFit/>
          </a:bodyPr>
          <a:lstStyle/>
          <a:p>
            <a:r>
              <a:rPr lang="en-US" smtClean="0"/>
              <a:t>with evolution</a:t>
            </a:r>
            <a:endParaRPr lang="en-US"/>
          </a:p>
        </p:txBody>
      </p:sp>
      <p:pic>
        <p:nvPicPr>
          <p:cNvPr id="30" name="Picture 29"/>
          <p:cNvPicPr>
            <a:picLocks noChangeAspect="1"/>
          </p:cNvPicPr>
          <p:nvPr/>
        </p:nvPicPr>
        <p:blipFill>
          <a:blip r:embed="rId7"/>
          <a:stretch>
            <a:fillRect/>
          </a:stretch>
        </p:blipFill>
        <p:spPr>
          <a:xfrm>
            <a:off x="304800" y="1219200"/>
            <a:ext cx="882721" cy="1066800"/>
          </a:xfrm>
          <a:prstGeom prst="rect">
            <a:avLst/>
          </a:prstGeom>
          <a:effectLst>
            <a:glow rad="101600">
              <a:schemeClr val="bg1">
                <a:alpha val="37000"/>
              </a:schemeClr>
            </a:glow>
            <a:softEdge rad="317500"/>
          </a:effectLst>
        </p:spPr>
      </p:pic>
      <p:pic>
        <p:nvPicPr>
          <p:cNvPr id="25" name="Picture 24"/>
          <p:cNvPicPr>
            <a:picLocks noChangeAspect="1"/>
          </p:cNvPicPr>
          <p:nvPr/>
        </p:nvPicPr>
        <p:blipFill>
          <a:blip r:embed="rId7"/>
          <a:stretch>
            <a:fillRect/>
          </a:stretch>
        </p:blipFill>
        <p:spPr>
          <a:xfrm>
            <a:off x="304800" y="1219200"/>
            <a:ext cx="838200" cy="1012995"/>
          </a:xfrm>
          <a:prstGeom prst="rect">
            <a:avLst/>
          </a:prstGeom>
        </p:spPr>
      </p:pic>
      <p:sp>
        <p:nvSpPr>
          <p:cNvPr id="8" name="TextBox 7"/>
          <p:cNvSpPr txBox="1"/>
          <p:nvPr/>
        </p:nvSpPr>
        <p:spPr>
          <a:xfrm>
            <a:off x="5715000" y="3962400"/>
            <a:ext cx="3276600" cy="2062103"/>
          </a:xfrm>
          <a:prstGeom prst="rect">
            <a:avLst/>
          </a:prstGeom>
          <a:solidFill>
            <a:schemeClr val="bg1"/>
          </a:solidFill>
          <a:ln w="28575">
            <a:solidFill>
              <a:srgbClr val="FF0000"/>
            </a:solidFill>
          </a:ln>
        </p:spPr>
        <p:txBody>
          <a:bodyPr wrap="square" rtlCol="0">
            <a:spAutoFit/>
          </a:bodyPr>
          <a:lstStyle/>
          <a:p>
            <a:r>
              <a:rPr lang="en-US" sz="1600" smtClean="0"/>
              <a:t>EVA Framework should allow</a:t>
            </a:r>
          </a:p>
          <a:p>
            <a:endParaRPr lang="en-US" sz="1600"/>
          </a:p>
          <a:p>
            <a:pPr marL="342900" indent="-342900">
              <a:buAutoNum type="arabicParenR"/>
            </a:pPr>
            <a:r>
              <a:rPr lang="en-US" sz="1600" smtClean="0"/>
              <a:t>test the extraction procedures</a:t>
            </a:r>
          </a:p>
          <a:p>
            <a:pPr marL="342900" indent="-342900">
              <a:buAutoNum type="arabicParenR"/>
            </a:pPr>
            <a:r>
              <a:rPr lang="en-US" sz="1600" smtClean="0"/>
              <a:t>Estimate systematic uncertainties from modeling</a:t>
            </a:r>
          </a:p>
          <a:p>
            <a:pPr marL="342900" indent="-342900">
              <a:buAutoNum type="arabicParenR"/>
            </a:pPr>
            <a:r>
              <a:rPr lang="en-US" sz="1600" smtClean="0"/>
              <a:t>Evaluate the relevance of experimental uncertainties</a:t>
            </a:r>
          </a:p>
          <a:p>
            <a:pPr marL="342900" indent="-342900">
              <a:buAutoNum type="arabicParenR"/>
            </a:pPr>
            <a:r>
              <a:rPr lang="is-IS" sz="1600" smtClean="0"/>
              <a:t>…......</a:t>
            </a:r>
            <a:endParaRPr lang="en-US" sz="1600"/>
          </a:p>
        </p:txBody>
      </p:sp>
      <p:sp>
        <p:nvSpPr>
          <p:cNvPr id="22" name="TextBox 21"/>
          <p:cNvSpPr txBox="1"/>
          <p:nvPr/>
        </p:nvSpPr>
        <p:spPr>
          <a:xfrm>
            <a:off x="639366" y="4035623"/>
            <a:ext cx="1341834" cy="307777"/>
          </a:xfrm>
          <a:prstGeom prst="rect">
            <a:avLst/>
          </a:prstGeom>
          <a:noFill/>
        </p:spPr>
        <p:txBody>
          <a:bodyPr wrap="none" rtlCol="0">
            <a:spAutoFit/>
          </a:bodyPr>
          <a:lstStyle/>
          <a:p>
            <a:r>
              <a:rPr lang="en-US" sz="1400" smtClean="0"/>
              <a:t>small statistics</a:t>
            </a:r>
            <a:endParaRPr lang="en-US" sz="1400"/>
          </a:p>
        </p:txBody>
      </p:sp>
      <p:sp>
        <p:nvSpPr>
          <p:cNvPr id="24" name="TextBox 23"/>
          <p:cNvSpPr txBox="1"/>
          <p:nvPr/>
        </p:nvSpPr>
        <p:spPr>
          <a:xfrm>
            <a:off x="4038600" y="3962400"/>
            <a:ext cx="1752600" cy="523220"/>
          </a:xfrm>
          <a:prstGeom prst="rect">
            <a:avLst/>
          </a:prstGeom>
          <a:noFill/>
        </p:spPr>
        <p:txBody>
          <a:bodyPr wrap="square" rtlCol="0">
            <a:spAutoFit/>
          </a:bodyPr>
          <a:lstStyle/>
          <a:p>
            <a:r>
              <a:rPr lang="en-US" sz="1400" smtClean="0"/>
              <a:t>high statistics, better resolution</a:t>
            </a:r>
            <a:endParaRPr lang="en-US" sz="1400"/>
          </a:p>
        </p:txBody>
      </p:sp>
      <p:sp>
        <p:nvSpPr>
          <p:cNvPr id="32" name="TextBox 31"/>
          <p:cNvSpPr txBox="1"/>
          <p:nvPr/>
        </p:nvSpPr>
        <p:spPr>
          <a:xfrm>
            <a:off x="2840078" y="4038600"/>
            <a:ext cx="1122322" cy="307777"/>
          </a:xfrm>
          <a:prstGeom prst="rect">
            <a:avLst/>
          </a:prstGeom>
          <a:noFill/>
        </p:spPr>
        <p:txBody>
          <a:bodyPr wrap="none" rtlCol="0">
            <a:spAutoFit/>
          </a:bodyPr>
          <a:lstStyle/>
          <a:p>
            <a:r>
              <a:rPr lang="en-US" sz="1400" smtClean="0"/>
              <a:t>realistic MC </a:t>
            </a:r>
            <a:endParaRPr lang="en-US" sz="1400"/>
          </a:p>
        </p:txBody>
      </p:sp>
    </p:spTree>
    <p:extLst>
      <p:ext uri="{BB962C8B-B14F-4D97-AF65-F5344CB8AC3E}">
        <p14:creationId xmlns:p14="http://schemas.microsoft.com/office/powerpoint/2010/main" val="2599575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23"/>
                                        </p:tgtEl>
                                        <p:attrNameLst>
                                          <p:attrName>style.visibility</p:attrName>
                                        </p:attrNameLst>
                                      </p:cBhvr>
                                      <p:to>
                                        <p:strVal val="hidden"/>
                                      </p:to>
                                    </p:set>
                                  </p:childTnLst>
                                </p:cTn>
                              </p:par>
                              <p:par>
                                <p:cTn id="15" presetID="1" presetClass="exit" presetSubtype="0" fill="hold" grpId="1" nodeType="withEffect">
                                  <p:stCondLst>
                                    <p:cond delay="0"/>
                                  </p:stCondLst>
                                  <p:childTnLst>
                                    <p:set>
                                      <p:cBhvr>
                                        <p:cTn id="16" dur="1" fill="hold">
                                          <p:stCondLst>
                                            <p:cond delay="0"/>
                                          </p:stCondLst>
                                        </p:cTn>
                                        <p:tgtEl>
                                          <p:spTgt spid="22"/>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31"/>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24"/>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0" presetClass="path" presetSubtype="0" accel="50000" decel="50000" fill="hold" nodeType="clickEffect">
                                  <p:stCondLst>
                                    <p:cond delay="0"/>
                                  </p:stCondLst>
                                  <p:childTnLst>
                                    <p:animMotion origin="layout" path="M -0.01492 0.0667 C 0.10446 0.27953 0.22402 0.49236 0.27694 0.56693 C 0.33004 0.64197 0.29829 0.52687 0.30297 0.51714 C 0.30783 0.50788 0.3054 0.51066 0.30557 0.5095 " pathEditMode="relative" rAng="0" ptsTypes="aaaA">
                                      <p:cBhvr>
                                        <p:cTn id="30" dur="2000" fill="hold"/>
                                        <p:tgtEl>
                                          <p:spTgt spid="30"/>
                                        </p:tgtEl>
                                        <p:attrNameLst>
                                          <p:attrName>ppt_x</p:attrName>
                                          <p:attrName>ppt_y</p:attrName>
                                        </p:attrNameLst>
                                      </p:cBhvr>
                                      <p:rCtr x="17200" y="28800"/>
                                    </p:animMotion>
                                  </p:childTnLst>
                                </p:cTn>
                              </p:par>
                              <p:par>
                                <p:cTn id="31" presetID="1" presetClass="entr" presetSubtype="0" fill="hold" grpId="2" nodeType="with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par>
                                <p:cTn id="39" presetID="1" presetClass="exit" presetSubtype="0" fill="hold" nodeType="withEffect">
                                  <p:stCondLst>
                                    <p:cond delay="0"/>
                                  </p:stCondLst>
                                  <p:childTnLst>
                                    <p:set>
                                      <p:cBhvr>
                                        <p:cTn id="40" dur="1" fill="hold">
                                          <p:stCondLst>
                                            <p:cond delay="0"/>
                                          </p:stCondLst>
                                        </p:cTn>
                                        <p:tgtEl>
                                          <p:spTgt spid="30"/>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2" grpId="0"/>
      <p:bldP spid="22" grpId="1"/>
      <p:bldP spid="24" grpId="0"/>
      <p:bldP spid="24" grpId="1"/>
      <p:bldP spid="32" grpId="2"/>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smtClean="0"/>
              <a:t>Avakian, APCTP July 2</a:t>
            </a:r>
            <a:endParaRPr lang="en-US" dirty="0"/>
          </a:p>
        </p:txBody>
      </p:sp>
      <p:sp>
        <p:nvSpPr>
          <p:cNvPr id="18435"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E8D94326-834E-B14C-BA1E-0EC6D8ED69F1}" type="slidenum">
              <a:rPr lang="en-US" sz="1400"/>
              <a:pPr/>
              <a:t>27</a:t>
            </a:fld>
            <a:endParaRPr lang="en-US" sz="1400"/>
          </a:p>
        </p:txBody>
      </p:sp>
      <p:sp>
        <p:nvSpPr>
          <p:cNvPr id="18436" name="Rectangle 5"/>
          <p:cNvSpPr>
            <a:spLocks noChangeArrowheads="1"/>
          </p:cNvSpPr>
          <p:nvPr/>
        </p:nvSpPr>
        <p:spPr bwMode="auto">
          <a:xfrm>
            <a:off x="-76200" y="152400"/>
            <a:ext cx="9296400"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en-US" sz="2800" dirty="0">
                <a:latin typeface="ArialMT" charset="0"/>
              </a:rPr>
              <a:t>Candidate </a:t>
            </a:r>
            <a:r>
              <a:rPr lang="en-US" sz="2800" dirty="0" smtClean="0">
                <a:latin typeface="ArialMT" charset="0"/>
              </a:rPr>
              <a:t>for CLAS12 </a:t>
            </a:r>
            <a:r>
              <a:rPr lang="en-US" sz="2800" dirty="0">
                <a:latin typeface="ArialMT" charset="0"/>
              </a:rPr>
              <a:t>first SIDIS publication:  </a:t>
            </a:r>
            <a:r>
              <a:rPr lang="en-US" sz="2800" dirty="0">
                <a:solidFill>
                  <a:srgbClr val="333399"/>
                </a:solidFill>
                <a:latin typeface="ArialMT" charset="0"/>
              </a:rPr>
              <a:t>e</a:t>
            </a:r>
            <a:r>
              <a:rPr lang="ja-JP" altLang="en-US" sz="2800" dirty="0">
                <a:solidFill>
                  <a:srgbClr val="333399"/>
                </a:solidFill>
                <a:latin typeface="ArialMT" charset="0"/>
              </a:rPr>
              <a:t>’</a:t>
            </a:r>
            <a:r>
              <a:rPr lang="en-US" altLang="ja-JP" sz="2800" dirty="0" smtClean="0">
                <a:solidFill>
                  <a:srgbClr val="333399"/>
                </a:solidFill>
                <a:latin typeface="Symbol" charset="0"/>
              </a:rPr>
              <a:t>π</a:t>
            </a:r>
            <a:r>
              <a:rPr lang="en-US" altLang="ja-JP" baseline="30000" dirty="0" smtClean="0">
                <a:solidFill>
                  <a:srgbClr val="333399"/>
                </a:solidFill>
                <a:latin typeface="Symbol" charset="0"/>
              </a:rPr>
              <a:t>0</a:t>
            </a:r>
            <a:r>
              <a:rPr lang="en-US" altLang="ja-JP" sz="2800" dirty="0" smtClean="0">
                <a:solidFill>
                  <a:srgbClr val="333399"/>
                </a:solidFill>
                <a:latin typeface="ArialMT" charset="0"/>
              </a:rPr>
              <a:t>X</a:t>
            </a:r>
            <a:endParaRPr lang="en-US" sz="2800" dirty="0"/>
          </a:p>
        </p:txBody>
      </p:sp>
      <p:sp>
        <p:nvSpPr>
          <p:cNvPr id="18437" name="Rectangle 6"/>
          <p:cNvSpPr>
            <a:spLocks noChangeArrowheads="1"/>
          </p:cNvSpPr>
          <p:nvPr/>
        </p:nvSpPr>
        <p:spPr bwMode="auto">
          <a:xfrm>
            <a:off x="3695" y="762000"/>
            <a:ext cx="5715000"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en-US" dirty="0" smtClean="0">
                <a:latin typeface="ArialMT" charset="0"/>
              </a:rPr>
              <a:t>Extraction of e</a:t>
            </a:r>
            <a:r>
              <a:rPr lang="ja-JP" altLang="en-US" dirty="0" smtClean="0">
                <a:latin typeface="ArialMT" charset="0"/>
              </a:rPr>
              <a:t>’</a:t>
            </a:r>
            <a:r>
              <a:rPr lang="en-US" altLang="ja-JP" dirty="0" smtClean="0">
                <a:latin typeface="Symbol" charset="0"/>
              </a:rPr>
              <a:t>π</a:t>
            </a:r>
            <a:r>
              <a:rPr lang="en-US" altLang="ja-JP" baseline="30000" dirty="0" smtClean="0">
                <a:latin typeface="ArialMT" charset="0"/>
              </a:rPr>
              <a:t>0</a:t>
            </a:r>
            <a:r>
              <a:rPr lang="en-US" altLang="ja-JP" dirty="0" smtClean="0">
                <a:latin typeface="ArialMT" charset="0"/>
              </a:rPr>
              <a:t>X</a:t>
            </a:r>
            <a:r>
              <a:rPr lang="en-US" altLang="ja-JP" dirty="0">
                <a:latin typeface="ArialMT" charset="0"/>
              </a:rPr>
              <a:t>/ </a:t>
            </a:r>
            <a:r>
              <a:rPr lang="en-US" altLang="ja-JP" dirty="0" err="1">
                <a:latin typeface="ArialMT" charset="0"/>
              </a:rPr>
              <a:t>e'X</a:t>
            </a:r>
            <a:r>
              <a:rPr lang="en-US" altLang="ja-JP" dirty="0">
                <a:latin typeface="ArialMT" charset="0"/>
              </a:rPr>
              <a:t> ratio (ratio of semi-inclusive pi0 to inclusive electron</a:t>
            </a:r>
            <a:r>
              <a:rPr lang="en-US" altLang="ja-JP" dirty="0" smtClean="0">
                <a:latin typeface="ArialMT" charset="0"/>
              </a:rPr>
              <a:t>) requires good control over the acceptance of photons</a:t>
            </a:r>
            <a:endParaRPr lang="en-US" dirty="0"/>
          </a:p>
        </p:txBody>
      </p:sp>
      <p:pic>
        <p:nvPicPr>
          <p:cNvPr id="18438"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1938" y="3657600"/>
            <a:ext cx="3759200" cy="1495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39"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653968"/>
            <a:ext cx="2819400" cy="16972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 name="Picture 1" descr="Screen Shot 2018-06-26 at 7.35.51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91000" y="3196464"/>
            <a:ext cx="4495800" cy="3204335"/>
          </a:xfrm>
          <a:prstGeom prst="rect">
            <a:avLst/>
          </a:prstGeom>
        </p:spPr>
      </p:pic>
      <p:sp>
        <p:nvSpPr>
          <p:cNvPr id="13" name="TextBox 6"/>
          <p:cNvSpPr txBox="1">
            <a:spLocks noChangeArrowheads="1"/>
          </p:cNvSpPr>
          <p:nvPr/>
        </p:nvSpPr>
        <p:spPr bwMode="auto">
          <a:xfrm>
            <a:off x="22557" y="5181600"/>
            <a:ext cx="4397043" cy="14773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dirty="0"/>
              <a:t>A</a:t>
            </a:r>
            <a:r>
              <a:rPr lang="en-US" sz="1800" dirty="0" smtClean="0"/>
              <a:t>t </a:t>
            </a:r>
            <a:r>
              <a:rPr lang="en-US" sz="1800" dirty="0"/>
              <a:t>large x, when sea contribution can be neglected the </a:t>
            </a:r>
            <a:r>
              <a:rPr lang="en-US" sz="1800" dirty="0">
                <a:latin typeface="ArialMT" charset="0"/>
              </a:rPr>
              <a:t>ratio </a:t>
            </a:r>
            <a:r>
              <a:rPr lang="en-US" sz="1800" u="sng" dirty="0">
                <a:latin typeface="ArialMT" charset="0"/>
              </a:rPr>
              <a:t>e’</a:t>
            </a:r>
            <a:r>
              <a:rPr lang="en-US" altLang="ja-JP" sz="1800" u="sng" dirty="0">
                <a:latin typeface="Symbol" charset="0"/>
              </a:rPr>
              <a:t>π</a:t>
            </a:r>
            <a:r>
              <a:rPr lang="en-US" altLang="ja-JP" sz="1800" u="sng" baseline="30000" dirty="0">
                <a:latin typeface="ArialMT" charset="0"/>
              </a:rPr>
              <a:t>0</a:t>
            </a:r>
            <a:r>
              <a:rPr lang="en-US" altLang="ja-JP" sz="1800" u="sng" dirty="0">
                <a:latin typeface="ArialMT" charset="0"/>
              </a:rPr>
              <a:t>X/ </a:t>
            </a:r>
            <a:r>
              <a:rPr lang="en-US" altLang="ja-JP" sz="1800" u="sng" dirty="0" err="1">
                <a:latin typeface="ArialMT" charset="0"/>
              </a:rPr>
              <a:t>e'X</a:t>
            </a:r>
            <a:r>
              <a:rPr lang="en-US" altLang="ja-JP" sz="1800" u="sng" dirty="0">
                <a:latin typeface="ArialMT" charset="0"/>
              </a:rPr>
              <a:t>  </a:t>
            </a:r>
            <a:r>
              <a:rPr lang="en-US" altLang="ja-JP" sz="1800" dirty="0">
                <a:latin typeface="ArialMT" charset="0"/>
              </a:rPr>
              <a:t>should follow z-dependence of the </a:t>
            </a:r>
            <a:r>
              <a:rPr lang="en-US" altLang="ja-JP" sz="1800" dirty="0"/>
              <a:t>fragmentation function (after integration over P</a:t>
            </a:r>
            <a:r>
              <a:rPr lang="en-US" altLang="ja-JP" sz="1800" baseline="-25000" dirty="0"/>
              <a:t>T</a:t>
            </a:r>
            <a:r>
              <a:rPr lang="en-US" altLang="ja-JP" sz="1800" dirty="0"/>
              <a:t>)</a:t>
            </a:r>
          </a:p>
          <a:p>
            <a:r>
              <a:rPr lang="en-US" sz="1800" dirty="0"/>
              <a:t>  </a:t>
            </a:r>
          </a:p>
        </p:txBody>
      </p:sp>
      <p:pic>
        <p:nvPicPr>
          <p:cNvPr id="11" name="Picture 2" descr="Screen Shot 2018-06-19 at 8.27.23 A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867400" y="838200"/>
            <a:ext cx="2420938" cy="23027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extBox 4"/>
          <p:cNvSpPr txBox="1"/>
          <p:nvPr/>
        </p:nvSpPr>
        <p:spPr>
          <a:xfrm>
            <a:off x="8001000" y="2819400"/>
            <a:ext cx="255987" cy="246221"/>
          </a:xfrm>
          <a:prstGeom prst="rect">
            <a:avLst/>
          </a:prstGeom>
          <a:noFill/>
        </p:spPr>
        <p:txBody>
          <a:bodyPr wrap="none" rtlCol="0">
            <a:spAutoFit/>
          </a:bodyPr>
          <a:lstStyle/>
          <a:p>
            <a:r>
              <a:rPr lang="en-US" sz="1000" dirty="0" smtClean="0"/>
              <a:t>2</a:t>
            </a:r>
            <a:endParaRPr lang="en-US" sz="1000" dirty="0"/>
          </a:p>
        </p:txBody>
      </p:sp>
    </p:spTree>
    <p:extLst>
      <p:ext uri="{BB962C8B-B14F-4D97-AF65-F5344CB8AC3E}">
        <p14:creationId xmlns:p14="http://schemas.microsoft.com/office/powerpoint/2010/main" val="42686314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extBox 3"/>
          <p:cNvSpPr txBox="1">
            <a:spLocks noChangeArrowheads="1"/>
          </p:cNvSpPr>
          <p:nvPr/>
        </p:nvSpPr>
        <p:spPr bwMode="auto">
          <a:xfrm>
            <a:off x="3200400" y="76200"/>
            <a:ext cx="2274888"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a:t>SUMMARY</a:t>
            </a:r>
          </a:p>
        </p:txBody>
      </p:sp>
      <p:sp>
        <p:nvSpPr>
          <p:cNvPr id="78850" name="TextBox 4"/>
          <p:cNvSpPr txBox="1">
            <a:spLocks noChangeArrowheads="1"/>
          </p:cNvSpPr>
          <p:nvPr/>
        </p:nvSpPr>
        <p:spPr bwMode="auto">
          <a:xfrm>
            <a:off x="0" y="928211"/>
            <a:ext cx="9144000" cy="60324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pPr>
            <a:r>
              <a:rPr lang="en-US" altLang="en-US" sz="2000" dirty="0" smtClean="0"/>
              <a:t>Studies of azimuthal distributions of hadrons in SIDIS revealed complexity of the 3D </a:t>
            </a:r>
            <a:r>
              <a:rPr lang="en-US" altLang="en-US" sz="2000" smtClean="0"/>
              <a:t>nucleon structure, </a:t>
            </a:r>
            <a:r>
              <a:rPr lang="en-US" altLang="en-US" sz="2000" dirty="0" smtClean="0"/>
              <a:t>requiring new tools for multidimensional analysis</a:t>
            </a:r>
          </a:p>
          <a:p>
            <a:pPr eaLnBrk="1" hangingPunct="1">
              <a:spcBef>
                <a:spcPct val="0"/>
              </a:spcBef>
            </a:pPr>
            <a:endParaRPr lang="en-US" altLang="en-US" sz="2000" dirty="0" smtClean="0"/>
          </a:p>
          <a:p>
            <a:pPr eaLnBrk="1" hangingPunct="1">
              <a:spcBef>
                <a:spcPct val="0"/>
              </a:spcBef>
            </a:pPr>
            <a:r>
              <a:rPr lang="en-US" altLang="en-US" sz="2000" dirty="0" smtClean="0"/>
              <a:t>JLab12 will provide precision measurements of single and double spin asymmetries in pion and kaon SIDIS providing access to transverse momentum distributions of quarks in the valence region</a:t>
            </a:r>
          </a:p>
          <a:p>
            <a:pPr eaLnBrk="1" hangingPunct="1">
              <a:spcBef>
                <a:spcPct val="0"/>
              </a:spcBef>
            </a:pPr>
            <a:endParaRPr lang="en-US" altLang="en-US" sz="2000" dirty="0" smtClean="0"/>
          </a:p>
          <a:p>
            <a:pPr eaLnBrk="1" hangingPunct="1">
              <a:spcBef>
                <a:spcPct val="0"/>
              </a:spcBef>
            </a:pPr>
            <a:r>
              <a:rPr lang="en-US" altLang="en-US" sz="2000" dirty="0" smtClean="0"/>
              <a:t>For development  of 3D PDF Extraction and </a:t>
            </a:r>
            <a:r>
              <a:rPr lang="en-US" altLang="en-US" sz="2000" dirty="0" err="1" smtClean="0"/>
              <a:t>VAlidation</a:t>
            </a:r>
            <a:r>
              <a:rPr lang="en-US" altLang="en-US" sz="2000" dirty="0" smtClean="0"/>
              <a:t> (EVA) framework (even for  DIS) we need a collaboration of theorists, experimentalists and software experts to  define the path to a flexible PDF extraction system with </a:t>
            </a:r>
            <a:r>
              <a:rPr lang="en-US" altLang="en-US" sz="2000" u="sng" dirty="0" smtClean="0"/>
              <a:t>validation</a:t>
            </a:r>
            <a:r>
              <a:rPr lang="en-US" altLang="en-US" sz="2000" dirty="0" smtClean="0"/>
              <a:t> capabilities.</a:t>
            </a:r>
          </a:p>
          <a:p>
            <a:pPr eaLnBrk="1" hangingPunct="1">
              <a:spcBef>
                <a:spcPct val="0"/>
              </a:spcBef>
              <a:buNone/>
            </a:pPr>
            <a:endParaRPr lang="en-US" altLang="en-US" sz="1800" dirty="0" smtClean="0"/>
          </a:p>
          <a:p>
            <a:pPr eaLnBrk="1" hangingPunct="1">
              <a:spcBef>
                <a:spcPct val="0"/>
              </a:spcBef>
              <a:buFontTx/>
              <a:buNone/>
            </a:pPr>
            <a:r>
              <a:rPr lang="en-US" altLang="en-US" sz="1800" dirty="0" smtClean="0"/>
              <a:t>To proceed we need, well defined criteria, unified data presentation, and tools:</a:t>
            </a:r>
            <a:endParaRPr lang="en-US" altLang="en-US" sz="1800" dirty="0"/>
          </a:p>
          <a:p>
            <a:pPr eaLnBrk="1" hangingPunct="1">
              <a:spcBef>
                <a:spcPct val="0"/>
              </a:spcBef>
              <a:buFontTx/>
              <a:buNone/>
            </a:pPr>
            <a:endParaRPr lang="en-US" altLang="en-US" sz="1800" dirty="0"/>
          </a:p>
          <a:p>
            <a:pPr eaLnBrk="1" hangingPunct="1">
              <a:spcBef>
                <a:spcPct val="0"/>
              </a:spcBef>
            </a:pPr>
            <a:r>
              <a:rPr lang="en-US" altLang="en-US" sz="1800" dirty="0"/>
              <a:t>Define the data input (</a:t>
            </a:r>
            <a:r>
              <a:rPr lang="en-US" altLang="en-US" sz="1800" dirty="0" smtClean="0"/>
              <a:t>x-sections/</a:t>
            </a:r>
            <a:r>
              <a:rPr lang="en-US" altLang="en-US" sz="1800" u="sng" dirty="0" smtClean="0"/>
              <a:t>multiplicities</a:t>
            </a:r>
            <a:r>
              <a:rPr lang="en-US" altLang="en-US" sz="1800" dirty="0" smtClean="0"/>
              <a:t>  in </a:t>
            </a:r>
            <a:r>
              <a:rPr lang="en-US" altLang="en-US" sz="1800" dirty="0" smtClean="0">
                <a:latin typeface="Symbol" charset="2"/>
              </a:rPr>
              <a:t>f</a:t>
            </a:r>
            <a:r>
              <a:rPr lang="en-US" altLang="en-US" sz="1800" dirty="0" smtClean="0"/>
              <a:t>-bins, for different helicity states)</a:t>
            </a:r>
            <a:endParaRPr lang="en-US" altLang="en-US" sz="1800" dirty="0"/>
          </a:p>
          <a:p>
            <a:pPr eaLnBrk="1" hangingPunct="1">
              <a:spcBef>
                <a:spcPct val="0"/>
              </a:spcBef>
            </a:pPr>
            <a:r>
              <a:rPr lang="en-US" altLang="en-US" sz="1800" dirty="0"/>
              <a:t>Use MC to test extraction procedures</a:t>
            </a:r>
          </a:p>
          <a:p>
            <a:pPr eaLnBrk="1" hangingPunct="1">
              <a:spcBef>
                <a:spcPct val="0"/>
              </a:spcBef>
            </a:pPr>
            <a:r>
              <a:rPr lang="en-US" altLang="en-US" sz="1800" dirty="0"/>
              <a:t>Test the </a:t>
            </a:r>
            <a:r>
              <a:rPr lang="en-US" altLang="en-US" sz="1800" dirty="0" smtClean="0"/>
              <a:t>systematics due to </a:t>
            </a:r>
            <a:r>
              <a:rPr lang="en-US" altLang="en-US" sz="1800" dirty="0"/>
              <a:t>different assumptions in procedures for extraction of SFs and underlying 3D PDFs (</a:t>
            </a:r>
            <a:r>
              <a:rPr lang="ja-JP" altLang="en-US" sz="1800" dirty="0"/>
              <a:t>“</a:t>
            </a:r>
            <a:r>
              <a:rPr lang="en-US" altLang="ja-JP" sz="1800" dirty="0"/>
              <a:t>global fits</a:t>
            </a:r>
            <a:r>
              <a:rPr lang="ja-JP" altLang="en-US" sz="1800" dirty="0"/>
              <a:t>”</a:t>
            </a:r>
            <a:r>
              <a:rPr lang="en-US" altLang="ja-JP" sz="1800" dirty="0" smtClean="0"/>
              <a:t>)</a:t>
            </a:r>
            <a:endParaRPr lang="en-US" altLang="en-US" sz="2000" dirty="0"/>
          </a:p>
          <a:p>
            <a:pPr eaLnBrk="1" hangingPunct="1">
              <a:spcBef>
                <a:spcPct val="0"/>
              </a:spcBef>
            </a:pPr>
            <a:endParaRPr lang="en-US" altLang="en-US" sz="2000" dirty="0"/>
          </a:p>
          <a:p>
            <a:pPr eaLnBrk="1" hangingPunct="1">
              <a:spcBef>
                <a:spcPct val="0"/>
              </a:spcBef>
            </a:pPr>
            <a:endParaRPr lang="en-US" altLang="en-US" sz="2000" dirty="0"/>
          </a:p>
        </p:txBody>
      </p:sp>
      <p:sp>
        <p:nvSpPr>
          <p:cNvPr id="78851" name="Footer Placeholder 1"/>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smtClean="0"/>
              <a:t>Avakian, APCTP July 2</a:t>
            </a:r>
            <a:endParaRPr lang="en-US" altLang="en-US" sz="1400"/>
          </a:p>
        </p:txBody>
      </p:sp>
      <p:sp>
        <p:nvSpPr>
          <p:cNvPr id="78852" name="Slide Number Placeholder 1"/>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31B40576-0686-4946-A890-B4197561B235}" type="slidenum">
              <a:rPr lang="en-US" altLang="en-US" sz="1400"/>
              <a:pPr>
                <a:spcBef>
                  <a:spcPct val="0"/>
                </a:spcBef>
                <a:buFontTx/>
                <a:buNone/>
              </a:pPr>
              <a:t>28</a:t>
            </a:fld>
            <a:endParaRPr lang="en-US" altLang="en-US" sz="140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Footer Placeholder 1"/>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smtClean="0"/>
              <a:t>Avakian, APCTP July 2</a:t>
            </a:r>
            <a:endParaRPr lang="en-US" altLang="en-US" sz="1400"/>
          </a:p>
        </p:txBody>
      </p:sp>
      <p:sp>
        <p:nvSpPr>
          <p:cNvPr id="79874" name="Slide Number Placeholder 2"/>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8A43B2CA-5774-0743-8C10-247BF889E7DB}" type="slidenum">
              <a:rPr lang="en-US" altLang="en-US" sz="1400"/>
              <a:pPr>
                <a:spcBef>
                  <a:spcPct val="0"/>
                </a:spcBef>
                <a:buFontTx/>
                <a:buNone/>
              </a:pPr>
              <a:t>29</a:t>
            </a:fld>
            <a:endParaRPr lang="en-US" altLang="en-US" sz="1400"/>
          </a:p>
        </p:txBody>
      </p:sp>
      <p:sp>
        <p:nvSpPr>
          <p:cNvPr id="79875" name="TextBox 3"/>
          <p:cNvSpPr txBox="1">
            <a:spLocks noChangeArrowheads="1"/>
          </p:cNvSpPr>
          <p:nvPr/>
        </p:nvSpPr>
        <p:spPr bwMode="auto">
          <a:xfrm>
            <a:off x="2524125" y="2514600"/>
            <a:ext cx="3571875"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3600"/>
              <a:t>Support slides…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a:defRPr/>
            </a:pPr>
            <a:r>
              <a:rPr lang="en-US" smtClean="0"/>
              <a:t>Avakian, APCTP July 2</a:t>
            </a:r>
            <a:endParaRPr lang="en-US"/>
          </a:p>
        </p:txBody>
      </p:sp>
      <p:sp>
        <p:nvSpPr>
          <p:cNvPr id="3" name="Slide Number Placeholder 2"/>
          <p:cNvSpPr>
            <a:spLocks noGrp="1"/>
          </p:cNvSpPr>
          <p:nvPr>
            <p:ph type="sldNum" sz="quarter" idx="11"/>
          </p:nvPr>
        </p:nvSpPr>
        <p:spPr/>
        <p:txBody>
          <a:bodyPr/>
          <a:lstStyle/>
          <a:p>
            <a:pPr>
              <a:defRPr/>
            </a:pPr>
            <a:fld id="{36001169-E0E7-594B-BF1D-06A68AE8EA48}" type="slidenum">
              <a:rPr lang="en-US" altLang="en-US" smtClean="0"/>
              <a:pPr>
                <a:defRPr/>
              </a:pPr>
              <a:t>30</a:t>
            </a:fld>
            <a:endParaRPr lang="en-US" alt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96"/>
            <a:ext cx="9144000" cy="6344637"/>
          </a:xfrm>
          <a:prstGeom prst="rect">
            <a:avLst/>
          </a:prstGeom>
        </p:spPr>
      </p:pic>
    </p:spTree>
    <p:extLst>
      <p:ext uri="{BB962C8B-B14F-4D97-AF65-F5344CB8AC3E}">
        <p14:creationId xmlns:p14="http://schemas.microsoft.com/office/powerpoint/2010/main" val="6522517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a:defRPr/>
            </a:pPr>
            <a:r>
              <a:rPr lang="en-US" smtClean="0"/>
              <a:t>Avakian, APCTP July 2</a:t>
            </a:r>
            <a:endParaRPr lang="en-US"/>
          </a:p>
        </p:txBody>
      </p:sp>
      <p:sp>
        <p:nvSpPr>
          <p:cNvPr id="3" name="Slide Number Placeholder 2"/>
          <p:cNvSpPr>
            <a:spLocks noGrp="1"/>
          </p:cNvSpPr>
          <p:nvPr>
            <p:ph type="sldNum" sz="quarter" idx="11"/>
          </p:nvPr>
        </p:nvSpPr>
        <p:spPr/>
        <p:txBody>
          <a:bodyPr/>
          <a:lstStyle/>
          <a:p>
            <a:pPr>
              <a:defRPr/>
            </a:pPr>
            <a:fld id="{36001169-E0E7-594B-BF1D-06A68AE8EA48}" type="slidenum">
              <a:rPr lang="en-US" altLang="en-US" smtClean="0"/>
              <a:pPr>
                <a:defRPr/>
              </a:pPr>
              <a:t>31</a:t>
            </a:fld>
            <a:endParaRPr lang="en-US" altLang="en-US"/>
          </a:p>
        </p:txBody>
      </p:sp>
      <p:pic>
        <p:nvPicPr>
          <p:cNvPr id="4" name="Picture 3" descr="Screen Shot 2018-06-28 at 7.03.40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914400"/>
            <a:ext cx="4810318" cy="4419600"/>
          </a:xfrm>
          <a:prstGeom prst="rect">
            <a:avLst/>
          </a:prstGeom>
        </p:spPr>
      </p:pic>
      <p:pic>
        <p:nvPicPr>
          <p:cNvPr id="5" name="Picture 4" descr="Screen Shot 2018-06-28 at 7.04.49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0200" y="2895600"/>
            <a:ext cx="3733800" cy="432615"/>
          </a:xfrm>
          <a:prstGeom prst="rect">
            <a:avLst/>
          </a:prstGeom>
        </p:spPr>
      </p:pic>
      <p:pic>
        <p:nvPicPr>
          <p:cNvPr id="6" name="Picture 5" descr="Screen Shot 2018-06-28 at 7.05.45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1600" y="3505200"/>
            <a:ext cx="3810000" cy="1416640"/>
          </a:xfrm>
          <a:prstGeom prst="rect">
            <a:avLst/>
          </a:prstGeom>
        </p:spPr>
      </p:pic>
    </p:spTree>
    <p:extLst>
      <p:ext uri="{BB962C8B-B14F-4D97-AF65-F5344CB8AC3E}">
        <p14:creationId xmlns:p14="http://schemas.microsoft.com/office/powerpoint/2010/main" val="39241256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ooter Placeholder 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smtClean="0"/>
              <a:t>Avakian, APCTP July 2</a:t>
            </a:r>
            <a:endParaRPr lang="en-US" sz="1400"/>
          </a:p>
        </p:txBody>
      </p:sp>
      <p:sp>
        <p:nvSpPr>
          <p:cNvPr id="30723"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8EB71202-A978-634D-A885-F2EFE2C23FA3}" type="slidenum">
              <a:rPr lang="en-US" sz="1400"/>
              <a:pPr/>
              <a:t>32</a:t>
            </a:fld>
            <a:endParaRPr lang="en-US" sz="1400"/>
          </a:p>
        </p:txBody>
      </p:sp>
      <p:sp>
        <p:nvSpPr>
          <p:cNvPr id="155654" name="Rectangle 6"/>
          <p:cNvSpPr>
            <a:spLocks noChangeArrowheads="1"/>
          </p:cNvSpPr>
          <p:nvPr/>
        </p:nvSpPr>
        <p:spPr bwMode="auto">
          <a:xfrm>
            <a:off x="0" y="152400"/>
            <a:ext cx="9144000" cy="685800"/>
          </a:xfrm>
          <a:prstGeom prst="rect">
            <a:avLst/>
          </a:prstGeom>
          <a:solidFill>
            <a:schemeClr val="bg1"/>
          </a:solidFill>
          <a:ln w="9525">
            <a:noFill/>
            <a:miter lim="800000"/>
            <a:headEnd/>
            <a:tailEnd/>
          </a:ln>
          <a:effectLst/>
        </p:spPr>
        <p:txBody>
          <a:bodyPr anchor="ctr"/>
          <a:lstStyle/>
          <a:p>
            <a:pPr algn="ctr" eaLnBrk="1" hangingPunct="1"/>
            <a:r>
              <a:rPr lang="en-US" sz="2000">
                <a:solidFill>
                  <a:schemeClr val="tx2"/>
                </a:solidFill>
                <a:effectLst>
                  <a:outerShdw blurRad="38100" dist="38100" dir="2700000" algn="tl">
                    <a:srgbClr val="DDDDDD"/>
                  </a:outerShdw>
                </a:effectLst>
              </a:rPr>
              <a:t> </a:t>
            </a:r>
            <a:r>
              <a:rPr lang="en-US" sz="3200"/>
              <a:t>QCD: from testing to understanding  </a:t>
            </a:r>
            <a:endParaRPr lang="en-US" sz="4000"/>
          </a:p>
        </p:txBody>
      </p:sp>
      <p:sp>
        <p:nvSpPr>
          <p:cNvPr id="30725" name="Line 21"/>
          <p:cNvSpPr>
            <a:spLocks noChangeShapeType="1"/>
          </p:cNvSpPr>
          <p:nvPr/>
        </p:nvSpPr>
        <p:spPr bwMode="auto">
          <a:xfrm>
            <a:off x="0" y="762000"/>
            <a:ext cx="9144000" cy="0"/>
          </a:xfrm>
          <a:prstGeom prst="line">
            <a:avLst/>
          </a:prstGeom>
          <a:noFill/>
          <a:ln w="38100">
            <a:solidFill>
              <a:srgbClr val="80808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726" name="Rectangle 2"/>
          <p:cNvSpPr>
            <a:spLocks noChangeArrowheads="1"/>
          </p:cNvSpPr>
          <p:nvPr/>
        </p:nvSpPr>
        <p:spPr bwMode="auto">
          <a:xfrm>
            <a:off x="381000" y="1447800"/>
            <a:ext cx="4572000" cy="1323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eaLnBrk="1" hangingPunct="1"/>
            <a:r>
              <a:rPr lang="en-US" sz="1600"/>
              <a:t>Testing stage: </a:t>
            </a:r>
          </a:p>
          <a:p>
            <a:pPr eaLnBrk="1" hangingPunct="1"/>
            <a:r>
              <a:rPr lang="en-US" sz="1600"/>
              <a:t>pQCD predictions, observables in the kinematics where theory predictions are easier to get (higher energies, 1D picture, leading twist, current fragmentation, IMF)</a:t>
            </a:r>
          </a:p>
        </p:txBody>
      </p:sp>
      <p:sp>
        <p:nvSpPr>
          <p:cNvPr id="10" name="Rectangle 2"/>
          <p:cNvSpPr>
            <a:spLocks noChangeArrowheads="1"/>
          </p:cNvSpPr>
          <p:nvPr/>
        </p:nvSpPr>
        <p:spPr bwMode="auto">
          <a:xfrm>
            <a:off x="381000" y="3810000"/>
            <a:ext cx="5105400" cy="1323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eaLnBrk="1" hangingPunct="1"/>
            <a:r>
              <a:rPr lang="en-US" sz="1600"/>
              <a:t>Understanding stage: </a:t>
            </a:r>
          </a:p>
          <a:p>
            <a:pPr eaLnBrk="1" hangingPunct="1"/>
            <a:r>
              <a:rPr lang="en-US" sz="1600"/>
              <a:t>non-perturbative QCD, strong interactions, observables in the kinematics where most of the data is available (all energies, quark-gluon correlations, orbital motion)</a:t>
            </a:r>
          </a:p>
        </p:txBody>
      </p:sp>
      <p:grpSp>
        <p:nvGrpSpPr>
          <p:cNvPr id="2" name="Group 27"/>
          <p:cNvGrpSpPr>
            <a:grpSpLocks/>
          </p:cNvGrpSpPr>
          <p:nvPr/>
        </p:nvGrpSpPr>
        <p:grpSpPr bwMode="auto">
          <a:xfrm>
            <a:off x="4724400" y="1905000"/>
            <a:ext cx="1371600" cy="1143000"/>
            <a:chOff x="4724400" y="2057400"/>
            <a:chExt cx="1371600" cy="1143000"/>
          </a:xfrm>
        </p:grpSpPr>
        <p:sp>
          <p:nvSpPr>
            <p:cNvPr id="12" name="Oval 11"/>
            <p:cNvSpPr/>
            <p:nvPr/>
          </p:nvSpPr>
          <p:spPr>
            <a:xfrm>
              <a:off x="4724400" y="2057400"/>
              <a:ext cx="1295400" cy="1143000"/>
            </a:xfrm>
            <a:prstGeom prst="ellipse">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ＭＳ Ｐゴシック" charset="0"/>
              </a:endParaRPr>
            </a:p>
          </p:txBody>
        </p:sp>
        <p:sp>
          <p:nvSpPr>
            <p:cNvPr id="30773" name="TextBox 13"/>
            <p:cNvSpPr txBox="1">
              <a:spLocks noChangeArrowheads="1"/>
            </p:cNvSpPr>
            <p:nvPr/>
          </p:nvSpPr>
          <p:spPr bwMode="auto">
            <a:xfrm>
              <a:off x="4724400" y="2286000"/>
              <a:ext cx="1371600"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a:t>nucleon in 3D</a:t>
              </a:r>
            </a:p>
          </p:txBody>
        </p:sp>
      </p:grpSp>
      <p:grpSp>
        <p:nvGrpSpPr>
          <p:cNvPr id="3" name="Group 31"/>
          <p:cNvGrpSpPr>
            <a:grpSpLocks/>
          </p:cNvGrpSpPr>
          <p:nvPr/>
        </p:nvGrpSpPr>
        <p:grpSpPr bwMode="auto">
          <a:xfrm>
            <a:off x="4459288" y="3124200"/>
            <a:ext cx="2043112" cy="1981200"/>
            <a:chOff x="4458810" y="3276600"/>
            <a:chExt cx="2042850" cy="1981200"/>
          </a:xfrm>
        </p:grpSpPr>
        <p:sp>
          <p:nvSpPr>
            <p:cNvPr id="15" name="Oval 14"/>
            <p:cNvSpPr/>
            <p:nvPr/>
          </p:nvSpPr>
          <p:spPr>
            <a:xfrm>
              <a:off x="4571508" y="3276600"/>
              <a:ext cx="1142853" cy="990600"/>
            </a:xfrm>
            <a:prstGeom prst="ellipse">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ＭＳ Ｐゴシック" charset="0"/>
              </a:endParaRPr>
            </a:p>
          </p:txBody>
        </p:sp>
        <p:sp>
          <p:nvSpPr>
            <p:cNvPr id="30769" name="TextBox 15"/>
            <p:cNvSpPr txBox="1">
              <a:spLocks noChangeArrowheads="1"/>
            </p:cNvSpPr>
            <p:nvPr/>
          </p:nvSpPr>
          <p:spPr bwMode="auto">
            <a:xfrm>
              <a:off x="4458810" y="3505200"/>
              <a:ext cx="1371600"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a:t>quark-gluon correlations </a:t>
              </a:r>
            </a:p>
          </p:txBody>
        </p:sp>
        <p:sp>
          <p:nvSpPr>
            <p:cNvPr id="17" name="Oval 16"/>
            <p:cNvSpPr/>
            <p:nvPr/>
          </p:nvSpPr>
          <p:spPr>
            <a:xfrm>
              <a:off x="5257220" y="4267200"/>
              <a:ext cx="1142853" cy="990600"/>
            </a:xfrm>
            <a:prstGeom prst="ellipse">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ＭＳ Ｐゴシック" charset="0"/>
              </a:endParaRPr>
            </a:p>
          </p:txBody>
        </p:sp>
        <p:sp>
          <p:nvSpPr>
            <p:cNvPr id="30771" name="TextBox 17"/>
            <p:cNvSpPr txBox="1">
              <a:spLocks noChangeArrowheads="1"/>
            </p:cNvSpPr>
            <p:nvPr/>
          </p:nvSpPr>
          <p:spPr bwMode="auto">
            <a:xfrm>
              <a:off x="5130060" y="4444424"/>
              <a:ext cx="1371600"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a:t>spin-orbit correlations </a:t>
              </a:r>
            </a:p>
          </p:txBody>
        </p:sp>
      </p:grpSp>
      <p:grpSp>
        <p:nvGrpSpPr>
          <p:cNvPr id="4" name="Group 29"/>
          <p:cNvGrpSpPr>
            <a:grpSpLocks/>
          </p:cNvGrpSpPr>
          <p:nvPr/>
        </p:nvGrpSpPr>
        <p:grpSpPr bwMode="auto">
          <a:xfrm>
            <a:off x="7772400" y="2590800"/>
            <a:ext cx="1371600" cy="1066800"/>
            <a:chOff x="7789332" y="2813957"/>
            <a:chExt cx="1524000" cy="1143000"/>
          </a:xfrm>
        </p:grpSpPr>
        <p:sp>
          <p:nvSpPr>
            <p:cNvPr id="19" name="Oval 18"/>
            <p:cNvSpPr/>
            <p:nvPr/>
          </p:nvSpPr>
          <p:spPr>
            <a:xfrm>
              <a:off x="7856360" y="2813957"/>
              <a:ext cx="1372306" cy="1143000"/>
            </a:xfrm>
            <a:prstGeom prst="ellipse">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ＭＳ Ｐゴシック" charset="0"/>
              </a:endParaRPr>
            </a:p>
          </p:txBody>
        </p:sp>
        <p:sp>
          <p:nvSpPr>
            <p:cNvPr id="30767" name="TextBox 19"/>
            <p:cNvSpPr txBox="1">
              <a:spLocks noChangeArrowheads="1"/>
            </p:cNvSpPr>
            <p:nvPr/>
          </p:nvSpPr>
          <p:spPr bwMode="auto">
            <a:xfrm>
              <a:off x="7789332" y="3124200"/>
              <a:ext cx="1524000" cy="6265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a:t>evolution,</a:t>
              </a:r>
            </a:p>
            <a:p>
              <a:pPr algn="ctr" eaLnBrk="1" hangingPunct="1"/>
              <a:r>
                <a:rPr lang="en-US" sz="1600"/>
                <a:t>factorization</a:t>
              </a:r>
            </a:p>
          </p:txBody>
        </p:sp>
      </p:grpSp>
      <p:grpSp>
        <p:nvGrpSpPr>
          <p:cNvPr id="5" name="Group 32"/>
          <p:cNvGrpSpPr>
            <a:grpSpLocks/>
          </p:cNvGrpSpPr>
          <p:nvPr/>
        </p:nvGrpSpPr>
        <p:grpSpPr bwMode="auto">
          <a:xfrm>
            <a:off x="7391400" y="1524000"/>
            <a:ext cx="1524000" cy="914400"/>
            <a:chOff x="7391400" y="1695450"/>
            <a:chExt cx="1524000" cy="1143000"/>
          </a:xfrm>
        </p:grpSpPr>
        <p:sp>
          <p:nvSpPr>
            <p:cNvPr id="23" name="Oval 22"/>
            <p:cNvSpPr/>
            <p:nvPr/>
          </p:nvSpPr>
          <p:spPr>
            <a:xfrm>
              <a:off x="7467600" y="1695450"/>
              <a:ext cx="1371600" cy="1143000"/>
            </a:xfrm>
            <a:prstGeom prst="ellipse">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ＭＳ Ｐゴシック" charset="0"/>
              </a:endParaRPr>
            </a:p>
          </p:txBody>
        </p:sp>
        <p:sp>
          <p:nvSpPr>
            <p:cNvPr id="30765" name="TextBox 23"/>
            <p:cNvSpPr txBox="1">
              <a:spLocks noChangeArrowheads="1"/>
            </p:cNvSpPr>
            <p:nvPr/>
          </p:nvSpPr>
          <p:spPr bwMode="auto">
            <a:xfrm>
              <a:off x="7391400" y="1905000"/>
              <a:ext cx="1524000" cy="4231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a:t>hadronization</a:t>
              </a:r>
            </a:p>
          </p:txBody>
        </p:sp>
      </p:grpSp>
      <p:grpSp>
        <p:nvGrpSpPr>
          <p:cNvPr id="30732" name="Group 26"/>
          <p:cNvGrpSpPr>
            <a:grpSpLocks/>
          </p:cNvGrpSpPr>
          <p:nvPr/>
        </p:nvGrpSpPr>
        <p:grpSpPr bwMode="auto">
          <a:xfrm>
            <a:off x="6019800" y="1219200"/>
            <a:ext cx="1524000" cy="1143000"/>
            <a:chOff x="6019800" y="1371600"/>
            <a:chExt cx="1524000" cy="1143000"/>
          </a:xfrm>
        </p:grpSpPr>
        <p:sp>
          <p:nvSpPr>
            <p:cNvPr id="25" name="Oval 24"/>
            <p:cNvSpPr/>
            <p:nvPr/>
          </p:nvSpPr>
          <p:spPr>
            <a:xfrm>
              <a:off x="6019800" y="1371600"/>
              <a:ext cx="1371600" cy="1143000"/>
            </a:xfrm>
            <a:prstGeom prst="ellipse">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ＭＳ Ｐゴシック" charset="0"/>
              </a:endParaRPr>
            </a:p>
          </p:txBody>
        </p:sp>
        <p:sp>
          <p:nvSpPr>
            <p:cNvPr id="30763" name="TextBox 25"/>
            <p:cNvSpPr txBox="1">
              <a:spLocks noChangeArrowheads="1"/>
            </p:cNvSpPr>
            <p:nvPr/>
          </p:nvSpPr>
          <p:spPr bwMode="auto">
            <a:xfrm>
              <a:off x="6019800" y="1600200"/>
              <a:ext cx="1524000"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a:t>parton distributions</a:t>
              </a:r>
            </a:p>
          </p:txBody>
        </p:sp>
      </p:grpSp>
      <p:grpSp>
        <p:nvGrpSpPr>
          <p:cNvPr id="9" name="Group 53"/>
          <p:cNvGrpSpPr>
            <a:grpSpLocks/>
          </p:cNvGrpSpPr>
          <p:nvPr/>
        </p:nvGrpSpPr>
        <p:grpSpPr bwMode="auto">
          <a:xfrm>
            <a:off x="5715000" y="2362200"/>
            <a:ext cx="2133600" cy="1905000"/>
            <a:chOff x="5715000" y="2514600"/>
            <a:chExt cx="2133600" cy="1905000"/>
          </a:xfrm>
        </p:grpSpPr>
        <p:cxnSp>
          <p:nvCxnSpPr>
            <p:cNvPr id="46" name="Straight Connector 45"/>
            <p:cNvCxnSpPr/>
            <p:nvPr/>
          </p:nvCxnSpPr>
          <p:spPr>
            <a:xfrm rot="10800000" flipV="1">
              <a:off x="5715000" y="3657600"/>
              <a:ext cx="230188" cy="152400"/>
            </a:xfrm>
            <a:prstGeom prst="line">
              <a:avLst/>
            </a:prstGeom>
            <a:ln>
              <a:solidFill>
                <a:srgbClr val="0000FF"/>
              </a:solidFill>
              <a:headEnd type="triangle"/>
              <a:tailEnd type="triangle"/>
            </a:ln>
          </p:spPr>
          <p:style>
            <a:lnRef idx="2">
              <a:schemeClr val="accent1"/>
            </a:lnRef>
            <a:fillRef idx="0">
              <a:schemeClr val="accent1"/>
            </a:fillRef>
            <a:effectRef idx="1">
              <a:schemeClr val="accent1"/>
            </a:effectRef>
            <a:fontRef idx="minor">
              <a:schemeClr val="tx1"/>
            </a:fontRef>
          </p:style>
        </p:cxnSp>
        <p:grpSp>
          <p:nvGrpSpPr>
            <p:cNvPr id="30753" name="Group 52"/>
            <p:cNvGrpSpPr>
              <a:grpSpLocks/>
            </p:cNvGrpSpPr>
            <p:nvPr/>
          </p:nvGrpSpPr>
          <p:grpSpPr bwMode="auto">
            <a:xfrm>
              <a:off x="5943600" y="2514600"/>
              <a:ext cx="1905000" cy="1905000"/>
              <a:chOff x="5943600" y="2514600"/>
              <a:chExt cx="1905000" cy="1905000"/>
            </a:xfrm>
          </p:grpSpPr>
          <p:grpSp>
            <p:nvGrpSpPr>
              <p:cNvPr id="30754" name="Group 28"/>
              <p:cNvGrpSpPr>
                <a:grpSpLocks/>
              </p:cNvGrpSpPr>
              <p:nvPr/>
            </p:nvGrpSpPr>
            <p:grpSpPr bwMode="auto">
              <a:xfrm>
                <a:off x="5943600" y="2819400"/>
                <a:ext cx="1600200" cy="1447800"/>
                <a:chOff x="5943600" y="2819400"/>
                <a:chExt cx="1600200" cy="1447800"/>
              </a:xfrm>
            </p:grpSpPr>
            <p:sp>
              <p:nvSpPr>
                <p:cNvPr id="11" name="Oval 10"/>
                <p:cNvSpPr/>
                <p:nvPr/>
              </p:nvSpPr>
              <p:spPr>
                <a:xfrm>
                  <a:off x="5943600" y="2819400"/>
                  <a:ext cx="1600200" cy="1447800"/>
                </a:xfrm>
                <a:prstGeom prst="ellipse">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ＭＳ Ｐゴシック" charset="0"/>
                  </a:endParaRPr>
                </a:p>
              </p:txBody>
            </p:sp>
            <p:sp>
              <p:nvSpPr>
                <p:cNvPr id="30761" name="TextBox 12"/>
                <p:cNvSpPr txBox="1">
                  <a:spLocks noChangeArrowheads="1"/>
                </p:cNvSpPr>
                <p:nvPr/>
              </p:nvSpPr>
              <p:spPr bwMode="auto">
                <a:xfrm>
                  <a:off x="6019800" y="2895600"/>
                  <a:ext cx="1371600" cy="1323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a:t>strong interactions</a:t>
                  </a:r>
                </a:p>
                <a:p>
                  <a:pPr algn="ctr" eaLnBrk="1" hangingPunct="1"/>
                  <a:r>
                    <a:rPr lang="en-US" sz="1600"/>
                    <a:t>&amp;</a:t>
                  </a:r>
                </a:p>
                <a:p>
                  <a:pPr algn="ctr" eaLnBrk="1" hangingPunct="1"/>
                  <a:r>
                    <a:rPr lang="en-US" sz="1600"/>
                    <a:t>quark gluon dynamics</a:t>
                  </a:r>
                </a:p>
              </p:txBody>
            </p:sp>
          </p:grpSp>
          <p:cxnSp>
            <p:nvCxnSpPr>
              <p:cNvPr id="35" name="Straight Connector 34"/>
              <p:cNvCxnSpPr/>
              <p:nvPr/>
            </p:nvCxnSpPr>
            <p:spPr>
              <a:xfrm rot="5400000">
                <a:off x="6705601" y="2667000"/>
                <a:ext cx="304800" cy="3175"/>
              </a:xfrm>
              <a:prstGeom prst="line">
                <a:avLst/>
              </a:prstGeom>
              <a:ln>
                <a:solidFill>
                  <a:srgbClr val="0000FF"/>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rot="5400000">
                <a:off x="7239000" y="2514600"/>
                <a:ext cx="457200" cy="457200"/>
              </a:xfrm>
              <a:prstGeom prst="line">
                <a:avLst/>
              </a:prstGeom>
              <a:ln>
                <a:solidFill>
                  <a:srgbClr val="0000FF"/>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rot="10800000" flipV="1">
                <a:off x="7467600" y="3276600"/>
                <a:ext cx="381000" cy="76200"/>
              </a:xfrm>
              <a:prstGeom prst="line">
                <a:avLst/>
              </a:prstGeom>
              <a:ln>
                <a:solidFill>
                  <a:srgbClr val="0000FF"/>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a:endCxn id="11" idx="1"/>
              </p:cNvCxnSpPr>
              <p:nvPr/>
            </p:nvCxnSpPr>
            <p:spPr>
              <a:xfrm>
                <a:off x="5945188" y="2895600"/>
                <a:ext cx="233362" cy="136525"/>
              </a:xfrm>
              <a:prstGeom prst="line">
                <a:avLst/>
              </a:prstGeom>
              <a:ln>
                <a:solidFill>
                  <a:srgbClr val="0000FF"/>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rot="5400000">
                <a:off x="6172994" y="4266406"/>
                <a:ext cx="228600" cy="77788"/>
              </a:xfrm>
              <a:prstGeom prst="line">
                <a:avLst/>
              </a:prstGeom>
              <a:ln>
                <a:solidFill>
                  <a:srgbClr val="0000FF"/>
                </a:solidFill>
                <a:headEnd type="triangle"/>
                <a:tailEnd type="triangle"/>
              </a:ln>
            </p:spPr>
            <p:style>
              <a:lnRef idx="2">
                <a:schemeClr val="accent1"/>
              </a:lnRef>
              <a:fillRef idx="0">
                <a:schemeClr val="accent1"/>
              </a:fillRef>
              <a:effectRef idx="1">
                <a:schemeClr val="accent1"/>
              </a:effectRef>
              <a:fontRef idx="minor">
                <a:schemeClr val="tx1"/>
              </a:fontRef>
            </p:style>
          </p:cxnSp>
        </p:grpSp>
      </p:grpSp>
      <p:grpSp>
        <p:nvGrpSpPr>
          <p:cNvPr id="16" name="Group 51"/>
          <p:cNvGrpSpPr>
            <a:grpSpLocks/>
          </p:cNvGrpSpPr>
          <p:nvPr/>
        </p:nvGrpSpPr>
        <p:grpSpPr bwMode="auto">
          <a:xfrm>
            <a:off x="7543800" y="3657600"/>
            <a:ext cx="1498600" cy="1066800"/>
            <a:chOff x="7163527" y="4191000"/>
            <a:chExt cx="1497842" cy="1066800"/>
          </a:xfrm>
        </p:grpSpPr>
        <p:grpSp>
          <p:nvGrpSpPr>
            <p:cNvPr id="30748" name="Group 30"/>
            <p:cNvGrpSpPr>
              <a:grpSpLocks/>
            </p:cNvGrpSpPr>
            <p:nvPr/>
          </p:nvGrpSpPr>
          <p:grpSpPr bwMode="auto">
            <a:xfrm>
              <a:off x="7188910" y="4267200"/>
              <a:ext cx="1472459" cy="990600"/>
              <a:chOff x="7188910" y="4267200"/>
              <a:chExt cx="1472459" cy="990600"/>
            </a:xfrm>
          </p:grpSpPr>
          <p:sp>
            <p:nvSpPr>
              <p:cNvPr id="21" name="Oval 20"/>
              <p:cNvSpPr/>
              <p:nvPr/>
            </p:nvSpPr>
            <p:spPr>
              <a:xfrm>
                <a:off x="7214301" y="4267200"/>
                <a:ext cx="1370906" cy="990600"/>
              </a:xfrm>
              <a:prstGeom prst="ellipse">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ＭＳ Ｐゴシック" charset="0"/>
                </a:endParaRPr>
              </a:p>
            </p:txBody>
          </p:sp>
          <p:sp>
            <p:nvSpPr>
              <p:cNvPr id="30751" name="TextBox 21"/>
              <p:cNvSpPr txBox="1">
                <a:spLocks noChangeArrowheads="1"/>
              </p:cNvSpPr>
              <p:nvPr/>
            </p:nvSpPr>
            <p:spPr bwMode="auto">
              <a:xfrm>
                <a:off x="7188910" y="4419600"/>
                <a:ext cx="1472459"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a:t>spectroscopy,</a:t>
                </a:r>
              </a:p>
              <a:p>
                <a:pPr algn="ctr" eaLnBrk="1" hangingPunct="1"/>
                <a:r>
                  <a:rPr lang="en-US" sz="1600"/>
                  <a:t>excited states</a:t>
                </a:r>
              </a:p>
            </p:txBody>
          </p:sp>
        </p:grpSp>
        <p:cxnSp>
          <p:nvCxnSpPr>
            <p:cNvPr id="50" name="Straight Connector 49"/>
            <p:cNvCxnSpPr>
              <a:endCxn id="21" idx="1"/>
            </p:cNvCxnSpPr>
            <p:nvPr/>
          </p:nvCxnSpPr>
          <p:spPr>
            <a:xfrm>
              <a:off x="7163527" y="4191000"/>
              <a:ext cx="252285" cy="220663"/>
            </a:xfrm>
            <a:prstGeom prst="line">
              <a:avLst/>
            </a:prstGeom>
            <a:ln>
              <a:solidFill>
                <a:srgbClr val="0000FF"/>
              </a:solidFill>
              <a:headEnd type="triangle"/>
              <a:tailEnd type="triangle"/>
            </a:ln>
          </p:spPr>
          <p:style>
            <a:lnRef idx="2">
              <a:schemeClr val="accent1"/>
            </a:lnRef>
            <a:fillRef idx="0">
              <a:schemeClr val="accent1"/>
            </a:fillRef>
            <a:effectRef idx="1">
              <a:schemeClr val="accent1"/>
            </a:effectRef>
            <a:fontRef idx="minor">
              <a:schemeClr val="tx1"/>
            </a:fontRef>
          </p:style>
        </p:cxnSp>
      </p:grpSp>
      <p:sp>
        <p:nvSpPr>
          <p:cNvPr id="30735" name="TextBox 41"/>
          <p:cNvSpPr txBox="1">
            <a:spLocks noChangeArrowheads="1"/>
          </p:cNvSpPr>
          <p:nvPr/>
        </p:nvSpPr>
        <p:spPr bwMode="auto">
          <a:xfrm>
            <a:off x="228600" y="914400"/>
            <a:ext cx="95408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0h  DIS</a:t>
            </a:r>
          </a:p>
        </p:txBody>
      </p:sp>
      <p:cxnSp>
        <p:nvCxnSpPr>
          <p:cNvPr id="45" name="Straight Connector 44"/>
          <p:cNvCxnSpPr/>
          <p:nvPr/>
        </p:nvCxnSpPr>
        <p:spPr>
          <a:xfrm rot="5400000">
            <a:off x="-2398712" y="3695700"/>
            <a:ext cx="5103812" cy="1588"/>
          </a:xfrm>
          <a:prstGeom prst="line">
            <a:avLst/>
          </a:prstGeom>
          <a:ln w="41275">
            <a:solidFill>
              <a:srgbClr val="000090"/>
            </a:solidFill>
            <a:tailEnd type="triangle"/>
          </a:ln>
        </p:spPr>
        <p:style>
          <a:lnRef idx="2">
            <a:schemeClr val="accent1"/>
          </a:lnRef>
          <a:fillRef idx="0">
            <a:schemeClr val="accent1"/>
          </a:fillRef>
          <a:effectRef idx="1">
            <a:schemeClr val="accent1"/>
          </a:effectRef>
          <a:fontRef idx="minor">
            <a:schemeClr val="tx1"/>
          </a:fontRef>
        </p:style>
      </p:cxnSp>
      <p:sp>
        <p:nvSpPr>
          <p:cNvPr id="55" name="TextBox 54"/>
          <p:cNvSpPr txBox="1">
            <a:spLocks noChangeArrowheads="1"/>
          </p:cNvSpPr>
          <p:nvPr/>
        </p:nvSpPr>
        <p:spPr bwMode="auto">
          <a:xfrm>
            <a:off x="228600" y="3211513"/>
            <a:ext cx="183515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1h SIDIS/DVMP</a:t>
            </a:r>
          </a:p>
        </p:txBody>
      </p:sp>
      <p:sp>
        <p:nvSpPr>
          <p:cNvPr id="56" name="TextBox 55"/>
          <p:cNvSpPr txBox="1">
            <a:spLocks noChangeArrowheads="1"/>
          </p:cNvSpPr>
          <p:nvPr/>
        </p:nvSpPr>
        <p:spPr bwMode="auto">
          <a:xfrm>
            <a:off x="228600" y="5334000"/>
            <a:ext cx="9067800" cy="1138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2h  SIDIS/DVMP </a:t>
            </a:r>
          </a:p>
          <a:p>
            <a:pPr eaLnBrk="1" hangingPunct="1"/>
            <a:endParaRPr lang="en-US" sz="1800"/>
          </a:p>
          <a:p>
            <a:pPr eaLnBrk="1" hangingPunct="1"/>
            <a:r>
              <a:rPr lang="en-US" sz="1600"/>
              <a:t>production in SIDIS provides access to correlations inaccessible in simple SIDIS (BEC,dihadron fragmentation , correlations of target and current regions, entanglement....)</a:t>
            </a:r>
          </a:p>
        </p:txBody>
      </p:sp>
      <p:pic>
        <p:nvPicPr>
          <p:cNvPr id="6" name="Picture 5" descr="Screen Shot 2015-02-13 at 5.51.35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2895600"/>
            <a:ext cx="2257425" cy="965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7" descr="Screen Shot 2015-02-13 at 5.52.55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4876800"/>
            <a:ext cx="2320925" cy="1041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41" name="Picture 8" descr="Screen Shot 2015-02-13 at 5.56.00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838200"/>
            <a:ext cx="1219200" cy="877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42" name="Picture 13" descr="Screen Shot 2015-02-13 at 5.56.27 P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276600" y="1219200"/>
            <a:ext cx="730250" cy="48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0" name="Group 58"/>
          <p:cNvGrpSpPr>
            <a:grpSpLocks/>
          </p:cNvGrpSpPr>
          <p:nvPr/>
        </p:nvGrpSpPr>
        <p:grpSpPr bwMode="auto">
          <a:xfrm>
            <a:off x="6400800" y="4114800"/>
            <a:ext cx="1460500" cy="1219200"/>
            <a:chOff x="6400800" y="4267200"/>
            <a:chExt cx="1460500" cy="1219200"/>
          </a:xfrm>
        </p:grpSpPr>
        <p:cxnSp>
          <p:nvCxnSpPr>
            <p:cNvPr id="53" name="Straight Connector 52"/>
            <p:cNvCxnSpPr/>
            <p:nvPr/>
          </p:nvCxnSpPr>
          <p:spPr bwMode="auto">
            <a:xfrm rot="16200000" flipH="1">
              <a:off x="6896100" y="4305300"/>
              <a:ext cx="228600" cy="152400"/>
            </a:xfrm>
            <a:prstGeom prst="line">
              <a:avLst/>
            </a:prstGeom>
            <a:ln>
              <a:solidFill>
                <a:srgbClr val="0000FF"/>
              </a:solidFill>
              <a:headEnd type="triangle"/>
              <a:tailEnd type="triangle"/>
            </a:ln>
          </p:spPr>
          <p:style>
            <a:lnRef idx="2">
              <a:schemeClr val="accent1"/>
            </a:lnRef>
            <a:fillRef idx="0">
              <a:schemeClr val="accent1"/>
            </a:fillRef>
            <a:effectRef idx="1">
              <a:schemeClr val="accent1"/>
            </a:effectRef>
            <a:fontRef idx="minor">
              <a:schemeClr val="tx1"/>
            </a:fontRef>
          </p:style>
        </p:cxnSp>
        <p:grpSp>
          <p:nvGrpSpPr>
            <p:cNvPr id="30745" name="Group 57"/>
            <p:cNvGrpSpPr>
              <a:grpSpLocks/>
            </p:cNvGrpSpPr>
            <p:nvPr/>
          </p:nvGrpSpPr>
          <p:grpSpPr bwMode="auto">
            <a:xfrm>
              <a:off x="6400800" y="4533900"/>
              <a:ext cx="1460500" cy="952500"/>
              <a:chOff x="6400800" y="4533900"/>
              <a:chExt cx="1460500" cy="952500"/>
            </a:xfrm>
          </p:grpSpPr>
          <p:sp>
            <p:nvSpPr>
              <p:cNvPr id="49" name="Oval 48"/>
              <p:cNvSpPr/>
              <p:nvPr/>
            </p:nvSpPr>
            <p:spPr bwMode="auto">
              <a:xfrm>
                <a:off x="6400800" y="4572000"/>
                <a:ext cx="1447800" cy="914400"/>
              </a:xfrm>
              <a:prstGeom prst="ellipse">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ＭＳ Ｐゴシック" charset="0"/>
                </a:endParaRPr>
              </a:p>
            </p:txBody>
          </p:sp>
          <p:sp>
            <p:nvSpPr>
              <p:cNvPr id="30747" name="TextBox 56"/>
              <p:cNvSpPr txBox="1">
                <a:spLocks noChangeArrowheads="1"/>
              </p:cNvSpPr>
              <p:nvPr/>
            </p:nvSpPr>
            <p:spPr bwMode="auto">
              <a:xfrm>
                <a:off x="6413500" y="4533900"/>
                <a:ext cx="14478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t>     target fragmentationentanglement</a:t>
                </a:r>
              </a:p>
            </p:txBody>
          </p:sp>
        </p:grpSp>
      </p:grpSp>
    </p:spTree>
    <p:extLst>
      <p:ext uri="{BB962C8B-B14F-4D97-AF65-F5344CB8AC3E}">
        <p14:creationId xmlns:p14="http://schemas.microsoft.com/office/powerpoint/2010/main" val="17401482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55" grpId="0"/>
      <p:bldP spid="5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Azimuthal moments and BM effect</a:t>
            </a:r>
            <a:endParaRPr lang="en-US" dirty="0"/>
          </a:p>
        </p:txBody>
      </p:sp>
      <p:sp>
        <p:nvSpPr>
          <p:cNvPr id="4" name="Footer Placeholder 3"/>
          <p:cNvSpPr>
            <a:spLocks noGrp="1"/>
          </p:cNvSpPr>
          <p:nvPr>
            <p:ph type="ftr" sz="quarter" idx="10"/>
          </p:nvPr>
        </p:nvSpPr>
        <p:spPr/>
        <p:txBody>
          <a:bodyPr/>
          <a:lstStyle/>
          <a:p>
            <a:pPr>
              <a:defRPr/>
            </a:pPr>
            <a:r>
              <a:rPr lang="en-US" smtClean="0"/>
              <a:t>Avakian, APCTP July 2</a:t>
            </a:r>
            <a:endParaRPr lang="en-US"/>
          </a:p>
        </p:txBody>
      </p:sp>
      <p:sp>
        <p:nvSpPr>
          <p:cNvPr id="5" name="Slide Number Placeholder 4"/>
          <p:cNvSpPr>
            <a:spLocks noGrp="1"/>
          </p:cNvSpPr>
          <p:nvPr>
            <p:ph type="sldNum" sz="quarter" idx="11"/>
          </p:nvPr>
        </p:nvSpPr>
        <p:spPr/>
        <p:txBody>
          <a:bodyPr/>
          <a:lstStyle/>
          <a:p>
            <a:pPr>
              <a:defRPr/>
            </a:pPr>
            <a:fld id="{185C1D5A-1B75-2643-9634-7250AEE2B499}" type="slidenum">
              <a:rPr lang="en-US" altLang="en-US" smtClean="0"/>
              <a:pPr>
                <a:defRPr/>
              </a:pPr>
              <a:t>33</a:t>
            </a:fld>
            <a:endParaRPr lang="en-US" altLang="en-US"/>
          </a:p>
        </p:txBody>
      </p:sp>
      <p:pic>
        <p:nvPicPr>
          <p:cNvPr id="6" name="Picture 5" descr="Screen Shot 2017-12-06 at 11.59.53 AM.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 y="3321050"/>
            <a:ext cx="4091456" cy="2781300"/>
          </a:xfrm>
          <a:prstGeom prst="rect">
            <a:avLst/>
          </a:prstGeom>
        </p:spPr>
      </p:pic>
      <p:pic>
        <p:nvPicPr>
          <p:cNvPr id="7" name="Picture 6" descr="Screen Shot 2017-12-06 at 12.02.10 PM.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955041"/>
            <a:ext cx="2895600" cy="2571794"/>
          </a:xfrm>
          <a:prstGeom prst="rect">
            <a:avLst/>
          </a:prstGeom>
        </p:spPr>
      </p:pic>
      <p:pic>
        <p:nvPicPr>
          <p:cNvPr id="8" name="Picture 7" descr="Screen Shot 2017-12-06 at 4.50.30 PM.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629400" y="1219200"/>
            <a:ext cx="2514600" cy="3657600"/>
          </a:xfrm>
          <a:prstGeom prst="rect">
            <a:avLst/>
          </a:prstGeom>
        </p:spPr>
      </p:pic>
      <p:pic>
        <p:nvPicPr>
          <p:cNvPr id="9" name="Picture 8" descr="Screen Shot 2017-12-06 at 4.51.36 PM.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419600" y="1219200"/>
            <a:ext cx="2362200" cy="3657600"/>
          </a:xfrm>
          <a:prstGeom prst="rect">
            <a:avLst/>
          </a:prstGeom>
        </p:spPr>
      </p:pic>
      <p:sp>
        <p:nvSpPr>
          <p:cNvPr id="3" name="TextBox 2"/>
          <p:cNvSpPr txBox="1"/>
          <p:nvPr/>
        </p:nvSpPr>
        <p:spPr>
          <a:xfrm>
            <a:off x="4091457" y="5103523"/>
            <a:ext cx="4993578" cy="1200329"/>
          </a:xfrm>
          <a:prstGeom prst="rect">
            <a:avLst/>
          </a:prstGeom>
          <a:noFill/>
          <a:ln>
            <a:solidFill>
              <a:srgbClr val="FF0000"/>
            </a:solidFill>
          </a:ln>
        </p:spPr>
        <p:txBody>
          <a:bodyPr wrap="square" rtlCol="0">
            <a:spAutoFit/>
          </a:bodyPr>
          <a:lstStyle/>
          <a:p>
            <a:r>
              <a:rPr lang="en-US" dirty="0" smtClean="0"/>
              <a:t>Can we understand cos2</a:t>
            </a:r>
            <a:r>
              <a:rPr lang="en-US" dirty="0" smtClean="0">
                <a:latin typeface="Symbol" charset="2"/>
              </a:rPr>
              <a:t>f</a:t>
            </a:r>
            <a:r>
              <a:rPr lang="en-US" dirty="0" smtClean="0"/>
              <a:t> and get precision measurement of multiplicities without sorting out </a:t>
            </a:r>
            <a:r>
              <a:rPr lang="en-US" dirty="0" err="1" smtClean="0"/>
              <a:t>cos</a:t>
            </a:r>
            <a:r>
              <a:rPr lang="en-US" dirty="0" err="1" smtClean="0">
                <a:latin typeface="Symbol" charset="2"/>
              </a:rPr>
              <a:t>f</a:t>
            </a:r>
            <a:r>
              <a:rPr lang="en-US" dirty="0" smtClean="0">
                <a:latin typeface="Symbol" charset="2"/>
              </a:rPr>
              <a:t> ?</a:t>
            </a:r>
            <a:r>
              <a:rPr lang="en-US" dirty="0"/>
              <a:t> </a:t>
            </a:r>
            <a:endParaRPr lang="en-US" dirty="0" smtClean="0"/>
          </a:p>
          <a:p>
            <a:r>
              <a:rPr lang="en-US" dirty="0" smtClean="0"/>
              <a:t>Radiative </a:t>
            </a:r>
            <a:r>
              <a:rPr lang="en-US" dirty="0"/>
              <a:t>corrections may be </a:t>
            </a:r>
            <a:r>
              <a:rPr lang="en-US" dirty="0" smtClean="0"/>
              <a:t>significant for ep </a:t>
            </a:r>
            <a:endParaRPr lang="en-US" dirty="0" smtClean="0">
              <a:latin typeface="Symbol" charset="2"/>
            </a:endParaRPr>
          </a:p>
        </p:txBody>
      </p:sp>
      <p:grpSp>
        <p:nvGrpSpPr>
          <p:cNvPr id="10" name="Group 58"/>
          <p:cNvGrpSpPr>
            <a:grpSpLocks/>
          </p:cNvGrpSpPr>
          <p:nvPr/>
        </p:nvGrpSpPr>
        <p:grpSpPr bwMode="auto">
          <a:xfrm>
            <a:off x="2895600" y="1179513"/>
            <a:ext cx="1474124" cy="1377950"/>
            <a:chOff x="7065203" y="838200"/>
            <a:chExt cx="1905000" cy="909638"/>
          </a:xfrm>
        </p:grpSpPr>
        <p:pic>
          <p:nvPicPr>
            <p:cNvPr id="11" name="Picture 95" descr="txp_fig"/>
            <p:cNvPicPr>
              <a:picLocks noChangeAspect="1" noChangeArrowheads="1"/>
            </p:cNvPicPr>
            <p:nvPr>
              <p:custDataLst>
                <p:tags r:id="rId1"/>
              </p:custDataLst>
            </p:nvPr>
          </p:nvPicPr>
          <p:blipFill>
            <a:blip r:embed="rId12">
              <a:extLst>
                <a:ext uri="{28A0092B-C50C-407E-A947-70E740481C1C}">
                  <a14:useLocalDpi xmlns:a14="http://schemas.microsoft.com/office/drawing/2010/main" val="0"/>
                </a:ext>
              </a:extLst>
            </a:blip>
            <a:srcRect/>
            <a:stretch>
              <a:fillRect/>
            </a:stretch>
          </p:blipFill>
          <p:spPr bwMode="auto">
            <a:xfrm>
              <a:off x="7065203" y="838200"/>
              <a:ext cx="1905000" cy="909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Picture 101" descr="txp_fig"/>
            <p:cNvPicPr>
              <a:picLocks noChangeAspect="1" noChangeArrowheads="1"/>
            </p:cNvPicPr>
            <p:nvPr>
              <p:custDataLst>
                <p:tags r:id="rId2"/>
              </p:custDataLst>
            </p:nvPr>
          </p:nvPicPr>
          <p:blipFill>
            <a:blip r:embed="rId13">
              <a:extLst>
                <a:ext uri="{28A0092B-C50C-407E-A947-70E740481C1C}">
                  <a14:useLocalDpi xmlns:a14="http://schemas.microsoft.com/office/drawing/2010/main" val="0"/>
                </a:ext>
              </a:extLst>
            </a:blip>
            <a:srcRect/>
            <a:stretch>
              <a:fillRect/>
            </a:stretch>
          </p:blipFill>
          <p:spPr bwMode="auto">
            <a:xfrm>
              <a:off x="7620000" y="1524000"/>
              <a:ext cx="282575" cy="20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Picture 102" descr="txp_fig"/>
            <p:cNvPicPr>
              <a:picLocks noChangeAspect="1" noChangeArrowheads="1"/>
            </p:cNvPicPr>
            <p:nvPr>
              <p:custDataLst>
                <p:tags r:id="rId3"/>
              </p:custDataLst>
            </p:nvPr>
          </p:nvPicPr>
          <p:blipFill>
            <a:blip r:embed="rId14">
              <a:extLst>
                <a:ext uri="{28A0092B-C50C-407E-A947-70E740481C1C}">
                  <a14:useLocalDpi xmlns:a14="http://schemas.microsoft.com/office/drawing/2010/main" val="0"/>
                </a:ext>
              </a:extLst>
            </a:blip>
            <a:srcRect/>
            <a:stretch>
              <a:fillRect/>
            </a:stretch>
          </p:blipFill>
          <p:spPr bwMode="auto">
            <a:xfrm>
              <a:off x="8458200" y="1314450"/>
              <a:ext cx="304800" cy="185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Picture 103" descr="txp_fig"/>
            <p:cNvPicPr>
              <a:picLocks noChangeAspect="1" noChangeArrowheads="1"/>
            </p:cNvPicPr>
            <p:nvPr>
              <p:custDataLst>
                <p:tags r:id="rId4"/>
              </p:custDataLst>
            </p:nvPr>
          </p:nvPicPr>
          <p:blipFill>
            <a:blip r:embed="rId15">
              <a:extLst>
                <a:ext uri="{28A0092B-C50C-407E-A947-70E740481C1C}">
                  <a14:useLocalDpi xmlns:a14="http://schemas.microsoft.com/office/drawing/2010/main" val="0"/>
                </a:ext>
              </a:extLst>
            </a:blip>
            <a:srcRect/>
            <a:stretch>
              <a:fillRect/>
            </a:stretch>
          </p:blipFill>
          <p:spPr bwMode="auto">
            <a:xfrm>
              <a:off x="8458200" y="1093788"/>
              <a:ext cx="228600" cy="17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 name="Picture 104" descr="txp_fig"/>
            <p:cNvPicPr>
              <a:picLocks noChangeAspect="1" noChangeArrowheads="1"/>
            </p:cNvPicPr>
            <p:nvPr>
              <p:custDataLst>
                <p:tags r:id="rId5"/>
              </p:custDataLst>
            </p:nvPr>
          </p:nvPicPr>
          <p:blipFill>
            <a:blip r:embed="rId16">
              <a:extLst>
                <a:ext uri="{28A0092B-C50C-407E-A947-70E740481C1C}">
                  <a14:useLocalDpi xmlns:a14="http://schemas.microsoft.com/office/drawing/2010/main" val="0"/>
                </a:ext>
              </a:extLst>
            </a:blip>
            <a:srcRect/>
            <a:stretch>
              <a:fillRect/>
            </a:stretch>
          </p:blipFill>
          <p:spPr bwMode="auto">
            <a:xfrm>
              <a:off x="8610600" y="1524000"/>
              <a:ext cx="350838" cy="203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105" descr="txp_fig"/>
            <p:cNvPicPr>
              <a:picLocks noChangeAspect="1" noChangeArrowheads="1"/>
            </p:cNvPicPr>
            <p:nvPr>
              <p:custDataLst>
                <p:tags r:id="rId6"/>
              </p:custDataLst>
            </p:nvPr>
          </p:nvPicPr>
          <p:blipFill>
            <a:blip r:embed="rId17">
              <a:extLst>
                <a:ext uri="{28A0092B-C50C-407E-A947-70E740481C1C}">
                  <a14:useLocalDpi xmlns:a14="http://schemas.microsoft.com/office/drawing/2010/main" val="0"/>
                </a:ext>
              </a:extLst>
            </a:blip>
            <a:srcRect/>
            <a:stretch>
              <a:fillRect/>
            </a:stretch>
          </p:blipFill>
          <p:spPr bwMode="auto">
            <a:xfrm>
              <a:off x="8001000" y="1541463"/>
              <a:ext cx="304800" cy="185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7" name="Oval 16"/>
          <p:cNvSpPr/>
          <p:nvPr/>
        </p:nvSpPr>
        <p:spPr>
          <a:xfrm>
            <a:off x="3710666" y="1371600"/>
            <a:ext cx="653098" cy="707120"/>
          </a:xfrm>
          <a:prstGeom prst="ellipse">
            <a:avLst/>
          </a:prstGeom>
          <a:noFill/>
          <a:ln w="539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760580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Title 1"/>
          <p:cNvSpPr>
            <a:spLocks noGrp="1"/>
          </p:cNvSpPr>
          <p:nvPr>
            <p:ph type="title"/>
          </p:nvPr>
        </p:nvSpPr>
        <p:spPr>
          <a:xfrm>
            <a:off x="0" y="152400"/>
            <a:ext cx="9112250" cy="563563"/>
          </a:xfrm>
        </p:spPr>
        <p:txBody>
          <a:bodyPr/>
          <a:lstStyle/>
          <a:p>
            <a:r>
              <a:rPr lang="en-US" altLang="en-US" sz="3200" dirty="0"/>
              <a:t>Measuring SIDIS cross </a:t>
            </a:r>
            <a:r>
              <a:rPr lang="en-US" altLang="en-US" sz="3200" dirty="0" smtClean="0"/>
              <a:t>section: CLAS 5.5 GeV</a:t>
            </a:r>
            <a:endParaRPr lang="en-US" altLang="en-US" sz="3200" dirty="0"/>
          </a:p>
        </p:txBody>
      </p:sp>
      <p:sp>
        <p:nvSpPr>
          <p:cNvPr id="102402" name="Footer Placeholder 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smtClean="0"/>
              <a:t>Avakian, APCTP July 2</a:t>
            </a:r>
            <a:endParaRPr lang="en-US" altLang="en-US" sz="1400"/>
          </a:p>
        </p:txBody>
      </p:sp>
      <p:pic>
        <p:nvPicPr>
          <p:cNvPr id="102403" name="Picture 3" descr="Screen Shot 2016-08-29 at 6.27.51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0" y="1333500"/>
            <a:ext cx="9144000" cy="3829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404" name="Picture 4" descr="Screen Shot 2016-08-29 at 6.28.47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71740" y="866377"/>
            <a:ext cx="3505200"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405" name="TextBox 5"/>
          <p:cNvSpPr txBox="1">
            <a:spLocks noChangeArrowheads="1"/>
          </p:cNvSpPr>
          <p:nvPr/>
        </p:nvSpPr>
        <p:spPr bwMode="auto">
          <a:xfrm>
            <a:off x="396240" y="927496"/>
            <a:ext cx="1158875"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2400"/>
              <a:t>Fit with</a:t>
            </a:r>
          </a:p>
        </p:txBody>
      </p:sp>
      <p:sp>
        <p:nvSpPr>
          <p:cNvPr id="102406" name="TextBox 6"/>
          <p:cNvSpPr txBox="1">
            <a:spLocks noChangeArrowheads="1"/>
          </p:cNvSpPr>
          <p:nvPr/>
        </p:nvSpPr>
        <p:spPr bwMode="auto">
          <a:xfrm>
            <a:off x="533400" y="5486400"/>
            <a:ext cx="8526693"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marL="342900" indent="-342900" eaLnBrk="1" hangingPunct="1">
              <a:spcBef>
                <a:spcPct val="0"/>
              </a:spcBef>
            </a:pPr>
            <a:r>
              <a:rPr lang="en-US" altLang="en-US" sz="2400" dirty="0" smtClean="0"/>
              <a:t>Cross section in several bins drops faster than gauss</a:t>
            </a:r>
          </a:p>
          <a:p>
            <a:pPr marL="342900" indent="-342900" eaLnBrk="1" hangingPunct="1">
              <a:spcBef>
                <a:spcPct val="0"/>
              </a:spcBef>
            </a:pPr>
            <a:r>
              <a:rPr lang="en-US" altLang="en-US" sz="2400" dirty="0" err="1" smtClean="0"/>
              <a:t>Simmetric</a:t>
            </a:r>
            <a:r>
              <a:rPr lang="en-US" altLang="en-US" sz="2400" dirty="0" smtClean="0"/>
              <a:t> behavior in </a:t>
            </a:r>
            <a:r>
              <a:rPr lang="en-US" altLang="en-US" sz="2400" dirty="0" err="1" smtClean="0"/>
              <a:t>cos</a:t>
            </a:r>
            <a:r>
              <a:rPr lang="en-US" altLang="en-US" sz="2400" dirty="0" err="1" smtClean="0">
                <a:latin typeface="Symbol" charset="2"/>
              </a:rPr>
              <a:t>f</a:t>
            </a:r>
            <a:r>
              <a:rPr lang="en-US" altLang="en-US" sz="2400" dirty="0" smtClean="0"/>
              <a:t> indicates </a:t>
            </a:r>
            <a:r>
              <a:rPr lang="en-US" altLang="en-US" sz="2400" dirty="0"/>
              <a:t>large BM contribution</a:t>
            </a:r>
          </a:p>
        </p:txBody>
      </p:sp>
      <p:sp>
        <p:nvSpPr>
          <p:cNvPr id="102407" name="Slide Number Placeholder 1"/>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2FD59A02-F5DA-E444-B84D-72D1CEBD9252}" type="slidenum">
              <a:rPr lang="en-US" altLang="en-US" sz="1400"/>
              <a:pPr>
                <a:spcBef>
                  <a:spcPct val="0"/>
                </a:spcBef>
                <a:buFontTx/>
                <a:buNone/>
              </a:pPr>
              <a:t>34</a:t>
            </a:fld>
            <a:endParaRPr lang="en-US" altLang="en-US" sz="1400"/>
          </a:p>
        </p:txBody>
      </p:sp>
      <p:sp>
        <p:nvSpPr>
          <p:cNvPr id="9" name="Line 19"/>
          <p:cNvSpPr>
            <a:spLocks noChangeShapeType="1"/>
          </p:cNvSpPr>
          <p:nvPr/>
        </p:nvSpPr>
        <p:spPr bwMode="auto">
          <a:xfrm>
            <a:off x="2667001" y="1333499"/>
            <a:ext cx="838200" cy="584201"/>
          </a:xfrm>
          <a:prstGeom prst="line">
            <a:avLst/>
          </a:prstGeom>
          <a:noFill/>
          <a:ln w="36720">
            <a:solidFill>
              <a:srgbClr val="FF3333"/>
            </a:solidFill>
            <a:round/>
            <a:headEnd/>
            <a:tailEnd type="triangle" w="med" len="med"/>
          </a:ln>
          <a:extLst>
            <a:ext uri="{909E8E84-426E-40dd-AFC4-6F175D3DCCD1}">
              <a14:hiddenFill xmlns:a14="http://schemas.microsoft.com/office/drawing/2010/main" xmlns="">
                <a:noFill/>
              </a14:hiddenFill>
            </a:ext>
          </a:extLst>
        </p:spPr>
        <p:txBody>
          <a:bodyPr lIns="82945" tIns="41473" rIns="82945" bIns="41473"/>
          <a:lstStyle/>
          <a:p>
            <a:endParaRPr lang="en-US"/>
          </a:p>
        </p:txBody>
      </p:sp>
      <p:sp>
        <p:nvSpPr>
          <p:cNvPr id="10" name="Line 19"/>
          <p:cNvSpPr>
            <a:spLocks noChangeShapeType="1"/>
          </p:cNvSpPr>
          <p:nvPr/>
        </p:nvSpPr>
        <p:spPr bwMode="auto">
          <a:xfrm>
            <a:off x="3886200" y="1389459"/>
            <a:ext cx="2552700" cy="522771"/>
          </a:xfrm>
          <a:prstGeom prst="line">
            <a:avLst/>
          </a:prstGeom>
          <a:noFill/>
          <a:ln w="36720">
            <a:solidFill>
              <a:srgbClr val="FF3333"/>
            </a:solidFill>
            <a:round/>
            <a:headEnd/>
            <a:tailEnd type="triangle" w="med" len="med"/>
          </a:ln>
          <a:extLst>
            <a:ext uri="{909E8E84-426E-40dd-AFC4-6F175D3DCCD1}">
              <a14:hiddenFill xmlns:a14="http://schemas.microsoft.com/office/drawing/2010/main" xmlns="">
                <a:noFill/>
              </a14:hiddenFill>
            </a:ext>
          </a:extLst>
        </p:spPr>
        <p:txBody>
          <a:bodyPr lIns="82945" tIns="41473" rIns="82945" bIns="41473"/>
          <a:lstStyle/>
          <a:p>
            <a:endParaRPr lang="en-US"/>
          </a:p>
        </p:txBody>
      </p:sp>
      <p:sp>
        <p:nvSpPr>
          <p:cNvPr id="11" name="Line 19"/>
          <p:cNvSpPr>
            <a:spLocks noChangeShapeType="1"/>
          </p:cNvSpPr>
          <p:nvPr/>
        </p:nvSpPr>
        <p:spPr bwMode="auto">
          <a:xfrm flipH="1">
            <a:off x="914400" y="1389303"/>
            <a:ext cx="785871" cy="272807"/>
          </a:xfrm>
          <a:prstGeom prst="line">
            <a:avLst/>
          </a:prstGeom>
          <a:noFill/>
          <a:ln w="36720">
            <a:solidFill>
              <a:srgbClr val="FF3333"/>
            </a:solidFill>
            <a:round/>
            <a:headEnd/>
            <a:tailEnd type="triangle" w="med" len="med"/>
          </a:ln>
          <a:extLst>
            <a:ext uri="{909E8E84-426E-40dd-AFC4-6F175D3DCCD1}">
              <a14:hiddenFill xmlns:a14="http://schemas.microsoft.com/office/drawing/2010/main" xmlns="">
                <a:noFill/>
              </a14:hiddenFill>
            </a:ext>
          </a:extLst>
        </p:spPr>
        <p:txBody>
          <a:bodyPr lIns="82945" tIns="41473" rIns="82945" bIns="41473"/>
          <a:lstStyle/>
          <a:p>
            <a:endParaRPr lang="en-US"/>
          </a:p>
        </p:txBody>
      </p:sp>
      <p:sp>
        <p:nvSpPr>
          <p:cNvPr id="2" name="Rectangle 1"/>
          <p:cNvSpPr/>
          <p:nvPr/>
        </p:nvSpPr>
        <p:spPr>
          <a:xfrm>
            <a:off x="914400" y="2094981"/>
            <a:ext cx="1226618" cy="369332"/>
          </a:xfrm>
          <a:prstGeom prst="rect">
            <a:avLst/>
          </a:prstGeom>
        </p:spPr>
        <p:txBody>
          <a:bodyPr wrap="none">
            <a:spAutoFit/>
          </a:bodyPr>
          <a:lstStyle/>
          <a:p>
            <a:pPr eaLnBrk="1" hangingPunct="1"/>
            <a:r>
              <a:rPr lang="en-US" altLang="en-US">
                <a:solidFill>
                  <a:srgbClr val="FF3333"/>
                </a:solidFill>
              </a:rPr>
              <a:t>π+</a:t>
            </a:r>
            <a:r>
              <a:rPr lang="en-US" altLang="en-US">
                <a:solidFill>
                  <a:srgbClr val="000000"/>
                </a:solidFill>
              </a:rPr>
              <a:t> and </a:t>
            </a:r>
            <a:r>
              <a:rPr lang="en-US" altLang="en-US">
                <a:solidFill>
                  <a:srgbClr val="0000FF"/>
                </a:solidFill>
              </a:rPr>
              <a:t>π-</a:t>
            </a:r>
            <a:endParaRPr lang="en-US" altLang="en-US" dirty="0">
              <a:solidFill>
                <a:srgbClr val="0000FF"/>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a:defRPr/>
            </a:pPr>
            <a:r>
              <a:rPr lang="en-US" smtClean="0"/>
              <a:t>Avakian, APCTP July 2</a:t>
            </a:r>
            <a:endParaRPr lang="en-US"/>
          </a:p>
        </p:txBody>
      </p:sp>
      <p:sp>
        <p:nvSpPr>
          <p:cNvPr id="3" name="Slide Number Placeholder 2"/>
          <p:cNvSpPr>
            <a:spLocks noGrp="1"/>
          </p:cNvSpPr>
          <p:nvPr>
            <p:ph type="sldNum" sz="quarter" idx="11"/>
          </p:nvPr>
        </p:nvSpPr>
        <p:spPr/>
        <p:txBody>
          <a:bodyPr/>
          <a:lstStyle/>
          <a:p>
            <a:pPr>
              <a:defRPr/>
            </a:pPr>
            <a:fld id="{36001169-E0E7-594B-BF1D-06A68AE8EA48}" type="slidenum">
              <a:rPr lang="en-US" altLang="en-US" smtClean="0"/>
              <a:pPr>
                <a:defRPr/>
              </a:pPr>
              <a:t>35</a:t>
            </a:fld>
            <a:endParaRPr lang="en-US" altLang="en-US"/>
          </a:p>
        </p:txBody>
      </p:sp>
      <p:sp>
        <p:nvSpPr>
          <p:cNvPr id="4" name="TextBox 3"/>
          <p:cNvSpPr txBox="1"/>
          <p:nvPr/>
        </p:nvSpPr>
        <p:spPr>
          <a:xfrm>
            <a:off x="2590800" y="76200"/>
            <a:ext cx="3418424" cy="523220"/>
          </a:xfrm>
          <a:prstGeom prst="rect">
            <a:avLst/>
          </a:prstGeom>
          <a:noFill/>
        </p:spPr>
        <p:txBody>
          <a:bodyPr wrap="none" rtlCol="0">
            <a:spAutoFit/>
          </a:bodyPr>
          <a:lstStyle/>
          <a:p>
            <a:r>
              <a:rPr lang="en-US" sz="2800" err="1" smtClean="0"/>
              <a:t>Dihadron</a:t>
            </a:r>
            <a:r>
              <a:rPr lang="en-US" sz="2800" smtClean="0"/>
              <a:t> production </a:t>
            </a:r>
            <a:endParaRPr lang="en-US" sz="2800"/>
          </a:p>
        </p:txBody>
      </p:sp>
      <p:pic>
        <p:nvPicPr>
          <p:cNvPr id="5" name="Picture 4" descr="Screen Shot 2017-12-07 at 8.14.21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64478" y="762000"/>
            <a:ext cx="4079522" cy="3048000"/>
          </a:xfrm>
          <a:prstGeom prst="rect">
            <a:avLst/>
          </a:prstGeom>
        </p:spPr>
      </p:pic>
      <p:pic>
        <p:nvPicPr>
          <p:cNvPr id="6" name="Picture 5" descr="Screen Shot 2017-12-07 at 8.18.38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838200"/>
            <a:ext cx="3486912" cy="3124200"/>
          </a:xfrm>
          <a:prstGeom prst="rect">
            <a:avLst/>
          </a:prstGeom>
        </p:spPr>
      </p:pic>
      <p:sp>
        <p:nvSpPr>
          <p:cNvPr id="7" name="Rectangle 6"/>
          <p:cNvSpPr/>
          <p:nvPr/>
        </p:nvSpPr>
        <p:spPr>
          <a:xfrm>
            <a:off x="6172200" y="2971800"/>
            <a:ext cx="2876041" cy="307777"/>
          </a:xfrm>
          <a:prstGeom prst="rect">
            <a:avLst/>
          </a:prstGeom>
        </p:spPr>
        <p:txBody>
          <a:bodyPr wrap="square">
            <a:spAutoFit/>
          </a:bodyPr>
          <a:lstStyle/>
          <a:p>
            <a:r>
              <a:rPr lang="is-IS" sz="1400"/>
              <a:t> </a:t>
            </a:r>
            <a:r>
              <a:rPr lang="is-IS" sz="1400" smtClean="0"/>
              <a:t>COMPASS: arXiv</a:t>
            </a:r>
            <a:r>
              <a:rPr lang="is-IS" sz="1400"/>
              <a:t>:1507.07593</a:t>
            </a:r>
            <a:endParaRPr lang="en-US" sz="1400"/>
          </a:p>
        </p:txBody>
      </p:sp>
      <p:sp>
        <p:nvSpPr>
          <p:cNvPr id="8" name="TextBox 7"/>
          <p:cNvSpPr txBox="1"/>
          <p:nvPr/>
        </p:nvSpPr>
        <p:spPr>
          <a:xfrm>
            <a:off x="3429000" y="1066800"/>
            <a:ext cx="2209800" cy="1200329"/>
          </a:xfrm>
          <a:prstGeom prst="rect">
            <a:avLst/>
          </a:prstGeom>
          <a:noFill/>
        </p:spPr>
        <p:txBody>
          <a:bodyPr wrap="square" rtlCol="0">
            <a:spAutoFit/>
          </a:bodyPr>
          <a:lstStyle/>
          <a:p>
            <a:r>
              <a:rPr lang="en-US" smtClean="0"/>
              <a:t>What is the origin of </a:t>
            </a:r>
            <a:r>
              <a:rPr lang="en-US" err="1" smtClean="0"/>
              <a:t>dihadrons</a:t>
            </a:r>
            <a:r>
              <a:rPr lang="en-US" smtClean="0"/>
              <a:t>?</a:t>
            </a:r>
          </a:p>
          <a:p>
            <a:r>
              <a:rPr lang="en-US" smtClean="0"/>
              <a:t>What is a single hadron?</a:t>
            </a:r>
            <a:endParaRPr lang="en-US"/>
          </a:p>
        </p:txBody>
      </p:sp>
      <p:pic>
        <p:nvPicPr>
          <p:cNvPr id="10" name="Picture 9" descr="Screen Shot 2017-12-08 at 2.38.34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3810000"/>
            <a:ext cx="4343400" cy="2582123"/>
          </a:xfrm>
          <a:prstGeom prst="rect">
            <a:avLst/>
          </a:prstGeom>
        </p:spPr>
      </p:pic>
      <p:sp>
        <p:nvSpPr>
          <p:cNvPr id="12" name="Rectangle 11"/>
          <p:cNvSpPr/>
          <p:nvPr/>
        </p:nvSpPr>
        <p:spPr>
          <a:xfrm>
            <a:off x="1524000" y="5638800"/>
            <a:ext cx="2597060" cy="276999"/>
          </a:xfrm>
          <a:prstGeom prst="rect">
            <a:avLst/>
          </a:prstGeom>
        </p:spPr>
        <p:txBody>
          <a:bodyPr wrap="none">
            <a:spAutoFit/>
          </a:bodyPr>
          <a:lstStyle/>
          <a:p>
            <a:r>
              <a:rPr lang="nb-NO" sz="1200" err="1" smtClean="0"/>
              <a:t>Matevosyan</a:t>
            </a:r>
            <a:r>
              <a:rPr lang="nb-NO" sz="1200" smtClean="0"/>
              <a:t> et al, arXiv</a:t>
            </a:r>
            <a:r>
              <a:rPr lang="nb-NO" sz="1200"/>
              <a:t>:</a:t>
            </a:r>
            <a:r>
              <a:rPr lang="nb-NO" sz="1200" smtClean="0"/>
              <a:t>1312.4556</a:t>
            </a:r>
            <a:endParaRPr lang="en-US" sz="1200"/>
          </a:p>
        </p:txBody>
      </p:sp>
      <p:pic>
        <p:nvPicPr>
          <p:cNvPr id="13" name="Picture 12" descr="Screen Shot 2017-12-08 at 3.03.10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95800" y="3810000"/>
            <a:ext cx="4470400" cy="2133600"/>
          </a:xfrm>
          <a:prstGeom prst="rect">
            <a:avLst/>
          </a:prstGeom>
        </p:spPr>
      </p:pic>
      <p:pic>
        <p:nvPicPr>
          <p:cNvPr id="14" name="Picture 13" descr="Screen Shot 2017-12-08 at 3.03.30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32057" y="5884562"/>
            <a:ext cx="3683343" cy="596900"/>
          </a:xfrm>
          <a:prstGeom prst="rect">
            <a:avLst/>
          </a:prstGeom>
        </p:spPr>
      </p:pic>
      <p:sp>
        <p:nvSpPr>
          <p:cNvPr id="15" name="Rectangle 14"/>
          <p:cNvSpPr/>
          <p:nvPr/>
        </p:nvSpPr>
        <p:spPr>
          <a:xfrm>
            <a:off x="5334000" y="3810000"/>
            <a:ext cx="2391776" cy="276999"/>
          </a:xfrm>
          <a:prstGeom prst="rect">
            <a:avLst/>
          </a:prstGeom>
        </p:spPr>
        <p:txBody>
          <a:bodyPr wrap="none">
            <a:spAutoFit/>
          </a:bodyPr>
          <a:lstStyle/>
          <a:p>
            <a:r>
              <a:rPr lang="en-US" sz="1200"/>
              <a:t>R. </a:t>
            </a:r>
            <a:r>
              <a:rPr lang="en-US" sz="1200" err="1"/>
              <a:t>Seidl</a:t>
            </a:r>
            <a:r>
              <a:rPr lang="en-US" sz="1200"/>
              <a:t> et al</a:t>
            </a:r>
            <a:r>
              <a:rPr lang="en-US" sz="1200" smtClean="0"/>
              <a:t>. </a:t>
            </a:r>
            <a:r>
              <a:rPr lang="en-US" sz="1200" err="1" smtClean="0"/>
              <a:t>arXiv</a:t>
            </a:r>
            <a:r>
              <a:rPr lang="en-US" sz="1200" smtClean="0"/>
              <a:t>:</a:t>
            </a:r>
            <a:r>
              <a:rPr lang="is-IS" sz="1200" smtClean="0"/>
              <a:t> </a:t>
            </a:r>
            <a:r>
              <a:rPr lang="is-IS" sz="1200"/>
              <a:t>1706.08348</a:t>
            </a:r>
            <a:endParaRPr lang="en-US" sz="1200"/>
          </a:p>
        </p:txBody>
      </p:sp>
    </p:spTree>
    <p:extLst>
      <p:ext uri="{BB962C8B-B14F-4D97-AF65-F5344CB8AC3E}">
        <p14:creationId xmlns:p14="http://schemas.microsoft.com/office/powerpoint/2010/main" val="98671208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p:cNvSpPr>
            <a:spLocks noGrp="1"/>
          </p:cNvSpPr>
          <p:nvPr>
            <p:ph type="title"/>
          </p:nvPr>
        </p:nvSpPr>
        <p:spPr/>
        <p:txBody>
          <a:bodyPr/>
          <a:lstStyle/>
          <a:p>
            <a:r>
              <a:rPr lang="en-US">
                <a:latin typeface="Arial" charset="0"/>
                <a:ea typeface="ＭＳ Ｐゴシック" charset="0"/>
                <a:cs typeface="ＭＳ Ｐゴシック" charset="0"/>
              </a:rPr>
              <a:t>Studies of 1D PDFs</a:t>
            </a:r>
          </a:p>
        </p:txBody>
      </p:sp>
      <p:pic>
        <p:nvPicPr>
          <p:cNvPr id="99331" name="Picture 10" descr="Screen Shot 2014-06-11 at 10.36.57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788" y="1371600"/>
            <a:ext cx="8990012" cy="318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9332" name="TextBox 11"/>
          <p:cNvSpPr txBox="1">
            <a:spLocks noChangeArrowheads="1"/>
          </p:cNvSpPr>
          <p:nvPr/>
        </p:nvSpPr>
        <p:spPr bwMode="auto">
          <a:xfrm>
            <a:off x="152400" y="4953000"/>
            <a:ext cx="8991600"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buFont typeface="Arial" charset="0"/>
              <a:buChar char="•"/>
            </a:pPr>
            <a:r>
              <a:rPr lang="en-US" sz="1800"/>
              <a:t>Strong model and parametrization dependence observed already for 1D PDFs</a:t>
            </a:r>
          </a:p>
          <a:p>
            <a:pPr eaLnBrk="1" hangingPunct="1">
              <a:buFont typeface="Arial" charset="0"/>
              <a:buChar char="•"/>
            </a:pPr>
            <a:r>
              <a:rPr lang="en-US" sz="1800"/>
              <a:t>Positivity requirement may change significantly the PDF (need self consistent fits of polarized and unpolarized target data!!!)</a:t>
            </a:r>
          </a:p>
        </p:txBody>
      </p:sp>
      <p:sp>
        <p:nvSpPr>
          <p:cNvPr id="99333"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7832FFA-9FFE-C149-93FC-CF2779C61A90}" type="slidenum">
              <a:rPr lang="en-US" sz="1400"/>
              <a:pPr eaLnBrk="1" hangingPunct="1"/>
              <a:t>36</a:t>
            </a:fld>
            <a:endParaRPr lang="en-US" sz="1400"/>
          </a:p>
        </p:txBody>
      </p:sp>
      <p:sp>
        <p:nvSpPr>
          <p:cNvPr id="99334" name="Footer Placeholder 5"/>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smtClean="0"/>
              <a:t>Avakian, APCTP July 2</a:t>
            </a:r>
            <a:endParaRPr lang="en-US" sz="1400"/>
          </a:p>
        </p:txBody>
      </p:sp>
      <p:sp>
        <p:nvSpPr>
          <p:cNvPr id="99335" name="Rectangle 6"/>
          <p:cNvSpPr>
            <a:spLocks noChangeArrowheads="1"/>
          </p:cNvSpPr>
          <p:nvPr/>
        </p:nvSpPr>
        <p:spPr bwMode="auto">
          <a:xfrm>
            <a:off x="304800" y="1139825"/>
            <a:ext cx="45720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400"/>
              <a:t>F. Aaron et al., JHEP 1001 (2010)</a:t>
            </a:r>
          </a:p>
        </p:txBody>
      </p:sp>
      <p:sp>
        <p:nvSpPr>
          <p:cNvPr id="99336" name="Rectangle 7"/>
          <p:cNvSpPr>
            <a:spLocks noChangeArrowheads="1"/>
          </p:cNvSpPr>
          <p:nvPr/>
        </p:nvSpPr>
        <p:spPr bwMode="auto">
          <a:xfrm>
            <a:off x="4572000" y="1143000"/>
            <a:ext cx="45720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600"/>
              <a:t>P. Jimenez-Delgado et al (2014), 1403.3355.</a:t>
            </a:r>
          </a:p>
        </p:txBody>
      </p:sp>
    </p:spTree>
    <p:extLst>
      <p:ext uri="{BB962C8B-B14F-4D97-AF65-F5344CB8AC3E}">
        <p14:creationId xmlns:p14="http://schemas.microsoft.com/office/powerpoint/2010/main" val="420115137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a:defRPr/>
            </a:pPr>
            <a:r>
              <a:rPr lang="en-US" smtClean="0"/>
              <a:t>Avakian, APCTP July 2</a:t>
            </a:r>
            <a:endParaRPr lang="en-US"/>
          </a:p>
        </p:txBody>
      </p:sp>
      <p:sp>
        <p:nvSpPr>
          <p:cNvPr id="3" name="Slide Number Placeholder 2"/>
          <p:cNvSpPr>
            <a:spLocks noGrp="1"/>
          </p:cNvSpPr>
          <p:nvPr>
            <p:ph type="sldNum" sz="quarter" idx="11"/>
          </p:nvPr>
        </p:nvSpPr>
        <p:spPr/>
        <p:txBody>
          <a:bodyPr/>
          <a:lstStyle/>
          <a:p>
            <a:pPr>
              <a:defRPr/>
            </a:pPr>
            <a:fld id="{36001169-E0E7-594B-BF1D-06A68AE8EA48}" type="slidenum">
              <a:rPr lang="en-US" altLang="en-US" smtClean="0"/>
              <a:pPr>
                <a:defRPr/>
              </a:pPr>
              <a:t>37</a:t>
            </a:fld>
            <a:endParaRPr lang="en-US" altLang="en-US"/>
          </a:p>
        </p:txBody>
      </p:sp>
      <p:sp>
        <p:nvSpPr>
          <p:cNvPr id="4" name="TextBox 3"/>
          <p:cNvSpPr txBox="1"/>
          <p:nvPr/>
        </p:nvSpPr>
        <p:spPr>
          <a:xfrm>
            <a:off x="533400" y="76200"/>
            <a:ext cx="7575311" cy="584776"/>
          </a:xfrm>
          <a:prstGeom prst="rect">
            <a:avLst/>
          </a:prstGeom>
          <a:noFill/>
        </p:spPr>
        <p:txBody>
          <a:bodyPr wrap="none" rtlCol="0">
            <a:spAutoFit/>
          </a:bodyPr>
          <a:lstStyle/>
          <a:p>
            <a:r>
              <a:rPr lang="en-US" sz="3200" smtClean="0"/>
              <a:t>Vector meson contributions </a:t>
            </a:r>
            <a:r>
              <a:rPr lang="en-US" sz="3200" err="1" smtClean="0"/>
              <a:t>vs</a:t>
            </a:r>
            <a:r>
              <a:rPr lang="en-US" sz="3200" smtClean="0"/>
              <a:t> </a:t>
            </a:r>
            <a:r>
              <a:rPr lang="en-US" sz="3200" err="1" smtClean="0"/>
              <a:t>dihadrons</a:t>
            </a:r>
            <a:endParaRPr lang="en-US" sz="3200"/>
          </a:p>
        </p:txBody>
      </p:sp>
      <p:pic>
        <p:nvPicPr>
          <p:cNvPr id="6" name="Picture 5" descr="Screen Shot 2017-12-06 at 10.59.04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3352800"/>
            <a:ext cx="4114800" cy="3048000"/>
          </a:xfrm>
          <a:prstGeom prst="rect">
            <a:avLst/>
          </a:prstGeom>
        </p:spPr>
      </p:pic>
      <p:sp>
        <p:nvSpPr>
          <p:cNvPr id="7" name="TextBox 6"/>
          <p:cNvSpPr txBox="1"/>
          <p:nvPr/>
        </p:nvSpPr>
        <p:spPr>
          <a:xfrm>
            <a:off x="76200" y="838200"/>
            <a:ext cx="5257800" cy="2062103"/>
          </a:xfrm>
          <a:prstGeom prst="rect">
            <a:avLst/>
          </a:prstGeom>
          <a:noFill/>
        </p:spPr>
        <p:txBody>
          <a:bodyPr wrap="square" rtlCol="0">
            <a:spAutoFit/>
          </a:bodyPr>
          <a:lstStyle/>
          <a:p>
            <a:pPr marL="342900" indent="-342900">
              <a:buAutoNum type="arabicParenR"/>
            </a:pPr>
            <a:r>
              <a:rPr lang="en-US" sz="1600" smtClean="0"/>
              <a:t>Should we worry about </a:t>
            </a:r>
            <a:r>
              <a:rPr lang="en-US" sz="1600" err="1" smtClean="0"/>
              <a:t>pions</a:t>
            </a:r>
            <a:r>
              <a:rPr lang="en-US" sz="1600" smtClean="0"/>
              <a:t>/</a:t>
            </a:r>
            <a:r>
              <a:rPr lang="en-US" sz="1600" err="1" smtClean="0"/>
              <a:t>kaons</a:t>
            </a:r>
            <a:r>
              <a:rPr lang="en-US" sz="1600" smtClean="0"/>
              <a:t> coming from vector meson decays?</a:t>
            </a:r>
          </a:p>
          <a:p>
            <a:pPr marL="342900" indent="-342900">
              <a:buAutoNum type="arabicParenR"/>
            </a:pPr>
            <a:r>
              <a:rPr lang="en-US" sz="1600" smtClean="0"/>
              <a:t>What about  </a:t>
            </a:r>
            <a:r>
              <a:rPr lang="en-US" sz="1600" smtClean="0">
                <a:latin typeface="Symbol"/>
              </a:rPr>
              <a:t>r</a:t>
            </a:r>
            <a:r>
              <a:rPr lang="en-US" sz="1600" smtClean="0"/>
              <a:t>+ and </a:t>
            </a:r>
            <a:r>
              <a:rPr lang="en-US" sz="1600" smtClean="0">
                <a:latin typeface="Symbol"/>
              </a:rPr>
              <a:t>r</a:t>
            </a:r>
            <a:r>
              <a:rPr lang="en-US" sz="1600" smtClean="0"/>
              <a:t>-</a:t>
            </a:r>
          </a:p>
          <a:p>
            <a:pPr marL="342900" indent="-342900">
              <a:buAutoNum type="arabicParenR"/>
            </a:pPr>
            <a:r>
              <a:rPr lang="en-US" sz="1600" smtClean="0"/>
              <a:t>What do we know about relevant observables for </a:t>
            </a:r>
            <a:r>
              <a:rPr lang="en-US" sz="1600" err="1" smtClean="0"/>
              <a:t>pions</a:t>
            </a:r>
            <a:r>
              <a:rPr lang="en-US" sz="1600" smtClean="0"/>
              <a:t> specifically coming from vector meson decays</a:t>
            </a:r>
          </a:p>
          <a:p>
            <a:pPr marL="342900" indent="-342900">
              <a:buAutoNum type="arabicParenR"/>
            </a:pPr>
            <a:r>
              <a:rPr lang="en-US" sz="1600" smtClean="0"/>
              <a:t>What about SIDIS </a:t>
            </a:r>
            <a:r>
              <a:rPr lang="en-US" sz="1600" err="1" smtClean="0"/>
              <a:t>rhos</a:t>
            </a:r>
            <a:r>
              <a:rPr lang="en-US" sz="1600" smtClean="0"/>
              <a:t> (can we measure?)</a:t>
            </a:r>
          </a:p>
          <a:p>
            <a:pPr marL="342900" indent="-342900">
              <a:buAutoNum type="arabicParenR"/>
            </a:pPr>
            <a:r>
              <a:rPr lang="en-US" sz="1600" smtClean="0"/>
              <a:t>What is </a:t>
            </a:r>
            <a:r>
              <a:rPr lang="en-US" sz="1600" err="1" smtClean="0"/>
              <a:t>radiative</a:t>
            </a:r>
            <a:r>
              <a:rPr lang="en-US" sz="1600" smtClean="0"/>
              <a:t> correction due to rho?</a:t>
            </a:r>
          </a:p>
          <a:p>
            <a:pPr marL="342900" indent="-342900">
              <a:buAutoNum type="arabicParenR"/>
            </a:pPr>
            <a:r>
              <a:rPr lang="en-US" sz="1600" smtClean="0"/>
              <a:t>Vector meson as resonance in </a:t>
            </a:r>
            <a:r>
              <a:rPr lang="en-US" sz="1600" err="1" smtClean="0"/>
              <a:t>dihadron</a:t>
            </a:r>
            <a:r>
              <a:rPr lang="en-US" sz="1600" smtClean="0"/>
              <a:t> production?</a:t>
            </a:r>
            <a:endParaRPr lang="en-US" sz="1600"/>
          </a:p>
        </p:txBody>
      </p:sp>
      <p:sp>
        <p:nvSpPr>
          <p:cNvPr id="8" name="TextBox 7"/>
          <p:cNvSpPr txBox="1"/>
          <p:nvPr/>
        </p:nvSpPr>
        <p:spPr>
          <a:xfrm>
            <a:off x="0" y="3276600"/>
            <a:ext cx="2605589" cy="369332"/>
          </a:xfrm>
          <a:prstGeom prst="rect">
            <a:avLst/>
          </a:prstGeom>
          <a:noFill/>
        </p:spPr>
        <p:txBody>
          <a:bodyPr wrap="none" rtlCol="0">
            <a:spAutoFit/>
          </a:bodyPr>
          <a:lstStyle/>
          <a:p>
            <a:r>
              <a:rPr lang="en-US" smtClean="0"/>
              <a:t>COMPASS:1709.07374</a:t>
            </a:r>
            <a:endParaRPr lang="en-US"/>
          </a:p>
        </p:txBody>
      </p:sp>
      <p:pic>
        <p:nvPicPr>
          <p:cNvPr id="9" name="Picture 8" descr="Screen Shot 2017-12-06 at 11.08.20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1219200"/>
            <a:ext cx="3529724" cy="2362200"/>
          </a:xfrm>
          <a:prstGeom prst="rect">
            <a:avLst/>
          </a:prstGeom>
        </p:spPr>
      </p:pic>
      <p:pic>
        <p:nvPicPr>
          <p:cNvPr id="10" name="Picture 9" descr="Screen Shot 2017-12-06 at 11.11.54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3000" y="3733800"/>
            <a:ext cx="3505200" cy="2503042"/>
          </a:xfrm>
          <a:prstGeom prst="rect">
            <a:avLst/>
          </a:prstGeom>
        </p:spPr>
      </p:pic>
      <p:grpSp>
        <p:nvGrpSpPr>
          <p:cNvPr id="11" name="Group 9"/>
          <p:cNvGrpSpPr>
            <a:grpSpLocks/>
          </p:cNvGrpSpPr>
          <p:nvPr/>
        </p:nvGrpSpPr>
        <p:grpSpPr bwMode="auto">
          <a:xfrm>
            <a:off x="8381993" y="4597900"/>
            <a:ext cx="761570" cy="724727"/>
            <a:chOff x="4704" y="1248"/>
            <a:chExt cx="750" cy="565"/>
          </a:xfrm>
        </p:grpSpPr>
        <p:sp>
          <p:nvSpPr>
            <p:cNvPr id="12" name="Line 10"/>
            <p:cNvSpPr>
              <a:spLocks noChangeShapeType="1"/>
            </p:cNvSpPr>
            <p:nvPr/>
          </p:nvSpPr>
          <p:spPr bwMode="auto">
            <a:xfrm flipH="1">
              <a:off x="4704" y="1248"/>
              <a:ext cx="384" cy="0"/>
            </a:xfrm>
            <a:prstGeom prst="line">
              <a:avLst/>
            </a:prstGeom>
            <a:noFill/>
            <a:ln w="57150">
              <a:solidFill>
                <a:srgbClr val="FF00FF"/>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3" name="Text Box 11"/>
            <p:cNvSpPr txBox="1">
              <a:spLocks noChangeArrowheads="1"/>
            </p:cNvSpPr>
            <p:nvPr/>
          </p:nvSpPr>
          <p:spPr bwMode="auto">
            <a:xfrm>
              <a:off x="4780" y="1525"/>
              <a:ext cx="674"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err="1" smtClean="0">
                  <a:solidFill>
                    <a:srgbClr val="FF0000"/>
                  </a:solidFill>
                  <a:latin typeface="Symbol" charset="0"/>
                </a:rPr>
                <a:t>p+p</a:t>
              </a:r>
              <a:r>
                <a:rPr lang="en-US">
                  <a:solidFill>
                    <a:srgbClr val="FF0000"/>
                  </a:solidFill>
                  <a:latin typeface="Symbol" charset="0"/>
                </a:rPr>
                <a:t>-</a:t>
              </a:r>
            </a:p>
          </p:txBody>
        </p:sp>
      </p:grpSp>
      <p:sp>
        <p:nvSpPr>
          <p:cNvPr id="14" name="Line 13"/>
          <p:cNvSpPr>
            <a:spLocks noChangeShapeType="1"/>
          </p:cNvSpPr>
          <p:nvPr/>
        </p:nvSpPr>
        <p:spPr bwMode="auto">
          <a:xfrm flipH="1">
            <a:off x="8382000" y="5334000"/>
            <a:ext cx="389924" cy="0"/>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5" name="Text Box 14"/>
          <p:cNvSpPr txBox="1">
            <a:spLocks noChangeArrowheads="1"/>
          </p:cNvSpPr>
          <p:nvPr/>
        </p:nvSpPr>
        <p:spPr bwMode="auto">
          <a:xfrm>
            <a:off x="8458200" y="4191000"/>
            <a:ext cx="685800"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mtClean="0">
                <a:solidFill>
                  <a:srgbClr val="CC0000"/>
                </a:solidFill>
                <a:latin typeface="Symbol" charset="0"/>
              </a:rPr>
              <a:t>p+p</a:t>
            </a:r>
            <a:r>
              <a:rPr lang="en-US" baseline="30000" smtClean="0">
                <a:solidFill>
                  <a:srgbClr val="CC0000"/>
                </a:solidFill>
                <a:latin typeface="Symbol" charset="0"/>
              </a:rPr>
              <a:t>0</a:t>
            </a:r>
            <a:endParaRPr lang="en-US" baseline="30000">
              <a:solidFill>
                <a:srgbClr val="CC0000"/>
              </a:solidFill>
              <a:latin typeface="Symbol" charset="0"/>
            </a:endParaRPr>
          </a:p>
        </p:txBody>
      </p:sp>
    </p:spTree>
    <p:extLst>
      <p:ext uri="{BB962C8B-B14F-4D97-AF65-F5344CB8AC3E}">
        <p14:creationId xmlns:p14="http://schemas.microsoft.com/office/powerpoint/2010/main" val="196266336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3"/>
          <p:cNvSpPr txBox="1">
            <a:spLocks noChangeArrowheads="1"/>
          </p:cNvSpPr>
          <p:nvPr/>
        </p:nvSpPr>
        <p:spPr bwMode="auto">
          <a:xfrm>
            <a:off x="1828800" y="0"/>
            <a:ext cx="5567363"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3200"/>
              <a:t> Parton Distribution Functions</a:t>
            </a:r>
          </a:p>
        </p:txBody>
      </p:sp>
      <p:sp>
        <p:nvSpPr>
          <p:cNvPr id="18435" name="Slide Number Placeholder 12"/>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CD83642-3C2B-6C4B-8C53-1B655ABD5B45}" type="slidenum">
              <a:rPr lang="fr-FR" sz="1400"/>
              <a:pPr/>
              <a:t>38</a:t>
            </a:fld>
            <a:endParaRPr lang="fr-FR" sz="1400"/>
          </a:p>
        </p:txBody>
      </p:sp>
      <p:sp>
        <p:nvSpPr>
          <p:cNvPr id="18436" name="Footer Placeholder 1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smtClean="0"/>
              <a:t>Avakian, APCTP July 2</a:t>
            </a:r>
            <a:endParaRPr lang="fr-FR" sz="1400"/>
          </a:p>
        </p:txBody>
      </p:sp>
      <p:pic>
        <p:nvPicPr>
          <p:cNvPr id="1843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439863"/>
            <a:ext cx="2667000" cy="2065337"/>
          </a:xfrm>
          <a:prstGeom prst="rect">
            <a:avLst/>
          </a:prstGeom>
          <a:solidFill>
            <a:srgbClr val="99FF66"/>
          </a:solidFill>
          <a:ln w="9525">
            <a:solidFill>
              <a:srgbClr val="FFFF00"/>
            </a:solidFill>
            <a:miter lim="800000"/>
            <a:headEnd/>
            <a:tailEnd/>
          </a:ln>
        </p:spPr>
      </p:pic>
      <p:sp>
        <p:nvSpPr>
          <p:cNvPr id="18438" name="Rectangle 16"/>
          <p:cNvSpPr>
            <a:spLocks noChangeArrowheads="1"/>
          </p:cNvSpPr>
          <p:nvPr/>
        </p:nvSpPr>
        <p:spPr bwMode="auto">
          <a:xfrm>
            <a:off x="0" y="838200"/>
            <a:ext cx="5410200"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600">
                <a:solidFill>
                  <a:srgbClr val="000000"/>
                </a:solidFill>
                <a:latin typeface="Times" charset="0"/>
              </a:rPr>
              <a:t>In the frame with fast moving hadron, with </a:t>
            </a:r>
            <a:r>
              <a:rPr lang="ja-JP" altLang="en-US" sz="1600">
                <a:solidFill>
                  <a:srgbClr val="000000"/>
                </a:solidFill>
                <a:latin typeface="Times" charset="0"/>
              </a:rPr>
              <a:t>“</a:t>
            </a:r>
            <a:r>
              <a:rPr lang="en-US" altLang="ja-JP" sz="1600">
                <a:solidFill>
                  <a:srgbClr val="000000"/>
                </a:solidFill>
                <a:latin typeface="Times" charset="0"/>
              </a:rPr>
              <a:t>frozen</a:t>
            </a:r>
            <a:r>
              <a:rPr lang="ja-JP" altLang="en-US" sz="1600">
                <a:solidFill>
                  <a:srgbClr val="000000"/>
                </a:solidFill>
                <a:latin typeface="Times" charset="0"/>
              </a:rPr>
              <a:t>”</a:t>
            </a:r>
            <a:r>
              <a:rPr lang="en-US" altLang="ja-JP" sz="1600">
                <a:solidFill>
                  <a:srgbClr val="000000"/>
                </a:solidFill>
                <a:latin typeface="Times" charset="0"/>
              </a:rPr>
              <a:t> interactions study longitudinal momentum distributions</a:t>
            </a:r>
            <a:endParaRPr lang="en-US" sz="1600">
              <a:solidFill>
                <a:srgbClr val="000000"/>
              </a:solidFill>
              <a:latin typeface="Times" charset="0"/>
            </a:endParaRPr>
          </a:p>
        </p:txBody>
      </p:sp>
      <p:sp>
        <p:nvSpPr>
          <p:cNvPr id="18439" name="Text Box 4"/>
          <p:cNvSpPr txBox="1">
            <a:spLocks noChangeArrowheads="1"/>
          </p:cNvSpPr>
          <p:nvPr/>
        </p:nvSpPr>
        <p:spPr bwMode="auto">
          <a:xfrm>
            <a:off x="152400" y="3429000"/>
            <a:ext cx="4167188" cy="677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a:latin typeface="Times" charset="0"/>
              </a:rPr>
              <a:t>q(</a:t>
            </a:r>
            <a:r>
              <a:rPr lang="en-US" sz="1800" i="1">
                <a:latin typeface="Times" charset="0"/>
              </a:rPr>
              <a:t>x</a:t>
            </a:r>
            <a:r>
              <a:rPr lang="en-US" sz="1800">
                <a:latin typeface="Times" charset="0"/>
              </a:rPr>
              <a:t>) - Probability to find a quark with a fraction </a:t>
            </a:r>
            <a:r>
              <a:rPr lang="en-US" sz="2000" i="1">
                <a:latin typeface="Times" charset="0"/>
              </a:rPr>
              <a:t>x</a:t>
            </a:r>
            <a:r>
              <a:rPr lang="en-US" sz="1800">
                <a:latin typeface="Times" charset="0"/>
              </a:rPr>
              <a:t> of proton momentum P</a:t>
            </a:r>
          </a:p>
        </p:txBody>
      </p:sp>
      <p:pic>
        <p:nvPicPr>
          <p:cNvPr id="18443" name="Picture 5" descr="Screen shot 2013-05-28 at 7.12.47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838200"/>
            <a:ext cx="4267200" cy="3257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 name="Group 75"/>
          <p:cNvGrpSpPr>
            <a:grpSpLocks/>
          </p:cNvGrpSpPr>
          <p:nvPr/>
        </p:nvGrpSpPr>
        <p:grpSpPr bwMode="auto">
          <a:xfrm>
            <a:off x="304800" y="4191000"/>
            <a:ext cx="8229600" cy="2133600"/>
            <a:chOff x="304800" y="4191000"/>
            <a:chExt cx="8229600" cy="2133600"/>
          </a:xfrm>
        </p:grpSpPr>
        <p:grpSp>
          <p:nvGrpSpPr>
            <p:cNvPr id="18442" name="Group 70"/>
            <p:cNvGrpSpPr>
              <a:grpSpLocks/>
            </p:cNvGrpSpPr>
            <p:nvPr/>
          </p:nvGrpSpPr>
          <p:grpSpPr bwMode="auto">
            <a:xfrm>
              <a:off x="457200" y="4800600"/>
              <a:ext cx="3163888" cy="1447800"/>
              <a:chOff x="1103790" y="1676400"/>
              <a:chExt cx="3163410" cy="1447800"/>
            </a:xfrm>
          </p:grpSpPr>
          <p:cxnSp>
            <p:nvCxnSpPr>
              <p:cNvPr id="72" name="Straight Arrow Connector 71"/>
              <p:cNvCxnSpPr/>
              <p:nvPr/>
            </p:nvCxnSpPr>
            <p:spPr>
              <a:xfrm flipH="1">
                <a:off x="3411666" y="2895600"/>
                <a:ext cx="533319" cy="0"/>
              </a:xfrm>
              <a:prstGeom prst="straightConnector1">
                <a:avLst/>
              </a:prstGeom>
              <a:ln>
                <a:solidFill>
                  <a:srgbClr val="845013"/>
                </a:solidFill>
                <a:tailEnd type="arrow"/>
              </a:ln>
            </p:spPr>
            <p:style>
              <a:lnRef idx="2">
                <a:schemeClr val="accent1"/>
              </a:lnRef>
              <a:fillRef idx="0">
                <a:schemeClr val="accent1"/>
              </a:fillRef>
              <a:effectRef idx="1">
                <a:schemeClr val="accent1"/>
              </a:effectRef>
              <a:fontRef idx="minor">
                <a:schemeClr val="tx1"/>
              </a:fontRef>
            </p:style>
          </p:cxnSp>
          <p:sp>
            <p:nvSpPr>
              <p:cNvPr id="73" name="Rounded Rectangle 72"/>
              <p:cNvSpPr/>
              <p:nvPr/>
            </p:nvSpPr>
            <p:spPr>
              <a:xfrm>
                <a:off x="3183101" y="2667000"/>
                <a:ext cx="228565" cy="457200"/>
              </a:xfrm>
              <a:prstGeom prst="roundRect">
                <a:avLst/>
              </a:prstGeom>
              <a:solidFill>
                <a:srgbClr val="FFFF00"/>
              </a:solidFill>
              <a:ln>
                <a:solidFill>
                  <a:srgbClr val="CC9900"/>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sz="1800">
                  <a:solidFill>
                    <a:srgbClr val="FFFFFF"/>
                  </a:solidFill>
                  <a:ea typeface="ＭＳ Ｐゴシック" charset="0"/>
                  <a:cs typeface="ＭＳ Ｐゴシック" charset="0"/>
                </a:endParaRPr>
              </a:p>
            </p:txBody>
          </p:sp>
          <p:cxnSp>
            <p:nvCxnSpPr>
              <p:cNvPr id="74" name="Straight Connector 73"/>
              <p:cNvCxnSpPr/>
              <p:nvPr/>
            </p:nvCxnSpPr>
            <p:spPr>
              <a:xfrm>
                <a:off x="2725970" y="2438400"/>
                <a:ext cx="457131" cy="381000"/>
              </a:xfrm>
              <a:prstGeom prst="line">
                <a:avLst/>
              </a:prstGeom>
              <a:ln w="15875">
                <a:solidFill>
                  <a:srgbClr val="0000FF"/>
                </a:solidFill>
              </a:ln>
            </p:spPr>
            <p:style>
              <a:lnRef idx="2">
                <a:schemeClr val="accent1"/>
              </a:lnRef>
              <a:fillRef idx="0">
                <a:schemeClr val="accent1"/>
              </a:fillRef>
              <a:effectRef idx="1">
                <a:schemeClr val="accent1"/>
              </a:effectRef>
              <a:fontRef idx="minor">
                <a:schemeClr val="tx1"/>
              </a:fontRef>
            </p:style>
          </p:cxnSp>
          <p:sp>
            <p:nvSpPr>
              <p:cNvPr id="75" name="Freeform 74"/>
              <p:cNvSpPr/>
              <p:nvPr/>
            </p:nvSpPr>
            <p:spPr>
              <a:xfrm>
                <a:off x="1811708" y="2362200"/>
                <a:ext cx="914262" cy="127000"/>
              </a:xfrm>
              <a:custGeom>
                <a:avLst/>
                <a:gdLst>
                  <a:gd name="connsiteX0" fmla="*/ 0 w 2844317"/>
                  <a:gd name="connsiteY0" fmla="*/ 356655 h 730714"/>
                  <a:gd name="connsiteX1" fmla="*/ 104379 w 2844317"/>
                  <a:gd name="connsiteY1" fmla="*/ 0 h 730714"/>
                  <a:gd name="connsiteX2" fmla="*/ 208757 w 2844317"/>
                  <a:gd name="connsiteY2" fmla="*/ 356655 h 730714"/>
                  <a:gd name="connsiteX3" fmla="*/ 304438 w 2844317"/>
                  <a:gd name="connsiteY3" fmla="*/ 730708 h 730714"/>
                  <a:gd name="connsiteX4" fmla="*/ 408816 w 2844317"/>
                  <a:gd name="connsiteY4" fmla="*/ 356655 h 730714"/>
                  <a:gd name="connsiteX5" fmla="*/ 513195 w 2844317"/>
                  <a:gd name="connsiteY5" fmla="*/ 0 h 730714"/>
                  <a:gd name="connsiteX6" fmla="*/ 608875 w 2844317"/>
                  <a:gd name="connsiteY6" fmla="*/ 356655 h 730714"/>
                  <a:gd name="connsiteX7" fmla="*/ 704556 w 2844317"/>
                  <a:gd name="connsiteY7" fmla="*/ 730708 h 730714"/>
                  <a:gd name="connsiteX8" fmla="*/ 817633 w 2844317"/>
                  <a:gd name="connsiteY8" fmla="*/ 356655 h 730714"/>
                  <a:gd name="connsiteX9" fmla="*/ 913313 w 2844317"/>
                  <a:gd name="connsiteY9" fmla="*/ 0 h 730714"/>
                  <a:gd name="connsiteX10" fmla="*/ 1017692 w 2844317"/>
                  <a:gd name="connsiteY10" fmla="*/ 356655 h 730714"/>
                  <a:gd name="connsiteX11" fmla="*/ 1122070 w 2844317"/>
                  <a:gd name="connsiteY11" fmla="*/ 730708 h 730714"/>
                  <a:gd name="connsiteX12" fmla="*/ 1217751 w 2844317"/>
                  <a:gd name="connsiteY12" fmla="*/ 356655 h 730714"/>
                  <a:gd name="connsiteX13" fmla="*/ 1313431 w 2844317"/>
                  <a:gd name="connsiteY13" fmla="*/ 0 h 730714"/>
                  <a:gd name="connsiteX14" fmla="*/ 1426508 w 2844317"/>
                  <a:gd name="connsiteY14" fmla="*/ 356655 h 730714"/>
                  <a:gd name="connsiteX15" fmla="*/ 1522188 w 2844317"/>
                  <a:gd name="connsiteY15" fmla="*/ 730708 h 730714"/>
                  <a:gd name="connsiteX16" fmla="*/ 1626567 w 2844317"/>
                  <a:gd name="connsiteY16" fmla="*/ 356655 h 730714"/>
                  <a:gd name="connsiteX17" fmla="*/ 1722247 w 2844317"/>
                  <a:gd name="connsiteY17" fmla="*/ 0 h 730714"/>
                  <a:gd name="connsiteX18" fmla="*/ 1826626 w 2844317"/>
                  <a:gd name="connsiteY18" fmla="*/ 356655 h 730714"/>
                  <a:gd name="connsiteX19" fmla="*/ 1931004 w 2844317"/>
                  <a:gd name="connsiteY19" fmla="*/ 730708 h 730714"/>
                  <a:gd name="connsiteX20" fmla="*/ 2035383 w 2844317"/>
                  <a:gd name="connsiteY20" fmla="*/ 356655 h 730714"/>
                  <a:gd name="connsiteX21" fmla="*/ 2139761 w 2844317"/>
                  <a:gd name="connsiteY21" fmla="*/ 0 h 730714"/>
                  <a:gd name="connsiteX22" fmla="*/ 2235442 w 2844317"/>
                  <a:gd name="connsiteY22" fmla="*/ 356655 h 730714"/>
                  <a:gd name="connsiteX23" fmla="*/ 2331122 w 2844317"/>
                  <a:gd name="connsiteY23" fmla="*/ 730708 h 730714"/>
                  <a:gd name="connsiteX24" fmla="*/ 2435501 w 2844317"/>
                  <a:gd name="connsiteY24" fmla="*/ 356655 h 730714"/>
                  <a:gd name="connsiteX25" fmla="*/ 2539879 w 2844317"/>
                  <a:gd name="connsiteY25" fmla="*/ 0 h 730714"/>
                  <a:gd name="connsiteX26" fmla="*/ 2635560 w 2844317"/>
                  <a:gd name="connsiteY26" fmla="*/ 356655 h 730714"/>
                  <a:gd name="connsiteX27" fmla="*/ 2739938 w 2844317"/>
                  <a:gd name="connsiteY27" fmla="*/ 730708 h 730714"/>
                  <a:gd name="connsiteX28" fmla="*/ 2844317 w 2844317"/>
                  <a:gd name="connsiteY28" fmla="*/ 347956 h 730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844317" h="730714">
                    <a:moveTo>
                      <a:pt x="0" y="356655"/>
                    </a:moveTo>
                    <a:cubicBezTo>
                      <a:pt x="34793" y="178327"/>
                      <a:pt x="69586" y="0"/>
                      <a:pt x="104379" y="0"/>
                    </a:cubicBezTo>
                    <a:cubicBezTo>
                      <a:pt x="139172" y="0"/>
                      <a:pt x="175414" y="234870"/>
                      <a:pt x="208757" y="356655"/>
                    </a:cubicBezTo>
                    <a:cubicBezTo>
                      <a:pt x="242100" y="478440"/>
                      <a:pt x="271095" y="730708"/>
                      <a:pt x="304438" y="730708"/>
                    </a:cubicBezTo>
                    <a:cubicBezTo>
                      <a:pt x="337781" y="730708"/>
                      <a:pt x="374023" y="478440"/>
                      <a:pt x="408816" y="356655"/>
                    </a:cubicBezTo>
                    <a:cubicBezTo>
                      <a:pt x="443609" y="234870"/>
                      <a:pt x="479852" y="0"/>
                      <a:pt x="513195" y="0"/>
                    </a:cubicBezTo>
                    <a:cubicBezTo>
                      <a:pt x="546538" y="0"/>
                      <a:pt x="576982" y="234870"/>
                      <a:pt x="608875" y="356655"/>
                    </a:cubicBezTo>
                    <a:cubicBezTo>
                      <a:pt x="640768" y="478440"/>
                      <a:pt x="669763" y="730708"/>
                      <a:pt x="704556" y="730708"/>
                    </a:cubicBezTo>
                    <a:cubicBezTo>
                      <a:pt x="739349" y="730708"/>
                      <a:pt x="782840" y="478440"/>
                      <a:pt x="817633" y="356655"/>
                    </a:cubicBezTo>
                    <a:cubicBezTo>
                      <a:pt x="852426" y="234870"/>
                      <a:pt x="879970" y="0"/>
                      <a:pt x="913313" y="0"/>
                    </a:cubicBezTo>
                    <a:cubicBezTo>
                      <a:pt x="946656" y="0"/>
                      <a:pt x="982899" y="234870"/>
                      <a:pt x="1017692" y="356655"/>
                    </a:cubicBezTo>
                    <a:cubicBezTo>
                      <a:pt x="1052485" y="478440"/>
                      <a:pt x="1088727" y="730708"/>
                      <a:pt x="1122070" y="730708"/>
                    </a:cubicBezTo>
                    <a:cubicBezTo>
                      <a:pt x="1155413" y="730708"/>
                      <a:pt x="1185858" y="478440"/>
                      <a:pt x="1217751" y="356655"/>
                    </a:cubicBezTo>
                    <a:cubicBezTo>
                      <a:pt x="1249644" y="234870"/>
                      <a:pt x="1278638" y="0"/>
                      <a:pt x="1313431" y="0"/>
                    </a:cubicBezTo>
                    <a:cubicBezTo>
                      <a:pt x="1348224" y="0"/>
                      <a:pt x="1391715" y="234870"/>
                      <a:pt x="1426508" y="356655"/>
                    </a:cubicBezTo>
                    <a:cubicBezTo>
                      <a:pt x="1461301" y="478440"/>
                      <a:pt x="1488845" y="730708"/>
                      <a:pt x="1522188" y="730708"/>
                    </a:cubicBezTo>
                    <a:cubicBezTo>
                      <a:pt x="1555531" y="730708"/>
                      <a:pt x="1593224" y="478440"/>
                      <a:pt x="1626567" y="356655"/>
                    </a:cubicBezTo>
                    <a:cubicBezTo>
                      <a:pt x="1659910" y="234870"/>
                      <a:pt x="1688904" y="0"/>
                      <a:pt x="1722247" y="0"/>
                    </a:cubicBezTo>
                    <a:cubicBezTo>
                      <a:pt x="1755590" y="0"/>
                      <a:pt x="1791833" y="234870"/>
                      <a:pt x="1826626" y="356655"/>
                    </a:cubicBezTo>
                    <a:cubicBezTo>
                      <a:pt x="1861419" y="478440"/>
                      <a:pt x="1896211" y="730708"/>
                      <a:pt x="1931004" y="730708"/>
                    </a:cubicBezTo>
                    <a:cubicBezTo>
                      <a:pt x="1965797" y="730708"/>
                      <a:pt x="2000590" y="478440"/>
                      <a:pt x="2035383" y="356655"/>
                    </a:cubicBezTo>
                    <a:cubicBezTo>
                      <a:pt x="2070176" y="234870"/>
                      <a:pt x="2106418" y="0"/>
                      <a:pt x="2139761" y="0"/>
                    </a:cubicBezTo>
                    <a:cubicBezTo>
                      <a:pt x="2173104" y="0"/>
                      <a:pt x="2203549" y="234870"/>
                      <a:pt x="2235442" y="356655"/>
                    </a:cubicBezTo>
                    <a:cubicBezTo>
                      <a:pt x="2267335" y="478440"/>
                      <a:pt x="2297779" y="730708"/>
                      <a:pt x="2331122" y="730708"/>
                    </a:cubicBezTo>
                    <a:cubicBezTo>
                      <a:pt x="2364465" y="730708"/>
                      <a:pt x="2400708" y="478440"/>
                      <a:pt x="2435501" y="356655"/>
                    </a:cubicBezTo>
                    <a:cubicBezTo>
                      <a:pt x="2470294" y="234870"/>
                      <a:pt x="2506536" y="0"/>
                      <a:pt x="2539879" y="0"/>
                    </a:cubicBezTo>
                    <a:cubicBezTo>
                      <a:pt x="2573222" y="0"/>
                      <a:pt x="2602217" y="234870"/>
                      <a:pt x="2635560" y="356655"/>
                    </a:cubicBezTo>
                    <a:cubicBezTo>
                      <a:pt x="2668903" y="478440"/>
                      <a:pt x="2705145" y="732158"/>
                      <a:pt x="2739938" y="730708"/>
                    </a:cubicBezTo>
                    <a:cubicBezTo>
                      <a:pt x="2774731" y="729258"/>
                      <a:pt x="2809524" y="538607"/>
                      <a:pt x="2844317" y="347956"/>
                    </a:cubicBezTo>
                  </a:path>
                </a:pathLst>
              </a:custGeom>
              <a:ln>
                <a:solidFill>
                  <a:srgbClr val="660066"/>
                </a:solidFill>
              </a:ln>
            </p:spPr>
            <p:style>
              <a:lnRef idx="2">
                <a:schemeClr val="accent1"/>
              </a:lnRef>
              <a:fillRef idx="0">
                <a:schemeClr val="accent1"/>
              </a:fillRef>
              <a:effectRef idx="1">
                <a:schemeClr val="accent1"/>
              </a:effectRef>
              <a:fontRef idx="minor">
                <a:schemeClr val="tx1"/>
              </a:fontRef>
            </p:style>
            <p:txBody>
              <a:bodyPr anchor="ctr"/>
              <a:lstStyle/>
              <a:p>
                <a:pPr algn="ctr" eaLnBrk="1" hangingPunct="1">
                  <a:defRPr/>
                </a:pPr>
                <a:endParaRPr lang="en-US" sz="1800"/>
              </a:p>
            </p:txBody>
          </p:sp>
          <p:grpSp>
            <p:nvGrpSpPr>
              <p:cNvPr id="18485" name="Group 120"/>
              <p:cNvGrpSpPr>
                <a:grpSpLocks/>
              </p:cNvGrpSpPr>
              <p:nvPr/>
            </p:nvGrpSpPr>
            <p:grpSpPr bwMode="auto">
              <a:xfrm rot="10800000">
                <a:off x="1192690" y="2396012"/>
                <a:ext cx="609600" cy="448150"/>
                <a:chOff x="7970838" y="2481159"/>
                <a:chExt cx="609600" cy="448150"/>
              </a:xfrm>
            </p:grpSpPr>
            <p:cxnSp>
              <p:nvCxnSpPr>
                <p:cNvPr id="95" name="Straight Connector 94"/>
                <p:cNvCxnSpPr/>
                <p:nvPr/>
              </p:nvCxnSpPr>
              <p:spPr>
                <a:xfrm flipV="1">
                  <a:off x="8013799" y="2701183"/>
                  <a:ext cx="304754" cy="228600"/>
                </a:xfrm>
                <a:prstGeom prst="line">
                  <a:avLst/>
                </a:prstGeom>
                <a:ln w="3175">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96" name="Straight Arrow Connector 95"/>
                <p:cNvCxnSpPr/>
                <p:nvPr/>
              </p:nvCxnSpPr>
              <p:spPr>
                <a:xfrm flipH="1">
                  <a:off x="8207444" y="2523383"/>
                  <a:ext cx="415862" cy="312738"/>
                </a:xfrm>
                <a:prstGeom prst="straightConnector1">
                  <a:avLst/>
                </a:prstGeom>
                <a:ln w="3175"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grpSp>
          <p:grpSp>
            <p:nvGrpSpPr>
              <p:cNvPr id="18486" name="Group 123"/>
              <p:cNvGrpSpPr>
                <a:grpSpLocks/>
              </p:cNvGrpSpPr>
              <p:nvPr/>
            </p:nvGrpSpPr>
            <p:grpSpPr bwMode="auto">
              <a:xfrm rot="4188096">
                <a:off x="1205308" y="1993275"/>
                <a:ext cx="597894" cy="437067"/>
                <a:chOff x="7906154" y="2472448"/>
                <a:chExt cx="597894" cy="437067"/>
              </a:xfrm>
            </p:grpSpPr>
            <p:cxnSp>
              <p:nvCxnSpPr>
                <p:cNvPr id="93" name="Straight Connector 92"/>
                <p:cNvCxnSpPr/>
                <p:nvPr/>
              </p:nvCxnSpPr>
              <p:spPr>
                <a:xfrm flipV="1">
                  <a:off x="7905815" y="2680463"/>
                  <a:ext cx="304800" cy="228565"/>
                </a:xfrm>
                <a:prstGeom prst="line">
                  <a:avLst/>
                </a:prstGeom>
                <a:ln w="3175">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94" name="Straight Arrow Connector 93"/>
                <p:cNvCxnSpPr/>
                <p:nvPr/>
              </p:nvCxnSpPr>
              <p:spPr>
                <a:xfrm flipH="1">
                  <a:off x="8088633" y="2473242"/>
                  <a:ext cx="415925" cy="312691"/>
                </a:xfrm>
                <a:prstGeom prst="straightConnector1">
                  <a:avLst/>
                </a:prstGeom>
                <a:ln w="3175"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grpSp>
          <p:cxnSp>
            <p:nvCxnSpPr>
              <p:cNvPr id="78" name="Straight Connector 77"/>
              <p:cNvCxnSpPr/>
              <p:nvPr/>
            </p:nvCxnSpPr>
            <p:spPr>
              <a:xfrm flipV="1">
                <a:off x="2725970" y="2057400"/>
                <a:ext cx="457131" cy="381000"/>
              </a:xfrm>
              <a:prstGeom prst="line">
                <a:avLst/>
              </a:prstGeom>
              <a:ln w="15875">
                <a:solidFill>
                  <a:srgbClr val="0000FF"/>
                </a:solidFill>
              </a:ln>
            </p:spPr>
            <p:style>
              <a:lnRef idx="2">
                <a:schemeClr val="accent1"/>
              </a:lnRef>
              <a:fillRef idx="0">
                <a:schemeClr val="accent1"/>
              </a:fillRef>
              <a:effectRef idx="1">
                <a:schemeClr val="accent1"/>
              </a:effectRef>
              <a:fontRef idx="minor">
                <a:schemeClr val="tx1"/>
              </a:fontRef>
            </p:style>
          </p:cxnSp>
          <p:sp>
            <p:nvSpPr>
              <p:cNvPr id="79" name="Rounded Rectangle 78"/>
              <p:cNvSpPr/>
              <p:nvPr/>
            </p:nvSpPr>
            <p:spPr>
              <a:xfrm>
                <a:off x="3183101" y="1828800"/>
                <a:ext cx="228565" cy="457200"/>
              </a:xfrm>
              <a:prstGeom prst="roundRect">
                <a:avLst/>
              </a:prstGeom>
              <a:solidFill>
                <a:schemeClr val="accent6">
                  <a:lumMod val="20000"/>
                  <a:lumOff val="80000"/>
                </a:schemeClr>
              </a:solidFill>
              <a:ln>
                <a:solidFill>
                  <a:srgbClr val="CC9900"/>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sz="1800">
                  <a:solidFill>
                    <a:srgbClr val="FFFFFF"/>
                  </a:solidFill>
                  <a:ea typeface="ＭＳ Ｐゴシック" charset="0"/>
                  <a:cs typeface="ＭＳ Ｐゴシック" charset="0"/>
                </a:endParaRPr>
              </a:p>
            </p:txBody>
          </p:sp>
          <p:cxnSp>
            <p:nvCxnSpPr>
              <p:cNvPr id="80" name="Straight Connector 79"/>
              <p:cNvCxnSpPr/>
              <p:nvPr/>
            </p:nvCxnSpPr>
            <p:spPr>
              <a:xfrm flipV="1">
                <a:off x="2878347" y="2125663"/>
                <a:ext cx="228565" cy="184150"/>
              </a:xfrm>
              <a:prstGeom prst="line">
                <a:avLst/>
              </a:prstGeom>
              <a:ln w="3175" cmpd="sng">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flipH="1" flipV="1">
                <a:off x="2954535" y="2625725"/>
                <a:ext cx="228565" cy="185738"/>
              </a:xfrm>
              <a:prstGeom prst="line">
                <a:avLst/>
              </a:prstGeom>
              <a:ln w="3175" cmpd="sng">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82" name="Straight Arrow Connector 81"/>
              <p:cNvCxnSpPr/>
              <p:nvPr/>
            </p:nvCxnSpPr>
            <p:spPr>
              <a:xfrm flipV="1">
                <a:off x="3411666" y="1905000"/>
                <a:ext cx="457131" cy="76200"/>
              </a:xfrm>
              <a:prstGeom prst="straightConnector1">
                <a:avLst/>
              </a:prstGeom>
              <a:ln>
                <a:solidFill>
                  <a:srgbClr val="845013"/>
                </a:solidFill>
                <a:tailEnd type="arrow"/>
              </a:ln>
            </p:spPr>
            <p:style>
              <a:lnRef idx="2">
                <a:schemeClr val="accent1"/>
              </a:lnRef>
              <a:fillRef idx="0">
                <a:schemeClr val="accent1"/>
              </a:fillRef>
              <a:effectRef idx="1">
                <a:schemeClr val="accent1"/>
              </a:effectRef>
              <a:fontRef idx="minor">
                <a:schemeClr val="tx1"/>
              </a:fontRef>
            </p:style>
          </p:cxnSp>
          <p:sp>
            <p:nvSpPr>
              <p:cNvPr id="18492" name="TextBox 190"/>
              <p:cNvSpPr txBox="1">
                <a:spLocks noChangeArrowheads="1"/>
              </p:cNvSpPr>
              <p:nvPr/>
            </p:nvSpPr>
            <p:spPr bwMode="auto">
              <a:xfrm>
                <a:off x="3640138" y="2514600"/>
                <a:ext cx="423862"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P</a:t>
                </a:r>
                <a:r>
                  <a:rPr lang="en-US" sz="1800" baseline="-25000"/>
                  <a:t>1</a:t>
                </a:r>
              </a:p>
            </p:txBody>
          </p:sp>
          <p:cxnSp>
            <p:nvCxnSpPr>
              <p:cNvPr id="84" name="Straight Connector 83"/>
              <p:cNvCxnSpPr/>
              <p:nvPr/>
            </p:nvCxnSpPr>
            <p:spPr>
              <a:xfrm>
                <a:off x="2421216" y="2895600"/>
                <a:ext cx="761885" cy="0"/>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a:off x="2421216" y="2971800"/>
                <a:ext cx="761885" cy="0"/>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a:off x="2421216" y="3048000"/>
                <a:ext cx="761885" cy="0"/>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a:off x="3411666" y="2209800"/>
                <a:ext cx="304754" cy="152400"/>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a:off x="3418015" y="2184400"/>
                <a:ext cx="450782" cy="177800"/>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9" name="Straight Connector 88"/>
              <p:cNvCxnSpPr/>
              <p:nvPr/>
            </p:nvCxnSpPr>
            <p:spPr>
              <a:xfrm>
                <a:off x="3419603" y="2151063"/>
                <a:ext cx="533319" cy="152400"/>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8499" name="TextBox 215"/>
              <p:cNvSpPr txBox="1">
                <a:spLocks noChangeArrowheads="1"/>
              </p:cNvSpPr>
              <p:nvPr/>
            </p:nvSpPr>
            <p:spPr bwMode="auto">
              <a:xfrm>
                <a:off x="3868738" y="1676400"/>
                <a:ext cx="398462"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h</a:t>
                </a:r>
                <a:r>
                  <a:rPr lang="en-US" sz="1800" baseline="-25000"/>
                  <a:t>1</a:t>
                </a:r>
              </a:p>
            </p:txBody>
          </p:sp>
          <p:pic>
            <p:nvPicPr>
              <p:cNvPr id="18500" name="Picture 234" descr="latex-image-1.pd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103790" y="2767858"/>
                <a:ext cx="79375"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501" name="Picture 529426" descr="latex-image-1.pd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103790" y="2067771"/>
                <a:ext cx="141288" cy="242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3" name="Group 240"/>
            <p:cNvGrpSpPr>
              <a:grpSpLocks/>
            </p:cNvGrpSpPr>
            <p:nvPr/>
          </p:nvGrpSpPr>
          <p:grpSpPr bwMode="auto">
            <a:xfrm>
              <a:off x="5334000" y="4876800"/>
              <a:ext cx="2935288" cy="1447800"/>
              <a:chOff x="5791200" y="1447800"/>
              <a:chExt cx="2936081" cy="1447800"/>
            </a:xfrm>
          </p:grpSpPr>
          <p:sp>
            <p:nvSpPr>
              <p:cNvPr id="98" name="Rounded Rectangle 97"/>
              <p:cNvSpPr/>
              <p:nvPr/>
            </p:nvSpPr>
            <p:spPr>
              <a:xfrm>
                <a:off x="6324744" y="1600200"/>
                <a:ext cx="228662" cy="457200"/>
              </a:xfrm>
              <a:prstGeom prst="roundRect">
                <a:avLst/>
              </a:prstGeom>
              <a:solidFill>
                <a:srgbClr val="FFFF00"/>
              </a:solidFill>
              <a:ln>
                <a:solidFill>
                  <a:srgbClr val="CC9900"/>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sz="1800">
                  <a:solidFill>
                    <a:srgbClr val="FFFFFF"/>
                  </a:solidFill>
                  <a:ea typeface="ＭＳ Ｐゴシック" charset="0"/>
                  <a:cs typeface="ＭＳ Ｐゴシック" charset="0"/>
                </a:endParaRPr>
              </a:p>
            </p:txBody>
          </p:sp>
          <p:cxnSp>
            <p:nvCxnSpPr>
              <p:cNvPr id="99" name="Straight Arrow Connector 98"/>
              <p:cNvCxnSpPr>
                <a:endCxn id="98" idx="1"/>
              </p:cNvCxnSpPr>
              <p:nvPr/>
            </p:nvCxnSpPr>
            <p:spPr>
              <a:xfrm>
                <a:off x="5867421" y="1828800"/>
                <a:ext cx="457324" cy="0"/>
              </a:xfrm>
              <a:prstGeom prst="straightConnector1">
                <a:avLst/>
              </a:prstGeom>
              <a:ln>
                <a:solidFill>
                  <a:srgbClr val="845013"/>
                </a:solidFill>
                <a:tailEnd type="arrow"/>
              </a:ln>
            </p:spPr>
            <p:style>
              <a:lnRef idx="2">
                <a:schemeClr val="accent1"/>
              </a:lnRef>
              <a:fillRef idx="0">
                <a:schemeClr val="accent1"/>
              </a:fillRef>
              <a:effectRef idx="1">
                <a:schemeClr val="accent1"/>
              </a:effectRef>
              <a:fontRef idx="minor">
                <a:schemeClr val="tx1"/>
              </a:fontRef>
            </p:style>
          </p:cxnSp>
          <p:sp>
            <p:nvSpPr>
              <p:cNvPr id="100" name="Rounded Rectangle 99"/>
              <p:cNvSpPr/>
              <p:nvPr/>
            </p:nvSpPr>
            <p:spPr>
              <a:xfrm>
                <a:off x="6324744" y="2438400"/>
                <a:ext cx="228662" cy="457200"/>
              </a:xfrm>
              <a:prstGeom prst="roundRect">
                <a:avLst/>
              </a:prstGeom>
              <a:solidFill>
                <a:srgbClr val="FFFF00"/>
              </a:solidFill>
              <a:ln>
                <a:solidFill>
                  <a:srgbClr val="CC9900"/>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sz="1800">
                  <a:solidFill>
                    <a:srgbClr val="FFFFFF"/>
                  </a:solidFill>
                  <a:ea typeface="ＭＳ Ｐゴシック" charset="0"/>
                  <a:cs typeface="ＭＳ Ｐゴシック" charset="0"/>
                </a:endParaRPr>
              </a:p>
            </p:txBody>
          </p:sp>
          <p:cxnSp>
            <p:nvCxnSpPr>
              <p:cNvPr id="101" name="Straight Connector 100"/>
              <p:cNvCxnSpPr/>
              <p:nvPr/>
            </p:nvCxnSpPr>
            <p:spPr>
              <a:xfrm>
                <a:off x="6553406" y="1752600"/>
                <a:ext cx="457324" cy="25400"/>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p:cNvCxnSpPr/>
              <p:nvPr/>
            </p:nvCxnSpPr>
            <p:spPr>
              <a:xfrm>
                <a:off x="6553406" y="1701800"/>
                <a:ext cx="457324" cy="0"/>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3" name="Straight Connector 102"/>
              <p:cNvCxnSpPr/>
              <p:nvPr/>
            </p:nvCxnSpPr>
            <p:spPr>
              <a:xfrm flipV="1">
                <a:off x="6553406" y="1625600"/>
                <a:ext cx="457324" cy="17463"/>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04" name="Freeform 103"/>
              <p:cNvSpPr/>
              <p:nvPr/>
            </p:nvSpPr>
            <p:spPr>
              <a:xfrm>
                <a:off x="7010729" y="2159000"/>
                <a:ext cx="914647" cy="127000"/>
              </a:xfrm>
              <a:custGeom>
                <a:avLst/>
                <a:gdLst>
                  <a:gd name="connsiteX0" fmla="*/ 0 w 2844317"/>
                  <a:gd name="connsiteY0" fmla="*/ 356655 h 730714"/>
                  <a:gd name="connsiteX1" fmla="*/ 104379 w 2844317"/>
                  <a:gd name="connsiteY1" fmla="*/ 0 h 730714"/>
                  <a:gd name="connsiteX2" fmla="*/ 208757 w 2844317"/>
                  <a:gd name="connsiteY2" fmla="*/ 356655 h 730714"/>
                  <a:gd name="connsiteX3" fmla="*/ 304438 w 2844317"/>
                  <a:gd name="connsiteY3" fmla="*/ 730708 h 730714"/>
                  <a:gd name="connsiteX4" fmla="*/ 408816 w 2844317"/>
                  <a:gd name="connsiteY4" fmla="*/ 356655 h 730714"/>
                  <a:gd name="connsiteX5" fmla="*/ 513195 w 2844317"/>
                  <a:gd name="connsiteY5" fmla="*/ 0 h 730714"/>
                  <a:gd name="connsiteX6" fmla="*/ 608875 w 2844317"/>
                  <a:gd name="connsiteY6" fmla="*/ 356655 h 730714"/>
                  <a:gd name="connsiteX7" fmla="*/ 704556 w 2844317"/>
                  <a:gd name="connsiteY7" fmla="*/ 730708 h 730714"/>
                  <a:gd name="connsiteX8" fmla="*/ 817633 w 2844317"/>
                  <a:gd name="connsiteY8" fmla="*/ 356655 h 730714"/>
                  <a:gd name="connsiteX9" fmla="*/ 913313 w 2844317"/>
                  <a:gd name="connsiteY9" fmla="*/ 0 h 730714"/>
                  <a:gd name="connsiteX10" fmla="*/ 1017692 w 2844317"/>
                  <a:gd name="connsiteY10" fmla="*/ 356655 h 730714"/>
                  <a:gd name="connsiteX11" fmla="*/ 1122070 w 2844317"/>
                  <a:gd name="connsiteY11" fmla="*/ 730708 h 730714"/>
                  <a:gd name="connsiteX12" fmla="*/ 1217751 w 2844317"/>
                  <a:gd name="connsiteY12" fmla="*/ 356655 h 730714"/>
                  <a:gd name="connsiteX13" fmla="*/ 1313431 w 2844317"/>
                  <a:gd name="connsiteY13" fmla="*/ 0 h 730714"/>
                  <a:gd name="connsiteX14" fmla="*/ 1426508 w 2844317"/>
                  <a:gd name="connsiteY14" fmla="*/ 356655 h 730714"/>
                  <a:gd name="connsiteX15" fmla="*/ 1522188 w 2844317"/>
                  <a:gd name="connsiteY15" fmla="*/ 730708 h 730714"/>
                  <a:gd name="connsiteX16" fmla="*/ 1626567 w 2844317"/>
                  <a:gd name="connsiteY16" fmla="*/ 356655 h 730714"/>
                  <a:gd name="connsiteX17" fmla="*/ 1722247 w 2844317"/>
                  <a:gd name="connsiteY17" fmla="*/ 0 h 730714"/>
                  <a:gd name="connsiteX18" fmla="*/ 1826626 w 2844317"/>
                  <a:gd name="connsiteY18" fmla="*/ 356655 h 730714"/>
                  <a:gd name="connsiteX19" fmla="*/ 1931004 w 2844317"/>
                  <a:gd name="connsiteY19" fmla="*/ 730708 h 730714"/>
                  <a:gd name="connsiteX20" fmla="*/ 2035383 w 2844317"/>
                  <a:gd name="connsiteY20" fmla="*/ 356655 h 730714"/>
                  <a:gd name="connsiteX21" fmla="*/ 2139761 w 2844317"/>
                  <a:gd name="connsiteY21" fmla="*/ 0 h 730714"/>
                  <a:gd name="connsiteX22" fmla="*/ 2235442 w 2844317"/>
                  <a:gd name="connsiteY22" fmla="*/ 356655 h 730714"/>
                  <a:gd name="connsiteX23" fmla="*/ 2331122 w 2844317"/>
                  <a:gd name="connsiteY23" fmla="*/ 730708 h 730714"/>
                  <a:gd name="connsiteX24" fmla="*/ 2435501 w 2844317"/>
                  <a:gd name="connsiteY24" fmla="*/ 356655 h 730714"/>
                  <a:gd name="connsiteX25" fmla="*/ 2539879 w 2844317"/>
                  <a:gd name="connsiteY25" fmla="*/ 0 h 730714"/>
                  <a:gd name="connsiteX26" fmla="*/ 2635560 w 2844317"/>
                  <a:gd name="connsiteY26" fmla="*/ 356655 h 730714"/>
                  <a:gd name="connsiteX27" fmla="*/ 2739938 w 2844317"/>
                  <a:gd name="connsiteY27" fmla="*/ 730708 h 730714"/>
                  <a:gd name="connsiteX28" fmla="*/ 2844317 w 2844317"/>
                  <a:gd name="connsiteY28" fmla="*/ 347956 h 730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844317" h="730714">
                    <a:moveTo>
                      <a:pt x="0" y="356655"/>
                    </a:moveTo>
                    <a:cubicBezTo>
                      <a:pt x="34793" y="178327"/>
                      <a:pt x="69586" y="0"/>
                      <a:pt x="104379" y="0"/>
                    </a:cubicBezTo>
                    <a:cubicBezTo>
                      <a:pt x="139172" y="0"/>
                      <a:pt x="175414" y="234870"/>
                      <a:pt x="208757" y="356655"/>
                    </a:cubicBezTo>
                    <a:cubicBezTo>
                      <a:pt x="242100" y="478440"/>
                      <a:pt x="271095" y="730708"/>
                      <a:pt x="304438" y="730708"/>
                    </a:cubicBezTo>
                    <a:cubicBezTo>
                      <a:pt x="337781" y="730708"/>
                      <a:pt x="374023" y="478440"/>
                      <a:pt x="408816" y="356655"/>
                    </a:cubicBezTo>
                    <a:cubicBezTo>
                      <a:pt x="443609" y="234870"/>
                      <a:pt x="479852" y="0"/>
                      <a:pt x="513195" y="0"/>
                    </a:cubicBezTo>
                    <a:cubicBezTo>
                      <a:pt x="546538" y="0"/>
                      <a:pt x="576982" y="234870"/>
                      <a:pt x="608875" y="356655"/>
                    </a:cubicBezTo>
                    <a:cubicBezTo>
                      <a:pt x="640768" y="478440"/>
                      <a:pt x="669763" y="730708"/>
                      <a:pt x="704556" y="730708"/>
                    </a:cubicBezTo>
                    <a:cubicBezTo>
                      <a:pt x="739349" y="730708"/>
                      <a:pt x="782840" y="478440"/>
                      <a:pt x="817633" y="356655"/>
                    </a:cubicBezTo>
                    <a:cubicBezTo>
                      <a:pt x="852426" y="234870"/>
                      <a:pt x="879970" y="0"/>
                      <a:pt x="913313" y="0"/>
                    </a:cubicBezTo>
                    <a:cubicBezTo>
                      <a:pt x="946656" y="0"/>
                      <a:pt x="982899" y="234870"/>
                      <a:pt x="1017692" y="356655"/>
                    </a:cubicBezTo>
                    <a:cubicBezTo>
                      <a:pt x="1052485" y="478440"/>
                      <a:pt x="1088727" y="730708"/>
                      <a:pt x="1122070" y="730708"/>
                    </a:cubicBezTo>
                    <a:cubicBezTo>
                      <a:pt x="1155413" y="730708"/>
                      <a:pt x="1185858" y="478440"/>
                      <a:pt x="1217751" y="356655"/>
                    </a:cubicBezTo>
                    <a:cubicBezTo>
                      <a:pt x="1249644" y="234870"/>
                      <a:pt x="1278638" y="0"/>
                      <a:pt x="1313431" y="0"/>
                    </a:cubicBezTo>
                    <a:cubicBezTo>
                      <a:pt x="1348224" y="0"/>
                      <a:pt x="1391715" y="234870"/>
                      <a:pt x="1426508" y="356655"/>
                    </a:cubicBezTo>
                    <a:cubicBezTo>
                      <a:pt x="1461301" y="478440"/>
                      <a:pt x="1488845" y="730708"/>
                      <a:pt x="1522188" y="730708"/>
                    </a:cubicBezTo>
                    <a:cubicBezTo>
                      <a:pt x="1555531" y="730708"/>
                      <a:pt x="1593224" y="478440"/>
                      <a:pt x="1626567" y="356655"/>
                    </a:cubicBezTo>
                    <a:cubicBezTo>
                      <a:pt x="1659910" y="234870"/>
                      <a:pt x="1688904" y="0"/>
                      <a:pt x="1722247" y="0"/>
                    </a:cubicBezTo>
                    <a:cubicBezTo>
                      <a:pt x="1755590" y="0"/>
                      <a:pt x="1791833" y="234870"/>
                      <a:pt x="1826626" y="356655"/>
                    </a:cubicBezTo>
                    <a:cubicBezTo>
                      <a:pt x="1861419" y="478440"/>
                      <a:pt x="1896211" y="730708"/>
                      <a:pt x="1931004" y="730708"/>
                    </a:cubicBezTo>
                    <a:cubicBezTo>
                      <a:pt x="1965797" y="730708"/>
                      <a:pt x="2000590" y="478440"/>
                      <a:pt x="2035383" y="356655"/>
                    </a:cubicBezTo>
                    <a:cubicBezTo>
                      <a:pt x="2070176" y="234870"/>
                      <a:pt x="2106418" y="0"/>
                      <a:pt x="2139761" y="0"/>
                    </a:cubicBezTo>
                    <a:cubicBezTo>
                      <a:pt x="2173104" y="0"/>
                      <a:pt x="2203549" y="234870"/>
                      <a:pt x="2235442" y="356655"/>
                    </a:cubicBezTo>
                    <a:cubicBezTo>
                      <a:pt x="2267335" y="478440"/>
                      <a:pt x="2297779" y="730708"/>
                      <a:pt x="2331122" y="730708"/>
                    </a:cubicBezTo>
                    <a:cubicBezTo>
                      <a:pt x="2364465" y="730708"/>
                      <a:pt x="2400708" y="478440"/>
                      <a:pt x="2435501" y="356655"/>
                    </a:cubicBezTo>
                    <a:cubicBezTo>
                      <a:pt x="2470294" y="234870"/>
                      <a:pt x="2506536" y="0"/>
                      <a:pt x="2539879" y="0"/>
                    </a:cubicBezTo>
                    <a:cubicBezTo>
                      <a:pt x="2573222" y="0"/>
                      <a:pt x="2602217" y="234870"/>
                      <a:pt x="2635560" y="356655"/>
                    </a:cubicBezTo>
                    <a:cubicBezTo>
                      <a:pt x="2668903" y="478440"/>
                      <a:pt x="2705145" y="732158"/>
                      <a:pt x="2739938" y="730708"/>
                    </a:cubicBezTo>
                    <a:cubicBezTo>
                      <a:pt x="2774731" y="729258"/>
                      <a:pt x="2809524" y="538607"/>
                      <a:pt x="2844317" y="347956"/>
                    </a:cubicBezTo>
                  </a:path>
                </a:pathLst>
              </a:custGeom>
              <a:ln>
                <a:solidFill>
                  <a:srgbClr val="660066"/>
                </a:solidFill>
              </a:ln>
            </p:spPr>
            <p:style>
              <a:lnRef idx="2">
                <a:schemeClr val="accent1"/>
              </a:lnRef>
              <a:fillRef idx="0">
                <a:schemeClr val="accent1"/>
              </a:fillRef>
              <a:effectRef idx="1">
                <a:schemeClr val="accent1"/>
              </a:effectRef>
              <a:fontRef idx="minor">
                <a:schemeClr val="tx1"/>
              </a:fontRef>
            </p:style>
            <p:txBody>
              <a:bodyPr anchor="ctr"/>
              <a:lstStyle/>
              <a:p>
                <a:pPr algn="ctr" eaLnBrk="1" hangingPunct="1">
                  <a:defRPr/>
                </a:pPr>
                <a:endParaRPr lang="en-US" sz="1800"/>
              </a:p>
            </p:txBody>
          </p:sp>
          <p:grpSp>
            <p:nvGrpSpPr>
              <p:cNvPr id="18459" name="Group 248"/>
              <p:cNvGrpSpPr>
                <a:grpSpLocks/>
              </p:cNvGrpSpPr>
              <p:nvPr/>
            </p:nvGrpSpPr>
            <p:grpSpPr bwMode="auto">
              <a:xfrm rot="10800000">
                <a:off x="7915848" y="1710268"/>
                <a:ext cx="573244" cy="428095"/>
                <a:chOff x="7970108" y="2518536"/>
                <a:chExt cx="573244" cy="428095"/>
              </a:xfrm>
            </p:grpSpPr>
            <p:cxnSp>
              <p:nvCxnSpPr>
                <p:cNvPr id="125" name="Straight Connector 124"/>
                <p:cNvCxnSpPr/>
                <p:nvPr/>
              </p:nvCxnSpPr>
              <p:spPr>
                <a:xfrm flipV="1">
                  <a:off x="7970108" y="2718031"/>
                  <a:ext cx="304883" cy="228600"/>
                </a:xfrm>
                <a:prstGeom prst="line">
                  <a:avLst/>
                </a:prstGeom>
                <a:ln w="3175">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26" name="Straight Arrow Connector 125"/>
                <p:cNvCxnSpPr/>
                <p:nvPr/>
              </p:nvCxnSpPr>
              <p:spPr>
                <a:xfrm flipH="1">
                  <a:off x="8127314" y="2518536"/>
                  <a:ext cx="416038" cy="312738"/>
                </a:xfrm>
                <a:prstGeom prst="straightConnector1">
                  <a:avLst/>
                </a:prstGeom>
                <a:ln w="3175"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grpSp>
          <p:grpSp>
            <p:nvGrpSpPr>
              <p:cNvPr id="18460" name="Group 249"/>
              <p:cNvGrpSpPr>
                <a:grpSpLocks/>
              </p:cNvGrpSpPr>
              <p:nvPr/>
            </p:nvGrpSpPr>
            <p:grpSpPr bwMode="auto">
              <a:xfrm rot="-6555312">
                <a:off x="7946623" y="2201682"/>
                <a:ext cx="603701" cy="452318"/>
                <a:chOff x="7931276" y="2437795"/>
                <a:chExt cx="603701" cy="452318"/>
              </a:xfrm>
            </p:grpSpPr>
            <p:cxnSp>
              <p:nvCxnSpPr>
                <p:cNvPr id="123" name="Straight Connector 122"/>
                <p:cNvCxnSpPr/>
                <p:nvPr/>
              </p:nvCxnSpPr>
              <p:spPr>
                <a:xfrm flipV="1">
                  <a:off x="7996563" y="2656011"/>
                  <a:ext cx="296863" cy="230249"/>
                </a:xfrm>
                <a:prstGeom prst="line">
                  <a:avLst/>
                </a:prstGeom>
                <a:ln w="3175">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24" name="Straight Arrow Connector 123"/>
                <p:cNvCxnSpPr/>
                <p:nvPr/>
              </p:nvCxnSpPr>
              <p:spPr>
                <a:xfrm flipH="1">
                  <a:off x="8180963" y="2434957"/>
                  <a:ext cx="409575" cy="319174"/>
                </a:xfrm>
                <a:prstGeom prst="straightConnector1">
                  <a:avLst/>
                </a:prstGeom>
                <a:ln w="3175"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grpSp>
          <p:grpSp>
            <p:nvGrpSpPr>
              <p:cNvPr id="18461" name="Group 250"/>
              <p:cNvGrpSpPr>
                <a:grpSpLocks/>
              </p:cNvGrpSpPr>
              <p:nvPr/>
            </p:nvGrpSpPr>
            <p:grpSpPr bwMode="auto">
              <a:xfrm>
                <a:off x="6553406" y="2209800"/>
                <a:ext cx="457323" cy="381000"/>
                <a:chOff x="6553406" y="2209800"/>
                <a:chExt cx="457323" cy="381000"/>
              </a:xfrm>
            </p:grpSpPr>
            <p:cxnSp>
              <p:nvCxnSpPr>
                <p:cNvPr id="121" name="Straight Connector 120"/>
                <p:cNvCxnSpPr/>
                <p:nvPr/>
              </p:nvCxnSpPr>
              <p:spPr>
                <a:xfrm flipV="1">
                  <a:off x="6553406" y="2209800"/>
                  <a:ext cx="457324" cy="381000"/>
                </a:xfrm>
                <a:prstGeom prst="line">
                  <a:avLst/>
                </a:prstGeom>
                <a:ln w="15875">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122" name="Straight Connector 121"/>
                <p:cNvCxnSpPr/>
                <p:nvPr/>
              </p:nvCxnSpPr>
              <p:spPr>
                <a:xfrm flipV="1">
                  <a:off x="6553406" y="2286000"/>
                  <a:ext cx="381103" cy="304800"/>
                </a:xfrm>
                <a:prstGeom prst="line">
                  <a:avLst/>
                </a:prstGeom>
                <a:ln w="3175" cmpd="sng">
                  <a:solidFill>
                    <a:srgbClr val="0000FF"/>
                  </a:solidFill>
                  <a:tailEnd type="arrow"/>
                </a:ln>
              </p:spPr>
              <p:style>
                <a:lnRef idx="2">
                  <a:schemeClr val="accent1"/>
                </a:lnRef>
                <a:fillRef idx="0">
                  <a:schemeClr val="accent1"/>
                </a:fillRef>
                <a:effectRef idx="1">
                  <a:schemeClr val="accent1"/>
                </a:effectRef>
                <a:fontRef idx="minor">
                  <a:schemeClr val="tx1"/>
                </a:fontRef>
              </p:style>
            </p:cxnSp>
          </p:grpSp>
          <p:grpSp>
            <p:nvGrpSpPr>
              <p:cNvPr id="18462" name="Group 251"/>
              <p:cNvGrpSpPr>
                <a:grpSpLocks/>
              </p:cNvGrpSpPr>
              <p:nvPr/>
            </p:nvGrpSpPr>
            <p:grpSpPr bwMode="auto">
              <a:xfrm>
                <a:off x="6553406" y="1828800"/>
                <a:ext cx="457323" cy="381000"/>
                <a:chOff x="6553406" y="1828800"/>
                <a:chExt cx="457323" cy="381000"/>
              </a:xfrm>
            </p:grpSpPr>
            <p:cxnSp>
              <p:nvCxnSpPr>
                <p:cNvPr id="119" name="Straight Connector 118"/>
                <p:cNvCxnSpPr>
                  <a:stCxn id="98" idx="3"/>
                </p:cNvCxnSpPr>
                <p:nvPr/>
              </p:nvCxnSpPr>
              <p:spPr>
                <a:xfrm>
                  <a:off x="6553406" y="1828800"/>
                  <a:ext cx="457324" cy="381000"/>
                </a:xfrm>
                <a:prstGeom prst="line">
                  <a:avLst/>
                </a:prstGeom>
                <a:ln w="15875">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120" name="Straight Connector 119"/>
                <p:cNvCxnSpPr/>
                <p:nvPr/>
              </p:nvCxnSpPr>
              <p:spPr>
                <a:xfrm>
                  <a:off x="6553406" y="1828800"/>
                  <a:ext cx="347757" cy="293688"/>
                </a:xfrm>
                <a:prstGeom prst="line">
                  <a:avLst/>
                </a:prstGeom>
                <a:ln w="3175" cmpd="sng">
                  <a:solidFill>
                    <a:srgbClr val="0000FF"/>
                  </a:solidFill>
                  <a:tailEnd type="arrow"/>
                </a:ln>
              </p:spPr>
              <p:style>
                <a:lnRef idx="2">
                  <a:schemeClr val="accent1"/>
                </a:lnRef>
                <a:fillRef idx="0">
                  <a:schemeClr val="accent1"/>
                </a:fillRef>
                <a:effectRef idx="1">
                  <a:schemeClr val="accent1"/>
                </a:effectRef>
                <a:fontRef idx="minor">
                  <a:schemeClr val="tx1"/>
                </a:fontRef>
              </p:style>
            </p:cxnSp>
          </p:grpSp>
          <p:cxnSp>
            <p:nvCxnSpPr>
              <p:cNvPr id="109" name="Straight Arrow Connector 108"/>
              <p:cNvCxnSpPr/>
              <p:nvPr/>
            </p:nvCxnSpPr>
            <p:spPr>
              <a:xfrm>
                <a:off x="5867421" y="2667000"/>
                <a:ext cx="457324" cy="0"/>
              </a:xfrm>
              <a:prstGeom prst="straightConnector1">
                <a:avLst/>
              </a:prstGeom>
              <a:ln>
                <a:solidFill>
                  <a:srgbClr val="845013"/>
                </a:solidFill>
                <a:tailEnd type="arrow"/>
              </a:ln>
            </p:spPr>
            <p:style>
              <a:lnRef idx="2">
                <a:schemeClr val="accent1"/>
              </a:lnRef>
              <a:fillRef idx="0">
                <a:schemeClr val="accent1"/>
              </a:fillRef>
              <a:effectRef idx="1">
                <a:schemeClr val="accent1"/>
              </a:effectRef>
              <a:fontRef idx="minor">
                <a:schemeClr val="tx1"/>
              </a:fontRef>
            </p:style>
          </p:cxnSp>
          <p:cxnSp>
            <p:nvCxnSpPr>
              <p:cNvPr id="110" name="Straight Connector 109"/>
              <p:cNvCxnSpPr/>
              <p:nvPr/>
            </p:nvCxnSpPr>
            <p:spPr>
              <a:xfrm>
                <a:off x="6553406" y="2854325"/>
                <a:ext cx="457324" cy="25400"/>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1" name="Straight Connector 110"/>
              <p:cNvCxnSpPr/>
              <p:nvPr/>
            </p:nvCxnSpPr>
            <p:spPr>
              <a:xfrm>
                <a:off x="6553406" y="2803525"/>
                <a:ext cx="457324" cy="0"/>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2" name="Straight Connector 111"/>
              <p:cNvCxnSpPr/>
              <p:nvPr/>
            </p:nvCxnSpPr>
            <p:spPr>
              <a:xfrm flipV="1">
                <a:off x="6553406" y="2727325"/>
                <a:ext cx="457324" cy="17463"/>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8467" name="TextBox 256"/>
              <p:cNvSpPr txBox="1">
                <a:spLocks noChangeArrowheads="1"/>
              </p:cNvSpPr>
              <p:nvPr/>
            </p:nvSpPr>
            <p:spPr bwMode="auto">
              <a:xfrm>
                <a:off x="5824185" y="1447800"/>
                <a:ext cx="42421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P</a:t>
                </a:r>
                <a:r>
                  <a:rPr lang="en-US" sz="1800" baseline="-25000"/>
                  <a:t>1</a:t>
                </a:r>
              </a:p>
            </p:txBody>
          </p:sp>
          <p:sp>
            <p:nvSpPr>
              <p:cNvPr id="18468" name="TextBox 257"/>
              <p:cNvSpPr txBox="1">
                <a:spLocks noChangeArrowheads="1"/>
              </p:cNvSpPr>
              <p:nvPr/>
            </p:nvSpPr>
            <p:spPr bwMode="auto">
              <a:xfrm>
                <a:off x="5791200" y="2286000"/>
                <a:ext cx="42421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P</a:t>
                </a:r>
                <a:r>
                  <a:rPr lang="en-US" sz="1800" baseline="-25000"/>
                  <a:t>2</a:t>
                </a:r>
              </a:p>
            </p:txBody>
          </p:sp>
          <p:pic>
            <p:nvPicPr>
              <p:cNvPr id="18469" name="Picture 258" descr="latex-image-1.pd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893402" y="1905000"/>
                <a:ext cx="9525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70" name="Picture 259" descr="latex-image-1.pd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858000" y="2438400"/>
                <a:ext cx="108491" cy="1914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71" name="Picture 260" descr="latex-image-1.pd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8610600" y="2438400"/>
                <a:ext cx="116681" cy="2489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72" name="Picture 261" descr="latex-image-1.pd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610600" y="1752600"/>
                <a:ext cx="79131"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18444" name="Picture 156" descr="Screen Shot 2015-05-21 at 3.46.05 AM.pn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7848600" y="4191000"/>
              <a:ext cx="685800" cy="828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45" name="Picture 34" descr="newlogo"/>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05000" y="4343400"/>
              <a:ext cx="1524000" cy="515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46" name="Picture 3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66800" y="4286250"/>
              <a:ext cx="685800" cy="590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pic>
        <p:pic>
          <p:nvPicPr>
            <p:cNvPr id="18447" name="Picture 36" descr="desy"/>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04800" y="4267200"/>
              <a:ext cx="6096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8448" name="Group 71"/>
            <p:cNvGrpSpPr>
              <a:grpSpLocks/>
            </p:cNvGrpSpPr>
            <p:nvPr/>
          </p:nvGrpSpPr>
          <p:grpSpPr bwMode="auto">
            <a:xfrm>
              <a:off x="6858000" y="4191000"/>
              <a:ext cx="647700" cy="647700"/>
              <a:chOff x="4368" y="720"/>
              <a:chExt cx="408" cy="408"/>
            </a:xfrm>
          </p:grpSpPr>
          <p:pic>
            <p:nvPicPr>
              <p:cNvPr id="18450" name="Picture 7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368" y="720"/>
                <a:ext cx="408" cy="4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451" name="Text Box 73"/>
              <p:cNvSpPr txBox="1">
                <a:spLocks noChangeArrowheads="1"/>
              </p:cNvSpPr>
              <p:nvPr/>
            </p:nvSpPr>
            <p:spPr bwMode="auto">
              <a:xfrm>
                <a:off x="4440" y="862"/>
                <a:ext cx="312"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900" b="1">
                    <a:latin typeface="Times New Roman" charset="0"/>
                  </a:rPr>
                  <a:t>FNAL</a:t>
                </a:r>
              </a:p>
            </p:txBody>
          </p:sp>
        </p:grpSp>
        <p:pic>
          <p:nvPicPr>
            <p:cNvPr id="18449" name="Picture 3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67400" y="4191000"/>
              <a:ext cx="685800" cy="590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pic>
      </p:grpSp>
    </p:spTree>
    <p:extLst>
      <p:ext uri="{BB962C8B-B14F-4D97-AF65-F5344CB8AC3E}">
        <p14:creationId xmlns:p14="http://schemas.microsoft.com/office/powerpoint/2010/main" val="2202132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84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533400" y="0"/>
            <a:ext cx="7467600" cy="685800"/>
          </a:xfrm>
        </p:spPr>
        <p:txBody>
          <a:bodyPr/>
          <a:lstStyle/>
          <a:p>
            <a:r>
              <a:rPr lang="en-US" sz="3200">
                <a:solidFill>
                  <a:schemeClr val="tx1"/>
                </a:solidFill>
                <a:latin typeface="Arial" charset="0"/>
                <a:ea typeface="ＭＳ Ｐゴシック" charset="0"/>
                <a:cs typeface="ＭＳ Ｐゴシック" charset="0"/>
              </a:rPr>
              <a:t>Polarized  PDFs</a:t>
            </a:r>
          </a:p>
        </p:txBody>
      </p:sp>
      <p:sp>
        <p:nvSpPr>
          <p:cNvPr id="24579" name="Text Box 7"/>
          <p:cNvSpPr txBox="1">
            <a:spLocks noChangeArrowheads="1"/>
          </p:cNvSpPr>
          <p:nvPr/>
        </p:nvSpPr>
        <p:spPr bwMode="auto">
          <a:xfrm>
            <a:off x="914400" y="5410200"/>
            <a:ext cx="7467600" cy="10160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buFontTx/>
              <a:buChar char="•"/>
            </a:pPr>
            <a:r>
              <a:rPr lang="en-US" sz="2000" dirty="0">
                <a:latin typeface="Times New Roman" charset="0"/>
              </a:rPr>
              <a:t>errors due to parameterizations and model dependence may be compatible with statistical and systematic errors from experiments</a:t>
            </a:r>
          </a:p>
          <a:p>
            <a:pPr eaLnBrk="1" hangingPunct="1">
              <a:buFontTx/>
              <a:buChar char="•"/>
            </a:pPr>
            <a:r>
              <a:rPr lang="en-US" sz="2000" dirty="0">
                <a:latin typeface="Times New Roman" charset="0"/>
              </a:rPr>
              <a:t>may be some tension between DIS and SIDIS. </a:t>
            </a:r>
          </a:p>
        </p:txBody>
      </p:sp>
      <p:sp>
        <p:nvSpPr>
          <p:cNvPr id="22532" name="Slide Number Placeholder 10"/>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EB9C0E45-3F4D-C74B-8FD8-3D3FAC0487C1}" type="slidenum">
              <a:rPr lang="en-US" sz="1400"/>
              <a:pPr/>
              <a:t>39</a:t>
            </a:fld>
            <a:endParaRPr lang="en-US" sz="1400"/>
          </a:p>
        </p:txBody>
      </p:sp>
      <p:sp>
        <p:nvSpPr>
          <p:cNvPr id="22533" name="Footer Placeholder 11"/>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smtClean="0"/>
              <a:t>Avakian, APCTP July 2</a:t>
            </a:r>
            <a:endParaRPr lang="en-US" sz="1400"/>
          </a:p>
        </p:txBody>
      </p:sp>
      <p:grpSp>
        <p:nvGrpSpPr>
          <p:cNvPr id="22534" name="Group 19"/>
          <p:cNvGrpSpPr>
            <a:grpSpLocks/>
          </p:cNvGrpSpPr>
          <p:nvPr/>
        </p:nvGrpSpPr>
        <p:grpSpPr bwMode="auto">
          <a:xfrm>
            <a:off x="381000" y="1295400"/>
            <a:ext cx="3352800" cy="1371600"/>
            <a:chOff x="4495800" y="2590800"/>
            <a:chExt cx="4648202" cy="2172813"/>
          </a:xfrm>
        </p:grpSpPr>
        <p:pic>
          <p:nvPicPr>
            <p:cNvPr id="22548" name="Picture 2" descr="txp_fig"/>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4574180" y="2627312"/>
              <a:ext cx="4569820" cy="2020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3" name="Rectangle 22"/>
            <p:cNvSpPr/>
            <p:nvPr/>
          </p:nvSpPr>
          <p:spPr>
            <a:xfrm>
              <a:off x="4495800" y="4155024"/>
              <a:ext cx="4648202" cy="6085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ＭＳ Ｐゴシック" charset="0"/>
              </a:endParaRPr>
            </a:p>
          </p:txBody>
        </p:sp>
        <p:sp>
          <p:nvSpPr>
            <p:cNvPr id="24" name="Rectangle 23"/>
            <p:cNvSpPr/>
            <p:nvPr/>
          </p:nvSpPr>
          <p:spPr>
            <a:xfrm rot="16200000">
              <a:off x="7316219" y="2895593"/>
              <a:ext cx="2132576" cy="15229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ＭＳ Ｐゴシック" charset="0"/>
              </a:endParaRPr>
            </a:p>
          </p:txBody>
        </p:sp>
      </p:grpSp>
      <p:sp>
        <p:nvSpPr>
          <p:cNvPr id="22535" name="Oval 11"/>
          <p:cNvSpPr>
            <a:spLocks noChangeArrowheads="1"/>
          </p:cNvSpPr>
          <p:nvPr/>
        </p:nvSpPr>
        <p:spPr bwMode="auto">
          <a:xfrm rot="1906323">
            <a:off x="1884363" y="1814513"/>
            <a:ext cx="814387" cy="688975"/>
          </a:xfrm>
          <a:prstGeom prst="ellipse">
            <a:avLst/>
          </a:prstGeom>
          <a:noFill/>
          <a:ln w="5715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a:p>
        </p:txBody>
      </p:sp>
      <p:pic>
        <p:nvPicPr>
          <p:cNvPr id="22536" name="Picture 9" descr="uli_di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827338"/>
            <a:ext cx="4038600" cy="1754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537" name="Text Box 10"/>
          <p:cNvSpPr txBox="1">
            <a:spLocks noChangeArrowheads="1"/>
          </p:cNvSpPr>
          <p:nvPr/>
        </p:nvSpPr>
        <p:spPr bwMode="auto">
          <a:xfrm>
            <a:off x="2362200" y="4503738"/>
            <a:ext cx="1462088" cy="830262"/>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i="1">
                <a:latin typeface="Times New Roman" charset="0"/>
              </a:rPr>
              <a:t>Anti-parallel electron &amp; quark spins</a:t>
            </a:r>
          </a:p>
        </p:txBody>
      </p:sp>
      <p:sp>
        <p:nvSpPr>
          <p:cNvPr id="22538" name="Text Box 12"/>
          <p:cNvSpPr txBox="1">
            <a:spLocks noChangeArrowheads="1"/>
          </p:cNvSpPr>
          <p:nvPr/>
        </p:nvSpPr>
        <p:spPr bwMode="auto">
          <a:xfrm>
            <a:off x="152400" y="4503738"/>
            <a:ext cx="1181100" cy="830262"/>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i="1">
                <a:latin typeface="Times New Roman" charset="0"/>
              </a:rPr>
              <a:t>Parallel electron &amp; quark spins</a:t>
            </a:r>
          </a:p>
        </p:txBody>
      </p:sp>
      <p:sp>
        <p:nvSpPr>
          <p:cNvPr id="30732" name="Rectangle 3"/>
          <p:cNvSpPr>
            <a:spLocks noChangeArrowheads="1"/>
          </p:cNvSpPr>
          <p:nvPr/>
        </p:nvSpPr>
        <p:spPr bwMode="auto">
          <a:xfrm>
            <a:off x="7497763" y="762000"/>
            <a:ext cx="1646237"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eaLnBrk="1" hangingPunct="1"/>
            <a:r>
              <a:rPr lang="en-US" sz="1000"/>
              <a:t>Ball et al arXiv:1303.7236</a:t>
            </a:r>
          </a:p>
        </p:txBody>
      </p:sp>
      <p:pic>
        <p:nvPicPr>
          <p:cNvPr id="22540" name="Picture 20" descr="latex-image-1.pd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52400" y="838200"/>
            <a:ext cx="2725738" cy="311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 name="Group 18"/>
          <p:cNvGrpSpPr>
            <a:grpSpLocks/>
          </p:cNvGrpSpPr>
          <p:nvPr/>
        </p:nvGrpSpPr>
        <p:grpSpPr bwMode="auto">
          <a:xfrm>
            <a:off x="3886200" y="1219200"/>
            <a:ext cx="5029200" cy="4114800"/>
            <a:chOff x="3886200" y="1219200"/>
            <a:chExt cx="5029200" cy="4114800"/>
          </a:xfrm>
        </p:grpSpPr>
        <p:pic>
          <p:nvPicPr>
            <p:cNvPr id="22546" name="Picture 16" descr="Screen Shot 2014-04-06 at 7.40.04 AM.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886200" y="1219200"/>
              <a:ext cx="2514600"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547" name="Picture 17" descr="Screen Shot 2014-04-06 at 7.40.25 AM.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324600" y="1219200"/>
              <a:ext cx="2590800"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4" name="Group 24"/>
          <p:cNvGrpSpPr>
            <a:grpSpLocks/>
          </p:cNvGrpSpPr>
          <p:nvPr/>
        </p:nvGrpSpPr>
        <p:grpSpPr bwMode="auto">
          <a:xfrm>
            <a:off x="5703888" y="1905000"/>
            <a:ext cx="3159125" cy="3581400"/>
            <a:chOff x="5703689" y="1905000"/>
            <a:chExt cx="3159323" cy="3581400"/>
          </a:xfrm>
        </p:grpSpPr>
        <p:sp>
          <p:nvSpPr>
            <p:cNvPr id="19" name="Oval 18"/>
            <p:cNvSpPr/>
            <p:nvPr/>
          </p:nvSpPr>
          <p:spPr bwMode="auto">
            <a:xfrm>
              <a:off x="6324440" y="1905000"/>
              <a:ext cx="1447891" cy="914400"/>
            </a:xfrm>
            <a:prstGeom prst="ellipse">
              <a:avLst/>
            </a:prstGeom>
            <a:noFill/>
            <a:ln w="3175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ＭＳ Ｐゴシック" charset="0"/>
              </a:endParaRPr>
            </a:p>
          </p:txBody>
        </p:sp>
        <p:pic>
          <p:nvPicPr>
            <p:cNvPr id="22544" name="Picture 11" descr="Screen Shot 2015-05-24 at 2.31.44 AM.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703689" y="3276600"/>
              <a:ext cx="3159323" cy="2209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21" name="Straight Arrow Connector 20"/>
            <p:cNvCxnSpPr/>
            <p:nvPr/>
          </p:nvCxnSpPr>
          <p:spPr bwMode="auto">
            <a:xfrm rot="5400000">
              <a:off x="6095866" y="3352793"/>
              <a:ext cx="1295400" cy="228614"/>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6077022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73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4579"/>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animBg="1"/>
      <p:bldP spid="3073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533400" y="0"/>
            <a:ext cx="7467600" cy="685800"/>
          </a:xfrm>
        </p:spPr>
        <p:txBody>
          <a:bodyPr/>
          <a:lstStyle/>
          <a:p>
            <a:r>
              <a:rPr lang="en-US" sz="3200">
                <a:solidFill>
                  <a:schemeClr val="tx1"/>
                </a:solidFill>
                <a:latin typeface="Arial" charset="0"/>
                <a:ea typeface="ＭＳ Ｐゴシック" charset="0"/>
                <a:cs typeface="ＭＳ Ｐゴシック" charset="0"/>
              </a:rPr>
              <a:t>Polarized  PDFs</a:t>
            </a:r>
          </a:p>
        </p:txBody>
      </p:sp>
      <p:sp>
        <p:nvSpPr>
          <p:cNvPr id="24579" name="Text Box 7"/>
          <p:cNvSpPr txBox="1">
            <a:spLocks noChangeArrowheads="1"/>
          </p:cNvSpPr>
          <p:nvPr/>
        </p:nvSpPr>
        <p:spPr bwMode="auto">
          <a:xfrm>
            <a:off x="914400" y="5410200"/>
            <a:ext cx="7467600" cy="10160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buFontTx/>
              <a:buChar char="•"/>
            </a:pPr>
            <a:r>
              <a:rPr lang="en-US" sz="2000">
                <a:latin typeface="Times New Roman" charset="0"/>
              </a:rPr>
              <a:t>errors due to parameterizations and model dependence may be compatible with statistical and systematic errors from experiments</a:t>
            </a:r>
          </a:p>
          <a:p>
            <a:pPr eaLnBrk="1" hangingPunct="1">
              <a:buFontTx/>
              <a:buChar char="•"/>
            </a:pPr>
            <a:r>
              <a:rPr lang="en-US" sz="2000">
                <a:latin typeface="Times New Roman" charset="0"/>
              </a:rPr>
              <a:t>may be some tension between DIS and SIDIS. </a:t>
            </a:r>
          </a:p>
        </p:txBody>
      </p:sp>
      <p:sp>
        <p:nvSpPr>
          <p:cNvPr id="22532" name="Slide Number Placeholder 10"/>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EB9C0E45-3F4D-C74B-8FD8-3D3FAC0487C1}" type="slidenum">
              <a:rPr lang="en-US" sz="1400"/>
              <a:pPr/>
              <a:t>40</a:t>
            </a:fld>
            <a:endParaRPr lang="en-US" sz="1400"/>
          </a:p>
        </p:txBody>
      </p:sp>
      <p:sp>
        <p:nvSpPr>
          <p:cNvPr id="22533" name="Footer Placeholder 11"/>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smtClean="0"/>
              <a:t>Avakian, APCTP July 2</a:t>
            </a:r>
            <a:endParaRPr lang="en-US" sz="1400"/>
          </a:p>
        </p:txBody>
      </p:sp>
      <p:grpSp>
        <p:nvGrpSpPr>
          <p:cNvPr id="22534" name="Group 19"/>
          <p:cNvGrpSpPr>
            <a:grpSpLocks/>
          </p:cNvGrpSpPr>
          <p:nvPr/>
        </p:nvGrpSpPr>
        <p:grpSpPr bwMode="auto">
          <a:xfrm>
            <a:off x="381000" y="1295400"/>
            <a:ext cx="3352800" cy="1371600"/>
            <a:chOff x="4495800" y="2590800"/>
            <a:chExt cx="4648202" cy="2172813"/>
          </a:xfrm>
        </p:grpSpPr>
        <p:pic>
          <p:nvPicPr>
            <p:cNvPr id="22548" name="Picture 2" descr="txp_fig"/>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4574180" y="2627312"/>
              <a:ext cx="4569820" cy="2020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3" name="Rectangle 22"/>
            <p:cNvSpPr/>
            <p:nvPr/>
          </p:nvSpPr>
          <p:spPr>
            <a:xfrm>
              <a:off x="4495800" y="4155024"/>
              <a:ext cx="4648202" cy="6085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ＭＳ Ｐゴシック" charset="0"/>
              </a:endParaRPr>
            </a:p>
          </p:txBody>
        </p:sp>
        <p:sp>
          <p:nvSpPr>
            <p:cNvPr id="24" name="Rectangle 23"/>
            <p:cNvSpPr/>
            <p:nvPr/>
          </p:nvSpPr>
          <p:spPr>
            <a:xfrm rot="16200000">
              <a:off x="7316219" y="2895593"/>
              <a:ext cx="2132576" cy="15229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ＭＳ Ｐゴシック" charset="0"/>
              </a:endParaRPr>
            </a:p>
          </p:txBody>
        </p:sp>
      </p:grpSp>
      <p:sp>
        <p:nvSpPr>
          <p:cNvPr id="22535" name="Oval 11"/>
          <p:cNvSpPr>
            <a:spLocks noChangeArrowheads="1"/>
          </p:cNvSpPr>
          <p:nvPr/>
        </p:nvSpPr>
        <p:spPr bwMode="auto">
          <a:xfrm rot="1906323">
            <a:off x="1884363" y="1814513"/>
            <a:ext cx="814387" cy="688975"/>
          </a:xfrm>
          <a:prstGeom prst="ellipse">
            <a:avLst/>
          </a:prstGeom>
          <a:noFill/>
          <a:ln w="5715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a:p>
        </p:txBody>
      </p:sp>
      <p:pic>
        <p:nvPicPr>
          <p:cNvPr id="22536" name="Picture 9" descr="uli_di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827338"/>
            <a:ext cx="4038600" cy="1754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537" name="Text Box 10"/>
          <p:cNvSpPr txBox="1">
            <a:spLocks noChangeArrowheads="1"/>
          </p:cNvSpPr>
          <p:nvPr/>
        </p:nvSpPr>
        <p:spPr bwMode="auto">
          <a:xfrm>
            <a:off x="2362200" y="4503738"/>
            <a:ext cx="1462088" cy="830262"/>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i="1">
                <a:latin typeface="Times New Roman" charset="0"/>
              </a:rPr>
              <a:t>Anti-parallel electron &amp; quark spins</a:t>
            </a:r>
          </a:p>
        </p:txBody>
      </p:sp>
      <p:sp>
        <p:nvSpPr>
          <p:cNvPr id="22538" name="Text Box 12"/>
          <p:cNvSpPr txBox="1">
            <a:spLocks noChangeArrowheads="1"/>
          </p:cNvSpPr>
          <p:nvPr/>
        </p:nvSpPr>
        <p:spPr bwMode="auto">
          <a:xfrm>
            <a:off x="152400" y="4503738"/>
            <a:ext cx="1181100" cy="830262"/>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i="1">
                <a:latin typeface="Times New Roman" charset="0"/>
              </a:rPr>
              <a:t>Parallel electron &amp; quark spins</a:t>
            </a:r>
          </a:p>
        </p:txBody>
      </p:sp>
      <p:sp>
        <p:nvSpPr>
          <p:cNvPr id="30732" name="Rectangle 3"/>
          <p:cNvSpPr>
            <a:spLocks noChangeArrowheads="1"/>
          </p:cNvSpPr>
          <p:nvPr/>
        </p:nvSpPr>
        <p:spPr bwMode="auto">
          <a:xfrm>
            <a:off x="7497763" y="762000"/>
            <a:ext cx="1646237"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eaLnBrk="1" hangingPunct="1"/>
            <a:r>
              <a:rPr lang="en-US" sz="1000"/>
              <a:t>Ball et al arXiv:1303.7236</a:t>
            </a:r>
          </a:p>
        </p:txBody>
      </p:sp>
      <p:pic>
        <p:nvPicPr>
          <p:cNvPr id="22540" name="Picture 20" descr="latex-image-1.pd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52400" y="838200"/>
            <a:ext cx="2725738" cy="311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 name="Group 18"/>
          <p:cNvGrpSpPr>
            <a:grpSpLocks/>
          </p:cNvGrpSpPr>
          <p:nvPr/>
        </p:nvGrpSpPr>
        <p:grpSpPr bwMode="auto">
          <a:xfrm>
            <a:off x="3886200" y="1219200"/>
            <a:ext cx="5029200" cy="4114800"/>
            <a:chOff x="3886200" y="1219200"/>
            <a:chExt cx="5029200" cy="4114800"/>
          </a:xfrm>
        </p:grpSpPr>
        <p:pic>
          <p:nvPicPr>
            <p:cNvPr id="22546" name="Picture 16" descr="Screen Shot 2014-04-06 at 7.40.04 AM.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886200" y="1219200"/>
              <a:ext cx="2514600"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547" name="Picture 17" descr="Screen Shot 2014-04-06 at 7.40.25 AM.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324600" y="1219200"/>
              <a:ext cx="2590800"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15949139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73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45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animBg="1"/>
      <p:bldP spid="3073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r>
              <a:rPr lang="en-US">
                <a:latin typeface="Arial" charset="0"/>
                <a:ea typeface="ＭＳ Ｐゴシック" charset="0"/>
                <a:cs typeface="ＭＳ Ｐゴシック" charset="0"/>
              </a:rPr>
              <a:t>Radiative SIDIS</a:t>
            </a:r>
          </a:p>
        </p:txBody>
      </p:sp>
      <p:sp>
        <p:nvSpPr>
          <p:cNvPr id="3584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DA8F829E-F63E-364B-82CF-E21DC92454C0}" type="slidenum">
              <a:rPr lang="en-US" sz="1400"/>
              <a:pPr/>
              <a:t>41</a:t>
            </a:fld>
            <a:endParaRPr lang="en-US" sz="1400"/>
          </a:p>
        </p:txBody>
      </p:sp>
      <p:pic>
        <p:nvPicPr>
          <p:cNvPr id="35843"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2895600"/>
            <a:ext cx="4038600" cy="571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44"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143000"/>
            <a:ext cx="3930650" cy="622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45"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814388"/>
            <a:ext cx="1887538" cy="163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46" name="Pictur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49238" y="2879725"/>
            <a:ext cx="1638300" cy="1657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5847" name="TextBox 8"/>
          <p:cNvSpPr txBox="1">
            <a:spLocks noChangeArrowheads="1"/>
          </p:cNvSpPr>
          <p:nvPr/>
        </p:nvSpPr>
        <p:spPr bwMode="auto">
          <a:xfrm>
            <a:off x="1887538" y="3708400"/>
            <a:ext cx="779462"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a:t>
            </a:r>
            <a:r>
              <a:rPr lang="is-IS" sz="1800"/>
              <a:t>…..</a:t>
            </a:r>
            <a:endParaRPr lang="en-US" sz="1800"/>
          </a:p>
        </p:txBody>
      </p:sp>
      <p:sp>
        <p:nvSpPr>
          <p:cNvPr id="35848" name="Rectangle 9"/>
          <p:cNvSpPr>
            <a:spLocks noChangeArrowheads="1"/>
          </p:cNvSpPr>
          <p:nvPr/>
        </p:nvSpPr>
        <p:spPr bwMode="auto">
          <a:xfrm>
            <a:off x="2278063" y="3548063"/>
            <a:ext cx="6865937"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eaLnBrk="1" hangingPunct="1"/>
            <a:r>
              <a:rPr lang="en-US"/>
              <a:t> additional photon can be described by three additional variables:</a:t>
            </a:r>
          </a:p>
        </p:txBody>
      </p:sp>
      <p:pic>
        <p:nvPicPr>
          <p:cNvPr id="35849" name="Picture 10"/>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325813" y="3865563"/>
            <a:ext cx="3227387" cy="681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5850" name="Rectangle 11"/>
          <p:cNvSpPr>
            <a:spLocks noChangeArrowheads="1"/>
          </p:cNvSpPr>
          <p:nvPr/>
        </p:nvSpPr>
        <p:spPr bwMode="auto">
          <a:xfrm>
            <a:off x="0" y="4630738"/>
            <a:ext cx="6180138"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eaLnBrk="1" hangingPunct="1"/>
            <a:r>
              <a:rPr lang="en-US"/>
              <a:t> The phase space of the real photon:</a:t>
            </a:r>
          </a:p>
        </p:txBody>
      </p:sp>
      <p:pic>
        <p:nvPicPr>
          <p:cNvPr id="35851" name="Picture 1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046538" y="4468813"/>
            <a:ext cx="2133600" cy="749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52" name="Picture 13"/>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57200" y="5581650"/>
            <a:ext cx="54991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53" name="Picture 14"/>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781800" y="5461000"/>
            <a:ext cx="2076450" cy="520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54" name="Picture 15"/>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191125" y="5219700"/>
            <a:ext cx="3798888" cy="361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55" name="Picture 17"/>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744913" y="1576388"/>
            <a:ext cx="2317750" cy="993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56" name="Picture 1"/>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7205663" y="4300538"/>
            <a:ext cx="1727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57" name="Picture 3"/>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7072313" y="4679950"/>
            <a:ext cx="1917700" cy="271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5858" name="TextBox 4"/>
          <p:cNvSpPr txBox="1">
            <a:spLocks noChangeArrowheads="1"/>
          </p:cNvSpPr>
          <p:nvPr/>
        </p:nvSpPr>
        <p:spPr bwMode="auto">
          <a:xfrm>
            <a:off x="6370638" y="788988"/>
            <a:ext cx="2754312"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t>Akushevich&amp;Ilyichev in progress</a:t>
            </a:r>
          </a:p>
        </p:txBody>
      </p:sp>
      <p:cxnSp>
        <p:nvCxnSpPr>
          <p:cNvPr id="7" name="Straight Arrow Connector 6"/>
          <p:cNvCxnSpPr>
            <a:cxnSpLocks noChangeShapeType="1"/>
          </p:cNvCxnSpPr>
          <p:nvPr/>
        </p:nvCxnSpPr>
        <p:spPr bwMode="auto">
          <a:xfrm>
            <a:off x="4843463" y="2635250"/>
            <a:ext cx="0" cy="488950"/>
          </a:xfrm>
          <a:prstGeom prst="straightConnector1">
            <a:avLst/>
          </a:prstGeom>
          <a:noFill/>
          <a:ln w="25400">
            <a:solidFill>
              <a:schemeClr val="tx1"/>
            </a:solidFill>
            <a:round/>
            <a:headEnd/>
            <a:tailEnd type="triangle" w="med" len="med"/>
          </a:ln>
          <a:effectLst>
            <a:outerShdw blurRad="40000" dist="20000" dir="5400000" rotWithShape="0">
              <a:srgbClr val="000000">
                <a:alpha val="37999"/>
              </a:srgbClr>
            </a:outerShdw>
          </a:effectLst>
          <a:extLst>
            <a:ext uri="{909E8E84-426E-40dd-AFC4-6F175D3DCCD1}">
              <a14:hiddenFill xmlns:a14="http://schemas.microsoft.com/office/drawing/2010/main" xmlns="">
                <a:noFill/>
              </a14:hiddenFill>
            </a:ext>
          </a:extLst>
        </p:spPr>
      </p:cxnSp>
      <p:pic>
        <p:nvPicPr>
          <p:cNvPr id="35860" name="Picture 5" descr="Screen Shot 2017-11-08 at 9.33.29 AM.pn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6400800" y="1752600"/>
            <a:ext cx="2552700" cy="565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Rectangle 7"/>
          <p:cNvSpPr>
            <a:spLocks noChangeArrowheads="1"/>
          </p:cNvSpPr>
          <p:nvPr/>
        </p:nvSpPr>
        <p:spPr bwMode="auto">
          <a:xfrm>
            <a:off x="6400800" y="1752600"/>
            <a:ext cx="2667000" cy="609600"/>
          </a:xfrm>
          <a:prstGeom prst="rect">
            <a:avLst/>
          </a:prstGeom>
          <a:noFill/>
          <a:ln w="9525">
            <a:solidFill>
              <a:schemeClr val="tx1"/>
            </a:solidFill>
            <a:prstDash val="sysDash"/>
            <a:miter lim="800000"/>
            <a:headEnd/>
            <a:tailEnd/>
          </a:ln>
          <a:effectLst>
            <a:outerShdw blurRad="400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algn="ctr" eaLnBrk="1" hangingPunct="1">
              <a:defRPr/>
            </a:pPr>
            <a:endParaRPr lang="en-US">
              <a:solidFill>
                <a:srgbClr val="FFFFFF"/>
              </a:solidFill>
            </a:endParaRPr>
          </a:p>
        </p:txBody>
      </p:sp>
      <p:cxnSp>
        <p:nvCxnSpPr>
          <p:cNvPr id="10" name="Straight Arrow Connector 9"/>
          <p:cNvCxnSpPr>
            <a:cxnSpLocks noChangeShapeType="1"/>
          </p:cNvCxnSpPr>
          <p:nvPr/>
        </p:nvCxnSpPr>
        <p:spPr bwMode="auto">
          <a:xfrm>
            <a:off x="8305800" y="2362200"/>
            <a:ext cx="304800" cy="457200"/>
          </a:xfrm>
          <a:prstGeom prst="straightConnector1">
            <a:avLst/>
          </a:prstGeom>
          <a:noFill/>
          <a:ln w="25400">
            <a:solidFill>
              <a:schemeClr val="tx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xmlns="">
                <a:noFill/>
              </a14:hiddenFill>
            </a:ext>
          </a:extLst>
        </p:spPr>
      </p:cxnSp>
      <p:pic>
        <p:nvPicPr>
          <p:cNvPr id="35863" name="Picture 11" descr="Screen Shot 2017-11-08 at 9.38.55 AM.png"/>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6019800" y="2819400"/>
            <a:ext cx="3022600" cy="538163"/>
          </a:xfrm>
          <a:prstGeom prst="rect">
            <a:avLst/>
          </a:prstGeom>
          <a:noFill/>
          <a:ln w="9525">
            <a:solidFill>
              <a:schemeClr val="tx1"/>
            </a:solidFill>
            <a:prstDash val="sysDash"/>
            <a:miter lim="800000"/>
            <a:headEnd/>
            <a:tailEnd/>
          </a:ln>
          <a:extLst>
            <a:ext uri="{909E8E84-426E-40dd-AFC4-6F175D3DCCD1}">
              <a14:hiddenFill xmlns:a14="http://schemas.microsoft.com/office/drawing/2010/main" xmlns="">
                <a:solidFill>
                  <a:srgbClr val="FFFFFF"/>
                </a:solidFill>
              </a14:hiddenFill>
            </a:ext>
          </a:extLst>
        </p:spPr>
      </p:pic>
      <p:sp>
        <p:nvSpPr>
          <p:cNvPr id="16" name="Footer Placeholder 15"/>
          <p:cNvSpPr>
            <a:spLocks noGrp="1"/>
          </p:cNvSpPr>
          <p:nvPr>
            <p:ph type="ftr" sz="quarter" idx="10"/>
          </p:nvPr>
        </p:nvSpPr>
        <p:spPr/>
        <p:txBody>
          <a:bodyPr/>
          <a:lstStyle/>
          <a:p>
            <a:pPr>
              <a:defRPr/>
            </a:pPr>
            <a:r>
              <a:rPr lang="en-US" smtClean="0"/>
              <a:t>Avakian, APCTP July 2</a:t>
            </a:r>
            <a:endParaRPr lang="en-US"/>
          </a:p>
        </p:txBody>
      </p:sp>
    </p:spTree>
    <p:extLst>
      <p:ext uri="{BB962C8B-B14F-4D97-AF65-F5344CB8AC3E}">
        <p14:creationId xmlns:p14="http://schemas.microsoft.com/office/powerpoint/2010/main" val="301113021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r>
              <a:rPr lang="en-US">
                <a:latin typeface="Arial" charset="0"/>
                <a:ea typeface="ＭＳ Ｐゴシック" charset="0"/>
                <a:cs typeface="ＭＳ Ｐゴシック" charset="0"/>
              </a:rPr>
              <a:t>From SIDIS to DIS</a:t>
            </a:r>
          </a:p>
        </p:txBody>
      </p:sp>
      <p:sp>
        <p:nvSpPr>
          <p:cNvPr id="4" name="Footer Placeholder 3"/>
          <p:cNvSpPr>
            <a:spLocks noGrp="1"/>
          </p:cNvSpPr>
          <p:nvPr>
            <p:ph type="ftr" sz="quarter" idx="10"/>
          </p:nvPr>
        </p:nvSpPr>
        <p:spPr/>
        <p:txBody>
          <a:bodyPr/>
          <a:lstStyle/>
          <a:p>
            <a:pPr>
              <a:defRPr/>
            </a:pPr>
            <a:r>
              <a:rPr lang="en-US" smtClean="0"/>
              <a:t>Avakian, APCTP July 2</a:t>
            </a:r>
            <a:endParaRPr lang="en-US"/>
          </a:p>
        </p:txBody>
      </p:sp>
      <p:sp>
        <p:nvSpPr>
          <p:cNvPr id="18435"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D422E54B-E366-8540-8E94-1612B9D10E05}" type="slidenum">
              <a:rPr lang="en-US" sz="1400"/>
              <a:pPr/>
              <a:t>42</a:t>
            </a:fld>
            <a:endParaRPr lang="en-US" sz="1400"/>
          </a:p>
        </p:txBody>
      </p:sp>
      <p:pic>
        <p:nvPicPr>
          <p:cNvPr id="18436" name="Picture 5" descr="Screen Shot 2017-11-07 at 5.42.19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066800"/>
            <a:ext cx="6794500" cy="762000"/>
          </a:xfrm>
          <a:prstGeom prst="rect">
            <a:avLst/>
          </a:prstGeom>
          <a:noFill/>
          <a:ln w="38100">
            <a:solidFill>
              <a:srgbClr val="FF0000"/>
            </a:solidFill>
            <a:miter lim="800000"/>
            <a:headEnd/>
            <a:tailEnd/>
          </a:ln>
          <a:extLst>
            <a:ext uri="{909E8E84-426E-40dd-AFC4-6F175D3DCCD1}">
              <a14:hiddenFill xmlns:a14="http://schemas.microsoft.com/office/drawing/2010/main" xmlns="">
                <a:solidFill>
                  <a:srgbClr val="FFFFFF"/>
                </a:solidFill>
              </a14:hiddenFill>
            </a:ext>
          </a:extLst>
        </p:spPr>
      </p:pic>
      <p:pic>
        <p:nvPicPr>
          <p:cNvPr id="18437" name="Picture 6" descr="Screen Shot 2017-11-07 at 5.42.59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905000"/>
            <a:ext cx="45974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38" name="Picture 7" descr="Screen Shot 2017-11-07 at 5.43.29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2514600"/>
            <a:ext cx="7620000" cy="736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39" name="Picture 8" descr="Screen Shot 2017-11-07 at 5.44.17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7200" y="3810000"/>
            <a:ext cx="5651500" cy="723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40" name="Picture 9" descr="Screen Shot 2017-11-07 at 5.45.02 P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572000"/>
            <a:ext cx="6692900" cy="762000"/>
          </a:xfrm>
          <a:prstGeom prst="rect">
            <a:avLst/>
          </a:prstGeom>
          <a:noFill/>
          <a:ln w="38100">
            <a:solidFill>
              <a:srgbClr val="FF0000"/>
            </a:solidFill>
            <a:miter lim="800000"/>
            <a:headEnd/>
            <a:tailEnd/>
          </a:ln>
          <a:extLst>
            <a:ext uri="{909E8E84-426E-40dd-AFC4-6F175D3DCCD1}">
              <a14:hiddenFill xmlns:a14="http://schemas.microsoft.com/office/drawing/2010/main" xmlns="">
                <a:solidFill>
                  <a:srgbClr val="FFFFFF"/>
                </a:solidFill>
              </a14:hiddenFill>
            </a:ext>
          </a:extLst>
        </p:spPr>
      </p:pic>
      <p:pic>
        <p:nvPicPr>
          <p:cNvPr id="18441" name="Picture 10" descr="Screen Shot 2017-11-07 at 5.45.37 PM.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981200" y="5867400"/>
            <a:ext cx="6438900" cy="593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42" name="Picture 11" descr="Screen Shot 2017-11-07 at 5.47.24 PM.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057400" y="5486400"/>
            <a:ext cx="4876800" cy="496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 name="Rectangle 12"/>
          <p:cNvSpPr>
            <a:spLocks noChangeArrowheads="1"/>
          </p:cNvSpPr>
          <p:nvPr/>
        </p:nvSpPr>
        <p:spPr bwMode="auto">
          <a:xfrm>
            <a:off x="6280150" y="2438400"/>
            <a:ext cx="1524000" cy="762000"/>
          </a:xfrm>
          <a:prstGeom prst="rect">
            <a:avLst/>
          </a:prstGeom>
          <a:noFill/>
          <a:ln w="25400">
            <a:solidFill>
              <a:srgbClr val="FF0000"/>
            </a:solidFill>
            <a:miter lim="800000"/>
            <a:headEnd/>
            <a:tailEnd/>
          </a:ln>
          <a:effectLst>
            <a:outerShdw blurRad="400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algn="ctr" eaLnBrk="1" hangingPunct="1">
              <a:defRPr/>
            </a:pPr>
            <a:endParaRPr lang="en-US">
              <a:solidFill>
                <a:srgbClr val="FFFFFF"/>
              </a:solidFill>
            </a:endParaRPr>
          </a:p>
        </p:txBody>
      </p:sp>
      <p:sp>
        <p:nvSpPr>
          <p:cNvPr id="18444" name="TextBox 13"/>
          <p:cNvSpPr txBox="1">
            <a:spLocks noChangeArrowheads="1"/>
          </p:cNvSpPr>
          <p:nvPr/>
        </p:nvSpPr>
        <p:spPr bwMode="auto">
          <a:xfrm>
            <a:off x="7848600" y="1143000"/>
            <a:ext cx="114617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3D SIDIS</a:t>
            </a:r>
          </a:p>
        </p:txBody>
      </p:sp>
      <p:sp>
        <p:nvSpPr>
          <p:cNvPr id="18445" name="TextBox 14"/>
          <p:cNvSpPr txBox="1">
            <a:spLocks noChangeArrowheads="1"/>
          </p:cNvSpPr>
          <p:nvPr/>
        </p:nvSpPr>
        <p:spPr bwMode="auto">
          <a:xfrm>
            <a:off x="7997825" y="2667000"/>
            <a:ext cx="114617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1D SIDIS</a:t>
            </a:r>
          </a:p>
        </p:txBody>
      </p:sp>
      <p:sp>
        <p:nvSpPr>
          <p:cNvPr id="18446" name="TextBox 15"/>
          <p:cNvSpPr txBox="1">
            <a:spLocks noChangeArrowheads="1"/>
          </p:cNvSpPr>
          <p:nvPr/>
        </p:nvSpPr>
        <p:spPr bwMode="auto">
          <a:xfrm>
            <a:off x="7543800" y="4724400"/>
            <a:ext cx="569913"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DIS</a:t>
            </a:r>
          </a:p>
        </p:txBody>
      </p:sp>
    </p:spTree>
    <p:extLst>
      <p:ext uri="{BB962C8B-B14F-4D97-AF65-F5344CB8AC3E}">
        <p14:creationId xmlns:p14="http://schemas.microsoft.com/office/powerpoint/2010/main" val="179183143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r>
              <a:rPr lang="en-US">
                <a:latin typeface="Symbol" charset="0"/>
                <a:ea typeface="ＭＳ Ｐゴシック" charset="0"/>
                <a:cs typeface="ＭＳ Ｐゴシック" charset="0"/>
              </a:rPr>
              <a:t>p</a:t>
            </a:r>
            <a:r>
              <a:rPr lang="en-US">
                <a:latin typeface="Arial" charset="0"/>
                <a:ea typeface="ＭＳ Ｐゴシック" charset="0"/>
                <a:cs typeface="ＭＳ Ｐゴシック" charset="0"/>
              </a:rPr>
              <a:t>0 SIDIS: advantages-I</a:t>
            </a:r>
          </a:p>
        </p:txBody>
      </p:sp>
      <p:sp>
        <p:nvSpPr>
          <p:cNvPr id="4" name="Footer Placeholder 3"/>
          <p:cNvSpPr>
            <a:spLocks noGrp="1"/>
          </p:cNvSpPr>
          <p:nvPr>
            <p:ph type="ftr" sz="quarter" idx="10"/>
          </p:nvPr>
        </p:nvSpPr>
        <p:spPr/>
        <p:txBody>
          <a:bodyPr/>
          <a:lstStyle/>
          <a:p>
            <a:pPr>
              <a:defRPr/>
            </a:pPr>
            <a:r>
              <a:rPr lang="en-US" smtClean="0"/>
              <a:t>Avakian, APCTP July 2</a:t>
            </a:r>
            <a:endParaRPr lang="en-US"/>
          </a:p>
        </p:txBody>
      </p:sp>
      <p:sp>
        <p:nvSpPr>
          <p:cNvPr id="20483"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B0303ED7-CA71-2442-A9E0-48DC7CF06E43}" type="slidenum">
              <a:rPr lang="en-US" sz="1400"/>
              <a:pPr/>
              <a:t>43</a:t>
            </a:fld>
            <a:endParaRPr lang="en-US" sz="1400"/>
          </a:p>
        </p:txBody>
      </p:sp>
      <p:sp>
        <p:nvSpPr>
          <p:cNvPr id="20484" name="Rectangle 5"/>
          <p:cNvSpPr>
            <a:spLocks noChangeArrowheads="1"/>
          </p:cNvSpPr>
          <p:nvPr/>
        </p:nvSpPr>
        <p:spPr bwMode="auto">
          <a:xfrm>
            <a:off x="152400" y="1295400"/>
            <a:ext cx="7696200" cy="4094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is-IS"/>
              <a:t> </a:t>
            </a:r>
            <a:r>
              <a:rPr lang="is-IS" sz="2000"/>
              <a:t>1)  </a:t>
            </a:r>
            <a:r>
              <a:rPr lang="en-US" sz="2000"/>
              <a:t>suppression of higher-twist contributions at large hadron energy fraction (particularly important at JLab energies where small z  events are contaminated by target fragmentation)</a:t>
            </a:r>
          </a:p>
          <a:p>
            <a:endParaRPr lang="en-US" sz="2000"/>
          </a:p>
          <a:p>
            <a:r>
              <a:rPr lang="en-US" sz="2000"/>
              <a:t>2) the absence of </a:t>
            </a:r>
            <a:r>
              <a:rPr lang="en-US" sz="2000">
                <a:latin typeface="Symbol" charset="0"/>
              </a:rPr>
              <a:t>r</a:t>
            </a:r>
            <a:r>
              <a:rPr lang="en-US" sz="2000"/>
              <a:t>0  production which complicates the interpretation of the charged single-pion data</a:t>
            </a:r>
          </a:p>
          <a:p>
            <a:endParaRPr lang="en-US" sz="2000"/>
          </a:p>
          <a:p>
            <a:r>
              <a:rPr lang="en-US" sz="2000"/>
              <a:t>3) the fragmentation functions for u  and d  quarks to </a:t>
            </a:r>
            <a:r>
              <a:rPr lang="en-US" sz="2000">
                <a:latin typeface="Symbol" charset="0"/>
              </a:rPr>
              <a:t>p</a:t>
            </a:r>
            <a:r>
              <a:rPr lang="en-US" sz="2000"/>
              <a:t>0  are</a:t>
            </a:r>
          </a:p>
          <a:p>
            <a:r>
              <a:rPr lang="en-US" sz="2000"/>
              <a:t>the same in first approximation</a:t>
            </a:r>
          </a:p>
          <a:p>
            <a:endParaRPr lang="en-US" sz="2000"/>
          </a:p>
          <a:p>
            <a:r>
              <a:rPr lang="en-US" sz="2000"/>
              <a:t>4) suppression of spin-dependent fragmentation for </a:t>
            </a:r>
            <a:r>
              <a:rPr lang="en-US" sz="2000">
                <a:latin typeface="Symbol" charset="0"/>
              </a:rPr>
              <a:t>p</a:t>
            </a:r>
            <a:r>
              <a:rPr lang="en-US" sz="2000"/>
              <a:t>0 s, due to the roughly equal magnitude and opposite sign of the Collins fragmentation functions for up and down </a:t>
            </a:r>
          </a:p>
        </p:txBody>
      </p:sp>
      <p:pic>
        <p:nvPicPr>
          <p:cNvPr id="20485" name="Pictur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65975" y="857250"/>
            <a:ext cx="1914525" cy="1150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8954635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r>
              <a:rPr lang="en-US">
                <a:latin typeface="Symbol" charset="0"/>
                <a:ea typeface="ＭＳ Ｐゴシック" charset="0"/>
                <a:cs typeface="ＭＳ Ｐゴシック" charset="0"/>
              </a:rPr>
              <a:t>p</a:t>
            </a:r>
            <a:r>
              <a:rPr lang="en-US">
                <a:latin typeface="Arial" charset="0"/>
                <a:ea typeface="ＭＳ Ｐゴシック" charset="0"/>
                <a:cs typeface="ＭＳ Ｐゴシック" charset="0"/>
              </a:rPr>
              <a:t>0 SIDIS: advantages-II</a:t>
            </a:r>
          </a:p>
        </p:txBody>
      </p:sp>
      <p:sp>
        <p:nvSpPr>
          <p:cNvPr id="4" name="Footer Placeholder 3"/>
          <p:cNvSpPr>
            <a:spLocks noGrp="1"/>
          </p:cNvSpPr>
          <p:nvPr>
            <p:ph type="ftr" sz="quarter" idx="10"/>
          </p:nvPr>
        </p:nvSpPr>
        <p:spPr/>
        <p:txBody>
          <a:bodyPr/>
          <a:lstStyle/>
          <a:p>
            <a:pPr>
              <a:defRPr/>
            </a:pPr>
            <a:r>
              <a:rPr lang="en-US" smtClean="0"/>
              <a:t>Avakian, APCTP July 2</a:t>
            </a:r>
            <a:endParaRPr lang="en-US"/>
          </a:p>
        </p:txBody>
      </p:sp>
      <p:sp>
        <p:nvSpPr>
          <p:cNvPr id="21507"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3711C15-9AF5-9A49-96E9-E939EB568C68}" type="slidenum">
              <a:rPr lang="en-US" sz="1400"/>
              <a:pPr/>
              <a:t>44</a:t>
            </a:fld>
            <a:endParaRPr lang="en-US" sz="1400"/>
          </a:p>
        </p:txBody>
      </p:sp>
      <p:sp>
        <p:nvSpPr>
          <p:cNvPr id="21508" name="Rectangle 5"/>
          <p:cNvSpPr>
            <a:spLocks noChangeArrowheads="1"/>
          </p:cNvSpPr>
          <p:nvPr/>
        </p:nvSpPr>
        <p:spPr bwMode="auto">
          <a:xfrm>
            <a:off x="152400" y="838200"/>
            <a:ext cx="7696200" cy="4708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2000"/>
              <a:t>5) longitudinal photon contribution, is suppressed in exclusive neutral pions production with respect to the transverse photon contribution, which is higher twist, suggesting that longitudinal photon contribution to SIDIS </a:t>
            </a:r>
            <a:r>
              <a:rPr lang="en-US" sz="2000">
                <a:latin typeface="Symbol" charset="0"/>
              </a:rPr>
              <a:t>p</a:t>
            </a:r>
            <a:r>
              <a:rPr lang="en-US" sz="2000"/>
              <a:t>0  will also be suppressed. </a:t>
            </a:r>
          </a:p>
          <a:p>
            <a:endParaRPr lang="en-US" sz="2000"/>
          </a:p>
          <a:p>
            <a:r>
              <a:rPr lang="en-US" sz="2000"/>
              <a:t>6) at large x , where the sea contribution is negligible, </a:t>
            </a:r>
            <a:r>
              <a:rPr lang="en-US" sz="2000">
                <a:latin typeface="Symbol" charset="0"/>
              </a:rPr>
              <a:t>p</a:t>
            </a:r>
            <a:r>
              <a:rPr lang="en-US" sz="2000"/>
              <a:t>0  multiplicities and double spin asymmetries will provide direct info on the fragmentation function of u  and d -quarks to p</a:t>
            </a:r>
            <a:r>
              <a:rPr lang="en-US" sz="2000">
                <a:latin typeface="Symbol" charset="0"/>
              </a:rPr>
              <a:t>p</a:t>
            </a:r>
            <a:r>
              <a:rPr lang="en-US" sz="2000"/>
              <a:t>0 . </a:t>
            </a:r>
          </a:p>
          <a:p>
            <a:endParaRPr lang="en-US" sz="2000"/>
          </a:p>
          <a:p>
            <a:r>
              <a:rPr lang="en-US" sz="2000"/>
              <a:t>7) </a:t>
            </a:r>
            <a:r>
              <a:rPr lang="en-US" sz="2000">
                <a:latin typeface="Symbol" charset="0"/>
              </a:rPr>
              <a:t>p</a:t>
            </a:r>
            <a:r>
              <a:rPr lang="en-US" sz="2000"/>
              <a:t>0  data has  better uniformity and smaller variations of averages of </a:t>
            </a:r>
            <a:r>
              <a:rPr lang="en-US" sz="2000" b="1"/>
              <a:t>P</a:t>
            </a:r>
            <a:r>
              <a:rPr lang="en-US" sz="2000" baseline="-25000"/>
              <a:t>T</a:t>
            </a:r>
            <a:r>
              <a:rPr lang="en-US" sz="2000"/>
              <a:t>  with </a:t>
            </a:r>
            <a:r>
              <a:rPr lang="en-US" sz="2000" b="1"/>
              <a:t>x </a:t>
            </a:r>
            <a:r>
              <a:rPr lang="en-US" sz="2000"/>
              <a:t> due to correlations between longitudinal and transverse momentum of quarks and hadrons</a:t>
            </a:r>
          </a:p>
          <a:p>
            <a:endParaRPr lang="en-US" sz="2000"/>
          </a:p>
          <a:p>
            <a:r>
              <a:rPr lang="en-US" sz="2000"/>
              <a:t>8) Particle ID (invariant mass of 2 photons) very different from charged pions</a:t>
            </a:r>
          </a:p>
        </p:txBody>
      </p:sp>
      <p:pic>
        <p:nvPicPr>
          <p:cNvPr id="21509" name="Pictur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65975" y="857250"/>
            <a:ext cx="1914525" cy="1150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8968005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r>
              <a:rPr lang="en-US">
                <a:latin typeface="Arial" charset="0"/>
                <a:ea typeface="ＭＳ Ｐゴシック" charset="0"/>
                <a:cs typeface="ＭＳ Ｐゴシック" charset="0"/>
              </a:rPr>
              <a:t>Multiplicities in SIDIS</a:t>
            </a:r>
          </a:p>
        </p:txBody>
      </p:sp>
      <p:sp>
        <p:nvSpPr>
          <p:cNvPr id="4" name="Footer Placeholder 3"/>
          <p:cNvSpPr>
            <a:spLocks noGrp="1"/>
          </p:cNvSpPr>
          <p:nvPr>
            <p:ph type="ftr" sz="quarter" idx="10"/>
          </p:nvPr>
        </p:nvSpPr>
        <p:spPr/>
        <p:txBody>
          <a:bodyPr/>
          <a:lstStyle/>
          <a:p>
            <a:pPr>
              <a:defRPr/>
            </a:pPr>
            <a:r>
              <a:rPr lang="en-US" smtClean="0"/>
              <a:t>Avakian, APCTP July 2</a:t>
            </a:r>
            <a:endParaRPr lang="en-US"/>
          </a:p>
        </p:txBody>
      </p:sp>
      <p:sp>
        <p:nvSpPr>
          <p:cNvPr id="19459"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A51E43A1-E758-A74F-A4A8-66088D4E411B}" type="slidenum">
              <a:rPr lang="en-US" sz="1400"/>
              <a:pPr/>
              <a:t>45</a:t>
            </a:fld>
            <a:endParaRPr lang="en-US" sz="1400"/>
          </a:p>
        </p:txBody>
      </p:sp>
      <p:pic>
        <p:nvPicPr>
          <p:cNvPr id="19460" name="Picture 2" descr="Screen Shot 2018-05-23 at 7.15.55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752600"/>
            <a:ext cx="8299450" cy="182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61" name="TextBox 5"/>
          <p:cNvSpPr txBox="1">
            <a:spLocks noChangeArrowheads="1"/>
          </p:cNvSpPr>
          <p:nvPr/>
        </p:nvSpPr>
        <p:spPr bwMode="auto">
          <a:xfrm>
            <a:off x="457200" y="1066800"/>
            <a:ext cx="494188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a:t>For simple Gaussian distributions in k</a:t>
            </a:r>
            <a:r>
              <a:rPr lang="en-US" sz="1800" baseline="-25000"/>
              <a:t>T</a:t>
            </a:r>
            <a:r>
              <a:rPr lang="en-US" sz="1800"/>
              <a:t> and p</a:t>
            </a:r>
            <a:r>
              <a:rPr lang="en-US" sz="1800" baseline="-25000"/>
              <a:t>T</a:t>
            </a:r>
          </a:p>
        </p:txBody>
      </p:sp>
      <p:sp>
        <p:nvSpPr>
          <p:cNvPr id="19462" name="TextBox 6"/>
          <p:cNvSpPr txBox="1">
            <a:spLocks noChangeArrowheads="1"/>
          </p:cNvSpPr>
          <p:nvPr/>
        </p:nvSpPr>
        <p:spPr bwMode="auto">
          <a:xfrm>
            <a:off x="228600" y="3886200"/>
            <a:ext cx="8915400"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dirty="0"/>
              <a:t>For p0  at large x, when sea contribution can be neglected the </a:t>
            </a:r>
            <a:r>
              <a:rPr lang="en-US" sz="1800" dirty="0">
                <a:latin typeface="ArialMT" charset="0"/>
              </a:rPr>
              <a:t>ratio </a:t>
            </a:r>
            <a:r>
              <a:rPr lang="en-US" sz="1800" u="sng" dirty="0">
                <a:latin typeface="ArialMT" charset="0"/>
              </a:rPr>
              <a:t>e’</a:t>
            </a:r>
            <a:r>
              <a:rPr lang="en-US" altLang="ja-JP" sz="1800" u="sng" dirty="0">
                <a:latin typeface="Symbol" charset="0"/>
              </a:rPr>
              <a:t>π</a:t>
            </a:r>
            <a:r>
              <a:rPr lang="en-US" altLang="ja-JP" sz="1800" u="sng" baseline="30000" dirty="0">
                <a:latin typeface="ArialMT" charset="0"/>
              </a:rPr>
              <a:t>0</a:t>
            </a:r>
            <a:r>
              <a:rPr lang="en-US" altLang="ja-JP" sz="1800" u="sng" dirty="0">
                <a:latin typeface="ArialMT" charset="0"/>
              </a:rPr>
              <a:t>X/ </a:t>
            </a:r>
            <a:r>
              <a:rPr lang="en-US" altLang="ja-JP" sz="1800" u="sng" dirty="0" err="1">
                <a:latin typeface="ArialMT" charset="0"/>
              </a:rPr>
              <a:t>e'X</a:t>
            </a:r>
            <a:r>
              <a:rPr lang="en-US" altLang="ja-JP" sz="1800" u="sng" dirty="0">
                <a:latin typeface="ArialMT" charset="0"/>
              </a:rPr>
              <a:t>  </a:t>
            </a:r>
            <a:r>
              <a:rPr lang="en-US" altLang="ja-JP" sz="1800" dirty="0">
                <a:latin typeface="ArialMT" charset="0"/>
              </a:rPr>
              <a:t>should follow z-dependence of the </a:t>
            </a:r>
            <a:r>
              <a:rPr lang="en-US" altLang="ja-JP" sz="1800" dirty="0"/>
              <a:t>fragmentation function (after integration over P</a:t>
            </a:r>
            <a:r>
              <a:rPr lang="en-US" altLang="ja-JP" sz="1800" baseline="-25000" dirty="0"/>
              <a:t>T</a:t>
            </a:r>
            <a:r>
              <a:rPr lang="en-US" altLang="ja-JP" sz="1800" dirty="0"/>
              <a:t>)</a:t>
            </a:r>
          </a:p>
          <a:p>
            <a:r>
              <a:rPr lang="en-US" sz="1800" dirty="0"/>
              <a:t>  </a:t>
            </a:r>
          </a:p>
        </p:txBody>
      </p:sp>
      <p:pic>
        <p:nvPicPr>
          <p:cNvPr id="19463"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4800600"/>
            <a:ext cx="3657600" cy="1300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10526972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Picture 14" descr="Screen Shot 2015-10-21 at 5.15.17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4419600"/>
            <a:ext cx="2438400" cy="175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7346" name="Picture 13" descr="Screen Shot 2015-10-21 at 5.13.33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4460875"/>
            <a:ext cx="2590800" cy="1711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7347" name="Footer Placeholder 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smtClean="0"/>
              <a:t>Avakian, APCTP July 2</a:t>
            </a:r>
            <a:endParaRPr lang="en-US" altLang="en-US" sz="1400"/>
          </a:p>
        </p:txBody>
      </p:sp>
      <p:sp>
        <p:nvSpPr>
          <p:cNvPr id="57348"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0E447ECB-9C0E-1F4E-96B4-C1E55F8DB74B}" type="slidenum">
              <a:rPr lang="en-US" altLang="en-US" sz="1400"/>
              <a:pPr>
                <a:spcBef>
                  <a:spcPct val="0"/>
                </a:spcBef>
                <a:buFontTx/>
                <a:buNone/>
              </a:pPr>
              <a:t>46</a:t>
            </a:fld>
            <a:endParaRPr lang="en-US" altLang="en-US" sz="1400"/>
          </a:p>
        </p:txBody>
      </p:sp>
      <p:graphicFrame>
        <p:nvGraphicFramePr>
          <p:cNvPr id="9" name="Table 8"/>
          <p:cNvGraphicFramePr>
            <a:graphicFrameLocks noGrp="1"/>
          </p:cNvGraphicFramePr>
          <p:nvPr/>
        </p:nvGraphicFramePr>
        <p:xfrm>
          <a:off x="0" y="1081088"/>
          <a:ext cx="9067800" cy="1279526"/>
        </p:xfrm>
        <a:graphic>
          <a:graphicData uri="http://schemas.openxmlformats.org/drawingml/2006/table">
            <a:tbl>
              <a:tblPr/>
              <a:tblGrid>
                <a:gridCol w="696913"/>
                <a:gridCol w="698500"/>
                <a:gridCol w="696912"/>
                <a:gridCol w="698500"/>
                <a:gridCol w="696913"/>
                <a:gridCol w="696912"/>
                <a:gridCol w="698500"/>
                <a:gridCol w="696913"/>
                <a:gridCol w="696912"/>
                <a:gridCol w="504825"/>
                <a:gridCol w="457200"/>
                <a:gridCol w="1295400"/>
                <a:gridCol w="533400"/>
              </a:tblGrid>
              <a:tr h="365427">
                <a:tc>
                  <a:txBody>
                    <a:bodyPr/>
                    <a:lstStyle>
                      <a:lvl1pPr defTabSz="457200" eaLnBrk="0" hangingPunct="0">
                        <a:spcBef>
                          <a:spcPct val="20000"/>
                        </a:spcBef>
                        <a:defRPr sz="2800">
                          <a:solidFill>
                            <a:schemeClr val="tx1"/>
                          </a:solidFill>
                          <a:latin typeface="Arial" charset="0"/>
                          <a:ea typeface="ＭＳ Ｐゴシック" charset="-128"/>
                        </a:defRPr>
                      </a:lvl1pPr>
                      <a:lvl2pPr marL="742950" indent="-285750" defTabSz="457200" eaLnBrk="0" hangingPunct="0">
                        <a:spcBef>
                          <a:spcPct val="20000"/>
                        </a:spcBef>
                        <a:defRPr sz="2400">
                          <a:solidFill>
                            <a:schemeClr val="tx1"/>
                          </a:solidFill>
                          <a:latin typeface="Arial" charset="0"/>
                          <a:ea typeface="ＭＳ Ｐゴシック" charset="-128"/>
                        </a:defRPr>
                      </a:lvl2pPr>
                      <a:lvl3pPr marL="1143000" indent="-228600" defTabSz="457200" eaLnBrk="0" hangingPunct="0">
                        <a:spcBef>
                          <a:spcPct val="20000"/>
                        </a:spcBef>
                        <a:defRPr sz="2000">
                          <a:solidFill>
                            <a:schemeClr val="tx1"/>
                          </a:solidFill>
                          <a:latin typeface="Arial" charset="0"/>
                          <a:ea typeface="ＭＳ Ｐゴシック" charset="-128"/>
                        </a:defRPr>
                      </a:lvl3pPr>
                      <a:lvl4pPr marL="1600200" indent="-228600" defTabSz="457200" eaLnBrk="0" hangingPunct="0">
                        <a:spcBef>
                          <a:spcPct val="20000"/>
                        </a:spcBef>
                        <a:defRPr>
                          <a:solidFill>
                            <a:schemeClr val="tx1"/>
                          </a:solidFill>
                          <a:latin typeface="Arial" charset="0"/>
                          <a:ea typeface="ＭＳ Ｐゴシック" charset="-128"/>
                        </a:defRPr>
                      </a:lvl4pPr>
                      <a:lvl5pPr marL="2057400" indent="-228600" defTabSz="457200" eaLnBrk="0" hangingPunct="0">
                        <a:spcBef>
                          <a:spcPct val="20000"/>
                        </a:spcBef>
                        <a:defRPr>
                          <a:solidFill>
                            <a:schemeClr val="tx1"/>
                          </a:solidFill>
                          <a:latin typeface="Arial"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charset="0"/>
                          <a:ea typeface="ＭＳ Ｐゴシック" charset="-128"/>
                        </a:rPr>
                        <a:t>bin#</a:t>
                      </a:r>
                    </a:p>
                  </a:txBody>
                  <a:tcPr marT="45554" marB="4555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eaLnBrk="0" hangingPunct="0">
                        <a:spcBef>
                          <a:spcPct val="20000"/>
                        </a:spcBef>
                        <a:defRPr sz="2800">
                          <a:solidFill>
                            <a:schemeClr val="tx1"/>
                          </a:solidFill>
                          <a:latin typeface="Arial" charset="0"/>
                          <a:ea typeface="ＭＳ Ｐゴシック" charset="-128"/>
                        </a:defRPr>
                      </a:lvl1pPr>
                      <a:lvl2pPr marL="742950" indent="-285750" defTabSz="457200" eaLnBrk="0" hangingPunct="0">
                        <a:spcBef>
                          <a:spcPct val="20000"/>
                        </a:spcBef>
                        <a:defRPr sz="2400">
                          <a:solidFill>
                            <a:schemeClr val="tx1"/>
                          </a:solidFill>
                          <a:latin typeface="Arial" charset="0"/>
                          <a:ea typeface="ＭＳ Ｐゴシック" charset="-128"/>
                        </a:defRPr>
                      </a:lvl2pPr>
                      <a:lvl3pPr marL="1143000" indent="-228600" defTabSz="457200" eaLnBrk="0" hangingPunct="0">
                        <a:spcBef>
                          <a:spcPct val="20000"/>
                        </a:spcBef>
                        <a:defRPr sz="2000">
                          <a:solidFill>
                            <a:schemeClr val="tx1"/>
                          </a:solidFill>
                          <a:latin typeface="Arial" charset="0"/>
                          <a:ea typeface="ＭＳ Ｐゴシック" charset="-128"/>
                        </a:defRPr>
                      </a:lvl3pPr>
                      <a:lvl4pPr marL="1600200" indent="-228600" defTabSz="457200" eaLnBrk="0" hangingPunct="0">
                        <a:spcBef>
                          <a:spcPct val="20000"/>
                        </a:spcBef>
                        <a:defRPr>
                          <a:solidFill>
                            <a:schemeClr val="tx1"/>
                          </a:solidFill>
                          <a:latin typeface="Arial" charset="0"/>
                          <a:ea typeface="ＭＳ Ｐゴシック" charset="-128"/>
                        </a:defRPr>
                      </a:lvl4pPr>
                      <a:lvl5pPr marL="2057400" indent="-228600" defTabSz="457200" eaLnBrk="0" hangingPunct="0">
                        <a:spcBef>
                          <a:spcPct val="20000"/>
                        </a:spcBef>
                        <a:defRPr>
                          <a:solidFill>
                            <a:schemeClr val="tx1"/>
                          </a:solidFill>
                          <a:latin typeface="Arial"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charset="0"/>
                          <a:ea typeface="ＭＳ Ｐゴシック" charset="-128"/>
                        </a:rPr>
                        <a:t>x</a:t>
                      </a:r>
                    </a:p>
                  </a:txBody>
                  <a:tcPr marT="45554" marB="4555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eaLnBrk="0" hangingPunct="0">
                        <a:spcBef>
                          <a:spcPct val="20000"/>
                        </a:spcBef>
                        <a:defRPr sz="2800">
                          <a:solidFill>
                            <a:schemeClr val="tx1"/>
                          </a:solidFill>
                          <a:latin typeface="Arial" charset="0"/>
                          <a:ea typeface="ＭＳ Ｐゴシック" charset="-128"/>
                        </a:defRPr>
                      </a:lvl1pPr>
                      <a:lvl2pPr marL="742950" indent="-285750" defTabSz="457200" eaLnBrk="0" hangingPunct="0">
                        <a:spcBef>
                          <a:spcPct val="20000"/>
                        </a:spcBef>
                        <a:defRPr sz="2400">
                          <a:solidFill>
                            <a:schemeClr val="tx1"/>
                          </a:solidFill>
                          <a:latin typeface="Arial" charset="0"/>
                          <a:ea typeface="ＭＳ Ｐゴシック" charset="-128"/>
                        </a:defRPr>
                      </a:lvl2pPr>
                      <a:lvl3pPr marL="1143000" indent="-228600" defTabSz="457200" eaLnBrk="0" hangingPunct="0">
                        <a:spcBef>
                          <a:spcPct val="20000"/>
                        </a:spcBef>
                        <a:defRPr sz="2000">
                          <a:solidFill>
                            <a:schemeClr val="tx1"/>
                          </a:solidFill>
                          <a:latin typeface="Arial" charset="0"/>
                          <a:ea typeface="ＭＳ Ｐゴシック" charset="-128"/>
                        </a:defRPr>
                      </a:lvl3pPr>
                      <a:lvl4pPr marL="1600200" indent="-228600" defTabSz="457200" eaLnBrk="0" hangingPunct="0">
                        <a:spcBef>
                          <a:spcPct val="20000"/>
                        </a:spcBef>
                        <a:defRPr>
                          <a:solidFill>
                            <a:schemeClr val="tx1"/>
                          </a:solidFill>
                          <a:latin typeface="Arial" charset="0"/>
                          <a:ea typeface="ＭＳ Ｐゴシック" charset="-128"/>
                        </a:defRPr>
                      </a:lvl4pPr>
                      <a:lvl5pPr marL="2057400" indent="-228600" defTabSz="457200" eaLnBrk="0" hangingPunct="0">
                        <a:spcBef>
                          <a:spcPct val="20000"/>
                        </a:spcBef>
                        <a:defRPr>
                          <a:solidFill>
                            <a:schemeClr val="tx1"/>
                          </a:solidFill>
                          <a:latin typeface="Arial"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charset="0"/>
                          <a:ea typeface="ＭＳ Ｐゴシック" charset="-128"/>
                        </a:rPr>
                        <a:t>Q</a:t>
                      </a:r>
                      <a:r>
                        <a:rPr kumimoji="0" lang="en-US" altLang="en-US" sz="1800" b="1" i="0" u="none" strike="noStrike" cap="none" normalizeH="0" baseline="30000">
                          <a:ln>
                            <a:noFill/>
                          </a:ln>
                          <a:solidFill>
                            <a:schemeClr val="tx1"/>
                          </a:solidFill>
                          <a:effectLst/>
                          <a:latin typeface="Arial" charset="0"/>
                          <a:ea typeface="ＭＳ Ｐゴシック" charset="-128"/>
                        </a:rPr>
                        <a:t>2</a:t>
                      </a:r>
                    </a:p>
                  </a:txBody>
                  <a:tcPr marT="45554" marB="4555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eaLnBrk="0" hangingPunct="0">
                        <a:spcBef>
                          <a:spcPct val="20000"/>
                        </a:spcBef>
                        <a:defRPr sz="2800">
                          <a:solidFill>
                            <a:schemeClr val="tx1"/>
                          </a:solidFill>
                          <a:latin typeface="Arial" charset="0"/>
                          <a:ea typeface="ＭＳ Ｐゴシック" charset="-128"/>
                        </a:defRPr>
                      </a:lvl1pPr>
                      <a:lvl2pPr marL="742950" indent="-285750" defTabSz="457200" eaLnBrk="0" hangingPunct="0">
                        <a:spcBef>
                          <a:spcPct val="20000"/>
                        </a:spcBef>
                        <a:defRPr sz="2400">
                          <a:solidFill>
                            <a:schemeClr val="tx1"/>
                          </a:solidFill>
                          <a:latin typeface="Arial" charset="0"/>
                          <a:ea typeface="ＭＳ Ｐゴシック" charset="-128"/>
                        </a:defRPr>
                      </a:lvl2pPr>
                      <a:lvl3pPr marL="1143000" indent="-228600" defTabSz="457200" eaLnBrk="0" hangingPunct="0">
                        <a:spcBef>
                          <a:spcPct val="20000"/>
                        </a:spcBef>
                        <a:defRPr sz="2000">
                          <a:solidFill>
                            <a:schemeClr val="tx1"/>
                          </a:solidFill>
                          <a:latin typeface="Arial" charset="0"/>
                          <a:ea typeface="ＭＳ Ｐゴシック" charset="-128"/>
                        </a:defRPr>
                      </a:lvl3pPr>
                      <a:lvl4pPr marL="1600200" indent="-228600" defTabSz="457200" eaLnBrk="0" hangingPunct="0">
                        <a:spcBef>
                          <a:spcPct val="20000"/>
                        </a:spcBef>
                        <a:defRPr>
                          <a:solidFill>
                            <a:schemeClr val="tx1"/>
                          </a:solidFill>
                          <a:latin typeface="Arial" charset="0"/>
                          <a:ea typeface="ＭＳ Ｐゴシック" charset="-128"/>
                        </a:defRPr>
                      </a:lvl4pPr>
                      <a:lvl5pPr marL="2057400" indent="-228600" defTabSz="457200" eaLnBrk="0" hangingPunct="0">
                        <a:spcBef>
                          <a:spcPct val="20000"/>
                        </a:spcBef>
                        <a:defRPr>
                          <a:solidFill>
                            <a:schemeClr val="tx1"/>
                          </a:solidFill>
                          <a:latin typeface="Arial"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charset="0"/>
                          <a:ea typeface="ＭＳ Ｐゴシック" charset="-128"/>
                        </a:rPr>
                        <a:t>y</a:t>
                      </a:r>
                    </a:p>
                  </a:txBody>
                  <a:tcPr marT="45554" marB="4555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eaLnBrk="0" hangingPunct="0">
                        <a:spcBef>
                          <a:spcPct val="20000"/>
                        </a:spcBef>
                        <a:defRPr sz="2800">
                          <a:solidFill>
                            <a:schemeClr val="tx1"/>
                          </a:solidFill>
                          <a:latin typeface="Arial" charset="0"/>
                          <a:ea typeface="ＭＳ Ｐゴシック" charset="-128"/>
                        </a:defRPr>
                      </a:lvl1pPr>
                      <a:lvl2pPr marL="742950" indent="-285750" defTabSz="457200" eaLnBrk="0" hangingPunct="0">
                        <a:spcBef>
                          <a:spcPct val="20000"/>
                        </a:spcBef>
                        <a:defRPr sz="2400">
                          <a:solidFill>
                            <a:schemeClr val="tx1"/>
                          </a:solidFill>
                          <a:latin typeface="Arial" charset="0"/>
                          <a:ea typeface="ＭＳ Ｐゴシック" charset="-128"/>
                        </a:defRPr>
                      </a:lvl2pPr>
                      <a:lvl3pPr marL="1143000" indent="-228600" defTabSz="457200" eaLnBrk="0" hangingPunct="0">
                        <a:spcBef>
                          <a:spcPct val="20000"/>
                        </a:spcBef>
                        <a:defRPr sz="2000">
                          <a:solidFill>
                            <a:schemeClr val="tx1"/>
                          </a:solidFill>
                          <a:latin typeface="Arial" charset="0"/>
                          <a:ea typeface="ＭＳ Ｐゴシック" charset="-128"/>
                        </a:defRPr>
                      </a:lvl3pPr>
                      <a:lvl4pPr marL="1600200" indent="-228600" defTabSz="457200" eaLnBrk="0" hangingPunct="0">
                        <a:spcBef>
                          <a:spcPct val="20000"/>
                        </a:spcBef>
                        <a:defRPr>
                          <a:solidFill>
                            <a:schemeClr val="tx1"/>
                          </a:solidFill>
                          <a:latin typeface="Arial" charset="0"/>
                          <a:ea typeface="ＭＳ Ｐゴシック" charset="-128"/>
                        </a:defRPr>
                      </a:lvl4pPr>
                      <a:lvl5pPr marL="2057400" indent="-228600" defTabSz="457200" eaLnBrk="0" hangingPunct="0">
                        <a:spcBef>
                          <a:spcPct val="20000"/>
                        </a:spcBef>
                        <a:defRPr>
                          <a:solidFill>
                            <a:schemeClr val="tx1"/>
                          </a:solidFill>
                          <a:latin typeface="Arial"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charset="0"/>
                          <a:ea typeface="ＭＳ Ｐゴシック" charset="-128"/>
                        </a:rPr>
                        <a:t>W</a:t>
                      </a:r>
                    </a:p>
                  </a:txBody>
                  <a:tcPr marT="45554" marB="4555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eaLnBrk="0" hangingPunct="0">
                        <a:spcBef>
                          <a:spcPct val="20000"/>
                        </a:spcBef>
                        <a:defRPr sz="2800">
                          <a:solidFill>
                            <a:schemeClr val="tx1"/>
                          </a:solidFill>
                          <a:latin typeface="Arial" charset="0"/>
                          <a:ea typeface="ＭＳ Ｐゴシック" charset="-128"/>
                        </a:defRPr>
                      </a:lvl1pPr>
                      <a:lvl2pPr marL="742950" indent="-285750" defTabSz="457200" eaLnBrk="0" hangingPunct="0">
                        <a:spcBef>
                          <a:spcPct val="20000"/>
                        </a:spcBef>
                        <a:defRPr sz="2400">
                          <a:solidFill>
                            <a:schemeClr val="tx1"/>
                          </a:solidFill>
                          <a:latin typeface="Arial" charset="0"/>
                          <a:ea typeface="ＭＳ Ｐゴシック" charset="-128"/>
                        </a:defRPr>
                      </a:lvl2pPr>
                      <a:lvl3pPr marL="1143000" indent="-228600" defTabSz="457200" eaLnBrk="0" hangingPunct="0">
                        <a:spcBef>
                          <a:spcPct val="20000"/>
                        </a:spcBef>
                        <a:defRPr sz="2000">
                          <a:solidFill>
                            <a:schemeClr val="tx1"/>
                          </a:solidFill>
                          <a:latin typeface="Arial" charset="0"/>
                          <a:ea typeface="ＭＳ Ｐゴシック" charset="-128"/>
                        </a:defRPr>
                      </a:lvl3pPr>
                      <a:lvl4pPr marL="1600200" indent="-228600" defTabSz="457200" eaLnBrk="0" hangingPunct="0">
                        <a:spcBef>
                          <a:spcPct val="20000"/>
                        </a:spcBef>
                        <a:defRPr>
                          <a:solidFill>
                            <a:schemeClr val="tx1"/>
                          </a:solidFill>
                          <a:latin typeface="Arial" charset="0"/>
                          <a:ea typeface="ＭＳ Ｐゴシック" charset="-128"/>
                        </a:defRPr>
                      </a:lvl4pPr>
                      <a:lvl5pPr marL="2057400" indent="-228600" defTabSz="457200" eaLnBrk="0" hangingPunct="0">
                        <a:spcBef>
                          <a:spcPct val="20000"/>
                        </a:spcBef>
                        <a:defRPr>
                          <a:solidFill>
                            <a:schemeClr val="tx1"/>
                          </a:solidFill>
                          <a:latin typeface="Arial"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charset="0"/>
                          <a:ea typeface="ＭＳ Ｐゴシック" charset="-128"/>
                        </a:rPr>
                        <a:t>M</a:t>
                      </a:r>
                      <a:r>
                        <a:rPr kumimoji="0" lang="en-US" altLang="en-US" sz="1800" b="1" i="0" u="none" strike="noStrike" cap="none" normalizeH="0" baseline="-25000">
                          <a:ln>
                            <a:noFill/>
                          </a:ln>
                          <a:solidFill>
                            <a:schemeClr val="tx1"/>
                          </a:solidFill>
                          <a:effectLst/>
                          <a:latin typeface="Arial" charset="0"/>
                          <a:ea typeface="ＭＳ Ｐゴシック" charset="-128"/>
                        </a:rPr>
                        <a:t>X</a:t>
                      </a:r>
                    </a:p>
                  </a:txBody>
                  <a:tcPr marT="45554" marB="4555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eaLnBrk="0" hangingPunct="0">
                        <a:spcBef>
                          <a:spcPct val="20000"/>
                        </a:spcBef>
                        <a:defRPr sz="2800">
                          <a:solidFill>
                            <a:schemeClr val="tx1"/>
                          </a:solidFill>
                          <a:latin typeface="Arial" charset="0"/>
                          <a:ea typeface="ＭＳ Ｐゴシック" charset="-128"/>
                        </a:defRPr>
                      </a:lvl1pPr>
                      <a:lvl2pPr marL="742950" indent="-285750" defTabSz="457200" eaLnBrk="0" hangingPunct="0">
                        <a:spcBef>
                          <a:spcPct val="20000"/>
                        </a:spcBef>
                        <a:defRPr sz="2400">
                          <a:solidFill>
                            <a:schemeClr val="tx1"/>
                          </a:solidFill>
                          <a:latin typeface="Arial" charset="0"/>
                          <a:ea typeface="ＭＳ Ｐゴシック" charset="-128"/>
                        </a:defRPr>
                      </a:lvl2pPr>
                      <a:lvl3pPr marL="1143000" indent="-228600" defTabSz="457200" eaLnBrk="0" hangingPunct="0">
                        <a:spcBef>
                          <a:spcPct val="20000"/>
                        </a:spcBef>
                        <a:defRPr sz="2000">
                          <a:solidFill>
                            <a:schemeClr val="tx1"/>
                          </a:solidFill>
                          <a:latin typeface="Arial" charset="0"/>
                          <a:ea typeface="ＭＳ Ｐゴシック" charset="-128"/>
                        </a:defRPr>
                      </a:lvl3pPr>
                      <a:lvl4pPr marL="1600200" indent="-228600" defTabSz="457200" eaLnBrk="0" hangingPunct="0">
                        <a:spcBef>
                          <a:spcPct val="20000"/>
                        </a:spcBef>
                        <a:defRPr>
                          <a:solidFill>
                            <a:schemeClr val="tx1"/>
                          </a:solidFill>
                          <a:latin typeface="Arial" charset="0"/>
                          <a:ea typeface="ＭＳ Ｐゴシック" charset="-128"/>
                        </a:defRPr>
                      </a:lvl4pPr>
                      <a:lvl5pPr marL="2057400" indent="-228600" defTabSz="457200" eaLnBrk="0" hangingPunct="0">
                        <a:spcBef>
                          <a:spcPct val="20000"/>
                        </a:spcBef>
                        <a:defRPr>
                          <a:solidFill>
                            <a:schemeClr val="tx1"/>
                          </a:solidFill>
                          <a:latin typeface="Arial"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Symbol" charset="2"/>
                          <a:ea typeface="ＭＳ Ｐゴシック" charset="-128"/>
                        </a:rPr>
                        <a:t>f</a:t>
                      </a:r>
                    </a:p>
                  </a:txBody>
                  <a:tcPr marT="45554" marB="4555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eaLnBrk="0" hangingPunct="0">
                        <a:spcBef>
                          <a:spcPct val="20000"/>
                        </a:spcBef>
                        <a:defRPr sz="2800">
                          <a:solidFill>
                            <a:schemeClr val="tx1"/>
                          </a:solidFill>
                          <a:latin typeface="Arial" charset="0"/>
                          <a:ea typeface="ＭＳ Ｐゴシック" charset="-128"/>
                        </a:defRPr>
                      </a:lvl1pPr>
                      <a:lvl2pPr marL="742950" indent="-285750" defTabSz="457200" eaLnBrk="0" hangingPunct="0">
                        <a:spcBef>
                          <a:spcPct val="20000"/>
                        </a:spcBef>
                        <a:defRPr sz="2400">
                          <a:solidFill>
                            <a:schemeClr val="tx1"/>
                          </a:solidFill>
                          <a:latin typeface="Arial" charset="0"/>
                          <a:ea typeface="ＭＳ Ｐゴシック" charset="-128"/>
                        </a:defRPr>
                      </a:lvl2pPr>
                      <a:lvl3pPr marL="1143000" indent="-228600" defTabSz="457200" eaLnBrk="0" hangingPunct="0">
                        <a:spcBef>
                          <a:spcPct val="20000"/>
                        </a:spcBef>
                        <a:defRPr sz="2000">
                          <a:solidFill>
                            <a:schemeClr val="tx1"/>
                          </a:solidFill>
                          <a:latin typeface="Arial" charset="0"/>
                          <a:ea typeface="ＭＳ Ｐゴシック" charset="-128"/>
                        </a:defRPr>
                      </a:lvl3pPr>
                      <a:lvl4pPr marL="1600200" indent="-228600" defTabSz="457200" eaLnBrk="0" hangingPunct="0">
                        <a:spcBef>
                          <a:spcPct val="20000"/>
                        </a:spcBef>
                        <a:defRPr>
                          <a:solidFill>
                            <a:schemeClr val="tx1"/>
                          </a:solidFill>
                          <a:latin typeface="Arial" charset="0"/>
                          <a:ea typeface="ＭＳ Ｐゴシック" charset="-128"/>
                        </a:defRPr>
                      </a:lvl4pPr>
                      <a:lvl5pPr marL="2057400" indent="-228600" defTabSz="457200" eaLnBrk="0" hangingPunct="0">
                        <a:spcBef>
                          <a:spcPct val="20000"/>
                        </a:spcBef>
                        <a:defRPr>
                          <a:solidFill>
                            <a:schemeClr val="tx1"/>
                          </a:solidFill>
                          <a:latin typeface="Arial"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charset="0"/>
                          <a:ea typeface="ＭＳ Ｐゴシック" charset="-128"/>
                        </a:rPr>
                        <a:t>z</a:t>
                      </a:r>
                    </a:p>
                  </a:txBody>
                  <a:tcPr marT="45554" marB="4555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eaLnBrk="0" hangingPunct="0">
                        <a:spcBef>
                          <a:spcPct val="20000"/>
                        </a:spcBef>
                        <a:defRPr sz="2800">
                          <a:solidFill>
                            <a:schemeClr val="tx1"/>
                          </a:solidFill>
                          <a:latin typeface="Arial" charset="0"/>
                          <a:ea typeface="ＭＳ Ｐゴシック" charset="-128"/>
                        </a:defRPr>
                      </a:lvl1pPr>
                      <a:lvl2pPr marL="742950" indent="-285750" defTabSz="457200" eaLnBrk="0" hangingPunct="0">
                        <a:spcBef>
                          <a:spcPct val="20000"/>
                        </a:spcBef>
                        <a:defRPr sz="2400">
                          <a:solidFill>
                            <a:schemeClr val="tx1"/>
                          </a:solidFill>
                          <a:latin typeface="Arial" charset="0"/>
                          <a:ea typeface="ＭＳ Ｐゴシック" charset="-128"/>
                        </a:defRPr>
                      </a:lvl2pPr>
                      <a:lvl3pPr marL="1143000" indent="-228600" defTabSz="457200" eaLnBrk="0" hangingPunct="0">
                        <a:spcBef>
                          <a:spcPct val="20000"/>
                        </a:spcBef>
                        <a:defRPr sz="2000">
                          <a:solidFill>
                            <a:schemeClr val="tx1"/>
                          </a:solidFill>
                          <a:latin typeface="Arial" charset="0"/>
                          <a:ea typeface="ＭＳ Ｐゴシック" charset="-128"/>
                        </a:defRPr>
                      </a:lvl3pPr>
                      <a:lvl4pPr marL="1600200" indent="-228600" defTabSz="457200" eaLnBrk="0" hangingPunct="0">
                        <a:spcBef>
                          <a:spcPct val="20000"/>
                        </a:spcBef>
                        <a:defRPr>
                          <a:solidFill>
                            <a:schemeClr val="tx1"/>
                          </a:solidFill>
                          <a:latin typeface="Arial" charset="0"/>
                          <a:ea typeface="ＭＳ Ｐゴシック" charset="-128"/>
                        </a:defRPr>
                      </a:lvl4pPr>
                      <a:lvl5pPr marL="2057400" indent="-228600" defTabSz="457200" eaLnBrk="0" hangingPunct="0">
                        <a:spcBef>
                          <a:spcPct val="20000"/>
                        </a:spcBef>
                        <a:defRPr>
                          <a:solidFill>
                            <a:schemeClr val="tx1"/>
                          </a:solidFill>
                          <a:latin typeface="Arial"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charset="0"/>
                          <a:ea typeface="ＭＳ Ｐゴシック" charset="-128"/>
                        </a:rPr>
                        <a:t>P</a:t>
                      </a:r>
                      <a:r>
                        <a:rPr kumimoji="0" lang="en-US" altLang="en-US" sz="1800" b="1" i="0" u="none" strike="noStrike" cap="none" normalizeH="0" baseline="-25000">
                          <a:ln>
                            <a:noFill/>
                          </a:ln>
                          <a:solidFill>
                            <a:schemeClr val="tx1"/>
                          </a:solidFill>
                          <a:effectLst/>
                          <a:latin typeface="Arial" charset="0"/>
                          <a:ea typeface="ＭＳ Ｐゴシック" charset="-128"/>
                        </a:rPr>
                        <a:t>T</a:t>
                      </a:r>
                    </a:p>
                  </a:txBody>
                  <a:tcPr marT="45554" marB="4555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eaLnBrk="0" hangingPunct="0">
                        <a:spcBef>
                          <a:spcPct val="20000"/>
                        </a:spcBef>
                        <a:defRPr sz="2800">
                          <a:solidFill>
                            <a:schemeClr val="tx1"/>
                          </a:solidFill>
                          <a:latin typeface="Arial" charset="0"/>
                          <a:ea typeface="ＭＳ Ｐゴシック" charset="-128"/>
                        </a:defRPr>
                      </a:lvl1pPr>
                      <a:lvl2pPr marL="742950" indent="-285750" defTabSz="457200" eaLnBrk="0" hangingPunct="0">
                        <a:spcBef>
                          <a:spcPct val="20000"/>
                        </a:spcBef>
                        <a:defRPr sz="2400">
                          <a:solidFill>
                            <a:schemeClr val="tx1"/>
                          </a:solidFill>
                          <a:latin typeface="Arial" charset="0"/>
                          <a:ea typeface="ＭＳ Ｐゴシック" charset="-128"/>
                        </a:defRPr>
                      </a:lvl2pPr>
                      <a:lvl3pPr marL="1143000" indent="-228600" defTabSz="457200" eaLnBrk="0" hangingPunct="0">
                        <a:spcBef>
                          <a:spcPct val="20000"/>
                        </a:spcBef>
                        <a:defRPr sz="2000">
                          <a:solidFill>
                            <a:schemeClr val="tx1"/>
                          </a:solidFill>
                          <a:latin typeface="Arial" charset="0"/>
                          <a:ea typeface="ＭＳ Ｐゴシック" charset="-128"/>
                        </a:defRPr>
                      </a:lvl3pPr>
                      <a:lvl4pPr marL="1600200" indent="-228600" defTabSz="457200" eaLnBrk="0" hangingPunct="0">
                        <a:spcBef>
                          <a:spcPct val="20000"/>
                        </a:spcBef>
                        <a:defRPr>
                          <a:solidFill>
                            <a:schemeClr val="tx1"/>
                          </a:solidFill>
                          <a:latin typeface="Arial" charset="0"/>
                          <a:ea typeface="ＭＳ Ｐゴシック" charset="-128"/>
                        </a:defRPr>
                      </a:lvl4pPr>
                      <a:lvl5pPr marL="2057400" indent="-228600" defTabSz="457200" eaLnBrk="0" hangingPunct="0">
                        <a:spcBef>
                          <a:spcPct val="20000"/>
                        </a:spcBef>
                        <a:defRPr>
                          <a:solidFill>
                            <a:schemeClr val="tx1"/>
                          </a:solidFill>
                          <a:latin typeface="Arial"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Symbol" charset="2"/>
                          <a:ea typeface="ＭＳ Ｐゴシック" charset="-128"/>
                        </a:rPr>
                        <a:t>l</a:t>
                      </a:r>
                      <a:endParaRPr kumimoji="0" lang="en-US" altLang="en-US" sz="1800" b="1" i="0" u="none" strike="noStrike" cap="none" normalizeH="0" baseline="0">
                        <a:ln>
                          <a:noFill/>
                        </a:ln>
                        <a:solidFill>
                          <a:schemeClr val="tx1"/>
                        </a:solidFill>
                        <a:effectLst/>
                        <a:latin typeface="Arial" charset="0"/>
                        <a:ea typeface="ＭＳ Ｐゴシック" charset="-128"/>
                      </a:endParaRPr>
                    </a:p>
                  </a:txBody>
                  <a:tcPr marT="45554" marB="4555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eaLnBrk="0" hangingPunct="0">
                        <a:spcBef>
                          <a:spcPct val="20000"/>
                        </a:spcBef>
                        <a:defRPr sz="2800">
                          <a:solidFill>
                            <a:schemeClr val="tx1"/>
                          </a:solidFill>
                          <a:latin typeface="Arial" charset="0"/>
                          <a:ea typeface="ＭＳ Ｐゴシック" charset="-128"/>
                        </a:defRPr>
                      </a:lvl1pPr>
                      <a:lvl2pPr marL="742950" indent="-285750" defTabSz="457200" eaLnBrk="0" hangingPunct="0">
                        <a:spcBef>
                          <a:spcPct val="20000"/>
                        </a:spcBef>
                        <a:defRPr sz="2400">
                          <a:solidFill>
                            <a:schemeClr val="tx1"/>
                          </a:solidFill>
                          <a:latin typeface="Arial" charset="0"/>
                          <a:ea typeface="ＭＳ Ｐゴシック" charset="-128"/>
                        </a:defRPr>
                      </a:lvl2pPr>
                      <a:lvl3pPr marL="1143000" indent="-228600" defTabSz="457200" eaLnBrk="0" hangingPunct="0">
                        <a:spcBef>
                          <a:spcPct val="20000"/>
                        </a:spcBef>
                        <a:defRPr sz="2000">
                          <a:solidFill>
                            <a:schemeClr val="tx1"/>
                          </a:solidFill>
                          <a:latin typeface="Arial" charset="0"/>
                          <a:ea typeface="ＭＳ Ｐゴシック" charset="-128"/>
                        </a:defRPr>
                      </a:lvl3pPr>
                      <a:lvl4pPr marL="1600200" indent="-228600" defTabSz="457200" eaLnBrk="0" hangingPunct="0">
                        <a:spcBef>
                          <a:spcPct val="20000"/>
                        </a:spcBef>
                        <a:defRPr>
                          <a:solidFill>
                            <a:schemeClr val="tx1"/>
                          </a:solidFill>
                          <a:latin typeface="Arial" charset="0"/>
                          <a:ea typeface="ＭＳ Ｐゴシック" charset="-128"/>
                        </a:defRPr>
                      </a:lvl4pPr>
                      <a:lvl5pPr marL="2057400" indent="-228600" defTabSz="457200" eaLnBrk="0" hangingPunct="0">
                        <a:spcBef>
                          <a:spcPct val="20000"/>
                        </a:spcBef>
                        <a:defRPr>
                          <a:solidFill>
                            <a:schemeClr val="tx1"/>
                          </a:solidFill>
                          <a:latin typeface="Arial"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Symbol" charset="2"/>
                          <a:ea typeface="ＭＳ Ｐゴシック" charset="-128"/>
                        </a:rPr>
                        <a:t>L</a:t>
                      </a:r>
                      <a:endParaRPr kumimoji="0" lang="en-US" altLang="en-US" sz="1800" b="1" i="0" u="none" strike="noStrike" cap="none" normalizeH="0" baseline="0">
                        <a:ln>
                          <a:noFill/>
                        </a:ln>
                        <a:solidFill>
                          <a:schemeClr val="tx1"/>
                        </a:solidFill>
                        <a:effectLst/>
                        <a:latin typeface="Arial" charset="0"/>
                        <a:ea typeface="ＭＳ Ｐゴシック" charset="-128"/>
                      </a:endParaRPr>
                    </a:p>
                  </a:txBody>
                  <a:tcPr marT="45554" marB="4555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eaLnBrk="0" hangingPunct="0">
                        <a:spcBef>
                          <a:spcPct val="20000"/>
                        </a:spcBef>
                        <a:defRPr sz="2800">
                          <a:solidFill>
                            <a:schemeClr val="tx1"/>
                          </a:solidFill>
                          <a:latin typeface="Arial" charset="0"/>
                          <a:ea typeface="ＭＳ Ｐゴシック" charset="-128"/>
                        </a:defRPr>
                      </a:lvl1pPr>
                      <a:lvl2pPr marL="742950" indent="-285750" defTabSz="457200" eaLnBrk="0" hangingPunct="0">
                        <a:spcBef>
                          <a:spcPct val="20000"/>
                        </a:spcBef>
                        <a:defRPr sz="2400">
                          <a:solidFill>
                            <a:schemeClr val="tx1"/>
                          </a:solidFill>
                          <a:latin typeface="Arial" charset="0"/>
                          <a:ea typeface="ＭＳ Ｐゴシック" charset="-128"/>
                        </a:defRPr>
                      </a:lvl2pPr>
                      <a:lvl3pPr marL="1143000" indent="-228600" defTabSz="457200" eaLnBrk="0" hangingPunct="0">
                        <a:spcBef>
                          <a:spcPct val="20000"/>
                        </a:spcBef>
                        <a:defRPr sz="2000">
                          <a:solidFill>
                            <a:schemeClr val="tx1"/>
                          </a:solidFill>
                          <a:latin typeface="Arial" charset="0"/>
                          <a:ea typeface="ＭＳ Ｐゴシック" charset="-128"/>
                        </a:defRPr>
                      </a:lvl3pPr>
                      <a:lvl4pPr marL="1600200" indent="-228600" defTabSz="457200" eaLnBrk="0" hangingPunct="0">
                        <a:spcBef>
                          <a:spcPct val="20000"/>
                        </a:spcBef>
                        <a:defRPr>
                          <a:solidFill>
                            <a:schemeClr val="tx1"/>
                          </a:solidFill>
                          <a:latin typeface="Arial" charset="0"/>
                          <a:ea typeface="ＭＳ Ｐゴシック" charset="-128"/>
                        </a:defRPr>
                      </a:lvl4pPr>
                      <a:lvl5pPr marL="2057400" indent="-228600" defTabSz="457200" eaLnBrk="0" hangingPunct="0">
                        <a:spcBef>
                          <a:spcPct val="20000"/>
                        </a:spcBef>
                        <a:defRPr>
                          <a:solidFill>
                            <a:schemeClr val="tx1"/>
                          </a:solidFill>
                          <a:latin typeface="Arial"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charset="0"/>
                          <a:ea typeface="ＭＳ Ｐゴシック" charset="-128"/>
                        </a:rPr>
                        <a:t>N(counts)</a:t>
                      </a:r>
                    </a:p>
                  </a:txBody>
                  <a:tcPr marT="45554" marB="4555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eaLnBrk="0" hangingPunct="0">
                        <a:spcBef>
                          <a:spcPct val="20000"/>
                        </a:spcBef>
                        <a:defRPr sz="2800">
                          <a:solidFill>
                            <a:schemeClr val="tx1"/>
                          </a:solidFill>
                          <a:latin typeface="Arial" charset="0"/>
                          <a:ea typeface="ＭＳ Ｐゴシック" charset="-128"/>
                        </a:defRPr>
                      </a:lvl1pPr>
                      <a:lvl2pPr marL="742950" indent="-285750" defTabSz="457200" eaLnBrk="0" hangingPunct="0">
                        <a:spcBef>
                          <a:spcPct val="20000"/>
                        </a:spcBef>
                        <a:defRPr sz="2400">
                          <a:solidFill>
                            <a:schemeClr val="tx1"/>
                          </a:solidFill>
                          <a:latin typeface="Arial" charset="0"/>
                          <a:ea typeface="ＭＳ Ｐゴシック" charset="-128"/>
                        </a:defRPr>
                      </a:lvl2pPr>
                      <a:lvl3pPr marL="1143000" indent="-228600" defTabSz="457200" eaLnBrk="0" hangingPunct="0">
                        <a:spcBef>
                          <a:spcPct val="20000"/>
                        </a:spcBef>
                        <a:defRPr sz="2000">
                          <a:solidFill>
                            <a:schemeClr val="tx1"/>
                          </a:solidFill>
                          <a:latin typeface="Arial" charset="0"/>
                          <a:ea typeface="ＭＳ Ｐゴシック" charset="-128"/>
                        </a:defRPr>
                      </a:lvl3pPr>
                      <a:lvl4pPr marL="1600200" indent="-228600" defTabSz="457200" eaLnBrk="0" hangingPunct="0">
                        <a:spcBef>
                          <a:spcPct val="20000"/>
                        </a:spcBef>
                        <a:defRPr>
                          <a:solidFill>
                            <a:schemeClr val="tx1"/>
                          </a:solidFill>
                          <a:latin typeface="Arial" charset="0"/>
                          <a:ea typeface="ＭＳ Ｐゴシック" charset="-128"/>
                        </a:defRPr>
                      </a:lvl4pPr>
                      <a:lvl5pPr marL="2057400" indent="-228600" defTabSz="457200" eaLnBrk="0" hangingPunct="0">
                        <a:spcBef>
                          <a:spcPct val="20000"/>
                        </a:spcBef>
                        <a:defRPr>
                          <a:solidFill>
                            <a:schemeClr val="tx1"/>
                          </a:solidFill>
                          <a:latin typeface="Arial"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charset="0"/>
                          <a:ea typeface="ＭＳ Ｐゴシック" charset="-128"/>
                        </a:rPr>
                        <a:t>RC</a:t>
                      </a:r>
                    </a:p>
                  </a:txBody>
                  <a:tcPr marT="45554" marB="4555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914098">
                <a:tc>
                  <a:txBody>
                    <a:bodyPr/>
                    <a:lstStyle>
                      <a:lvl1pPr defTabSz="457200" eaLnBrk="0" hangingPunct="0">
                        <a:spcBef>
                          <a:spcPct val="20000"/>
                        </a:spcBef>
                        <a:defRPr sz="2800">
                          <a:solidFill>
                            <a:schemeClr val="tx1"/>
                          </a:solidFill>
                          <a:latin typeface="Arial" charset="0"/>
                          <a:ea typeface="ＭＳ Ｐゴシック" charset="-128"/>
                        </a:defRPr>
                      </a:lvl1pPr>
                      <a:lvl2pPr marL="742950" indent="-285750" defTabSz="457200" eaLnBrk="0" hangingPunct="0">
                        <a:spcBef>
                          <a:spcPct val="20000"/>
                        </a:spcBef>
                        <a:defRPr sz="2400">
                          <a:solidFill>
                            <a:schemeClr val="tx1"/>
                          </a:solidFill>
                          <a:latin typeface="Arial" charset="0"/>
                          <a:ea typeface="ＭＳ Ｐゴシック" charset="-128"/>
                        </a:defRPr>
                      </a:lvl2pPr>
                      <a:lvl3pPr marL="1143000" indent="-228600" defTabSz="457200" eaLnBrk="0" hangingPunct="0">
                        <a:spcBef>
                          <a:spcPct val="20000"/>
                        </a:spcBef>
                        <a:defRPr sz="2000">
                          <a:solidFill>
                            <a:schemeClr val="tx1"/>
                          </a:solidFill>
                          <a:latin typeface="Arial" charset="0"/>
                          <a:ea typeface="ＭＳ Ｐゴシック" charset="-128"/>
                        </a:defRPr>
                      </a:lvl3pPr>
                      <a:lvl4pPr marL="1600200" indent="-228600" defTabSz="457200" eaLnBrk="0" hangingPunct="0">
                        <a:spcBef>
                          <a:spcPct val="20000"/>
                        </a:spcBef>
                        <a:defRPr>
                          <a:solidFill>
                            <a:schemeClr val="tx1"/>
                          </a:solidFill>
                          <a:latin typeface="Arial" charset="0"/>
                          <a:ea typeface="ＭＳ Ｐゴシック" charset="-128"/>
                        </a:defRPr>
                      </a:lvl4pPr>
                      <a:lvl5pPr marL="2057400" indent="-228600" defTabSz="457200" eaLnBrk="0" hangingPunct="0">
                        <a:spcBef>
                          <a:spcPct val="20000"/>
                        </a:spcBef>
                        <a:defRPr>
                          <a:solidFill>
                            <a:schemeClr val="tx1"/>
                          </a:solidFill>
                          <a:latin typeface="Arial"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charset="0"/>
                          <a:ea typeface="ＭＳ Ｐゴシック" charset="-128"/>
                        </a:rPr>
                        <a:t>1</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charset="0"/>
                          <a:ea typeface="ＭＳ Ｐゴシック" charset="-128"/>
                        </a:rPr>
                        <a:t>...</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charset="0"/>
                          <a:ea typeface="ＭＳ Ｐゴシック" charset="-128"/>
                        </a:rPr>
                        <a:t>N</a:t>
                      </a:r>
                    </a:p>
                  </a:txBody>
                  <a:tcPr marT="45554" marB="4555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defTabSz="457200" eaLnBrk="0" hangingPunct="0">
                        <a:spcBef>
                          <a:spcPct val="20000"/>
                        </a:spcBef>
                        <a:defRPr sz="2800">
                          <a:solidFill>
                            <a:schemeClr val="tx1"/>
                          </a:solidFill>
                          <a:latin typeface="Arial" charset="0"/>
                          <a:ea typeface="ＭＳ Ｐゴシック" charset="-128"/>
                        </a:defRPr>
                      </a:lvl1pPr>
                      <a:lvl2pPr marL="742950" indent="-285750" defTabSz="457200" eaLnBrk="0" hangingPunct="0">
                        <a:spcBef>
                          <a:spcPct val="20000"/>
                        </a:spcBef>
                        <a:defRPr sz="2400">
                          <a:solidFill>
                            <a:schemeClr val="tx1"/>
                          </a:solidFill>
                          <a:latin typeface="Arial" charset="0"/>
                          <a:ea typeface="ＭＳ Ｐゴシック" charset="-128"/>
                        </a:defRPr>
                      </a:lvl2pPr>
                      <a:lvl3pPr marL="1143000" indent="-228600" defTabSz="457200" eaLnBrk="0" hangingPunct="0">
                        <a:spcBef>
                          <a:spcPct val="20000"/>
                        </a:spcBef>
                        <a:defRPr sz="2000">
                          <a:solidFill>
                            <a:schemeClr val="tx1"/>
                          </a:solidFill>
                          <a:latin typeface="Arial" charset="0"/>
                          <a:ea typeface="ＭＳ Ｐゴシック" charset="-128"/>
                        </a:defRPr>
                      </a:lvl3pPr>
                      <a:lvl4pPr marL="1600200" indent="-228600" defTabSz="457200" eaLnBrk="0" hangingPunct="0">
                        <a:spcBef>
                          <a:spcPct val="20000"/>
                        </a:spcBef>
                        <a:defRPr>
                          <a:solidFill>
                            <a:schemeClr val="tx1"/>
                          </a:solidFill>
                          <a:latin typeface="Arial" charset="0"/>
                          <a:ea typeface="ＭＳ Ｐゴシック" charset="-128"/>
                        </a:defRPr>
                      </a:lvl4pPr>
                      <a:lvl5pPr marL="2057400" indent="-228600" defTabSz="457200" eaLnBrk="0" hangingPunct="0">
                        <a:spcBef>
                          <a:spcPct val="20000"/>
                        </a:spcBef>
                        <a:defRPr>
                          <a:solidFill>
                            <a:schemeClr val="tx1"/>
                          </a:solidFill>
                          <a:latin typeface="Arial"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charset="0"/>
                        <a:ea typeface="ＭＳ Ｐゴシック" charset="-128"/>
                      </a:endParaRPr>
                    </a:p>
                  </a:txBody>
                  <a:tcPr marT="45554" marB="4555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defTabSz="457200" eaLnBrk="0" hangingPunct="0">
                        <a:spcBef>
                          <a:spcPct val="20000"/>
                        </a:spcBef>
                        <a:defRPr sz="2800">
                          <a:solidFill>
                            <a:schemeClr val="tx1"/>
                          </a:solidFill>
                          <a:latin typeface="Arial" charset="0"/>
                          <a:ea typeface="ＭＳ Ｐゴシック" charset="-128"/>
                        </a:defRPr>
                      </a:lvl1pPr>
                      <a:lvl2pPr marL="742950" indent="-285750" defTabSz="457200" eaLnBrk="0" hangingPunct="0">
                        <a:spcBef>
                          <a:spcPct val="20000"/>
                        </a:spcBef>
                        <a:defRPr sz="2400">
                          <a:solidFill>
                            <a:schemeClr val="tx1"/>
                          </a:solidFill>
                          <a:latin typeface="Arial" charset="0"/>
                          <a:ea typeface="ＭＳ Ｐゴシック" charset="-128"/>
                        </a:defRPr>
                      </a:lvl2pPr>
                      <a:lvl3pPr marL="1143000" indent="-228600" defTabSz="457200" eaLnBrk="0" hangingPunct="0">
                        <a:spcBef>
                          <a:spcPct val="20000"/>
                        </a:spcBef>
                        <a:defRPr sz="2000">
                          <a:solidFill>
                            <a:schemeClr val="tx1"/>
                          </a:solidFill>
                          <a:latin typeface="Arial" charset="0"/>
                          <a:ea typeface="ＭＳ Ｐゴシック" charset="-128"/>
                        </a:defRPr>
                      </a:lvl3pPr>
                      <a:lvl4pPr marL="1600200" indent="-228600" defTabSz="457200" eaLnBrk="0" hangingPunct="0">
                        <a:spcBef>
                          <a:spcPct val="20000"/>
                        </a:spcBef>
                        <a:defRPr>
                          <a:solidFill>
                            <a:schemeClr val="tx1"/>
                          </a:solidFill>
                          <a:latin typeface="Arial" charset="0"/>
                          <a:ea typeface="ＭＳ Ｐゴシック" charset="-128"/>
                        </a:defRPr>
                      </a:lvl4pPr>
                      <a:lvl5pPr marL="2057400" indent="-228600" defTabSz="457200" eaLnBrk="0" hangingPunct="0">
                        <a:spcBef>
                          <a:spcPct val="20000"/>
                        </a:spcBef>
                        <a:defRPr>
                          <a:solidFill>
                            <a:schemeClr val="tx1"/>
                          </a:solidFill>
                          <a:latin typeface="Arial"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charset="0"/>
                        <a:ea typeface="ＭＳ Ｐゴシック" charset="-128"/>
                      </a:endParaRPr>
                    </a:p>
                  </a:txBody>
                  <a:tcPr marT="45554" marB="4555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defTabSz="457200" eaLnBrk="0" hangingPunct="0">
                        <a:spcBef>
                          <a:spcPct val="20000"/>
                        </a:spcBef>
                        <a:defRPr sz="2800">
                          <a:solidFill>
                            <a:schemeClr val="tx1"/>
                          </a:solidFill>
                          <a:latin typeface="Arial" charset="0"/>
                          <a:ea typeface="ＭＳ Ｐゴシック" charset="-128"/>
                        </a:defRPr>
                      </a:lvl1pPr>
                      <a:lvl2pPr marL="742950" indent="-285750" defTabSz="457200" eaLnBrk="0" hangingPunct="0">
                        <a:spcBef>
                          <a:spcPct val="20000"/>
                        </a:spcBef>
                        <a:defRPr sz="2400">
                          <a:solidFill>
                            <a:schemeClr val="tx1"/>
                          </a:solidFill>
                          <a:latin typeface="Arial" charset="0"/>
                          <a:ea typeface="ＭＳ Ｐゴシック" charset="-128"/>
                        </a:defRPr>
                      </a:lvl2pPr>
                      <a:lvl3pPr marL="1143000" indent="-228600" defTabSz="457200" eaLnBrk="0" hangingPunct="0">
                        <a:spcBef>
                          <a:spcPct val="20000"/>
                        </a:spcBef>
                        <a:defRPr sz="2000">
                          <a:solidFill>
                            <a:schemeClr val="tx1"/>
                          </a:solidFill>
                          <a:latin typeface="Arial" charset="0"/>
                          <a:ea typeface="ＭＳ Ｐゴシック" charset="-128"/>
                        </a:defRPr>
                      </a:lvl3pPr>
                      <a:lvl4pPr marL="1600200" indent="-228600" defTabSz="457200" eaLnBrk="0" hangingPunct="0">
                        <a:spcBef>
                          <a:spcPct val="20000"/>
                        </a:spcBef>
                        <a:defRPr>
                          <a:solidFill>
                            <a:schemeClr val="tx1"/>
                          </a:solidFill>
                          <a:latin typeface="Arial" charset="0"/>
                          <a:ea typeface="ＭＳ Ｐゴシック" charset="-128"/>
                        </a:defRPr>
                      </a:lvl4pPr>
                      <a:lvl5pPr marL="2057400" indent="-228600" defTabSz="457200" eaLnBrk="0" hangingPunct="0">
                        <a:spcBef>
                          <a:spcPct val="20000"/>
                        </a:spcBef>
                        <a:defRPr>
                          <a:solidFill>
                            <a:schemeClr val="tx1"/>
                          </a:solidFill>
                          <a:latin typeface="Arial"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charset="0"/>
                        <a:ea typeface="ＭＳ Ｐゴシック" charset="-128"/>
                      </a:endParaRPr>
                    </a:p>
                  </a:txBody>
                  <a:tcPr marT="45554" marB="4555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defTabSz="457200" eaLnBrk="0" hangingPunct="0">
                        <a:spcBef>
                          <a:spcPct val="20000"/>
                        </a:spcBef>
                        <a:defRPr sz="2800">
                          <a:solidFill>
                            <a:schemeClr val="tx1"/>
                          </a:solidFill>
                          <a:latin typeface="Arial" charset="0"/>
                          <a:ea typeface="ＭＳ Ｐゴシック" charset="-128"/>
                        </a:defRPr>
                      </a:lvl1pPr>
                      <a:lvl2pPr marL="742950" indent="-285750" defTabSz="457200" eaLnBrk="0" hangingPunct="0">
                        <a:spcBef>
                          <a:spcPct val="20000"/>
                        </a:spcBef>
                        <a:defRPr sz="2400">
                          <a:solidFill>
                            <a:schemeClr val="tx1"/>
                          </a:solidFill>
                          <a:latin typeface="Arial" charset="0"/>
                          <a:ea typeface="ＭＳ Ｐゴシック" charset="-128"/>
                        </a:defRPr>
                      </a:lvl2pPr>
                      <a:lvl3pPr marL="1143000" indent="-228600" defTabSz="457200" eaLnBrk="0" hangingPunct="0">
                        <a:spcBef>
                          <a:spcPct val="20000"/>
                        </a:spcBef>
                        <a:defRPr sz="2000">
                          <a:solidFill>
                            <a:schemeClr val="tx1"/>
                          </a:solidFill>
                          <a:latin typeface="Arial" charset="0"/>
                          <a:ea typeface="ＭＳ Ｐゴシック" charset="-128"/>
                        </a:defRPr>
                      </a:lvl3pPr>
                      <a:lvl4pPr marL="1600200" indent="-228600" defTabSz="457200" eaLnBrk="0" hangingPunct="0">
                        <a:spcBef>
                          <a:spcPct val="20000"/>
                        </a:spcBef>
                        <a:defRPr>
                          <a:solidFill>
                            <a:schemeClr val="tx1"/>
                          </a:solidFill>
                          <a:latin typeface="Arial" charset="0"/>
                          <a:ea typeface="ＭＳ Ｐゴシック" charset="-128"/>
                        </a:defRPr>
                      </a:lvl4pPr>
                      <a:lvl5pPr marL="2057400" indent="-228600" defTabSz="457200" eaLnBrk="0" hangingPunct="0">
                        <a:spcBef>
                          <a:spcPct val="20000"/>
                        </a:spcBef>
                        <a:defRPr>
                          <a:solidFill>
                            <a:schemeClr val="tx1"/>
                          </a:solidFill>
                          <a:latin typeface="Arial"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charset="0"/>
                        <a:ea typeface="ＭＳ Ｐゴシック" charset="-128"/>
                      </a:endParaRPr>
                    </a:p>
                  </a:txBody>
                  <a:tcPr marT="45554" marB="4555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defTabSz="457200" eaLnBrk="0" hangingPunct="0">
                        <a:spcBef>
                          <a:spcPct val="20000"/>
                        </a:spcBef>
                        <a:defRPr sz="2800">
                          <a:solidFill>
                            <a:schemeClr val="tx1"/>
                          </a:solidFill>
                          <a:latin typeface="Arial" charset="0"/>
                          <a:ea typeface="ＭＳ Ｐゴシック" charset="-128"/>
                        </a:defRPr>
                      </a:lvl1pPr>
                      <a:lvl2pPr marL="742950" indent="-285750" defTabSz="457200" eaLnBrk="0" hangingPunct="0">
                        <a:spcBef>
                          <a:spcPct val="20000"/>
                        </a:spcBef>
                        <a:defRPr sz="2400">
                          <a:solidFill>
                            <a:schemeClr val="tx1"/>
                          </a:solidFill>
                          <a:latin typeface="Arial" charset="0"/>
                          <a:ea typeface="ＭＳ Ｐゴシック" charset="-128"/>
                        </a:defRPr>
                      </a:lvl2pPr>
                      <a:lvl3pPr marL="1143000" indent="-228600" defTabSz="457200" eaLnBrk="0" hangingPunct="0">
                        <a:spcBef>
                          <a:spcPct val="20000"/>
                        </a:spcBef>
                        <a:defRPr sz="2000">
                          <a:solidFill>
                            <a:schemeClr val="tx1"/>
                          </a:solidFill>
                          <a:latin typeface="Arial" charset="0"/>
                          <a:ea typeface="ＭＳ Ｐゴシック" charset="-128"/>
                        </a:defRPr>
                      </a:lvl3pPr>
                      <a:lvl4pPr marL="1600200" indent="-228600" defTabSz="457200" eaLnBrk="0" hangingPunct="0">
                        <a:spcBef>
                          <a:spcPct val="20000"/>
                        </a:spcBef>
                        <a:defRPr>
                          <a:solidFill>
                            <a:schemeClr val="tx1"/>
                          </a:solidFill>
                          <a:latin typeface="Arial" charset="0"/>
                          <a:ea typeface="ＭＳ Ｐゴシック" charset="-128"/>
                        </a:defRPr>
                      </a:lvl4pPr>
                      <a:lvl5pPr marL="2057400" indent="-228600" defTabSz="457200" eaLnBrk="0" hangingPunct="0">
                        <a:spcBef>
                          <a:spcPct val="20000"/>
                        </a:spcBef>
                        <a:defRPr>
                          <a:solidFill>
                            <a:schemeClr val="tx1"/>
                          </a:solidFill>
                          <a:latin typeface="Arial"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charset="0"/>
                        <a:ea typeface="ＭＳ Ｐゴシック" charset="-128"/>
                      </a:endParaRPr>
                    </a:p>
                  </a:txBody>
                  <a:tcPr marT="45554" marB="4555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defTabSz="457200" eaLnBrk="0" hangingPunct="0">
                        <a:spcBef>
                          <a:spcPct val="20000"/>
                        </a:spcBef>
                        <a:defRPr sz="2800">
                          <a:solidFill>
                            <a:schemeClr val="tx1"/>
                          </a:solidFill>
                          <a:latin typeface="Arial" charset="0"/>
                          <a:ea typeface="ＭＳ Ｐゴシック" charset="-128"/>
                        </a:defRPr>
                      </a:lvl1pPr>
                      <a:lvl2pPr marL="742950" indent="-285750" defTabSz="457200" eaLnBrk="0" hangingPunct="0">
                        <a:spcBef>
                          <a:spcPct val="20000"/>
                        </a:spcBef>
                        <a:defRPr sz="2400">
                          <a:solidFill>
                            <a:schemeClr val="tx1"/>
                          </a:solidFill>
                          <a:latin typeface="Arial" charset="0"/>
                          <a:ea typeface="ＭＳ Ｐゴシック" charset="-128"/>
                        </a:defRPr>
                      </a:lvl2pPr>
                      <a:lvl3pPr marL="1143000" indent="-228600" defTabSz="457200" eaLnBrk="0" hangingPunct="0">
                        <a:spcBef>
                          <a:spcPct val="20000"/>
                        </a:spcBef>
                        <a:defRPr sz="2000">
                          <a:solidFill>
                            <a:schemeClr val="tx1"/>
                          </a:solidFill>
                          <a:latin typeface="Arial" charset="0"/>
                          <a:ea typeface="ＭＳ Ｐゴシック" charset="-128"/>
                        </a:defRPr>
                      </a:lvl3pPr>
                      <a:lvl4pPr marL="1600200" indent="-228600" defTabSz="457200" eaLnBrk="0" hangingPunct="0">
                        <a:spcBef>
                          <a:spcPct val="20000"/>
                        </a:spcBef>
                        <a:defRPr>
                          <a:solidFill>
                            <a:schemeClr val="tx1"/>
                          </a:solidFill>
                          <a:latin typeface="Arial" charset="0"/>
                          <a:ea typeface="ＭＳ Ｐゴシック" charset="-128"/>
                        </a:defRPr>
                      </a:lvl4pPr>
                      <a:lvl5pPr marL="2057400" indent="-228600" defTabSz="457200" eaLnBrk="0" hangingPunct="0">
                        <a:spcBef>
                          <a:spcPct val="20000"/>
                        </a:spcBef>
                        <a:defRPr>
                          <a:solidFill>
                            <a:schemeClr val="tx1"/>
                          </a:solidFill>
                          <a:latin typeface="Arial"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charset="0"/>
                        <a:ea typeface="ＭＳ Ｐゴシック" charset="-128"/>
                      </a:endParaRPr>
                    </a:p>
                  </a:txBody>
                  <a:tcPr marT="45554" marB="4555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defTabSz="457200" eaLnBrk="0" hangingPunct="0">
                        <a:spcBef>
                          <a:spcPct val="20000"/>
                        </a:spcBef>
                        <a:defRPr sz="2800">
                          <a:solidFill>
                            <a:schemeClr val="tx1"/>
                          </a:solidFill>
                          <a:latin typeface="Arial" charset="0"/>
                          <a:ea typeface="ＭＳ Ｐゴシック" charset="-128"/>
                        </a:defRPr>
                      </a:lvl1pPr>
                      <a:lvl2pPr marL="742950" indent="-285750" defTabSz="457200" eaLnBrk="0" hangingPunct="0">
                        <a:spcBef>
                          <a:spcPct val="20000"/>
                        </a:spcBef>
                        <a:defRPr sz="2400">
                          <a:solidFill>
                            <a:schemeClr val="tx1"/>
                          </a:solidFill>
                          <a:latin typeface="Arial" charset="0"/>
                          <a:ea typeface="ＭＳ Ｐゴシック" charset="-128"/>
                        </a:defRPr>
                      </a:lvl2pPr>
                      <a:lvl3pPr marL="1143000" indent="-228600" defTabSz="457200" eaLnBrk="0" hangingPunct="0">
                        <a:spcBef>
                          <a:spcPct val="20000"/>
                        </a:spcBef>
                        <a:defRPr sz="2000">
                          <a:solidFill>
                            <a:schemeClr val="tx1"/>
                          </a:solidFill>
                          <a:latin typeface="Arial" charset="0"/>
                          <a:ea typeface="ＭＳ Ｐゴシック" charset="-128"/>
                        </a:defRPr>
                      </a:lvl3pPr>
                      <a:lvl4pPr marL="1600200" indent="-228600" defTabSz="457200" eaLnBrk="0" hangingPunct="0">
                        <a:spcBef>
                          <a:spcPct val="20000"/>
                        </a:spcBef>
                        <a:defRPr>
                          <a:solidFill>
                            <a:schemeClr val="tx1"/>
                          </a:solidFill>
                          <a:latin typeface="Arial" charset="0"/>
                          <a:ea typeface="ＭＳ Ｐゴシック" charset="-128"/>
                        </a:defRPr>
                      </a:lvl4pPr>
                      <a:lvl5pPr marL="2057400" indent="-228600" defTabSz="457200" eaLnBrk="0" hangingPunct="0">
                        <a:spcBef>
                          <a:spcPct val="20000"/>
                        </a:spcBef>
                        <a:defRPr>
                          <a:solidFill>
                            <a:schemeClr val="tx1"/>
                          </a:solidFill>
                          <a:latin typeface="Arial"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charset="0"/>
                        <a:ea typeface="ＭＳ Ｐゴシック" charset="-128"/>
                      </a:endParaRPr>
                    </a:p>
                  </a:txBody>
                  <a:tcPr marT="45554" marB="4555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defTabSz="457200" eaLnBrk="0" hangingPunct="0">
                        <a:spcBef>
                          <a:spcPct val="20000"/>
                        </a:spcBef>
                        <a:defRPr sz="2800">
                          <a:solidFill>
                            <a:schemeClr val="tx1"/>
                          </a:solidFill>
                          <a:latin typeface="Arial" charset="0"/>
                          <a:ea typeface="ＭＳ Ｐゴシック" charset="-128"/>
                        </a:defRPr>
                      </a:lvl1pPr>
                      <a:lvl2pPr marL="742950" indent="-285750" defTabSz="457200" eaLnBrk="0" hangingPunct="0">
                        <a:spcBef>
                          <a:spcPct val="20000"/>
                        </a:spcBef>
                        <a:defRPr sz="2400">
                          <a:solidFill>
                            <a:schemeClr val="tx1"/>
                          </a:solidFill>
                          <a:latin typeface="Arial" charset="0"/>
                          <a:ea typeface="ＭＳ Ｐゴシック" charset="-128"/>
                        </a:defRPr>
                      </a:lvl2pPr>
                      <a:lvl3pPr marL="1143000" indent="-228600" defTabSz="457200" eaLnBrk="0" hangingPunct="0">
                        <a:spcBef>
                          <a:spcPct val="20000"/>
                        </a:spcBef>
                        <a:defRPr sz="2000">
                          <a:solidFill>
                            <a:schemeClr val="tx1"/>
                          </a:solidFill>
                          <a:latin typeface="Arial" charset="0"/>
                          <a:ea typeface="ＭＳ Ｐゴシック" charset="-128"/>
                        </a:defRPr>
                      </a:lvl3pPr>
                      <a:lvl4pPr marL="1600200" indent="-228600" defTabSz="457200" eaLnBrk="0" hangingPunct="0">
                        <a:spcBef>
                          <a:spcPct val="20000"/>
                        </a:spcBef>
                        <a:defRPr>
                          <a:solidFill>
                            <a:schemeClr val="tx1"/>
                          </a:solidFill>
                          <a:latin typeface="Arial" charset="0"/>
                          <a:ea typeface="ＭＳ Ｐゴシック" charset="-128"/>
                        </a:defRPr>
                      </a:lvl4pPr>
                      <a:lvl5pPr marL="2057400" indent="-228600" defTabSz="457200" eaLnBrk="0" hangingPunct="0">
                        <a:spcBef>
                          <a:spcPct val="20000"/>
                        </a:spcBef>
                        <a:defRPr>
                          <a:solidFill>
                            <a:schemeClr val="tx1"/>
                          </a:solidFill>
                          <a:latin typeface="Arial"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charset="0"/>
                        <a:ea typeface="ＭＳ Ｐゴシック" charset="-128"/>
                      </a:endParaRPr>
                    </a:p>
                  </a:txBody>
                  <a:tcPr marT="45554" marB="4555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defTabSz="457200" eaLnBrk="0" hangingPunct="0">
                        <a:spcBef>
                          <a:spcPct val="20000"/>
                        </a:spcBef>
                        <a:defRPr sz="2800">
                          <a:solidFill>
                            <a:schemeClr val="tx1"/>
                          </a:solidFill>
                          <a:latin typeface="Arial" charset="0"/>
                          <a:ea typeface="ＭＳ Ｐゴシック" charset="-128"/>
                        </a:defRPr>
                      </a:lvl1pPr>
                      <a:lvl2pPr marL="742950" indent="-285750" defTabSz="457200" eaLnBrk="0" hangingPunct="0">
                        <a:spcBef>
                          <a:spcPct val="20000"/>
                        </a:spcBef>
                        <a:defRPr sz="2400">
                          <a:solidFill>
                            <a:schemeClr val="tx1"/>
                          </a:solidFill>
                          <a:latin typeface="Arial" charset="0"/>
                          <a:ea typeface="ＭＳ Ｐゴシック" charset="-128"/>
                        </a:defRPr>
                      </a:lvl2pPr>
                      <a:lvl3pPr marL="1143000" indent="-228600" defTabSz="457200" eaLnBrk="0" hangingPunct="0">
                        <a:spcBef>
                          <a:spcPct val="20000"/>
                        </a:spcBef>
                        <a:defRPr sz="2000">
                          <a:solidFill>
                            <a:schemeClr val="tx1"/>
                          </a:solidFill>
                          <a:latin typeface="Arial" charset="0"/>
                          <a:ea typeface="ＭＳ Ｐゴシック" charset="-128"/>
                        </a:defRPr>
                      </a:lvl3pPr>
                      <a:lvl4pPr marL="1600200" indent="-228600" defTabSz="457200" eaLnBrk="0" hangingPunct="0">
                        <a:spcBef>
                          <a:spcPct val="20000"/>
                        </a:spcBef>
                        <a:defRPr>
                          <a:solidFill>
                            <a:schemeClr val="tx1"/>
                          </a:solidFill>
                          <a:latin typeface="Arial" charset="0"/>
                          <a:ea typeface="ＭＳ Ｐゴシック" charset="-128"/>
                        </a:defRPr>
                      </a:lvl4pPr>
                      <a:lvl5pPr marL="2057400" indent="-228600" defTabSz="457200" eaLnBrk="0" hangingPunct="0">
                        <a:spcBef>
                          <a:spcPct val="20000"/>
                        </a:spcBef>
                        <a:defRPr>
                          <a:solidFill>
                            <a:schemeClr val="tx1"/>
                          </a:solidFill>
                          <a:latin typeface="Arial"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charset="0"/>
                        <a:ea typeface="ＭＳ Ｐゴシック" charset="-128"/>
                      </a:endParaRPr>
                    </a:p>
                  </a:txBody>
                  <a:tcPr marT="45554" marB="4555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defTabSz="457200" eaLnBrk="0" hangingPunct="0">
                        <a:spcBef>
                          <a:spcPct val="20000"/>
                        </a:spcBef>
                        <a:defRPr sz="2800">
                          <a:solidFill>
                            <a:schemeClr val="tx1"/>
                          </a:solidFill>
                          <a:latin typeface="Arial" charset="0"/>
                          <a:ea typeface="ＭＳ Ｐゴシック" charset="-128"/>
                        </a:defRPr>
                      </a:lvl1pPr>
                      <a:lvl2pPr marL="742950" indent="-285750" defTabSz="457200" eaLnBrk="0" hangingPunct="0">
                        <a:spcBef>
                          <a:spcPct val="20000"/>
                        </a:spcBef>
                        <a:defRPr sz="2400">
                          <a:solidFill>
                            <a:schemeClr val="tx1"/>
                          </a:solidFill>
                          <a:latin typeface="Arial" charset="0"/>
                          <a:ea typeface="ＭＳ Ｐゴシック" charset="-128"/>
                        </a:defRPr>
                      </a:lvl2pPr>
                      <a:lvl3pPr marL="1143000" indent="-228600" defTabSz="457200" eaLnBrk="0" hangingPunct="0">
                        <a:spcBef>
                          <a:spcPct val="20000"/>
                        </a:spcBef>
                        <a:defRPr sz="2000">
                          <a:solidFill>
                            <a:schemeClr val="tx1"/>
                          </a:solidFill>
                          <a:latin typeface="Arial" charset="0"/>
                          <a:ea typeface="ＭＳ Ｐゴシック" charset="-128"/>
                        </a:defRPr>
                      </a:lvl3pPr>
                      <a:lvl4pPr marL="1600200" indent="-228600" defTabSz="457200" eaLnBrk="0" hangingPunct="0">
                        <a:spcBef>
                          <a:spcPct val="20000"/>
                        </a:spcBef>
                        <a:defRPr>
                          <a:solidFill>
                            <a:schemeClr val="tx1"/>
                          </a:solidFill>
                          <a:latin typeface="Arial" charset="0"/>
                          <a:ea typeface="ＭＳ Ｐゴシック" charset="-128"/>
                        </a:defRPr>
                      </a:lvl4pPr>
                      <a:lvl5pPr marL="2057400" indent="-228600" defTabSz="457200" eaLnBrk="0" hangingPunct="0">
                        <a:spcBef>
                          <a:spcPct val="20000"/>
                        </a:spcBef>
                        <a:defRPr>
                          <a:solidFill>
                            <a:schemeClr val="tx1"/>
                          </a:solidFill>
                          <a:latin typeface="Arial"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charset="0"/>
                        <a:ea typeface="ＭＳ Ｐゴシック" charset="-128"/>
                      </a:endParaRPr>
                    </a:p>
                  </a:txBody>
                  <a:tcPr marT="45554" marB="4555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defTabSz="457200" eaLnBrk="0" hangingPunct="0">
                        <a:spcBef>
                          <a:spcPct val="20000"/>
                        </a:spcBef>
                        <a:defRPr sz="2800">
                          <a:solidFill>
                            <a:schemeClr val="tx1"/>
                          </a:solidFill>
                          <a:latin typeface="Arial" charset="0"/>
                          <a:ea typeface="ＭＳ Ｐゴシック" charset="-128"/>
                        </a:defRPr>
                      </a:lvl1pPr>
                      <a:lvl2pPr marL="742950" indent="-285750" defTabSz="457200" eaLnBrk="0" hangingPunct="0">
                        <a:spcBef>
                          <a:spcPct val="20000"/>
                        </a:spcBef>
                        <a:defRPr sz="2400">
                          <a:solidFill>
                            <a:schemeClr val="tx1"/>
                          </a:solidFill>
                          <a:latin typeface="Arial" charset="0"/>
                          <a:ea typeface="ＭＳ Ｐゴシック" charset="-128"/>
                        </a:defRPr>
                      </a:lvl2pPr>
                      <a:lvl3pPr marL="1143000" indent="-228600" defTabSz="457200" eaLnBrk="0" hangingPunct="0">
                        <a:spcBef>
                          <a:spcPct val="20000"/>
                        </a:spcBef>
                        <a:defRPr sz="2000">
                          <a:solidFill>
                            <a:schemeClr val="tx1"/>
                          </a:solidFill>
                          <a:latin typeface="Arial" charset="0"/>
                          <a:ea typeface="ＭＳ Ｐゴシック" charset="-128"/>
                        </a:defRPr>
                      </a:lvl3pPr>
                      <a:lvl4pPr marL="1600200" indent="-228600" defTabSz="457200" eaLnBrk="0" hangingPunct="0">
                        <a:spcBef>
                          <a:spcPct val="20000"/>
                        </a:spcBef>
                        <a:defRPr>
                          <a:solidFill>
                            <a:schemeClr val="tx1"/>
                          </a:solidFill>
                          <a:latin typeface="Arial" charset="0"/>
                          <a:ea typeface="ＭＳ Ｐゴシック" charset="-128"/>
                        </a:defRPr>
                      </a:lvl4pPr>
                      <a:lvl5pPr marL="2057400" indent="-228600" defTabSz="457200" eaLnBrk="0" hangingPunct="0">
                        <a:spcBef>
                          <a:spcPct val="20000"/>
                        </a:spcBef>
                        <a:defRPr>
                          <a:solidFill>
                            <a:schemeClr val="tx1"/>
                          </a:solidFill>
                          <a:latin typeface="Arial"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charset="0"/>
                        <a:ea typeface="ＭＳ Ｐゴシック" charset="-128"/>
                      </a:endParaRPr>
                    </a:p>
                  </a:txBody>
                  <a:tcPr marT="45554" marB="4555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defTabSz="457200" eaLnBrk="0" hangingPunct="0">
                        <a:spcBef>
                          <a:spcPct val="20000"/>
                        </a:spcBef>
                        <a:defRPr sz="2800">
                          <a:solidFill>
                            <a:schemeClr val="tx1"/>
                          </a:solidFill>
                          <a:latin typeface="Arial" charset="0"/>
                          <a:ea typeface="ＭＳ Ｐゴシック" charset="-128"/>
                        </a:defRPr>
                      </a:lvl1pPr>
                      <a:lvl2pPr marL="742950" indent="-285750" defTabSz="457200" eaLnBrk="0" hangingPunct="0">
                        <a:spcBef>
                          <a:spcPct val="20000"/>
                        </a:spcBef>
                        <a:defRPr sz="2400">
                          <a:solidFill>
                            <a:schemeClr val="tx1"/>
                          </a:solidFill>
                          <a:latin typeface="Arial" charset="0"/>
                          <a:ea typeface="ＭＳ Ｐゴシック" charset="-128"/>
                        </a:defRPr>
                      </a:lvl2pPr>
                      <a:lvl3pPr marL="1143000" indent="-228600" defTabSz="457200" eaLnBrk="0" hangingPunct="0">
                        <a:spcBef>
                          <a:spcPct val="20000"/>
                        </a:spcBef>
                        <a:defRPr sz="2000">
                          <a:solidFill>
                            <a:schemeClr val="tx1"/>
                          </a:solidFill>
                          <a:latin typeface="Arial" charset="0"/>
                          <a:ea typeface="ＭＳ Ｐゴシック" charset="-128"/>
                        </a:defRPr>
                      </a:lvl3pPr>
                      <a:lvl4pPr marL="1600200" indent="-228600" defTabSz="457200" eaLnBrk="0" hangingPunct="0">
                        <a:spcBef>
                          <a:spcPct val="20000"/>
                        </a:spcBef>
                        <a:defRPr>
                          <a:solidFill>
                            <a:schemeClr val="tx1"/>
                          </a:solidFill>
                          <a:latin typeface="Arial" charset="0"/>
                          <a:ea typeface="ＭＳ Ｐゴシック" charset="-128"/>
                        </a:defRPr>
                      </a:lvl4pPr>
                      <a:lvl5pPr marL="2057400" indent="-228600" defTabSz="457200" eaLnBrk="0" hangingPunct="0">
                        <a:spcBef>
                          <a:spcPct val="20000"/>
                        </a:spcBef>
                        <a:defRPr>
                          <a:solidFill>
                            <a:schemeClr val="tx1"/>
                          </a:solidFill>
                          <a:latin typeface="Arial"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charset="0"/>
                        <a:ea typeface="ＭＳ Ｐゴシック" charset="-128"/>
                      </a:endParaRPr>
                    </a:p>
                  </a:txBody>
                  <a:tcPr marT="45554" marB="4555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r>
            </a:tbl>
          </a:graphicData>
        </a:graphic>
      </p:graphicFrame>
      <p:sp>
        <p:nvSpPr>
          <p:cNvPr id="12" name="Rectangle 11"/>
          <p:cNvSpPr/>
          <p:nvPr/>
        </p:nvSpPr>
        <p:spPr>
          <a:xfrm>
            <a:off x="4114800" y="1081088"/>
            <a:ext cx="838200" cy="533400"/>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pic>
        <p:nvPicPr>
          <p:cNvPr id="57394" name="Picture 1" descr="Screen Shot 2015-10-20 at 6.14.20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1462088"/>
            <a:ext cx="2286000" cy="99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7395" name="TextBox 2"/>
          <p:cNvSpPr txBox="1">
            <a:spLocks noChangeArrowheads="1"/>
          </p:cNvSpPr>
          <p:nvPr/>
        </p:nvSpPr>
        <p:spPr bwMode="auto">
          <a:xfrm>
            <a:off x="22225" y="2452688"/>
            <a:ext cx="5921375" cy="1877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dirty="0" smtClean="0"/>
              <a:t>Elementary Bins </a:t>
            </a:r>
            <a:r>
              <a:rPr lang="en-US" altLang="en-US" sz="1800" dirty="0" err="1"/>
              <a:t>vs</a:t>
            </a:r>
            <a:r>
              <a:rPr lang="en-US" altLang="en-US" sz="1800" dirty="0"/>
              <a:t> macroscopic bins</a:t>
            </a:r>
          </a:p>
          <a:p>
            <a:pPr eaLnBrk="1" hangingPunct="1">
              <a:spcBef>
                <a:spcPct val="0"/>
              </a:spcBef>
              <a:buFontTx/>
              <a:buNone/>
            </a:pPr>
            <a:r>
              <a:rPr lang="en-US" altLang="en-US" sz="1400" dirty="0"/>
              <a:t>Pros: 		                               Cons: 	</a:t>
            </a:r>
          </a:p>
          <a:p>
            <a:pPr eaLnBrk="1" hangingPunct="1">
              <a:spcBef>
                <a:spcPct val="0"/>
              </a:spcBef>
              <a:buFontTx/>
              <a:buAutoNum type="arabicParenR"/>
            </a:pPr>
            <a:r>
              <a:rPr lang="en-US" altLang="en-US" sz="1400" dirty="0"/>
              <a:t>can go to wider bins,                           </a:t>
            </a:r>
            <a:r>
              <a:rPr lang="en-US" altLang="en-US" sz="1400" dirty="0" smtClean="0"/>
              <a:t>       1)Requires </a:t>
            </a:r>
            <a:r>
              <a:rPr lang="en-US" altLang="en-US" sz="1400" dirty="0"/>
              <a:t>huge</a:t>
            </a:r>
          </a:p>
          <a:p>
            <a:pPr eaLnBrk="1" hangingPunct="1">
              <a:spcBef>
                <a:spcPct val="0"/>
              </a:spcBef>
              <a:buFontTx/>
              <a:buAutoNum type="arabicParenR"/>
            </a:pPr>
            <a:r>
              <a:rPr lang="en-US" altLang="en-US" sz="1400" dirty="0"/>
              <a:t>smaller bin centering corrections          </a:t>
            </a:r>
            <a:r>
              <a:rPr lang="en-US" altLang="en-US" sz="1400" dirty="0" smtClean="0"/>
              <a:t>          MC </a:t>
            </a:r>
            <a:r>
              <a:rPr lang="en-US" altLang="en-US" sz="1400" dirty="0"/>
              <a:t>sample               </a:t>
            </a:r>
          </a:p>
          <a:p>
            <a:pPr eaLnBrk="1" hangingPunct="1">
              <a:spcBef>
                <a:spcPct val="0"/>
              </a:spcBef>
              <a:buFontTx/>
              <a:buNone/>
            </a:pPr>
            <a:r>
              <a:rPr lang="en-US" altLang="en-US" sz="1400" dirty="0"/>
              <a:t>3) smaller acceptance/radiative </a:t>
            </a:r>
            <a:r>
              <a:rPr lang="en-US" altLang="en-US" sz="1400" dirty="0" err="1"/>
              <a:t>correcions</a:t>
            </a:r>
            <a:r>
              <a:rPr lang="en-US" altLang="en-US" sz="1400" dirty="0" smtClean="0"/>
              <a:t>.   </a:t>
            </a:r>
            <a:endParaRPr lang="en-US" altLang="en-US" sz="1400" dirty="0"/>
          </a:p>
          <a:p>
            <a:pPr eaLnBrk="1" hangingPunct="1">
              <a:spcBef>
                <a:spcPct val="0"/>
              </a:spcBef>
              <a:buFontTx/>
              <a:buNone/>
            </a:pPr>
            <a:r>
              <a:rPr lang="en-US" altLang="en-US" sz="1400" dirty="0"/>
              <a:t>4) can perform also Bessel </a:t>
            </a:r>
            <a:r>
              <a:rPr lang="en-US" altLang="en-US" sz="1400" dirty="0" smtClean="0"/>
              <a:t>weighting</a:t>
            </a:r>
          </a:p>
          <a:p>
            <a:pPr eaLnBrk="1" hangingPunct="1">
              <a:spcBef>
                <a:spcPct val="0"/>
              </a:spcBef>
              <a:buFontTx/>
              <a:buNone/>
            </a:pPr>
            <a:r>
              <a:rPr lang="en-US" altLang="en-US" sz="1400" dirty="0" smtClean="0"/>
              <a:t>5)Can re-calculate for any other kinematical variables (</a:t>
            </a:r>
            <a:r>
              <a:rPr lang="en-US" altLang="en-US" sz="1400" dirty="0" err="1" smtClean="0">
                <a:latin typeface="Symbol" charset="2"/>
              </a:rPr>
              <a:t>h</a:t>
            </a:r>
            <a:r>
              <a:rPr lang="en-US" altLang="en-US" sz="1400" dirty="0" err="1" smtClean="0"/>
              <a:t>,P</a:t>
            </a:r>
            <a:r>
              <a:rPr lang="en-US" altLang="en-US" sz="1400" baseline="-25000" dirty="0" err="1" smtClean="0"/>
              <a:t>T</a:t>
            </a:r>
            <a:r>
              <a:rPr lang="en-US" altLang="en-US" sz="1400" dirty="0" err="1" smtClean="0"/>
              <a:t>/z</a:t>
            </a:r>
            <a:r>
              <a:rPr lang="en-US" altLang="en-US" sz="1400" dirty="0" smtClean="0"/>
              <a:t>,</a:t>
            </a:r>
            <a:r>
              <a:rPr lang="is-IS" altLang="en-US" sz="1400" dirty="0" smtClean="0"/>
              <a:t>…)</a:t>
            </a:r>
            <a:endParaRPr lang="en-US" altLang="en-US" sz="1400" dirty="0"/>
          </a:p>
          <a:p>
            <a:pPr eaLnBrk="1" hangingPunct="1">
              <a:spcBef>
                <a:spcPct val="0"/>
              </a:spcBef>
              <a:buFontTx/>
              <a:buNone/>
            </a:pPr>
            <a:r>
              <a:rPr lang="en-US" altLang="en-US" sz="1400" dirty="0"/>
              <a:t>…………………….  </a:t>
            </a:r>
          </a:p>
        </p:txBody>
      </p:sp>
      <p:sp>
        <p:nvSpPr>
          <p:cNvPr id="57396" name="Line 22"/>
          <p:cNvSpPr>
            <a:spLocks noChangeShapeType="1"/>
          </p:cNvSpPr>
          <p:nvPr/>
        </p:nvSpPr>
        <p:spPr bwMode="auto">
          <a:xfrm flipV="1">
            <a:off x="1143000" y="2300288"/>
            <a:ext cx="762000" cy="228600"/>
          </a:xfrm>
          <a:prstGeom prst="line">
            <a:avLst/>
          </a:prstGeom>
          <a:noFill/>
          <a:ln w="9525">
            <a:solidFill>
              <a:srgbClr val="FF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57397" name="TextBox 2"/>
          <p:cNvSpPr txBox="1">
            <a:spLocks noChangeArrowheads="1"/>
          </p:cNvSpPr>
          <p:nvPr/>
        </p:nvSpPr>
        <p:spPr bwMode="auto">
          <a:xfrm>
            <a:off x="5410200" y="3446472"/>
            <a:ext cx="3488455"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600" smtClean="0"/>
              <a:t>EBC: bin </a:t>
            </a:r>
            <a:r>
              <a:rPr lang="en-US" altLang="en-US" sz="1600"/>
              <a:t>sizes limited by resolutions</a:t>
            </a:r>
          </a:p>
        </p:txBody>
      </p:sp>
      <p:pic>
        <p:nvPicPr>
          <p:cNvPr id="57398" name="Picture 3" descr="Screen Shot 2015-10-21 at 8.54.37 P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81000" y="4343400"/>
            <a:ext cx="3260725" cy="182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4800600" y="4682068"/>
            <a:ext cx="152400" cy="304800"/>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21" name="Rectangle 20"/>
          <p:cNvSpPr/>
          <p:nvPr/>
        </p:nvSpPr>
        <p:spPr>
          <a:xfrm>
            <a:off x="7772400" y="5334000"/>
            <a:ext cx="228600" cy="228600"/>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pic>
        <p:nvPicPr>
          <p:cNvPr id="57401" name="Picture 7" descr="latex-image-1.pd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09600" y="5367338"/>
            <a:ext cx="381000" cy="8572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pic>
      <p:pic>
        <p:nvPicPr>
          <p:cNvPr id="57402" name="Picture 9" descr="latex-image-1.pd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09600" y="5486400"/>
            <a:ext cx="457200" cy="9207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pic>
      <p:pic>
        <p:nvPicPr>
          <p:cNvPr id="57403" name="Picture 10" descr="latex-image-1.pd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133600" y="6019800"/>
            <a:ext cx="138113"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7404" name="Rectangle 1"/>
          <p:cNvSpPr>
            <a:spLocks noChangeArrowheads="1"/>
          </p:cNvSpPr>
          <p:nvPr/>
        </p:nvSpPr>
        <p:spPr bwMode="auto">
          <a:xfrm>
            <a:off x="4800600" y="1843088"/>
            <a:ext cx="4310063"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For precision studies of TMDs </a:t>
            </a:r>
            <a:r>
              <a:rPr lang="en-US" altLang="en-US" sz="1800" u="sng"/>
              <a:t>we need </a:t>
            </a:r>
            <a:r>
              <a:rPr lang="en-US" altLang="en-US" sz="1800" u="sng" smtClean="0"/>
              <a:t>x-sections/</a:t>
            </a:r>
            <a:r>
              <a:rPr lang="en-US" altLang="en-US" sz="1800" u="sng" err="1" smtClean="0"/>
              <a:t>muliplicities</a:t>
            </a:r>
            <a:r>
              <a:rPr lang="en-US" altLang="en-US" sz="1800" u="sng" smtClean="0"/>
              <a:t> </a:t>
            </a:r>
            <a:r>
              <a:rPr lang="en-US" altLang="en-US" sz="1800" u="sng"/>
              <a:t>in smallest possible bins in </a:t>
            </a:r>
            <a:r>
              <a:rPr lang="en-US" altLang="en-US" sz="1800" u="sng" err="1"/>
              <a:t>x,y,z,P</a:t>
            </a:r>
            <a:r>
              <a:rPr lang="en-US" altLang="en-US" sz="1800" u="sng" baseline="-25000" err="1"/>
              <a:t>T</a:t>
            </a:r>
            <a:r>
              <a:rPr lang="en-US" altLang="en-US" sz="1800" u="sng" err="1"/>
              <a:t>,</a:t>
            </a:r>
            <a:r>
              <a:rPr lang="en-US" altLang="en-US" sz="1800" u="sng" err="1">
                <a:latin typeface="Symbol" charset="2"/>
              </a:rPr>
              <a:t>f</a:t>
            </a:r>
            <a:r>
              <a:rPr lang="en-US" altLang="en-US" sz="1800" u="sng"/>
              <a:t> for all hadrons and all relevant polarization states</a:t>
            </a:r>
          </a:p>
        </p:txBody>
      </p:sp>
      <p:pic>
        <p:nvPicPr>
          <p:cNvPr id="22" name="Picture 21" descr="Screen Shot 2017-03-02 at 10.04.47 AM.pn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763" y="4318002"/>
            <a:ext cx="3729037" cy="175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7406" name="Text Box 16"/>
          <p:cNvSpPr txBox="1">
            <a:spLocks noChangeArrowheads="1"/>
          </p:cNvSpPr>
          <p:nvPr/>
        </p:nvSpPr>
        <p:spPr bwMode="auto">
          <a:xfrm>
            <a:off x="228600" y="228600"/>
            <a:ext cx="8520113" cy="434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25602" rIns="0" bIns="0" anchor="ctr"/>
          <a:lstStyle>
            <a:lvl1pPr>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chemeClr val="tx1"/>
                </a:solidFill>
                <a:latin typeface="Arial" charset="0"/>
                <a:ea typeface="ＭＳ Ｐゴシック" charset="-128"/>
              </a:defRPr>
            </a:lvl1pPr>
            <a:lvl2pPr marL="742950" indent="-285750">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chemeClr val="tx1"/>
                </a:solidFill>
                <a:latin typeface="Arial" charset="0"/>
                <a:ea typeface="ＭＳ Ｐゴシック" charset="-128"/>
              </a:defRPr>
            </a:lvl2pPr>
            <a:lvl3pPr marL="1143000" indent="-228600">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128"/>
              </a:defRPr>
            </a:lvl3pPr>
            <a:lvl4pPr marL="1600200" indent="-228600">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charset="0"/>
                <a:ea typeface="ＭＳ Ｐゴシック" charset="-128"/>
              </a:defRPr>
            </a:lvl4pPr>
            <a:lvl5pPr marL="2057400" indent="-228600">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2900">
                <a:solidFill>
                  <a:srgbClr val="000080"/>
                </a:solidFill>
              </a:rPr>
              <a:t>From data to </a:t>
            </a:r>
            <a:r>
              <a:rPr lang="en-US" altLang="en-US" sz="2900" smtClean="0">
                <a:solidFill>
                  <a:srgbClr val="000080"/>
                </a:solidFill>
              </a:rPr>
              <a:t>phenomenology: EBC</a:t>
            </a:r>
            <a:endParaRPr lang="en-US" altLang="en-US" sz="2900">
              <a:solidFill>
                <a:srgbClr val="000080"/>
              </a:solidFill>
            </a:endParaRPr>
          </a:p>
        </p:txBody>
      </p:sp>
      <p:sp>
        <p:nvSpPr>
          <p:cNvPr id="23" name="TextBox 22"/>
          <p:cNvSpPr txBox="1"/>
          <p:nvPr/>
        </p:nvSpPr>
        <p:spPr>
          <a:xfrm>
            <a:off x="6100718" y="6019800"/>
            <a:ext cx="300082" cy="307777"/>
          </a:xfrm>
          <a:prstGeom prst="rect">
            <a:avLst/>
          </a:prstGeom>
          <a:solidFill>
            <a:schemeClr val="bg1"/>
          </a:solidFill>
        </p:spPr>
        <p:txBody>
          <a:bodyPr wrap="square" rtlCol="0">
            <a:spAutoFit/>
          </a:bodyPr>
          <a:lstStyle/>
          <a:p>
            <a:r>
              <a:rPr lang="en-US" sz="1400" dirty="0" err="1" smtClean="0"/>
              <a:t>z</a:t>
            </a:r>
            <a:endParaRPr lang="en-US" sz="1400" dirty="0"/>
          </a:p>
        </p:txBody>
      </p:sp>
      <p:sp>
        <p:nvSpPr>
          <p:cNvPr id="24" name="TextBox 23"/>
          <p:cNvSpPr txBox="1"/>
          <p:nvPr/>
        </p:nvSpPr>
        <p:spPr>
          <a:xfrm rot="16200000">
            <a:off x="3427511" y="4281100"/>
            <a:ext cx="762001" cy="276999"/>
          </a:xfrm>
          <a:prstGeom prst="rect">
            <a:avLst/>
          </a:prstGeom>
          <a:solidFill>
            <a:schemeClr val="bg1"/>
          </a:solidFill>
        </p:spPr>
        <p:txBody>
          <a:bodyPr wrap="square" rtlCol="0">
            <a:spAutoFit/>
          </a:bodyPr>
          <a:lstStyle/>
          <a:p>
            <a:r>
              <a:rPr lang="en-US" sz="1000" dirty="0" smtClean="0"/>
              <a:t>P</a:t>
            </a:r>
            <a:r>
              <a:rPr lang="en-US" sz="1000" baseline="30000" dirty="0" smtClean="0"/>
              <a:t>2</a:t>
            </a:r>
            <a:r>
              <a:rPr lang="en-US" sz="1000" baseline="-25000" dirty="0" smtClean="0"/>
              <a:t>T</a:t>
            </a:r>
            <a:r>
              <a:rPr lang="en-US" sz="1000" dirty="0" smtClean="0"/>
              <a:t>(GeV</a:t>
            </a:r>
            <a:r>
              <a:rPr lang="en-US" sz="1000" baseline="30000" dirty="0" smtClean="0"/>
              <a:t>2</a:t>
            </a:r>
            <a:r>
              <a:rPr lang="en-US" sz="1200" dirty="0" smtClean="0"/>
              <a:t>)</a:t>
            </a:r>
            <a:endParaRPr lang="en-US" sz="1200" dirty="0"/>
          </a:p>
        </p:txBody>
      </p:sp>
      <p:sp>
        <p:nvSpPr>
          <p:cNvPr id="25" name="TextBox 24"/>
          <p:cNvSpPr txBox="1"/>
          <p:nvPr/>
        </p:nvSpPr>
        <p:spPr>
          <a:xfrm rot="16200000">
            <a:off x="6135589" y="4303811"/>
            <a:ext cx="838200" cy="307777"/>
          </a:xfrm>
          <a:prstGeom prst="rect">
            <a:avLst/>
          </a:prstGeom>
          <a:solidFill>
            <a:schemeClr val="bg1"/>
          </a:solidFill>
        </p:spPr>
        <p:txBody>
          <a:bodyPr wrap="square" rtlCol="0">
            <a:spAutoFit/>
          </a:bodyPr>
          <a:lstStyle/>
          <a:p>
            <a:r>
              <a:rPr lang="en-US" sz="1050" dirty="0" smtClean="0"/>
              <a:t>Q</a:t>
            </a:r>
            <a:r>
              <a:rPr lang="en-US" sz="1050" baseline="30000" dirty="0" smtClean="0"/>
              <a:t>2</a:t>
            </a:r>
            <a:r>
              <a:rPr lang="en-US" sz="1050" dirty="0" smtClean="0"/>
              <a:t>(GeV</a:t>
            </a:r>
            <a:r>
              <a:rPr lang="en-US" sz="1050" baseline="30000" dirty="0" smtClean="0"/>
              <a:t>2</a:t>
            </a:r>
            <a:r>
              <a:rPr lang="en-US" sz="1400" dirty="0" smtClean="0"/>
              <a:t>)</a:t>
            </a:r>
            <a:endParaRPr lang="en-US" sz="1400" dirty="0"/>
          </a:p>
        </p:txBody>
      </p:sp>
      <p:sp>
        <p:nvSpPr>
          <p:cNvPr id="26" name="TextBox 25"/>
          <p:cNvSpPr txBox="1"/>
          <p:nvPr/>
        </p:nvSpPr>
        <p:spPr>
          <a:xfrm>
            <a:off x="8763000" y="6019800"/>
            <a:ext cx="300082" cy="307777"/>
          </a:xfrm>
          <a:prstGeom prst="rect">
            <a:avLst/>
          </a:prstGeom>
          <a:solidFill>
            <a:schemeClr val="bg1"/>
          </a:solidFill>
        </p:spPr>
        <p:txBody>
          <a:bodyPr wrap="square" rtlCol="0">
            <a:spAutoFit/>
          </a:bodyPr>
          <a:lstStyle/>
          <a:p>
            <a:r>
              <a:rPr lang="en-US" sz="1400" dirty="0" err="1" smtClean="0"/>
              <a:t>x</a:t>
            </a:r>
            <a:endParaRPr lang="en-US" sz="14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3"/>
          <p:cNvSpPr>
            <a:spLocks noGrp="1"/>
          </p:cNvSpPr>
          <p:nvPr>
            <p:ph type="title" idx="4294967295"/>
          </p:nvPr>
        </p:nvSpPr>
        <p:spPr>
          <a:xfrm>
            <a:off x="0" y="104"/>
            <a:ext cx="9144000" cy="714375"/>
          </a:xfrm>
        </p:spPr>
        <p:txBody>
          <a:bodyPr/>
          <a:lstStyle/>
          <a:p>
            <a:pPr eaLnBrk="1" hangingPunct="1"/>
            <a:r>
              <a:rPr lang="en-US" altLang="en-US" sz="3600">
                <a:solidFill>
                  <a:srgbClr val="0000FF"/>
                </a:solidFill>
              </a:rPr>
              <a:t> </a:t>
            </a:r>
            <a:r>
              <a:rPr lang="en-US" altLang="en-US" sz="2400" b="1" i="1">
                <a:solidFill>
                  <a:schemeClr val="tx1"/>
                </a:solidFill>
              </a:rPr>
              <a:t>TMDs: </a:t>
            </a:r>
            <a:r>
              <a:rPr lang="en-US" altLang="en-US" sz="2400" b="1" i="1" smtClean="0">
                <a:solidFill>
                  <a:schemeClr val="tx1"/>
                </a:solidFill>
              </a:rPr>
              <a:t>Access </a:t>
            </a:r>
            <a:r>
              <a:rPr lang="en-US" altLang="en-US" sz="2400" b="1" i="1">
                <a:solidFill>
                  <a:schemeClr val="tx1"/>
                </a:solidFill>
              </a:rPr>
              <a:t>Quark Orbital </a:t>
            </a:r>
            <a:r>
              <a:rPr lang="en-US" altLang="en-US" sz="2400" b="1" i="1" smtClean="0">
                <a:solidFill>
                  <a:schemeClr val="tx1"/>
                </a:solidFill>
              </a:rPr>
              <a:t>Angular Momentum</a:t>
            </a:r>
            <a:endParaRPr lang="en-US" altLang="en-US" sz="2800" b="1" i="1">
              <a:solidFill>
                <a:schemeClr val="tx1"/>
              </a:solidFill>
            </a:endParaRPr>
          </a:p>
        </p:txBody>
      </p:sp>
      <p:sp>
        <p:nvSpPr>
          <p:cNvPr id="6" name="TextBox 13"/>
          <p:cNvSpPr txBox="1">
            <a:spLocks noChangeArrowheads="1"/>
          </p:cNvSpPr>
          <p:nvPr/>
        </p:nvSpPr>
        <p:spPr bwMode="auto">
          <a:xfrm>
            <a:off x="450850" y="685803"/>
            <a:ext cx="8229600" cy="17542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09" tIns="45703" rIns="91409" bIns="45703">
            <a:spAutoFit/>
          </a:bodyPr>
          <a:lstStyle>
            <a:lvl1pPr defTabSz="457200">
              <a:spcBef>
                <a:spcPct val="20000"/>
              </a:spcBef>
              <a:buChar char="•"/>
              <a:defRPr sz="3200">
                <a:solidFill>
                  <a:schemeClr val="tx1"/>
                </a:solidFill>
                <a:latin typeface="Arial" pitchFamily="34" charset="0"/>
                <a:ea typeface="ＭＳ Ｐゴシック" pitchFamily="34" charset="-128"/>
              </a:defRPr>
            </a:lvl1pPr>
            <a:lvl2pPr marL="742950" indent="-285750" defTabSz="457200">
              <a:spcBef>
                <a:spcPct val="20000"/>
              </a:spcBef>
              <a:buChar char="–"/>
              <a:defRPr sz="2800">
                <a:solidFill>
                  <a:schemeClr val="tx1"/>
                </a:solidFill>
                <a:latin typeface="Arial" pitchFamily="34" charset="0"/>
                <a:ea typeface="ＭＳ Ｐゴシック" pitchFamily="34" charset="-128"/>
              </a:defRPr>
            </a:lvl2pPr>
            <a:lvl3pPr marL="1143000" indent="-228600" defTabSz="457200">
              <a:spcBef>
                <a:spcPct val="20000"/>
              </a:spcBef>
              <a:buChar char="•"/>
              <a:defRPr sz="2400">
                <a:solidFill>
                  <a:schemeClr val="tx1"/>
                </a:solidFill>
                <a:latin typeface="Arial" pitchFamily="34" charset="0"/>
                <a:ea typeface="ＭＳ Ｐゴシック" pitchFamily="34" charset="-128"/>
              </a:defRPr>
            </a:lvl3pPr>
            <a:lvl4pPr marL="1600200" indent="-228600" defTabSz="457200">
              <a:spcBef>
                <a:spcPct val="20000"/>
              </a:spcBef>
              <a:buChar char="–"/>
              <a:defRPr sz="2000">
                <a:solidFill>
                  <a:schemeClr val="tx1"/>
                </a:solidFill>
                <a:latin typeface="Arial" pitchFamily="34" charset="0"/>
                <a:ea typeface="ＭＳ Ｐゴシック" pitchFamily="34" charset="-128"/>
              </a:defRPr>
            </a:lvl4pPr>
            <a:lvl5pPr marL="2057400" indent="-228600" defTabSz="457200">
              <a:spcBef>
                <a:spcPct val="20000"/>
              </a:spcBef>
              <a:buChar char="»"/>
              <a:defRPr sz="20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marL="285673" indent="-285673" eaLnBrk="1" hangingPunct="1">
              <a:spcBef>
                <a:spcPct val="0"/>
              </a:spcBef>
              <a:buFont typeface="Wingdings" panose="05000000000000000000" pitchFamily="2" charset="2"/>
              <a:buChar char="§"/>
              <a:defRPr/>
            </a:pPr>
            <a:r>
              <a:rPr lang="en-US" altLang="en-US" sz="1800" b="0" i="0">
                <a:solidFill>
                  <a:srgbClr val="000000"/>
                </a:solidFill>
                <a:latin typeface="Calibri" pitchFamily="34" charset="0"/>
                <a:cs typeface="ＭＳ Ｐゴシック"/>
              </a:rPr>
              <a:t>TMDs : Correlations of transverse motion with quark spin and orbital motion </a:t>
            </a:r>
          </a:p>
          <a:p>
            <a:pPr marL="285673" indent="-285673" eaLnBrk="1" hangingPunct="1">
              <a:spcBef>
                <a:spcPct val="0"/>
              </a:spcBef>
              <a:buFont typeface="Wingdings" panose="05000000000000000000" pitchFamily="2" charset="2"/>
              <a:buChar char="§"/>
              <a:defRPr/>
            </a:pPr>
            <a:r>
              <a:rPr lang="en-US" altLang="en-US" sz="1800" i="0">
                <a:solidFill>
                  <a:srgbClr val="000000"/>
                </a:solidFill>
                <a:latin typeface="Calibri" pitchFamily="34" charset="0"/>
                <a:cs typeface="ＭＳ Ｐゴシック"/>
              </a:rPr>
              <a:t>Without OAM, off-diagonal TMDs=0</a:t>
            </a:r>
            <a:r>
              <a:rPr lang="en-US" altLang="en-US" sz="1800" b="0" i="0">
                <a:solidFill>
                  <a:srgbClr val="000000"/>
                </a:solidFill>
                <a:latin typeface="Calibri" pitchFamily="34" charset="0"/>
                <a:cs typeface="ＭＳ Ｐゴシック"/>
              </a:rPr>
              <a:t>, </a:t>
            </a:r>
          </a:p>
          <a:p>
            <a:pPr eaLnBrk="1" hangingPunct="1">
              <a:spcBef>
                <a:spcPct val="0"/>
              </a:spcBef>
              <a:buFontTx/>
              <a:buNone/>
              <a:defRPr/>
            </a:pPr>
            <a:r>
              <a:rPr lang="en-US" altLang="en-US" sz="1800" b="0" i="0">
                <a:solidFill>
                  <a:srgbClr val="000000"/>
                </a:solidFill>
                <a:latin typeface="Calibri" pitchFamily="34" charset="0"/>
                <a:cs typeface="ＭＳ Ｐゴシック"/>
              </a:rPr>
              <a:t>      no direct model-independent relation to the OAM in spin sum rule yet</a:t>
            </a:r>
          </a:p>
          <a:p>
            <a:pPr marL="285673" indent="-285673" eaLnBrk="1" hangingPunct="1">
              <a:spcBef>
                <a:spcPct val="0"/>
              </a:spcBef>
              <a:buFont typeface="Wingdings" panose="05000000000000000000" pitchFamily="2" charset="2"/>
              <a:buChar char="§"/>
              <a:defRPr/>
            </a:pPr>
            <a:r>
              <a:rPr lang="en-US" altLang="en-US" sz="1800" b="0" i="0" smtClean="0">
                <a:solidFill>
                  <a:srgbClr val="000000"/>
                </a:solidFill>
                <a:latin typeface="Calibri" pitchFamily="34" charset="0"/>
                <a:cs typeface="ＭＳ Ｐゴシック"/>
              </a:rPr>
              <a:t>In </a:t>
            </a:r>
            <a:r>
              <a:rPr lang="en-US" altLang="en-US" sz="1800" b="0" i="0">
                <a:solidFill>
                  <a:srgbClr val="000000"/>
                </a:solidFill>
                <a:latin typeface="Calibri" pitchFamily="34" charset="0"/>
                <a:cs typeface="ＭＳ Ｐゴシック"/>
              </a:rPr>
              <a:t>a large class of models, such as light-cone quark models</a:t>
            </a:r>
          </a:p>
          <a:p>
            <a:pPr eaLnBrk="1" hangingPunct="1">
              <a:spcBef>
                <a:spcPct val="0"/>
              </a:spcBef>
              <a:buFontTx/>
              <a:buNone/>
              <a:defRPr/>
            </a:pPr>
            <a:r>
              <a:rPr lang="en-US" altLang="en-US" sz="1800" b="0" i="0">
                <a:solidFill>
                  <a:srgbClr val="000000"/>
                </a:solidFill>
                <a:latin typeface="Calibri" pitchFamily="34" charset="0"/>
                <a:cs typeface="ＭＳ Ｐゴシック"/>
              </a:rPr>
              <a:t>         </a:t>
            </a:r>
            <a:r>
              <a:rPr lang="en-US" altLang="en-US" sz="1800" i="0" err="1">
                <a:solidFill>
                  <a:srgbClr val="000000"/>
                </a:solidFill>
                <a:latin typeface="Calibri" pitchFamily="34" charset="0"/>
                <a:cs typeface="ＭＳ Ｐゴシック"/>
              </a:rPr>
              <a:t>Pretzelosity</a:t>
            </a:r>
            <a:r>
              <a:rPr lang="en-US" altLang="en-US" sz="1800" i="0">
                <a:solidFill>
                  <a:srgbClr val="000000"/>
                </a:solidFill>
                <a:latin typeface="Calibri" pitchFamily="34" charset="0"/>
                <a:cs typeface="ＭＳ Ｐゴシック"/>
              </a:rPr>
              <a:t>: </a:t>
            </a:r>
            <a:r>
              <a:rPr lang="en-US" altLang="en-US" sz="1800" i="0" smtClean="0">
                <a:solidFill>
                  <a:srgbClr val="000000"/>
                </a:solidFill>
                <a:latin typeface="Symbol" panose="05050102010706020507" pitchFamily="18" charset="2"/>
                <a:cs typeface="ＭＳ Ｐゴシック"/>
              </a:rPr>
              <a:t>D</a:t>
            </a:r>
            <a:r>
              <a:rPr lang="en-US" altLang="en-US" sz="1800" i="0" smtClean="0">
                <a:solidFill>
                  <a:srgbClr val="000000"/>
                </a:solidFill>
                <a:latin typeface="Calibri" pitchFamily="34" charset="0"/>
                <a:cs typeface="ＭＳ Ｐゴシック"/>
              </a:rPr>
              <a:t>L=2</a:t>
            </a:r>
            <a:endParaRPr lang="en-US" altLang="en-US" sz="1800" i="0">
              <a:solidFill>
                <a:srgbClr val="000000"/>
              </a:solidFill>
              <a:latin typeface="Calibri" pitchFamily="34" charset="0"/>
              <a:cs typeface="ＭＳ Ｐゴシック"/>
            </a:endParaRPr>
          </a:p>
          <a:p>
            <a:pPr marL="285673" indent="-285673" eaLnBrk="1" hangingPunct="1">
              <a:spcBef>
                <a:spcPct val="0"/>
              </a:spcBef>
              <a:buFont typeface="Wingdings" panose="05000000000000000000" pitchFamily="2" charset="2"/>
              <a:buChar char="§"/>
              <a:defRPr/>
            </a:pPr>
            <a:r>
              <a:rPr lang="en-US" altLang="en-US" sz="1800" i="0" err="1" smtClean="0">
                <a:solidFill>
                  <a:srgbClr val="FF0000"/>
                </a:solidFill>
                <a:latin typeface="Calibri" pitchFamily="34" charset="0"/>
                <a:cs typeface="ＭＳ Ｐゴシック"/>
              </a:rPr>
              <a:t>SoLID</a:t>
            </a:r>
            <a:r>
              <a:rPr lang="en-US" altLang="en-US" sz="1800" i="0" smtClean="0">
                <a:solidFill>
                  <a:srgbClr val="FF0000"/>
                </a:solidFill>
                <a:latin typeface="Calibri" pitchFamily="34" charset="0"/>
                <a:cs typeface="ＭＳ Ｐゴシック"/>
              </a:rPr>
              <a:t> </a:t>
            </a:r>
            <a:r>
              <a:rPr lang="en-US" altLang="en-US" sz="1800" i="0">
                <a:solidFill>
                  <a:srgbClr val="FF0000"/>
                </a:solidFill>
                <a:latin typeface="Calibri" pitchFamily="34" charset="0"/>
                <a:cs typeface="ＭＳ Ｐゴシック"/>
              </a:rPr>
              <a:t>with trans polarized n/p </a:t>
            </a:r>
            <a:r>
              <a:rPr lang="en-US" altLang="en-US" sz="1800" b="0" i="0">
                <a:solidFill>
                  <a:srgbClr val="000000"/>
                </a:solidFill>
                <a:latin typeface="Calibri" pitchFamily="34" charset="0"/>
                <a:cs typeface="ＭＳ Ｐゴシック"/>
                <a:sym typeface="Wingdings" panose="05000000000000000000" pitchFamily="2" charset="2"/>
              </a:rPr>
              <a:t> </a:t>
            </a:r>
            <a:r>
              <a:rPr lang="en-US" altLang="en-US" sz="1800" i="0">
                <a:solidFill>
                  <a:srgbClr val="000000"/>
                </a:solidFill>
                <a:latin typeface="Calibri" pitchFamily="34" charset="0"/>
                <a:cs typeface="ＭＳ Ｐゴシック"/>
                <a:sym typeface="Wingdings" panose="05000000000000000000" pitchFamily="2" charset="2"/>
              </a:rPr>
              <a:t>quantitative knowledge of OAM</a:t>
            </a:r>
            <a:endParaRPr lang="en-US" altLang="en-US" sz="1800" i="0">
              <a:solidFill>
                <a:srgbClr val="000000"/>
              </a:solidFill>
              <a:latin typeface="Calibri" pitchFamily="34" charset="0"/>
              <a:cs typeface="ＭＳ Ｐゴシック"/>
            </a:endParaRPr>
          </a:p>
        </p:txBody>
      </p:sp>
      <p:sp>
        <p:nvSpPr>
          <p:cNvPr id="50180" name="Rectangle 1"/>
          <p:cNvSpPr>
            <a:spLocks noChangeArrowheads="1"/>
          </p:cNvSpPr>
          <p:nvPr/>
        </p:nvSpPr>
        <p:spPr bwMode="auto">
          <a:xfrm>
            <a:off x="4267200" y="5638800"/>
            <a:ext cx="3810000" cy="3693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18" tIns="45706" rIns="91418" bIns="45706">
            <a:spAutoFit/>
          </a:bodyPr>
          <a:lstStyle/>
          <a:p>
            <a:r>
              <a:rPr lang="en-US" altLang="en-US" sz="1800" i="0" err="1" smtClean="0">
                <a:solidFill>
                  <a:srgbClr val="000000"/>
                </a:solidFill>
                <a:latin typeface="Arial" charset="0"/>
                <a:ea typeface="ＭＳ Ｐゴシック"/>
                <a:cs typeface="ＭＳ Ｐゴシック"/>
              </a:rPr>
              <a:t>SoLID</a:t>
            </a:r>
            <a:r>
              <a:rPr lang="en-US" altLang="en-US" sz="1800" i="0" smtClean="0">
                <a:solidFill>
                  <a:srgbClr val="000000"/>
                </a:solidFill>
                <a:latin typeface="Arial" charset="0"/>
                <a:ea typeface="ＭＳ Ｐゴシック"/>
                <a:cs typeface="ＭＳ Ｐゴシック"/>
              </a:rPr>
              <a:t> Projections: </a:t>
            </a:r>
            <a:r>
              <a:rPr lang="en-US" altLang="en-US" sz="1800" i="0" err="1" smtClean="0">
                <a:solidFill>
                  <a:srgbClr val="000000"/>
                </a:solidFill>
                <a:latin typeface="Arial" charset="0"/>
                <a:ea typeface="ＭＳ Ｐゴシック"/>
                <a:cs typeface="ＭＳ Ｐゴシック"/>
              </a:rPr>
              <a:t>Pretzelosity</a:t>
            </a:r>
            <a:endParaRPr lang="en-US" altLang="en-US" sz="1800" i="0">
              <a:solidFill>
                <a:srgbClr val="000000"/>
              </a:solidFill>
              <a:latin typeface="Arial" charset="0"/>
              <a:ea typeface="ＭＳ Ｐゴシック"/>
              <a:cs typeface="ＭＳ Ｐゴシック"/>
            </a:endParaRPr>
          </a:p>
        </p:txBody>
      </p:sp>
      <p:pic>
        <p:nvPicPr>
          <p:cNvPr id="50181"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2668695"/>
            <a:ext cx="5226224" cy="28177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p:cNvSpPr txBox="1"/>
          <p:nvPr/>
        </p:nvSpPr>
        <p:spPr>
          <a:xfrm>
            <a:off x="7086600" y="5867400"/>
            <a:ext cx="1245391" cy="369332"/>
          </a:xfrm>
          <a:prstGeom prst="rect">
            <a:avLst/>
          </a:prstGeom>
          <a:noFill/>
        </p:spPr>
        <p:txBody>
          <a:bodyPr wrap="none" rtlCol="0">
            <a:spAutoFit/>
          </a:bodyPr>
          <a:lstStyle/>
          <a:p>
            <a:r>
              <a:rPr lang="en-US" smtClean="0"/>
              <a:t>J.-P. Chen</a:t>
            </a:r>
            <a:endParaRPr lang="en-US"/>
          </a:p>
        </p:txBody>
      </p:sp>
      <p:pic>
        <p:nvPicPr>
          <p:cNvPr id="7" name="Picture 1" descr="SoLID_setup_20140901_SIDISandJPsi_arrow-1.pdf - Adobe Acrobat"/>
          <p:cNvPicPr>
            <a:picLocks noChangeAspect="1"/>
          </p:cNvPicPr>
          <p:nvPr/>
        </p:nvPicPr>
        <p:blipFill>
          <a:blip r:embed="rId3" cstate="print">
            <a:extLst>
              <a:ext uri="{28A0092B-C50C-407E-A947-70E740481C1C}">
                <a14:useLocalDpi xmlns:a14="http://schemas.microsoft.com/office/drawing/2010/main" val="0"/>
              </a:ext>
            </a:extLst>
          </a:blip>
          <a:srcRect l="2124" t="16586" r="2989" b="7480"/>
          <a:stretch>
            <a:fillRect/>
          </a:stretch>
        </p:blipFill>
        <p:spPr bwMode="auto">
          <a:xfrm>
            <a:off x="-12648" y="2971800"/>
            <a:ext cx="2456328" cy="1944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Footer Placeholder 2"/>
          <p:cNvSpPr>
            <a:spLocks noGrp="1"/>
          </p:cNvSpPr>
          <p:nvPr>
            <p:ph type="ftr" sz="quarter" idx="10"/>
          </p:nvPr>
        </p:nvSpPr>
        <p:spPr/>
        <p:txBody>
          <a:bodyPr/>
          <a:lstStyle/>
          <a:p>
            <a:pPr>
              <a:defRPr/>
            </a:pPr>
            <a:r>
              <a:rPr lang="en-US" smtClean="0"/>
              <a:t>Avakian, APCTP July 2</a:t>
            </a:r>
            <a:endParaRPr lang="en-US"/>
          </a:p>
        </p:txBody>
      </p:sp>
      <p:sp>
        <p:nvSpPr>
          <p:cNvPr id="4" name="Slide Number Placeholder 3"/>
          <p:cNvSpPr>
            <a:spLocks noGrp="1"/>
          </p:cNvSpPr>
          <p:nvPr>
            <p:ph type="sldNum" sz="quarter" idx="11"/>
          </p:nvPr>
        </p:nvSpPr>
        <p:spPr/>
        <p:txBody>
          <a:bodyPr/>
          <a:lstStyle/>
          <a:p>
            <a:pPr>
              <a:defRPr/>
            </a:pPr>
            <a:fld id="{36001169-E0E7-594B-BF1D-06A68AE8EA48}" type="slidenum">
              <a:rPr lang="en-US" altLang="en-US" smtClean="0"/>
              <a:pPr>
                <a:defRPr/>
              </a:pPr>
              <a:t>47</a:t>
            </a:fld>
            <a:endParaRPr lang="en-US" altLang="en-US"/>
          </a:p>
        </p:txBody>
      </p:sp>
    </p:spTree>
    <p:extLst>
      <p:ext uri="{BB962C8B-B14F-4D97-AF65-F5344CB8AC3E}">
        <p14:creationId xmlns:p14="http://schemas.microsoft.com/office/powerpoint/2010/main" val="411617029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atin typeface="Arial" charset="0"/>
                <a:ea typeface="ＭＳ Ｐゴシック" charset="0"/>
                <a:cs typeface="ＭＳ Ｐゴシック" charset="0"/>
              </a:rPr>
              <a:t>Table Evolution</a:t>
            </a:r>
          </a:p>
        </p:txBody>
      </p:sp>
      <p:sp>
        <p:nvSpPr>
          <p:cNvPr id="34819" name="Footer Placeholder 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smtClean="0"/>
              <a:t>Avakian, APCTP July 2</a:t>
            </a:r>
            <a:endParaRPr lang="en-US" sz="1400"/>
          </a:p>
        </p:txBody>
      </p:sp>
      <p:sp>
        <p:nvSpPr>
          <p:cNvPr id="34820"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1E72FAF6-7E85-3D41-91EF-DB5511598C8F}" type="slidenum">
              <a:rPr lang="en-US" sz="1400"/>
              <a:pPr/>
              <a:t>48</a:t>
            </a:fld>
            <a:endParaRPr lang="en-US" sz="1400"/>
          </a:p>
        </p:txBody>
      </p:sp>
      <p:pic>
        <p:nvPicPr>
          <p:cNvPr id="34821" name="Picture 32" descr="screenshot_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990600"/>
            <a:ext cx="2209800" cy="1474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4822" name="TextBox 16"/>
          <p:cNvSpPr txBox="1">
            <a:spLocks noChangeArrowheads="1"/>
          </p:cNvSpPr>
          <p:nvPr/>
        </p:nvSpPr>
        <p:spPr bwMode="auto">
          <a:xfrm>
            <a:off x="3352800" y="914400"/>
            <a:ext cx="4635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a:t>N/q</a:t>
            </a:r>
          </a:p>
        </p:txBody>
      </p:sp>
      <p:pic>
        <p:nvPicPr>
          <p:cNvPr id="34823" name="Picture 2" descr="Screen Shot 2017-09-01 at 4.05.09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838200"/>
            <a:ext cx="4013200" cy="182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 name="Group 1"/>
          <p:cNvGrpSpPr>
            <a:grpSpLocks/>
          </p:cNvGrpSpPr>
          <p:nvPr/>
        </p:nvGrpSpPr>
        <p:grpSpPr bwMode="auto">
          <a:xfrm>
            <a:off x="6350" y="2209800"/>
            <a:ext cx="8963025" cy="4343400"/>
            <a:chOff x="6350" y="2209800"/>
            <a:chExt cx="8963025" cy="4343400"/>
          </a:xfrm>
        </p:grpSpPr>
        <p:grpSp>
          <p:nvGrpSpPr>
            <p:cNvPr id="34826" name="Group 21"/>
            <p:cNvGrpSpPr>
              <a:grpSpLocks/>
            </p:cNvGrpSpPr>
            <p:nvPr/>
          </p:nvGrpSpPr>
          <p:grpSpPr bwMode="auto">
            <a:xfrm>
              <a:off x="381000" y="2895600"/>
              <a:ext cx="4800600" cy="3657600"/>
              <a:chOff x="2971800" y="914400"/>
              <a:chExt cx="6684761" cy="4345872"/>
            </a:xfrm>
          </p:grpSpPr>
          <p:pic>
            <p:nvPicPr>
              <p:cNvPr id="34830" name="Picture 2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914400"/>
                <a:ext cx="5062538" cy="3886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4831" name="TextBox 8"/>
              <p:cNvSpPr txBox="1">
                <a:spLocks noChangeArrowheads="1"/>
              </p:cNvSpPr>
              <p:nvPr/>
            </p:nvSpPr>
            <p:spPr bwMode="auto">
              <a:xfrm>
                <a:off x="3398489" y="4800600"/>
                <a:ext cx="1618013" cy="4596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t>Sivers</a:t>
                </a:r>
              </a:p>
            </p:txBody>
          </p:sp>
          <p:sp>
            <p:nvSpPr>
              <p:cNvPr id="34832" name="TextBox 9"/>
              <p:cNvSpPr txBox="1">
                <a:spLocks noChangeArrowheads="1"/>
              </p:cNvSpPr>
              <p:nvPr/>
            </p:nvSpPr>
            <p:spPr bwMode="auto">
              <a:xfrm>
                <a:off x="8077200" y="2057400"/>
                <a:ext cx="1579361" cy="7104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t>Boer-Mulders</a:t>
                </a:r>
              </a:p>
            </p:txBody>
          </p:sp>
          <p:pic>
            <p:nvPicPr>
              <p:cNvPr id="34833"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77201" y="3048000"/>
                <a:ext cx="685800" cy="4591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4834" name="TextBox 12"/>
              <p:cNvSpPr txBox="1">
                <a:spLocks noChangeArrowheads="1"/>
              </p:cNvSpPr>
              <p:nvPr/>
            </p:nvSpPr>
            <p:spPr bwMode="auto">
              <a:xfrm>
                <a:off x="6811982" y="4800600"/>
                <a:ext cx="2085131" cy="4178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t>pretzelosity</a:t>
                </a:r>
              </a:p>
            </p:txBody>
          </p:sp>
          <p:cxnSp>
            <p:nvCxnSpPr>
              <p:cNvPr id="12" name="Straight Connector 11"/>
              <p:cNvCxnSpPr/>
              <p:nvPr/>
            </p:nvCxnSpPr>
            <p:spPr>
              <a:xfrm rot="10800000">
                <a:off x="7925686" y="2398863"/>
                <a:ext cx="225478" cy="3772"/>
              </a:xfrm>
              <a:prstGeom prst="line">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flipV="1">
                <a:off x="4484662" y="4827383"/>
                <a:ext cx="228234" cy="0"/>
              </a:xfrm>
              <a:prstGeom prst="line">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rot="5400000" flipH="1" flipV="1">
                <a:off x="7391577" y="4723478"/>
                <a:ext cx="305569" cy="2211"/>
              </a:xfrm>
              <a:prstGeom prst="line">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34838"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38801" y="4800600"/>
                <a:ext cx="685800" cy="4591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34827" name="Picture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876800" y="2438400"/>
              <a:ext cx="4092575" cy="3975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4828" name="TextBox 3"/>
            <p:cNvSpPr txBox="1">
              <a:spLocks noChangeArrowheads="1"/>
            </p:cNvSpPr>
            <p:nvPr/>
          </p:nvSpPr>
          <p:spPr bwMode="auto">
            <a:xfrm>
              <a:off x="6350" y="2590800"/>
              <a:ext cx="10922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a:t>Lattice</a:t>
              </a:r>
            </a:p>
          </p:txBody>
        </p:sp>
        <p:sp>
          <p:nvSpPr>
            <p:cNvPr id="34829" name="TextBox 20"/>
            <p:cNvSpPr txBox="1">
              <a:spLocks noChangeArrowheads="1"/>
            </p:cNvSpPr>
            <p:nvPr/>
          </p:nvSpPr>
          <p:spPr bwMode="auto">
            <a:xfrm>
              <a:off x="7162800" y="2209800"/>
              <a:ext cx="172085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a:t>COMPASS-2017</a:t>
              </a:r>
            </a:p>
          </p:txBody>
        </p:sp>
      </p:grpSp>
      <p:cxnSp>
        <p:nvCxnSpPr>
          <p:cNvPr id="22" name="Straight Arrow Connector 21"/>
          <p:cNvCxnSpPr/>
          <p:nvPr/>
        </p:nvCxnSpPr>
        <p:spPr bwMode="auto">
          <a:xfrm>
            <a:off x="4013200" y="1752600"/>
            <a:ext cx="7874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123836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r>
              <a:rPr lang="en-US" altLang="en-US"/>
              <a:t>Experiment-Theory interaction</a:t>
            </a:r>
          </a:p>
        </p:txBody>
      </p:sp>
      <p:sp>
        <p:nvSpPr>
          <p:cNvPr id="4" name="Footer Placeholder 3"/>
          <p:cNvSpPr>
            <a:spLocks noGrp="1"/>
          </p:cNvSpPr>
          <p:nvPr>
            <p:ph type="ftr" sz="quarter" idx="10"/>
          </p:nvPr>
        </p:nvSpPr>
        <p:spPr/>
        <p:txBody>
          <a:bodyPr/>
          <a:lstStyle/>
          <a:p>
            <a:pPr>
              <a:defRPr/>
            </a:pPr>
            <a:r>
              <a:rPr lang="en-US" smtClean="0"/>
              <a:t>Avakian, APCTP July 2</a:t>
            </a:r>
            <a:endParaRPr lang="en-US"/>
          </a:p>
        </p:txBody>
      </p:sp>
      <p:sp>
        <p:nvSpPr>
          <p:cNvPr id="23555"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017349ED-5858-D14D-A3FB-4303A183F501}" type="slidenum">
              <a:rPr lang="en-US" altLang="en-US" sz="1400"/>
              <a:pPr>
                <a:spcBef>
                  <a:spcPct val="0"/>
                </a:spcBef>
                <a:buFontTx/>
                <a:buNone/>
              </a:pPr>
              <a:t>49</a:t>
            </a:fld>
            <a:endParaRPr lang="en-US" altLang="en-US" sz="1400"/>
          </a:p>
        </p:txBody>
      </p:sp>
      <p:sp>
        <p:nvSpPr>
          <p:cNvPr id="23556" name="TextBox 6"/>
          <p:cNvSpPr txBox="1">
            <a:spLocks noChangeArrowheads="1"/>
          </p:cNvSpPr>
          <p:nvPr/>
        </p:nvSpPr>
        <p:spPr bwMode="auto">
          <a:xfrm>
            <a:off x="1905000" y="1033463"/>
            <a:ext cx="6181725" cy="369887"/>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800"/>
              <a:t>Theorist predicts effects and observables sensitive to them</a:t>
            </a:r>
          </a:p>
        </p:txBody>
      </p:sp>
      <p:sp>
        <p:nvSpPr>
          <p:cNvPr id="23557" name="TextBox 7"/>
          <p:cNvSpPr txBox="1">
            <a:spLocks noChangeArrowheads="1"/>
          </p:cNvSpPr>
          <p:nvPr/>
        </p:nvSpPr>
        <p:spPr bwMode="auto">
          <a:xfrm>
            <a:off x="1465263" y="1754188"/>
            <a:ext cx="7627937" cy="3683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800"/>
              <a:t>Experimentalists submit a proposal and make measurement (~3-4 years)</a:t>
            </a:r>
          </a:p>
        </p:txBody>
      </p:sp>
      <p:sp>
        <p:nvSpPr>
          <p:cNvPr id="23558" name="TextBox 8"/>
          <p:cNvSpPr txBox="1">
            <a:spLocks noChangeArrowheads="1"/>
          </p:cNvSpPr>
          <p:nvPr/>
        </p:nvSpPr>
        <p:spPr bwMode="auto">
          <a:xfrm>
            <a:off x="304800" y="2441575"/>
            <a:ext cx="8805863" cy="368300"/>
          </a:xfrm>
          <a:prstGeom prst="rect">
            <a:avLst/>
          </a:prstGeom>
          <a:noFill/>
          <a:ln w="9525">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800"/>
              <a:t>Observables in form of a table bin# &lt;average kin&gt; | observable | &lt;err&gt;stat | &lt;err&gt;syst</a:t>
            </a:r>
          </a:p>
        </p:txBody>
      </p:sp>
      <p:sp>
        <p:nvSpPr>
          <p:cNvPr id="23559" name="TextBox 10"/>
          <p:cNvSpPr txBox="1">
            <a:spLocks noChangeArrowheads="1"/>
          </p:cNvSpPr>
          <p:nvPr/>
        </p:nvSpPr>
        <p:spPr bwMode="auto">
          <a:xfrm>
            <a:off x="3729038" y="3059113"/>
            <a:ext cx="4579937" cy="369887"/>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800"/>
              <a:t>Experiment measures “unexpected” effects</a:t>
            </a:r>
          </a:p>
        </p:txBody>
      </p:sp>
      <p:sp>
        <p:nvSpPr>
          <p:cNvPr id="23560" name="Rectangle 12"/>
          <p:cNvSpPr>
            <a:spLocks noChangeArrowheads="1"/>
          </p:cNvSpPr>
          <p:nvPr/>
        </p:nvSpPr>
        <p:spPr bwMode="auto">
          <a:xfrm>
            <a:off x="1279525" y="3744913"/>
            <a:ext cx="6950075" cy="646331"/>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800" dirty="0"/>
              <a:t>Theorist come up with possible </a:t>
            </a:r>
            <a:r>
              <a:rPr lang="en-US" altLang="en-US" sz="1800" dirty="0" smtClean="0"/>
              <a:t>interpretation</a:t>
            </a:r>
            <a:endParaRPr lang="en-US" altLang="en-US" sz="1800" dirty="0"/>
          </a:p>
          <a:p>
            <a:pPr>
              <a:spcBef>
                <a:spcPct val="0"/>
              </a:spcBef>
              <a:buFontTx/>
              <a:buNone/>
            </a:pPr>
            <a:r>
              <a:rPr lang="en-US" altLang="en-US" sz="1800" u="sng" dirty="0" smtClean="0">
                <a:solidFill>
                  <a:schemeClr val="accent6"/>
                </a:solidFill>
              </a:rPr>
              <a:t>Description of data is necessary, but not sufficient!</a:t>
            </a:r>
            <a:endParaRPr lang="en-US" altLang="en-US" sz="1800" u="sng" dirty="0">
              <a:solidFill>
                <a:schemeClr val="accent6"/>
              </a:solidFill>
            </a:endParaRPr>
          </a:p>
        </p:txBody>
      </p:sp>
      <p:sp>
        <p:nvSpPr>
          <p:cNvPr id="8" name="Freeform 7"/>
          <p:cNvSpPr/>
          <p:nvPr/>
        </p:nvSpPr>
        <p:spPr>
          <a:xfrm>
            <a:off x="111125" y="1176338"/>
            <a:ext cx="1793875" cy="2568575"/>
          </a:xfrm>
          <a:custGeom>
            <a:avLst/>
            <a:gdLst>
              <a:gd name="connsiteX0" fmla="*/ 1122471 w 1745925"/>
              <a:gd name="connsiteY0" fmla="*/ 2454163 h 2454163"/>
              <a:gd name="connsiteX1" fmla="*/ 55671 w 1745925"/>
              <a:gd name="connsiteY1" fmla="*/ 1830708 h 2454163"/>
              <a:gd name="connsiteX2" fmla="*/ 318907 w 1745925"/>
              <a:gd name="connsiteY2" fmla="*/ 265145 h 2454163"/>
              <a:gd name="connsiteX3" fmla="*/ 1745925 w 1745925"/>
              <a:gd name="connsiteY3" fmla="*/ 1908 h 2454163"/>
            </a:gdLst>
            <a:ahLst/>
            <a:cxnLst>
              <a:cxn ang="0">
                <a:pos x="connsiteX0" y="connsiteY0"/>
              </a:cxn>
              <a:cxn ang="0">
                <a:pos x="connsiteX1" y="connsiteY1"/>
              </a:cxn>
              <a:cxn ang="0">
                <a:pos x="connsiteX2" y="connsiteY2"/>
              </a:cxn>
              <a:cxn ang="0">
                <a:pos x="connsiteX3" y="connsiteY3"/>
              </a:cxn>
            </a:cxnLst>
            <a:rect l="l" t="t" r="r" b="b"/>
            <a:pathLst>
              <a:path w="1745925" h="2454163">
                <a:moveTo>
                  <a:pt x="1122471" y="2454163"/>
                </a:moveTo>
                <a:cubicBezTo>
                  <a:pt x="656034" y="2324853"/>
                  <a:pt x="189598" y="2195544"/>
                  <a:pt x="55671" y="1830708"/>
                </a:cubicBezTo>
                <a:cubicBezTo>
                  <a:pt x="-78256" y="1465872"/>
                  <a:pt x="37198" y="569945"/>
                  <a:pt x="318907" y="265145"/>
                </a:cubicBezTo>
                <a:cubicBezTo>
                  <a:pt x="600616" y="-39655"/>
                  <a:pt x="1745925" y="1908"/>
                  <a:pt x="1745925" y="1908"/>
                </a:cubicBezTo>
              </a:path>
            </a:pathLst>
          </a:custGeom>
          <a:noFill/>
          <a:ln>
            <a:solidFill>
              <a:srgbClr val="002060"/>
            </a:solidFill>
            <a:tailEnd type="arrow"/>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10" name="Straight Arrow Connector 9"/>
          <p:cNvCxnSpPr/>
          <p:nvPr/>
        </p:nvCxnSpPr>
        <p:spPr>
          <a:xfrm>
            <a:off x="2286000" y="1403350"/>
            <a:ext cx="0" cy="350838"/>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flipH="1">
            <a:off x="4741863" y="2822575"/>
            <a:ext cx="12700" cy="242888"/>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2667000" y="2122488"/>
            <a:ext cx="0" cy="350837"/>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2133600" y="2809875"/>
            <a:ext cx="0" cy="923925"/>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5105400" y="3462337"/>
            <a:ext cx="0" cy="271463"/>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3567" name="TextBox 14"/>
          <p:cNvSpPr txBox="1">
            <a:spLocks noChangeArrowheads="1"/>
          </p:cNvSpPr>
          <p:nvPr/>
        </p:nvSpPr>
        <p:spPr bwMode="auto">
          <a:xfrm>
            <a:off x="685800" y="5200471"/>
            <a:ext cx="7077579"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marL="285750" indent="-285750">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a:buFont typeface="Arial" charset="0"/>
              <a:buChar char="•"/>
            </a:pPr>
            <a:r>
              <a:rPr lang="en-US" altLang="en-US" dirty="0"/>
              <a:t>Data required for certain analysis may require event by even info</a:t>
            </a:r>
          </a:p>
          <a:p>
            <a:pPr>
              <a:buFont typeface="Arial" charset="0"/>
              <a:buChar char="•"/>
            </a:pPr>
            <a:r>
              <a:rPr lang="en-US" altLang="en-US" dirty="0"/>
              <a:t>How to store and preserve the data (for </a:t>
            </a:r>
            <a:r>
              <a:rPr lang="en-US" altLang="en-US" dirty="0" err="1" smtClean="0"/>
              <a:t>unbinned</a:t>
            </a:r>
            <a:r>
              <a:rPr lang="en-US" altLang="en-US" dirty="0" smtClean="0"/>
              <a:t> </a:t>
            </a:r>
            <a:r>
              <a:rPr lang="en-US" altLang="en-US" dirty="0"/>
              <a:t>analysis</a:t>
            </a:r>
            <a:r>
              <a:rPr lang="en-US" altLang="en-US" dirty="0" smtClean="0"/>
              <a:t>)</a:t>
            </a:r>
          </a:p>
          <a:p>
            <a:pPr>
              <a:buFont typeface="Arial" charset="0"/>
              <a:buChar char="•"/>
            </a:pPr>
            <a:r>
              <a:rPr lang="en-US" altLang="en-US" dirty="0" smtClean="0"/>
              <a:t> </a:t>
            </a:r>
            <a:r>
              <a:rPr lang="en-US" altLang="en-US" dirty="0"/>
              <a:t>Alternative to store full events (all </a:t>
            </a:r>
            <a:r>
              <a:rPr lang="en-US" altLang="en-US" dirty="0" smtClean="0"/>
              <a:t>tracks)</a:t>
            </a:r>
          </a:p>
          <a:p>
            <a:pPr lvl="1">
              <a:buFont typeface="Arial" charset="0"/>
              <a:buChar char="•"/>
            </a:pPr>
            <a:r>
              <a:rPr lang="en-US" altLang="en-US" dirty="0" smtClean="0"/>
              <a:t>Should provide easy access for theory)</a:t>
            </a:r>
            <a:endParaRPr lang="en-US" altLang="en-US" dirty="0"/>
          </a:p>
        </p:txBody>
      </p:sp>
      <p:sp>
        <p:nvSpPr>
          <p:cNvPr id="2" name="TextBox 1"/>
          <p:cNvSpPr txBox="1"/>
          <p:nvPr/>
        </p:nvSpPr>
        <p:spPr>
          <a:xfrm>
            <a:off x="111125" y="4787872"/>
            <a:ext cx="6913111" cy="369332"/>
          </a:xfrm>
          <a:prstGeom prst="rect">
            <a:avLst/>
          </a:prstGeom>
          <a:noFill/>
        </p:spPr>
        <p:txBody>
          <a:bodyPr wrap="none" rtlCol="0">
            <a:spAutoFit/>
          </a:bodyPr>
          <a:lstStyle/>
          <a:p>
            <a:r>
              <a:rPr lang="en-US" smtClean="0"/>
              <a:t>What will be the most efficient format for the data (and metadata)?</a:t>
            </a:r>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p:cNvGraphicFramePr>
            <a:graphicFrameLocks noGrp="1"/>
          </p:cNvGraphicFramePr>
          <p:nvPr/>
        </p:nvGraphicFramePr>
        <p:xfrm>
          <a:off x="257175" y="879475"/>
          <a:ext cx="8088313" cy="4610100"/>
        </p:xfrm>
        <a:graphic>
          <a:graphicData uri="http://schemas.openxmlformats.org/drawingml/2006/table">
            <a:tbl>
              <a:tblPr/>
              <a:tblGrid>
                <a:gridCol w="4067175"/>
                <a:gridCol w="511175"/>
                <a:gridCol w="517525"/>
                <a:gridCol w="747713"/>
                <a:gridCol w="749300"/>
                <a:gridCol w="747712"/>
                <a:gridCol w="747713"/>
              </a:tblGrid>
              <a:tr h="419100">
                <a:tc>
                  <a:txBody>
                    <a:bodyPr/>
                    <a:lstStyle/>
                    <a:p>
                      <a:pPr marL="0" marR="0" lvl="0" indent="0" algn="l" defTabSz="4572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Narrow" charset="0"/>
                          <a:ea typeface="ＭＳ Ｐゴシック" charset="0"/>
                          <a:cs typeface="ＭＳ Ｐゴシック" charset="0"/>
                        </a:rPr>
                        <a:t>Topic</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Narrow" charset="0"/>
                          <a:ea typeface="ＭＳ Ｐゴシック" charset="0"/>
                          <a:cs typeface="ＭＳ Ｐゴシック" charset="0"/>
                        </a:rPr>
                        <a:t>Hall A</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Narrow" charset="0"/>
                          <a:ea typeface="ＭＳ Ｐゴシック" charset="0"/>
                          <a:cs typeface="ＭＳ Ｐゴシック" charset="0"/>
                        </a:rPr>
                        <a:t>Hall B</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Narrow" charset="0"/>
                          <a:ea typeface="ＭＳ Ｐゴシック" charset="0"/>
                          <a:cs typeface="ＭＳ Ｐゴシック" charset="0"/>
                        </a:rPr>
                        <a:t>Hall C</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Narrow" charset="0"/>
                          <a:ea typeface="ＭＳ Ｐゴシック" charset="0"/>
                          <a:cs typeface="ＭＳ Ｐゴシック" charset="0"/>
                        </a:rPr>
                        <a:t>Hall D</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Narrow" charset="0"/>
                          <a:ea typeface="ＭＳ Ｐゴシック" charset="0"/>
                          <a:cs typeface="ＭＳ Ｐゴシック" charset="0"/>
                        </a:rPr>
                        <a:t>Other</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4572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Narrow" charset="0"/>
                          <a:ea typeface="ＭＳ Ｐゴシック" charset="0"/>
                          <a:cs typeface="ＭＳ Ｐゴシック" charset="0"/>
                        </a:rPr>
                        <a:t>Total</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r>
              <a:tr h="419100">
                <a:tc>
                  <a:txBody>
                    <a:bodyPr/>
                    <a:lstStyle/>
                    <a:p>
                      <a:pPr marL="0" marR="0" lvl="0" indent="0" algn="l"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Narrow" charset="0"/>
                          <a:ea typeface="ＭＳ Ｐゴシック" charset="0"/>
                          <a:cs typeface="ＭＳ Ｐゴシック" charset="0"/>
                        </a:rPr>
                        <a:t>Hadron spectra as probes of QCD</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Narrow" charset="0"/>
                          <a:ea typeface="ＭＳ Ｐゴシック" charset="0"/>
                          <a:cs typeface="ＭＳ Ｐゴシック" charset="0"/>
                        </a:rPr>
                        <a:t>0</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Narrow" charset="0"/>
                          <a:ea typeface="ＭＳ Ｐゴシック" charset="0"/>
                          <a:cs typeface="ＭＳ Ｐゴシック" charset="0"/>
                        </a:rPr>
                        <a:t>3</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Narrow" charset="0"/>
                          <a:ea typeface="ＭＳ Ｐゴシック" charset="0"/>
                          <a:cs typeface="ＭＳ Ｐゴシック" charset="0"/>
                        </a:rPr>
                        <a:t>1</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Narrow" charset="0"/>
                          <a:ea typeface="ＭＳ Ｐゴシック" charset="0"/>
                          <a:cs typeface="ＭＳ Ｐゴシック" charset="0"/>
                        </a:rPr>
                        <a:t>3</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Narrow" charset="0"/>
                          <a:ea typeface="ＭＳ Ｐゴシック" charset="0"/>
                          <a:cs typeface="ＭＳ Ｐゴシック" charset="0"/>
                        </a:rPr>
                        <a:t>0</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Narrow" charset="0"/>
                          <a:ea typeface="ＭＳ Ｐゴシック" charset="0"/>
                          <a:cs typeface="ＭＳ Ｐゴシック" charset="0"/>
                        </a:rPr>
                        <a:t>7</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r>
              <a:tr h="419100">
                <a:tc>
                  <a:txBody>
                    <a:bodyPr/>
                    <a:lstStyle/>
                    <a:p>
                      <a:pPr marL="0" marR="0" lvl="0" indent="0" algn="l"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Narrow" charset="0"/>
                          <a:ea typeface="ＭＳ Ｐゴシック" charset="0"/>
                          <a:cs typeface="ＭＳ Ｐゴシック" charset="0"/>
                        </a:rPr>
                        <a:t>Transverse structure of the hadrons</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Narrow" charset="0"/>
                          <a:ea typeface="ＭＳ Ｐゴシック" charset="0"/>
                          <a:cs typeface="ＭＳ Ｐゴシック" charset="0"/>
                        </a:rPr>
                        <a:t>5</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Narrow" charset="0"/>
                          <a:ea typeface="ＭＳ Ｐゴシック" charset="0"/>
                          <a:cs typeface="ＭＳ Ｐゴシック" charset="0"/>
                        </a:rPr>
                        <a:t>4</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Narrow" charset="0"/>
                          <a:ea typeface="ＭＳ Ｐゴシック" charset="0"/>
                          <a:cs typeface="ＭＳ Ｐゴシック" charset="0"/>
                        </a:rPr>
                        <a:t>3</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Narrow" charset="0"/>
                          <a:ea typeface="ＭＳ Ｐゴシック" charset="0"/>
                          <a:cs typeface="ＭＳ Ｐゴシック" charset="0"/>
                        </a:rPr>
                        <a:t>1</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Narrow" charset="0"/>
                          <a:ea typeface="ＭＳ Ｐゴシック" charset="0"/>
                          <a:cs typeface="ＭＳ Ｐゴシック" charset="0"/>
                        </a:rPr>
                        <a:t>0</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Narrow" charset="0"/>
                          <a:ea typeface="ＭＳ Ｐゴシック" charset="0"/>
                          <a:cs typeface="ＭＳ Ｐゴシック" charset="0"/>
                        </a:rPr>
                        <a:t>13</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r>
              <a:tr h="419100">
                <a:tc>
                  <a:txBody>
                    <a:bodyPr/>
                    <a:lstStyle/>
                    <a:p>
                      <a:pPr marL="0" marR="0" lvl="0" indent="0" algn="l"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Narrow" charset="0"/>
                          <a:ea typeface="ＭＳ Ｐゴシック" charset="0"/>
                          <a:cs typeface="ＭＳ Ｐゴシック" charset="0"/>
                        </a:rPr>
                        <a:t>Longitudinal structure of the hadrons</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Narrow" charset="0"/>
                          <a:ea typeface="ＭＳ Ｐゴシック" charset="0"/>
                          <a:cs typeface="ＭＳ Ｐゴシック" charset="0"/>
                        </a:rPr>
                        <a:t>2</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Narrow" charset="0"/>
                          <a:ea typeface="ＭＳ Ｐゴシック" charset="0"/>
                          <a:cs typeface="ＭＳ Ｐゴシック" charset="0"/>
                        </a:rPr>
                        <a:t>3</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Narrow" charset="0"/>
                          <a:ea typeface="ＭＳ Ｐゴシック" charset="0"/>
                          <a:cs typeface="ＭＳ Ｐゴシック" charset="0"/>
                        </a:rPr>
                        <a:t>6</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Narrow" charset="0"/>
                          <a:ea typeface="ＭＳ Ｐゴシック" charset="0"/>
                          <a:cs typeface="ＭＳ Ｐゴシック" charset="0"/>
                        </a:rPr>
                        <a:t>0</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Narrow" charset="0"/>
                          <a:ea typeface="ＭＳ Ｐゴシック" charset="0"/>
                          <a:cs typeface="ＭＳ Ｐゴシック" charset="0"/>
                        </a:rPr>
                        <a:t>0</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Narrow" charset="0"/>
                          <a:ea typeface="ＭＳ Ｐゴシック" charset="0"/>
                          <a:cs typeface="ＭＳ Ｐゴシック" charset="0"/>
                        </a:rPr>
                        <a:t>11</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r>
              <a:tr h="419100">
                <a:tc>
                  <a:txBody>
                    <a:bodyPr/>
                    <a:lstStyle/>
                    <a:p>
                      <a:pPr marL="0" marR="0" lvl="0" indent="0" algn="l"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Narrow" charset="0"/>
                          <a:ea typeface="ＭＳ Ｐゴシック" charset="0"/>
                          <a:cs typeface="ＭＳ Ｐゴシック" charset="0"/>
                        </a:rPr>
                        <a:t>3D structure of the hadrons</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Narrow" charset="0"/>
                          <a:ea typeface="ＭＳ Ｐゴシック" charset="0"/>
                          <a:cs typeface="ＭＳ Ｐゴシック" charset="0"/>
                        </a:rPr>
                        <a:t>5</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Narrow" charset="0"/>
                          <a:ea typeface="ＭＳ Ｐゴシック" charset="0"/>
                          <a:cs typeface="ＭＳ Ｐゴシック" charset="0"/>
                        </a:rPr>
                        <a:t>9</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Narrow" charset="0"/>
                          <a:ea typeface="ＭＳ Ｐゴシック" charset="0"/>
                          <a:cs typeface="ＭＳ Ｐゴシック" charset="0"/>
                        </a:rPr>
                        <a:t>7</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Narrow" charset="0"/>
                          <a:ea typeface="ＭＳ Ｐゴシック" charset="0"/>
                          <a:cs typeface="ＭＳ Ｐゴシック" charset="0"/>
                        </a:rPr>
                        <a:t>0</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Narrow" charset="0"/>
                          <a:ea typeface="ＭＳ Ｐゴシック" charset="0"/>
                          <a:cs typeface="ＭＳ Ｐゴシック" charset="0"/>
                        </a:rPr>
                        <a:t>0</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Narrow" charset="0"/>
                          <a:ea typeface="ＭＳ Ｐゴシック" charset="0"/>
                          <a:cs typeface="ＭＳ Ｐゴシック" charset="0"/>
                        </a:rPr>
                        <a:t>21</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r>
              <a:tr h="419100">
                <a:tc>
                  <a:txBody>
                    <a:bodyPr/>
                    <a:lstStyle/>
                    <a:p>
                      <a:pPr marL="0" marR="0" lvl="0" indent="0" algn="l"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Narrow" charset="0"/>
                          <a:ea typeface="ＭＳ Ｐゴシック" charset="0"/>
                          <a:cs typeface="ＭＳ Ｐゴシック" charset="0"/>
                        </a:rPr>
                        <a:t>Hadrons and cold nuclear matter</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Narrow" charset="0"/>
                          <a:ea typeface="ＭＳ Ｐゴシック" charset="0"/>
                          <a:cs typeface="ＭＳ Ｐゴシック" charset="0"/>
                        </a:rPr>
                        <a:t>7</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Narrow" charset="0"/>
                          <a:ea typeface="ＭＳ Ｐゴシック" charset="0"/>
                          <a:cs typeface="ＭＳ Ｐゴシック" charset="0"/>
                        </a:rPr>
                        <a:t>3</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Narrow" charset="0"/>
                          <a:ea typeface="ＭＳ Ｐゴシック" charset="0"/>
                          <a:cs typeface="ＭＳ Ｐゴシック" charset="0"/>
                        </a:rPr>
                        <a:t>7</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Narrow" charset="0"/>
                          <a:ea typeface="ＭＳ Ｐゴシック" charset="0"/>
                          <a:cs typeface="ＭＳ Ｐゴシック" charset="0"/>
                        </a:rPr>
                        <a:t>0</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Narrow" charset="0"/>
                          <a:ea typeface="ＭＳ Ｐゴシック" charset="0"/>
                          <a:cs typeface="ＭＳ Ｐゴシック" charset="0"/>
                        </a:rPr>
                        <a:t>1</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Narrow" charset="0"/>
                          <a:ea typeface="ＭＳ Ｐゴシック" charset="0"/>
                          <a:cs typeface="ＭＳ Ｐゴシック" charset="0"/>
                        </a:rPr>
                        <a:t>18</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r>
              <a:tr h="838200">
                <a:tc>
                  <a:txBody>
                    <a:bodyPr/>
                    <a:lstStyle/>
                    <a:p>
                      <a:pPr marL="0" marR="0" lvl="0" indent="0" algn="l"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Narrow" charset="0"/>
                          <a:ea typeface="ＭＳ Ｐゴシック" charset="0"/>
                          <a:cs typeface="ＭＳ Ｐゴシック" charset="0"/>
                        </a:rPr>
                        <a:t>Low-energy tests of the Standard Model and Fundamental Symmetries</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Narrow" charset="0"/>
                          <a:ea typeface="ＭＳ Ｐゴシック" charset="0"/>
                          <a:cs typeface="ＭＳ Ｐゴシック" charset="0"/>
                        </a:rPr>
                        <a:t>3</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Narrow" charset="0"/>
                          <a:ea typeface="ＭＳ Ｐゴシック" charset="0"/>
                          <a:cs typeface="ＭＳ Ｐゴシック" charset="0"/>
                        </a:rPr>
                        <a:t>1</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Narrow" charset="0"/>
                          <a:ea typeface="ＭＳ Ｐゴシック" charset="0"/>
                          <a:cs typeface="ＭＳ Ｐゴシック" charset="0"/>
                        </a:rPr>
                        <a:t>0</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Narrow" charset="0"/>
                          <a:ea typeface="ＭＳ Ｐゴシック" charset="0"/>
                          <a:cs typeface="ＭＳ Ｐゴシック" charset="0"/>
                        </a:rPr>
                        <a:t>1</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Arial Narrow" charset="0"/>
                          <a:ea typeface="ＭＳ Ｐゴシック" charset="0"/>
                          <a:cs typeface="ＭＳ Ｐゴシック" charset="0"/>
                        </a:rPr>
                        <a:t>1</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Narrow" charset="0"/>
                          <a:ea typeface="ＭＳ Ｐゴシック" charset="0"/>
                          <a:cs typeface="ＭＳ Ｐゴシック" charset="0"/>
                        </a:rPr>
                        <a:t>6</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r>
              <a:tr h="419100">
                <a:tc>
                  <a:txBody>
                    <a:bodyPr/>
                    <a:lstStyle/>
                    <a:p>
                      <a:pPr marL="0" marR="0" lvl="0" indent="0" algn="l" defTabSz="4572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Narrow" charset="0"/>
                          <a:ea typeface="ＭＳ Ｐゴシック" charset="0"/>
                          <a:cs typeface="ＭＳ Ｐゴシック" charset="0"/>
                        </a:rPr>
                        <a:t>Total</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Narrow" charset="0"/>
                          <a:ea typeface="ＭＳ Ｐゴシック" charset="0"/>
                          <a:cs typeface="ＭＳ Ｐゴシック" charset="0"/>
                        </a:rPr>
                        <a:t>22</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Narrow" charset="0"/>
                          <a:ea typeface="ＭＳ Ｐゴシック" charset="0"/>
                          <a:cs typeface="ＭＳ Ｐゴシック" charset="0"/>
                        </a:rPr>
                        <a:t>23</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Narrow" charset="0"/>
                          <a:ea typeface="ＭＳ Ｐゴシック" charset="0"/>
                          <a:cs typeface="ＭＳ Ｐゴシック" charset="0"/>
                        </a:rPr>
                        <a:t>24</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Narrow" charset="0"/>
                          <a:ea typeface="ＭＳ Ｐゴシック" charset="0"/>
                          <a:cs typeface="ＭＳ Ｐゴシック" charset="0"/>
                        </a:rPr>
                        <a:t>5</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Narrow" charset="0"/>
                          <a:ea typeface="ＭＳ Ｐゴシック" charset="0"/>
                          <a:cs typeface="ＭＳ Ｐゴシック" charset="0"/>
                        </a:rPr>
                        <a:t>2</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Narrow" charset="0"/>
                          <a:ea typeface="ＭＳ Ｐゴシック" charset="0"/>
                          <a:cs typeface="ＭＳ Ｐゴシック" charset="0"/>
                        </a:rPr>
                        <a:t>76</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5D9F1"/>
                    </a:solidFill>
                  </a:tcPr>
                </a:tc>
              </a:tr>
              <a:tr h="419100">
                <a:tc>
                  <a:txBody>
                    <a:bodyPr/>
                    <a:lstStyle/>
                    <a:p>
                      <a:pPr marL="0" marR="0" lvl="0" indent="0" algn="l" defTabSz="4572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Narrow" charset="0"/>
                          <a:ea typeface="ＭＳ Ｐゴシック" charset="0"/>
                          <a:cs typeface="ＭＳ Ｐゴシック" charset="0"/>
                        </a:rPr>
                        <a:t>Total Experiments Completed</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r" defTabSz="457200" rtl="0" eaLnBrk="1" fontAlgn="b"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Narrow" charset="0"/>
                          <a:ea typeface="ＭＳ Ｐゴシック" charset="0"/>
                          <a:cs typeface="ＭＳ Ｐゴシック" charset="0"/>
                        </a:rPr>
                        <a:t>2.5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r" defTabSz="457200" rtl="0" eaLnBrk="1" fontAlgn="b"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Narrow" charset="0"/>
                          <a:ea typeface="ＭＳ Ｐゴシック" charset="0"/>
                          <a:cs typeface="ＭＳ Ｐゴシック" charset="0"/>
                        </a:rPr>
                        <a:t>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r" defTabSz="457200" rtl="0" eaLnBrk="1" fontAlgn="b"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Narrow" charset="0"/>
                          <a:ea typeface="ＭＳ Ｐゴシック" charset="0"/>
                          <a:cs typeface="ＭＳ Ｐゴシック" charset="0"/>
                        </a:rPr>
                        <a:t>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r" defTabSz="457200" rtl="0" eaLnBrk="1" fontAlgn="b"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Narrow" charset="0"/>
                          <a:ea typeface="ＭＳ Ｐゴシック" charset="0"/>
                          <a:cs typeface="ＭＳ Ｐゴシック" charset="0"/>
                        </a:rPr>
                        <a:t>0.4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r" defTabSz="457200" rtl="0" eaLnBrk="1" fontAlgn="b"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Narrow" charset="0"/>
                          <a:ea typeface="ＭＳ Ｐゴシック" charset="0"/>
                          <a:cs typeface="ＭＳ Ｐゴシック" charset="0"/>
                        </a:rPr>
                        <a:t>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r" defTabSz="457200" rtl="0" eaLnBrk="1" fontAlgn="b"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Narrow" charset="0"/>
                          <a:ea typeface="ＭＳ Ｐゴシック" charset="0"/>
                          <a:cs typeface="ＭＳ Ｐゴシック" charset="0"/>
                        </a:rPr>
                        <a:t>4.0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2D050"/>
                    </a:solidFill>
                  </a:tcPr>
                </a:tc>
              </a:tr>
              <a:tr h="419100">
                <a:tc>
                  <a:txBody>
                    <a:bodyPr/>
                    <a:lstStyle/>
                    <a:p>
                      <a:pPr marL="0" marR="0" lvl="0" indent="0" algn="l" defTabSz="4572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Narrow" charset="0"/>
                          <a:ea typeface="ＭＳ Ｐゴシック" charset="0"/>
                          <a:cs typeface="ＭＳ Ｐゴシック" charset="0"/>
                        </a:rPr>
                        <a:t>Total Experiments Remaining</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Narrow" charset="0"/>
                          <a:ea typeface="ＭＳ Ｐゴシック" charset="0"/>
                          <a:cs typeface="ＭＳ Ｐゴシック" charset="0"/>
                        </a:rPr>
                        <a:t>19.5</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Narrow" charset="0"/>
                          <a:ea typeface="ＭＳ Ｐゴシック" charset="0"/>
                          <a:cs typeface="ＭＳ Ｐゴシック" charset="0"/>
                        </a:rPr>
                        <a:t>21.9</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Narrow" charset="0"/>
                          <a:ea typeface="ＭＳ Ｐゴシック" charset="0"/>
                          <a:cs typeface="ＭＳ Ｐゴシック" charset="0"/>
                        </a:rPr>
                        <a:t>24</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Narrow" charset="0"/>
                          <a:ea typeface="ＭＳ Ｐゴシック" charset="0"/>
                          <a:cs typeface="ＭＳ Ｐゴシック" charset="0"/>
                        </a:rPr>
                        <a:t>4.6</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Narrow" charset="0"/>
                          <a:ea typeface="ＭＳ Ｐゴシック" charset="0"/>
                          <a:cs typeface="ＭＳ Ｐゴシック" charset="0"/>
                        </a:rPr>
                        <a:t>2</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r" defTabSz="4572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Narrow" charset="0"/>
                          <a:ea typeface="ＭＳ Ｐゴシック" charset="0"/>
                          <a:cs typeface="ＭＳ Ｐゴシック" charset="0"/>
                        </a:rPr>
                        <a:t>72.0</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C000"/>
                    </a:solidFill>
                  </a:tcPr>
                </a:tc>
              </a:tr>
            </a:tbl>
          </a:graphicData>
        </a:graphic>
      </p:graphicFrame>
      <p:sp>
        <p:nvSpPr>
          <p:cNvPr id="36956" name="Rectangle 2"/>
          <p:cNvSpPr>
            <a:spLocks noChangeArrowheads="1"/>
          </p:cNvSpPr>
          <p:nvPr/>
        </p:nvSpPr>
        <p:spPr bwMode="auto">
          <a:xfrm>
            <a:off x="0" y="76200"/>
            <a:ext cx="9144000" cy="554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fontAlgn="b" hangingPunct="1"/>
            <a:r>
              <a:rPr lang="en-US" sz="3000" b="1">
                <a:solidFill>
                  <a:srgbClr val="000000"/>
                </a:solidFill>
              </a:rPr>
              <a:t>12 GeV Approved Experiments by Physics Topics</a:t>
            </a:r>
          </a:p>
        </p:txBody>
      </p:sp>
      <p:sp>
        <p:nvSpPr>
          <p:cNvPr id="5" name="Rectangle 4"/>
          <p:cNvSpPr/>
          <p:nvPr/>
        </p:nvSpPr>
        <p:spPr>
          <a:xfrm>
            <a:off x="228600" y="2514600"/>
            <a:ext cx="8132763" cy="457200"/>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ＭＳ Ｐゴシック" charset="0"/>
            </a:endParaRPr>
          </a:p>
        </p:txBody>
      </p:sp>
      <p:sp>
        <p:nvSpPr>
          <p:cNvPr id="36958" name="Slide Number Placeholder 6"/>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E5818D4-82F3-D54D-AF5E-F3F07C09071F}" type="slidenum">
              <a:rPr lang="en-US" sz="1400"/>
              <a:pPr/>
              <a:t>50</a:t>
            </a:fld>
            <a:endParaRPr lang="en-US" sz="1400"/>
          </a:p>
        </p:txBody>
      </p:sp>
      <p:sp>
        <p:nvSpPr>
          <p:cNvPr id="36959" name="Footer Placeholder 7"/>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smtClean="0"/>
              <a:t>Avakian, APCTP July 2</a:t>
            </a:r>
            <a:endParaRPr lang="en-US" sz="1400"/>
          </a:p>
        </p:txBody>
      </p:sp>
      <p:sp>
        <p:nvSpPr>
          <p:cNvPr id="9" name="Rectangle 8"/>
          <p:cNvSpPr/>
          <p:nvPr/>
        </p:nvSpPr>
        <p:spPr>
          <a:xfrm>
            <a:off x="228600" y="1679575"/>
            <a:ext cx="8116888" cy="1749425"/>
          </a:xfrm>
          <a:prstGeom prst="rect">
            <a:avLst/>
          </a:prstGeom>
          <a:noFill/>
          <a:ln w="38100">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ＭＳ Ｐゴシック" charset="0"/>
            </a:endParaRPr>
          </a:p>
        </p:txBody>
      </p:sp>
      <p:sp>
        <p:nvSpPr>
          <p:cNvPr id="36961" name="TextBox 2"/>
          <p:cNvSpPr txBox="1">
            <a:spLocks noChangeArrowheads="1"/>
          </p:cNvSpPr>
          <p:nvPr/>
        </p:nvSpPr>
        <p:spPr bwMode="auto">
          <a:xfrm>
            <a:off x="122238" y="5588000"/>
            <a:ext cx="8610600" cy="1016000"/>
          </a:xfrm>
          <a:prstGeom prst="rect">
            <a:avLst/>
          </a:prstGeom>
          <a:solidFill>
            <a:srgbClr val="FFFF00"/>
          </a:solidFill>
          <a:ln w="9525">
            <a:solidFill>
              <a:schemeClr val="tx1"/>
            </a:solidFill>
            <a:miter lim="800000"/>
            <a:headEnd/>
            <a:tailEnd/>
          </a:ln>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t>JLab 2015 Science &amp; Technology  review closeout bullets:</a:t>
            </a:r>
          </a:p>
          <a:p>
            <a:pPr eaLnBrk="1" hangingPunct="1">
              <a:buFontTx/>
              <a:buChar char="•"/>
            </a:pPr>
            <a:r>
              <a:rPr lang="en-US" sz="1600"/>
              <a:t>develop </a:t>
            </a:r>
            <a:r>
              <a:rPr lang="en-US" sz="1400"/>
              <a:t>an integrated picture of what measurements are necessary and will be conducted in determining the GPDs and TMDs </a:t>
            </a:r>
          </a:p>
          <a:p>
            <a:pPr eaLnBrk="1" hangingPunct="1">
              <a:buFontTx/>
              <a:buChar char="•"/>
            </a:pPr>
            <a:r>
              <a:rPr lang="en-US" sz="1400"/>
              <a:t>develop milestones for extraction of GPDs and TMDs from experiment </a:t>
            </a:r>
          </a:p>
        </p:txBody>
      </p:sp>
    </p:spTree>
    <p:extLst>
      <p:ext uri="{BB962C8B-B14F-4D97-AF65-F5344CB8AC3E}">
        <p14:creationId xmlns:p14="http://schemas.microsoft.com/office/powerpoint/2010/main" val="41705201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r>
              <a:rPr lang="en-US" dirty="0">
                <a:latin typeface="Arial" charset="0"/>
                <a:ea typeface="ＭＳ Ｐゴシック" charset="0"/>
                <a:cs typeface="ＭＳ Ｐゴシック" charset="0"/>
              </a:rPr>
              <a:t>Identification of </a:t>
            </a:r>
            <a:r>
              <a:rPr lang="en-US" altLang="ja-JP" dirty="0" smtClean="0">
                <a:solidFill>
                  <a:srgbClr val="333399"/>
                </a:solidFill>
                <a:latin typeface="Symbol" charset="0"/>
              </a:rPr>
              <a:t>π</a:t>
            </a:r>
            <a:r>
              <a:rPr lang="en-US" altLang="ja-JP" baseline="30000" dirty="0" smtClean="0">
                <a:solidFill>
                  <a:srgbClr val="333399"/>
                </a:solidFill>
                <a:latin typeface="Symbol" charset="0"/>
              </a:rPr>
              <a:t>0</a:t>
            </a:r>
            <a:endParaRPr lang="en-US" dirty="0">
              <a:latin typeface="Arial" charset="0"/>
              <a:ea typeface="ＭＳ Ｐゴシック" charset="0"/>
              <a:cs typeface="ＭＳ Ｐゴシック" charset="0"/>
            </a:endParaRPr>
          </a:p>
        </p:txBody>
      </p:sp>
      <p:sp>
        <p:nvSpPr>
          <p:cNvPr id="4" name="Footer Placeholder 3"/>
          <p:cNvSpPr>
            <a:spLocks noGrp="1"/>
          </p:cNvSpPr>
          <p:nvPr>
            <p:ph type="ftr" sz="quarter" idx="10"/>
          </p:nvPr>
        </p:nvSpPr>
        <p:spPr/>
        <p:txBody>
          <a:bodyPr/>
          <a:lstStyle/>
          <a:p>
            <a:pPr>
              <a:defRPr/>
            </a:pPr>
            <a:r>
              <a:rPr lang="en-US" smtClean="0"/>
              <a:t>Avakian, APCTP July 2</a:t>
            </a:r>
            <a:endParaRPr lang="en-US"/>
          </a:p>
        </p:txBody>
      </p:sp>
      <p:sp>
        <p:nvSpPr>
          <p:cNvPr id="25603"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FC492238-99C4-D343-BD87-A52C932E6BD6}" type="slidenum">
              <a:rPr lang="en-US" sz="1400"/>
              <a:pPr/>
              <a:t>51</a:t>
            </a:fld>
            <a:endParaRPr lang="en-US" sz="1400"/>
          </a:p>
        </p:txBody>
      </p:sp>
      <p:sp>
        <p:nvSpPr>
          <p:cNvPr id="25604" name="TextBox 8"/>
          <p:cNvSpPr txBox="1">
            <a:spLocks noChangeArrowheads="1"/>
          </p:cNvSpPr>
          <p:nvPr/>
        </p:nvSpPr>
        <p:spPr bwMode="auto">
          <a:xfrm>
            <a:off x="1371600" y="5334000"/>
            <a:ext cx="7199313"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marL="342900" indent="-342900">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buFont typeface="Arial" charset="0"/>
              <a:buChar char="•"/>
            </a:pPr>
            <a:r>
              <a:rPr lang="en-US"/>
              <a:t>Higher the minimum energy cut, less background </a:t>
            </a:r>
          </a:p>
          <a:p>
            <a:pPr eaLnBrk="1" hangingPunct="1">
              <a:buFont typeface="Arial" charset="0"/>
              <a:buChar char="•"/>
            </a:pPr>
            <a:r>
              <a:rPr lang="en-US"/>
              <a:t>Background well described in the SIDIS MC</a:t>
            </a:r>
          </a:p>
        </p:txBody>
      </p:sp>
      <p:pic>
        <p:nvPicPr>
          <p:cNvPr id="25605" name="Picture 1" descr="Screen Shot 2018-06-19 at 8.26.23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113" y="914400"/>
            <a:ext cx="4560887" cy="4359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5606" name="Picture 2" descr="Screen Shot 2018-06-19 at 8.27.23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990600"/>
            <a:ext cx="4325938"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607" name="TextBox 4"/>
          <p:cNvSpPr txBox="1">
            <a:spLocks noChangeArrowheads="1"/>
          </p:cNvSpPr>
          <p:nvPr/>
        </p:nvSpPr>
        <p:spPr bwMode="auto">
          <a:xfrm>
            <a:off x="762000" y="1219200"/>
            <a:ext cx="18256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a:t>Egmin&gt;0.4 GeV</a:t>
            </a:r>
          </a:p>
        </p:txBody>
      </p:sp>
      <p:sp>
        <p:nvSpPr>
          <p:cNvPr id="25608" name="TextBox 11"/>
          <p:cNvSpPr txBox="1">
            <a:spLocks noChangeArrowheads="1"/>
          </p:cNvSpPr>
          <p:nvPr/>
        </p:nvSpPr>
        <p:spPr bwMode="auto">
          <a:xfrm>
            <a:off x="5410200" y="1143000"/>
            <a:ext cx="18256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a:t>Egmin&gt;0.7 GeV</a:t>
            </a:r>
          </a:p>
        </p:txBody>
      </p:sp>
      <p:sp>
        <p:nvSpPr>
          <p:cNvPr id="25609" name="TextBox 5"/>
          <p:cNvSpPr txBox="1">
            <a:spLocks noChangeArrowheads="1"/>
          </p:cNvSpPr>
          <p:nvPr/>
        </p:nvSpPr>
        <p:spPr bwMode="auto">
          <a:xfrm>
            <a:off x="838200" y="1905000"/>
            <a:ext cx="1122363"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a:t>Run4250 </a:t>
            </a:r>
          </a:p>
        </p:txBody>
      </p:sp>
      <p:sp>
        <p:nvSpPr>
          <p:cNvPr id="25610" name="TextBox 13"/>
          <p:cNvSpPr txBox="1">
            <a:spLocks noChangeArrowheads="1"/>
          </p:cNvSpPr>
          <p:nvPr/>
        </p:nvSpPr>
        <p:spPr bwMode="auto">
          <a:xfrm>
            <a:off x="1828800" y="3429000"/>
            <a:ext cx="1223963"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a:t>SIDIS-MC </a:t>
            </a:r>
          </a:p>
        </p:txBody>
      </p:sp>
    </p:spTree>
    <p:extLst>
      <p:ext uri="{BB962C8B-B14F-4D97-AF65-F5344CB8AC3E}">
        <p14:creationId xmlns:p14="http://schemas.microsoft.com/office/powerpoint/2010/main" val="292144721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a:xfrm>
            <a:off x="0" y="160338"/>
            <a:ext cx="8686800" cy="487362"/>
          </a:xfrm>
        </p:spPr>
        <p:txBody>
          <a:bodyPr/>
          <a:lstStyle/>
          <a:p>
            <a:r>
              <a:rPr lang="en-US" altLang="en-US" sz="2800"/>
              <a:t>3D PDF Extraction and VAlidation (EVA) framework</a:t>
            </a:r>
          </a:p>
        </p:txBody>
      </p:sp>
      <p:sp>
        <p:nvSpPr>
          <p:cNvPr id="77826" name="Rectangle 5"/>
          <p:cNvSpPr>
            <a:spLocks noChangeArrowheads="1"/>
          </p:cNvSpPr>
          <p:nvPr/>
        </p:nvSpPr>
        <p:spPr bwMode="auto">
          <a:xfrm>
            <a:off x="215900" y="5562600"/>
            <a:ext cx="8912225" cy="923925"/>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Development of a reliable techniques for the extraction of 3D PDFs and fragmentation functions from the </a:t>
            </a:r>
            <a:r>
              <a:rPr lang="en-US" altLang="en-US" sz="1800">
                <a:solidFill>
                  <a:srgbClr val="FF0000"/>
                </a:solidFill>
              </a:rPr>
              <a:t>multidimensional</a:t>
            </a:r>
            <a:r>
              <a:rPr lang="en-US" altLang="en-US" sz="1800"/>
              <a:t> experimental observables with controlled systematics requires close collaboration of experiment, theory and computing</a:t>
            </a:r>
          </a:p>
        </p:txBody>
      </p:sp>
      <p:sp>
        <p:nvSpPr>
          <p:cNvPr id="77827" name="TextBox 6"/>
          <p:cNvSpPr txBox="1">
            <a:spLocks noChangeArrowheads="1"/>
          </p:cNvSpPr>
          <p:nvPr/>
        </p:nvSpPr>
        <p:spPr bwMode="auto">
          <a:xfrm>
            <a:off x="152400" y="2971800"/>
            <a:ext cx="2032000" cy="923925"/>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Data Counts</a:t>
            </a:r>
          </a:p>
          <a:p>
            <a:pPr eaLnBrk="1" hangingPunct="1">
              <a:spcBef>
                <a:spcPct val="0"/>
              </a:spcBef>
              <a:buFontTx/>
              <a:buNone/>
            </a:pPr>
            <a:r>
              <a:rPr lang="en-US" altLang="en-US" sz="1800"/>
              <a:t> (x-sections, multiplicities,….)</a:t>
            </a:r>
          </a:p>
        </p:txBody>
      </p:sp>
      <p:sp>
        <p:nvSpPr>
          <p:cNvPr id="77828" name="TextBox 8"/>
          <p:cNvSpPr txBox="1">
            <a:spLocks noChangeArrowheads="1"/>
          </p:cNvSpPr>
          <p:nvPr/>
        </p:nvSpPr>
        <p:spPr bwMode="auto">
          <a:xfrm>
            <a:off x="5029200" y="2057400"/>
            <a:ext cx="1524000"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600"/>
              <a:t>QCD fundamentals</a:t>
            </a:r>
          </a:p>
        </p:txBody>
      </p:sp>
      <p:sp>
        <p:nvSpPr>
          <p:cNvPr id="77829" name="TextBox 10"/>
          <p:cNvSpPr txBox="1">
            <a:spLocks noChangeArrowheads="1"/>
          </p:cNvSpPr>
          <p:nvPr/>
        </p:nvSpPr>
        <p:spPr bwMode="auto">
          <a:xfrm>
            <a:off x="7162800" y="2057400"/>
            <a:ext cx="1676400" cy="2246313"/>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Library for Structure Function (SF) calculations</a:t>
            </a:r>
          </a:p>
          <a:p>
            <a:pPr eaLnBrk="1" hangingPunct="1">
              <a:spcBef>
                <a:spcPct val="0"/>
              </a:spcBef>
              <a:buFontTx/>
              <a:buNone/>
            </a:pPr>
            <a:endParaRPr lang="en-US" altLang="en-US" sz="1800"/>
          </a:p>
          <a:p>
            <a:pPr eaLnBrk="1" hangingPunct="1">
              <a:spcBef>
                <a:spcPct val="0"/>
              </a:spcBef>
              <a:buFontTx/>
              <a:buNone/>
            </a:pPr>
            <a:r>
              <a:rPr lang="en-US" altLang="en-US" sz="1800"/>
              <a:t>3D PDF and  FF </a:t>
            </a:r>
            <a:r>
              <a:rPr lang="en-US" altLang="en-US" sz="1400"/>
              <a:t>(models,</a:t>
            </a:r>
          </a:p>
          <a:p>
            <a:pPr eaLnBrk="1" hangingPunct="1">
              <a:spcBef>
                <a:spcPct val="0"/>
              </a:spcBef>
              <a:buFontTx/>
              <a:buNone/>
            </a:pPr>
            <a:r>
              <a:rPr lang="en-US" altLang="en-US" sz="1400"/>
              <a:t>parametrizations)</a:t>
            </a:r>
          </a:p>
        </p:txBody>
      </p:sp>
      <p:sp>
        <p:nvSpPr>
          <p:cNvPr id="77830" name="TextBox 12"/>
          <p:cNvSpPr txBox="1">
            <a:spLocks noChangeArrowheads="1"/>
          </p:cNvSpPr>
          <p:nvPr/>
        </p:nvSpPr>
        <p:spPr bwMode="auto">
          <a:xfrm>
            <a:off x="1981200" y="990600"/>
            <a:ext cx="2730500" cy="646113"/>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Hard Scattering MC (GEANT, FASTMC,</a:t>
            </a:r>
            <a:r>
              <a:rPr lang="is-IS" altLang="en-US" sz="1800"/>
              <a:t>…)</a:t>
            </a:r>
            <a:endParaRPr lang="en-US" altLang="en-US" sz="1800"/>
          </a:p>
        </p:txBody>
      </p:sp>
      <p:sp>
        <p:nvSpPr>
          <p:cNvPr id="77831" name="TextBox 13"/>
          <p:cNvSpPr txBox="1">
            <a:spLocks noChangeArrowheads="1"/>
          </p:cNvSpPr>
          <p:nvPr/>
        </p:nvSpPr>
        <p:spPr bwMode="auto">
          <a:xfrm>
            <a:off x="5105400" y="4343400"/>
            <a:ext cx="1524000" cy="307975"/>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a:t>Extract 3D PDFs</a:t>
            </a:r>
          </a:p>
        </p:txBody>
      </p:sp>
      <p:cxnSp>
        <p:nvCxnSpPr>
          <p:cNvPr id="16" name="Straight Arrow Connector 15"/>
          <p:cNvCxnSpPr/>
          <p:nvPr/>
        </p:nvCxnSpPr>
        <p:spPr>
          <a:xfrm>
            <a:off x="1295400" y="3962400"/>
            <a:ext cx="914400" cy="6096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H="1" flipV="1">
            <a:off x="2743200" y="1676400"/>
            <a:ext cx="152400" cy="3048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H="1">
            <a:off x="1524000" y="1676400"/>
            <a:ext cx="533400" cy="4572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flipH="1">
            <a:off x="7924800" y="4343400"/>
            <a:ext cx="1588" cy="390525"/>
          </a:xfrm>
          <a:prstGeom prst="straightConnector1">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a:off x="6553200" y="2819400"/>
            <a:ext cx="557213" cy="0"/>
          </a:xfrm>
          <a:prstGeom prst="straightConnector1">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77837" name="Rectangle 20"/>
          <p:cNvSpPr>
            <a:spLocks noChangeArrowheads="1"/>
          </p:cNvSpPr>
          <p:nvPr/>
        </p:nvSpPr>
        <p:spPr bwMode="auto">
          <a:xfrm>
            <a:off x="6216650" y="973138"/>
            <a:ext cx="2927350"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smtClean="0"/>
              <a:t>EVA meetings at </a:t>
            </a:r>
            <a:r>
              <a:rPr lang="en-US" altLang="en-US" sz="1400" err="1" smtClean="0"/>
              <a:t>JLab</a:t>
            </a:r>
            <a:r>
              <a:rPr lang="en-US" altLang="en-US" sz="1400" smtClean="0"/>
              <a:t> to finalize goals and coordinate efforts</a:t>
            </a:r>
            <a:endParaRPr lang="en-US" altLang="en-US" sz="1400"/>
          </a:p>
          <a:p>
            <a:pPr eaLnBrk="1" hangingPunct="1">
              <a:spcBef>
                <a:spcPct val="0"/>
              </a:spcBef>
              <a:buFontTx/>
              <a:buNone/>
            </a:pPr>
            <a:endParaRPr lang="en-US" altLang="en-US" sz="1400"/>
          </a:p>
        </p:txBody>
      </p:sp>
      <p:sp>
        <p:nvSpPr>
          <p:cNvPr id="24" name="Rectangle 23"/>
          <p:cNvSpPr/>
          <p:nvPr/>
        </p:nvSpPr>
        <p:spPr>
          <a:xfrm>
            <a:off x="4953000" y="2057400"/>
            <a:ext cx="1752600" cy="2819400"/>
          </a:xfrm>
          <a:prstGeom prst="rect">
            <a:avLst/>
          </a:prstGeom>
          <a:noFill/>
          <a:ln>
            <a:solidFill>
              <a:schemeClr val="tx1"/>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77839" name="TextBox 13"/>
          <p:cNvSpPr txBox="1">
            <a:spLocks noChangeArrowheads="1"/>
          </p:cNvSpPr>
          <p:nvPr/>
        </p:nvSpPr>
        <p:spPr bwMode="auto">
          <a:xfrm>
            <a:off x="2590800" y="2662238"/>
            <a:ext cx="838200" cy="461962"/>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200"/>
              <a:t>Radiative </a:t>
            </a:r>
          </a:p>
          <a:p>
            <a:pPr eaLnBrk="1" hangingPunct="1">
              <a:spcBef>
                <a:spcPct val="0"/>
              </a:spcBef>
              <a:buFontTx/>
              <a:buNone/>
            </a:pPr>
            <a:r>
              <a:rPr lang="en-US" altLang="en-US" sz="1200"/>
              <a:t>x-section</a:t>
            </a:r>
          </a:p>
        </p:txBody>
      </p:sp>
      <p:cxnSp>
        <p:nvCxnSpPr>
          <p:cNvPr id="39" name="Straight Arrow Connector 38"/>
          <p:cNvCxnSpPr/>
          <p:nvPr/>
        </p:nvCxnSpPr>
        <p:spPr>
          <a:xfrm flipV="1">
            <a:off x="6629400" y="4267200"/>
            <a:ext cx="557213" cy="228600"/>
          </a:xfrm>
          <a:prstGeom prst="straightConnector1">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77841" name="TextBox 12"/>
          <p:cNvSpPr txBox="1">
            <a:spLocks noChangeArrowheads="1"/>
          </p:cNvSpPr>
          <p:nvPr/>
        </p:nvSpPr>
        <p:spPr bwMode="auto">
          <a:xfrm>
            <a:off x="0" y="990600"/>
            <a:ext cx="1925638" cy="646113"/>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SIDIS,DY,e+/e-)</a:t>
            </a:r>
          </a:p>
          <a:p>
            <a:pPr eaLnBrk="1" hangingPunct="1">
              <a:spcBef>
                <a:spcPct val="0"/>
              </a:spcBef>
              <a:buFontTx/>
              <a:buNone/>
            </a:pPr>
            <a:r>
              <a:rPr lang="en-US" altLang="en-US" sz="1800"/>
              <a:t>experiments</a:t>
            </a:r>
          </a:p>
        </p:txBody>
      </p:sp>
      <p:cxnSp>
        <p:nvCxnSpPr>
          <p:cNvPr id="43" name="Straight Arrow Connector 42"/>
          <p:cNvCxnSpPr/>
          <p:nvPr/>
        </p:nvCxnSpPr>
        <p:spPr>
          <a:xfrm>
            <a:off x="685800" y="1676400"/>
            <a:ext cx="304800" cy="4572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77843" name="TextBox 13"/>
          <p:cNvSpPr txBox="1">
            <a:spLocks noChangeArrowheads="1"/>
          </p:cNvSpPr>
          <p:nvPr/>
        </p:nvSpPr>
        <p:spPr bwMode="auto">
          <a:xfrm>
            <a:off x="3657600" y="2667000"/>
            <a:ext cx="990600" cy="461963"/>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200"/>
              <a:t>x-section  calculations</a:t>
            </a:r>
          </a:p>
        </p:txBody>
      </p:sp>
      <p:sp>
        <p:nvSpPr>
          <p:cNvPr id="77844" name="TextBox 13"/>
          <p:cNvSpPr txBox="1">
            <a:spLocks noChangeArrowheads="1"/>
          </p:cNvSpPr>
          <p:nvPr/>
        </p:nvSpPr>
        <p:spPr bwMode="auto">
          <a:xfrm>
            <a:off x="5257800" y="2667000"/>
            <a:ext cx="1143000" cy="461963"/>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200"/>
              <a:t>SF calculations</a:t>
            </a:r>
          </a:p>
        </p:txBody>
      </p:sp>
      <p:cxnSp>
        <p:nvCxnSpPr>
          <p:cNvPr id="28" name="Straight Arrow Connector 27"/>
          <p:cNvCxnSpPr/>
          <p:nvPr/>
        </p:nvCxnSpPr>
        <p:spPr>
          <a:xfrm flipH="1">
            <a:off x="4724400" y="2895600"/>
            <a:ext cx="381000"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flipH="1">
            <a:off x="3429000" y="2895600"/>
            <a:ext cx="228600" cy="158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77847" name="TextBox 13"/>
          <p:cNvSpPr txBox="1">
            <a:spLocks noChangeArrowheads="1"/>
          </p:cNvSpPr>
          <p:nvPr/>
        </p:nvSpPr>
        <p:spPr bwMode="auto">
          <a:xfrm>
            <a:off x="5105400" y="3429000"/>
            <a:ext cx="1447800" cy="5842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600"/>
              <a:t>Defined set of assumptions</a:t>
            </a:r>
          </a:p>
        </p:txBody>
      </p:sp>
      <p:cxnSp>
        <p:nvCxnSpPr>
          <p:cNvPr id="32" name="Straight Arrow Connector 31"/>
          <p:cNvCxnSpPr/>
          <p:nvPr/>
        </p:nvCxnSpPr>
        <p:spPr>
          <a:xfrm flipV="1">
            <a:off x="5791200" y="3125788"/>
            <a:ext cx="0" cy="30321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flipV="1">
            <a:off x="3886200" y="3124200"/>
            <a:ext cx="0" cy="30321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V="1">
            <a:off x="3124200" y="3124200"/>
            <a:ext cx="0" cy="30321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77851" name="TextBox 13"/>
          <p:cNvSpPr txBox="1">
            <a:spLocks noChangeArrowheads="1"/>
          </p:cNvSpPr>
          <p:nvPr/>
        </p:nvSpPr>
        <p:spPr bwMode="auto">
          <a:xfrm>
            <a:off x="3733800" y="4495800"/>
            <a:ext cx="838200" cy="461963"/>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200"/>
              <a:t>Extract SFs</a:t>
            </a:r>
          </a:p>
        </p:txBody>
      </p:sp>
      <p:cxnSp>
        <p:nvCxnSpPr>
          <p:cNvPr id="38" name="Straight Arrow Connector 37"/>
          <p:cNvCxnSpPr/>
          <p:nvPr/>
        </p:nvCxnSpPr>
        <p:spPr>
          <a:xfrm>
            <a:off x="5867400" y="4038600"/>
            <a:ext cx="0" cy="3048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77853" name="TextBox 12"/>
          <p:cNvSpPr txBox="1">
            <a:spLocks noChangeArrowheads="1"/>
          </p:cNvSpPr>
          <p:nvPr/>
        </p:nvSpPr>
        <p:spPr bwMode="auto">
          <a:xfrm>
            <a:off x="6858000" y="4724400"/>
            <a:ext cx="2209800" cy="73818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a:t>Validation of extracted SFs or 3D PDFs (for a given set of assumptions)</a:t>
            </a:r>
          </a:p>
        </p:txBody>
      </p:sp>
      <p:cxnSp>
        <p:nvCxnSpPr>
          <p:cNvPr id="41" name="Straight Arrow Connector 40"/>
          <p:cNvCxnSpPr/>
          <p:nvPr/>
        </p:nvCxnSpPr>
        <p:spPr>
          <a:xfrm>
            <a:off x="4572000" y="4648200"/>
            <a:ext cx="381000"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77855" name="Footer Placeholder 1"/>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smtClean="0"/>
              <a:t>Avakian, APCTP July 2</a:t>
            </a:r>
            <a:endParaRPr lang="en-US" altLang="en-US" sz="1400"/>
          </a:p>
        </p:txBody>
      </p:sp>
      <p:sp>
        <p:nvSpPr>
          <p:cNvPr id="77856" name="Slide Number Placeholder 1"/>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7A5FBDA2-9D83-1941-8F53-212DC384A901}" type="slidenum">
              <a:rPr lang="en-US" altLang="en-US" sz="1400"/>
              <a:pPr>
                <a:spcBef>
                  <a:spcPct val="0"/>
                </a:spcBef>
                <a:buFontTx/>
                <a:buNone/>
              </a:pPr>
              <a:t>52</a:t>
            </a:fld>
            <a:endParaRPr lang="en-US" altLang="en-US" sz="1400"/>
          </a:p>
        </p:txBody>
      </p:sp>
      <p:sp>
        <p:nvSpPr>
          <p:cNvPr id="77857" name="TextBox 13"/>
          <p:cNvSpPr txBox="1">
            <a:spLocks noChangeArrowheads="1"/>
          </p:cNvSpPr>
          <p:nvPr/>
        </p:nvSpPr>
        <p:spPr bwMode="auto">
          <a:xfrm>
            <a:off x="2895600" y="3505200"/>
            <a:ext cx="1447800" cy="5842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600"/>
              <a:t>Defined set of assumptions</a:t>
            </a:r>
          </a:p>
        </p:txBody>
      </p:sp>
      <p:sp>
        <p:nvSpPr>
          <p:cNvPr id="54" name="Rectangle 53"/>
          <p:cNvSpPr/>
          <p:nvPr/>
        </p:nvSpPr>
        <p:spPr>
          <a:xfrm>
            <a:off x="2286000" y="2057400"/>
            <a:ext cx="2438400" cy="3124200"/>
          </a:xfrm>
          <a:prstGeom prst="rect">
            <a:avLst/>
          </a:prstGeom>
          <a:noFill/>
          <a:ln>
            <a:solidFill>
              <a:schemeClr val="tx1"/>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cxnSp>
        <p:nvCxnSpPr>
          <p:cNvPr id="60" name="Straight Arrow Connector 59"/>
          <p:cNvCxnSpPr/>
          <p:nvPr/>
        </p:nvCxnSpPr>
        <p:spPr>
          <a:xfrm>
            <a:off x="4038600" y="4114800"/>
            <a:ext cx="0" cy="3810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a:off x="3048000" y="4114800"/>
            <a:ext cx="0" cy="3810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77861" name="TextBox 13"/>
          <p:cNvSpPr txBox="1">
            <a:spLocks noChangeArrowheads="1"/>
          </p:cNvSpPr>
          <p:nvPr/>
        </p:nvSpPr>
        <p:spPr bwMode="auto">
          <a:xfrm>
            <a:off x="2438400" y="4495800"/>
            <a:ext cx="838200" cy="461963"/>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200"/>
              <a:t>extract </a:t>
            </a:r>
          </a:p>
          <a:p>
            <a:pPr eaLnBrk="1" hangingPunct="1">
              <a:spcBef>
                <a:spcPct val="0"/>
              </a:spcBef>
              <a:buFontTx/>
              <a:buNone/>
            </a:pPr>
            <a:r>
              <a:rPr lang="en-US" altLang="en-US" sz="1200"/>
              <a:t>x-section</a:t>
            </a:r>
          </a:p>
        </p:txBody>
      </p:sp>
      <p:cxnSp>
        <p:nvCxnSpPr>
          <p:cNvPr id="65" name="Straight Arrow Connector 64"/>
          <p:cNvCxnSpPr/>
          <p:nvPr/>
        </p:nvCxnSpPr>
        <p:spPr>
          <a:xfrm>
            <a:off x="3352800" y="4724400"/>
            <a:ext cx="304800" cy="158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77863" name="TextBox 19491"/>
          <p:cNvSpPr txBox="1">
            <a:spLocks noChangeArrowheads="1"/>
          </p:cNvSpPr>
          <p:nvPr/>
        </p:nvSpPr>
        <p:spPr bwMode="auto">
          <a:xfrm>
            <a:off x="2667000" y="2133600"/>
            <a:ext cx="17621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Grid operations</a:t>
            </a:r>
          </a:p>
        </p:txBody>
      </p:sp>
      <p:sp>
        <p:nvSpPr>
          <p:cNvPr id="19498" name="Oval 19497"/>
          <p:cNvSpPr/>
          <p:nvPr/>
        </p:nvSpPr>
        <p:spPr>
          <a:xfrm>
            <a:off x="228600" y="2133600"/>
            <a:ext cx="1676400" cy="53340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cxnSp>
        <p:nvCxnSpPr>
          <p:cNvPr id="77" name="Straight Arrow Connector 76"/>
          <p:cNvCxnSpPr/>
          <p:nvPr/>
        </p:nvCxnSpPr>
        <p:spPr>
          <a:xfrm>
            <a:off x="1143000" y="2667000"/>
            <a:ext cx="0" cy="3048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77866" name="TextBox 19501"/>
          <p:cNvSpPr txBox="1">
            <a:spLocks noChangeArrowheads="1"/>
          </p:cNvSpPr>
          <p:nvPr/>
        </p:nvSpPr>
        <p:spPr bwMode="auto">
          <a:xfrm>
            <a:off x="457200" y="2133600"/>
            <a:ext cx="138271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a:t>event selection</a:t>
            </a:r>
          </a:p>
          <a:p>
            <a:pPr eaLnBrk="1" hangingPunct="1">
              <a:spcBef>
                <a:spcPct val="0"/>
              </a:spcBef>
              <a:buFontTx/>
              <a:buNone/>
            </a:pPr>
            <a:r>
              <a:rPr lang="en-US" altLang="en-US" sz="1400"/>
              <a:t>e</a:t>
            </a:r>
            <a:r>
              <a:rPr lang="ja-JP" altLang="en-US" sz="1400"/>
              <a:t>’</a:t>
            </a:r>
            <a:r>
              <a:rPr lang="en-US" altLang="ja-JP" sz="1400"/>
              <a:t>hX, e</a:t>
            </a:r>
            <a:r>
              <a:rPr lang="ja-JP" altLang="en-US" sz="1400"/>
              <a:t>’</a:t>
            </a:r>
            <a:r>
              <a:rPr lang="en-US" altLang="ja-JP" sz="1400"/>
              <a:t>hhX,..</a:t>
            </a:r>
            <a:endParaRPr lang="en-US" altLang="en-US" sz="1400"/>
          </a:p>
        </p:txBody>
      </p:sp>
      <p:cxnSp>
        <p:nvCxnSpPr>
          <p:cNvPr id="81" name="Straight Arrow Connector 80"/>
          <p:cNvCxnSpPr/>
          <p:nvPr/>
        </p:nvCxnSpPr>
        <p:spPr>
          <a:xfrm>
            <a:off x="4572000" y="4911725"/>
            <a:ext cx="2286000"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US">
                <a:latin typeface="Arial" charset="0"/>
                <a:ea typeface="ＭＳ Ｐゴシック" charset="0"/>
                <a:cs typeface="ＭＳ Ｐゴシック" charset="0"/>
              </a:rPr>
              <a:t>Estimating  systematics</a:t>
            </a:r>
          </a:p>
        </p:txBody>
      </p:sp>
      <p:sp>
        <p:nvSpPr>
          <p:cNvPr id="4" name="Footer Placeholder 3"/>
          <p:cNvSpPr>
            <a:spLocks noGrp="1"/>
          </p:cNvSpPr>
          <p:nvPr>
            <p:ph type="ftr" sz="quarter" idx="10"/>
          </p:nvPr>
        </p:nvSpPr>
        <p:spPr/>
        <p:txBody>
          <a:bodyPr/>
          <a:lstStyle/>
          <a:p>
            <a:pPr>
              <a:defRPr/>
            </a:pPr>
            <a:r>
              <a:rPr lang="en-US" smtClean="0"/>
              <a:t>Avakian, APCTP July 2</a:t>
            </a:r>
            <a:endParaRPr lang="en-US"/>
          </a:p>
        </p:txBody>
      </p:sp>
      <p:sp>
        <p:nvSpPr>
          <p:cNvPr id="29699"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DD805081-DCB4-9246-8E79-8325621211ED}" type="slidenum">
              <a:rPr lang="en-US" sz="1400"/>
              <a:pPr/>
              <a:t>53</a:t>
            </a:fld>
            <a:endParaRPr lang="en-US" sz="1400"/>
          </a:p>
        </p:txBody>
      </p:sp>
      <p:sp>
        <p:nvSpPr>
          <p:cNvPr id="6" name="Rectangle 5"/>
          <p:cNvSpPr/>
          <p:nvPr/>
        </p:nvSpPr>
        <p:spPr>
          <a:xfrm>
            <a:off x="304800" y="3581400"/>
            <a:ext cx="7620000" cy="2031325"/>
          </a:xfrm>
          <a:prstGeom prst="rect">
            <a:avLst/>
          </a:prstGeom>
        </p:spPr>
        <p:txBody>
          <a:bodyPr>
            <a:spAutoFit/>
          </a:bodyPr>
          <a:lstStyle/>
          <a:p>
            <a:pPr marL="342900" indent="-342900" eaLnBrk="1" hangingPunct="1">
              <a:buFontTx/>
              <a:buAutoNum type="arabicParenR"/>
              <a:defRPr/>
            </a:pPr>
            <a:r>
              <a:rPr lang="en-US" dirty="0"/>
              <a:t>add radiative effects</a:t>
            </a:r>
          </a:p>
          <a:p>
            <a:pPr marL="342900" indent="-342900" eaLnBrk="1" hangingPunct="1">
              <a:buFontTx/>
              <a:buAutoNum type="arabicParenR"/>
              <a:defRPr/>
            </a:pPr>
            <a:r>
              <a:rPr lang="en-US" dirty="0"/>
              <a:t> add other SFs to see the effect of Cahn on extraction of the F_UU,T    	and check the extraction of cos and cos2 moments</a:t>
            </a:r>
          </a:p>
          <a:p>
            <a:pPr eaLnBrk="1" hangingPunct="1">
              <a:defRPr/>
            </a:pPr>
            <a:r>
              <a:rPr lang="en-US" dirty="0"/>
              <a:t>3) add/eliminate evolution effects with HT effects and see if we can 	indeed separate them</a:t>
            </a:r>
          </a:p>
          <a:p>
            <a:pPr eaLnBrk="1" hangingPunct="1">
              <a:defRPr/>
            </a:pPr>
            <a:r>
              <a:rPr lang="en-US" dirty="0"/>
              <a:t>4) add </a:t>
            </a:r>
            <a:r>
              <a:rPr lang="en-US"/>
              <a:t>F_UU,L </a:t>
            </a:r>
            <a:r>
              <a:rPr lang="en-US" smtClean="0"/>
              <a:t>part </a:t>
            </a:r>
            <a:r>
              <a:rPr lang="en-US"/>
              <a:t>and see </a:t>
            </a:r>
            <a:r>
              <a:rPr lang="en-US" smtClean="0"/>
              <a:t>the </a:t>
            </a:r>
            <a:r>
              <a:rPr lang="en-US"/>
              <a:t>effect of disregarding it in the extraction.</a:t>
            </a:r>
          </a:p>
          <a:p>
            <a:pPr eaLnBrk="1" hangingPunct="1">
              <a:defRPr/>
            </a:pPr>
            <a:r>
              <a:rPr lang="en-US" dirty="0"/>
              <a:t>....... big list of systematic checks....</a:t>
            </a:r>
          </a:p>
        </p:txBody>
      </p:sp>
      <p:sp>
        <p:nvSpPr>
          <p:cNvPr id="29701" name="TextBox 6"/>
          <p:cNvSpPr txBox="1">
            <a:spLocks noChangeArrowheads="1"/>
          </p:cNvSpPr>
          <p:nvPr/>
        </p:nvSpPr>
        <p:spPr bwMode="auto">
          <a:xfrm>
            <a:off x="304800" y="1066800"/>
            <a:ext cx="5392738" cy="677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a:t>Steps for Extraction and Validation procedure </a:t>
            </a:r>
          </a:p>
          <a:p>
            <a:pPr eaLnBrk="1" hangingPunct="1"/>
            <a:endParaRPr lang="en-US" sz="1800"/>
          </a:p>
        </p:txBody>
      </p:sp>
      <p:sp>
        <p:nvSpPr>
          <p:cNvPr id="29702" name="TextBox 7"/>
          <p:cNvSpPr txBox="1">
            <a:spLocks noChangeArrowheads="1"/>
          </p:cNvSpPr>
          <p:nvPr/>
        </p:nvSpPr>
        <p:spPr bwMode="auto">
          <a:xfrm>
            <a:off x="533400" y="1828800"/>
            <a:ext cx="8153400"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buFontTx/>
              <a:buAutoNum type="arabicParenR"/>
            </a:pPr>
            <a:r>
              <a:rPr lang="en-US" sz="1800"/>
              <a:t>make sure we can recover the underlying 3D PDFs (TMD/GPD</a:t>
            </a:r>
            <a:r>
              <a:rPr lang="is-IS" sz="1800"/>
              <a:t>…)</a:t>
            </a:r>
            <a:r>
              <a:rPr lang="en-US" sz="1800"/>
              <a:t> PDF from </a:t>
            </a:r>
            <a:r>
              <a:rPr lang="en-US" sz="1800" u="sng"/>
              <a:t>generated </a:t>
            </a:r>
            <a:r>
              <a:rPr lang="en-US" sz="1800"/>
              <a:t>for a given beam energy sample</a:t>
            </a:r>
          </a:p>
          <a:p>
            <a:pPr eaLnBrk="1" hangingPunct="1">
              <a:buFontTx/>
              <a:buAutoNum type="arabicParenR"/>
            </a:pPr>
            <a:r>
              <a:rPr lang="en-US" sz="1800"/>
              <a:t>make sure we can recover the underlying 3D PDFs (TMD/GPD</a:t>
            </a:r>
            <a:r>
              <a:rPr lang="is-IS" sz="1800"/>
              <a:t>…)</a:t>
            </a:r>
            <a:r>
              <a:rPr lang="en-US" sz="1800"/>
              <a:t> from </a:t>
            </a:r>
            <a:r>
              <a:rPr lang="en-US" sz="1800" u="sng"/>
              <a:t>reconstructed </a:t>
            </a:r>
            <a:r>
              <a:rPr lang="en-US" sz="1800"/>
              <a:t> for a given detector configuration sample</a:t>
            </a:r>
          </a:p>
        </p:txBody>
      </p:sp>
    </p:spTree>
    <p:extLst>
      <p:ext uri="{BB962C8B-B14F-4D97-AF65-F5344CB8AC3E}">
        <p14:creationId xmlns:p14="http://schemas.microsoft.com/office/powerpoint/2010/main" val="105898370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r>
              <a:rPr lang="en-US">
                <a:latin typeface="Arial" charset="0"/>
                <a:ea typeface="ＭＳ Ｐゴシック" charset="0"/>
                <a:cs typeface="ＭＳ Ｐゴシック" charset="0"/>
              </a:rPr>
              <a:t>Comparing different DIS models</a:t>
            </a:r>
          </a:p>
        </p:txBody>
      </p:sp>
      <p:sp>
        <p:nvSpPr>
          <p:cNvPr id="4" name="Footer Placeholder 3"/>
          <p:cNvSpPr>
            <a:spLocks noGrp="1"/>
          </p:cNvSpPr>
          <p:nvPr>
            <p:ph type="ftr" sz="quarter" idx="10"/>
          </p:nvPr>
        </p:nvSpPr>
        <p:spPr/>
        <p:txBody>
          <a:bodyPr/>
          <a:lstStyle/>
          <a:p>
            <a:pPr>
              <a:defRPr/>
            </a:pPr>
            <a:r>
              <a:rPr lang="en-US" smtClean="0"/>
              <a:t>Avakian, APCTP July 2</a:t>
            </a:r>
            <a:endParaRPr lang="en-US"/>
          </a:p>
        </p:txBody>
      </p:sp>
      <p:sp>
        <p:nvSpPr>
          <p:cNvPr id="19459"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89BD1752-8750-C248-8B84-CDB517E42236}" type="slidenum">
              <a:rPr lang="en-US" sz="1400"/>
              <a:pPr/>
              <a:t>54</a:t>
            </a:fld>
            <a:endParaRPr lang="en-US" sz="1400"/>
          </a:p>
        </p:txBody>
      </p:sp>
      <p:pic>
        <p:nvPicPr>
          <p:cNvPr id="19460" name="Picture 5" descr="Screen Shot 2017-11-08 at 8.57.42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990600"/>
            <a:ext cx="2781300" cy="593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61" name="Picture 6" descr="Screen Shot 2017-11-08 at 9.13.05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752600"/>
            <a:ext cx="6477000" cy="423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62" name="TextBox 7"/>
          <p:cNvSpPr txBox="1">
            <a:spLocks noChangeArrowheads="1"/>
          </p:cNvSpPr>
          <p:nvPr/>
        </p:nvSpPr>
        <p:spPr bwMode="auto">
          <a:xfrm>
            <a:off x="1905000" y="1981200"/>
            <a:ext cx="3276600" cy="811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t>filled symbols F</a:t>
            </a:r>
            <a:r>
              <a:rPr lang="en-US" sz="1400" baseline="-25000"/>
              <a:t>2</a:t>
            </a:r>
            <a:r>
              <a:rPr lang="en-US" sz="1400"/>
              <a:t>/F</a:t>
            </a:r>
            <a:r>
              <a:rPr lang="en-US" sz="1400" baseline="-25000"/>
              <a:t>2 </a:t>
            </a:r>
            <a:r>
              <a:rPr lang="en-US" sz="1400" baseline="30000"/>
              <a:t>CJ15</a:t>
            </a:r>
          </a:p>
          <a:p>
            <a:pPr eaLnBrk="1" hangingPunct="1"/>
            <a:endParaRPr lang="en-US" sz="1400" baseline="-25000"/>
          </a:p>
          <a:p>
            <a:pPr eaLnBrk="1" hangingPunct="1"/>
            <a:r>
              <a:rPr lang="en-US" sz="1400"/>
              <a:t>open symbols F</a:t>
            </a:r>
            <a:r>
              <a:rPr lang="en-US" sz="1400" baseline="-25000"/>
              <a:t>2</a:t>
            </a:r>
            <a:r>
              <a:rPr lang="en-US" sz="1400"/>
              <a:t>/F</a:t>
            </a:r>
            <a:r>
              <a:rPr lang="en-US" sz="1400" baseline="-25000"/>
              <a:t>2 </a:t>
            </a:r>
            <a:r>
              <a:rPr lang="en-US" sz="1400" baseline="30000"/>
              <a:t>CJ15</a:t>
            </a:r>
            <a:r>
              <a:rPr lang="en-US" sz="1400"/>
              <a:t>,</a:t>
            </a:r>
            <a:r>
              <a:rPr lang="en-US" sz="1400" baseline="30000"/>
              <a:t>LT</a:t>
            </a:r>
          </a:p>
          <a:p>
            <a:pPr eaLnBrk="1" hangingPunct="1"/>
            <a:endParaRPr lang="en-US" sz="1400" baseline="-25000"/>
          </a:p>
        </p:txBody>
      </p:sp>
      <p:pic>
        <p:nvPicPr>
          <p:cNvPr id="19463" name="Picture 8" descr="Screen Shot 2017-11-08 at 8.53.38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914400"/>
            <a:ext cx="2524125" cy="2560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64" name="TextBox 9"/>
          <p:cNvSpPr txBox="1">
            <a:spLocks noChangeArrowheads="1"/>
          </p:cNvSpPr>
          <p:nvPr/>
        </p:nvSpPr>
        <p:spPr bwMode="auto">
          <a:xfrm>
            <a:off x="5181600" y="5867400"/>
            <a:ext cx="338138"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x</a:t>
            </a:r>
          </a:p>
        </p:txBody>
      </p:sp>
      <p:sp>
        <p:nvSpPr>
          <p:cNvPr id="19465" name="TextBox 10"/>
          <p:cNvSpPr txBox="1">
            <a:spLocks noChangeArrowheads="1"/>
          </p:cNvSpPr>
          <p:nvPr/>
        </p:nvSpPr>
        <p:spPr bwMode="auto">
          <a:xfrm>
            <a:off x="6705600" y="4114800"/>
            <a:ext cx="2438400" cy="1323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dirty="0"/>
              <a:t>reasonable agreement </a:t>
            </a:r>
            <a:r>
              <a:rPr lang="en-US" sz="1600" dirty="0" smtClean="0"/>
              <a:t>between F2 from empiric SLAC fit (</a:t>
            </a:r>
            <a:r>
              <a:rPr lang="en-US" sz="1600" dirty="0" err="1" smtClean="0"/>
              <a:t>Bosted</a:t>
            </a:r>
            <a:r>
              <a:rPr lang="en-US" sz="1600" dirty="0" smtClean="0"/>
              <a:t>) with CJ15 </a:t>
            </a:r>
            <a:r>
              <a:rPr lang="en-US" sz="1600" dirty="0" err="1" smtClean="0"/>
              <a:t>Jlab</a:t>
            </a:r>
            <a:r>
              <a:rPr lang="en-US" sz="1600" dirty="0" smtClean="0"/>
              <a:t> fit in </a:t>
            </a:r>
            <a:r>
              <a:rPr lang="en-US" sz="1600" dirty="0"/>
              <a:t>most of the relevant kinematics</a:t>
            </a:r>
          </a:p>
        </p:txBody>
      </p:sp>
    </p:spTree>
    <p:extLst>
      <p:ext uri="{BB962C8B-B14F-4D97-AF65-F5344CB8AC3E}">
        <p14:creationId xmlns:p14="http://schemas.microsoft.com/office/powerpoint/2010/main" val="171874281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smtClean="0"/>
              <a:t>Avakian, APCTP July 2</a:t>
            </a:r>
            <a:endParaRPr lang="en-US" dirty="0"/>
          </a:p>
        </p:txBody>
      </p:sp>
      <p:sp>
        <p:nvSpPr>
          <p:cNvPr id="18435"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E8D94326-834E-B14C-BA1E-0EC6D8ED69F1}" type="slidenum">
              <a:rPr lang="en-US" sz="1400"/>
              <a:pPr/>
              <a:t>55</a:t>
            </a:fld>
            <a:endParaRPr lang="en-US" sz="1400"/>
          </a:p>
        </p:txBody>
      </p:sp>
      <p:sp>
        <p:nvSpPr>
          <p:cNvPr id="18436" name="Rectangle 5"/>
          <p:cNvSpPr>
            <a:spLocks noChangeArrowheads="1"/>
          </p:cNvSpPr>
          <p:nvPr/>
        </p:nvSpPr>
        <p:spPr bwMode="auto">
          <a:xfrm>
            <a:off x="838200" y="76200"/>
            <a:ext cx="7620000" cy="954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2800" dirty="0">
                <a:latin typeface="ArialMT" charset="0"/>
              </a:rPr>
              <a:t>Candidate for first SIDIS publication:  </a:t>
            </a:r>
            <a:r>
              <a:rPr lang="en-US" sz="2800" dirty="0">
                <a:solidFill>
                  <a:srgbClr val="333399"/>
                </a:solidFill>
                <a:latin typeface="ArialMT" charset="0"/>
              </a:rPr>
              <a:t>e</a:t>
            </a:r>
            <a:r>
              <a:rPr lang="ja-JP" altLang="en-US" sz="2800" dirty="0">
                <a:solidFill>
                  <a:srgbClr val="333399"/>
                </a:solidFill>
                <a:latin typeface="ArialMT" charset="0"/>
              </a:rPr>
              <a:t>’</a:t>
            </a:r>
            <a:r>
              <a:rPr lang="en-US" altLang="ja-JP" sz="2800" dirty="0">
                <a:solidFill>
                  <a:srgbClr val="333399"/>
                </a:solidFill>
                <a:latin typeface="Symbol" charset="0"/>
              </a:rPr>
              <a:t>π</a:t>
            </a:r>
            <a:r>
              <a:rPr lang="en-US" altLang="ja-JP" baseline="30000" dirty="0">
                <a:solidFill>
                  <a:srgbClr val="333399"/>
                </a:solidFill>
                <a:latin typeface="Symbol" charset="0"/>
              </a:rPr>
              <a:t>0</a:t>
            </a:r>
            <a:r>
              <a:rPr lang="en-US" altLang="ja-JP" sz="2800" dirty="0">
                <a:solidFill>
                  <a:srgbClr val="333399"/>
                </a:solidFill>
                <a:latin typeface="ArialMT" charset="0"/>
              </a:rPr>
              <a:t>X</a:t>
            </a:r>
            <a:br>
              <a:rPr lang="en-US" altLang="ja-JP" sz="2800" dirty="0">
                <a:solidFill>
                  <a:srgbClr val="333399"/>
                </a:solidFill>
                <a:latin typeface="ArialMT" charset="0"/>
              </a:rPr>
            </a:br>
            <a:endParaRPr lang="en-US" sz="2800" dirty="0"/>
          </a:p>
        </p:txBody>
      </p:sp>
      <p:sp>
        <p:nvSpPr>
          <p:cNvPr id="18437" name="Rectangle 6"/>
          <p:cNvSpPr>
            <a:spLocks noChangeArrowheads="1"/>
          </p:cNvSpPr>
          <p:nvPr/>
        </p:nvSpPr>
        <p:spPr bwMode="auto">
          <a:xfrm>
            <a:off x="3695" y="762000"/>
            <a:ext cx="5715000"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en-US" dirty="0" smtClean="0">
                <a:latin typeface="ArialMT" charset="0"/>
              </a:rPr>
              <a:t>Extraction of e</a:t>
            </a:r>
            <a:r>
              <a:rPr lang="ja-JP" altLang="en-US" dirty="0" smtClean="0">
                <a:latin typeface="ArialMT" charset="0"/>
              </a:rPr>
              <a:t>’</a:t>
            </a:r>
            <a:r>
              <a:rPr lang="en-US" altLang="ja-JP" dirty="0" smtClean="0">
                <a:latin typeface="Symbol" charset="0"/>
              </a:rPr>
              <a:t>π</a:t>
            </a:r>
            <a:r>
              <a:rPr lang="en-US" altLang="ja-JP" baseline="30000" dirty="0" smtClean="0">
                <a:latin typeface="ArialMT" charset="0"/>
              </a:rPr>
              <a:t>0</a:t>
            </a:r>
            <a:r>
              <a:rPr lang="en-US" altLang="ja-JP" dirty="0" smtClean="0">
                <a:latin typeface="ArialMT" charset="0"/>
              </a:rPr>
              <a:t>X</a:t>
            </a:r>
            <a:r>
              <a:rPr lang="en-US" altLang="ja-JP" dirty="0">
                <a:latin typeface="ArialMT" charset="0"/>
              </a:rPr>
              <a:t>/ </a:t>
            </a:r>
            <a:r>
              <a:rPr lang="en-US" altLang="ja-JP" dirty="0" err="1">
                <a:latin typeface="ArialMT" charset="0"/>
              </a:rPr>
              <a:t>e'X</a:t>
            </a:r>
            <a:r>
              <a:rPr lang="en-US" altLang="ja-JP" dirty="0">
                <a:latin typeface="ArialMT" charset="0"/>
              </a:rPr>
              <a:t> ratio (ratio of semi-inclusive pi0 to inclusive electron</a:t>
            </a:r>
            <a:r>
              <a:rPr lang="en-US" altLang="ja-JP" dirty="0" smtClean="0">
                <a:latin typeface="ArialMT" charset="0"/>
              </a:rPr>
              <a:t>) requires good control over the acceptance of photons</a:t>
            </a:r>
            <a:endParaRPr lang="en-US" dirty="0"/>
          </a:p>
        </p:txBody>
      </p:sp>
      <p:pic>
        <p:nvPicPr>
          <p:cNvPr id="18438"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1938" y="3657600"/>
            <a:ext cx="3759200" cy="1495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39"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653968"/>
            <a:ext cx="2819400" cy="16972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 name="Picture 1" descr="Screen Shot 2018-06-26 at 7.35.51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1000" y="3196464"/>
            <a:ext cx="4495800" cy="3204335"/>
          </a:xfrm>
          <a:prstGeom prst="rect">
            <a:avLst/>
          </a:prstGeom>
        </p:spPr>
      </p:pic>
      <p:pic>
        <p:nvPicPr>
          <p:cNvPr id="3" name="Picture 2" descr="Screen Shot 2018-06-26 at 7.48.29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91200" y="990600"/>
            <a:ext cx="3028994" cy="2209800"/>
          </a:xfrm>
          <a:prstGeom prst="rect">
            <a:avLst/>
          </a:prstGeom>
        </p:spPr>
      </p:pic>
      <p:sp>
        <p:nvSpPr>
          <p:cNvPr id="13" name="TextBox 6"/>
          <p:cNvSpPr txBox="1">
            <a:spLocks noChangeArrowheads="1"/>
          </p:cNvSpPr>
          <p:nvPr/>
        </p:nvSpPr>
        <p:spPr bwMode="auto">
          <a:xfrm>
            <a:off x="22557" y="5181600"/>
            <a:ext cx="4397043" cy="14773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dirty="0"/>
              <a:t>A</a:t>
            </a:r>
            <a:r>
              <a:rPr lang="en-US" sz="1800" dirty="0" smtClean="0"/>
              <a:t>t </a:t>
            </a:r>
            <a:r>
              <a:rPr lang="en-US" sz="1800" dirty="0"/>
              <a:t>large x, when sea contribution can be neglected the </a:t>
            </a:r>
            <a:r>
              <a:rPr lang="en-US" sz="1800" dirty="0">
                <a:latin typeface="ArialMT" charset="0"/>
              </a:rPr>
              <a:t>ratio </a:t>
            </a:r>
            <a:r>
              <a:rPr lang="en-US" sz="1800" u="sng" dirty="0">
                <a:latin typeface="ArialMT" charset="0"/>
              </a:rPr>
              <a:t>e’</a:t>
            </a:r>
            <a:r>
              <a:rPr lang="en-US" altLang="ja-JP" sz="1800" u="sng" dirty="0">
                <a:latin typeface="Symbol" charset="0"/>
              </a:rPr>
              <a:t>π</a:t>
            </a:r>
            <a:r>
              <a:rPr lang="en-US" altLang="ja-JP" sz="1800" u="sng" baseline="30000" dirty="0">
                <a:latin typeface="ArialMT" charset="0"/>
              </a:rPr>
              <a:t>0</a:t>
            </a:r>
            <a:r>
              <a:rPr lang="en-US" altLang="ja-JP" sz="1800" u="sng" dirty="0">
                <a:latin typeface="ArialMT" charset="0"/>
              </a:rPr>
              <a:t>X/ </a:t>
            </a:r>
            <a:r>
              <a:rPr lang="en-US" altLang="ja-JP" sz="1800" u="sng" dirty="0" err="1">
                <a:latin typeface="ArialMT" charset="0"/>
              </a:rPr>
              <a:t>e'X</a:t>
            </a:r>
            <a:r>
              <a:rPr lang="en-US" altLang="ja-JP" sz="1800" u="sng" dirty="0">
                <a:latin typeface="ArialMT" charset="0"/>
              </a:rPr>
              <a:t>  </a:t>
            </a:r>
            <a:r>
              <a:rPr lang="en-US" altLang="ja-JP" sz="1800" dirty="0">
                <a:latin typeface="ArialMT" charset="0"/>
              </a:rPr>
              <a:t>should follow z-dependence of the </a:t>
            </a:r>
            <a:r>
              <a:rPr lang="en-US" altLang="ja-JP" sz="1800" dirty="0"/>
              <a:t>fragmentation function (after integration over P</a:t>
            </a:r>
            <a:r>
              <a:rPr lang="en-US" altLang="ja-JP" sz="1800" baseline="-25000" dirty="0"/>
              <a:t>T</a:t>
            </a:r>
            <a:r>
              <a:rPr lang="en-US" altLang="ja-JP" sz="1800" dirty="0"/>
              <a:t>)</a:t>
            </a:r>
          </a:p>
          <a:p>
            <a:r>
              <a:rPr lang="en-US" sz="1800" dirty="0"/>
              <a:t>  </a:t>
            </a:r>
          </a:p>
        </p:txBody>
      </p:sp>
    </p:spTree>
    <p:extLst>
      <p:ext uri="{BB962C8B-B14F-4D97-AF65-F5344CB8AC3E}">
        <p14:creationId xmlns:p14="http://schemas.microsoft.com/office/powerpoint/2010/main" val="405649819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1" descr="Screen Shot 2017-11-21 at 8.25.02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113" y="838200"/>
            <a:ext cx="8980487" cy="556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9698" name="Title 1"/>
          <p:cNvSpPr>
            <a:spLocks noGrp="1"/>
          </p:cNvSpPr>
          <p:nvPr>
            <p:ph type="title"/>
          </p:nvPr>
        </p:nvSpPr>
        <p:spPr/>
        <p:txBody>
          <a:bodyPr/>
          <a:lstStyle/>
          <a:p>
            <a:r>
              <a:rPr lang="en-US">
                <a:latin typeface="Arial" charset="0"/>
                <a:ea typeface="ＭＳ Ｐゴシック" charset="0"/>
                <a:cs typeface="ＭＳ Ｐゴシック" charset="0"/>
              </a:rPr>
              <a:t>Standard input for SFs</a:t>
            </a:r>
          </a:p>
        </p:txBody>
      </p:sp>
      <p:sp>
        <p:nvSpPr>
          <p:cNvPr id="4" name="Footer Placeholder 3"/>
          <p:cNvSpPr>
            <a:spLocks noGrp="1"/>
          </p:cNvSpPr>
          <p:nvPr>
            <p:ph type="ftr" sz="quarter" idx="10"/>
          </p:nvPr>
        </p:nvSpPr>
        <p:spPr/>
        <p:txBody>
          <a:bodyPr/>
          <a:lstStyle/>
          <a:p>
            <a:pPr>
              <a:defRPr/>
            </a:pPr>
            <a:r>
              <a:rPr lang="en-US" smtClean="0"/>
              <a:t>Avakian, APCTP July 2</a:t>
            </a:r>
            <a:endParaRPr lang="en-US"/>
          </a:p>
        </p:txBody>
      </p:sp>
      <p:sp>
        <p:nvSpPr>
          <p:cNvPr id="29700"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F978B4F-5B46-5448-B780-093F06312B46}" type="slidenum">
              <a:rPr lang="en-US" sz="1400"/>
              <a:pPr/>
              <a:t>56</a:t>
            </a:fld>
            <a:endParaRPr lang="en-US" sz="1400"/>
          </a:p>
        </p:txBody>
      </p:sp>
      <p:sp>
        <p:nvSpPr>
          <p:cNvPr id="29701" name="TextBox 9"/>
          <p:cNvSpPr txBox="1">
            <a:spLocks noChangeArrowheads="1"/>
          </p:cNvSpPr>
          <p:nvPr/>
        </p:nvSpPr>
        <p:spPr bwMode="auto">
          <a:xfrm>
            <a:off x="5029200" y="2895600"/>
            <a:ext cx="3733800" cy="1323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t>Table can be generated from any existing program for calculation of SFs for any given set of parameters, final state particles, target nucleon, polarization states in tiny bins.</a:t>
            </a:r>
          </a:p>
        </p:txBody>
      </p:sp>
      <p:sp>
        <p:nvSpPr>
          <p:cNvPr id="29702" name="TextBox 10"/>
          <p:cNvSpPr txBox="1">
            <a:spLocks noChangeArrowheads="1"/>
          </p:cNvSpPr>
          <p:nvPr/>
        </p:nvSpPr>
        <p:spPr bwMode="auto">
          <a:xfrm>
            <a:off x="4572000" y="914400"/>
            <a:ext cx="33528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t>(JavaScript Object Notation  for a single hadron production eN-&gt;e</a:t>
            </a:r>
            <a:r>
              <a:rPr lang="ja-JP" altLang="en-US" sz="1400"/>
              <a:t>‘</a:t>
            </a:r>
            <a:r>
              <a:rPr lang="en-US" altLang="ja-JP" sz="1400"/>
              <a:t>X)</a:t>
            </a:r>
            <a:endParaRPr lang="en-US" sz="1400"/>
          </a:p>
        </p:txBody>
      </p:sp>
    </p:spTree>
    <p:extLst>
      <p:ext uri="{BB962C8B-B14F-4D97-AF65-F5344CB8AC3E}">
        <p14:creationId xmlns:p14="http://schemas.microsoft.com/office/powerpoint/2010/main" val="294227886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r>
              <a:rPr lang="en-US">
                <a:latin typeface="Arial" charset="0"/>
                <a:ea typeface="ＭＳ Ｐゴシック" charset="0"/>
                <a:cs typeface="ＭＳ Ｐゴシック" charset="0"/>
              </a:rPr>
              <a:t>Radiative DIS</a:t>
            </a:r>
          </a:p>
        </p:txBody>
      </p:sp>
      <p:sp>
        <p:nvSpPr>
          <p:cNvPr id="3686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16D6DC34-419A-B64C-AD45-DA907964EA11}" type="slidenum">
              <a:rPr lang="en-US" sz="1400"/>
              <a:pPr/>
              <a:t>57</a:t>
            </a:fld>
            <a:endParaRPr lang="en-US" sz="1400"/>
          </a:p>
        </p:txBody>
      </p:sp>
      <p:sp>
        <p:nvSpPr>
          <p:cNvPr id="16" name="Footer Placeholder 15"/>
          <p:cNvSpPr>
            <a:spLocks noGrp="1"/>
          </p:cNvSpPr>
          <p:nvPr>
            <p:ph type="ftr" sz="quarter" idx="10"/>
          </p:nvPr>
        </p:nvSpPr>
        <p:spPr/>
        <p:txBody>
          <a:bodyPr/>
          <a:lstStyle/>
          <a:p>
            <a:pPr>
              <a:defRPr/>
            </a:pPr>
            <a:r>
              <a:rPr lang="en-US" smtClean="0"/>
              <a:t>Avakian, APCTP July 2</a:t>
            </a:r>
            <a:endParaRPr lang="en-US"/>
          </a:p>
        </p:txBody>
      </p:sp>
      <p:pic>
        <p:nvPicPr>
          <p:cNvPr id="36868" name="Picture 1" descr="Screen Shot 2017-11-20 at 6.47.24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 y="838200"/>
            <a:ext cx="4581525" cy="144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6869" name="Rectangle 2"/>
          <p:cNvSpPr>
            <a:spLocks noChangeArrowheads="1"/>
          </p:cNvSpPr>
          <p:nvPr/>
        </p:nvSpPr>
        <p:spPr bwMode="auto">
          <a:xfrm>
            <a:off x="4572000" y="914400"/>
            <a:ext cx="44196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400" err="1"/>
              <a:t>Akushevich</a:t>
            </a:r>
            <a:r>
              <a:rPr lang="en-US" sz="1400"/>
              <a:t> et al. http://</a:t>
            </a:r>
            <a:r>
              <a:rPr lang="en-US" sz="1400" err="1"/>
              <a:t>www.jlab.org</a:t>
            </a:r>
            <a:r>
              <a:rPr lang="en-US" sz="1400"/>
              <a:t>/RC/</a:t>
            </a:r>
            <a:r>
              <a:rPr lang="en-US" sz="1400" err="1"/>
              <a:t>radgen</a:t>
            </a:r>
            <a:r>
              <a:rPr lang="en-US" sz="1400"/>
              <a:t>/</a:t>
            </a:r>
          </a:p>
        </p:txBody>
      </p:sp>
      <p:pic>
        <p:nvPicPr>
          <p:cNvPr id="36870" name="Picture 4" descr="Screen Shot 2017-11-20 at 6.45.52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286000"/>
            <a:ext cx="4267200" cy="4081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6872" name="Rectangle 8"/>
          <p:cNvSpPr>
            <a:spLocks noChangeArrowheads="1"/>
          </p:cNvSpPr>
          <p:nvPr/>
        </p:nvSpPr>
        <p:spPr bwMode="auto">
          <a:xfrm>
            <a:off x="5077320" y="1288664"/>
            <a:ext cx="4029075" cy="8617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en-US"/>
              <a:t> </a:t>
            </a:r>
            <a:r>
              <a:rPr lang="en-US" sz="1600" smtClean="0"/>
              <a:t>For EVA tests a DIS generator developed which works with x-sections, SFs, grids, has radiative effects.</a:t>
            </a:r>
            <a:endParaRPr lang="en-US" sz="1100"/>
          </a:p>
        </p:txBody>
      </p:sp>
      <p:pic>
        <p:nvPicPr>
          <p:cNvPr id="12" name="Picture 2" descr="Screen Shot 2017-11-21 at 7.45.39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38724" y="2484437"/>
            <a:ext cx="3948113" cy="3509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3" name="Straight Connector 12"/>
          <p:cNvCxnSpPr>
            <a:cxnSpLocks noChangeShapeType="1"/>
          </p:cNvCxnSpPr>
          <p:nvPr/>
        </p:nvCxnSpPr>
        <p:spPr bwMode="auto">
          <a:xfrm>
            <a:off x="8229600" y="3288506"/>
            <a:ext cx="0" cy="2121694"/>
          </a:xfrm>
          <a:prstGeom prst="line">
            <a:avLst/>
          </a:prstGeom>
          <a:noFill/>
          <a:ln w="25400">
            <a:solidFill>
              <a:schemeClr val="tx1"/>
            </a:solidFill>
            <a:prstDash val="sysDash"/>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xmlns="">
                <a:noFill/>
              </a14:hiddenFill>
            </a:ext>
          </a:extLst>
        </p:spPr>
      </p:cxnSp>
      <p:sp>
        <p:nvSpPr>
          <p:cNvPr id="14" name="TextBox 5"/>
          <p:cNvSpPr txBox="1">
            <a:spLocks noChangeArrowheads="1"/>
          </p:cNvSpPr>
          <p:nvPr/>
        </p:nvSpPr>
        <p:spPr bwMode="auto">
          <a:xfrm>
            <a:off x="6781800" y="2794530"/>
            <a:ext cx="2057399"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a:t>DIS cut (E’&gt;2 GeV)</a:t>
            </a:r>
          </a:p>
        </p:txBody>
      </p:sp>
      <p:sp>
        <p:nvSpPr>
          <p:cNvPr id="4" name="Rectangle 3"/>
          <p:cNvSpPr/>
          <p:nvPr/>
        </p:nvSpPr>
        <p:spPr>
          <a:xfrm>
            <a:off x="6978144" y="3438384"/>
            <a:ext cx="931665" cy="523220"/>
          </a:xfrm>
          <a:prstGeom prst="rect">
            <a:avLst/>
          </a:prstGeom>
        </p:spPr>
        <p:txBody>
          <a:bodyPr wrap="none">
            <a:spAutoFit/>
          </a:bodyPr>
          <a:lstStyle/>
          <a:p>
            <a:r>
              <a:rPr lang="en-US" sz="1400" smtClean="0"/>
              <a:t>Radiative</a:t>
            </a:r>
          </a:p>
          <a:p>
            <a:r>
              <a:rPr lang="en-US" sz="1400" smtClean="0"/>
              <a:t>DIS</a:t>
            </a:r>
            <a:endParaRPr lang="en-US" sz="1400"/>
          </a:p>
        </p:txBody>
      </p:sp>
      <p:cxnSp>
        <p:nvCxnSpPr>
          <p:cNvPr id="18" name="Straight Arrow Connector 17"/>
          <p:cNvCxnSpPr/>
          <p:nvPr/>
        </p:nvCxnSpPr>
        <p:spPr>
          <a:xfrm>
            <a:off x="7443976" y="3810000"/>
            <a:ext cx="465833" cy="60134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247168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r>
              <a:rPr lang="en-US" sz="2800">
                <a:latin typeface="Arial" charset="0"/>
                <a:ea typeface="ＭＳ Ｐゴシック" charset="0"/>
                <a:cs typeface="ＭＳ Ｐゴシック" charset="0"/>
              </a:rPr>
              <a:t>Recovering generated input from reconstructed set</a:t>
            </a:r>
          </a:p>
        </p:txBody>
      </p:sp>
      <p:sp>
        <p:nvSpPr>
          <p:cNvPr id="3" name="Footer Placeholder 2"/>
          <p:cNvSpPr>
            <a:spLocks noGrp="1"/>
          </p:cNvSpPr>
          <p:nvPr>
            <p:ph type="ftr" sz="quarter" idx="10"/>
          </p:nvPr>
        </p:nvSpPr>
        <p:spPr/>
        <p:txBody>
          <a:bodyPr/>
          <a:lstStyle/>
          <a:p>
            <a:pPr>
              <a:defRPr/>
            </a:pPr>
            <a:r>
              <a:rPr lang="en-US" smtClean="0"/>
              <a:t>Avakian, APCTP July 2</a:t>
            </a:r>
            <a:endParaRPr lang="en-US"/>
          </a:p>
        </p:txBody>
      </p:sp>
      <p:sp>
        <p:nvSpPr>
          <p:cNvPr id="3481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64E60AD4-408F-1C40-BD0E-F4C220CAEDE6}" type="slidenum">
              <a:rPr lang="en-US" sz="1400"/>
              <a:pPr/>
              <a:t>58</a:t>
            </a:fld>
            <a:endParaRPr lang="en-US" sz="1400"/>
          </a:p>
        </p:txBody>
      </p:sp>
      <p:sp>
        <p:nvSpPr>
          <p:cNvPr id="34820" name="TextBox 5"/>
          <p:cNvSpPr txBox="1">
            <a:spLocks noChangeArrowheads="1"/>
          </p:cNvSpPr>
          <p:nvPr/>
        </p:nvSpPr>
        <p:spPr bwMode="auto">
          <a:xfrm>
            <a:off x="128588" y="5410200"/>
            <a:ext cx="8991600"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285750" indent="-285750">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buFont typeface="Arial" charset="0"/>
              <a:buChar char="•"/>
            </a:pPr>
            <a:r>
              <a:rPr lang="en-US" sz="1800"/>
              <a:t>Acceptance can be defined using the weighted generator set </a:t>
            </a:r>
          </a:p>
          <a:p>
            <a:pPr>
              <a:buFont typeface="Arial" charset="0"/>
              <a:buChar char="•"/>
            </a:pPr>
            <a:r>
              <a:rPr lang="en-US" sz="1800"/>
              <a:t>Both MCs after reconstruction recover the generated input in most of the kinematics.)</a:t>
            </a:r>
          </a:p>
        </p:txBody>
      </p:sp>
      <p:pic>
        <p:nvPicPr>
          <p:cNvPr id="34821" name="Picture 4" descr="Screen Shot 2017-12-05 at 10.08.39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295400"/>
            <a:ext cx="4419600" cy="4140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4822" name="Picture 5" descr="Screen Shot 2017-12-05 at 10.08.17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1295400"/>
            <a:ext cx="4351338" cy="3797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4823" name="TextBox 6"/>
          <p:cNvSpPr txBox="1">
            <a:spLocks noChangeArrowheads="1"/>
          </p:cNvSpPr>
          <p:nvPr/>
        </p:nvSpPr>
        <p:spPr bwMode="auto">
          <a:xfrm>
            <a:off x="6477000" y="990600"/>
            <a:ext cx="137795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a:t>line N. Sato</a:t>
            </a:r>
          </a:p>
        </p:txBody>
      </p:sp>
      <p:sp>
        <p:nvSpPr>
          <p:cNvPr id="34824" name="TextBox 7"/>
          <p:cNvSpPr txBox="1">
            <a:spLocks noChangeArrowheads="1"/>
          </p:cNvSpPr>
          <p:nvPr/>
        </p:nvSpPr>
        <p:spPr bwMode="auto">
          <a:xfrm>
            <a:off x="930275" y="914400"/>
            <a:ext cx="41751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a:t>40Mil generated events (200x200 bins)</a:t>
            </a:r>
          </a:p>
        </p:txBody>
      </p:sp>
      <p:sp>
        <p:nvSpPr>
          <p:cNvPr id="34825" name="TextBox 9"/>
          <p:cNvSpPr txBox="1">
            <a:spLocks noChangeArrowheads="1"/>
          </p:cNvSpPr>
          <p:nvPr/>
        </p:nvSpPr>
        <p:spPr bwMode="auto">
          <a:xfrm>
            <a:off x="7938" y="762000"/>
            <a:ext cx="865187"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a:t>Step-II</a:t>
            </a:r>
          </a:p>
        </p:txBody>
      </p:sp>
    </p:spTree>
    <p:extLst>
      <p:ext uri="{BB962C8B-B14F-4D97-AF65-F5344CB8AC3E}">
        <p14:creationId xmlns:p14="http://schemas.microsoft.com/office/powerpoint/2010/main" val="15835632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228600" y="1219200"/>
            <a:ext cx="7467600" cy="4462463"/>
            <a:chOff x="228600" y="1219200"/>
            <a:chExt cx="7467600" cy="4462463"/>
          </a:xfrm>
        </p:grpSpPr>
        <p:pic>
          <p:nvPicPr>
            <p:cNvPr id="31749" name="Picture 6" descr="Screen Shot 2017-11-28 at 7.06.06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219200"/>
              <a:ext cx="7467600" cy="4462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2179562"/>
              <a:ext cx="1295400" cy="182638"/>
            </a:xfrm>
            <a:prstGeom prst="rect">
              <a:avLst/>
            </a:prstGeom>
          </p:spPr>
        </p:pic>
      </p:grpSp>
      <p:sp>
        <p:nvSpPr>
          <p:cNvPr id="31745" name="Title 1"/>
          <p:cNvSpPr>
            <a:spLocks noGrp="1"/>
          </p:cNvSpPr>
          <p:nvPr>
            <p:ph type="title"/>
          </p:nvPr>
        </p:nvSpPr>
        <p:spPr>
          <a:xfrm>
            <a:off x="76200" y="152400"/>
            <a:ext cx="8610600" cy="563563"/>
          </a:xfrm>
        </p:spPr>
        <p:txBody>
          <a:bodyPr/>
          <a:lstStyle/>
          <a:p>
            <a:r>
              <a:rPr lang="en-US" sz="3200">
                <a:latin typeface="Arial" charset="0"/>
                <a:ea typeface="ＭＳ Ｐゴシック" charset="0"/>
                <a:cs typeface="ＭＳ Ｐゴシック" charset="0"/>
              </a:rPr>
              <a:t>Extraction of DIS x-section and acceptance</a:t>
            </a:r>
          </a:p>
        </p:txBody>
      </p:sp>
      <p:sp>
        <p:nvSpPr>
          <p:cNvPr id="4" name="Footer Placeholder 3"/>
          <p:cNvSpPr>
            <a:spLocks noGrp="1"/>
          </p:cNvSpPr>
          <p:nvPr>
            <p:ph type="ftr" sz="quarter" idx="10"/>
          </p:nvPr>
        </p:nvSpPr>
        <p:spPr/>
        <p:txBody>
          <a:bodyPr/>
          <a:lstStyle/>
          <a:p>
            <a:pPr>
              <a:defRPr/>
            </a:pPr>
            <a:r>
              <a:rPr lang="en-US" smtClean="0"/>
              <a:t>Avakian, APCTP July 2</a:t>
            </a:r>
            <a:endParaRPr lang="en-US"/>
          </a:p>
        </p:txBody>
      </p:sp>
      <p:sp>
        <p:nvSpPr>
          <p:cNvPr id="31747"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F3F8D189-45EE-5B49-9636-2EB784D65BF1}" type="slidenum">
              <a:rPr lang="en-US" sz="1400"/>
              <a:pPr/>
              <a:t>59</a:t>
            </a:fld>
            <a:endParaRPr lang="en-US" sz="1400"/>
          </a:p>
        </p:txBody>
      </p:sp>
      <p:sp>
        <p:nvSpPr>
          <p:cNvPr id="31748" name="TextBox 6"/>
          <p:cNvSpPr txBox="1">
            <a:spLocks noChangeArrowheads="1"/>
          </p:cNvSpPr>
          <p:nvPr/>
        </p:nvSpPr>
        <p:spPr bwMode="auto">
          <a:xfrm>
            <a:off x="304800" y="5791200"/>
            <a:ext cx="8763000"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285750" indent="-285750">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buFontTx/>
              <a:buChar char="•"/>
            </a:pPr>
            <a:r>
              <a:rPr lang="en-US" sz="1800" smtClean="0"/>
              <a:t>DIS </a:t>
            </a:r>
            <a:r>
              <a:rPr lang="en-US" sz="1800"/>
              <a:t>output can be generated using input F</a:t>
            </a:r>
            <a:r>
              <a:rPr lang="en-US" sz="1800" baseline="-25000"/>
              <a:t>1</a:t>
            </a:r>
            <a:r>
              <a:rPr lang="en-US" sz="1800"/>
              <a:t>,F</a:t>
            </a:r>
            <a:r>
              <a:rPr lang="en-US" sz="1800" baseline="-25000"/>
              <a:t>2</a:t>
            </a:r>
            <a:r>
              <a:rPr lang="en-US" sz="1800"/>
              <a:t> or F</a:t>
            </a:r>
            <a:r>
              <a:rPr lang="en-US" sz="1800" baseline="-25000"/>
              <a:t>2</a:t>
            </a:r>
            <a:r>
              <a:rPr lang="en-US" sz="1800"/>
              <a:t>,F</a:t>
            </a:r>
            <a:r>
              <a:rPr lang="en-US" sz="1800" baseline="-25000"/>
              <a:t>L</a:t>
            </a:r>
            <a:r>
              <a:rPr lang="en-US" sz="1800"/>
              <a:t> or directly x-</a:t>
            </a:r>
            <a:r>
              <a:rPr lang="en-US" sz="1800" smtClean="0"/>
              <a:t>sections</a:t>
            </a:r>
          </a:p>
          <a:p>
            <a:pPr eaLnBrk="1" hangingPunct="1">
              <a:buFontTx/>
              <a:buChar char="•"/>
            </a:pPr>
            <a:r>
              <a:rPr lang="en-US" sz="1800" smtClean="0"/>
              <a:t>Tables can be used by theorists for extraction of underlying </a:t>
            </a:r>
            <a:r>
              <a:rPr lang="en-US" sz="1800" err="1" smtClean="0"/>
              <a:t>SFs</a:t>
            </a:r>
            <a:endParaRPr lang="en-US" sz="1800" smtClean="0"/>
          </a:p>
          <a:p>
            <a:pPr eaLnBrk="1" hangingPunct="1">
              <a:buFontTx/>
              <a:buChar char="•"/>
            </a:pPr>
            <a:endParaRPr lang="en-US" sz="1800"/>
          </a:p>
        </p:txBody>
      </p:sp>
      <p:sp>
        <p:nvSpPr>
          <p:cNvPr id="31750" name="TextBox 1"/>
          <p:cNvSpPr txBox="1">
            <a:spLocks noChangeArrowheads="1"/>
          </p:cNvSpPr>
          <p:nvPr/>
        </p:nvSpPr>
        <p:spPr bwMode="auto">
          <a:xfrm>
            <a:off x="6934200" y="2514600"/>
            <a:ext cx="19050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a:t>Radiative corrections may be significant</a:t>
            </a:r>
          </a:p>
        </p:txBody>
      </p:sp>
      <p:cxnSp>
        <p:nvCxnSpPr>
          <p:cNvPr id="8" name="Straight Arrow Connector 7"/>
          <p:cNvCxnSpPr>
            <a:cxnSpLocks noChangeShapeType="1"/>
            <a:stCxn id="31750" idx="1"/>
          </p:cNvCxnSpPr>
          <p:nvPr/>
        </p:nvCxnSpPr>
        <p:spPr bwMode="auto">
          <a:xfrm flipH="1">
            <a:off x="5334000" y="2776538"/>
            <a:ext cx="1600200" cy="652462"/>
          </a:xfrm>
          <a:prstGeom prst="straightConnector1">
            <a:avLst/>
          </a:prstGeom>
          <a:noFill/>
          <a:ln w="25400">
            <a:solidFill>
              <a:schemeClr val="tx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xmlns="">
                <a:noFill/>
              </a14:hiddenFill>
            </a:ext>
          </a:extLst>
        </p:spPr>
      </p:cxnSp>
      <p:sp>
        <p:nvSpPr>
          <p:cNvPr id="9" name="TextBox 8"/>
          <p:cNvSpPr txBox="1">
            <a:spLocks noChangeArrowheads="1"/>
          </p:cNvSpPr>
          <p:nvPr/>
        </p:nvSpPr>
        <p:spPr bwMode="auto">
          <a:xfrm>
            <a:off x="2456708" y="2905125"/>
            <a:ext cx="190500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smtClean="0"/>
              <a:t>acceptance</a:t>
            </a:r>
            <a:endParaRPr lang="en-US" sz="1400"/>
          </a:p>
        </p:txBody>
      </p:sp>
      <p:cxnSp>
        <p:nvCxnSpPr>
          <p:cNvPr id="10" name="Straight Arrow Connector 9"/>
          <p:cNvCxnSpPr>
            <a:cxnSpLocks noChangeShapeType="1"/>
          </p:cNvCxnSpPr>
          <p:nvPr/>
        </p:nvCxnSpPr>
        <p:spPr bwMode="auto">
          <a:xfrm>
            <a:off x="3581400" y="3148012"/>
            <a:ext cx="800100" cy="280988"/>
          </a:xfrm>
          <a:prstGeom prst="straightConnector1">
            <a:avLst/>
          </a:prstGeom>
          <a:noFill/>
          <a:ln w="25400">
            <a:solidFill>
              <a:schemeClr val="tx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xmlns="">
                <a:noFill/>
              </a14:hiddenFill>
            </a:ext>
          </a:extLst>
        </p:spPr>
      </p:cxnSp>
      <p:sp>
        <p:nvSpPr>
          <p:cNvPr id="14" name="TextBox 13"/>
          <p:cNvSpPr txBox="1">
            <a:spLocks noChangeArrowheads="1"/>
          </p:cNvSpPr>
          <p:nvPr/>
        </p:nvSpPr>
        <p:spPr bwMode="auto">
          <a:xfrm>
            <a:off x="5778335" y="3238306"/>
            <a:ext cx="190500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smtClean="0"/>
              <a:t>&lt;x&gt;     &lt;y&gt;      &lt;Q</a:t>
            </a:r>
            <a:r>
              <a:rPr lang="en-US" sz="1400" baseline="30000" smtClean="0"/>
              <a:t>2</a:t>
            </a:r>
            <a:r>
              <a:rPr lang="en-US" sz="1400" smtClean="0"/>
              <a:t>&gt;</a:t>
            </a:r>
            <a:endParaRPr lang="en-US" sz="1400"/>
          </a:p>
        </p:txBody>
      </p:sp>
    </p:spTree>
    <p:extLst>
      <p:ext uri="{BB962C8B-B14F-4D97-AF65-F5344CB8AC3E}">
        <p14:creationId xmlns:p14="http://schemas.microsoft.com/office/powerpoint/2010/main" val="285160514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a:xfrm>
            <a:off x="152400" y="76200"/>
            <a:ext cx="8229600" cy="563563"/>
          </a:xfrm>
        </p:spPr>
        <p:txBody>
          <a:bodyPr/>
          <a:lstStyle/>
          <a:p>
            <a:r>
              <a:rPr lang="en-US" altLang="en-US" sz="2800"/>
              <a:t>Suggested standard input for </a:t>
            </a:r>
            <a:r>
              <a:rPr lang="en-US" altLang="en-US" sz="2800" err="1" smtClean="0"/>
              <a:t>SFs:SIDIS</a:t>
            </a:r>
            <a:r>
              <a:rPr lang="en-US" altLang="en-US" sz="2800" smtClean="0"/>
              <a:t> Example</a:t>
            </a:r>
            <a:endParaRPr lang="en-US" altLang="en-US" sz="2800"/>
          </a:p>
        </p:txBody>
      </p:sp>
      <p:sp>
        <p:nvSpPr>
          <p:cNvPr id="4" name="Footer Placeholder 3"/>
          <p:cNvSpPr>
            <a:spLocks noGrp="1"/>
          </p:cNvSpPr>
          <p:nvPr>
            <p:ph type="ftr" sz="quarter" idx="10"/>
          </p:nvPr>
        </p:nvSpPr>
        <p:spPr/>
        <p:txBody>
          <a:bodyPr/>
          <a:lstStyle/>
          <a:p>
            <a:pPr>
              <a:defRPr/>
            </a:pPr>
            <a:r>
              <a:rPr lang="en-US" smtClean="0"/>
              <a:t>Avakian, APCTP July 2</a:t>
            </a:r>
            <a:endParaRPr lang="en-US"/>
          </a:p>
        </p:txBody>
      </p:sp>
      <p:sp>
        <p:nvSpPr>
          <p:cNvPr id="75779"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A67B0F3D-81DF-F444-8E2D-21431B2CA7FB}" type="slidenum">
              <a:rPr lang="en-US" altLang="en-US" sz="1400"/>
              <a:pPr>
                <a:spcBef>
                  <a:spcPct val="0"/>
                </a:spcBef>
                <a:buFontTx/>
                <a:buNone/>
              </a:pPr>
              <a:t>60</a:t>
            </a:fld>
            <a:endParaRPr lang="en-US" altLang="en-US" sz="1400"/>
          </a:p>
        </p:txBody>
      </p:sp>
      <p:sp>
        <p:nvSpPr>
          <p:cNvPr id="75780" name="Rectangle 1"/>
          <p:cNvSpPr>
            <a:spLocks noChangeArrowheads="1"/>
          </p:cNvSpPr>
          <p:nvPr/>
        </p:nvSpPr>
        <p:spPr bwMode="auto">
          <a:xfrm>
            <a:off x="-25400" y="685800"/>
            <a:ext cx="8077200" cy="5078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200" smtClean="0"/>
              <a:t>#!{</a:t>
            </a:r>
          </a:p>
          <a:p>
            <a:pPr eaLnBrk="1" hangingPunct="1">
              <a:spcBef>
                <a:spcPct val="0"/>
              </a:spcBef>
              <a:buFontTx/>
              <a:buNone/>
            </a:pPr>
            <a:r>
              <a:rPr lang="en-US" altLang="en-US" sz="1200" smtClean="0"/>
              <a:t>#!      "model": "VGD_Fuu_01",</a:t>
            </a:r>
          </a:p>
          <a:p>
            <a:pPr eaLnBrk="1" hangingPunct="1">
              <a:spcBef>
                <a:spcPct val="0"/>
              </a:spcBef>
              <a:buFontTx/>
              <a:buNone/>
            </a:pPr>
            <a:r>
              <a:rPr lang="en-US" altLang="en-US" sz="1200" smtClean="0"/>
              <a:t>#!      </a:t>
            </a:r>
            <a:r>
              <a:rPr lang="ja-JP" altLang="en-US" sz="1200" smtClean="0"/>
              <a:t>“</a:t>
            </a:r>
            <a:r>
              <a:rPr lang="en-US" altLang="ja-JP" sz="1200" smtClean="0"/>
              <a:t>description</a:t>
            </a:r>
            <a:r>
              <a:rPr lang="ja-JP" altLang="en-US" sz="1200" smtClean="0"/>
              <a:t>”</a:t>
            </a:r>
            <a:r>
              <a:rPr lang="en-US" altLang="ja-JP" sz="1200" smtClean="0"/>
              <a:t>: </a:t>
            </a:r>
            <a:r>
              <a:rPr lang="ja-JP" altLang="en-US" sz="1200" smtClean="0"/>
              <a:t>“</a:t>
            </a:r>
            <a:r>
              <a:rPr lang="en-US" altLang="ja-JP" sz="1200" smtClean="0"/>
              <a:t>Cahn contribution to </a:t>
            </a:r>
            <a:r>
              <a:rPr lang="en-US" altLang="ja-JP" sz="1200" err="1" smtClean="0"/>
              <a:t>cos</a:t>
            </a:r>
            <a:r>
              <a:rPr lang="ja-JP" altLang="en-US" sz="1200" smtClean="0"/>
              <a:t>”</a:t>
            </a:r>
            <a:r>
              <a:rPr lang="en-US" altLang="ja-JP" sz="1200" smtClean="0"/>
              <a:t>,</a:t>
            </a:r>
          </a:p>
          <a:p>
            <a:pPr eaLnBrk="1" hangingPunct="1">
              <a:spcBef>
                <a:spcPct val="0"/>
              </a:spcBef>
              <a:buFontTx/>
              <a:buNone/>
            </a:pPr>
            <a:r>
              <a:rPr lang="en-US" altLang="en-US" sz="1200" smtClean="0"/>
              <a:t>#!      "reference": </a:t>
            </a:r>
            <a:r>
              <a:rPr lang="ja-JP" altLang="en-US" sz="1200" smtClean="0"/>
              <a:t>“</a:t>
            </a:r>
            <a:r>
              <a:rPr lang="en-US" altLang="ja-JP" sz="1200" smtClean="0"/>
              <a:t>M. </a:t>
            </a:r>
            <a:r>
              <a:rPr lang="en-US" altLang="ja-JP" sz="1200" err="1" smtClean="0"/>
              <a:t>Boglione</a:t>
            </a:r>
            <a:r>
              <a:rPr lang="en-US" altLang="ja-JP" sz="1200" smtClean="0"/>
              <a:t>, S. </a:t>
            </a:r>
            <a:r>
              <a:rPr lang="en-US" altLang="ja-JP" sz="1200" err="1" smtClean="0"/>
              <a:t>Melis</a:t>
            </a:r>
            <a:r>
              <a:rPr lang="en-US" altLang="ja-JP" sz="1200" smtClean="0"/>
              <a:t> &amp; A. </a:t>
            </a:r>
            <a:r>
              <a:rPr lang="en-US" altLang="ja-JP" sz="1200" err="1" smtClean="0"/>
              <a:t>Prokudin</a:t>
            </a:r>
            <a:r>
              <a:rPr lang="en-US" altLang="ja-JP" sz="1200" smtClean="0"/>
              <a:t> </a:t>
            </a:r>
            <a:r>
              <a:rPr lang="en-US" altLang="ja-JP" sz="1200" b="1" smtClean="0"/>
              <a:t>Phys. Rev. D 84, 034033  2011</a:t>
            </a:r>
            <a:r>
              <a:rPr lang="en-US" altLang="ja-JP" sz="1200" smtClean="0"/>
              <a:t>",</a:t>
            </a:r>
          </a:p>
          <a:p>
            <a:pPr eaLnBrk="1" hangingPunct="1">
              <a:spcBef>
                <a:spcPct val="0"/>
              </a:spcBef>
              <a:buFontTx/>
              <a:buNone/>
            </a:pPr>
            <a:r>
              <a:rPr lang="en-US" altLang="en-US" sz="1200" smtClean="0"/>
              <a:t>#!      "web-source": "http://</a:t>
            </a:r>
            <a:r>
              <a:rPr lang="en-US" altLang="en-US" sz="1200" err="1" smtClean="0"/>
              <a:t>aaa.html</a:t>
            </a:r>
            <a:r>
              <a:rPr lang="en-US" altLang="en-US" sz="1200" smtClean="0"/>
              <a:t>",</a:t>
            </a:r>
          </a:p>
          <a:p>
            <a:pPr eaLnBrk="1" hangingPunct="1">
              <a:spcBef>
                <a:spcPct val="0"/>
              </a:spcBef>
              <a:buFontTx/>
              <a:buNone/>
            </a:pPr>
            <a:r>
              <a:rPr lang="en-US" altLang="en-US" sz="1200" smtClean="0"/>
              <a:t>#!    "formula": "$sf1=-2*</a:t>
            </a:r>
            <a:r>
              <a:rPr lang="en-US" altLang="en-US" sz="1200" err="1" smtClean="0"/>
              <a:t>d/b</a:t>
            </a:r>
            <a:r>
              <a:rPr lang="en-US" altLang="en-US" sz="1200" smtClean="0"/>
              <a:t>*a*a*(1-a)^p0*c^p1*(1-c)^p2*</a:t>
            </a:r>
            <a:r>
              <a:rPr lang="en-US" altLang="en-US" sz="1200" err="1" smtClean="0"/>
              <a:t>c</a:t>
            </a:r>
            <a:r>
              <a:rPr lang="en-US" altLang="en-US" sz="1200" smtClean="0"/>
              <a:t>*p3/p4*exp(-</a:t>
            </a:r>
            <a:r>
              <a:rPr lang="en-US" altLang="en-US" sz="1200" err="1" smtClean="0"/>
              <a:t>d</a:t>
            </a:r>
            <a:r>
              <a:rPr lang="en-US" altLang="en-US" sz="1200" smtClean="0"/>
              <a:t>*d/(p4+c*</a:t>
            </a:r>
            <a:r>
              <a:rPr lang="en-US" altLang="en-US" sz="1200" err="1" smtClean="0"/>
              <a:t>c</a:t>
            </a:r>
            <a:r>
              <a:rPr lang="en-US" altLang="en-US" sz="1200" smtClean="0"/>
              <a:t>*p3)/p4$",</a:t>
            </a:r>
          </a:p>
          <a:p>
            <a:pPr eaLnBrk="1" hangingPunct="1">
              <a:spcBef>
                <a:spcPct val="0"/>
              </a:spcBef>
              <a:buFontTx/>
              <a:buNone/>
            </a:pPr>
            <a:r>
              <a:rPr lang="en-US" altLang="en-US" sz="1200" smtClean="0"/>
              <a:t>#!    "moment": </a:t>
            </a:r>
            <a:r>
              <a:rPr lang="ja-JP" altLang="en-US" sz="1200" smtClean="0"/>
              <a:t>“</a:t>
            </a:r>
            <a:r>
              <a:rPr lang="en-US" altLang="ja-JP" sz="1200" smtClean="0"/>
              <a:t>$</a:t>
            </a:r>
            <a:r>
              <a:rPr lang="en-US" altLang="ja-JP" sz="1200" err="1" smtClean="0"/>
              <a:t>A_{uu}\\cos\\phi</a:t>
            </a:r>
            <a:r>
              <a:rPr lang="en-US" altLang="ja-JP" sz="1200" smtClean="0"/>
              <a:t>$",</a:t>
            </a:r>
          </a:p>
          <a:p>
            <a:pPr eaLnBrk="1" hangingPunct="1">
              <a:spcBef>
                <a:spcPct val="0"/>
              </a:spcBef>
              <a:buFontTx/>
              <a:buNone/>
            </a:pPr>
            <a:r>
              <a:rPr lang="en-US" altLang="en-US" sz="1200" smtClean="0"/>
              <a:t>#!    </a:t>
            </a:r>
            <a:r>
              <a:rPr lang="ja-JP" altLang="en-US" sz="1200" smtClean="0"/>
              <a:t>“</a:t>
            </a:r>
            <a:r>
              <a:rPr lang="en-US" altLang="ja-JP" sz="1200" smtClean="0"/>
              <a:t>lepton-polarization</a:t>
            </a:r>
            <a:r>
              <a:rPr lang="ja-JP" altLang="en-US" sz="1200" smtClean="0"/>
              <a:t>”</a:t>
            </a:r>
            <a:r>
              <a:rPr lang="en-US" altLang="ja-JP" sz="1200" smtClean="0"/>
              <a:t>: </a:t>
            </a:r>
            <a:r>
              <a:rPr lang="ja-JP" altLang="en-US" sz="1200" smtClean="0"/>
              <a:t>“</a:t>
            </a:r>
            <a:r>
              <a:rPr lang="en-US" altLang="ja-JP" sz="1200" smtClean="0"/>
              <a:t>0</a:t>
            </a:r>
            <a:r>
              <a:rPr lang="ja-JP" altLang="en-US" sz="1200" smtClean="0"/>
              <a:t>”</a:t>
            </a:r>
            <a:r>
              <a:rPr lang="en-US" altLang="ja-JP" sz="1200" smtClean="0"/>
              <a:t>,</a:t>
            </a:r>
          </a:p>
          <a:p>
            <a:pPr eaLnBrk="1" hangingPunct="1">
              <a:spcBef>
                <a:spcPct val="0"/>
              </a:spcBef>
              <a:buFontTx/>
              <a:buNone/>
            </a:pPr>
            <a:r>
              <a:rPr lang="en-US" altLang="en-US" sz="1200" smtClean="0"/>
              <a:t>#!    </a:t>
            </a:r>
            <a:r>
              <a:rPr lang="ja-JP" altLang="en-US" sz="1200" smtClean="0"/>
              <a:t>“</a:t>
            </a:r>
            <a:r>
              <a:rPr lang="en-US" altLang="ja-JP" sz="1200" smtClean="0"/>
              <a:t>nucleon-polarization</a:t>
            </a:r>
            <a:r>
              <a:rPr lang="ja-JP" altLang="en-US" sz="1200" smtClean="0"/>
              <a:t>”</a:t>
            </a:r>
            <a:r>
              <a:rPr lang="en-US" altLang="ja-JP" sz="1200" smtClean="0"/>
              <a:t>: </a:t>
            </a:r>
            <a:r>
              <a:rPr lang="ja-JP" altLang="en-US" sz="1200" smtClean="0"/>
              <a:t>“</a:t>
            </a:r>
            <a:r>
              <a:rPr lang="en-US" altLang="ja-JP" sz="1200" smtClean="0"/>
              <a:t>0</a:t>
            </a:r>
            <a:r>
              <a:rPr lang="ja-JP" altLang="en-US" sz="1200" smtClean="0"/>
              <a:t>”</a:t>
            </a:r>
            <a:r>
              <a:rPr lang="en-US" altLang="ja-JP" sz="1200" smtClean="0"/>
              <a:t>,</a:t>
            </a:r>
          </a:p>
          <a:p>
            <a:pPr eaLnBrk="1" hangingPunct="1">
              <a:spcBef>
                <a:spcPct val="0"/>
              </a:spcBef>
              <a:buFontTx/>
              <a:buNone/>
            </a:pPr>
            <a:r>
              <a:rPr lang="en-US" altLang="en-US" sz="1200" smtClean="0"/>
              <a:t>#!    "particle": "pi+",</a:t>
            </a:r>
          </a:p>
          <a:p>
            <a:pPr eaLnBrk="1" hangingPunct="1">
              <a:spcBef>
                <a:spcPct val="0"/>
              </a:spcBef>
              <a:buFontTx/>
              <a:buNone/>
            </a:pPr>
            <a:r>
              <a:rPr lang="en-US" altLang="en-US" sz="1200" smtClean="0"/>
              <a:t>#!    "variables": ["AuuCos2","AuuCos2-Err"],</a:t>
            </a:r>
          </a:p>
          <a:p>
            <a:pPr eaLnBrk="1" hangingPunct="1">
              <a:spcBef>
                <a:spcPct val="0"/>
              </a:spcBef>
              <a:buFontTx/>
              <a:buNone/>
            </a:pPr>
            <a:r>
              <a:rPr lang="en-US" altLang="en-US" sz="1200" smtClean="0"/>
              <a:t>#!       "axis": [</a:t>
            </a:r>
          </a:p>
          <a:p>
            <a:pPr eaLnBrk="1" hangingPunct="1">
              <a:spcBef>
                <a:spcPct val="0"/>
              </a:spcBef>
              <a:buFontTx/>
              <a:buNone/>
            </a:pPr>
            <a:r>
              <a:rPr lang="en-US" altLang="en-US" sz="1200" smtClean="0"/>
              <a:t>#!          { "name": "a", "bins":  40, "min":  0.025, "max":   0.995, "</a:t>
            </a:r>
            <a:r>
              <a:rPr lang="en-US" altLang="en-US" sz="1200" err="1" smtClean="0"/>
              <a:t>scale":"arb</a:t>
            </a:r>
            <a:r>
              <a:rPr lang="en-US" altLang="en-US" sz="1200" smtClean="0"/>
              <a:t>" ,"</a:t>
            </a:r>
            <a:r>
              <a:rPr lang="en-US" altLang="en-US" sz="1200" err="1" smtClean="0"/>
              <a:t>description":"Bjorken</a:t>
            </a:r>
            <a:r>
              <a:rPr lang="en-US" altLang="en-US" sz="1200" smtClean="0"/>
              <a:t> x"}</a:t>
            </a:r>
          </a:p>
          <a:p>
            <a:pPr eaLnBrk="1" hangingPunct="1">
              <a:spcBef>
                <a:spcPct val="0"/>
              </a:spcBef>
              <a:buFontTx/>
              <a:buNone/>
            </a:pPr>
            <a:r>
              <a:rPr lang="en-US" altLang="en-US" sz="1200" smtClean="0"/>
              <a:t>#!          { "name": "</a:t>
            </a:r>
            <a:r>
              <a:rPr lang="en-US" altLang="en-US" sz="1200" err="1" smtClean="0"/>
              <a:t>b</a:t>
            </a:r>
            <a:r>
              <a:rPr lang="en-US" altLang="en-US" sz="1200" smtClean="0"/>
              <a:t>", "bins":  40, "min":  20.00, "max": 4.70, "</a:t>
            </a:r>
            <a:r>
              <a:rPr lang="en-US" altLang="en-US" sz="1200" err="1" smtClean="0"/>
              <a:t>scale":"arb</a:t>
            </a:r>
            <a:r>
              <a:rPr lang="ja-JP" altLang="en-US" sz="1200" smtClean="0"/>
              <a:t>”</a:t>
            </a:r>
            <a:r>
              <a:rPr lang="en-US" altLang="ja-JP" sz="1200" smtClean="0"/>
              <a:t>, </a:t>
            </a:r>
            <a:r>
              <a:rPr lang="ja-JP" altLang="en-US" sz="1200" smtClean="0"/>
              <a:t>”</a:t>
            </a:r>
            <a:r>
              <a:rPr lang="en-US" altLang="ja-JP" sz="1200" smtClean="0"/>
              <a:t>description":"Q^2"},</a:t>
            </a:r>
          </a:p>
          <a:p>
            <a:pPr eaLnBrk="1" hangingPunct="1">
              <a:spcBef>
                <a:spcPct val="0"/>
              </a:spcBef>
              <a:buFontTx/>
              <a:buNone/>
            </a:pPr>
            <a:r>
              <a:rPr lang="en-US" altLang="en-US" sz="1200" smtClean="0"/>
              <a:t>#!          { "name": "c", "bins":  40, "min":  0.025, "max":   0.995, "scale":"</a:t>
            </a:r>
            <a:r>
              <a:rPr lang="en-US" altLang="en-US" sz="1200" err="1" smtClean="0"/>
              <a:t>lin</a:t>
            </a:r>
            <a:r>
              <a:rPr lang="en-US" altLang="en-US" sz="1200" smtClean="0"/>
              <a:t>", "description":”</a:t>
            </a:r>
            <a:r>
              <a:rPr lang="en-US" altLang="en-US" sz="1200" b="1" err="1" smtClean="0"/>
              <a:t>z</a:t>
            </a:r>
            <a:r>
              <a:rPr lang="en-US" altLang="en-US" sz="1200" err="1" smtClean="0"/>
              <a:t>,hadron</a:t>
            </a:r>
            <a:r>
              <a:rPr lang="en-US" altLang="en-US" sz="1200" smtClean="0"/>
              <a:t> </a:t>
            </a:r>
            <a:r>
              <a:rPr lang="en-US" altLang="en-US" sz="1200" err="1" smtClean="0"/>
              <a:t>frac</a:t>
            </a:r>
            <a:r>
              <a:rPr lang="en-US" altLang="en-US" sz="1200" smtClean="0"/>
              <a:t>. energy"},</a:t>
            </a:r>
          </a:p>
          <a:p>
            <a:pPr eaLnBrk="1" hangingPunct="1">
              <a:spcBef>
                <a:spcPct val="0"/>
              </a:spcBef>
              <a:buFontTx/>
              <a:buNone/>
            </a:pPr>
            <a:r>
              <a:rPr lang="en-US" altLang="en-US" sz="1200" smtClean="0"/>
              <a:t>#!          { "name": "</a:t>
            </a:r>
            <a:r>
              <a:rPr lang="en-US" altLang="en-US" sz="1200" err="1" smtClean="0"/>
              <a:t>d</a:t>
            </a:r>
            <a:r>
              <a:rPr lang="en-US" altLang="en-US" sz="1200" smtClean="0"/>
              <a:t>", "bins":  40, "min":  0.00, "max":   2.00, </a:t>
            </a:r>
            <a:r>
              <a:rPr lang="ja-JP" altLang="en-US" sz="1200" smtClean="0"/>
              <a:t>”</a:t>
            </a:r>
            <a:r>
              <a:rPr lang="en-US" altLang="ja-JP" sz="1200" smtClean="0"/>
              <a:t>scale":"</a:t>
            </a:r>
            <a:r>
              <a:rPr lang="en-US" altLang="ja-JP" sz="1200" err="1" smtClean="0"/>
              <a:t>lin</a:t>
            </a:r>
            <a:r>
              <a:rPr lang="en-US" altLang="ja-JP" sz="1200" smtClean="0"/>
              <a:t>", "</a:t>
            </a:r>
            <a:r>
              <a:rPr lang="en-US" altLang="ja-JP" sz="1200" err="1" smtClean="0"/>
              <a:t>description":”</a:t>
            </a:r>
            <a:r>
              <a:rPr lang="en-US" altLang="ja-JP" sz="1200" b="1" err="1" smtClean="0"/>
              <a:t>P</a:t>
            </a:r>
            <a:r>
              <a:rPr lang="en-US" altLang="ja-JP" sz="1200" b="1" baseline="-25000" err="1" smtClean="0"/>
              <a:t>T</a:t>
            </a:r>
            <a:r>
              <a:rPr lang="en-US" altLang="ja-JP" sz="1200" smtClean="0"/>
              <a:t>, transverse momentum"}</a:t>
            </a:r>
          </a:p>
          <a:p>
            <a:pPr eaLnBrk="1" hangingPunct="1">
              <a:spcBef>
                <a:spcPct val="0"/>
              </a:spcBef>
              <a:buFontTx/>
              <a:buNone/>
            </a:pPr>
            <a:r>
              <a:rPr lang="de-DE" altLang="en-US" sz="1200" smtClean="0"/>
              <a:t>#!       ],</a:t>
            </a:r>
          </a:p>
          <a:p>
            <a:pPr eaLnBrk="1" hangingPunct="1">
              <a:spcBef>
                <a:spcPct val="0"/>
              </a:spcBef>
              <a:buFontTx/>
              <a:buNone/>
            </a:pPr>
            <a:r>
              <a:rPr lang="de-DE" altLang="en-US" sz="1200" smtClean="0"/>
              <a:t>#!      "</a:t>
            </a:r>
            <a:r>
              <a:rPr lang="de-DE" altLang="en-US" sz="1200" err="1" smtClean="0"/>
              <a:t>parameters</a:t>
            </a:r>
            <a:r>
              <a:rPr lang="de-DE" altLang="en-US" sz="1200" smtClean="0"/>
              <a:t>": [</a:t>
            </a:r>
          </a:p>
          <a:p>
            <a:pPr eaLnBrk="1" hangingPunct="1">
              <a:spcBef>
                <a:spcPct val="0"/>
              </a:spcBef>
              <a:buFontTx/>
              <a:buNone/>
            </a:pPr>
            <a:r>
              <a:rPr lang="de-DE" altLang="en-US" sz="1200" smtClean="0"/>
              <a:t>#!            {"name":"p0", "</a:t>
            </a:r>
            <a:r>
              <a:rPr lang="de-DE" altLang="en-US" sz="1200" err="1" smtClean="0"/>
              <a:t>value</a:t>
            </a:r>
            <a:r>
              <a:rPr lang="de-DE" altLang="en-US" sz="1200" smtClean="0"/>
              <a:t>": 1.0},</a:t>
            </a:r>
          </a:p>
          <a:p>
            <a:pPr eaLnBrk="1" hangingPunct="1">
              <a:spcBef>
                <a:spcPct val="0"/>
              </a:spcBef>
              <a:buFontTx/>
              <a:buNone/>
            </a:pPr>
            <a:r>
              <a:rPr lang="de-DE" altLang="en-US" sz="1200" smtClean="0"/>
              <a:t>#!            {"name":"p1", "</a:t>
            </a:r>
            <a:r>
              <a:rPr lang="de-DE" altLang="en-US" sz="1200" err="1" smtClean="0"/>
              <a:t>value</a:t>
            </a:r>
            <a:r>
              <a:rPr lang="de-DE" altLang="en-US" sz="1200" smtClean="0"/>
              <a:t>": 0.2},</a:t>
            </a:r>
          </a:p>
          <a:p>
            <a:pPr eaLnBrk="1" hangingPunct="1">
              <a:spcBef>
                <a:spcPct val="0"/>
              </a:spcBef>
              <a:buFontTx/>
              <a:buNone/>
            </a:pPr>
            <a:r>
              <a:rPr lang="de-DE" altLang="en-US" sz="1200" smtClean="0"/>
              <a:t>#!            {"name":"p2", "</a:t>
            </a:r>
            <a:r>
              <a:rPr lang="de-DE" altLang="en-US" sz="1200" err="1" smtClean="0"/>
              <a:t>value</a:t>
            </a:r>
            <a:r>
              <a:rPr lang="de-DE" altLang="en-US" sz="1200" smtClean="0"/>
              <a:t>": 0.1},</a:t>
            </a:r>
          </a:p>
          <a:p>
            <a:pPr eaLnBrk="1" hangingPunct="1">
              <a:spcBef>
                <a:spcPct val="0"/>
              </a:spcBef>
              <a:buFontTx/>
              <a:buNone/>
            </a:pPr>
            <a:r>
              <a:rPr lang="de-DE" altLang="en-US" sz="1200" smtClean="0"/>
              <a:t>#!            {"name":"p3", "</a:t>
            </a:r>
            <a:r>
              <a:rPr lang="de-DE" altLang="en-US" sz="1200" err="1" smtClean="0"/>
              <a:t>value</a:t>
            </a:r>
            <a:r>
              <a:rPr lang="de-DE" altLang="en-US" sz="1200" smtClean="0"/>
              <a:t>": 0.33</a:t>
            </a:r>
            <a:r>
              <a:rPr lang="en-US" altLang="en-US" sz="1200" smtClean="0"/>
              <a:t>, "description":</a:t>
            </a:r>
            <a:r>
              <a:rPr lang="ja-JP" altLang="en-US" sz="1200" smtClean="0"/>
              <a:t>”</a:t>
            </a:r>
            <a:r>
              <a:rPr lang="en-US" altLang="ja-JP" sz="1200" smtClean="0"/>
              <a:t>average k_T2</a:t>
            </a:r>
            <a:r>
              <a:rPr lang="ja-JP" altLang="en-US" sz="1200" smtClean="0"/>
              <a:t>”</a:t>
            </a:r>
            <a:r>
              <a:rPr lang="de-DE" altLang="ja-JP" sz="1200" smtClean="0"/>
              <a:t>},</a:t>
            </a:r>
          </a:p>
          <a:p>
            <a:pPr eaLnBrk="1" hangingPunct="1">
              <a:spcBef>
                <a:spcPct val="0"/>
              </a:spcBef>
              <a:buFontTx/>
              <a:buNone/>
            </a:pPr>
            <a:r>
              <a:rPr lang="de-DE" altLang="en-US" sz="1200" smtClean="0"/>
              <a:t>#!            {"name":"p4", "</a:t>
            </a:r>
            <a:r>
              <a:rPr lang="de-DE" altLang="en-US" sz="1200" err="1" smtClean="0"/>
              <a:t>value</a:t>
            </a:r>
            <a:r>
              <a:rPr lang="de-DE" altLang="en-US" sz="1200" smtClean="0"/>
              <a:t>": 0.16</a:t>
            </a:r>
            <a:r>
              <a:rPr lang="en-US" altLang="en-US" sz="1200" smtClean="0"/>
              <a:t>, "description":</a:t>
            </a:r>
            <a:r>
              <a:rPr lang="ja-JP" altLang="en-US" sz="1200" smtClean="0"/>
              <a:t>”</a:t>
            </a:r>
            <a:r>
              <a:rPr lang="en-US" altLang="ja-JP" sz="1200" smtClean="0"/>
              <a:t>average pt_T2</a:t>
            </a:r>
            <a:r>
              <a:rPr lang="ja-JP" altLang="en-US" sz="1200" smtClean="0"/>
              <a:t>”</a:t>
            </a:r>
            <a:r>
              <a:rPr lang="de-DE" altLang="ja-JP" sz="1200" smtClean="0"/>
              <a:t>}</a:t>
            </a:r>
          </a:p>
          <a:p>
            <a:pPr eaLnBrk="1" hangingPunct="1">
              <a:spcBef>
                <a:spcPct val="0"/>
              </a:spcBef>
              <a:buFontTx/>
              <a:buNone/>
            </a:pPr>
            <a:r>
              <a:rPr lang="de-DE" altLang="en-US" sz="1200" smtClean="0"/>
              <a:t>#!	</a:t>
            </a:r>
            <a:r>
              <a:rPr lang="en-US" altLang="en-US" sz="1200" smtClean="0"/>
              <a:t>]</a:t>
            </a:r>
          </a:p>
          <a:p>
            <a:pPr eaLnBrk="1" hangingPunct="1">
              <a:spcBef>
                <a:spcPct val="0"/>
              </a:spcBef>
              <a:buFontTx/>
              <a:buNone/>
            </a:pPr>
            <a:r>
              <a:rPr lang="en-US" altLang="en-US" sz="1200" smtClean="0"/>
              <a:t>#!  }</a:t>
            </a:r>
          </a:p>
          <a:p>
            <a:pPr eaLnBrk="1" hangingPunct="1">
              <a:spcBef>
                <a:spcPct val="0"/>
              </a:spcBef>
              <a:buFontTx/>
              <a:buNone/>
            </a:pPr>
            <a:endParaRPr lang="en-US" altLang="en-US" sz="1200"/>
          </a:p>
        </p:txBody>
      </p:sp>
      <p:sp>
        <p:nvSpPr>
          <p:cNvPr id="75781" name="Rectangle 2"/>
          <p:cNvSpPr>
            <a:spLocks noChangeArrowheads="1"/>
          </p:cNvSpPr>
          <p:nvPr/>
        </p:nvSpPr>
        <p:spPr bwMode="auto">
          <a:xfrm>
            <a:off x="28575" y="5334000"/>
            <a:ext cx="4572000"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de-DE" altLang="en-US" sz="1200"/>
              <a:t>0     0     0     0      -</a:t>
            </a:r>
            <a:r>
              <a:rPr lang="de-DE" altLang="en-US" sz="1200" smtClean="0"/>
              <a:t>0.01285  0.00200 </a:t>
            </a:r>
          </a:p>
          <a:p>
            <a:pPr eaLnBrk="1" hangingPunct="1">
              <a:spcBef>
                <a:spcPct val="0"/>
              </a:spcBef>
              <a:buFontTx/>
              <a:buNone/>
            </a:pPr>
            <a:r>
              <a:rPr lang="de-DE" altLang="en-US" sz="1200"/>
              <a:t>0     0     0     1      -</a:t>
            </a:r>
            <a:r>
              <a:rPr lang="de-DE" altLang="en-US" sz="1200" smtClean="0"/>
              <a:t>0.03736  0.00200</a:t>
            </a:r>
          </a:p>
          <a:p>
            <a:pPr eaLnBrk="1" hangingPunct="1">
              <a:spcBef>
                <a:spcPct val="0"/>
              </a:spcBef>
              <a:buFontTx/>
              <a:buNone/>
            </a:pPr>
            <a:r>
              <a:rPr lang="de-DE" altLang="en-US" sz="1200"/>
              <a:t>0     0     0     2      -</a:t>
            </a:r>
            <a:r>
              <a:rPr lang="de-DE" altLang="en-US" sz="1200" smtClean="0"/>
              <a:t>0.05850  0.00200</a:t>
            </a:r>
          </a:p>
          <a:p>
            <a:pPr eaLnBrk="1" hangingPunct="1">
              <a:spcBef>
                <a:spcPct val="0"/>
              </a:spcBef>
              <a:buFontTx/>
              <a:buNone/>
            </a:pPr>
            <a:r>
              <a:rPr lang="de-DE" altLang="en-US" sz="1200"/>
              <a:t>0     0     0     3      -</a:t>
            </a:r>
            <a:r>
              <a:rPr lang="de-DE" altLang="en-US" sz="1200" smtClean="0"/>
              <a:t>0.07459  0.00200</a:t>
            </a:r>
          </a:p>
          <a:p>
            <a:pPr eaLnBrk="1" hangingPunct="1">
              <a:spcBef>
                <a:spcPct val="0"/>
              </a:spcBef>
              <a:buFontTx/>
              <a:buNone/>
            </a:pPr>
            <a:r>
              <a:rPr lang="de-DE" altLang="en-US" sz="1200"/>
              <a:t>0     0     0     4      -</a:t>
            </a:r>
            <a:r>
              <a:rPr lang="de-DE" altLang="en-US" sz="1200" smtClean="0"/>
              <a:t>0.08467  0.00200</a:t>
            </a:r>
          </a:p>
          <a:p>
            <a:pPr eaLnBrk="1" hangingPunct="1">
              <a:spcBef>
                <a:spcPct val="0"/>
              </a:spcBef>
              <a:buFontTx/>
              <a:buNone/>
            </a:pPr>
            <a:r>
              <a:rPr lang="de-DE" altLang="en-US" sz="1200"/>
              <a:t>.............</a:t>
            </a:r>
            <a:endParaRPr lang="en-US" altLang="en-US" sz="1200"/>
          </a:p>
        </p:txBody>
      </p:sp>
      <p:sp>
        <p:nvSpPr>
          <p:cNvPr id="75782" name="TextBox 4"/>
          <p:cNvSpPr txBox="1">
            <a:spLocks noChangeArrowheads="1"/>
          </p:cNvSpPr>
          <p:nvPr/>
        </p:nvSpPr>
        <p:spPr bwMode="auto">
          <a:xfrm>
            <a:off x="5334000" y="4419600"/>
            <a:ext cx="3467100"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Multiple files for all relevant combinations of involved parameters  </a:t>
            </a:r>
          </a:p>
        </p:txBody>
      </p:sp>
      <p:sp>
        <p:nvSpPr>
          <p:cNvPr id="8" name="TextBox 10"/>
          <p:cNvSpPr txBox="1">
            <a:spLocks noChangeArrowheads="1"/>
          </p:cNvSpPr>
          <p:nvPr/>
        </p:nvSpPr>
        <p:spPr bwMode="auto">
          <a:xfrm>
            <a:off x="5715000" y="762000"/>
            <a:ext cx="33528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a:t>(JavaScript Object Notation  for a single </a:t>
            </a:r>
            <a:r>
              <a:rPr lang="en-US" altLang="en-US" sz="1400" err="1"/>
              <a:t>hadron</a:t>
            </a:r>
            <a:r>
              <a:rPr lang="en-US" altLang="en-US" sz="1400"/>
              <a:t> production </a:t>
            </a:r>
            <a:r>
              <a:rPr lang="en-US" altLang="en-US" sz="1400" err="1"/>
              <a:t>eN</a:t>
            </a:r>
            <a:r>
              <a:rPr lang="en-US" altLang="en-US" sz="1400"/>
              <a:t>-&gt;</a:t>
            </a:r>
            <a:r>
              <a:rPr lang="en-US" altLang="en-US" sz="1400" err="1"/>
              <a:t>e</a:t>
            </a:r>
            <a:r>
              <a:rPr lang="ja-JP" altLang="en-US" sz="1400"/>
              <a:t>’</a:t>
            </a:r>
            <a:r>
              <a:rPr lang="en-US" altLang="ja-JP" sz="1400" err="1"/>
              <a:t>hX</a:t>
            </a:r>
            <a:r>
              <a:rPr lang="en-US" altLang="ja-JP" sz="1400"/>
              <a:t>)</a:t>
            </a:r>
            <a:endParaRPr lang="en-US" altLang="en-US" sz="1400"/>
          </a:p>
        </p:txBody>
      </p:sp>
      <p:sp>
        <p:nvSpPr>
          <p:cNvPr id="9" name="Rectangle 8"/>
          <p:cNvSpPr/>
          <p:nvPr/>
        </p:nvSpPr>
        <p:spPr>
          <a:xfrm>
            <a:off x="2895600" y="5410200"/>
            <a:ext cx="6248400" cy="923330"/>
          </a:xfrm>
          <a:prstGeom prst="rect">
            <a:avLst/>
          </a:prstGeom>
        </p:spPr>
        <p:txBody>
          <a:bodyPr wrap="square">
            <a:spAutoFit/>
          </a:bodyPr>
          <a:lstStyle/>
          <a:p>
            <a:pPr marL="285750" indent="-285750" eaLnBrk="1" hangingPunct="1">
              <a:buFont typeface="Arial"/>
              <a:buChar char="•"/>
              <a:defRPr/>
            </a:pPr>
            <a:r>
              <a:rPr lang="en-US" smtClean="0">
                <a:ea typeface="ＭＳ Ｐゴシック" charset="0"/>
                <a:cs typeface="ＭＳ Ｐゴシック" charset="0"/>
              </a:rPr>
              <a:t>Table can be generated from any existing program for calculation of </a:t>
            </a:r>
            <a:r>
              <a:rPr lang="en-US" err="1" smtClean="0">
                <a:ea typeface="ＭＳ Ｐゴシック" charset="0"/>
                <a:cs typeface="ＭＳ Ｐゴシック" charset="0"/>
              </a:rPr>
              <a:t>SFs</a:t>
            </a:r>
            <a:r>
              <a:rPr lang="en-US" smtClean="0">
                <a:ea typeface="ＭＳ Ｐゴシック" charset="0"/>
                <a:cs typeface="ＭＳ Ｐゴシック" charset="0"/>
              </a:rPr>
              <a:t> for any given set of parameters, final state particles, target nucleon, polarization states.</a:t>
            </a:r>
            <a:endParaRPr lang="en-US">
              <a:ea typeface="ＭＳ Ｐゴシック" charset="0"/>
              <a:cs typeface="ＭＳ Ｐゴシック" charset="0"/>
            </a:endParaRPr>
          </a:p>
        </p:txBody>
      </p:sp>
      <p:sp>
        <p:nvSpPr>
          <p:cNvPr id="2" name="Right Brace 1"/>
          <p:cNvSpPr/>
          <p:nvPr/>
        </p:nvSpPr>
        <p:spPr>
          <a:xfrm>
            <a:off x="7845552" y="3312517"/>
            <a:ext cx="307848" cy="345083"/>
          </a:xfrm>
          <a:prstGeom prst="rightBrace">
            <a:avLst/>
          </a:prstGeom>
          <a:ln>
            <a:solidFill>
              <a:srgbClr val="0066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 name="TextBox 2"/>
          <p:cNvSpPr txBox="1"/>
          <p:nvPr/>
        </p:nvSpPr>
        <p:spPr>
          <a:xfrm>
            <a:off x="7859407" y="2666186"/>
            <a:ext cx="901209" cy="523220"/>
          </a:xfrm>
          <a:prstGeom prst="rect">
            <a:avLst/>
          </a:prstGeom>
          <a:noFill/>
        </p:spPr>
        <p:txBody>
          <a:bodyPr wrap="none" rtlCol="0">
            <a:spAutoFit/>
          </a:bodyPr>
          <a:lstStyle/>
          <a:p>
            <a:r>
              <a:rPr lang="en-US" sz="1400" smtClean="0"/>
              <a:t>2 more</a:t>
            </a:r>
          </a:p>
          <a:p>
            <a:r>
              <a:rPr lang="en-US" sz="1400" smtClean="0"/>
              <a:t>variables</a:t>
            </a:r>
            <a:endParaRPr lang="en-US" sz="140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3" name="Picture 6" descr="Screen Shot 2016-08-16 at 5.05.48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26063" y="2181225"/>
            <a:ext cx="3641725" cy="2387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9634" name="Title 1"/>
          <p:cNvSpPr>
            <a:spLocks noGrp="1"/>
          </p:cNvSpPr>
          <p:nvPr>
            <p:ph type="title"/>
          </p:nvPr>
        </p:nvSpPr>
        <p:spPr/>
        <p:txBody>
          <a:bodyPr/>
          <a:lstStyle/>
          <a:p>
            <a:r>
              <a:rPr lang="en-US" altLang="en-US" sz="2800"/>
              <a:t>A set of Structure Functions  needed for x-section</a:t>
            </a:r>
          </a:p>
        </p:txBody>
      </p:sp>
      <p:sp>
        <p:nvSpPr>
          <p:cNvPr id="69635" name="Footer Placeholder 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smtClean="0"/>
              <a:t>Avakian, APCTP July 2</a:t>
            </a:r>
            <a:endParaRPr lang="en-US" altLang="en-US" sz="1400"/>
          </a:p>
        </p:txBody>
      </p:sp>
      <p:pic>
        <p:nvPicPr>
          <p:cNvPr id="69636" name="Picture 5" descr="Screen Shot 2016-08-16 at 5.04.44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066800"/>
            <a:ext cx="8305800" cy="1220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9637" name="Slide Number Placeholder 12"/>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176A03B8-D489-5246-94EE-6362F6B82100}" type="slidenum">
              <a:rPr lang="en-US" altLang="en-US" sz="1400"/>
              <a:pPr>
                <a:spcBef>
                  <a:spcPct val="0"/>
                </a:spcBef>
                <a:buFontTx/>
                <a:buNone/>
              </a:pPr>
              <a:t>61</a:t>
            </a:fld>
            <a:endParaRPr lang="en-US" altLang="en-US" sz="1400"/>
          </a:p>
        </p:txBody>
      </p:sp>
      <p:pic>
        <p:nvPicPr>
          <p:cNvPr id="69638"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 y="3281363"/>
            <a:ext cx="5021263" cy="152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9639" name="Rectangle 4"/>
          <p:cNvSpPr>
            <a:spLocks noChangeArrowheads="1"/>
          </p:cNvSpPr>
          <p:nvPr/>
        </p:nvSpPr>
        <p:spPr bwMode="auto">
          <a:xfrm>
            <a:off x="152400" y="5338763"/>
            <a:ext cx="5543550"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2400"/>
              <a:t>Framework should handle any SF input</a:t>
            </a:r>
          </a:p>
        </p:txBody>
      </p:sp>
      <p:pic>
        <p:nvPicPr>
          <p:cNvPr id="11" name="Picture 2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019801" y="4665265"/>
            <a:ext cx="2819400" cy="17514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5695950" y="5986461"/>
            <a:ext cx="3280547" cy="4302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r>
              <a:rPr lang="en-US">
                <a:latin typeface="Arial" charset="0"/>
                <a:ea typeface="ＭＳ Ｐゴシック" charset="0"/>
                <a:cs typeface="ＭＳ Ｐゴシック" charset="0"/>
              </a:rPr>
              <a:t>Standard output for data</a:t>
            </a:r>
          </a:p>
        </p:txBody>
      </p:sp>
      <p:sp>
        <p:nvSpPr>
          <p:cNvPr id="4" name="Footer Placeholder 3"/>
          <p:cNvSpPr>
            <a:spLocks noGrp="1"/>
          </p:cNvSpPr>
          <p:nvPr>
            <p:ph type="ftr" sz="quarter" idx="10"/>
          </p:nvPr>
        </p:nvSpPr>
        <p:spPr/>
        <p:txBody>
          <a:bodyPr/>
          <a:lstStyle/>
          <a:p>
            <a:pPr>
              <a:defRPr/>
            </a:pPr>
            <a:r>
              <a:rPr lang="en-US" smtClean="0"/>
              <a:t>Avakian, APCTP July 2</a:t>
            </a:r>
            <a:endParaRPr lang="en-US"/>
          </a:p>
        </p:txBody>
      </p:sp>
      <p:sp>
        <p:nvSpPr>
          <p:cNvPr id="27651"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283FE57-A178-904B-B501-D9DE301B4720}" type="slidenum">
              <a:rPr lang="en-US" sz="1400"/>
              <a:pPr eaLnBrk="1" hangingPunct="1"/>
              <a:t>62</a:t>
            </a:fld>
            <a:endParaRPr lang="en-US" sz="1400"/>
          </a:p>
        </p:txBody>
      </p:sp>
      <p:sp>
        <p:nvSpPr>
          <p:cNvPr id="10" name="TextBox 9"/>
          <p:cNvSpPr txBox="1"/>
          <p:nvPr/>
        </p:nvSpPr>
        <p:spPr>
          <a:xfrm>
            <a:off x="76200" y="5257800"/>
            <a:ext cx="8915400" cy="1108075"/>
          </a:xfrm>
          <a:prstGeom prst="rect">
            <a:avLst/>
          </a:prstGeom>
          <a:noFill/>
        </p:spPr>
        <p:txBody>
          <a:bodyPr>
            <a:spAutoFit/>
          </a:bodyPr>
          <a:lstStyle/>
          <a:p>
            <a:pPr>
              <a:defRPr/>
            </a:pPr>
            <a:endParaRPr lang="en-US"/>
          </a:p>
          <a:p>
            <a:pPr marL="285750" indent="-285750">
              <a:buFont typeface="Arial"/>
              <a:buChar char="•"/>
              <a:defRPr/>
            </a:pPr>
            <a:r>
              <a:rPr lang="en-US" sz="1600"/>
              <a:t>Table may contain generated (for given beam energy) or reconstructed (for given detector configuration) event counts</a:t>
            </a:r>
          </a:p>
          <a:p>
            <a:pPr marL="285750" indent="-285750">
              <a:buFont typeface="Arial"/>
              <a:buChar char="•"/>
              <a:defRPr/>
            </a:pPr>
            <a:r>
              <a:rPr lang="en-US" sz="1600"/>
              <a:t> Some bins miss due to phase space limitations and detector acceptance</a:t>
            </a:r>
          </a:p>
        </p:txBody>
      </p:sp>
      <p:sp>
        <p:nvSpPr>
          <p:cNvPr id="5" name="Rectangle 4"/>
          <p:cNvSpPr/>
          <p:nvPr/>
        </p:nvSpPr>
        <p:spPr>
          <a:xfrm>
            <a:off x="76200" y="762000"/>
            <a:ext cx="8305800" cy="4454525"/>
          </a:xfrm>
          <a:prstGeom prst="rect">
            <a:avLst/>
          </a:prstGeom>
        </p:spPr>
        <p:txBody>
          <a:bodyPr>
            <a:spAutoFit/>
          </a:bodyPr>
          <a:lstStyle/>
          <a:p>
            <a:pPr>
              <a:defRPr/>
            </a:pPr>
            <a:r>
              <a:rPr lang="en-US" sz="1050"/>
              <a:t>{</a:t>
            </a:r>
          </a:p>
          <a:p>
            <a:pPr>
              <a:defRPr/>
            </a:pPr>
            <a:r>
              <a:rPr lang="en-US" sz="1050"/>
              <a:t>       "model": "Nobuo_Fuu_01"</a:t>
            </a:r>
          </a:p>
          <a:p>
            <a:pPr>
              <a:defRPr/>
            </a:pPr>
            <a:r>
              <a:rPr lang="en-US" sz="1050"/>
              <a:t>       "description": "</a:t>
            </a:r>
            <a:r>
              <a:rPr lang="en-US" sz="1050" err="1"/>
              <a:t>F_uu,T</a:t>
            </a:r>
            <a:r>
              <a:rPr lang="en-US" sz="1050"/>
              <a:t>"</a:t>
            </a:r>
          </a:p>
          <a:p>
            <a:pPr>
              <a:defRPr/>
            </a:pPr>
            <a:r>
              <a:rPr lang="en-US" sz="1050"/>
              <a:t>       "reference": "N. Sato et al"</a:t>
            </a:r>
          </a:p>
          <a:p>
            <a:pPr>
              <a:defRPr/>
            </a:pPr>
            <a:r>
              <a:rPr lang="en-US" sz="1050"/>
              <a:t>       "</a:t>
            </a:r>
            <a:r>
              <a:rPr lang="en-US" sz="1050" err="1"/>
              <a:t>multiplicity":"Counts</a:t>
            </a:r>
            <a:r>
              <a:rPr lang="en-US" sz="1050"/>
              <a:t>"</a:t>
            </a:r>
          </a:p>
          <a:p>
            <a:pPr>
              <a:defRPr/>
            </a:pPr>
            <a:r>
              <a:rPr lang="en-US" sz="1050"/>
              <a:t>       "Beam Energy": 10.600</a:t>
            </a:r>
          </a:p>
          <a:p>
            <a:pPr>
              <a:defRPr/>
            </a:pPr>
            <a:r>
              <a:rPr lang="en-US" sz="1050"/>
              <a:t>       "lepton-polarization": "0"</a:t>
            </a:r>
          </a:p>
          <a:p>
            <a:pPr>
              <a:defRPr/>
            </a:pPr>
            <a:r>
              <a:rPr lang="en-US" sz="1050"/>
              <a:t>       "nucleon-polarization": "0"</a:t>
            </a:r>
          </a:p>
          <a:p>
            <a:pPr>
              <a:defRPr/>
            </a:pPr>
            <a:r>
              <a:rPr lang="en-US" sz="1050"/>
              <a:t>       "particle": "pi+"</a:t>
            </a:r>
          </a:p>
          <a:p>
            <a:pPr>
              <a:defRPr/>
            </a:pPr>
            <a:r>
              <a:rPr lang="en-US" sz="1050"/>
              <a:t>       "variables":["Counts","</a:t>
            </a:r>
            <a:r>
              <a:rPr lang="en-US" sz="1050" err="1"/>
              <a:t>acc</a:t>
            </a:r>
            <a:r>
              <a:rPr lang="en-US" sz="1050"/>
              <a:t>","</a:t>
            </a:r>
            <a:r>
              <a:rPr lang="en-US" sz="1050" err="1"/>
              <a:t>xav</a:t>
            </a:r>
            <a:r>
              <a:rPr lang="en-US" sz="1050"/>
              <a:t>","</a:t>
            </a:r>
            <a:r>
              <a:rPr lang="en-US" sz="1050" err="1"/>
              <a:t>qav</a:t>
            </a:r>
            <a:r>
              <a:rPr lang="en-US" sz="1050"/>
              <a:t>","</a:t>
            </a:r>
            <a:r>
              <a:rPr lang="en-US" sz="1050" err="1"/>
              <a:t>zav</a:t>
            </a:r>
            <a:r>
              <a:rPr lang="en-US" sz="1050"/>
              <a:t>","</a:t>
            </a:r>
            <a:r>
              <a:rPr lang="en-US" sz="1050" err="1"/>
              <a:t>ptav</a:t>
            </a:r>
            <a:r>
              <a:rPr lang="en-US" sz="1050"/>
              <a:t>","</a:t>
            </a:r>
            <a:r>
              <a:rPr lang="en-US" sz="1050" err="1"/>
              <a:t>yav</a:t>
            </a:r>
            <a:r>
              <a:rPr lang="en-US" sz="1050"/>
              <a:t>","</a:t>
            </a:r>
            <a:r>
              <a:rPr lang="en-US" sz="1050" err="1"/>
              <a:t>phav</a:t>
            </a:r>
            <a:r>
              <a:rPr lang="en-US" sz="1050"/>
              <a:t>","</a:t>
            </a:r>
            <a:r>
              <a:rPr lang="en-US" sz="1050" err="1"/>
              <a:t>pt</a:t>
            </a:r>
            <a:r>
              <a:rPr lang="en-US" sz="1050"/>
              <a:t>/</a:t>
            </a:r>
            <a:r>
              <a:rPr lang="en-US" sz="1050" err="1"/>
              <a:t>zav</a:t>
            </a:r>
            <a:r>
              <a:rPr lang="en-US" sz="1050"/>
              <a:t>","eta"</a:t>
            </a:r>
          </a:p>
          <a:p>
            <a:pPr>
              <a:defRPr/>
            </a:pPr>
            <a:r>
              <a:rPr lang="en-US" sz="1050"/>
              <a:t>       "axis":[</a:t>
            </a:r>
          </a:p>
          <a:p>
            <a:pPr>
              <a:defRPr/>
            </a:pPr>
            <a:r>
              <a:rPr lang="en-US" sz="1050"/>
              <a:t>                {"</a:t>
            </a:r>
            <a:r>
              <a:rPr lang="en-US" sz="1050" err="1"/>
              <a:t>name":"a","bins</a:t>
            </a:r>
            <a:r>
              <a:rPr lang="en-US" sz="1050"/>
              <a:t>": 10,"min": 0.05, "max": 0.55, "scale":"</a:t>
            </a:r>
            <a:r>
              <a:rPr lang="en-US" sz="1050" err="1"/>
              <a:t>lin</a:t>
            </a:r>
            <a:r>
              <a:rPr lang="en-US" sz="1050"/>
              <a:t>","description":"</a:t>
            </a:r>
            <a:r>
              <a:rPr lang="en-US" sz="1050" err="1"/>
              <a:t>x_bj</a:t>
            </a:r>
            <a:r>
              <a:rPr lang="en-US" sz="1050"/>
              <a:t>"}</a:t>
            </a:r>
          </a:p>
          <a:p>
            <a:pPr>
              <a:defRPr/>
            </a:pPr>
            <a:r>
              <a:rPr lang="en-US" sz="1050"/>
              <a:t>                {"</a:t>
            </a:r>
            <a:r>
              <a:rPr lang="en-US" sz="1050" err="1"/>
              <a:t>name":"b","bins</a:t>
            </a:r>
            <a:r>
              <a:rPr lang="en-US" sz="1050"/>
              <a:t>": 7, "min": 1.00, "max":  8.0, "scale":"lin","description":"Q^2"}</a:t>
            </a:r>
          </a:p>
          <a:p>
            <a:pPr>
              <a:defRPr/>
            </a:pPr>
            <a:r>
              <a:rPr lang="en-US" sz="1050"/>
              <a:t>                {"</a:t>
            </a:r>
            <a:r>
              <a:rPr lang="en-US" sz="1050" err="1"/>
              <a:t>name":"c","bins</a:t>
            </a:r>
            <a:r>
              <a:rPr lang="en-US" sz="1050"/>
              <a:t>": 7, "min": 0.20, "max":  0.9, "scale":"</a:t>
            </a:r>
            <a:r>
              <a:rPr lang="en-US" sz="1050" err="1"/>
              <a:t>lin</a:t>
            </a:r>
            <a:r>
              <a:rPr lang="en-US" sz="1050"/>
              <a:t>","</a:t>
            </a:r>
            <a:r>
              <a:rPr lang="en-US" sz="1050" err="1"/>
              <a:t>description":"z</a:t>
            </a:r>
            <a:r>
              <a:rPr lang="en-US" sz="1050"/>
              <a:t>"}</a:t>
            </a:r>
          </a:p>
          <a:p>
            <a:pPr>
              <a:defRPr/>
            </a:pPr>
            <a:r>
              <a:rPr lang="en-US" sz="1050"/>
              <a:t>                {"</a:t>
            </a:r>
            <a:r>
              <a:rPr lang="en-US" sz="1050" err="1"/>
              <a:t>name":"d","bins</a:t>
            </a:r>
            <a:r>
              <a:rPr lang="en-US" sz="1050"/>
              <a:t>": 15,"min": 0.00, "max":  1.5, "scale":"</a:t>
            </a:r>
            <a:r>
              <a:rPr lang="en-US" sz="1050" err="1"/>
              <a:t>lin</a:t>
            </a:r>
            <a:r>
              <a:rPr lang="en-US" sz="1050"/>
              <a:t>","</a:t>
            </a:r>
            <a:r>
              <a:rPr lang="en-US" sz="1050" err="1"/>
              <a:t>description":"PT</a:t>
            </a:r>
            <a:r>
              <a:rPr lang="en-US" sz="1050"/>
              <a:t>"}</a:t>
            </a:r>
          </a:p>
          <a:p>
            <a:pPr>
              <a:defRPr/>
            </a:pPr>
            <a:r>
              <a:rPr lang="en-US" sz="1050"/>
              <a:t>                {"</a:t>
            </a:r>
            <a:r>
              <a:rPr lang="en-US" sz="1050" err="1"/>
              <a:t>name":"e","bins</a:t>
            </a:r>
            <a:r>
              <a:rPr lang="en-US" sz="1050"/>
              <a:t>": 36,"min":   0.0,"max": 360.0,"scale":"lin","description":"PHI"}</a:t>
            </a:r>
          </a:p>
          <a:p>
            <a:pPr>
              <a:defRPr/>
            </a:pPr>
            <a:r>
              <a:rPr lang="en-US" sz="1050"/>
              <a:t>    ],</a:t>
            </a:r>
          </a:p>
          <a:p>
            <a:pPr>
              <a:defRPr/>
            </a:pPr>
            <a:r>
              <a:rPr lang="en-US" sz="1050"/>
              <a:t>       "parameters":[</a:t>
            </a:r>
          </a:p>
          <a:p>
            <a:pPr>
              <a:defRPr/>
            </a:pPr>
            <a:r>
              <a:rPr lang="en-US" sz="1050"/>
              <a:t>    ]</a:t>
            </a:r>
          </a:p>
          <a:p>
            <a:pPr>
              <a:defRPr/>
            </a:pPr>
            <a:r>
              <a:rPr lang="en-US" sz="1050"/>
              <a:t>}</a:t>
            </a:r>
          </a:p>
          <a:p>
            <a:pPr marL="228600" indent="-228600">
              <a:buFontTx/>
              <a:buAutoNum type="arabicPlain"/>
              <a:defRPr/>
            </a:pPr>
            <a:r>
              <a:rPr lang="en-US" sz="1050"/>
              <a:t>1    1    1    4    0.999900E+02      0.0141    0.0994    1.0424    0.2636    0.0708    0.5271    0.5492    0.2686   -0.5311</a:t>
            </a:r>
          </a:p>
          <a:p>
            <a:pPr>
              <a:defRPr/>
            </a:pPr>
            <a:r>
              <a:rPr lang="en-US" sz="1050"/>
              <a:t>1    1    1    1    5    0.110602E+03      0.0191    0.0937    1.0067    0.2710    0.0818    0.5404    0.8707    0.3000   -0.5052</a:t>
            </a:r>
          </a:p>
          <a:p>
            <a:pPr>
              <a:defRPr/>
            </a:pPr>
            <a:r>
              <a:rPr lang="is-IS" sz="1050"/>
              <a:t>…....</a:t>
            </a:r>
          </a:p>
          <a:p>
            <a:pPr>
              <a:defRPr/>
            </a:pPr>
            <a:r>
              <a:rPr lang="de-DE" sz="1050"/>
              <a:t> 1    1    1    1   35    0.655700E+02      0.0090    0.0969    1.1218    0.2447    0.0310    0.5820    5.9564    0.1266   -0.5818</a:t>
            </a:r>
          </a:p>
          <a:p>
            <a:pPr>
              <a:defRPr/>
            </a:pPr>
            <a:r>
              <a:rPr lang="de-DE" sz="1050"/>
              <a:t> 1    1    1    1   36    0.619600E+01      0.0012    0.0913    1.0703    0.2268    0.0029    0.5896    6.1982    0.0136   -0.5068</a:t>
            </a:r>
          </a:p>
          <a:p>
            <a:pPr>
              <a:defRPr/>
            </a:pPr>
            <a:r>
              <a:rPr lang="de-DE" sz="1050"/>
              <a:t> 1    1    1    2    4    0.604000E+03      0.0311    0.0985    1.0670    0.2055    0.1918    0.5446    0.6019    0.9336    0.1294</a:t>
            </a:r>
          </a:p>
          <a:p>
            <a:pPr>
              <a:defRPr/>
            </a:pPr>
            <a:r>
              <a:rPr lang="de-DE" sz="1050"/>
              <a:t> 1    1    1    2    7    0.911300E+03      0.0385    0.0927    1.2218    0.2506    0.1408    0.6631    1.1898    0.5642   -0.3208</a:t>
            </a:r>
            <a:endParaRPr lang="en-US" sz="1050"/>
          </a:p>
        </p:txBody>
      </p:sp>
      <p:sp>
        <p:nvSpPr>
          <p:cNvPr id="7" name="TextBox 6"/>
          <p:cNvSpPr txBox="1"/>
          <p:nvPr/>
        </p:nvSpPr>
        <p:spPr>
          <a:xfrm>
            <a:off x="5715000" y="1371600"/>
            <a:ext cx="3256157" cy="369332"/>
          </a:xfrm>
          <a:prstGeom prst="rect">
            <a:avLst/>
          </a:prstGeom>
          <a:noFill/>
        </p:spPr>
        <p:txBody>
          <a:bodyPr wrap="none" rtlCol="0">
            <a:spAutoFit/>
          </a:bodyPr>
          <a:lstStyle/>
          <a:p>
            <a:r>
              <a:rPr lang="en-US" smtClean="0"/>
              <a:t>Note: counts in </a:t>
            </a:r>
            <a:r>
              <a:rPr lang="en-US" smtClean="0">
                <a:latin typeface="Symbol"/>
              </a:rPr>
              <a:t>f</a:t>
            </a:r>
            <a:r>
              <a:rPr lang="en-US" smtClean="0"/>
              <a:t> are provided</a:t>
            </a:r>
            <a:endParaRPr lang="en-US"/>
          </a:p>
        </p:txBody>
      </p:sp>
      <p:cxnSp>
        <p:nvCxnSpPr>
          <p:cNvPr id="8" name="Straight Arrow Connector 7"/>
          <p:cNvCxnSpPr>
            <a:cxnSpLocks noChangeShapeType="1"/>
          </p:cNvCxnSpPr>
          <p:nvPr/>
        </p:nvCxnSpPr>
        <p:spPr bwMode="auto">
          <a:xfrm rot="10800000" flipV="1">
            <a:off x="5486400" y="1752600"/>
            <a:ext cx="1905000" cy="1600200"/>
          </a:xfrm>
          <a:prstGeom prst="straightConnector1">
            <a:avLst/>
          </a:prstGeom>
          <a:noFill/>
          <a:ln w="25400">
            <a:solidFill>
              <a:schemeClr val="tx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xmlns="">
                <a:noFill/>
              </a14:hiddenFill>
            </a:ext>
          </a:extLst>
        </p:spPr>
      </p:cxnSp>
    </p:spTree>
    <p:extLst>
      <p:ext uri="{BB962C8B-B14F-4D97-AF65-F5344CB8AC3E}">
        <p14:creationId xmlns:p14="http://schemas.microsoft.com/office/powerpoint/2010/main" val="343270967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smtClean="0"/>
              <a:t>Avakian, APCTP July 2</a:t>
            </a:r>
            <a:endParaRPr lang="en-US"/>
          </a:p>
        </p:txBody>
      </p:sp>
      <p:sp>
        <p:nvSpPr>
          <p:cNvPr id="59394"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B58F5321-00B9-604D-866A-3C9114451FE8}" type="slidenum">
              <a:rPr lang="en-US" altLang="en-US" sz="1400"/>
              <a:pPr>
                <a:spcBef>
                  <a:spcPct val="0"/>
                </a:spcBef>
                <a:buFontTx/>
                <a:buNone/>
              </a:pPr>
              <a:t>63</a:t>
            </a:fld>
            <a:endParaRPr lang="en-US" altLang="en-US" sz="1400"/>
          </a:p>
        </p:txBody>
      </p:sp>
      <p:sp>
        <p:nvSpPr>
          <p:cNvPr id="59396" name="TextBox 8"/>
          <p:cNvSpPr txBox="1">
            <a:spLocks noChangeArrowheads="1"/>
          </p:cNvSpPr>
          <p:nvPr/>
        </p:nvSpPr>
        <p:spPr bwMode="auto">
          <a:xfrm>
            <a:off x="1371600" y="152400"/>
            <a:ext cx="68707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2800"/>
              <a:t>Examples of data from SIDIS experiments</a:t>
            </a:r>
          </a:p>
        </p:txBody>
      </p:sp>
      <p:sp>
        <p:nvSpPr>
          <p:cNvPr id="59397" name="TextBox 9"/>
          <p:cNvSpPr txBox="1">
            <a:spLocks noChangeArrowheads="1"/>
          </p:cNvSpPr>
          <p:nvPr/>
        </p:nvSpPr>
        <p:spPr bwMode="auto">
          <a:xfrm>
            <a:off x="1219200" y="5278146"/>
            <a:ext cx="7239000"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marL="285750" indent="-285750" eaLnBrk="1" hangingPunct="1">
              <a:spcBef>
                <a:spcPct val="0"/>
              </a:spcBef>
            </a:pPr>
            <a:r>
              <a:rPr lang="en-US" altLang="en-US" sz="1800" dirty="0"/>
              <a:t>Experiment measures</a:t>
            </a:r>
            <a:r>
              <a:rPr lang="en-US" altLang="en-US" sz="1800" dirty="0">
                <a:latin typeface="Symbol" charset="2"/>
              </a:rPr>
              <a:t> f</a:t>
            </a:r>
            <a:r>
              <a:rPr lang="en-US" altLang="en-US" sz="1800" dirty="0"/>
              <a:t>-dependence and </a:t>
            </a:r>
            <a:r>
              <a:rPr lang="en-US" altLang="en-US" sz="1800" dirty="0" smtClean="0"/>
              <a:t>performs </a:t>
            </a:r>
            <a:r>
              <a:rPr lang="en-US" altLang="en-US" sz="1800" dirty="0"/>
              <a:t>fits to extract different </a:t>
            </a:r>
            <a:r>
              <a:rPr lang="en-US" altLang="en-US" sz="1800" dirty="0" smtClean="0"/>
              <a:t>moments</a:t>
            </a:r>
            <a:endParaRPr lang="en-US" altLang="en-US" sz="1800" dirty="0"/>
          </a:p>
          <a:p>
            <a:pPr marL="285750" indent="-285750" eaLnBrk="1" hangingPunct="1">
              <a:spcBef>
                <a:spcPct val="0"/>
              </a:spcBef>
            </a:pPr>
            <a:r>
              <a:rPr lang="en-US" altLang="en-US" sz="1800" dirty="0"/>
              <a:t>Need wide bins in kinematical variables to provide moments!</a:t>
            </a:r>
          </a:p>
          <a:p>
            <a:pPr eaLnBrk="1" hangingPunct="1">
              <a:spcBef>
                <a:spcPct val="0"/>
              </a:spcBef>
              <a:buFontTx/>
              <a:buNone/>
            </a:pPr>
            <a:r>
              <a:rPr lang="en-US" altLang="en-US" sz="1800" dirty="0"/>
              <a:t> </a:t>
            </a:r>
          </a:p>
        </p:txBody>
      </p:sp>
      <p:grpSp>
        <p:nvGrpSpPr>
          <p:cNvPr id="2" name="Group 1"/>
          <p:cNvGrpSpPr>
            <a:grpSpLocks/>
          </p:cNvGrpSpPr>
          <p:nvPr/>
        </p:nvGrpSpPr>
        <p:grpSpPr bwMode="auto">
          <a:xfrm>
            <a:off x="5334000" y="914400"/>
            <a:ext cx="3733801" cy="4117777"/>
            <a:chOff x="4800600" y="914400"/>
            <a:chExt cx="4267201" cy="4117777"/>
          </a:xfrm>
        </p:grpSpPr>
        <p:pic>
          <p:nvPicPr>
            <p:cNvPr id="59400" name="Picture 1" descr="Screen Shot 2017-03-15 at 12.28.54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143000"/>
              <a:ext cx="4114800" cy="3581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9401" name="Rectangle 4"/>
            <p:cNvSpPr>
              <a:spLocks noChangeArrowheads="1"/>
            </p:cNvSpPr>
            <p:nvPr/>
          </p:nvSpPr>
          <p:spPr bwMode="auto">
            <a:xfrm>
              <a:off x="7315200" y="914400"/>
              <a:ext cx="132238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dirty="0"/>
                <a:t>COMPASS</a:t>
              </a:r>
            </a:p>
          </p:txBody>
        </p:sp>
        <p:sp>
          <p:nvSpPr>
            <p:cNvPr id="59402" name="Rectangle 5"/>
            <p:cNvSpPr>
              <a:spLocks noChangeArrowheads="1"/>
            </p:cNvSpPr>
            <p:nvPr/>
          </p:nvSpPr>
          <p:spPr bwMode="auto">
            <a:xfrm>
              <a:off x="4800601" y="4724400"/>
              <a:ext cx="426720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dirty="0"/>
                <a:t>http://</a:t>
              </a:r>
              <a:r>
                <a:rPr lang="en-US" altLang="en-US" sz="1400" dirty="0" err="1"/>
                <a:t>hepdata.cedar.ac.uk</a:t>
              </a:r>
              <a:r>
                <a:rPr lang="en-US" altLang="en-US" sz="1400" dirty="0"/>
                <a:t>/view/ins1278730</a:t>
              </a:r>
            </a:p>
          </p:txBody>
        </p:sp>
      </p:grpSp>
      <p:sp>
        <p:nvSpPr>
          <p:cNvPr id="59399" name="Rectangle 10"/>
          <p:cNvSpPr>
            <a:spLocks noChangeArrowheads="1"/>
          </p:cNvSpPr>
          <p:nvPr/>
        </p:nvSpPr>
        <p:spPr bwMode="auto">
          <a:xfrm>
            <a:off x="3581400" y="815975"/>
            <a:ext cx="1171575" cy="36988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HERMES</a:t>
            </a:r>
          </a:p>
        </p:txBody>
      </p:sp>
      <p:pic>
        <p:nvPicPr>
          <p:cNvPr id="3" name="Picture 2" descr="Screen Shot 2017-12-08 at 9.05.34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1295400"/>
            <a:ext cx="5181600" cy="3723565"/>
          </a:xfrm>
          <a:prstGeom prst="rect">
            <a:avLst/>
          </a:prstGeom>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a:xfrm>
            <a:off x="609600" y="152400"/>
            <a:ext cx="8229600" cy="563563"/>
          </a:xfrm>
        </p:spPr>
        <p:txBody>
          <a:bodyPr/>
          <a:lstStyle/>
          <a:p>
            <a:r>
              <a:rPr lang="en-US" sz="3200">
                <a:latin typeface="Arial" charset="0"/>
                <a:ea typeface="ＭＳ Ｐゴシック" charset="0"/>
                <a:cs typeface="ＭＳ Ｐゴシック" charset="0"/>
              </a:rPr>
              <a:t>Evolution of the 3D structure physics</a:t>
            </a:r>
          </a:p>
        </p:txBody>
      </p:sp>
      <p:pic>
        <p:nvPicPr>
          <p:cNvPr id="79875" name="Content Placeholder 5" descr="Чёрный_супрематический_квадрат.1915.png"/>
          <p:cNvPicPr>
            <a:picLocks noGrp="1" noChangeAspect="1"/>
          </p:cNvPicPr>
          <p:nvPr>
            <p:ph idx="1"/>
          </p:nvPr>
        </p:nvPicPr>
        <p:blipFill>
          <a:blip r:embed="rId2">
            <a:extLst>
              <a:ext uri="{28A0092B-C50C-407E-A947-70E740481C1C}">
                <a14:useLocalDpi xmlns:a14="http://schemas.microsoft.com/office/drawing/2010/main" val="0"/>
              </a:ext>
            </a:extLst>
          </a:blip>
          <a:srcRect l="-26311" r="-26311"/>
          <a:stretch>
            <a:fillRect/>
          </a:stretch>
        </p:blipFill>
        <p:spPr>
          <a:xfrm>
            <a:off x="1447800" y="1066800"/>
            <a:ext cx="7086600" cy="4659313"/>
          </a:xfrm>
        </p:spPr>
      </p:pic>
      <p:sp>
        <p:nvSpPr>
          <p:cNvPr id="79876" name="Footer Placeholder 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smtClean="0"/>
              <a:t>Avakian, APCTP July 2</a:t>
            </a:r>
            <a:endParaRPr lang="en-US" sz="1400"/>
          </a:p>
        </p:txBody>
      </p:sp>
      <p:sp>
        <p:nvSpPr>
          <p:cNvPr id="79877"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341E47DC-9B10-9141-8DE2-C0D34C967723}" type="slidenum">
              <a:rPr lang="en-US" sz="1400"/>
              <a:pPr/>
              <a:t>64</a:t>
            </a:fld>
            <a:endParaRPr lang="en-US" sz="1400"/>
          </a:p>
        </p:txBody>
      </p:sp>
      <p:pic>
        <p:nvPicPr>
          <p:cNvPr id="7" name="Picture 6" descr="kandinsky_in-the-black-squa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14700" y="1882775"/>
            <a:ext cx="3314700" cy="2917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885408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a:xfrm>
            <a:off x="76200" y="152400"/>
            <a:ext cx="8991600" cy="563563"/>
          </a:xfrm>
        </p:spPr>
        <p:txBody>
          <a:bodyPr/>
          <a:lstStyle/>
          <a:p>
            <a:r>
              <a:rPr lang="en-US" altLang="en-US" sz="2400"/>
              <a:t> Additional </a:t>
            </a:r>
            <a:r>
              <a:rPr lang="en-US" altLang="en-US" sz="2400" smtClean="0"/>
              <a:t>complications: </a:t>
            </a:r>
            <a:r>
              <a:rPr lang="en-US" altLang="en-US" sz="2400"/>
              <a:t>Experiment has limited acceptance</a:t>
            </a:r>
          </a:p>
        </p:txBody>
      </p:sp>
      <p:sp>
        <p:nvSpPr>
          <p:cNvPr id="3" name="Footer Placeholder 2"/>
          <p:cNvSpPr>
            <a:spLocks noGrp="1"/>
          </p:cNvSpPr>
          <p:nvPr>
            <p:ph type="ftr" sz="quarter" idx="10"/>
          </p:nvPr>
        </p:nvSpPr>
        <p:spPr/>
        <p:txBody>
          <a:bodyPr/>
          <a:lstStyle/>
          <a:p>
            <a:pPr>
              <a:defRPr/>
            </a:pPr>
            <a:r>
              <a:rPr lang="en-US" smtClean="0"/>
              <a:t>Avakian, APCTP July 2</a:t>
            </a:r>
            <a:endParaRPr lang="en-US"/>
          </a:p>
        </p:txBody>
      </p:sp>
      <p:sp>
        <p:nvSpPr>
          <p:cNvPr id="5017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A5DCBB6C-03E7-1240-9CC0-FF79A4543183}" type="slidenum">
              <a:rPr lang="en-US" altLang="en-US" sz="1400"/>
              <a:pPr>
                <a:spcBef>
                  <a:spcPct val="0"/>
                </a:spcBef>
                <a:buFontTx/>
                <a:buNone/>
              </a:pPr>
              <a:t>65</a:t>
            </a:fld>
            <a:endParaRPr lang="en-US" altLang="en-US" sz="1400"/>
          </a:p>
        </p:txBody>
      </p:sp>
      <p:sp>
        <p:nvSpPr>
          <p:cNvPr id="50180" name="TextBox 7"/>
          <p:cNvSpPr txBox="1">
            <a:spLocks noChangeArrowheads="1"/>
          </p:cNvSpPr>
          <p:nvPr/>
        </p:nvSpPr>
        <p:spPr bwMode="auto">
          <a:xfrm>
            <a:off x="1447800" y="990600"/>
            <a:ext cx="61722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Limited kinematical coverage (acceptance) in particular at  acceptance edges, large Q</a:t>
            </a:r>
            <a:r>
              <a:rPr lang="en-US" altLang="en-US" sz="1800" baseline="30000"/>
              <a:t>2</a:t>
            </a:r>
            <a:r>
              <a:rPr lang="en-US" altLang="en-US" sz="1800"/>
              <a:t> and P</a:t>
            </a:r>
            <a:r>
              <a:rPr lang="en-US" altLang="en-US" sz="1800" baseline="-25000"/>
              <a:t>T</a:t>
            </a:r>
            <a:r>
              <a:rPr lang="en-US" altLang="en-US" sz="1800"/>
              <a:t> </a:t>
            </a:r>
          </a:p>
        </p:txBody>
      </p:sp>
      <p:pic>
        <p:nvPicPr>
          <p:cNvPr id="50181" name="Picture 8" descr="Screen Shot 2017-02-13 at 11.27.09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1828800"/>
            <a:ext cx="2627313" cy="213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0182" name="TextBox 9"/>
          <p:cNvSpPr txBox="1">
            <a:spLocks noChangeArrowheads="1"/>
          </p:cNvSpPr>
          <p:nvPr/>
        </p:nvSpPr>
        <p:spPr bwMode="auto">
          <a:xfrm>
            <a:off x="5562600" y="2057400"/>
            <a:ext cx="5302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A</a:t>
            </a:r>
            <a:r>
              <a:rPr lang="en-US" altLang="en-US" sz="1800" baseline="-25000"/>
              <a:t>LL</a:t>
            </a:r>
          </a:p>
        </p:txBody>
      </p:sp>
      <p:pic>
        <p:nvPicPr>
          <p:cNvPr id="50183" name="Picture 3" descr="Screen Shot 2015-10-21 at 8.54.37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1440" y="1828800"/>
            <a:ext cx="3794760" cy="2222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0184" name="Picture 7" descr="latex-image-1.pd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1000" y="3052676"/>
            <a:ext cx="381000" cy="113271"/>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pic>
      <p:pic>
        <p:nvPicPr>
          <p:cNvPr id="50185" name="Picture 9" descr="latex-image-1.pd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81000" y="3200400"/>
            <a:ext cx="496888" cy="13167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pic>
      <p:sp>
        <p:nvSpPr>
          <p:cNvPr id="50186" name="TextBox 4"/>
          <p:cNvSpPr txBox="1">
            <a:spLocks noChangeArrowheads="1"/>
          </p:cNvSpPr>
          <p:nvPr/>
        </p:nvSpPr>
        <p:spPr bwMode="auto">
          <a:xfrm>
            <a:off x="533400" y="4419600"/>
            <a:ext cx="795178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Ignoring other variables (</a:t>
            </a:r>
            <a:r>
              <a:rPr lang="en-US" altLang="en-US" sz="1800">
                <a:latin typeface="Symbol" charset="2"/>
              </a:rPr>
              <a:t>f</a:t>
            </a:r>
            <a:r>
              <a:rPr lang="en-US" altLang="en-US" sz="1800"/>
              <a:t>-in particular)  doesn</a:t>
            </a:r>
            <a:r>
              <a:rPr lang="ja-JP" altLang="en-US" sz="1800"/>
              <a:t>’</a:t>
            </a:r>
            <a:r>
              <a:rPr lang="en-US" altLang="ja-JP" sz="1800"/>
              <a:t>t mean integrating over them </a:t>
            </a:r>
            <a:endParaRPr lang="en-US" altLang="en-US" sz="1800">
              <a:latin typeface="Symbol" charset="2"/>
            </a:endParaRPr>
          </a:p>
        </p:txBody>
      </p:sp>
      <p:sp>
        <p:nvSpPr>
          <p:cNvPr id="50187" name="TextBox 5"/>
          <p:cNvSpPr txBox="1">
            <a:spLocks noChangeArrowheads="1"/>
          </p:cNvSpPr>
          <p:nvPr/>
        </p:nvSpPr>
        <p:spPr bwMode="auto">
          <a:xfrm>
            <a:off x="762000" y="4876800"/>
            <a:ext cx="6907213"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Experiment measures </a:t>
            </a:r>
            <a:r>
              <a:rPr lang="en-US" altLang="en-US" sz="1800">
                <a:latin typeface="Symbol" charset="2"/>
              </a:rPr>
              <a:t>f - </a:t>
            </a:r>
            <a:r>
              <a:rPr lang="en-US" altLang="en-US" sz="1800"/>
              <a:t>counts involving also HT contributions !!!</a:t>
            </a:r>
          </a:p>
        </p:txBody>
      </p:sp>
      <p:pic>
        <p:nvPicPr>
          <p:cNvPr id="50188" name="Picture 1" descr="Screen Shot 2017-03-15 at 10.42.21 AM.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248400" y="1905000"/>
            <a:ext cx="2794000" cy="213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0189" name="TextBox 3"/>
          <p:cNvSpPr txBox="1">
            <a:spLocks noChangeArrowheads="1"/>
          </p:cNvSpPr>
          <p:nvPr/>
        </p:nvSpPr>
        <p:spPr bwMode="auto">
          <a:xfrm>
            <a:off x="7086600" y="2667000"/>
            <a:ext cx="1290638"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200"/>
              <a:t>DVCS@5.7GeV</a:t>
            </a:r>
          </a:p>
        </p:txBody>
      </p:sp>
      <p:sp>
        <p:nvSpPr>
          <p:cNvPr id="50190" name="TextBox 4"/>
          <p:cNvSpPr txBox="1">
            <a:spLocks noChangeArrowheads="1"/>
          </p:cNvSpPr>
          <p:nvPr/>
        </p:nvSpPr>
        <p:spPr bwMode="auto">
          <a:xfrm>
            <a:off x="1676400" y="1981200"/>
            <a:ext cx="1312863"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200"/>
              <a:t>SIDIS@5.5 GeV</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5" name="Picture 1" descr="Screen Shot 2016-03-22 at 5.43.53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600200"/>
            <a:ext cx="8839200" cy="4787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7106" name="Text Box 16"/>
          <p:cNvSpPr txBox="1">
            <a:spLocks noChangeArrowheads="1"/>
          </p:cNvSpPr>
          <p:nvPr/>
        </p:nvSpPr>
        <p:spPr bwMode="auto">
          <a:xfrm>
            <a:off x="152400" y="762000"/>
            <a:ext cx="4891088" cy="528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1639" tIns="40820" rIns="81639" bIns="40820"/>
          <a:lstStyle>
            <a:lvl1pPr>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2800">
                <a:solidFill>
                  <a:schemeClr val="tx1"/>
                </a:solidFill>
                <a:latin typeface="Arial" charset="0"/>
                <a:ea typeface="ＭＳ Ｐゴシック" charset="-128"/>
              </a:defRPr>
            </a:lvl2pPr>
            <a:lvl3pPr marL="1143000" indent="-228600">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2400">
                <a:solidFill>
                  <a:schemeClr val="tx1"/>
                </a:solidFill>
                <a:latin typeface="Arial" charset="0"/>
                <a:ea typeface="ＭＳ Ｐゴシック" charset="-128"/>
              </a:defRPr>
            </a:lvl3pPr>
            <a:lvl4pPr marL="1600200" indent="-228600">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2000">
                <a:solidFill>
                  <a:schemeClr val="tx1"/>
                </a:solidFill>
                <a:latin typeface="Arial" charset="0"/>
                <a:ea typeface="ＭＳ Ｐゴシック" charset="-128"/>
              </a:defRPr>
            </a:lvl4pPr>
            <a:lvl5pPr marL="2057400" indent="-228600">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800" dirty="0">
                <a:solidFill>
                  <a:srgbClr val="000000"/>
                </a:solidFill>
              </a:rPr>
              <a:t>    </a:t>
            </a:r>
            <a:r>
              <a:rPr lang="en-US" altLang="en-US" sz="1600" dirty="0">
                <a:solidFill>
                  <a:srgbClr val="000000"/>
                </a:solidFill>
              </a:rPr>
              <a:t> (top row),            (middle row), and              (bottom row) vs P</a:t>
            </a:r>
            <a:r>
              <a:rPr lang="en-US" altLang="en-US" sz="1600" baseline="-33000" dirty="0">
                <a:solidFill>
                  <a:srgbClr val="000000"/>
                </a:solidFill>
              </a:rPr>
              <a:t>T</a:t>
            </a:r>
            <a:r>
              <a:rPr lang="en-US" altLang="en-US" sz="1600" dirty="0">
                <a:solidFill>
                  <a:srgbClr val="000000"/>
                </a:solidFill>
              </a:rPr>
              <a:t>  for </a:t>
            </a:r>
            <a:r>
              <a:rPr lang="en-US" altLang="en-US" sz="1600" dirty="0">
                <a:solidFill>
                  <a:srgbClr val="FF3333"/>
                </a:solidFill>
              </a:rPr>
              <a:t>π+</a:t>
            </a:r>
            <a:r>
              <a:rPr lang="en-US" altLang="en-US" sz="1600" dirty="0">
                <a:solidFill>
                  <a:srgbClr val="000000"/>
                </a:solidFill>
              </a:rPr>
              <a:t> and </a:t>
            </a:r>
            <a:r>
              <a:rPr lang="en-US" altLang="en-US" sz="1600" dirty="0">
                <a:solidFill>
                  <a:srgbClr val="0000FF"/>
                </a:solidFill>
              </a:rPr>
              <a:t>π-</a:t>
            </a:r>
          </a:p>
        </p:txBody>
      </p:sp>
      <p:sp>
        <p:nvSpPr>
          <p:cNvPr id="47107" name="Rectangle 1"/>
          <p:cNvSpPr>
            <a:spLocks noGrp="1" noChangeArrowheads="1"/>
          </p:cNvSpPr>
          <p:nvPr>
            <p:ph type="title"/>
          </p:nvPr>
        </p:nvSpPr>
        <p:spPr>
          <a:xfrm>
            <a:off x="-444500" y="28575"/>
            <a:ext cx="5756275" cy="515938"/>
          </a:xfrm>
        </p:spPr>
        <p:txBody>
          <a:bodyPr tIns="32002"/>
          <a:lstStyle/>
          <a:p>
            <a:pPr>
              <a:tabLst>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Lst>
            </a:pPr>
            <a:r>
              <a:rPr lang="en-US" altLang="en-US" dirty="0" smtClean="0">
                <a:solidFill>
                  <a:srgbClr val="003366"/>
                </a:solidFill>
              </a:rPr>
              <a:t>CLAS at 5.5 GeV</a:t>
            </a:r>
            <a:endParaRPr lang="en-US" altLang="en-US" dirty="0">
              <a:solidFill>
                <a:srgbClr val="003366"/>
              </a:solidFill>
            </a:endParaRPr>
          </a:p>
        </p:txBody>
      </p:sp>
      <p:pic>
        <p:nvPicPr>
          <p:cNvPr id="47108"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838200"/>
            <a:ext cx="293688" cy="2365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7109"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60500" y="838200"/>
            <a:ext cx="596900" cy="231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7110" name="Picture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67138" y="798513"/>
            <a:ext cx="576262" cy="273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7111" name="Text Box 17"/>
          <p:cNvSpPr txBox="1">
            <a:spLocks noChangeArrowheads="1"/>
          </p:cNvSpPr>
          <p:nvPr/>
        </p:nvSpPr>
        <p:spPr bwMode="auto">
          <a:xfrm>
            <a:off x="1752600" y="966788"/>
            <a:ext cx="257175" cy="138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2820" rIns="81639" bIns="40820"/>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a:solidFill>
                  <a:srgbClr val="000000"/>
                </a:solidFill>
              </a:rPr>
              <a:t>2</a:t>
            </a:r>
          </a:p>
        </p:txBody>
      </p:sp>
      <p:pic>
        <p:nvPicPr>
          <p:cNvPr id="47112" name="Picture 1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68875" y="0"/>
            <a:ext cx="3870325" cy="1528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7113" name="Picture 2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43600" y="0"/>
            <a:ext cx="252413" cy="728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7114" name="Line 22"/>
          <p:cNvSpPr>
            <a:spLocks noChangeShapeType="1"/>
          </p:cNvSpPr>
          <p:nvPr/>
        </p:nvSpPr>
        <p:spPr bwMode="auto">
          <a:xfrm flipH="1" flipV="1">
            <a:off x="4953000" y="0"/>
            <a:ext cx="14288" cy="1649413"/>
          </a:xfrm>
          <a:prstGeom prst="line">
            <a:avLst/>
          </a:prstGeom>
          <a:noFill/>
          <a:ln w="18360">
            <a:solidFill>
              <a:srgbClr val="000000"/>
            </a:solidFill>
            <a:round/>
            <a:headEnd/>
            <a:tailEnd type="triangle" w="med" len="med"/>
          </a:ln>
          <a:extLst>
            <a:ext uri="{909E8E84-426E-40dd-AFC4-6F175D3DCCD1}">
              <a14:hiddenFill xmlns:a14="http://schemas.microsoft.com/office/drawing/2010/main" xmlns="">
                <a:noFill/>
              </a14:hiddenFill>
            </a:ext>
          </a:extLst>
        </p:spPr>
        <p:txBody>
          <a:bodyPr lIns="82945" tIns="41473" rIns="82945" bIns="41473"/>
          <a:lstStyle/>
          <a:p>
            <a:endParaRPr lang="en-US"/>
          </a:p>
        </p:txBody>
      </p:sp>
      <p:sp>
        <p:nvSpPr>
          <p:cNvPr id="47115" name="Text Box 24"/>
          <p:cNvSpPr txBox="1">
            <a:spLocks noChangeArrowheads="1"/>
          </p:cNvSpPr>
          <p:nvPr/>
        </p:nvSpPr>
        <p:spPr bwMode="auto">
          <a:xfrm>
            <a:off x="4625975" y="762000"/>
            <a:ext cx="250825" cy="166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Q</a:t>
            </a:r>
            <a:r>
              <a:rPr lang="en-US" altLang="en-US" sz="1500" baseline="33000">
                <a:solidFill>
                  <a:srgbClr val="000000"/>
                </a:solidFill>
              </a:rPr>
              <a:t>2</a:t>
            </a:r>
          </a:p>
        </p:txBody>
      </p:sp>
      <p:sp>
        <p:nvSpPr>
          <p:cNvPr id="47116" name="Text Box 15"/>
          <p:cNvSpPr txBox="1">
            <a:spLocks noChangeArrowheads="1"/>
          </p:cNvSpPr>
          <p:nvPr/>
        </p:nvSpPr>
        <p:spPr bwMode="auto">
          <a:xfrm>
            <a:off x="304800" y="6248400"/>
            <a:ext cx="2227263" cy="309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58230" rIns="90000" bIns="45000"/>
          <a:lstStyle>
            <a:lvl1pPr>
              <a:spcBef>
                <a:spcPct val="20000"/>
              </a:spcBef>
              <a:buChar char="•"/>
              <a:tabLst>
                <a:tab pos="457200" algn="l"/>
                <a:tab pos="914400" algn="l"/>
                <a:tab pos="1371600" algn="l"/>
                <a:tab pos="1828800" algn="l"/>
                <a:tab pos="22860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 pos="914400" algn="l"/>
                <a:tab pos="1371600" algn="l"/>
                <a:tab pos="1828800" algn="l"/>
                <a:tab pos="2286000" algn="l"/>
              </a:tabLst>
              <a:defRPr sz="2800">
                <a:solidFill>
                  <a:schemeClr val="tx1"/>
                </a:solidFill>
                <a:latin typeface="Arial" charset="0"/>
                <a:ea typeface="ＭＳ Ｐゴシック" charset="-128"/>
              </a:defRPr>
            </a:lvl2pPr>
            <a:lvl3pPr marL="1143000" indent="-228600">
              <a:spcBef>
                <a:spcPct val="20000"/>
              </a:spcBef>
              <a:buChar char="•"/>
              <a:tabLst>
                <a:tab pos="457200" algn="l"/>
                <a:tab pos="914400" algn="l"/>
                <a:tab pos="1371600" algn="l"/>
                <a:tab pos="1828800" algn="l"/>
                <a:tab pos="2286000" algn="l"/>
              </a:tabLst>
              <a:defRPr sz="2400">
                <a:solidFill>
                  <a:schemeClr val="tx1"/>
                </a:solidFill>
                <a:latin typeface="Arial" charset="0"/>
                <a:ea typeface="ＭＳ Ｐゴシック" charset="-128"/>
              </a:defRPr>
            </a:lvl3pPr>
            <a:lvl4pPr marL="1600200" indent="-228600">
              <a:spcBef>
                <a:spcPct val="20000"/>
              </a:spcBef>
              <a:buChar char="–"/>
              <a:tabLst>
                <a:tab pos="457200" algn="l"/>
                <a:tab pos="914400" algn="l"/>
                <a:tab pos="1371600" algn="l"/>
                <a:tab pos="1828800" algn="l"/>
                <a:tab pos="2286000" algn="l"/>
              </a:tabLst>
              <a:defRPr sz="2000">
                <a:solidFill>
                  <a:schemeClr val="tx1"/>
                </a:solidFill>
                <a:latin typeface="Arial" charset="0"/>
                <a:ea typeface="ＭＳ Ｐゴシック" charset="-128"/>
              </a:defRPr>
            </a:lvl4pPr>
            <a:lvl5pPr marL="2057400" indent="-228600">
              <a:spcBef>
                <a:spcPct val="20000"/>
              </a:spcBef>
              <a:buChar char="»"/>
              <a:tabLst>
                <a:tab pos="457200" algn="l"/>
                <a:tab pos="914400" algn="l"/>
                <a:tab pos="1371600" algn="l"/>
                <a:tab pos="1828800" algn="l"/>
                <a:tab pos="22860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 pos="914400" algn="l"/>
                <a:tab pos="1371600" algn="l"/>
                <a:tab pos="1828800" algn="l"/>
                <a:tab pos="22860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 pos="914400" algn="l"/>
                <a:tab pos="1371600" algn="l"/>
                <a:tab pos="1828800" algn="l"/>
                <a:tab pos="22860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 pos="914400" algn="l"/>
                <a:tab pos="1371600" algn="l"/>
                <a:tab pos="1828800" algn="l"/>
                <a:tab pos="22860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 pos="914400" algn="l"/>
                <a:tab pos="1371600" algn="l"/>
                <a:tab pos="1828800" algn="l"/>
                <a:tab pos="22860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(high Q</a:t>
            </a:r>
            <a:r>
              <a:rPr lang="en-US" altLang="en-US" sz="1500" baseline="33000">
                <a:solidFill>
                  <a:srgbClr val="000000"/>
                </a:solidFill>
              </a:rPr>
              <a:t>2</a:t>
            </a:r>
            <a:r>
              <a:rPr lang="en-US" altLang="en-US" sz="1500">
                <a:solidFill>
                  <a:srgbClr val="000000"/>
                </a:solidFill>
              </a:rPr>
              <a:t> bin of 0.2 &lt; x &lt; 0.3)</a:t>
            </a:r>
          </a:p>
        </p:txBody>
      </p:sp>
      <p:pic>
        <p:nvPicPr>
          <p:cNvPr id="47117"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886200"/>
            <a:ext cx="596900" cy="231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7118" name="Picture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5029200"/>
            <a:ext cx="576263" cy="273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7119"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981200"/>
            <a:ext cx="293688" cy="2365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7120" name="Line 21"/>
          <p:cNvSpPr>
            <a:spLocks noChangeShapeType="1"/>
          </p:cNvSpPr>
          <p:nvPr/>
        </p:nvSpPr>
        <p:spPr bwMode="auto">
          <a:xfrm>
            <a:off x="4953000" y="1600200"/>
            <a:ext cx="3886200" cy="0"/>
          </a:xfrm>
          <a:prstGeom prst="line">
            <a:avLst/>
          </a:prstGeom>
          <a:noFill/>
          <a:ln w="18360">
            <a:solidFill>
              <a:srgbClr val="000000"/>
            </a:solidFill>
            <a:round/>
            <a:headEnd/>
            <a:tailEnd type="triangle" w="med" len="med"/>
          </a:ln>
          <a:extLst>
            <a:ext uri="{909E8E84-426E-40dd-AFC4-6F175D3DCCD1}">
              <a14:hiddenFill xmlns:a14="http://schemas.microsoft.com/office/drawing/2010/main" xmlns="">
                <a:noFill/>
              </a14:hiddenFill>
            </a:ext>
          </a:extLst>
        </p:spPr>
        <p:txBody>
          <a:bodyPr lIns="82945" tIns="41473" rIns="82945" bIns="41473"/>
          <a:lstStyle/>
          <a:p>
            <a:endParaRPr lang="en-US"/>
          </a:p>
        </p:txBody>
      </p:sp>
      <p:sp>
        <p:nvSpPr>
          <p:cNvPr id="47121" name="Text Box 23"/>
          <p:cNvSpPr txBox="1">
            <a:spLocks noChangeArrowheads="1"/>
          </p:cNvSpPr>
          <p:nvPr/>
        </p:nvSpPr>
        <p:spPr bwMode="auto">
          <a:xfrm>
            <a:off x="8831263" y="1371600"/>
            <a:ext cx="160337" cy="165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x</a:t>
            </a:r>
          </a:p>
        </p:txBody>
      </p:sp>
      <p:sp>
        <p:nvSpPr>
          <p:cNvPr id="2" name="Footer Placeholder 1"/>
          <p:cNvSpPr>
            <a:spLocks noGrp="1"/>
          </p:cNvSpPr>
          <p:nvPr>
            <p:ph type="ftr" sz="quarter" idx="10"/>
          </p:nvPr>
        </p:nvSpPr>
        <p:spPr/>
        <p:txBody>
          <a:bodyPr/>
          <a:lstStyle/>
          <a:p>
            <a:pPr>
              <a:defRPr/>
            </a:pPr>
            <a:r>
              <a:rPr lang="en-US" smtClean="0"/>
              <a:t>Avakian, APCTP July 2</a:t>
            </a:r>
            <a:endParaRPr lang="en-US"/>
          </a:p>
        </p:txBody>
      </p:sp>
      <p:sp>
        <p:nvSpPr>
          <p:cNvPr id="3" name="Slide Number Placeholder 2"/>
          <p:cNvSpPr>
            <a:spLocks noGrp="1"/>
          </p:cNvSpPr>
          <p:nvPr>
            <p:ph type="sldNum" sz="quarter" idx="11"/>
          </p:nvPr>
        </p:nvSpPr>
        <p:spPr/>
        <p:txBody>
          <a:bodyPr/>
          <a:lstStyle/>
          <a:p>
            <a:pPr>
              <a:defRPr/>
            </a:pPr>
            <a:fld id="{150B33C7-009D-E44E-9E47-1C99399CAA5F}" type="slidenum">
              <a:rPr lang="en-US" altLang="en-US" smtClean="0"/>
              <a:pPr>
                <a:defRPr/>
              </a:pPr>
              <a:t>66</a:t>
            </a:fld>
            <a:endParaRPr lang="en-US" alt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smtClean="0"/>
              <a:t>Avakian, APCTP July 2</a:t>
            </a:r>
            <a:endParaRPr lang="en-US"/>
          </a:p>
        </p:txBody>
      </p:sp>
      <p:sp>
        <p:nvSpPr>
          <p:cNvPr id="61442"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E10154BC-E00E-8A4A-95ED-3DA3A839CCA0}" type="slidenum">
              <a:rPr lang="en-US" altLang="en-US" sz="1400"/>
              <a:pPr>
                <a:spcBef>
                  <a:spcPct val="0"/>
                </a:spcBef>
                <a:buFontTx/>
                <a:buNone/>
              </a:pPr>
              <a:t>67</a:t>
            </a:fld>
            <a:endParaRPr lang="en-US" altLang="en-US" sz="1400"/>
          </a:p>
        </p:txBody>
      </p:sp>
      <p:pic>
        <p:nvPicPr>
          <p:cNvPr id="61443"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736600"/>
            <a:ext cx="3289300" cy="2463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1444" name="Content Placeholder 2"/>
          <p:cNvSpPr>
            <a:spLocks noGrp="1"/>
          </p:cNvSpPr>
          <p:nvPr>
            <p:ph idx="1"/>
          </p:nvPr>
        </p:nvSpPr>
        <p:spPr>
          <a:xfrm>
            <a:off x="228600" y="2895600"/>
            <a:ext cx="8534400" cy="1295400"/>
          </a:xfrm>
          <a:solidFill>
            <a:schemeClr val="bg1"/>
          </a:solidFill>
        </p:spPr>
        <p:txBody>
          <a:bodyPr/>
          <a:lstStyle/>
          <a:p>
            <a:r>
              <a:rPr lang="en-US" altLang="en-US"/>
              <a:t>the more you sweat in times of peace the less you bleed in war</a:t>
            </a:r>
          </a:p>
        </p:txBody>
      </p:sp>
      <p:sp>
        <p:nvSpPr>
          <p:cNvPr id="61445" name="Rectangle 6"/>
          <p:cNvSpPr>
            <a:spLocks noChangeArrowheads="1"/>
          </p:cNvSpPr>
          <p:nvPr/>
        </p:nvSpPr>
        <p:spPr bwMode="auto">
          <a:xfrm>
            <a:off x="215900" y="4178300"/>
            <a:ext cx="8699500" cy="1384995"/>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2800">
                <a:solidFill>
                  <a:srgbClr val="333333"/>
                </a:solidFill>
                <a:latin typeface="minion-pro" charset="0"/>
              </a:rPr>
              <a:t>Monte Carlo </a:t>
            </a:r>
            <a:r>
              <a:rPr lang="en-US" altLang="en-US" sz="2800" smtClean="0">
                <a:solidFill>
                  <a:srgbClr val="333333"/>
                </a:solidFill>
                <a:latin typeface="minion-pro" charset="0"/>
              </a:rPr>
              <a:t>simulation is crucial for </a:t>
            </a:r>
            <a:r>
              <a:rPr lang="en-US" altLang="en-US" sz="2800" i="1" smtClean="0">
                <a:solidFill>
                  <a:srgbClr val="333333"/>
                </a:solidFill>
                <a:latin typeface="minion-pro" charset="0"/>
              </a:rPr>
              <a:t>understanding</a:t>
            </a:r>
            <a:r>
              <a:rPr lang="en-US" altLang="en-US" sz="2800" smtClean="0">
                <a:solidFill>
                  <a:srgbClr val="333333"/>
                </a:solidFill>
                <a:latin typeface="minion-pro" charset="0"/>
              </a:rPr>
              <a:t> of systematics of all steps and assumptions used in extraction of complex </a:t>
            </a:r>
            <a:r>
              <a:rPr lang="en-US" altLang="en-US" sz="2800">
                <a:solidFill>
                  <a:srgbClr val="333333"/>
                </a:solidFill>
                <a:latin typeface="minion-pro" charset="0"/>
              </a:rPr>
              <a:t>3D nucleon </a:t>
            </a:r>
            <a:r>
              <a:rPr lang="en-US" altLang="en-US" sz="2800" smtClean="0">
                <a:solidFill>
                  <a:srgbClr val="333333"/>
                </a:solidFill>
                <a:latin typeface="minion-pro" charset="0"/>
              </a:rPr>
              <a:t>structure</a:t>
            </a:r>
            <a:endParaRPr lang="en-US" altLang="en-US" sz="2800"/>
          </a:p>
        </p:txBody>
      </p:sp>
      <p:sp>
        <p:nvSpPr>
          <p:cNvPr id="2" name="TextBox 1"/>
          <p:cNvSpPr txBox="1"/>
          <p:nvPr/>
        </p:nvSpPr>
        <p:spPr>
          <a:xfrm>
            <a:off x="1600200" y="2303810"/>
            <a:ext cx="1993900" cy="523220"/>
          </a:xfrm>
          <a:prstGeom prst="rect">
            <a:avLst/>
          </a:prstGeom>
          <a:solidFill>
            <a:schemeClr val="tx1"/>
          </a:solidFill>
          <a:effectLst>
            <a:softEdge rad="0"/>
          </a:effectLst>
          <a:scene3d>
            <a:camera prst="orthographicFront"/>
            <a:lightRig rig="threePt" dir="t"/>
          </a:scene3d>
          <a:sp3d>
            <a:bevelT prst="angle"/>
          </a:sp3d>
        </p:spPr>
        <p:txBody>
          <a:bodyPr wrap="square" rtlCol="0">
            <a:spAutoFit/>
          </a:bodyPr>
          <a:lstStyle/>
          <a:p>
            <a:r>
              <a:rPr lang="ru-RU" sz="1400" i="1" smtClean="0">
                <a:solidFill>
                  <a:srgbClr val="FFFF00"/>
                </a:solidFill>
                <a:effectLst>
                  <a:outerShdw blurRad="50800" dist="50800" dir="5400000" algn="ctr" rotWithShape="0">
                    <a:srgbClr val="FFFF00"/>
                  </a:outerShdw>
                </a:effectLst>
              </a:rPr>
              <a:t>Тяжело в учении</a:t>
            </a:r>
          </a:p>
          <a:p>
            <a:r>
              <a:rPr lang="en-US" sz="1400" i="1" smtClean="0">
                <a:solidFill>
                  <a:srgbClr val="FFFF00"/>
                </a:solidFill>
                <a:effectLst>
                  <a:outerShdw blurRad="50800" dist="50800" dir="5400000" algn="ctr" rotWithShape="0">
                    <a:srgbClr val="FFFF00"/>
                  </a:outerShdw>
                </a:effectLst>
              </a:rPr>
              <a:t>--</a:t>
            </a:r>
            <a:r>
              <a:rPr lang="ru-RU" sz="1400" i="1" smtClean="0">
                <a:solidFill>
                  <a:srgbClr val="FFFF00"/>
                </a:solidFill>
                <a:effectLst>
                  <a:outerShdw blurRad="50800" dist="50800" dir="5400000" algn="ctr" rotWithShape="0">
                    <a:srgbClr val="FFFF00"/>
                  </a:outerShdw>
                </a:effectLst>
              </a:rPr>
              <a:t>легко в бою</a:t>
            </a:r>
            <a:endParaRPr lang="en-US" sz="1400" i="1">
              <a:solidFill>
                <a:srgbClr val="FFFF00"/>
              </a:solidFill>
              <a:effectLst>
                <a:outerShdw blurRad="50800" dist="50800" dir="5400000" algn="ctr" rotWithShape="0">
                  <a:srgbClr val="FFFF00"/>
                </a:outerShdw>
              </a:effectLst>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Footer Placeholder 1"/>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smtClean="0"/>
              <a:t>Avakian, APCTP July 2</a:t>
            </a:r>
            <a:endParaRPr lang="en-US" altLang="en-US" sz="1400"/>
          </a:p>
        </p:txBody>
      </p:sp>
      <p:sp>
        <p:nvSpPr>
          <p:cNvPr id="55298" name="Slide Number Placeholder 2"/>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DCF255D5-729E-5441-B780-22FACE985477}" type="slidenum">
              <a:rPr lang="en-US" altLang="en-US" sz="1400"/>
              <a:pPr>
                <a:spcBef>
                  <a:spcPct val="0"/>
                </a:spcBef>
                <a:buFontTx/>
                <a:buNone/>
              </a:pPr>
              <a:t>68</a:t>
            </a:fld>
            <a:endParaRPr lang="en-US" altLang="en-US" sz="1400"/>
          </a:p>
        </p:txBody>
      </p:sp>
      <p:sp>
        <p:nvSpPr>
          <p:cNvPr id="55299" name="TextBox 4"/>
          <p:cNvSpPr txBox="1">
            <a:spLocks noChangeArrowheads="1"/>
          </p:cNvSpPr>
          <p:nvPr/>
        </p:nvSpPr>
        <p:spPr bwMode="auto">
          <a:xfrm>
            <a:off x="2209800" y="152400"/>
            <a:ext cx="439261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2400"/>
              <a:t>Target fragmentation   in SIDIS</a:t>
            </a:r>
          </a:p>
        </p:txBody>
      </p:sp>
      <p:pic>
        <p:nvPicPr>
          <p:cNvPr id="55300" name="Picture 9" descr="Screen Shot 2014-06-19 at 8.58.20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988" y="2071688"/>
            <a:ext cx="3074988" cy="2743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5301" name="Rectangle 12"/>
          <p:cNvSpPr>
            <a:spLocks noChangeArrowheads="1"/>
          </p:cNvSpPr>
          <p:nvPr/>
        </p:nvSpPr>
        <p:spPr bwMode="auto">
          <a:xfrm>
            <a:off x="2743200" y="3148013"/>
            <a:ext cx="6324600" cy="738187"/>
          </a:xfrm>
          <a:prstGeom prst="rect">
            <a:avLst/>
          </a:prstGeom>
          <a:noFill/>
          <a:ln w="9525">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a:t>The beam–spin asymmetry appears, at leading twist and low transverse momenta, in the deep inelastic inclusive lepto-production of two hadrons, one in the target fragmentation region and one in the current fragmentation region.</a:t>
            </a:r>
          </a:p>
        </p:txBody>
      </p:sp>
      <p:pic>
        <p:nvPicPr>
          <p:cNvPr id="55302" name="Picture 42" descr="Screen Shot 2014-06-19 at 12.19.21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990600"/>
            <a:ext cx="3505200" cy="213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p:cNvSpPr/>
          <p:nvPr/>
        </p:nvSpPr>
        <p:spPr>
          <a:xfrm>
            <a:off x="2286000" y="1066800"/>
            <a:ext cx="2819400" cy="415925"/>
          </a:xfrm>
          <a:prstGeom prst="rect">
            <a:avLst/>
          </a:prstGeom>
        </p:spPr>
        <p:txBody>
          <a:bodyPr>
            <a:spAutoFit/>
          </a:bodyPr>
          <a:lstStyle/>
          <a:p>
            <a:pPr eaLnBrk="1" hangingPunct="1">
              <a:defRPr/>
            </a:pPr>
            <a:r>
              <a:rPr lang="en-US" sz="1050">
                <a:ea typeface="ＭＳ Ｐゴシック" charset="0"/>
                <a:cs typeface="ＭＳ Ｐゴシック" charset="0"/>
              </a:rPr>
              <a:t>M. </a:t>
            </a:r>
            <a:r>
              <a:rPr lang="en-US" sz="1050" err="1">
                <a:ea typeface="ＭＳ Ｐゴシック" charset="0"/>
                <a:cs typeface="ＭＳ Ｐゴシック" charset="0"/>
              </a:rPr>
              <a:t>Anselmino</a:t>
            </a:r>
            <a:r>
              <a:rPr lang="en-US" sz="1050">
                <a:ea typeface="ＭＳ Ｐゴシック" charset="0"/>
                <a:cs typeface="ＭＳ Ｐゴシック" charset="0"/>
              </a:rPr>
              <a:t>, V. </a:t>
            </a:r>
            <a:r>
              <a:rPr lang="en-US" sz="1050" err="1">
                <a:ea typeface="ＭＳ Ｐゴシック" charset="0"/>
                <a:cs typeface="ＭＳ Ｐゴシック" charset="0"/>
              </a:rPr>
              <a:t>Barone</a:t>
            </a:r>
            <a:r>
              <a:rPr lang="en-US" sz="1050">
                <a:ea typeface="ＭＳ Ｐゴシック" charset="0"/>
                <a:cs typeface="ＭＳ Ｐゴシック" charset="0"/>
              </a:rPr>
              <a:t> and A. </a:t>
            </a:r>
            <a:r>
              <a:rPr lang="en-US" sz="1050" err="1">
                <a:ea typeface="ＭＳ Ｐゴシック" charset="0"/>
                <a:cs typeface="ＭＳ Ｐゴシック" charset="0"/>
              </a:rPr>
              <a:t>Kotzinian</a:t>
            </a:r>
            <a:r>
              <a:rPr lang="en-US" sz="1050">
                <a:ea typeface="ＭＳ Ｐゴシック" charset="0"/>
                <a:cs typeface="ＭＳ Ｐゴシック" charset="0"/>
              </a:rPr>
              <a:t>, Physics Letters B 713 (2012)</a:t>
            </a:r>
          </a:p>
        </p:txBody>
      </p:sp>
      <p:sp>
        <p:nvSpPr>
          <p:cNvPr id="13" name="Oval 12"/>
          <p:cNvSpPr/>
          <p:nvPr/>
        </p:nvSpPr>
        <p:spPr bwMode="auto">
          <a:xfrm>
            <a:off x="7162800" y="1382713"/>
            <a:ext cx="685800" cy="598487"/>
          </a:xfrm>
          <a:prstGeom prst="ellipse">
            <a:avLst/>
          </a:prstGeom>
          <a:noFill/>
          <a:ln w="3175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29705" name="Rectangle 1"/>
          <p:cNvSpPr>
            <a:spLocks noChangeArrowheads="1"/>
          </p:cNvSpPr>
          <p:nvPr/>
        </p:nvSpPr>
        <p:spPr bwMode="auto">
          <a:xfrm>
            <a:off x="3657600" y="4114800"/>
            <a:ext cx="5257800" cy="1323975"/>
          </a:xfrm>
          <a:prstGeom prst="rect">
            <a:avLst/>
          </a:prstGeom>
          <a:solidFill>
            <a:srgbClr val="FFFF00"/>
          </a:solidFill>
          <a:ln w="9525">
            <a:solidFill>
              <a:schemeClr val="tx1"/>
            </a:solidFill>
            <a:miter lim="800000"/>
            <a:headEnd/>
            <a:tailEnd/>
          </a:ln>
        </p:spPr>
        <p:txBody>
          <a:bodyPr>
            <a:spAutoFit/>
          </a:bodyPr>
          <a:lstStyle/>
          <a:p>
            <a:pPr eaLnBrk="1" hangingPunct="1">
              <a:defRPr/>
            </a:pPr>
            <a:r>
              <a:rPr lang="en-US" sz="1600">
                <a:ea typeface="ＭＳ Ｐゴシック" charset="0"/>
                <a:cs typeface="ＭＳ Ｐゴシック" charset="0"/>
              </a:rPr>
              <a:t>Understanding of Target Fragmentation Region (TFR) is important for interpretation of the Current FR</a:t>
            </a:r>
          </a:p>
          <a:p>
            <a:pPr eaLnBrk="1" hangingPunct="1">
              <a:defRPr/>
            </a:pPr>
            <a:endParaRPr lang="en-US" sz="1600">
              <a:ea typeface="ＭＳ Ｐゴシック" charset="0"/>
              <a:cs typeface="ＭＳ Ｐゴシック" charset="0"/>
            </a:endParaRPr>
          </a:p>
          <a:p>
            <a:pPr marL="285750" indent="-285750" eaLnBrk="1" hangingPunct="1">
              <a:buFont typeface="Arial"/>
              <a:buChar char="•"/>
              <a:defRPr/>
            </a:pPr>
            <a:r>
              <a:rPr lang="en-US" sz="1600">
                <a:ea typeface="ＭＳ Ｐゴシック" charset="0"/>
                <a:cs typeface="ＭＳ Ｐゴシック" charset="0"/>
              </a:rPr>
              <a:t>Need a consistent theoretical description for TFR</a:t>
            </a:r>
          </a:p>
          <a:p>
            <a:pPr marL="285750" indent="-285750" eaLnBrk="1" hangingPunct="1">
              <a:buFont typeface="Arial"/>
              <a:buChar char="•"/>
              <a:defRPr/>
            </a:pPr>
            <a:r>
              <a:rPr lang="en-US" sz="1600">
                <a:ea typeface="ＭＳ Ｐゴシック" charset="0"/>
                <a:cs typeface="ＭＳ Ｐゴシック" charset="0"/>
              </a:rPr>
              <a:t>Measure/model fracture functions</a:t>
            </a:r>
          </a:p>
        </p:txBody>
      </p:sp>
      <p:pic>
        <p:nvPicPr>
          <p:cNvPr id="55306" name="Picture 3" descr="latex-image-1.pd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1631950"/>
            <a:ext cx="3886200" cy="577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5307" name="Picture 4" descr="targetfra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990600"/>
            <a:ext cx="1676400" cy="850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5308" name="TextBox 4"/>
          <p:cNvSpPr txBox="1">
            <a:spLocks noChangeArrowheads="1"/>
          </p:cNvSpPr>
          <p:nvPr/>
        </p:nvSpPr>
        <p:spPr bwMode="auto">
          <a:xfrm>
            <a:off x="0" y="1676400"/>
            <a:ext cx="423863"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P</a:t>
            </a:r>
            <a:r>
              <a:rPr lang="en-US" altLang="en-US" sz="1800" baseline="-25000"/>
              <a:t>2</a:t>
            </a:r>
          </a:p>
        </p:txBody>
      </p:sp>
      <p:sp>
        <p:nvSpPr>
          <p:cNvPr id="55309" name="TextBox 19"/>
          <p:cNvSpPr txBox="1">
            <a:spLocks noChangeArrowheads="1"/>
          </p:cNvSpPr>
          <p:nvPr/>
        </p:nvSpPr>
        <p:spPr bwMode="auto">
          <a:xfrm flipH="1">
            <a:off x="1905000" y="762000"/>
            <a:ext cx="5334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P</a:t>
            </a:r>
            <a:r>
              <a:rPr lang="en-US" altLang="en-US" sz="1800" baseline="-25000"/>
              <a:t>1</a:t>
            </a:r>
          </a:p>
        </p:txBody>
      </p:sp>
      <p:sp>
        <p:nvSpPr>
          <p:cNvPr id="18" name="Oval 17"/>
          <p:cNvSpPr/>
          <p:nvPr/>
        </p:nvSpPr>
        <p:spPr bwMode="auto">
          <a:xfrm>
            <a:off x="4724400" y="1676400"/>
            <a:ext cx="457200" cy="457200"/>
          </a:xfrm>
          <a:prstGeom prst="ellipse">
            <a:avLst/>
          </a:prstGeom>
          <a:noFill/>
          <a:ln w="3175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19" name="Oval 18"/>
          <p:cNvSpPr/>
          <p:nvPr/>
        </p:nvSpPr>
        <p:spPr bwMode="auto">
          <a:xfrm>
            <a:off x="1171575" y="3917950"/>
            <a:ext cx="1022350" cy="638175"/>
          </a:xfrm>
          <a:prstGeom prst="ellipse">
            <a:avLst/>
          </a:prstGeom>
          <a:noFill/>
          <a:ln w="3175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20" name="Oval 19"/>
          <p:cNvSpPr/>
          <p:nvPr/>
        </p:nvSpPr>
        <p:spPr bwMode="auto">
          <a:xfrm>
            <a:off x="5181600" y="1676400"/>
            <a:ext cx="457200" cy="457200"/>
          </a:xfrm>
          <a:prstGeom prst="ellipse">
            <a:avLst/>
          </a:prstGeom>
          <a:noFill/>
          <a:ln w="3175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21" name="Oval 20"/>
          <p:cNvSpPr/>
          <p:nvPr/>
        </p:nvSpPr>
        <p:spPr bwMode="auto">
          <a:xfrm>
            <a:off x="1346200" y="2743200"/>
            <a:ext cx="685800" cy="457200"/>
          </a:xfrm>
          <a:prstGeom prst="ellipse">
            <a:avLst/>
          </a:prstGeom>
          <a:noFill/>
          <a:ln w="3175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pic>
        <p:nvPicPr>
          <p:cNvPr id="55314" name="Picture 21" descr="Screen Shot 2015-09-03 at 3.20.01 AM.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0" y="5181600"/>
            <a:ext cx="3409950"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5315" name="TextBox 21"/>
          <p:cNvSpPr txBox="1">
            <a:spLocks noChangeArrowheads="1"/>
          </p:cNvSpPr>
          <p:nvPr/>
        </p:nvSpPr>
        <p:spPr bwMode="auto">
          <a:xfrm>
            <a:off x="6324600" y="685800"/>
            <a:ext cx="20701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2400"/>
              <a:t>Leading Twist</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938" name="Group 1"/>
          <p:cNvGrpSpPr>
            <a:grpSpLocks/>
          </p:cNvGrpSpPr>
          <p:nvPr/>
        </p:nvGrpSpPr>
        <p:grpSpPr bwMode="auto">
          <a:xfrm>
            <a:off x="3733800" y="1752600"/>
            <a:ext cx="5059363" cy="3048000"/>
            <a:chOff x="2103840" y="1590215"/>
            <a:chExt cx="6546241" cy="5127586"/>
          </a:xfrm>
        </p:grpSpPr>
        <p:pic>
          <p:nvPicPr>
            <p:cNvPr id="39963"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03840" y="1590215"/>
              <a:ext cx="6531840" cy="30531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9964" name="Group 22"/>
            <p:cNvGrpSpPr>
              <a:grpSpLocks/>
            </p:cNvGrpSpPr>
            <p:nvPr/>
          </p:nvGrpSpPr>
          <p:grpSpPr bwMode="auto">
            <a:xfrm>
              <a:off x="2119679" y="3980362"/>
              <a:ext cx="6530402" cy="2737439"/>
              <a:chOff x="1650999" y="4038917"/>
              <a:chExt cx="7199313" cy="3017520"/>
            </a:xfrm>
          </p:grpSpPr>
          <p:pic>
            <p:nvPicPr>
              <p:cNvPr id="39965" name="Picture 5"/>
              <p:cNvPicPr>
                <a:picLocks noChangeAspect="1" noChangeArrowheads="1"/>
              </p:cNvPicPr>
              <p:nvPr/>
            </p:nvPicPr>
            <p:blipFill>
              <a:blip r:embed="rId10">
                <a:extLst>
                  <a:ext uri="{28A0092B-C50C-407E-A947-70E740481C1C}">
                    <a14:useLocalDpi xmlns:a14="http://schemas.microsoft.com/office/drawing/2010/main" val="0"/>
                  </a:ext>
                </a:extLst>
              </a:blip>
              <a:srcRect t="8141" b="2197"/>
              <a:stretch>
                <a:fillRect/>
              </a:stretch>
            </p:blipFill>
            <p:spPr bwMode="auto">
              <a:xfrm>
                <a:off x="1650999" y="4038917"/>
                <a:ext cx="7199313" cy="30175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3" name="Text Box 8"/>
              <p:cNvSpPr txBox="1">
                <a:spLocks noChangeArrowheads="1"/>
              </p:cNvSpPr>
              <p:nvPr/>
            </p:nvSpPr>
            <p:spPr bwMode="auto">
              <a:xfrm>
                <a:off x="3202796" y="5572731"/>
                <a:ext cx="1152600" cy="438636"/>
              </a:xfrm>
              <a:prstGeom prst="rect">
                <a:avLst/>
              </a:prstGeom>
              <a:noFill/>
              <a:ln>
                <a:noFill/>
              </a:ln>
              <a:effectLst/>
              <a:extLst/>
            </p:spPr>
            <p:txBody>
              <a:bodyPr>
                <a:spAutoFit/>
              </a:bodyPr>
              <a:lstStyle/>
              <a:p>
                <a:pPr>
                  <a:defRPr/>
                </a:pPr>
                <a:r>
                  <a:rPr lang="it-IT" sz="2000" b="1">
                    <a:solidFill>
                      <a:schemeClr val="tx1">
                        <a:lumMod val="95000"/>
                        <a:lumOff val="5000"/>
                      </a:schemeClr>
                    </a:solidFill>
                  </a:rPr>
                  <a:t>K-</a:t>
                </a:r>
              </a:p>
            </p:txBody>
          </p:sp>
          <p:sp>
            <p:nvSpPr>
              <p:cNvPr id="39967" name="Text Box 8"/>
              <p:cNvSpPr txBox="1">
                <a:spLocks noChangeArrowheads="1"/>
              </p:cNvSpPr>
              <p:nvPr/>
            </p:nvSpPr>
            <p:spPr bwMode="auto">
              <a:xfrm>
                <a:off x="2912006" y="4313238"/>
                <a:ext cx="1096151" cy="4410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t-IT" sz="2000" b="1">
                    <a:solidFill>
                      <a:srgbClr val="FF0000"/>
                    </a:solidFill>
                  </a:rPr>
                  <a:t>K+</a:t>
                </a:r>
              </a:p>
            </p:txBody>
          </p:sp>
          <p:sp>
            <p:nvSpPr>
              <p:cNvPr id="39968" name="TextBox 34"/>
              <p:cNvSpPr txBox="1">
                <a:spLocks noChangeArrowheads="1"/>
              </p:cNvSpPr>
              <p:nvPr/>
            </p:nvSpPr>
            <p:spPr bwMode="auto">
              <a:xfrm>
                <a:off x="6858633" y="5798545"/>
                <a:ext cx="1790792" cy="5546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b="1" i="1">
                    <a:solidFill>
                      <a:srgbClr val="C0C0C0"/>
                    </a:solidFill>
                    <a:latin typeface="Times New Roman" charset="0"/>
                    <a:cs typeface="Times New Roman" charset="0"/>
                  </a:rPr>
                  <a:t>preliminary</a:t>
                </a:r>
              </a:p>
            </p:txBody>
          </p:sp>
        </p:grpSp>
      </p:grpSp>
      <p:sp>
        <p:nvSpPr>
          <p:cNvPr id="39939" name="Footer Placeholder 1"/>
          <p:cNvSpPr>
            <a:spLocks noGrp="1"/>
          </p:cNvSpPr>
          <p:nvPr>
            <p:ph type="ftr" sz="quarter" idx="10"/>
          </p:nvPr>
        </p:nvSpPr>
        <p:spPr>
          <a:xfrm>
            <a:off x="3124200" y="6565900"/>
            <a:ext cx="3276600" cy="24447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smtClean="0"/>
              <a:t>Avakian, APCTP July 2</a:t>
            </a:r>
            <a:endParaRPr lang="en-US" sz="1400"/>
          </a:p>
        </p:txBody>
      </p:sp>
      <p:sp>
        <p:nvSpPr>
          <p:cNvPr id="39940" name="Slide Number Placeholder 2"/>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0D2E39D-9399-2146-877F-4ADA41C8009A}" type="slidenum">
              <a:rPr lang="en-US" sz="1400"/>
              <a:pPr eaLnBrk="1" hangingPunct="1"/>
              <a:t>69</a:t>
            </a:fld>
            <a:endParaRPr lang="en-US" sz="1400"/>
          </a:p>
        </p:txBody>
      </p:sp>
      <p:sp>
        <p:nvSpPr>
          <p:cNvPr id="39941" name="Slide Number Placeholder 4"/>
          <p:cNvSpPr txBox="1">
            <a:spLocks noGrp="1"/>
          </p:cNvSpPr>
          <p:nvPr/>
        </p:nvSpPr>
        <p:spPr bwMode="auto">
          <a:xfrm>
            <a:off x="8458200" y="6464300"/>
            <a:ext cx="685800" cy="320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0D70358B-CFDE-364F-BCA5-E2778F6AF59A}" type="slidenum">
              <a:rPr lang="en-US" sz="1400"/>
              <a:pPr algn="r" eaLnBrk="1" hangingPunct="1"/>
              <a:t>69</a:t>
            </a:fld>
            <a:endParaRPr lang="en-US" sz="1400"/>
          </a:p>
        </p:txBody>
      </p:sp>
      <p:sp>
        <p:nvSpPr>
          <p:cNvPr id="39942" name="Title 26"/>
          <p:cNvSpPr>
            <a:spLocks noGrp="1"/>
          </p:cNvSpPr>
          <p:nvPr>
            <p:ph type="title" idx="4294967295"/>
          </p:nvPr>
        </p:nvSpPr>
        <p:spPr>
          <a:noFill/>
        </p:spPr>
        <p:txBody>
          <a:bodyPr/>
          <a:lstStyle/>
          <a:p>
            <a:r>
              <a:rPr lang="en-US" sz="3200">
                <a:latin typeface="Arial" charset="0"/>
                <a:ea typeface="ＭＳ Ｐゴシック" charset="0"/>
                <a:cs typeface="ＭＳ Ｐゴシック" charset="0"/>
              </a:rPr>
              <a:t>Sivers asymmetry:  kaons vs pions</a:t>
            </a:r>
          </a:p>
        </p:txBody>
      </p:sp>
      <p:sp>
        <p:nvSpPr>
          <p:cNvPr id="676877" name="Text Box 13"/>
          <p:cNvSpPr txBox="1">
            <a:spLocks noChangeArrowheads="1"/>
          </p:cNvSpPr>
          <p:nvPr/>
        </p:nvSpPr>
        <p:spPr bwMode="auto">
          <a:xfrm>
            <a:off x="914400" y="4789488"/>
            <a:ext cx="8153400" cy="830997"/>
          </a:xfrm>
          <a:prstGeom prst="rect">
            <a:avLst/>
          </a:prstGeom>
          <a:solidFill>
            <a:schemeClr val="bg1"/>
          </a:solidFill>
          <a:ln w="9525">
            <a:solidFill>
              <a:srgbClr val="FF0000"/>
            </a:solidFill>
            <a:miter lim="800000"/>
            <a:headEnd/>
            <a:tailEnd/>
          </a:ln>
        </p:spPr>
        <p:txBody>
          <a:bodyPr wrap="square">
            <a:spAutoFit/>
          </a:bodyPr>
          <a:lstStyle>
            <a:lvl1pPr marL="285750" indent="-28575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buFont typeface="Arial" charset="0"/>
              <a:buChar char="•"/>
            </a:pPr>
            <a:r>
              <a:rPr lang="en-US" sz="1600"/>
              <a:t>K+ at large x  has larger Sivers SSA which may  come from orbital effects in hadronization (higher twist effects)</a:t>
            </a:r>
          </a:p>
          <a:p>
            <a:pPr>
              <a:buFont typeface="Arial" charset="0"/>
              <a:buChar char="•"/>
            </a:pPr>
            <a:r>
              <a:rPr lang="en-US" sz="1600"/>
              <a:t>K- and  </a:t>
            </a:r>
            <a:r>
              <a:rPr lang="en-US" sz="1600">
                <a:latin typeface="Symbol" charset="0"/>
              </a:rPr>
              <a:t>p</a:t>
            </a:r>
            <a:r>
              <a:rPr lang="en-US" sz="1600"/>
              <a:t>- consistent with 0 indicating contributions from different flavors cancel.</a:t>
            </a:r>
          </a:p>
        </p:txBody>
      </p:sp>
      <p:sp>
        <p:nvSpPr>
          <p:cNvPr id="39944" name="Text Box 7"/>
          <p:cNvSpPr txBox="1">
            <a:spLocks noChangeArrowheads="1"/>
          </p:cNvSpPr>
          <p:nvPr/>
        </p:nvSpPr>
        <p:spPr bwMode="auto">
          <a:xfrm>
            <a:off x="4940300" y="2133600"/>
            <a:ext cx="836613" cy="298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2945" tIns="41473" rIns="82945" bIns="41473">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l-GR" sz="1400" b="1">
                <a:solidFill>
                  <a:srgbClr val="FF0000"/>
                </a:solidFill>
                <a:latin typeface="Times New Roman" charset="0"/>
                <a:cs typeface="Times New Roman" charset="0"/>
              </a:rPr>
              <a:t>π</a:t>
            </a:r>
            <a:r>
              <a:rPr lang="it-IT" sz="1400" b="1">
                <a:solidFill>
                  <a:srgbClr val="FF0000"/>
                </a:solidFill>
              </a:rPr>
              <a:t>+</a:t>
            </a:r>
          </a:p>
        </p:txBody>
      </p:sp>
      <p:sp>
        <p:nvSpPr>
          <p:cNvPr id="39945" name="Text Box 7"/>
          <p:cNvSpPr txBox="1">
            <a:spLocks noChangeArrowheads="1"/>
          </p:cNvSpPr>
          <p:nvPr/>
        </p:nvSpPr>
        <p:spPr bwMode="auto">
          <a:xfrm>
            <a:off x="5119688" y="2895600"/>
            <a:ext cx="587375" cy="298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2945" tIns="41473" rIns="82945" bIns="41473">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l-GR" sz="1400" b="1">
                <a:latin typeface="Times New Roman" charset="0"/>
                <a:cs typeface="Times New Roman" charset="0"/>
              </a:rPr>
              <a:t>π</a:t>
            </a:r>
            <a:r>
              <a:rPr lang="it-IT" sz="1400" b="1"/>
              <a:t>-</a:t>
            </a:r>
          </a:p>
        </p:txBody>
      </p:sp>
      <p:sp>
        <p:nvSpPr>
          <p:cNvPr id="39946" name="Rectangle 4"/>
          <p:cNvSpPr>
            <a:spLocks noChangeArrowheads="1"/>
          </p:cNvSpPr>
          <p:nvPr/>
        </p:nvSpPr>
        <p:spPr bwMode="auto">
          <a:xfrm>
            <a:off x="6199188" y="1600200"/>
            <a:ext cx="2640012" cy="466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90" tIns="45697" rIns="91390" bIns="45697"/>
          <a:lstStyle/>
          <a:p>
            <a:pPr marL="158750" indent="-158750" defTabSz="827088">
              <a:spcBef>
                <a:spcPct val="20000"/>
              </a:spcBef>
              <a:buClr>
                <a:srgbClr val="003399"/>
              </a:buClr>
            </a:pPr>
            <a:r>
              <a:rPr lang="en-US" sz="1200" b="1">
                <a:solidFill>
                  <a:srgbClr val="FF0000"/>
                </a:solidFill>
              </a:rPr>
              <a:t>combined 2007 – 2010 results</a:t>
            </a:r>
          </a:p>
        </p:txBody>
      </p:sp>
      <p:cxnSp>
        <p:nvCxnSpPr>
          <p:cNvPr id="38" name="Straight Connector 37"/>
          <p:cNvCxnSpPr/>
          <p:nvPr/>
        </p:nvCxnSpPr>
        <p:spPr>
          <a:xfrm flipV="1">
            <a:off x="4248150" y="3657600"/>
            <a:ext cx="4514850" cy="4763"/>
          </a:xfrm>
          <a:prstGeom prst="line">
            <a:avLst/>
          </a:prstGeom>
          <a:ln>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flipV="1">
            <a:off x="4248150" y="2362200"/>
            <a:ext cx="4514850" cy="6350"/>
          </a:xfrm>
          <a:prstGeom prst="line">
            <a:avLst/>
          </a:prstGeom>
          <a:ln>
            <a:solidFill>
              <a:schemeClr val="tx1"/>
            </a:solidFill>
            <a:prstDash val="sysDot"/>
          </a:ln>
        </p:spPr>
        <p:style>
          <a:lnRef idx="2">
            <a:schemeClr val="accent1"/>
          </a:lnRef>
          <a:fillRef idx="0">
            <a:schemeClr val="accent1"/>
          </a:fillRef>
          <a:effectRef idx="1">
            <a:schemeClr val="accent1"/>
          </a:effectRef>
          <a:fontRef idx="minor">
            <a:schemeClr val="tx1"/>
          </a:fontRef>
        </p:style>
      </p:cxnSp>
      <p:pic>
        <p:nvPicPr>
          <p:cNvPr id="39949" name="Picture 49"/>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8250238" y="1905000"/>
            <a:ext cx="525462" cy="446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9950" name="Picture 4" descr="Screen shot 2013-08-28 at 7.03.13 PM.png"/>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152400" y="1524000"/>
            <a:ext cx="3221038" cy="2743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9954" name="TextBox 25"/>
          <p:cNvSpPr txBox="1">
            <a:spLocks noChangeArrowheads="1"/>
          </p:cNvSpPr>
          <p:nvPr/>
        </p:nvSpPr>
        <p:spPr bwMode="auto">
          <a:xfrm>
            <a:off x="304800" y="5924550"/>
            <a:ext cx="8267700" cy="400050"/>
          </a:xfrm>
          <a:prstGeom prst="rect">
            <a:avLst/>
          </a:prstGeom>
          <a:solidFill>
            <a:srgbClr val="FF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a:t>Independent, high precision measurement in a wide Q</a:t>
            </a:r>
            <a:r>
              <a:rPr lang="en-US" sz="2000" baseline="30000"/>
              <a:t>2</a:t>
            </a:r>
            <a:r>
              <a:rPr lang="en-US" sz="2000"/>
              <a:t> range is crucial</a:t>
            </a:r>
          </a:p>
        </p:txBody>
      </p:sp>
      <p:grpSp>
        <p:nvGrpSpPr>
          <p:cNvPr id="39955" name="Group 58"/>
          <p:cNvGrpSpPr>
            <a:grpSpLocks/>
          </p:cNvGrpSpPr>
          <p:nvPr/>
        </p:nvGrpSpPr>
        <p:grpSpPr bwMode="auto">
          <a:xfrm>
            <a:off x="7834313" y="762000"/>
            <a:ext cx="1295400" cy="914400"/>
            <a:chOff x="7065203" y="838200"/>
            <a:chExt cx="1905000" cy="909638"/>
          </a:xfrm>
        </p:grpSpPr>
        <p:pic>
          <p:nvPicPr>
            <p:cNvPr id="39957" name="Picture 95" descr="txp_fig"/>
            <p:cNvPicPr>
              <a:picLocks noChangeAspect="1" noChangeArrowheads="1"/>
            </p:cNvPicPr>
            <p:nvPr>
              <p:custDataLst>
                <p:tags r:id="rId1"/>
              </p:custDataLst>
            </p:nvPr>
          </p:nvPicPr>
          <p:blipFill>
            <a:blip r:embed="rId13">
              <a:extLst>
                <a:ext uri="{28A0092B-C50C-407E-A947-70E740481C1C}">
                  <a14:useLocalDpi xmlns:a14="http://schemas.microsoft.com/office/drawing/2010/main" val="0"/>
                </a:ext>
              </a:extLst>
            </a:blip>
            <a:srcRect/>
            <a:stretch>
              <a:fillRect/>
            </a:stretch>
          </p:blipFill>
          <p:spPr bwMode="auto">
            <a:xfrm>
              <a:off x="7065203" y="838200"/>
              <a:ext cx="1905000" cy="909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9958" name="Picture 101" descr="txp_fig"/>
            <p:cNvPicPr>
              <a:picLocks noChangeAspect="1" noChangeArrowheads="1"/>
            </p:cNvPicPr>
            <p:nvPr>
              <p:custDataLst>
                <p:tags r:id="rId2"/>
              </p:custDataLst>
            </p:nvPr>
          </p:nvPicPr>
          <p:blipFill>
            <a:blip r:embed="rId14">
              <a:extLst>
                <a:ext uri="{28A0092B-C50C-407E-A947-70E740481C1C}">
                  <a14:useLocalDpi xmlns:a14="http://schemas.microsoft.com/office/drawing/2010/main" val="0"/>
                </a:ext>
              </a:extLst>
            </a:blip>
            <a:srcRect/>
            <a:stretch>
              <a:fillRect/>
            </a:stretch>
          </p:blipFill>
          <p:spPr bwMode="auto">
            <a:xfrm>
              <a:off x="7620000" y="1524000"/>
              <a:ext cx="282575" cy="20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9959" name="Picture 102" descr="txp_fig"/>
            <p:cNvPicPr>
              <a:picLocks noChangeAspect="1" noChangeArrowheads="1"/>
            </p:cNvPicPr>
            <p:nvPr>
              <p:custDataLst>
                <p:tags r:id="rId3"/>
              </p:custDataLst>
            </p:nvPr>
          </p:nvPicPr>
          <p:blipFill>
            <a:blip r:embed="rId15">
              <a:extLst>
                <a:ext uri="{28A0092B-C50C-407E-A947-70E740481C1C}">
                  <a14:useLocalDpi xmlns:a14="http://schemas.microsoft.com/office/drawing/2010/main" val="0"/>
                </a:ext>
              </a:extLst>
            </a:blip>
            <a:srcRect/>
            <a:stretch>
              <a:fillRect/>
            </a:stretch>
          </p:blipFill>
          <p:spPr bwMode="auto">
            <a:xfrm>
              <a:off x="8458200" y="1314450"/>
              <a:ext cx="304800" cy="185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9960" name="Picture 103" descr="txp_fig"/>
            <p:cNvPicPr>
              <a:picLocks noChangeAspect="1" noChangeArrowheads="1"/>
            </p:cNvPicPr>
            <p:nvPr>
              <p:custDataLst>
                <p:tags r:id="rId4"/>
              </p:custDataLst>
            </p:nvPr>
          </p:nvPicPr>
          <p:blipFill>
            <a:blip r:embed="rId16">
              <a:extLst>
                <a:ext uri="{28A0092B-C50C-407E-A947-70E740481C1C}">
                  <a14:useLocalDpi xmlns:a14="http://schemas.microsoft.com/office/drawing/2010/main" val="0"/>
                </a:ext>
              </a:extLst>
            </a:blip>
            <a:srcRect/>
            <a:stretch>
              <a:fillRect/>
            </a:stretch>
          </p:blipFill>
          <p:spPr bwMode="auto">
            <a:xfrm>
              <a:off x="8458200" y="1093788"/>
              <a:ext cx="228600" cy="17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9961" name="Picture 104" descr="txp_fig"/>
            <p:cNvPicPr>
              <a:picLocks noChangeAspect="1" noChangeArrowheads="1"/>
            </p:cNvPicPr>
            <p:nvPr>
              <p:custDataLst>
                <p:tags r:id="rId5"/>
              </p:custDataLst>
            </p:nvPr>
          </p:nvPicPr>
          <p:blipFill>
            <a:blip r:embed="rId17">
              <a:extLst>
                <a:ext uri="{28A0092B-C50C-407E-A947-70E740481C1C}">
                  <a14:useLocalDpi xmlns:a14="http://schemas.microsoft.com/office/drawing/2010/main" val="0"/>
                </a:ext>
              </a:extLst>
            </a:blip>
            <a:srcRect/>
            <a:stretch>
              <a:fillRect/>
            </a:stretch>
          </p:blipFill>
          <p:spPr bwMode="auto">
            <a:xfrm>
              <a:off x="8610600" y="1524000"/>
              <a:ext cx="350838" cy="203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9962" name="Picture 105" descr="txp_fig"/>
            <p:cNvPicPr>
              <a:picLocks noChangeAspect="1" noChangeArrowheads="1"/>
            </p:cNvPicPr>
            <p:nvPr>
              <p:custDataLst>
                <p:tags r:id="rId6"/>
              </p:custDataLst>
            </p:nvPr>
          </p:nvPicPr>
          <p:blipFill>
            <a:blip r:embed="rId18">
              <a:extLst>
                <a:ext uri="{28A0092B-C50C-407E-A947-70E740481C1C}">
                  <a14:useLocalDpi xmlns:a14="http://schemas.microsoft.com/office/drawing/2010/main" val="0"/>
                </a:ext>
              </a:extLst>
            </a:blip>
            <a:srcRect/>
            <a:stretch>
              <a:fillRect/>
            </a:stretch>
          </p:blipFill>
          <p:spPr bwMode="auto">
            <a:xfrm>
              <a:off x="8001000" y="1541463"/>
              <a:ext cx="304800" cy="185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36262944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76877"/>
                                        </p:tgtEl>
                                        <p:attrNameLst>
                                          <p:attrName>style.visibility</p:attrName>
                                        </p:attrNameLst>
                                      </p:cBhvr>
                                      <p:to>
                                        <p:strVal val="visible"/>
                                      </p:to>
                                    </p:set>
                                    <p:animEffect transition="in" filter="blinds(horizontal)">
                                      <p:cBhvr>
                                        <p:cTn id="7" dur="500"/>
                                        <p:tgtEl>
                                          <p:spTgt spid="6768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6877"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76200" y="152400"/>
            <a:ext cx="8991600" cy="563563"/>
          </a:xfrm>
        </p:spPr>
        <p:txBody>
          <a:bodyPr/>
          <a:lstStyle/>
          <a:p>
            <a:r>
              <a:rPr lang="en-US" altLang="en-US" sz="2400"/>
              <a:t> Additional </a:t>
            </a:r>
            <a:r>
              <a:rPr lang="en-US" altLang="en-US" sz="2400" smtClean="0"/>
              <a:t>complications: </a:t>
            </a:r>
            <a:r>
              <a:rPr lang="en-US" altLang="en-US" sz="2400"/>
              <a:t>Experiment has limited energy</a:t>
            </a:r>
          </a:p>
        </p:txBody>
      </p:sp>
      <p:sp>
        <p:nvSpPr>
          <p:cNvPr id="3" name="Footer Placeholder 2"/>
          <p:cNvSpPr>
            <a:spLocks noGrp="1"/>
          </p:cNvSpPr>
          <p:nvPr>
            <p:ph type="ftr" sz="quarter" idx="10"/>
          </p:nvPr>
        </p:nvSpPr>
        <p:spPr/>
        <p:txBody>
          <a:bodyPr/>
          <a:lstStyle/>
          <a:p>
            <a:pPr>
              <a:defRPr/>
            </a:pPr>
            <a:r>
              <a:rPr lang="en-US" smtClean="0"/>
              <a:t>Avakian, APCTP July 2</a:t>
            </a:r>
            <a:endParaRPr lang="en-US"/>
          </a:p>
        </p:txBody>
      </p:sp>
      <p:sp>
        <p:nvSpPr>
          <p:cNvPr id="256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674C7692-7FBC-FF46-8935-2AE5E095501A}" type="slidenum">
              <a:rPr lang="en-US" altLang="en-US" sz="1400"/>
              <a:pPr>
                <a:spcBef>
                  <a:spcPct val="0"/>
                </a:spcBef>
                <a:buFontTx/>
                <a:buNone/>
              </a:pPr>
              <a:t>70</a:t>
            </a:fld>
            <a:endParaRPr lang="en-US" altLang="en-US" sz="1400"/>
          </a:p>
        </p:txBody>
      </p:sp>
      <p:pic>
        <p:nvPicPr>
          <p:cNvPr id="25604" name="Content Placeholder 5" descr="Screen Shot 2016-03-22 at 3.44.21 PM.png"/>
          <p:cNvPicPr>
            <a:picLocks noGrp="1" noChangeAspect="1"/>
          </p:cNvPicPr>
          <p:nvPr>
            <p:ph idx="1"/>
          </p:nvPr>
        </p:nvPicPr>
        <p:blipFill>
          <a:blip r:embed="rId3">
            <a:extLst>
              <a:ext uri="{28A0092B-C50C-407E-A947-70E740481C1C}">
                <a14:useLocalDpi xmlns:a14="http://schemas.microsoft.com/office/drawing/2010/main" val="0"/>
              </a:ext>
            </a:extLst>
          </a:blip>
          <a:srcRect t="690" r="70" b="43"/>
          <a:stretch>
            <a:fillRect/>
          </a:stretch>
        </p:blipFill>
        <p:spPr>
          <a:xfrm>
            <a:off x="228600" y="1676400"/>
            <a:ext cx="7239000" cy="4949825"/>
          </a:xfrm>
        </p:spPr>
      </p:pic>
      <p:sp>
        <p:nvSpPr>
          <p:cNvPr id="25605" name="Rectangle 1"/>
          <p:cNvSpPr>
            <a:spLocks noChangeArrowheads="1"/>
          </p:cNvSpPr>
          <p:nvPr/>
        </p:nvSpPr>
        <p:spPr bwMode="auto">
          <a:xfrm>
            <a:off x="228600" y="914400"/>
            <a:ext cx="83058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In F</a:t>
            </a:r>
            <a:r>
              <a:rPr lang="en-US" altLang="en-US" sz="1800" baseline="-25000"/>
              <a:t>XY</a:t>
            </a:r>
            <a:r>
              <a:rPr lang="en-US" altLang="en-US" sz="1800" baseline="30000"/>
              <a:t>h</a:t>
            </a:r>
            <a:r>
              <a:rPr lang="en-US" altLang="en-US" sz="1800"/>
              <a:t>(x,y,z,P</a:t>
            </a:r>
            <a:r>
              <a:rPr lang="en-US" altLang="en-US" sz="1800" baseline="-25000"/>
              <a:t>T</a:t>
            </a:r>
            <a:r>
              <a:rPr lang="en-US" altLang="en-US" sz="1800"/>
              <a:t>,</a:t>
            </a:r>
            <a:r>
              <a:rPr lang="en-US" altLang="en-US" sz="1800">
                <a:latin typeface="Symbol" charset="2"/>
              </a:rPr>
              <a:t>f</a:t>
            </a:r>
            <a:r>
              <a:rPr lang="en-US" altLang="en-US" sz="1800"/>
              <a:t>)  variables independent, while in real life even for 100% acceptance they are limited</a:t>
            </a:r>
          </a:p>
        </p:txBody>
      </p:sp>
      <p:sp>
        <p:nvSpPr>
          <p:cNvPr id="25606" name="TextBox 1"/>
          <p:cNvSpPr txBox="1">
            <a:spLocks noChangeArrowheads="1"/>
          </p:cNvSpPr>
          <p:nvPr/>
        </p:nvSpPr>
        <p:spPr bwMode="auto">
          <a:xfrm>
            <a:off x="6934200" y="3810000"/>
            <a:ext cx="32543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Z</a:t>
            </a:r>
          </a:p>
        </p:txBody>
      </p:sp>
      <p:sp>
        <p:nvSpPr>
          <p:cNvPr id="25607" name="TextBox 7"/>
          <p:cNvSpPr txBox="1">
            <a:spLocks noChangeArrowheads="1"/>
          </p:cNvSpPr>
          <p:nvPr/>
        </p:nvSpPr>
        <p:spPr bwMode="auto">
          <a:xfrm>
            <a:off x="5867400" y="1600200"/>
            <a:ext cx="430213"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P</a:t>
            </a:r>
            <a:r>
              <a:rPr lang="en-US" altLang="en-US" sz="1800" baseline="-25000"/>
              <a:t>T</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r>
              <a:rPr lang="en-US">
                <a:latin typeface="Arial" charset="0"/>
                <a:ea typeface="ＭＳ Ｐゴシック" charset="0"/>
                <a:cs typeface="ＭＳ Ｐゴシック" charset="0"/>
              </a:rPr>
              <a:t>Radiative DIS</a:t>
            </a:r>
          </a:p>
        </p:txBody>
      </p:sp>
      <p:pic>
        <p:nvPicPr>
          <p:cNvPr id="38914" name="Picture 1" descr="Screen Shot 2017-11-20 at 6.47.24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 y="838200"/>
            <a:ext cx="4581525" cy="144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8915" name="Rectangle 2"/>
          <p:cNvSpPr>
            <a:spLocks noChangeArrowheads="1"/>
          </p:cNvSpPr>
          <p:nvPr/>
        </p:nvSpPr>
        <p:spPr bwMode="auto">
          <a:xfrm>
            <a:off x="4572000" y="914400"/>
            <a:ext cx="44196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400"/>
              <a:t>Akushevich et al. http://www.jlab.org/RC/radgen/</a:t>
            </a:r>
          </a:p>
        </p:txBody>
      </p:sp>
      <p:sp>
        <p:nvSpPr>
          <p:cNvPr id="38916" name="Rectangle 5"/>
          <p:cNvSpPr>
            <a:spLocks noChangeArrowheads="1"/>
          </p:cNvSpPr>
          <p:nvPr/>
        </p:nvSpPr>
        <p:spPr bwMode="auto">
          <a:xfrm>
            <a:off x="4191000" y="1219200"/>
            <a:ext cx="45720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600"/>
              <a:t>/group/gpd/sidis/inclusive-dis-rad/generate-dis</a:t>
            </a:r>
          </a:p>
        </p:txBody>
      </p:sp>
      <p:sp>
        <p:nvSpPr>
          <p:cNvPr id="38917" name="Rectangle 8"/>
          <p:cNvSpPr>
            <a:spLocks noChangeArrowheads="1"/>
          </p:cNvSpPr>
          <p:nvPr/>
        </p:nvSpPr>
        <p:spPr bwMode="auto">
          <a:xfrm>
            <a:off x="5791200" y="1524000"/>
            <a:ext cx="32766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a:t> </a:t>
            </a:r>
            <a:r>
              <a:rPr lang="en-US" sz="1200"/>
              <a:t>--rad  1 (table input, generated on flight)</a:t>
            </a:r>
          </a:p>
        </p:txBody>
      </p:sp>
      <p:pic>
        <p:nvPicPr>
          <p:cNvPr id="38918" name="Picture 1" descr="Screen Shot 2017-11-21 at 7.45.48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590800"/>
            <a:ext cx="4375150" cy="3289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8919" name="Picture 2" descr="Screen Shot 2017-11-21 at 7.45.39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2590800"/>
            <a:ext cx="4491038" cy="340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5" name="Straight Connector 4"/>
          <p:cNvCxnSpPr>
            <a:cxnSpLocks noChangeShapeType="1"/>
          </p:cNvCxnSpPr>
          <p:nvPr/>
        </p:nvCxnSpPr>
        <p:spPr bwMode="auto">
          <a:xfrm>
            <a:off x="8229600" y="3352800"/>
            <a:ext cx="0" cy="2057400"/>
          </a:xfrm>
          <a:prstGeom prst="line">
            <a:avLst/>
          </a:prstGeom>
          <a:noFill/>
          <a:ln w="25400">
            <a:solidFill>
              <a:schemeClr val="tx1"/>
            </a:solidFill>
            <a:prstDash val="sysDash"/>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xmlns="">
                <a:noFill/>
              </a14:hiddenFill>
            </a:ext>
          </a:extLst>
        </p:spPr>
      </p:cxnSp>
      <p:sp>
        <p:nvSpPr>
          <p:cNvPr id="38921" name="TextBox 5"/>
          <p:cNvSpPr txBox="1">
            <a:spLocks noChangeArrowheads="1"/>
          </p:cNvSpPr>
          <p:nvPr/>
        </p:nvSpPr>
        <p:spPr bwMode="auto">
          <a:xfrm>
            <a:off x="6781800" y="2971800"/>
            <a:ext cx="193516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a:t>DIS cut (E’&gt;2 GeV)</a:t>
            </a:r>
          </a:p>
        </p:txBody>
      </p:sp>
      <p:sp>
        <p:nvSpPr>
          <p:cNvPr id="38922" name="TextBox 16"/>
          <p:cNvSpPr txBox="1">
            <a:spLocks noChangeArrowheads="1"/>
          </p:cNvSpPr>
          <p:nvPr/>
        </p:nvSpPr>
        <p:spPr bwMode="auto">
          <a:xfrm>
            <a:off x="2971800" y="3505200"/>
            <a:ext cx="1090613"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a:t>with radiation</a:t>
            </a:r>
          </a:p>
        </p:txBody>
      </p:sp>
      <p:sp>
        <p:nvSpPr>
          <p:cNvPr id="38923" name="TextBox 17"/>
          <p:cNvSpPr txBox="1">
            <a:spLocks noChangeArrowheads="1"/>
          </p:cNvSpPr>
          <p:nvPr/>
        </p:nvSpPr>
        <p:spPr bwMode="auto">
          <a:xfrm>
            <a:off x="2667000" y="4114800"/>
            <a:ext cx="1304925"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a:t>without radiation</a:t>
            </a:r>
          </a:p>
        </p:txBody>
      </p:sp>
      <p:sp>
        <p:nvSpPr>
          <p:cNvPr id="38924" name="TextBox 6"/>
          <p:cNvSpPr txBox="1">
            <a:spLocks noChangeArrowheads="1"/>
          </p:cNvSpPr>
          <p:nvPr/>
        </p:nvSpPr>
        <p:spPr bwMode="auto">
          <a:xfrm>
            <a:off x="533400" y="5943600"/>
            <a:ext cx="8113713"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a:t>Radiative correction become very significant for low energy scattered electron</a:t>
            </a:r>
          </a:p>
        </p:txBody>
      </p:sp>
      <p:sp>
        <p:nvSpPr>
          <p:cNvPr id="8" name="Footer Placeholder 7"/>
          <p:cNvSpPr>
            <a:spLocks noGrp="1"/>
          </p:cNvSpPr>
          <p:nvPr>
            <p:ph type="ftr" sz="quarter" idx="10"/>
          </p:nvPr>
        </p:nvSpPr>
        <p:spPr/>
        <p:txBody>
          <a:bodyPr/>
          <a:lstStyle/>
          <a:p>
            <a:pPr>
              <a:defRPr/>
            </a:pPr>
            <a:r>
              <a:rPr lang="en-US" smtClean="0"/>
              <a:t>Avakian, APCTP July 2</a:t>
            </a:r>
            <a:endParaRPr lang="en-US"/>
          </a:p>
        </p:txBody>
      </p:sp>
      <p:sp>
        <p:nvSpPr>
          <p:cNvPr id="38926" name="Slide Number Placeholder 8"/>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C4DBFE5D-42F7-7647-A86D-D0ED05CE9941}" type="slidenum">
              <a:rPr lang="en-US" sz="1400"/>
              <a:pPr/>
              <a:t>71</a:t>
            </a:fld>
            <a:endParaRPr lang="en-US" sz="1400"/>
          </a:p>
        </p:txBody>
      </p:sp>
    </p:spTree>
    <p:extLst>
      <p:ext uri="{BB962C8B-B14F-4D97-AF65-F5344CB8AC3E}">
        <p14:creationId xmlns:p14="http://schemas.microsoft.com/office/powerpoint/2010/main" val="150146936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7" name="TextBox 6"/>
          <p:cNvSpPr txBox="1">
            <a:spLocks noChangeArrowheads="1"/>
          </p:cNvSpPr>
          <p:nvPr/>
        </p:nvSpPr>
        <p:spPr bwMode="auto">
          <a:xfrm>
            <a:off x="381000" y="838200"/>
            <a:ext cx="4025900" cy="5842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600"/>
              <a:t>Data  (contains N events with 4 vectors of reconstructed particles, N~1B)</a:t>
            </a:r>
          </a:p>
        </p:txBody>
      </p:sp>
      <p:sp>
        <p:nvSpPr>
          <p:cNvPr id="24578" name="TextBox 10"/>
          <p:cNvSpPr txBox="1">
            <a:spLocks noChangeArrowheads="1"/>
          </p:cNvSpPr>
          <p:nvPr/>
        </p:nvSpPr>
        <p:spPr bwMode="auto">
          <a:xfrm>
            <a:off x="4559300" y="846138"/>
            <a:ext cx="4445000" cy="830262"/>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600"/>
              <a:t>MC +RC (contains M events with 4 vectors of generated and reconstructed particles, M~</a:t>
            </a:r>
            <a:r>
              <a:rPr lang="en-US" altLang="en-US" sz="1600" u="sng"/>
              <a:t>10-100N</a:t>
            </a:r>
            <a:r>
              <a:rPr lang="en-US" altLang="en-US" sz="1600"/>
              <a:t>)</a:t>
            </a:r>
          </a:p>
        </p:txBody>
      </p:sp>
      <p:sp>
        <p:nvSpPr>
          <p:cNvPr id="13" name="Oval 12"/>
          <p:cNvSpPr/>
          <p:nvPr/>
        </p:nvSpPr>
        <p:spPr>
          <a:xfrm>
            <a:off x="4519749" y="2562622"/>
            <a:ext cx="3962400" cy="550463"/>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sz="1600"/>
          </a:p>
        </p:txBody>
      </p:sp>
      <p:sp>
        <p:nvSpPr>
          <p:cNvPr id="24580" name="TextBox 13"/>
          <p:cNvSpPr txBox="1">
            <a:spLocks noChangeArrowheads="1"/>
          </p:cNvSpPr>
          <p:nvPr/>
        </p:nvSpPr>
        <p:spPr bwMode="auto">
          <a:xfrm>
            <a:off x="4681403" y="2654469"/>
            <a:ext cx="3829049"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600"/>
              <a:t>Compare generated with reconstructed</a:t>
            </a:r>
          </a:p>
        </p:txBody>
      </p:sp>
      <p:sp>
        <p:nvSpPr>
          <p:cNvPr id="15" name="Oval 14"/>
          <p:cNvSpPr/>
          <p:nvPr/>
        </p:nvSpPr>
        <p:spPr>
          <a:xfrm>
            <a:off x="228600" y="1905000"/>
            <a:ext cx="3312114" cy="102870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sz="1600"/>
          </a:p>
        </p:txBody>
      </p:sp>
      <p:sp>
        <p:nvSpPr>
          <p:cNvPr id="24582" name="TextBox 15"/>
          <p:cNvSpPr txBox="1">
            <a:spLocks noChangeArrowheads="1"/>
          </p:cNvSpPr>
          <p:nvPr/>
        </p:nvSpPr>
        <p:spPr bwMode="auto">
          <a:xfrm>
            <a:off x="892219" y="2049859"/>
            <a:ext cx="2247900"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600"/>
              <a:t>Define x-sections/normalized counts</a:t>
            </a:r>
          </a:p>
        </p:txBody>
      </p:sp>
      <p:cxnSp>
        <p:nvCxnSpPr>
          <p:cNvPr id="18" name="Straight Arrow Connector 17"/>
          <p:cNvCxnSpPr/>
          <p:nvPr/>
        </p:nvCxnSpPr>
        <p:spPr>
          <a:xfrm flipH="1">
            <a:off x="2209800" y="1458913"/>
            <a:ext cx="25400" cy="369887"/>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a:stCxn id="13" idx="4"/>
          </p:cNvCxnSpPr>
          <p:nvPr/>
        </p:nvCxnSpPr>
        <p:spPr>
          <a:xfrm>
            <a:off x="6500949" y="3113085"/>
            <a:ext cx="74159" cy="852089"/>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a:endCxn id="13" idx="0"/>
          </p:cNvCxnSpPr>
          <p:nvPr/>
        </p:nvCxnSpPr>
        <p:spPr>
          <a:xfrm>
            <a:off x="5700670" y="1713707"/>
            <a:ext cx="800279" cy="848915"/>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flipH="1" flipV="1">
            <a:off x="3505201" y="2362200"/>
            <a:ext cx="1830387" cy="153035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a:off x="1998707" y="3032918"/>
            <a:ext cx="17462" cy="105886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4588" name="TextBox 53"/>
          <p:cNvSpPr txBox="1">
            <a:spLocks noChangeArrowheads="1"/>
          </p:cNvSpPr>
          <p:nvPr/>
        </p:nvSpPr>
        <p:spPr bwMode="auto">
          <a:xfrm>
            <a:off x="1066800" y="127000"/>
            <a:ext cx="64516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2400"/>
              <a:t>Analysis of azimuthal moments in  SIDIS/HEP  </a:t>
            </a:r>
          </a:p>
        </p:txBody>
      </p:sp>
      <p:sp>
        <p:nvSpPr>
          <p:cNvPr id="24589" name="TextBox 24"/>
          <p:cNvSpPr txBox="1">
            <a:spLocks noChangeArrowheads="1"/>
          </p:cNvSpPr>
          <p:nvPr/>
        </p:nvSpPr>
        <p:spPr bwMode="auto">
          <a:xfrm>
            <a:off x="4784407" y="3929857"/>
            <a:ext cx="4037013" cy="830263"/>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600"/>
              <a:t>Acceptance in </a:t>
            </a:r>
            <a:r>
              <a:rPr lang="ja-JP" altLang="en-US" sz="1600"/>
              <a:t>“</a:t>
            </a:r>
            <a:r>
              <a:rPr lang="en-US" altLang="ja-JP" sz="1600"/>
              <a:t>small</a:t>
            </a:r>
            <a:r>
              <a:rPr lang="ja-JP" altLang="en-US" sz="1600"/>
              <a:t>”</a:t>
            </a:r>
            <a:r>
              <a:rPr lang="en-US" altLang="ja-JP" sz="1600"/>
              <a:t> bins (counts in </a:t>
            </a:r>
            <a:r>
              <a:rPr lang="en-US" altLang="ja-JP" sz="1600">
                <a:latin typeface="Symbol" charset="2"/>
              </a:rPr>
              <a:t>l,L,</a:t>
            </a:r>
            <a:r>
              <a:rPr lang="en-US" altLang="ja-JP" sz="1600"/>
              <a:t>x,y,[z,P</a:t>
            </a:r>
            <a:r>
              <a:rPr lang="en-US" altLang="ja-JP" sz="1600" baseline="-25000"/>
              <a:t>T</a:t>
            </a:r>
            <a:r>
              <a:rPr lang="en-US" altLang="ja-JP" sz="1600"/>
              <a:t>][t],</a:t>
            </a:r>
            <a:r>
              <a:rPr lang="en-US" altLang="ja-JP" sz="1600">
                <a:latin typeface="Symbol" charset="2"/>
              </a:rPr>
              <a:t> f</a:t>
            </a:r>
            <a:r>
              <a:rPr lang="en-US" altLang="ja-JP" sz="1600"/>
              <a:t>) defining reconstruction  efficiency and material on path of leptons</a:t>
            </a:r>
            <a:endParaRPr lang="en-US" altLang="en-US" sz="1600"/>
          </a:p>
        </p:txBody>
      </p:sp>
      <p:sp>
        <p:nvSpPr>
          <p:cNvPr id="24590" name="TextBox 27"/>
          <p:cNvSpPr txBox="1">
            <a:spLocks noChangeArrowheads="1"/>
          </p:cNvSpPr>
          <p:nvPr/>
        </p:nvSpPr>
        <p:spPr bwMode="auto">
          <a:xfrm>
            <a:off x="381000" y="4125118"/>
            <a:ext cx="3773488" cy="830263"/>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600"/>
              <a:t>Counts in </a:t>
            </a:r>
            <a:r>
              <a:rPr lang="ja-JP" altLang="en-US" sz="1600"/>
              <a:t>“</a:t>
            </a:r>
            <a:r>
              <a:rPr lang="en-US" altLang="ja-JP" sz="1600"/>
              <a:t>small</a:t>
            </a:r>
            <a:r>
              <a:rPr lang="ja-JP" altLang="en-US" sz="1600"/>
              <a:t>”</a:t>
            </a:r>
            <a:r>
              <a:rPr lang="en-US" altLang="ja-JP" sz="1600"/>
              <a:t> bins  in </a:t>
            </a:r>
          </a:p>
          <a:p>
            <a:pPr eaLnBrk="1" hangingPunct="1">
              <a:spcBef>
                <a:spcPct val="0"/>
              </a:spcBef>
              <a:buFontTx/>
              <a:buNone/>
            </a:pPr>
            <a:r>
              <a:rPr lang="en-US" altLang="en-US" sz="1600">
                <a:latin typeface="Symbol" charset="2"/>
              </a:rPr>
              <a:t>l,L</a:t>
            </a:r>
            <a:r>
              <a:rPr lang="en-US" altLang="en-US" sz="1600"/>
              <a:t>,x,y, [z,P</a:t>
            </a:r>
            <a:r>
              <a:rPr lang="en-US" altLang="en-US" sz="1600" baseline="-25000"/>
              <a:t>T</a:t>
            </a:r>
            <a:r>
              <a:rPr lang="en-US" altLang="en-US" sz="1600"/>
              <a:t>][t],</a:t>
            </a:r>
            <a:r>
              <a:rPr lang="en-US" altLang="en-US" sz="1600">
                <a:latin typeface="Symbol" charset="2"/>
              </a:rPr>
              <a:t>f</a:t>
            </a:r>
            <a:r>
              <a:rPr lang="en-US" altLang="en-US" sz="1600"/>
              <a:t>,</a:t>
            </a:r>
            <a:r>
              <a:rPr lang="en-US" altLang="en-US" sz="1200"/>
              <a:t>RC</a:t>
            </a:r>
            <a:r>
              <a:rPr lang="en-US" altLang="en-US" sz="1600"/>
              <a:t> corrected for detector acceptance and efficiency</a:t>
            </a:r>
          </a:p>
        </p:txBody>
      </p:sp>
      <p:sp>
        <p:nvSpPr>
          <p:cNvPr id="24591" name="Footer Placeholder 38"/>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smtClean="0"/>
              <a:t>Avakian, APCTP July 2</a:t>
            </a:r>
            <a:endParaRPr lang="en-US" altLang="en-US" sz="1400"/>
          </a:p>
        </p:txBody>
      </p:sp>
      <p:sp>
        <p:nvSpPr>
          <p:cNvPr id="24596" name="Slide Number Placeholder 1"/>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EDCFCCB3-7A7A-2E45-A3E0-C2F830CC12E6}" type="slidenum">
              <a:rPr lang="en-US" altLang="en-US" sz="1400"/>
              <a:pPr>
                <a:spcBef>
                  <a:spcPct val="0"/>
                </a:spcBef>
                <a:buFontTx/>
                <a:buNone/>
              </a:pPr>
              <a:t>72</a:t>
            </a:fld>
            <a:endParaRPr lang="en-US" altLang="en-US" sz="1400"/>
          </a:p>
        </p:txBody>
      </p:sp>
      <p:sp>
        <p:nvSpPr>
          <p:cNvPr id="12" name="TextBox 11"/>
          <p:cNvSpPr txBox="1"/>
          <p:nvPr/>
        </p:nvSpPr>
        <p:spPr>
          <a:xfrm>
            <a:off x="815611" y="5275026"/>
            <a:ext cx="7937592" cy="923330"/>
          </a:xfrm>
          <a:prstGeom prst="rect">
            <a:avLst/>
          </a:prstGeom>
          <a:noFill/>
          <a:ln>
            <a:solidFill>
              <a:schemeClr val="tx1"/>
            </a:solidFill>
          </a:ln>
        </p:spPr>
        <p:txBody>
          <a:bodyPr wrap="square" rtlCol="0">
            <a:spAutoFit/>
          </a:bodyPr>
          <a:lstStyle/>
          <a:p>
            <a:pPr marL="285750" indent="-285750">
              <a:buFont typeface="Arial" charset="0"/>
              <a:buChar char="•"/>
            </a:pPr>
            <a:r>
              <a:rPr lang="en-US" smtClean="0"/>
              <a:t>Counts in a given bin corrected by </a:t>
            </a:r>
            <a:r>
              <a:rPr lang="en-US" err="1" smtClean="0"/>
              <a:t>rec.efficiency</a:t>
            </a:r>
            <a:r>
              <a:rPr lang="en-US" smtClean="0"/>
              <a:t> and radiative effects</a:t>
            </a:r>
          </a:p>
          <a:p>
            <a:pPr marL="285750" indent="-285750">
              <a:buFont typeface="Arial" charset="0"/>
              <a:buChar char="•"/>
            </a:pPr>
            <a:r>
              <a:rPr lang="en-US" smtClean="0"/>
              <a:t>Size of the bins dictated by the statistics allowing fits for extraction of azimuthal moments</a:t>
            </a:r>
            <a:endParaRPr lang="en-US"/>
          </a:p>
        </p:txBody>
      </p:sp>
    </p:spTree>
    <p:extLst>
      <p:ext uri="{BB962C8B-B14F-4D97-AF65-F5344CB8AC3E}">
        <p14:creationId xmlns:p14="http://schemas.microsoft.com/office/powerpoint/2010/main" val="196592307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4"/>
          <p:cNvSpPr>
            <a:spLocks noGrp="1"/>
          </p:cNvSpPr>
          <p:nvPr>
            <p:ph type="sldNum" sz="quarter" idx="11"/>
          </p:nvPr>
        </p:nvSpPr>
        <p:spPr>
          <a:xfrm>
            <a:off x="8458200" y="6588125"/>
            <a:ext cx="685800" cy="32067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3A9913C-4F61-BB47-A9FE-E6E1F92D3932}" type="slidenum">
              <a:rPr lang="en-US" sz="1400"/>
              <a:pPr eaLnBrk="1" hangingPunct="1"/>
              <a:t>73</a:t>
            </a:fld>
            <a:endParaRPr lang="en-US" sz="1400"/>
          </a:p>
        </p:txBody>
      </p:sp>
      <p:sp>
        <p:nvSpPr>
          <p:cNvPr id="34819" name="Rectangle 2"/>
          <p:cNvSpPr>
            <a:spLocks noGrp="1" noChangeArrowheads="1"/>
          </p:cNvSpPr>
          <p:nvPr>
            <p:ph type="title"/>
          </p:nvPr>
        </p:nvSpPr>
        <p:spPr/>
        <p:txBody>
          <a:bodyPr/>
          <a:lstStyle/>
          <a:p>
            <a:pPr eaLnBrk="1" hangingPunct="1"/>
            <a:r>
              <a:rPr lang="en-US" sz="3200" dirty="0">
                <a:latin typeface="Arial" charset="0"/>
                <a:ea typeface="ＭＳ Ｐゴシック" charset="0"/>
                <a:cs typeface="ＭＳ Ｐゴシック" charset="0"/>
              </a:rPr>
              <a:t>Quark-gluon </a:t>
            </a:r>
            <a:r>
              <a:rPr lang="en-US" sz="3200" dirty="0" smtClean="0">
                <a:latin typeface="Arial" charset="0"/>
                <a:ea typeface="ＭＳ Ｐゴシック" charset="0"/>
                <a:cs typeface="ＭＳ Ｐゴシック" charset="0"/>
              </a:rPr>
              <a:t>correlations</a:t>
            </a:r>
            <a:endParaRPr lang="en-US" sz="3200" dirty="0">
              <a:latin typeface="Arial" charset="0"/>
              <a:ea typeface="ＭＳ Ｐゴシック" charset="0"/>
              <a:cs typeface="ＭＳ Ｐゴシック" charset="0"/>
            </a:endParaRPr>
          </a:p>
        </p:txBody>
      </p:sp>
      <p:sp>
        <p:nvSpPr>
          <p:cNvPr id="34820" name="Footer Placeholder 9"/>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smtClean="0"/>
              <a:t>Avakian, APCTP July 2</a:t>
            </a:r>
            <a:endParaRPr lang="en-US" sz="1400"/>
          </a:p>
        </p:txBody>
      </p:sp>
      <p:grpSp>
        <p:nvGrpSpPr>
          <p:cNvPr id="34821" name="Group 14"/>
          <p:cNvGrpSpPr>
            <a:grpSpLocks/>
          </p:cNvGrpSpPr>
          <p:nvPr/>
        </p:nvGrpSpPr>
        <p:grpSpPr bwMode="auto">
          <a:xfrm>
            <a:off x="152400" y="838200"/>
            <a:ext cx="1828800" cy="1143000"/>
            <a:chOff x="304800" y="1066799"/>
            <a:chExt cx="3200400" cy="1293812"/>
          </a:xfrm>
        </p:grpSpPr>
        <p:pic>
          <p:nvPicPr>
            <p:cNvPr id="34837" name="Picture 23" descr="txp_fig"/>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304800" y="1066799"/>
              <a:ext cx="3200400" cy="1293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4838" name="Rectangle 103"/>
            <p:cNvSpPr>
              <a:spLocks noChangeArrowheads="1"/>
            </p:cNvSpPr>
            <p:nvPr/>
          </p:nvSpPr>
          <p:spPr bwMode="auto">
            <a:xfrm>
              <a:off x="1676400" y="1733550"/>
              <a:ext cx="457200" cy="27305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34839" name="Rectangle 104"/>
            <p:cNvSpPr>
              <a:spLocks noChangeArrowheads="1"/>
            </p:cNvSpPr>
            <p:nvPr/>
          </p:nvSpPr>
          <p:spPr bwMode="auto">
            <a:xfrm>
              <a:off x="990600" y="1733550"/>
              <a:ext cx="457200" cy="27305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34840" name="Rectangle 106"/>
            <p:cNvSpPr>
              <a:spLocks noChangeArrowheads="1"/>
            </p:cNvSpPr>
            <p:nvPr/>
          </p:nvSpPr>
          <p:spPr bwMode="auto">
            <a:xfrm>
              <a:off x="2447925" y="1441450"/>
              <a:ext cx="457200" cy="2286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34841" name="Rectangle 107"/>
            <p:cNvSpPr>
              <a:spLocks noChangeArrowheads="1"/>
            </p:cNvSpPr>
            <p:nvPr/>
          </p:nvSpPr>
          <p:spPr bwMode="auto">
            <a:xfrm>
              <a:off x="1676400" y="1441450"/>
              <a:ext cx="457200" cy="2286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34842" name="Rectangle 108"/>
            <p:cNvSpPr>
              <a:spLocks noChangeArrowheads="1"/>
            </p:cNvSpPr>
            <p:nvPr/>
          </p:nvSpPr>
          <p:spPr bwMode="auto">
            <a:xfrm>
              <a:off x="979488" y="1441450"/>
              <a:ext cx="457200" cy="2286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34843" name="Rectangle 109"/>
            <p:cNvSpPr>
              <a:spLocks noChangeArrowheads="1"/>
            </p:cNvSpPr>
            <p:nvPr/>
          </p:nvSpPr>
          <p:spPr bwMode="auto">
            <a:xfrm>
              <a:off x="1871663" y="2051050"/>
              <a:ext cx="261937" cy="26193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34844" name="Rectangle 110"/>
            <p:cNvSpPr>
              <a:spLocks noChangeArrowheads="1"/>
            </p:cNvSpPr>
            <p:nvPr/>
          </p:nvSpPr>
          <p:spPr bwMode="auto">
            <a:xfrm>
              <a:off x="2330450" y="2052638"/>
              <a:ext cx="1111250" cy="26035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bIns="137160" anchor="ctr"/>
            <a:lstStyle/>
            <a:p>
              <a:endParaRPr lang="en-US"/>
            </a:p>
          </p:txBody>
        </p:sp>
        <p:sp>
          <p:nvSpPr>
            <p:cNvPr id="34845" name="Rectangle 111"/>
            <p:cNvSpPr>
              <a:spLocks noChangeArrowheads="1"/>
            </p:cNvSpPr>
            <p:nvPr/>
          </p:nvSpPr>
          <p:spPr bwMode="auto">
            <a:xfrm>
              <a:off x="901700" y="2058988"/>
              <a:ext cx="596900" cy="2413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34846" name="Rectangle 112"/>
            <p:cNvSpPr>
              <a:spLocks noChangeArrowheads="1"/>
            </p:cNvSpPr>
            <p:nvPr/>
          </p:nvSpPr>
          <p:spPr bwMode="auto">
            <a:xfrm>
              <a:off x="2819400" y="1752600"/>
              <a:ext cx="457200" cy="2286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grpSp>
      <p:pic>
        <p:nvPicPr>
          <p:cNvPr id="34822" name="Picture 24" descr="Screen Shot 2014-05-07 at 10.27.20 A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300788" y="838200"/>
            <a:ext cx="2690812" cy="175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4823" name="Picture 25" descr="Screen Shot 2014-05-05 at 4.56.07 P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559300" y="2978150"/>
            <a:ext cx="25400" cy="139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4824" name="Picture 29" descr="Screen Shot 2014-09-22 at 11.24.38 AM.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71500" y="2527300"/>
            <a:ext cx="2019300" cy="312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4825" name="Picture 3" descr="Screen shot 2013-05-29 at 5.07.23 PM.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71800" y="2514600"/>
            <a:ext cx="2667000" cy="304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4826" name="Picture 31" descr="Screen Shot 2014-09-22 at 11.27.45 AM.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0" y="2590800"/>
            <a:ext cx="627063" cy="2641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4827" name="Line 22"/>
          <p:cNvSpPr>
            <a:spLocks noChangeShapeType="1"/>
          </p:cNvSpPr>
          <p:nvPr/>
        </p:nvSpPr>
        <p:spPr bwMode="auto">
          <a:xfrm flipH="1">
            <a:off x="838200" y="1600200"/>
            <a:ext cx="533400" cy="1143000"/>
          </a:xfrm>
          <a:prstGeom prst="line">
            <a:avLst/>
          </a:prstGeom>
          <a:noFill/>
          <a:ln w="9525">
            <a:solidFill>
              <a:srgbClr val="FF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4828" name="Line 22"/>
          <p:cNvSpPr>
            <a:spLocks noChangeShapeType="1"/>
          </p:cNvSpPr>
          <p:nvPr/>
        </p:nvSpPr>
        <p:spPr bwMode="auto">
          <a:xfrm>
            <a:off x="1752600" y="1447800"/>
            <a:ext cx="1143000" cy="1143000"/>
          </a:xfrm>
          <a:prstGeom prst="line">
            <a:avLst/>
          </a:prstGeom>
          <a:noFill/>
          <a:ln w="9525">
            <a:solidFill>
              <a:srgbClr val="FF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4829" name="TextBox 32"/>
          <p:cNvSpPr txBox="1">
            <a:spLocks noChangeArrowheads="1"/>
          </p:cNvSpPr>
          <p:nvPr/>
        </p:nvSpPr>
        <p:spPr bwMode="auto">
          <a:xfrm>
            <a:off x="3633788" y="2667000"/>
            <a:ext cx="1471612"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t>CLAS/HERMES</a:t>
            </a:r>
          </a:p>
        </p:txBody>
      </p:sp>
      <p:pic>
        <p:nvPicPr>
          <p:cNvPr id="34830" name="Picture 17" descr="latex-image-1.pdf"/>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7616825" y="2438400"/>
            <a:ext cx="155575" cy="1397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pic>
      <p:pic>
        <p:nvPicPr>
          <p:cNvPr id="34831" name="Picture 2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95600" y="990600"/>
            <a:ext cx="1841500" cy="331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4832" name="Text Box 28"/>
          <p:cNvSpPr txBox="1">
            <a:spLocks noChangeArrowheads="1"/>
          </p:cNvSpPr>
          <p:nvPr/>
        </p:nvSpPr>
        <p:spPr bwMode="auto">
          <a:xfrm>
            <a:off x="2743200" y="1371600"/>
            <a:ext cx="28956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t>Force on the active quark right after scattering (Burkardt)</a:t>
            </a:r>
          </a:p>
        </p:txBody>
      </p:sp>
      <p:sp>
        <p:nvSpPr>
          <p:cNvPr id="31" name="Text Box 16"/>
          <p:cNvSpPr txBox="1">
            <a:spLocks noChangeArrowheads="1"/>
          </p:cNvSpPr>
          <p:nvPr/>
        </p:nvSpPr>
        <p:spPr bwMode="auto">
          <a:xfrm>
            <a:off x="76200" y="5638800"/>
            <a:ext cx="8991600" cy="738188"/>
          </a:xfrm>
          <a:prstGeom prst="rect">
            <a:avLst/>
          </a:prstGeom>
          <a:solidFill>
            <a:srgbClr val="FFFF99"/>
          </a:solidFill>
          <a:ln w="9525">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buFont typeface="Arial"/>
              <a:buChar char="•"/>
              <a:defRPr/>
            </a:pPr>
            <a:r>
              <a:rPr lang="en-US" sz="1400" smtClean="0"/>
              <a:t>Significant longitudinal target SSA measured at JLab and  HERMES may be related to HT and color forces</a:t>
            </a:r>
          </a:p>
          <a:p>
            <a:pPr eaLnBrk="1" hangingPunct="1">
              <a:buFont typeface="Arial"/>
              <a:buChar char="•"/>
              <a:defRPr/>
            </a:pPr>
            <a:r>
              <a:rPr lang="en-US" sz="1400" smtClean="0"/>
              <a:t>Large transverse spin asymmetries observed in inclusive </a:t>
            </a:r>
            <a:r>
              <a:rPr lang="en-US" sz="1400" err="1" smtClean="0"/>
              <a:t>pion</a:t>
            </a:r>
            <a:r>
              <a:rPr lang="en-US" sz="1400" smtClean="0"/>
              <a:t> production (Hall-A, HERMES)</a:t>
            </a:r>
          </a:p>
          <a:p>
            <a:pPr marL="285750" indent="-285750" eaLnBrk="1" hangingPunct="1">
              <a:buFont typeface="Arial"/>
              <a:buChar char="•"/>
              <a:defRPr/>
            </a:pPr>
            <a:r>
              <a:rPr lang="en-US" sz="1400" smtClean="0"/>
              <a:t>Models and lattice agree on a large e/f</a:t>
            </a:r>
            <a:r>
              <a:rPr lang="en-US" sz="1100" smtClean="0"/>
              <a:t>1</a:t>
            </a:r>
            <a:r>
              <a:rPr lang="en-US" sz="1400" smtClean="0"/>
              <a:t> -&gt; large beam SSA </a:t>
            </a:r>
          </a:p>
        </p:txBody>
      </p:sp>
      <p:pic>
        <p:nvPicPr>
          <p:cNvPr id="34834" name="Picture 32" descr="Screen Shot 2015-08-29 at 10.15.21 AM.png"/>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248400" y="2667000"/>
            <a:ext cx="2540000" cy="2933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4835" name="TextBox 32"/>
          <p:cNvSpPr txBox="1">
            <a:spLocks noChangeArrowheads="1"/>
          </p:cNvSpPr>
          <p:nvPr/>
        </p:nvSpPr>
        <p:spPr bwMode="auto">
          <a:xfrm>
            <a:off x="6781800" y="3581400"/>
            <a:ext cx="1120775"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t>JLab-Hall-A</a:t>
            </a:r>
          </a:p>
        </p:txBody>
      </p:sp>
      <p:sp>
        <p:nvSpPr>
          <p:cNvPr id="34836" name="Rectangle 34"/>
          <p:cNvSpPr>
            <a:spLocks noChangeArrowheads="1"/>
          </p:cNvSpPr>
          <p:nvPr/>
        </p:nvSpPr>
        <p:spPr bwMode="auto">
          <a:xfrm>
            <a:off x="7239000" y="3886200"/>
            <a:ext cx="1379538"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t> </a:t>
            </a:r>
            <a:r>
              <a:rPr lang="en-US" sz="1200"/>
              <a:t>arXiv:1311.1866</a:t>
            </a:r>
          </a:p>
        </p:txBody>
      </p:sp>
    </p:spTree>
    <p:extLst>
      <p:ext uri="{BB962C8B-B14F-4D97-AF65-F5344CB8AC3E}">
        <p14:creationId xmlns:p14="http://schemas.microsoft.com/office/powerpoint/2010/main" val="150189481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p:txBody>
          <a:bodyPr/>
          <a:lstStyle/>
          <a:p>
            <a:r>
              <a:rPr lang="en-US" altLang="en-US"/>
              <a:t>Questions to address</a:t>
            </a:r>
          </a:p>
        </p:txBody>
      </p:sp>
      <p:sp>
        <p:nvSpPr>
          <p:cNvPr id="62466" name="Content Placeholder 2"/>
          <p:cNvSpPr>
            <a:spLocks noGrp="1"/>
          </p:cNvSpPr>
          <p:nvPr>
            <p:ph idx="1"/>
          </p:nvPr>
        </p:nvSpPr>
        <p:spPr>
          <a:xfrm>
            <a:off x="228600" y="838200"/>
            <a:ext cx="8915400" cy="5410200"/>
          </a:xfrm>
        </p:spPr>
        <p:txBody>
          <a:bodyPr/>
          <a:lstStyle/>
          <a:p>
            <a:pPr marL="0" indent="0">
              <a:buFontTx/>
              <a:buNone/>
            </a:pPr>
            <a:r>
              <a:rPr lang="en-US" altLang="en-US" sz="2400"/>
              <a:t> SIDIS and Hard Exclusive processes </a:t>
            </a:r>
            <a:r>
              <a:rPr lang="en-US" altLang="en-US" sz="2400" smtClean="0"/>
              <a:t>requiring </a:t>
            </a:r>
            <a:r>
              <a:rPr lang="en-US" altLang="en-US" sz="2400"/>
              <a:t>multidimensional analysis, </a:t>
            </a:r>
            <a:r>
              <a:rPr lang="en-US" altLang="en-US" sz="2400" smtClean="0"/>
              <a:t>are a major challenge </a:t>
            </a:r>
            <a:r>
              <a:rPr lang="en-US" altLang="en-US" sz="2400"/>
              <a:t>for experiment, theory, </a:t>
            </a:r>
            <a:r>
              <a:rPr lang="en-US" altLang="en-US" sz="2400" smtClean="0"/>
              <a:t>software extraction framework, claiming control of systematic uncertainties </a:t>
            </a:r>
            <a:endParaRPr lang="en-US" altLang="en-US" sz="2400"/>
          </a:p>
          <a:p>
            <a:pPr marL="0" indent="0">
              <a:buFontTx/>
              <a:buNone/>
            </a:pPr>
            <a:endParaRPr lang="en-US" altLang="en-US" sz="2000"/>
          </a:p>
          <a:p>
            <a:pPr marL="0" indent="0"/>
            <a:r>
              <a:rPr lang="en-US" altLang="en-US" sz="2000"/>
              <a:t>At which step the experimental extraction should stop and theory extraction start?</a:t>
            </a:r>
          </a:p>
          <a:p>
            <a:pPr marL="0" indent="0"/>
            <a:r>
              <a:rPr lang="en-US" altLang="en-US" sz="2000" smtClean="0"/>
              <a:t>How a detailed  </a:t>
            </a:r>
            <a:r>
              <a:rPr lang="en-US" altLang="en-US" sz="2000"/>
              <a:t>MC could help to understand better different contributions in the x-section of single or double pion production?</a:t>
            </a:r>
          </a:p>
          <a:p>
            <a:pPr marL="0" indent="0"/>
            <a:endParaRPr lang="en-US" altLang="en-US" sz="2000"/>
          </a:p>
          <a:p>
            <a:pPr marL="0" indent="0"/>
            <a:r>
              <a:rPr lang="en-US" altLang="en-US" sz="2000"/>
              <a:t>How the TMD/GPD libraries could be integrated into extraction </a:t>
            </a:r>
            <a:r>
              <a:rPr lang="en-US" altLang="en-US" sz="2000" smtClean="0"/>
              <a:t>process</a:t>
            </a:r>
          </a:p>
          <a:p>
            <a:pPr marL="0" indent="0"/>
            <a:endParaRPr lang="en-US" altLang="en-US" sz="2000"/>
          </a:p>
          <a:p>
            <a:pPr marL="0" indent="0"/>
            <a:r>
              <a:rPr lang="en-US" altLang="en-US" sz="2000"/>
              <a:t>How we deal with </a:t>
            </a:r>
            <a:r>
              <a:rPr lang="ja-JP" altLang="en-US" sz="2000"/>
              <a:t>“</a:t>
            </a:r>
            <a:r>
              <a:rPr lang="en-US" altLang="ja-JP" sz="2000"/>
              <a:t>real</a:t>
            </a:r>
            <a:r>
              <a:rPr lang="ja-JP" altLang="en-US" sz="2000"/>
              <a:t>”</a:t>
            </a:r>
            <a:r>
              <a:rPr lang="en-US" altLang="ja-JP" sz="2000"/>
              <a:t> data with finite beam energies and limited phase space</a:t>
            </a:r>
            <a:r>
              <a:rPr lang="en-US" altLang="ja-JP" sz="2000" smtClean="0"/>
              <a:t>?</a:t>
            </a:r>
            <a:endParaRPr lang="en-US" altLang="en-US" sz="2000"/>
          </a:p>
          <a:p>
            <a:pPr marL="0" indent="0"/>
            <a:r>
              <a:rPr lang="en-US" altLang="en-US" sz="2000"/>
              <a:t>Do we need </a:t>
            </a:r>
            <a:r>
              <a:rPr lang="ja-JP" altLang="en-US" sz="2000"/>
              <a:t>“</a:t>
            </a:r>
            <a:r>
              <a:rPr lang="en-US" altLang="ja-JP" sz="2000"/>
              <a:t>validation</a:t>
            </a:r>
            <a:r>
              <a:rPr lang="ja-JP" altLang="en-US" sz="2000"/>
              <a:t>”</a:t>
            </a:r>
            <a:r>
              <a:rPr lang="en-US" altLang="ja-JP" sz="2000"/>
              <a:t> of extracted TMDs and what that will include?</a:t>
            </a:r>
          </a:p>
          <a:p>
            <a:pPr marL="0" indent="0"/>
            <a:endParaRPr lang="en-US" altLang="en-US" sz="2000"/>
          </a:p>
        </p:txBody>
      </p:sp>
      <p:sp>
        <p:nvSpPr>
          <p:cNvPr id="4" name="Footer Placeholder 3"/>
          <p:cNvSpPr>
            <a:spLocks noGrp="1"/>
          </p:cNvSpPr>
          <p:nvPr>
            <p:ph type="ftr" sz="quarter" idx="10"/>
          </p:nvPr>
        </p:nvSpPr>
        <p:spPr/>
        <p:txBody>
          <a:bodyPr/>
          <a:lstStyle/>
          <a:p>
            <a:pPr>
              <a:defRPr/>
            </a:pPr>
            <a:r>
              <a:rPr lang="en-US" smtClean="0"/>
              <a:t>Avakian, APCTP July 2</a:t>
            </a:r>
            <a:endParaRPr lang="en-US"/>
          </a:p>
        </p:txBody>
      </p:sp>
      <p:sp>
        <p:nvSpPr>
          <p:cNvPr id="62468"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B61D9F5C-76FF-0541-8D23-0C1BBD79CADC}" type="slidenum">
              <a:rPr lang="en-US" altLang="en-US" sz="1400"/>
              <a:pPr>
                <a:spcBef>
                  <a:spcPct val="0"/>
                </a:spcBef>
                <a:buFontTx/>
                <a:buNone/>
              </a:pPr>
              <a:t>74</a:t>
            </a:fld>
            <a:endParaRPr lang="en-US" altLang="en-US" sz="140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152400"/>
            <a:ext cx="7162800" cy="563563"/>
          </a:xfrm>
        </p:spPr>
        <p:txBody>
          <a:bodyPr/>
          <a:lstStyle/>
          <a:p>
            <a:r>
              <a:rPr lang="en-US">
                <a:latin typeface="Arial" charset="0"/>
                <a:ea typeface="ＭＳ Ｐゴシック" charset="0"/>
                <a:cs typeface="ＭＳ Ｐゴシック" charset="0"/>
              </a:rPr>
              <a:t>A</a:t>
            </a:r>
            <a:r>
              <a:rPr lang="en-US" baseline="-25000">
                <a:latin typeface="Arial" charset="0"/>
                <a:ea typeface="ＭＳ Ｐゴシック" charset="0"/>
                <a:cs typeface="ＭＳ Ｐゴシック" charset="0"/>
              </a:rPr>
              <a:t>UT</a:t>
            </a:r>
            <a:r>
              <a:rPr lang="en-US">
                <a:latin typeface="Arial" charset="0"/>
                <a:ea typeface="ＭＳ Ｐゴシック" charset="0"/>
                <a:cs typeface="ＭＳ Ｐゴシック" charset="0"/>
              </a:rPr>
              <a:t>  studies at JLab</a:t>
            </a:r>
          </a:p>
        </p:txBody>
      </p:sp>
      <p:sp>
        <p:nvSpPr>
          <p:cNvPr id="24579" name="Footer Placeholder 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smtClean="0"/>
              <a:t>Avakian, APCTP July 2</a:t>
            </a:r>
            <a:endParaRPr lang="en-US" sz="1400"/>
          </a:p>
        </p:txBody>
      </p:sp>
      <p:sp>
        <p:nvSpPr>
          <p:cNvPr id="24580"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48FC368-62B3-5D45-B80D-48003B1EB738}" type="slidenum">
              <a:rPr lang="en-US" sz="1400"/>
              <a:pPr eaLnBrk="1" hangingPunct="1"/>
              <a:t>75</a:t>
            </a:fld>
            <a:endParaRPr lang="en-US" sz="1400"/>
          </a:p>
        </p:txBody>
      </p:sp>
      <p:pic>
        <p:nvPicPr>
          <p:cNvPr id="24581" name="Picture 34" descr="screenshot_0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600" y="838200"/>
            <a:ext cx="2133600" cy="1109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4582" name="TextBox 11"/>
          <p:cNvSpPr txBox="1">
            <a:spLocks noChangeArrowheads="1"/>
          </p:cNvSpPr>
          <p:nvPr/>
        </p:nvSpPr>
        <p:spPr bwMode="auto">
          <a:xfrm>
            <a:off x="2819400" y="1447800"/>
            <a:ext cx="977900"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t>E12-11-108</a:t>
            </a:r>
          </a:p>
        </p:txBody>
      </p:sp>
      <p:sp>
        <p:nvSpPr>
          <p:cNvPr id="24583" name="Rectangle 12"/>
          <p:cNvSpPr>
            <a:spLocks noChangeArrowheads="1"/>
          </p:cNvSpPr>
          <p:nvPr/>
        </p:nvSpPr>
        <p:spPr bwMode="auto">
          <a:xfrm>
            <a:off x="304800" y="5638800"/>
            <a:ext cx="8382000" cy="400050"/>
          </a:xfrm>
          <a:prstGeom prst="rect">
            <a:avLst/>
          </a:prstGeom>
          <a:solidFill>
            <a:srgbClr val="FFFF00"/>
          </a:solidFill>
          <a:ln w="9525">
            <a:solidFill>
              <a:schemeClr val="tx1"/>
            </a:solidFill>
            <a:miter lim="800000"/>
            <a:headEnd/>
            <a:tailEnd/>
          </a:ln>
        </p:spPr>
        <p:txBody>
          <a:bodyPr>
            <a:spAutoFit/>
          </a:bodyPr>
          <a:lstStyle/>
          <a:p>
            <a:r>
              <a:rPr lang="en-US" sz="2000"/>
              <a:t>Precision 4-d mapping of Collins target SSA using SoLID and CLAS12</a:t>
            </a:r>
          </a:p>
        </p:txBody>
      </p:sp>
      <p:sp>
        <p:nvSpPr>
          <p:cNvPr id="24584" name="Rectangle 12"/>
          <p:cNvSpPr>
            <a:spLocks noChangeArrowheads="1"/>
          </p:cNvSpPr>
          <p:nvPr/>
        </p:nvSpPr>
        <p:spPr bwMode="auto">
          <a:xfrm>
            <a:off x="2895600" y="990600"/>
            <a:ext cx="1108075"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t>SOLID</a:t>
            </a:r>
          </a:p>
        </p:txBody>
      </p:sp>
      <p:pic>
        <p:nvPicPr>
          <p:cNvPr id="24585" name="Picture 6" descr="Screen shot 2012-02-09 at 12.11.17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057400"/>
            <a:ext cx="4129088" cy="3117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586" name="Picture 15" descr="Screen Shot 2014-05-06 at 10.46.55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4873625"/>
            <a:ext cx="35052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587" name="Picture 16" descr="Screen Shot 2014-05-06 at 10.46.37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648200" y="2268538"/>
            <a:ext cx="3957638" cy="2635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588" name="Picture 8" descr="screenshot_30.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934200" y="838200"/>
            <a:ext cx="1752600" cy="1220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4589" name="Rectangle 18"/>
          <p:cNvSpPr>
            <a:spLocks noChangeArrowheads="1"/>
          </p:cNvSpPr>
          <p:nvPr/>
        </p:nvSpPr>
        <p:spPr bwMode="auto">
          <a:xfrm>
            <a:off x="5562600" y="1066800"/>
            <a:ext cx="1330325"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t>CLAS12</a:t>
            </a:r>
          </a:p>
        </p:txBody>
      </p:sp>
      <p:sp>
        <p:nvSpPr>
          <p:cNvPr id="24590" name="Rectangle 19"/>
          <p:cNvSpPr>
            <a:spLocks noChangeArrowheads="1"/>
          </p:cNvSpPr>
          <p:nvPr/>
        </p:nvSpPr>
        <p:spPr bwMode="auto">
          <a:xfrm>
            <a:off x="5638800" y="1524000"/>
            <a:ext cx="963613"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200"/>
              <a:t>C12-11-111</a:t>
            </a:r>
          </a:p>
        </p:txBody>
      </p:sp>
      <p:pic>
        <p:nvPicPr>
          <p:cNvPr id="24591" name="Picture 5" descr="latex-image-1.pd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114800" y="5105400"/>
            <a:ext cx="906463" cy="42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8464341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4"/>
          <p:cNvSpPr>
            <a:spLocks noGrp="1" noChangeArrowheads="1"/>
          </p:cNvSpPr>
          <p:nvPr>
            <p:ph type="title"/>
          </p:nvPr>
        </p:nvSpPr>
        <p:spPr>
          <a:xfrm>
            <a:off x="0" y="0"/>
            <a:ext cx="8991600" cy="808038"/>
          </a:xfrm>
        </p:spPr>
        <p:txBody>
          <a:bodyPr/>
          <a:lstStyle/>
          <a:p>
            <a:pPr eaLnBrk="1" hangingPunct="1"/>
            <a:r>
              <a:rPr lang="en-US" altLang="en-US" sz="3200"/>
              <a:t>Event generators for SIDIS studies</a:t>
            </a:r>
            <a:endParaRPr lang="en-US" altLang="en-US" sz="3200">
              <a:solidFill>
                <a:schemeClr val="accent2"/>
              </a:solidFill>
            </a:endParaRPr>
          </a:p>
        </p:txBody>
      </p:sp>
      <p:sp>
        <p:nvSpPr>
          <p:cNvPr id="65538" name="Slide Number Placeholder 5"/>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2851026F-9DB2-BA44-8185-0EBC0E6C685F}" type="slidenum">
              <a:rPr lang="en-US" altLang="en-US" sz="1400"/>
              <a:pPr>
                <a:spcBef>
                  <a:spcPct val="0"/>
                </a:spcBef>
                <a:buFontTx/>
                <a:buNone/>
              </a:pPr>
              <a:t>76</a:t>
            </a:fld>
            <a:endParaRPr lang="en-US" altLang="en-US" sz="1400"/>
          </a:p>
        </p:txBody>
      </p:sp>
      <p:sp>
        <p:nvSpPr>
          <p:cNvPr id="65539" name="Footer Placeholder 6"/>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smtClean="0"/>
              <a:t>Avakian, APCTP July 2</a:t>
            </a:r>
            <a:endParaRPr lang="en-US" altLang="en-US" sz="1400"/>
          </a:p>
        </p:txBody>
      </p:sp>
      <p:sp>
        <p:nvSpPr>
          <p:cNvPr id="65540" name="Rectangle 2"/>
          <p:cNvSpPr>
            <a:spLocks noChangeArrowheads="1"/>
          </p:cNvSpPr>
          <p:nvPr/>
        </p:nvSpPr>
        <p:spPr bwMode="auto">
          <a:xfrm>
            <a:off x="304800" y="1184275"/>
            <a:ext cx="8382000" cy="49552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2400">
                <a:latin typeface="CMR12" charset="0"/>
              </a:rPr>
              <a:t>M</a:t>
            </a:r>
            <a:r>
              <a:rPr lang="en-US" altLang="en-US" sz="2400" smtClean="0">
                <a:latin typeface="CMR12" charset="0"/>
              </a:rPr>
              <a:t>ain </a:t>
            </a:r>
            <a:r>
              <a:rPr lang="en-US" altLang="en-US" sz="2400">
                <a:latin typeface="CMR12" charset="0"/>
              </a:rPr>
              <a:t>classes of event generators:</a:t>
            </a:r>
          </a:p>
          <a:p>
            <a:pPr eaLnBrk="1" hangingPunct="1">
              <a:spcBef>
                <a:spcPct val="0"/>
              </a:spcBef>
              <a:buFontTx/>
              <a:buNone/>
            </a:pPr>
            <a:endParaRPr lang="en-US" altLang="en-US" sz="1800">
              <a:latin typeface="CMR12" charset="0"/>
            </a:endParaRPr>
          </a:p>
          <a:p>
            <a:pPr eaLnBrk="1" hangingPunct="1">
              <a:spcBef>
                <a:spcPct val="0"/>
              </a:spcBef>
              <a:buFontTx/>
              <a:buNone/>
            </a:pPr>
            <a:r>
              <a:rPr lang="en-US" altLang="en-US" sz="2000">
                <a:latin typeface="CMR12" charset="0"/>
              </a:rPr>
              <a:t>a)Full event generators </a:t>
            </a:r>
            <a:r>
              <a:rPr lang="en-US" altLang="en-US" sz="1800">
                <a:latin typeface="CMR12" charset="0"/>
              </a:rPr>
              <a:t>where sets of outgoing particles are produced in the interactions between two incoming particles and a complete event is generated</a:t>
            </a:r>
          </a:p>
          <a:p>
            <a:pPr eaLnBrk="1" hangingPunct="1">
              <a:spcBef>
                <a:spcPct val="0"/>
              </a:spcBef>
              <a:buFontTx/>
              <a:buNone/>
            </a:pPr>
            <a:r>
              <a:rPr lang="en-US" altLang="en-US" sz="1800">
                <a:latin typeface="CMR12" charset="0"/>
              </a:rPr>
              <a:t>Applications:  attempt to reproduce the raw data</a:t>
            </a:r>
          </a:p>
          <a:p>
            <a:pPr eaLnBrk="1" hangingPunct="1">
              <a:spcBef>
                <a:spcPct val="0"/>
              </a:spcBef>
              <a:buFontTx/>
              <a:buNone/>
            </a:pPr>
            <a:r>
              <a:rPr lang="en-US" altLang="en-US" sz="1800">
                <a:latin typeface="CMR12" charset="0"/>
              </a:rPr>
              <a:t>                        understand background conditions </a:t>
            </a:r>
          </a:p>
          <a:p>
            <a:pPr eaLnBrk="1" hangingPunct="1">
              <a:spcBef>
                <a:spcPct val="0"/>
              </a:spcBef>
              <a:buFontTx/>
              <a:buNone/>
            </a:pPr>
            <a:r>
              <a:rPr lang="en-US" altLang="en-US" sz="1800">
                <a:latin typeface="CMR12" charset="0"/>
              </a:rPr>
              <a:t>                        estimating rates of certain types of events</a:t>
            </a:r>
          </a:p>
          <a:p>
            <a:pPr eaLnBrk="1" hangingPunct="1">
              <a:spcBef>
                <a:spcPct val="0"/>
              </a:spcBef>
              <a:buFontTx/>
              <a:buNone/>
            </a:pPr>
            <a:r>
              <a:rPr lang="en-US" altLang="en-US" sz="1800" smtClean="0">
                <a:latin typeface="CMR12" charset="0"/>
              </a:rPr>
              <a:t>	        planning </a:t>
            </a:r>
            <a:r>
              <a:rPr lang="en-US" altLang="en-US" sz="1800">
                <a:latin typeface="CMR12" charset="0"/>
              </a:rPr>
              <a:t>and optimizing detector performances,</a:t>
            </a:r>
            <a:r>
              <a:rPr lang="is-IS" altLang="en-US" sz="1800">
                <a:latin typeface="CMR12" charset="0"/>
              </a:rPr>
              <a:t>…</a:t>
            </a:r>
          </a:p>
          <a:p>
            <a:pPr eaLnBrk="1" hangingPunct="1">
              <a:spcBef>
                <a:spcPct val="0"/>
              </a:spcBef>
              <a:buFontTx/>
              <a:buNone/>
            </a:pPr>
            <a:endParaRPr lang="en-US" altLang="en-US" sz="1800">
              <a:latin typeface="CMR12" charset="0"/>
            </a:endParaRPr>
          </a:p>
          <a:p>
            <a:pPr eaLnBrk="1" hangingPunct="1">
              <a:spcBef>
                <a:spcPct val="0"/>
              </a:spcBef>
              <a:buFontTx/>
              <a:buNone/>
            </a:pPr>
            <a:r>
              <a:rPr lang="en-US" altLang="en-US" sz="2000">
                <a:latin typeface="CMR12" charset="0"/>
              </a:rPr>
              <a:t>b) Specific </a:t>
            </a:r>
            <a:r>
              <a:rPr lang="en-US" altLang="en-US" sz="2000" smtClean="0">
                <a:latin typeface="CMR12" charset="0"/>
              </a:rPr>
              <a:t>event  </a:t>
            </a:r>
            <a:r>
              <a:rPr lang="en-US" altLang="en-US" sz="2000">
                <a:latin typeface="CMR12" charset="0"/>
              </a:rPr>
              <a:t>generators </a:t>
            </a:r>
            <a:r>
              <a:rPr lang="en-US" altLang="en-US" sz="1800" smtClean="0">
                <a:latin typeface="CMR12" charset="0"/>
              </a:rPr>
              <a:t>(</a:t>
            </a:r>
            <a:r>
              <a:rPr lang="en-US" altLang="en-US" sz="1800">
                <a:latin typeface="CMR12" charset="0"/>
              </a:rPr>
              <a:t>single hadron, di-hadron,</a:t>
            </a:r>
            <a:r>
              <a:rPr lang="is-IS" altLang="en-US" sz="1800">
                <a:latin typeface="CMR12" charset="0"/>
              </a:rPr>
              <a:t>…) </a:t>
            </a:r>
            <a:r>
              <a:rPr lang="en-US" altLang="en-US" sz="1800" smtClean="0">
                <a:latin typeface="CMR12" charset="0"/>
              </a:rPr>
              <a:t>, </a:t>
            </a:r>
            <a:r>
              <a:rPr lang="en-US" altLang="en-US" sz="1800">
                <a:latin typeface="CMR12" charset="0"/>
              </a:rPr>
              <a:t>where only the final state particles of interest are generated</a:t>
            </a:r>
          </a:p>
          <a:p>
            <a:pPr eaLnBrk="1" hangingPunct="1">
              <a:spcBef>
                <a:spcPct val="0"/>
              </a:spcBef>
              <a:buFontTx/>
              <a:buNone/>
            </a:pPr>
            <a:r>
              <a:rPr lang="en-US" altLang="en-US" sz="1800">
                <a:latin typeface="CMR12" charset="0"/>
              </a:rPr>
              <a:t>Applications:   providing fast tests of analysis procedures with relatively simple       	         integration of different input models. </a:t>
            </a:r>
          </a:p>
          <a:p>
            <a:pPr eaLnBrk="1" hangingPunct="1">
              <a:spcBef>
                <a:spcPct val="0"/>
              </a:spcBef>
              <a:buFontTx/>
              <a:buNone/>
            </a:pPr>
            <a:r>
              <a:rPr lang="en-US" altLang="en-US" sz="1800">
                <a:latin typeface="CMR12" charset="0"/>
              </a:rPr>
              <a:t>	        developing analysis frameworks. </a:t>
            </a:r>
            <a:endParaRPr lang="en-US" altLang="en-US" sz="1800" smtClean="0">
              <a:latin typeface="CMR12" charset="0"/>
            </a:endParaRPr>
          </a:p>
          <a:p>
            <a:pPr eaLnBrk="1" hangingPunct="1">
              <a:spcBef>
                <a:spcPct val="0"/>
              </a:spcBef>
              <a:buNone/>
            </a:pPr>
            <a:r>
              <a:rPr lang="en-US" altLang="en-US" sz="1800">
                <a:latin typeface="CMR12" charset="0"/>
              </a:rPr>
              <a:t>	</a:t>
            </a:r>
            <a:r>
              <a:rPr lang="en-US" altLang="en-US" sz="1800" smtClean="0">
                <a:latin typeface="CMR12" charset="0"/>
              </a:rPr>
              <a:t>1) </a:t>
            </a:r>
            <a:r>
              <a:rPr lang="en-US" sz="1800"/>
              <a:t>Providing events with cross </a:t>
            </a:r>
            <a:r>
              <a:rPr lang="en-US" sz="1800" smtClean="0"/>
              <a:t>section</a:t>
            </a:r>
            <a:endParaRPr lang="en-US" altLang="en-US" sz="1800"/>
          </a:p>
          <a:p>
            <a:pPr eaLnBrk="1" hangingPunct="1">
              <a:spcBef>
                <a:spcPct val="0"/>
              </a:spcBef>
              <a:buFontTx/>
              <a:buNone/>
            </a:pPr>
            <a:r>
              <a:rPr lang="en-US" sz="1800" smtClean="0"/>
              <a:t>	2) Phase </a:t>
            </a:r>
            <a:r>
              <a:rPr lang="en-US" sz="1800"/>
              <a:t>space with realistic x-sections provided as weight factors</a:t>
            </a:r>
            <a:endParaRPr lang="en-US" altLang="en-US" sz="1800">
              <a:latin typeface="CMR12" charset="0"/>
            </a:endParaRPr>
          </a:p>
          <a:p>
            <a:pPr eaLnBrk="1" hangingPunct="1">
              <a:spcBef>
                <a:spcPct val="0"/>
              </a:spcBef>
              <a:buFontTx/>
              <a:buNone/>
            </a:pPr>
            <a:r>
              <a:rPr lang="en-US" altLang="en-US" sz="1800">
                <a:latin typeface="CMR12" charset="0"/>
              </a:rPr>
              <a:t>+unfolding measured data for acceptance and detector resolution effects</a:t>
            </a:r>
            <a:endParaRPr lang="en-US" altLang="en-US" sz="180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 descr="Screen Shot 2017-12-05 at 11.19.16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2209800"/>
            <a:ext cx="4012142" cy="2895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745" name="Title 1"/>
          <p:cNvSpPr>
            <a:spLocks noGrp="1"/>
          </p:cNvSpPr>
          <p:nvPr>
            <p:ph type="title"/>
          </p:nvPr>
        </p:nvSpPr>
        <p:spPr/>
        <p:txBody>
          <a:bodyPr/>
          <a:lstStyle/>
          <a:p>
            <a:r>
              <a:rPr lang="en-US">
                <a:latin typeface="Arial" charset="0"/>
                <a:ea typeface="ＭＳ Ｐゴシック" charset="0"/>
                <a:cs typeface="ＭＳ Ｐゴシック" charset="0"/>
              </a:rPr>
              <a:t>Comparing generated ouput with input</a:t>
            </a:r>
          </a:p>
        </p:txBody>
      </p:sp>
      <p:sp>
        <p:nvSpPr>
          <p:cNvPr id="3" name="Footer Placeholder 2"/>
          <p:cNvSpPr>
            <a:spLocks noGrp="1"/>
          </p:cNvSpPr>
          <p:nvPr>
            <p:ph type="ftr" sz="quarter" idx="10"/>
          </p:nvPr>
        </p:nvSpPr>
        <p:spPr/>
        <p:txBody>
          <a:bodyPr/>
          <a:lstStyle/>
          <a:p>
            <a:pPr>
              <a:defRPr/>
            </a:pPr>
            <a:r>
              <a:rPr lang="en-US" smtClean="0"/>
              <a:t>Avakian, APCTP July 2</a:t>
            </a:r>
            <a:endParaRPr lang="en-US"/>
          </a:p>
        </p:txBody>
      </p:sp>
      <p:sp>
        <p:nvSpPr>
          <p:cNvPr id="31747"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21F140D2-51B6-F84E-9709-61ABB6B3B532}" type="slidenum">
              <a:rPr lang="en-US" sz="1400"/>
              <a:pPr/>
              <a:t>77</a:t>
            </a:fld>
            <a:endParaRPr lang="en-US" sz="1400"/>
          </a:p>
        </p:txBody>
      </p:sp>
      <p:pic>
        <p:nvPicPr>
          <p:cNvPr id="31749" name="Picture 7" descr="Screen Shot 2017-11-28 at 6.46.44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 y="914400"/>
            <a:ext cx="3871913" cy="3657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750" name="TextBox 9"/>
          <p:cNvSpPr txBox="1">
            <a:spLocks noChangeArrowheads="1"/>
          </p:cNvSpPr>
          <p:nvPr/>
        </p:nvSpPr>
        <p:spPr bwMode="auto">
          <a:xfrm>
            <a:off x="914400" y="5638800"/>
            <a:ext cx="655320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smtClean="0"/>
              <a:t>Reconstructing SFs from generated input 1</a:t>
            </a:r>
            <a:r>
              <a:rPr lang="en-US" sz="1600" baseline="30000" smtClean="0"/>
              <a:t>st</a:t>
            </a:r>
            <a:r>
              <a:rPr lang="en-US" sz="1600" smtClean="0"/>
              <a:t> check of the procedure</a:t>
            </a:r>
            <a:endParaRPr lang="en-US" sz="1600"/>
          </a:p>
        </p:txBody>
      </p:sp>
      <p:sp>
        <p:nvSpPr>
          <p:cNvPr id="31751" name="TextBox 10"/>
          <p:cNvSpPr txBox="1">
            <a:spLocks noChangeArrowheads="1"/>
          </p:cNvSpPr>
          <p:nvPr/>
        </p:nvSpPr>
        <p:spPr bwMode="auto">
          <a:xfrm>
            <a:off x="4343400" y="2514600"/>
            <a:ext cx="129540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100"/>
              <a:t>generated </a:t>
            </a:r>
            <a:r>
              <a:rPr lang="en-US" sz="1100" smtClean="0"/>
              <a:t>input (filled symbols)</a:t>
            </a:r>
            <a:endParaRPr lang="en-US" sz="1100"/>
          </a:p>
        </p:txBody>
      </p:sp>
      <p:cxnSp>
        <p:nvCxnSpPr>
          <p:cNvPr id="13" name="Straight Arrow Connector 12"/>
          <p:cNvCxnSpPr/>
          <p:nvPr/>
        </p:nvCxnSpPr>
        <p:spPr>
          <a:xfrm>
            <a:off x="5181600" y="2895600"/>
            <a:ext cx="304800" cy="0"/>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sp>
        <p:nvSpPr>
          <p:cNvPr id="31753" name="TextBox 13"/>
          <p:cNvSpPr txBox="1">
            <a:spLocks noChangeArrowheads="1"/>
          </p:cNvSpPr>
          <p:nvPr/>
        </p:nvSpPr>
        <p:spPr bwMode="auto">
          <a:xfrm>
            <a:off x="5867400" y="1905000"/>
            <a:ext cx="2971800"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100" smtClean="0"/>
              <a:t>reconstructed (from generated)  </a:t>
            </a:r>
            <a:r>
              <a:rPr lang="en-US" sz="1100"/>
              <a:t>output</a:t>
            </a:r>
          </a:p>
        </p:txBody>
      </p:sp>
      <p:cxnSp>
        <p:nvCxnSpPr>
          <p:cNvPr id="15" name="Straight Arrow Connector 14"/>
          <p:cNvCxnSpPr/>
          <p:nvPr/>
        </p:nvCxnSpPr>
        <p:spPr>
          <a:xfrm flipV="1">
            <a:off x="4648200" y="5257800"/>
            <a:ext cx="1143000" cy="304800"/>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sp>
        <p:nvSpPr>
          <p:cNvPr id="31755" name="TextBox 1"/>
          <p:cNvSpPr txBox="1">
            <a:spLocks noChangeArrowheads="1"/>
          </p:cNvSpPr>
          <p:nvPr/>
        </p:nvSpPr>
        <p:spPr bwMode="auto">
          <a:xfrm>
            <a:off x="1371600" y="4572000"/>
            <a:ext cx="2405063"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a:t>compare 3 bins in Q</a:t>
            </a:r>
            <a:r>
              <a:rPr lang="en-US" sz="1800" baseline="30000"/>
              <a:t>2</a:t>
            </a:r>
          </a:p>
          <a:p>
            <a:r>
              <a:rPr lang="en-US" sz="1800"/>
              <a:t>average values agree </a:t>
            </a:r>
            <a:r>
              <a:rPr lang="en-US" sz="1800" baseline="30000"/>
              <a:t> </a:t>
            </a:r>
          </a:p>
        </p:txBody>
      </p:sp>
      <p:sp>
        <p:nvSpPr>
          <p:cNvPr id="31756" name="TextBox 3"/>
          <p:cNvSpPr txBox="1">
            <a:spLocks noChangeArrowheads="1"/>
          </p:cNvSpPr>
          <p:nvPr/>
        </p:nvSpPr>
        <p:spPr bwMode="auto">
          <a:xfrm>
            <a:off x="5029200" y="1066800"/>
            <a:ext cx="337978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a:t>using x-section generator in x/y</a:t>
            </a:r>
          </a:p>
        </p:txBody>
      </p:sp>
    </p:spTree>
    <p:extLst>
      <p:ext uri="{BB962C8B-B14F-4D97-AF65-F5344CB8AC3E}">
        <p14:creationId xmlns:p14="http://schemas.microsoft.com/office/powerpoint/2010/main" val="136131886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a:xfrm>
            <a:off x="76200" y="152400"/>
            <a:ext cx="8991600" cy="563563"/>
          </a:xfrm>
        </p:spPr>
        <p:txBody>
          <a:bodyPr/>
          <a:lstStyle/>
          <a:p>
            <a:r>
              <a:rPr lang="en-US" altLang="en-US" sz="2400"/>
              <a:t> </a:t>
            </a:r>
            <a:r>
              <a:rPr lang="en-US" altLang="en-US" sz="1800"/>
              <a:t>Additional </a:t>
            </a:r>
            <a:r>
              <a:rPr lang="en-US" altLang="en-US" sz="1800" smtClean="0"/>
              <a:t>complications: </a:t>
            </a:r>
            <a:r>
              <a:rPr lang="en-US" altLang="en-US" sz="1800"/>
              <a:t>Experiment covers ranges described by different SFs</a:t>
            </a:r>
          </a:p>
        </p:txBody>
      </p:sp>
      <p:sp>
        <p:nvSpPr>
          <p:cNvPr id="3" name="Footer Placeholder 2"/>
          <p:cNvSpPr>
            <a:spLocks noGrp="1"/>
          </p:cNvSpPr>
          <p:nvPr>
            <p:ph type="ftr" sz="quarter" idx="10"/>
          </p:nvPr>
        </p:nvSpPr>
        <p:spPr/>
        <p:txBody>
          <a:bodyPr/>
          <a:lstStyle/>
          <a:p>
            <a:pPr>
              <a:defRPr/>
            </a:pPr>
            <a:r>
              <a:rPr lang="en-US" smtClean="0"/>
              <a:t>Avakian, APCTP July 2</a:t>
            </a:r>
            <a:endParaRPr lang="en-US"/>
          </a:p>
        </p:txBody>
      </p:sp>
      <p:sp>
        <p:nvSpPr>
          <p:cNvPr id="53251"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86EEDD28-8AF0-1A43-BAE2-8A76052BCCC9}" type="slidenum">
              <a:rPr lang="en-US" altLang="en-US" sz="1400"/>
              <a:pPr>
                <a:spcBef>
                  <a:spcPct val="0"/>
                </a:spcBef>
                <a:buFontTx/>
                <a:buNone/>
              </a:pPr>
              <a:t>78</a:t>
            </a:fld>
            <a:endParaRPr lang="en-US" altLang="en-US" sz="1400"/>
          </a:p>
        </p:txBody>
      </p:sp>
      <p:sp>
        <p:nvSpPr>
          <p:cNvPr id="53252" name="TextBox 5"/>
          <p:cNvSpPr txBox="1">
            <a:spLocks noChangeArrowheads="1"/>
          </p:cNvSpPr>
          <p:nvPr/>
        </p:nvSpPr>
        <p:spPr bwMode="auto">
          <a:xfrm>
            <a:off x="4419600" y="5562600"/>
            <a:ext cx="46482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Multidimensional bins (</a:t>
            </a:r>
            <a:r>
              <a:rPr lang="en-US" altLang="en-US" sz="1800" u="sng"/>
              <a:t>x,y,z,P</a:t>
            </a:r>
            <a:r>
              <a:rPr lang="en-US" altLang="en-US" sz="1800" u="sng" baseline="-25000"/>
              <a:t>T</a:t>
            </a:r>
            <a:r>
              <a:rPr lang="en-US" altLang="en-US" sz="1800" u="sng"/>
              <a:t>,</a:t>
            </a:r>
            <a:r>
              <a:rPr lang="en-US" altLang="en-US" sz="1800" u="sng">
                <a:latin typeface="Symbol" charset="2"/>
              </a:rPr>
              <a:t>f</a:t>
            </a:r>
            <a:r>
              <a:rPr lang="en-US" altLang="en-US" sz="1800"/>
              <a:t>) are crucial for separation of different contributions</a:t>
            </a:r>
          </a:p>
        </p:txBody>
      </p:sp>
      <p:sp>
        <p:nvSpPr>
          <p:cNvPr id="53253" name="Rectangle 1"/>
          <p:cNvSpPr>
            <a:spLocks noChangeArrowheads="1"/>
          </p:cNvSpPr>
          <p:nvPr/>
        </p:nvSpPr>
        <p:spPr bwMode="auto">
          <a:xfrm>
            <a:off x="4343400" y="3276600"/>
            <a:ext cx="4648200" cy="1477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Understanding of the scale of ignored contributions (M/Q</a:t>
            </a:r>
            <a:r>
              <a:rPr lang="en-US" altLang="en-US" sz="1800" baseline="30000"/>
              <a:t>2</a:t>
            </a:r>
            <a:r>
              <a:rPr lang="en-US" altLang="en-US" sz="1800"/>
              <a:t>,P</a:t>
            </a:r>
            <a:r>
              <a:rPr lang="en-US" altLang="en-US" sz="1800" baseline="-25000"/>
              <a:t>T</a:t>
            </a:r>
            <a:r>
              <a:rPr lang="en-US" altLang="en-US" sz="1800"/>
              <a:t>/Q</a:t>
            </a:r>
            <a:r>
              <a:rPr lang="en-US" altLang="en-US" sz="1800" baseline="30000"/>
              <a:t>2</a:t>
            </a:r>
            <a:r>
              <a:rPr lang="en-US" altLang="en-US" sz="1800"/>
              <a:t>, Target/Current correlations,</a:t>
            </a:r>
            <a:r>
              <a:rPr lang="is-IS" altLang="en-US" sz="1800"/>
              <a:t>…) </a:t>
            </a:r>
            <a:r>
              <a:rPr lang="en-US" altLang="en-US" sz="1800"/>
              <a:t>will define the limits on precision for other involved contributions (ex. evolution). </a:t>
            </a:r>
          </a:p>
        </p:txBody>
      </p:sp>
      <p:sp>
        <p:nvSpPr>
          <p:cNvPr id="53254" name="TextBox 4"/>
          <p:cNvSpPr txBox="1">
            <a:spLocks noChangeArrowheads="1"/>
          </p:cNvSpPr>
          <p:nvPr/>
        </p:nvSpPr>
        <p:spPr bwMode="auto">
          <a:xfrm>
            <a:off x="5334000" y="1371600"/>
            <a:ext cx="3279775"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Kinematics covers regions with different fractions from target and current fragmentation</a:t>
            </a:r>
          </a:p>
        </p:txBody>
      </p:sp>
      <p:grpSp>
        <p:nvGrpSpPr>
          <p:cNvPr id="53255" name="Group 10"/>
          <p:cNvGrpSpPr>
            <a:grpSpLocks/>
          </p:cNvGrpSpPr>
          <p:nvPr/>
        </p:nvGrpSpPr>
        <p:grpSpPr bwMode="auto">
          <a:xfrm>
            <a:off x="0" y="2819400"/>
            <a:ext cx="4267200" cy="3454400"/>
            <a:chOff x="914400" y="990600"/>
            <a:chExt cx="6007100" cy="3454400"/>
          </a:xfrm>
        </p:grpSpPr>
        <p:pic>
          <p:nvPicPr>
            <p:cNvPr id="53259" name="Picture 1" descr="Screen Shot 2017-03-14 at 5.55.45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4400" y="990600"/>
              <a:ext cx="6007100" cy="345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3260" name="TextBox 3"/>
            <p:cNvSpPr txBox="1">
              <a:spLocks noChangeArrowheads="1"/>
            </p:cNvSpPr>
            <p:nvPr/>
          </p:nvSpPr>
          <p:spPr bwMode="auto">
            <a:xfrm>
              <a:off x="1981200" y="1295400"/>
              <a:ext cx="94197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JLab12</a:t>
              </a:r>
            </a:p>
          </p:txBody>
        </p:sp>
        <p:sp>
          <p:nvSpPr>
            <p:cNvPr id="53261" name="TextBox 5"/>
            <p:cNvSpPr txBox="1">
              <a:spLocks noChangeArrowheads="1"/>
            </p:cNvSpPr>
            <p:nvPr/>
          </p:nvSpPr>
          <p:spPr bwMode="auto">
            <a:xfrm>
              <a:off x="4419600" y="2286000"/>
              <a:ext cx="65929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Breit</a:t>
              </a:r>
            </a:p>
          </p:txBody>
        </p:sp>
        <p:sp>
          <p:nvSpPr>
            <p:cNvPr id="53262" name="TextBox 6"/>
            <p:cNvSpPr txBox="1">
              <a:spLocks noChangeArrowheads="1"/>
            </p:cNvSpPr>
            <p:nvPr/>
          </p:nvSpPr>
          <p:spPr bwMode="auto">
            <a:xfrm>
              <a:off x="3733800" y="2286000"/>
              <a:ext cx="54365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CM</a:t>
              </a:r>
            </a:p>
          </p:txBody>
        </p:sp>
        <p:sp>
          <p:nvSpPr>
            <p:cNvPr id="53263" name="TextBox 7"/>
            <p:cNvSpPr txBox="1">
              <a:spLocks noChangeArrowheads="1"/>
            </p:cNvSpPr>
            <p:nvPr/>
          </p:nvSpPr>
          <p:spPr bwMode="auto">
            <a:xfrm>
              <a:off x="2286000" y="1676400"/>
              <a:ext cx="422692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600"/>
                <a:t>more CFR            more TFR </a:t>
              </a:r>
            </a:p>
          </p:txBody>
        </p:sp>
        <p:cxnSp>
          <p:nvCxnSpPr>
            <p:cNvPr id="10" name="Straight Arrow Connector 9"/>
            <p:cNvCxnSpPr/>
            <p:nvPr/>
          </p:nvCxnSpPr>
          <p:spPr>
            <a:xfrm>
              <a:off x="2056375" y="1981200"/>
              <a:ext cx="4344421" cy="0"/>
            </a:xfrm>
            <a:prstGeom prst="straightConnector1">
              <a:avLst/>
            </a:prstGeom>
            <a:ln>
              <a:solidFill>
                <a:schemeClr val="tx1"/>
              </a:solidFill>
              <a:prstDash val="sysDash"/>
              <a:headEnd type="arrow"/>
              <a:tailEnd type="arrow"/>
            </a:ln>
          </p:spPr>
          <p:style>
            <a:lnRef idx="2">
              <a:schemeClr val="accent1"/>
            </a:lnRef>
            <a:fillRef idx="0">
              <a:schemeClr val="accent1"/>
            </a:fillRef>
            <a:effectRef idx="1">
              <a:schemeClr val="accent1"/>
            </a:effectRef>
            <a:fontRef idx="minor">
              <a:schemeClr val="tx1"/>
            </a:fontRef>
          </p:style>
        </p:cxnSp>
      </p:grpSp>
      <p:pic>
        <p:nvPicPr>
          <p:cNvPr id="53256" name="Picture 2" descr="Screen Shot 2017-03-03 at 7.30.30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 y="800100"/>
            <a:ext cx="4191000" cy="2095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3257" name="Rectangle 11"/>
          <p:cNvSpPr>
            <a:spLocks noChangeArrowheads="1"/>
          </p:cNvSpPr>
          <p:nvPr/>
        </p:nvSpPr>
        <p:spPr bwMode="auto">
          <a:xfrm>
            <a:off x="3460750" y="800100"/>
            <a:ext cx="298450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is-IS" altLang="en-US" sz="1000"/>
              <a:t>Boglione et al, Phys.Lett. B766 (2017) 245-253</a:t>
            </a:r>
            <a:endParaRPr lang="en-US" altLang="en-US" sz="1000"/>
          </a:p>
        </p:txBody>
      </p:sp>
      <p:pic>
        <p:nvPicPr>
          <p:cNvPr id="53258" name="Picture 12" descr="Screen Shot 2017-03-15 at 3.02.45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978008" y="2536912"/>
            <a:ext cx="1562100"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9208507" cy="6810459"/>
          </a:xfrm>
        </p:spPr>
      </p:pic>
      <p:sp>
        <p:nvSpPr>
          <p:cNvPr id="4" name="Footer Placeholder 3"/>
          <p:cNvSpPr>
            <a:spLocks noGrp="1"/>
          </p:cNvSpPr>
          <p:nvPr>
            <p:ph type="ftr" sz="quarter" idx="10"/>
          </p:nvPr>
        </p:nvSpPr>
        <p:spPr/>
        <p:txBody>
          <a:bodyPr/>
          <a:lstStyle/>
          <a:p>
            <a:pPr>
              <a:defRPr/>
            </a:pPr>
            <a:r>
              <a:rPr lang="en-US" smtClean="0"/>
              <a:t>Avakian, APCTP July 2</a:t>
            </a:r>
            <a:endParaRPr lang="en-US"/>
          </a:p>
        </p:txBody>
      </p:sp>
      <p:sp>
        <p:nvSpPr>
          <p:cNvPr id="5" name="Slide Number Placeholder 4"/>
          <p:cNvSpPr>
            <a:spLocks noGrp="1"/>
          </p:cNvSpPr>
          <p:nvPr>
            <p:ph type="sldNum" sz="quarter" idx="11"/>
          </p:nvPr>
        </p:nvSpPr>
        <p:spPr/>
        <p:txBody>
          <a:bodyPr/>
          <a:lstStyle/>
          <a:p>
            <a:pPr>
              <a:defRPr/>
            </a:pPr>
            <a:fld id="{185C1D5A-1B75-2643-9634-7250AEE2B499}" type="slidenum">
              <a:rPr lang="en-US" altLang="en-US" smtClean="0"/>
              <a:pPr>
                <a:defRPr/>
              </a:pPr>
              <a:t>79</a:t>
            </a:fld>
            <a:endParaRPr lang="en-US" altLang="en-US"/>
          </a:p>
        </p:txBody>
      </p:sp>
      <p:sp>
        <p:nvSpPr>
          <p:cNvPr id="7" name="TextBox 6"/>
          <p:cNvSpPr txBox="1"/>
          <p:nvPr/>
        </p:nvSpPr>
        <p:spPr>
          <a:xfrm>
            <a:off x="6633968" y="126916"/>
            <a:ext cx="1890261" cy="369332"/>
          </a:xfrm>
          <a:prstGeom prst="rect">
            <a:avLst/>
          </a:prstGeom>
          <a:noFill/>
        </p:spPr>
        <p:txBody>
          <a:bodyPr wrap="none" rtlCol="0">
            <a:spAutoFit/>
          </a:bodyPr>
          <a:lstStyle/>
          <a:p>
            <a:r>
              <a:rPr lang="en-US" err="1" smtClean="0"/>
              <a:t>N.Sato</a:t>
            </a:r>
            <a:r>
              <a:rPr lang="en-US" smtClean="0"/>
              <a:t> &amp; UConn</a:t>
            </a:r>
            <a:endParaRPr lang="en-US"/>
          </a:p>
        </p:txBody>
      </p:sp>
    </p:spTree>
    <p:extLst>
      <p:ext uri="{BB962C8B-B14F-4D97-AF65-F5344CB8AC3E}">
        <p14:creationId xmlns:p14="http://schemas.microsoft.com/office/powerpoint/2010/main" val="96282024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a:defRPr/>
            </a:pPr>
            <a:r>
              <a:rPr lang="en-US" smtClean="0"/>
              <a:t>Avakian, APCTP July 2</a:t>
            </a:r>
            <a:endParaRPr lang="en-US"/>
          </a:p>
        </p:txBody>
      </p:sp>
      <p:sp>
        <p:nvSpPr>
          <p:cNvPr id="3" name="Slide Number Placeholder 2"/>
          <p:cNvSpPr>
            <a:spLocks noGrp="1"/>
          </p:cNvSpPr>
          <p:nvPr>
            <p:ph type="sldNum" sz="quarter" idx="11"/>
          </p:nvPr>
        </p:nvSpPr>
        <p:spPr/>
        <p:txBody>
          <a:bodyPr/>
          <a:lstStyle/>
          <a:p>
            <a:pPr>
              <a:defRPr/>
            </a:pPr>
            <a:fld id="{36001169-E0E7-594B-BF1D-06A68AE8EA48}" type="slidenum">
              <a:rPr lang="en-US" altLang="en-US" smtClean="0"/>
              <a:pPr>
                <a:defRPr/>
              </a:pPr>
              <a:t>80</a:t>
            </a:fld>
            <a:endParaRPr lang="en-US" alt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000"/>
            <a:ext cx="9144000" cy="6096000"/>
          </a:xfrm>
          <a:prstGeom prst="rect">
            <a:avLst/>
          </a:prstGeom>
        </p:spPr>
      </p:pic>
      <p:sp>
        <p:nvSpPr>
          <p:cNvPr id="5" name="TextBox 4"/>
          <p:cNvSpPr txBox="1"/>
          <p:nvPr/>
        </p:nvSpPr>
        <p:spPr>
          <a:xfrm>
            <a:off x="6633968" y="126916"/>
            <a:ext cx="1890261" cy="369332"/>
          </a:xfrm>
          <a:prstGeom prst="rect">
            <a:avLst/>
          </a:prstGeom>
          <a:noFill/>
        </p:spPr>
        <p:txBody>
          <a:bodyPr wrap="none" rtlCol="0">
            <a:spAutoFit/>
          </a:bodyPr>
          <a:lstStyle/>
          <a:p>
            <a:r>
              <a:rPr lang="en-US" err="1" smtClean="0"/>
              <a:t>N.Sato</a:t>
            </a:r>
            <a:r>
              <a:rPr lang="en-US" smtClean="0"/>
              <a:t> &amp; UConn</a:t>
            </a:r>
            <a:endParaRPr lang="en-US"/>
          </a:p>
        </p:txBody>
      </p:sp>
    </p:spTree>
    <p:extLst>
      <p:ext uri="{BB962C8B-B14F-4D97-AF65-F5344CB8AC3E}">
        <p14:creationId xmlns:p14="http://schemas.microsoft.com/office/powerpoint/2010/main" val="35289092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1828800" y="152400"/>
            <a:ext cx="7162800" cy="563563"/>
          </a:xfrm>
        </p:spPr>
        <p:txBody>
          <a:bodyPr/>
          <a:lstStyle/>
          <a:p>
            <a:r>
              <a:rPr lang="en-US">
                <a:latin typeface="Arial" charset="0"/>
                <a:ea typeface="ＭＳ Ｐゴシック" charset="0"/>
                <a:cs typeface="ＭＳ Ｐゴシック" charset="0"/>
              </a:rPr>
              <a:t>QED radiative  corrections in SSA</a:t>
            </a:r>
          </a:p>
        </p:txBody>
      </p:sp>
      <p:sp>
        <p:nvSpPr>
          <p:cNvPr id="31747" name="Footer Placeholder 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smtClean="0"/>
              <a:t>Avakian, APCTP July 2</a:t>
            </a:r>
            <a:endParaRPr lang="en-US" sz="1400"/>
          </a:p>
        </p:txBody>
      </p:sp>
      <p:sp>
        <p:nvSpPr>
          <p:cNvPr id="31748"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9ACF435-CF30-DE49-B465-E31F22A5B66C}" type="slidenum">
              <a:rPr lang="en-US" sz="1400"/>
              <a:pPr eaLnBrk="1" hangingPunct="1"/>
              <a:t>81</a:t>
            </a:fld>
            <a:endParaRPr lang="en-US" sz="1400"/>
          </a:p>
        </p:txBody>
      </p:sp>
      <p:sp>
        <p:nvSpPr>
          <p:cNvPr id="72713" name="TextBox 20"/>
          <p:cNvSpPr txBox="1">
            <a:spLocks noChangeArrowheads="1"/>
          </p:cNvSpPr>
          <p:nvPr/>
        </p:nvSpPr>
        <p:spPr bwMode="auto">
          <a:xfrm>
            <a:off x="228600" y="5638800"/>
            <a:ext cx="8610600" cy="830263"/>
          </a:xfrm>
          <a:prstGeom prst="rect">
            <a:avLst/>
          </a:prstGeom>
          <a:solidFill>
            <a:srgbClr val="FFFF00"/>
          </a:solidFill>
          <a:ln w="9525">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600" smtClean="0"/>
              <a:t>Due to </a:t>
            </a:r>
            <a:r>
              <a:rPr lang="en-US" sz="1600" err="1" smtClean="0"/>
              <a:t>radiative</a:t>
            </a:r>
            <a:r>
              <a:rPr lang="en-US" sz="1600" smtClean="0"/>
              <a:t> corrections,  </a:t>
            </a:r>
            <a:r>
              <a:rPr lang="en-US" sz="1600" smtClean="0">
                <a:latin typeface="Symbol" charset="0"/>
              </a:rPr>
              <a:t>f</a:t>
            </a:r>
            <a:r>
              <a:rPr lang="en-US" sz="1600" smtClean="0"/>
              <a:t>-dependence of x-section will get more contributions</a:t>
            </a:r>
          </a:p>
          <a:p>
            <a:pPr marL="285750" indent="-285750" eaLnBrk="1" hangingPunct="1">
              <a:buFont typeface="Arial"/>
              <a:buChar char="•"/>
              <a:defRPr/>
            </a:pPr>
            <a:r>
              <a:rPr lang="en-US" sz="1600" smtClean="0"/>
              <a:t>Some moments will modify</a:t>
            </a:r>
          </a:p>
          <a:p>
            <a:pPr marL="285750" indent="-285750" eaLnBrk="1" hangingPunct="1">
              <a:buFont typeface="Arial"/>
              <a:buChar char="•"/>
              <a:defRPr/>
            </a:pPr>
            <a:r>
              <a:rPr lang="en-US" sz="1600" smtClean="0"/>
              <a:t>New moments may appear, which were suppressed before in the x-section</a:t>
            </a:r>
          </a:p>
        </p:txBody>
      </p:sp>
      <p:pic>
        <p:nvPicPr>
          <p:cNvPr id="31750" name="Picture 14" descr="Screen Shot 2014-07-11 at 9.50.21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838200"/>
            <a:ext cx="2528888" cy="144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751" name="Picture 12" descr="Screen Shot 2015-03-25 at 6.47.50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200" y="9525"/>
            <a:ext cx="1552575"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752" name="Picture 1" descr="latex-image-1.pd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8600" y="1066800"/>
            <a:ext cx="5867400"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753" name="Rectangle 2"/>
          <p:cNvSpPr>
            <a:spLocks noChangeArrowheads="1"/>
          </p:cNvSpPr>
          <p:nvPr/>
        </p:nvSpPr>
        <p:spPr bwMode="auto">
          <a:xfrm>
            <a:off x="457200" y="1676400"/>
            <a:ext cx="45720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400"/>
              <a:t>Due to radiative corrections,  </a:t>
            </a:r>
            <a:r>
              <a:rPr lang="en-US" sz="1400">
                <a:latin typeface="Symbol" charset="0"/>
              </a:rPr>
              <a:t>f</a:t>
            </a:r>
            <a:r>
              <a:rPr lang="en-US" sz="1400"/>
              <a:t>-dependence of x-section will get more contributions</a:t>
            </a:r>
          </a:p>
        </p:txBody>
      </p:sp>
      <p:pic>
        <p:nvPicPr>
          <p:cNvPr id="31754" name="Picture 3" descr="latex-image-1.pd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52400" y="2514600"/>
            <a:ext cx="4876800" cy="271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755" name="Rectangle 4"/>
          <p:cNvSpPr>
            <a:spLocks noChangeArrowheads="1"/>
          </p:cNvSpPr>
          <p:nvPr/>
        </p:nvSpPr>
        <p:spPr bwMode="auto">
          <a:xfrm>
            <a:off x="228600" y="3200400"/>
            <a:ext cx="2841625"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600"/>
              <a:t>using a simple approximation</a:t>
            </a:r>
          </a:p>
        </p:txBody>
      </p:sp>
      <p:pic>
        <p:nvPicPr>
          <p:cNvPr id="31756" name="Picture 5" descr="latex-image-1.pd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04800" y="3733800"/>
            <a:ext cx="4953000" cy="219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757" name="Rectangle 6"/>
          <p:cNvSpPr>
            <a:spLocks noChangeArrowheads="1"/>
          </p:cNvSpPr>
          <p:nvPr/>
        </p:nvSpPr>
        <p:spPr bwMode="auto">
          <a:xfrm>
            <a:off x="152400" y="4114800"/>
            <a:ext cx="5486400" cy="738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400"/>
              <a:t>we can get correction factors to moments (ex. for   RC for              )</a:t>
            </a:r>
          </a:p>
          <a:p>
            <a:endParaRPr lang="en-US" sz="1400"/>
          </a:p>
          <a:p>
            <a:r>
              <a:rPr lang="en-US" sz="1400"/>
              <a:t>we can get new moments</a:t>
            </a:r>
          </a:p>
        </p:txBody>
      </p:sp>
      <p:sp>
        <p:nvSpPr>
          <p:cNvPr id="31758" name="TextBox 9"/>
          <p:cNvSpPr txBox="1">
            <a:spLocks noChangeArrowheads="1"/>
          </p:cNvSpPr>
          <p:nvPr/>
        </p:nvSpPr>
        <p:spPr bwMode="auto">
          <a:xfrm>
            <a:off x="228600" y="5029200"/>
            <a:ext cx="3995738"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t>In reality contributions will me more complicated</a:t>
            </a:r>
          </a:p>
        </p:txBody>
      </p:sp>
      <p:pic>
        <p:nvPicPr>
          <p:cNvPr id="31759" name="Picture 10" descr="latex-image-1.pd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876800" y="4114800"/>
            <a:ext cx="479425" cy="277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 name="Group 13"/>
          <p:cNvGrpSpPr>
            <a:grpSpLocks/>
          </p:cNvGrpSpPr>
          <p:nvPr/>
        </p:nvGrpSpPr>
        <p:grpSpPr bwMode="auto">
          <a:xfrm>
            <a:off x="5486400" y="2362200"/>
            <a:ext cx="3479800" cy="3165475"/>
            <a:chOff x="5486400" y="2362200"/>
            <a:chExt cx="3479800" cy="3164822"/>
          </a:xfrm>
        </p:grpSpPr>
        <p:grpSp>
          <p:nvGrpSpPr>
            <p:cNvPr id="31761" name="Group 5"/>
            <p:cNvGrpSpPr>
              <a:grpSpLocks/>
            </p:cNvGrpSpPr>
            <p:nvPr/>
          </p:nvGrpSpPr>
          <p:grpSpPr bwMode="auto">
            <a:xfrm>
              <a:off x="5562600" y="2362200"/>
              <a:ext cx="3403600" cy="2438400"/>
              <a:chOff x="5562600" y="2362200"/>
              <a:chExt cx="3403600" cy="2438400"/>
            </a:xfrm>
          </p:grpSpPr>
          <p:pic>
            <p:nvPicPr>
              <p:cNvPr id="31767" name="Picture 2" descr="Screen Shot 2015-08-12 at 3.22.38 PM.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562600" y="2362200"/>
                <a:ext cx="3403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768" name="Picture 3" descr="Screen Shot 2015-08-12 at 3.59.51 PM.pn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638800" y="3505200"/>
                <a:ext cx="3314700" cy="10564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769" name="Picture 4" descr="Screen Shot 2015-08-12 at 4.01.05 PM.pn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5851672" y="4534206"/>
                <a:ext cx="3063728" cy="2663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31762" name="Picture 6" descr="latex-image-1.pdf"/>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rot="-5400000">
              <a:off x="5287442" y="2789758"/>
              <a:ext cx="639574" cy="2416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763" name="Picture 7" descr="latex-image-1.pdf"/>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rot="-5400000">
              <a:off x="5391196" y="3600404"/>
              <a:ext cx="431382" cy="240974"/>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pic>
        <p:sp>
          <p:nvSpPr>
            <p:cNvPr id="31764" name="TextBox 8"/>
            <p:cNvSpPr txBox="1">
              <a:spLocks noChangeArrowheads="1"/>
            </p:cNvSpPr>
            <p:nvPr/>
          </p:nvSpPr>
          <p:spPr bwMode="auto">
            <a:xfrm>
              <a:off x="6858000" y="2438400"/>
              <a:ext cx="95278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t>HERMES</a:t>
              </a:r>
            </a:p>
          </p:txBody>
        </p:sp>
        <p:pic>
          <p:nvPicPr>
            <p:cNvPr id="31765" name="Picture 10" descr="latex-image-1.pdf"/>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5715000" y="5257800"/>
              <a:ext cx="2889332" cy="2692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766" name="Picture 12" descr="latex-image-1.pdf"/>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5715000" y="4876800"/>
              <a:ext cx="2834727" cy="2577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33129114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Number Placeholder 5"/>
          <p:cNvSpPr>
            <a:spLocks noGrp="1"/>
          </p:cNvSpPr>
          <p:nvPr>
            <p:ph type="sldNum" sz="quarter" idx="11"/>
          </p:nvPr>
        </p:nvSpPr>
        <p:spPr>
          <a:xfrm>
            <a:off x="7610475" y="6508750"/>
            <a:ext cx="1301750" cy="22066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2945" tIns="41473" rIns="82945" bIns="41473"/>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1DCB7F2C-08D5-8944-8310-876A24A10A0F}" type="slidenum">
              <a:rPr lang="en-US" altLang="en-US" sz="1400"/>
              <a:pPr>
                <a:spcBef>
                  <a:spcPct val="0"/>
                </a:spcBef>
                <a:buFontTx/>
                <a:buNone/>
              </a:pPr>
              <a:t>82</a:t>
            </a:fld>
            <a:endParaRPr lang="en-US" altLang="en-US" sz="1400"/>
          </a:p>
        </p:txBody>
      </p:sp>
      <p:sp>
        <p:nvSpPr>
          <p:cNvPr id="35842" name="Rectangle 1"/>
          <p:cNvSpPr>
            <a:spLocks noGrp="1" noChangeArrowheads="1"/>
          </p:cNvSpPr>
          <p:nvPr>
            <p:ph type="title"/>
          </p:nvPr>
        </p:nvSpPr>
        <p:spPr>
          <a:xfrm>
            <a:off x="457200" y="115888"/>
            <a:ext cx="8228013" cy="566737"/>
          </a:xfrm>
        </p:spPr>
        <p:txBody>
          <a:bodyPr tIns="35203"/>
          <a:lstStyle/>
          <a:p>
            <a:pPr>
              <a:tabLst>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Lst>
            </a:pPr>
            <a:r>
              <a:rPr lang="en-US" altLang="en-US">
                <a:solidFill>
                  <a:srgbClr val="003366"/>
                </a:solidFill>
              </a:rPr>
              <a:t>Radiative Corrections</a:t>
            </a:r>
          </a:p>
        </p:txBody>
      </p:sp>
      <p:sp>
        <p:nvSpPr>
          <p:cNvPr id="35843" name="Text Box 2"/>
          <p:cNvSpPr txBox="1">
            <a:spLocks noChangeArrowheads="1"/>
          </p:cNvSpPr>
          <p:nvPr/>
        </p:nvSpPr>
        <p:spPr bwMode="auto">
          <a:xfrm>
            <a:off x="1133475" y="1166813"/>
            <a:ext cx="7134225" cy="3679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1639" tIns="55221" rIns="81639" bIns="40820"/>
          <a:lstStyle>
            <a:lvl1pPr>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defRPr sz="2800">
                <a:solidFill>
                  <a:schemeClr val="tx1"/>
                </a:solidFill>
                <a:latin typeface="Arial" charset="0"/>
                <a:ea typeface="ＭＳ Ｐゴシック" charset="-128"/>
              </a:defRPr>
            </a:lvl2pPr>
            <a:lvl3pPr marL="1143000" indent="-228600">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defRPr sz="2400">
                <a:solidFill>
                  <a:schemeClr val="tx1"/>
                </a:solidFill>
                <a:latin typeface="Arial" charset="0"/>
                <a:ea typeface="ＭＳ Ｐゴシック" charset="-128"/>
              </a:defRPr>
            </a:lvl3pPr>
            <a:lvl4pPr marL="1600200" indent="-228600">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defRPr sz="2000">
                <a:solidFill>
                  <a:schemeClr val="tx1"/>
                </a:solidFill>
                <a:latin typeface="Arial" charset="0"/>
                <a:ea typeface="ＭＳ Ｐゴシック" charset="-128"/>
              </a:defRPr>
            </a:lvl4pPr>
            <a:lvl5pPr marL="2057400" indent="-228600">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800">
                <a:solidFill>
                  <a:srgbClr val="000000"/>
                </a:solidFill>
              </a:rPr>
              <a:t>- Radiative effects, such as the emission of a photon by the incoming or outgoing electron, can change all five SIDIS kinematic variables.</a:t>
            </a:r>
          </a:p>
          <a:p>
            <a:pPr eaLnBrk="1" hangingPunct="1">
              <a:spcBef>
                <a:spcPct val="0"/>
              </a:spcBef>
              <a:buFontTx/>
              <a:buNone/>
            </a:pPr>
            <a:endParaRPr lang="en-US" altLang="en-US" sz="1800">
              <a:solidFill>
                <a:srgbClr val="000000"/>
              </a:solidFill>
            </a:endParaRPr>
          </a:p>
          <a:p>
            <a:pPr eaLnBrk="1" hangingPunct="1">
              <a:spcBef>
                <a:spcPct val="0"/>
              </a:spcBef>
              <a:buFontTx/>
              <a:buNone/>
            </a:pPr>
            <a:r>
              <a:rPr lang="en-US" altLang="en-US" sz="1800">
                <a:solidFill>
                  <a:srgbClr val="000000"/>
                </a:solidFill>
              </a:rPr>
              <a:t>- Furthermore, exclusive events can enter into the SIDIS sample because of radiative effects (“exclusive tail”).</a:t>
            </a:r>
          </a:p>
          <a:p>
            <a:pPr eaLnBrk="1" hangingPunct="1">
              <a:spcBef>
                <a:spcPct val="0"/>
              </a:spcBef>
              <a:buFontTx/>
              <a:buNone/>
            </a:pPr>
            <a:endParaRPr lang="en-US" altLang="en-US" sz="1800">
              <a:solidFill>
                <a:srgbClr val="000000"/>
              </a:solidFill>
            </a:endParaRPr>
          </a:p>
          <a:p>
            <a:pPr eaLnBrk="1" hangingPunct="1">
              <a:spcBef>
                <a:spcPct val="0"/>
              </a:spcBef>
              <a:buFontTx/>
              <a:buNone/>
            </a:pPr>
            <a:r>
              <a:rPr lang="en-US" altLang="en-US" sz="1800">
                <a:solidFill>
                  <a:srgbClr val="000000"/>
                </a:solidFill>
              </a:rPr>
              <a:t>- HAPRAD 2.0 is used to do radiative corrections.</a:t>
            </a:r>
          </a:p>
          <a:p>
            <a:pPr eaLnBrk="1" hangingPunct="1">
              <a:spcBef>
                <a:spcPct val="0"/>
              </a:spcBef>
              <a:buFontTx/>
              <a:buNone/>
            </a:pPr>
            <a:endParaRPr lang="en-US" altLang="en-US" sz="1800">
              <a:solidFill>
                <a:srgbClr val="000000"/>
              </a:solidFill>
            </a:endParaRPr>
          </a:p>
          <a:p>
            <a:pPr eaLnBrk="1" hangingPunct="1">
              <a:lnSpc>
                <a:spcPct val="140000"/>
              </a:lnSpc>
              <a:spcBef>
                <a:spcPct val="0"/>
              </a:spcBef>
              <a:buFontTx/>
              <a:buNone/>
            </a:pPr>
            <a:r>
              <a:rPr lang="en-US" altLang="en-US" sz="1800">
                <a:solidFill>
                  <a:srgbClr val="000000"/>
                </a:solidFill>
              </a:rPr>
              <a:t>- For a given                                         (obtained from a model), HAPRAD calculates                                            . The correction factor is then:</a:t>
            </a:r>
          </a:p>
          <a:p>
            <a:pPr eaLnBrk="1" hangingPunct="1">
              <a:lnSpc>
                <a:spcPct val="140000"/>
              </a:lnSpc>
              <a:spcBef>
                <a:spcPct val="0"/>
              </a:spcBef>
              <a:buFontTx/>
              <a:buNone/>
            </a:pPr>
            <a:endParaRPr lang="en-US" altLang="en-US" sz="1800">
              <a:solidFill>
                <a:srgbClr val="000000"/>
              </a:solidFill>
            </a:endParaRPr>
          </a:p>
          <a:p>
            <a:pPr eaLnBrk="1" hangingPunct="1">
              <a:lnSpc>
                <a:spcPct val="140000"/>
              </a:lnSpc>
              <a:spcBef>
                <a:spcPct val="0"/>
              </a:spcBef>
              <a:buFontTx/>
              <a:buNone/>
            </a:pPr>
            <a:endParaRPr lang="en-US" altLang="en-US" sz="1800">
              <a:solidFill>
                <a:srgbClr val="000000"/>
              </a:solidFill>
            </a:endParaRPr>
          </a:p>
          <a:p>
            <a:pPr eaLnBrk="1" hangingPunct="1">
              <a:lnSpc>
                <a:spcPct val="140000"/>
              </a:lnSpc>
              <a:spcBef>
                <a:spcPct val="0"/>
              </a:spcBef>
              <a:buFontTx/>
              <a:buNone/>
            </a:pPr>
            <a:r>
              <a:rPr lang="en-US" altLang="en-US" sz="1800">
                <a:solidFill>
                  <a:srgbClr val="000000"/>
                </a:solidFill>
              </a:rPr>
              <a:t>- 3 different models were used to study model dependence.</a:t>
            </a:r>
          </a:p>
        </p:txBody>
      </p:sp>
      <p:pic>
        <p:nvPicPr>
          <p:cNvPr id="3584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1450" y="4179888"/>
            <a:ext cx="4146550" cy="696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4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3900488"/>
            <a:ext cx="2487613" cy="290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46"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7963" y="3544888"/>
            <a:ext cx="2281237" cy="265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p>
            <a:pPr>
              <a:defRPr/>
            </a:pPr>
            <a:r>
              <a:rPr lang="en-US" smtClean="0"/>
              <a:t>Avakian, APCTP July 2</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p:txBody>
          <a:bodyPr/>
          <a:lstStyle/>
          <a:p>
            <a:r>
              <a:rPr lang="en-US" altLang="en-US"/>
              <a:t>Radiative Corrections</a:t>
            </a:r>
          </a:p>
        </p:txBody>
      </p:sp>
      <p:sp>
        <p:nvSpPr>
          <p:cNvPr id="3" name="Footer Placeholder 2"/>
          <p:cNvSpPr>
            <a:spLocks noGrp="1"/>
          </p:cNvSpPr>
          <p:nvPr>
            <p:ph type="ftr" sz="quarter" idx="10"/>
          </p:nvPr>
        </p:nvSpPr>
        <p:spPr/>
        <p:txBody>
          <a:bodyPr/>
          <a:lstStyle/>
          <a:p>
            <a:pPr>
              <a:defRPr/>
            </a:pPr>
            <a:r>
              <a:rPr lang="en-US" smtClean="0"/>
              <a:t>Avakian, APCTP July 2</a:t>
            </a:r>
            <a:endParaRPr lang="en-US"/>
          </a:p>
        </p:txBody>
      </p:sp>
      <p:sp>
        <p:nvSpPr>
          <p:cNvPr id="41987"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E367233B-C276-BE4D-8728-62353906F950}" type="slidenum">
              <a:rPr lang="en-US" altLang="en-US" sz="1400"/>
              <a:pPr>
                <a:spcBef>
                  <a:spcPct val="0"/>
                </a:spcBef>
                <a:buFontTx/>
                <a:buNone/>
              </a:pPr>
              <a:t>83</a:t>
            </a:fld>
            <a:endParaRPr lang="en-US" altLang="en-US" sz="1400"/>
          </a:p>
        </p:txBody>
      </p:sp>
      <p:pic>
        <p:nvPicPr>
          <p:cNvPr id="41988"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2124868" y="-1286668"/>
            <a:ext cx="4894263" cy="914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989" name="Rectangle 5"/>
          <p:cNvSpPr>
            <a:spLocks noChangeArrowheads="1"/>
          </p:cNvSpPr>
          <p:nvPr/>
        </p:nvSpPr>
        <p:spPr bwMode="auto">
          <a:xfrm>
            <a:off x="190500" y="5732463"/>
            <a:ext cx="86106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Model for azimuthal moments after few iterations, roughly consistent with the input. </a:t>
            </a:r>
          </a:p>
        </p:txBody>
      </p:sp>
      <p:sp>
        <p:nvSpPr>
          <p:cNvPr id="41990" name="Rectangle 6"/>
          <p:cNvSpPr>
            <a:spLocks noChangeArrowheads="1"/>
          </p:cNvSpPr>
          <p:nvPr/>
        </p:nvSpPr>
        <p:spPr bwMode="auto">
          <a:xfrm>
            <a:off x="1360488" y="836613"/>
            <a:ext cx="12065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a:solidFill>
                  <a:srgbClr val="000000"/>
                </a:solidFill>
              </a:rPr>
              <a:t>A</a:t>
            </a:r>
            <a:r>
              <a:rPr lang="en-US" altLang="en-US" sz="1000" baseline="30000">
                <a:solidFill>
                  <a:srgbClr val="000000"/>
                </a:solidFill>
              </a:rPr>
              <a:t>cos </a:t>
            </a:r>
            <a:r>
              <a:rPr lang="en-US" altLang="en-US" sz="600" baseline="30000">
                <a:solidFill>
                  <a:srgbClr val="000000"/>
                </a:solidFill>
              </a:rPr>
              <a:t>h</a:t>
            </a:r>
            <a:r>
              <a:rPr lang="en-US" altLang="en-US" sz="600">
                <a:solidFill>
                  <a:srgbClr val="000000"/>
                </a:solidFill>
              </a:rPr>
              <a:t> </a:t>
            </a:r>
            <a:r>
              <a:rPr lang="en-US" altLang="en-US" sz="1000" baseline="-25000">
                <a:solidFill>
                  <a:srgbClr val="000000"/>
                </a:solidFill>
              </a:rPr>
              <a:t>UU</a:t>
            </a:r>
            <a:r>
              <a:rPr lang="en-US" altLang="en-US" sz="1000">
                <a:solidFill>
                  <a:srgbClr val="000000"/>
                </a:solidFill>
              </a:rPr>
              <a:t> </a:t>
            </a:r>
            <a:r>
              <a:rPr lang="en-US" altLang="en-US" sz="1400">
                <a:solidFill>
                  <a:srgbClr val="000000"/>
                </a:solidFill>
              </a:rPr>
              <a:t>vs P</a:t>
            </a:r>
            <a:r>
              <a:rPr lang="en-US" altLang="en-US" sz="1000">
                <a:solidFill>
                  <a:srgbClr val="000000"/>
                </a:solidFill>
              </a:rPr>
              <a:t>Th </a:t>
            </a:r>
            <a:endParaRPr lang="en-US" altLang="en-US" sz="1800"/>
          </a:p>
        </p:txBody>
      </p:sp>
      <p:sp>
        <p:nvSpPr>
          <p:cNvPr id="41991" name="Rectangle 7"/>
          <p:cNvSpPr>
            <a:spLocks noChangeArrowheads="1"/>
          </p:cNvSpPr>
          <p:nvPr/>
        </p:nvSpPr>
        <p:spPr bwMode="auto">
          <a:xfrm>
            <a:off x="1360488" y="2894013"/>
            <a:ext cx="1254125"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a:solidFill>
                  <a:srgbClr val="000000"/>
                </a:solidFill>
              </a:rPr>
              <a:t>A</a:t>
            </a:r>
            <a:r>
              <a:rPr lang="en-US" altLang="en-US" sz="1000" baseline="30000">
                <a:solidFill>
                  <a:srgbClr val="000000"/>
                </a:solidFill>
              </a:rPr>
              <a:t>cos2</a:t>
            </a:r>
            <a:r>
              <a:rPr lang="en-US" altLang="en-US" sz="600" baseline="30000">
                <a:solidFill>
                  <a:srgbClr val="000000"/>
                </a:solidFill>
              </a:rPr>
              <a:t>h</a:t>
            </a:r>
            <a:r>
              <a:rPr lang="en-US" altLang="en-US" sz="600">
                <a:solidFill>
                  <a:srgbClr val="000000"/>
                </a:solidFill>
              </a:rPr>
              <a:t> </a:t>
            </a:r>
            <a:r>
              <a:rPr lang="en-US" altLang="en-US" sz="1000" baseline="-25000">
                <a:solidFill>
                  <a:srgbClr val="000000"/>
                </a:solidFill>
              </a:rPr>
              <a:t>UU</a:t>
            </a:r>
            <a:r>
              <a:rPr lang="en-US" altLang="en-US" sz="1000">
                <a:solidFill>
                  <a:srgbClr val="000000"/>
                </a:solidFill>
              </a:rPr>
              <a:t> </a:t>
            </a:r>
            <a:r>
              <a:rPr lang="en-US" altLang="en-US" sz="1400">
                <a:solidFill>
                  <a:srgbClr val="000000"/>
                </a:solidFill>
              </a:rPr>
              <a:t>vs P</a:t>
            </a:r>
            <a:r>
              <a:rPr lang="en-US" altLang="en-US" sz="1000">
                <a:solidFill>
                  <a:srgbClr val="000000"/>
                </a:solidFill>
              </a:rPr>
              <a:t>Th </a:t>
            </a:r>
            <a:endParaRPr lang="en-US" altLang="en-US" sz="1800"/>
          </a:p>
        </p:txBody>
      </p:sp>
      <p:sp>
        <p:nvSpPr>
          <p:cNvPr id="41992" name="Rectangle 8"/>
          <p:cNvSpPr>
            <a:spLocks noChangeArrowheads="1"/>
          </p:cNvSpPr>
          <p:nvPr/>
        </p:nvSpPr>
        <p:spPr bwMode="auto">
          <a:xfrm>
            <a:off x="4953000" y="777875"/>
            <a:ext cx="2308225"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a:solidFill>
                  <a:srgbClr val="000000"/>
                </a:solidFill>
              </a:rPr>
              <a:t>the high Q</a:t>
            </a:r>
            <a:r>
              <a:rPr lang="en-US" altLang="en-US" sz="1000">
                <a:solidFill>
                  <a:srgbClr val="000000"/>
                </a:solidFill>
              </a:rPr>
              <a:t>2 </a:t>
            </a:r>
            <a:r>
              <a:rPr lang="en-US" altLang="en-US" sz="1400">
                <a:solidFill>
                  <a:srgbClr val="000000"/>
                </a:solidFill>
              </a:rPr>
              <a:t>of 0:1 &lt; x &lt; 0:2</a:t>
            </a:r>
            <a:endParaRPr lang="en-US" altLang="en-US" sz="180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Title 1"/>
          <p:cNvSpPr>
            <a:spLocks noGrp="1"/>
          </p:cNvSpPr>
          <p:nvPr>
            <p:ph type="title"/>
          </p:nvPr>
        </p:nvSpPr>
        <p:spPr/>
        <p:txBody>
          <a:bodyPr/>
          <a:lstStyle/>
          <a:p>
            <a:r>
              <a:rPr lang="en-US" altLang="en-US"/>
              <a:t>Bin Centering Corrections</a:t>
            </a:r>
          </a:p>
        </p:txBody>
      </p:sp>
      <p:sp>
        <p:nvSpPr>
          <p:cNvPr id="3" name="Footer Placeholder 2"/>
          <p:cNvSpPr>
            <a:spLocks noGrp="1"/>
          </p:cNvSpPr>
          <p:nvPr>
            <p:ph type="ftr" sz="quarter" idx="10"/>
          </p:nvPr>
        </p:nvSpPr>
        <p:spPr/>
        <p:txBody>
          <a:bodyPr/>
          <a:lstStyle/>
          <a:p>
            <a:pPr>
              <a:defRPr/>
            </a:pPr>
            <a:r>
              <a:rPr lang="en-US" smtClean="0"/>
              <a:t>Avakian, APCTP July 2</a:t>
            </a:r>
            <a:endParaRPr lang="en-US"/>
          </a:p>
        </p:txBody>
      </p:sp>
      <p:sp>
        <p:nvSpPr>
          <p:cNvPr id="11673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BE12A882-8EF1-354B-A1EC-C4A30EDE7810}" type="slidenum">
              <a:rPr lang="en-US" altLang="en-US"/>
              <a:pPr/>
              <a:t>84</a:t>
            </a:fld>
            <a:endParaRPr lang="en-US" altLang="en-US"/>
          </a:p>
        </p:txBody>
      </p:sp>
      <p:pic>
        <p:nvPicPr>
          <p:cNvPr id="116740"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143000"/>
            <a:ext cx="2543175"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6741"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722438"/>
            <a:ext cx="4533900" cy="3043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6742" name="Rectangle 6"/>
          <p:cNvSpPr>
            <a:spLocks noChangeArrowheads="1"/>
          </p:cNvSpPr>
          <p:nvPr/>
        </p:nvSpPr>
        <p:spPr bwMode="auto">
          <a:xfrm>
            <a:off x="357188" y="4765675"/>
            <a:ext cx="8458200"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r>
              <a:rPr lang="en-US" altLang="en-US"/>
              <a:t>Bin centering corrections are approximated using a model based on the</a:t>
            </a:r>
          </a:p>
          <a:p>
            <a:r>
              <a:rPr lang="en-US" altLang="en-US"/>
              <a:t>results of the measurement. Using the model, the cross-section is calculated</a:t>
            </a:r>
          </a:p>
          <a:p>
            <a:r>
              <a:rPr lang="en-US" altLang="en-US"/>
              <a:t>In “micro-bins" (bins much smaller than the “normal bins” used for the final analysis.</a:t>
            </a:r>
          </a:p>
        </p:txBody>
      </p:sp>
      <p:sp>
        <p:nvSpPr>
          <p:cNvPr id="8" name="Rectangle 7"/>
          <p:cNvSpPr/>
          <p:nvPr/>
        </p:nvSpPr>
        <p:spPr>
          <a:xfrm>
            <a:off x="4686300" y="1335524"/>
            <a:ext cx="4572000" cy="2031325"/>
          </a:xfrm>
          <a:prstGeom prst="rect">
            <a:avLst/>
          </a:prstGeom>
        </p:spPr>
        <p:txBody>
          <a:bodyPr>
            <a:spAutoFit/>
          </a:bodyPr>
          <a:lstStyle/>
          <a:p>
            <a:pPr>
              <a:defRPr/>
            </a:pPr>
            <a:r>
              <a:rPr lang="en-US">
                <a:latin typeface=""/>
              </a:rPr>
              <a:t>v  </a:t>
            </a:r>
            <a:r>
              <a:rPr lang="en-US" smtClean="0">
                <a:latin typeface=""/>
              </a:rPr>
              <a:t>- </a:t>
            </a:r>
            <a:r>
              <a:rPr lang="en-US">
                <a:latin typeface=""/>
              </a:rPr>
              <a:t>5-dimensional “volume" of the </a:t>
            </a:r>
            <a:r>
              <a:rPr lang="en-US" smtClean="0">
                <a:latin typeface=""/>
              </a:rPr>
              <a:t>micro</a:t>
            </a:r>
          </a:p>
          <a:p>
            <a:pPr>
              <a:defRPr/>
            </a:pPr>
            <a:r>
              <a:rPr lang="en-US">
                <a:latin typeface=""/>
              </a:rPr>
              <a:t> </a:t>
            </a:r>
            <a:r>
              <a:rPr lang="en-US" smtClean="0">
                <a:latin typeface=""/>
              </a:rPr>
              <a:t>      bin </a:t>
            </a:r>
            <a:r>
              <a:rPr lang="en-US">
                <a:latin typeface=""/>
              </a:rPr>
              <a:t>at the center of the normal </a:t>
            </a:r>
            <a:r>
              <a:rPr lang="en-US" smtClean="0">
                <a:latin typeface=""/>
              </a:rPr>
              <a:t>bin</a:t>
            </a:r>
          </a:p>
          <a:p>
            <a:pPr>
              <a:defRPr/>
            </a:pPr>
            <a:r>
              <a:rPr lang="en-US" smtClean="0">
                <a:latin typeface=""/>
              </a:rPr>
              <a:t>V  -  </a:t>
            </a:r>
            <a:r>
              <a:rPr lang="en-US">
                <a:latin typeface=""/>
              </a:rPr>
              <a:t>the </a:t>
            </a:r>
            <a:r>
              <a:rPr lang="en-US" smtClean="0">
                <a:latin typeface=""/>
              </a:rPr>
              <a:t>“volume” of the </a:t>
            </a:r>
            <a:r>
              <a:rPr lang="en-US">
                <a:latin typeface=""/>
              </a:rPr>
              <a:t>normal bin, </a:t>
            </a:r>
            <a:r>
              <a:rPr lang="en-US" smtClean="0">
                <a:latin typeface=""/>
              </a:rPr>
              <a:t>           </a:t>
            </a:r>
            <a:r>
              <a:rPr lang="en-US">
                <a:latin typeface=""/>
              </a:rPr>
              <a:t> </a:t>
            </a:r>
            <a:r>
              <a:rPr lang="en-US" smtClean="0">
                <a:latin typeface=""/>
              </a:rPr>
              <a:t>         	     - cross-section</a:t>
            </a:r>
            <a:r>
              <a:rPr lang="en-US" sz="800" smtClean="0">
                <a:latin typeface=""/>
              </a:rPr>
              <a:t> </a:t>
            </a:r>
            <a:r>
              <a:rPr lang="en-US">
                <a:latin typeface=""/>
              </a:rPr>
              <a:t>averaged over </a:t>
            </a:r>
            <a:r>
              <a:rPr lang="en-US" smtClean="0">
                <a:latin typeface=""/>
              </a:rPr>
              <a:t>         	the </a:t>
            </a:r>
            <a:r>
              <a:rPr lang="en-US">
                <a:latin typeface=""/>
              </a:rPr>
              <a:t>“normal bin</a:t>
            </a:r>
            <a:r>
              <a:rPr lang="en-US" smtClean="0">
                <a:latin typeface=""/>
              </a:rPr>
              <a:t>”</a:t>
            </a:r>
          </a:p>
          <a:p>
            <a:pPr>
              <a:defRPr/>
            </a:pPr>
            <a:r>
              <a:rPr lang="en-US" sz="1050">
                <a:latin typeface=""/>
              </a:rPr>
              <a:t> </a:t>
            </a:r>
            <a:r>
              <a:rPr lang="en-US" sz="1050" smtClean="0">
                <a:latin typeface=""/>
              </a:rPr>
              <a:t>                          -</a:t>
            </a:r>
            <a:r>
              <a:rPr lang="en-US" smtClean="0">
                <a:latin typeface=""/>
              </a:rPr>
              <a:t> cross-section </a:t>
            </a:r>
            <a:r>
              <a:rPr lang="en-US">
                <a:latin typeface=""/>
              </a:rPr>
              <a:t>at the micro-bin </a:t>
            </a:r>
            <a:r>
              <a:rPr lang="en-US" sz="800">
                <a:latin typeface=""/>
              </a:rPr>
              <a:t> </a:t>
            </a:r>
            <a:r>
              <a:rPr lang="en-US">
                <a:latin typeface=""/>
              </a:rPr>
              <a:t>at the center of the normal bin</a:t>
            </a:r>
            <a:endParaRPr lang="en-US"/>
          </a:p>
        </p:txBody>
      </p:sp>
      <p:pic>
        <p:nvPicPr>
          <p:cNvPr id="2" name="Picture 1"/>
          <p:cNvPicPr>
            <a:picLocks noChangeAspect="1"/>
          </p:cNvPicPr>
          <p:nvPr/>
        </p:nvPicPr>
        <p:blipFill>
          <a:blip r:embed="rId4"/>
          <a:stretch>
            <a:fillRect/>
          </a:stretch>
        </p:blipFill>
        <p:spPr>
          <a:xfrm>
            <a:off x="4800600" y="2278137"/>
            <a:ext cx="990600" cy="195228"/>
          </a:xfrm>
          <a:prstGeom prst="rect">
            <a:avLst/>
          </a:prstGeom>
        </p:spPr>
      </p:pic>
      <p:pic>
        <p:nvPicPr>
          <p:cNvPr id="4" name="Picture 3"/>
          <p:cNvPicPr>
            <a:picLocks noChangeAspect="1"/>
          </p:cNvPicPr>
          <p:nvPr/>
        </p:nvPicPr>
        <p:blipFill>
          <a:blip r:embed="rId5"/>
          <a:stretch>
            <a:fillRect/>
          </a:stretch>
        </p:blipFill>
        <p:spPr>
          <a:xfrm>
            <a:off x="4800600" y="2734350"/>
            <a:ext cx="745514" cy="207735"/>
          </a:xfrm>
          <a:prstGeom prst="rect">
            <a:avLst/>
          </a:prstGeom>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r>
              <a:rPr lang="en-US">
                <a:latin typeface="Arial" charset="0"/>
                <a:ea typeface="ＭＳ Ｐゴシック" charset="0"/>
                <a:cs typeface="ＭＳ Ｐゴシック" charset="0"/>
              </a:rPr>
              <a:t>Radiative DIS</a:t>
            </a:r>
          </a:p>
        </p:txBody>
      </p:sp>
      <p:sp>
        <p:nvSpPr>
          <p:cNvPr id="3789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8ED861B9-30F8-1040-8D22-897AAD7565BD}" type="slidenum">
              <a:rPr lang="en-US" sz="1400"/>
              <a:pPr/>
              <a:t>85</a:t>
            </a:fld>
            <a:endParaRPr lang="en-US" sz="1400"/>
          </a:p>
        </p:txBody>
      </p:sp>
      <p:sp>
        <p:nvSpPr>
          <p:cNvPr id="16" name="Footer Placeholder 15"/>
          <p:cNvSpPr>
            <a:spLocks noGrp="1"/>
          </p:cNvSpPr>
          <p:nvPr>
            <p:ph type="ftr" sz="quarter" idx="10"/>
          </p:nvPr>
        </p:nvSpPr>
        <p:spPr/>
        <p:txBody>
          <a:bodyPr/>
          <a:lstStyle/>
          <a:p>
            <a:pPr>
              <a:defRPr/>
            </a:pPr>
            <a:r>
              <a:rPr lang="en-US" smtClean="0"/>
              <a:t>Avakian, APCTP July 2</a:t>
            </a:r>
            <a:endParaRPr lang="en-US"/>
          </a:p>
        </p:txBody>
      </p:sp>
      <p:sp>
        <p:nvSpPr>
          <p:cNvPr id="37892" name="TextBox 24"/>
          <p:cNvSpPr txBox="1">
            <a:spLocks noChangeArrowheads="1"/>
          </p:cNvSpPr>
          <p:nvPr/>
        </p:nvSpPr>
        <p:spPr bwMode="auto">
          <a:xfrm>
            <a:off x="76200" y="914400"/>
            <a:ext cx="4186238"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t>Dedicated DIS generator with radgen (gemc input)</a:t>
            </a:r>
          </a:p>
        </p:txBody>
      </p:sp>
      <p:pic>
        <p:nvPicPr>
          <p:cNvPr id="37893" name="Picture 2" descr="Screen Shot 2017-11-21 at 8.22.50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9200"/>
            <a:ext cx="8001000" cy="485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7894" name="Picture 1" descr="Screen Shot 2017-12-06 at 6.08.23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 y="1828800"/>
            <a:ext cx="4343400" cy="3876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7895" name="Picture 2" descr="Screen Shot 2017-12-06 at 6.09.43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4267200"/>
            <a:ext cx="3276600" cy="213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7896" name="Picture 3" descr="Screen Shot 2017-12-06 at 6.09.08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648200" y="1752600"/>
            <a:ext cx="3387725" cy="2527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7897" name="TextBox 4"/>
          <p:cNvSpPr txBox="1">
            <a:spLocks noChangeArrowheads="1"/>
          </p:cNvSpPr>
          <p:nvPr/>
        </p:nvSpPr>
        <p:spPr bwMode="auto">
          <a:xfrm>
            <a:off x="3124200" y="5334000"/>
            <a:ext cx="379413"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a:latin typeface="Symbol" charset="0"/>
              </a:rPr>
              <a:t>q</a:t>
            </a:r>
            <a:r>
              <a:rPr lang="en-US" sz="1400">
                <a:latin typeface="Symbol" charset="0"/>
              </a:rPr>
              <a:t>g</a:t>
            </a:r>
          </a:p>
        </p:txBody>
      </p:sp>
      <p:sp>
        <p:nvSpPr>
          <p:cNvPr id="37898" name="Rectangle 5"/>
          <p:cNvSpPr>
            <a:spLocks noChangeArrowheads="1"/>
          </p:cNvSpPr>
          <p:nvPr/>
        </p:nvSpPr>
        <p:spPr bwMode="auto">
          <a:xfrm>
            <a:off x="0" y="2286000"/>
            <a:ext cx="43338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t>E</a:t>
            </a:r>
            <a:r>
              <a:rPr lang="en-US">
                <a:latin typeface="Symbol" charset="0"/>
              </a:rPr>
              <a:t>g</a:t>
            </a:r>
            <a:endParaRPr lang="en-US"/>
          </a:p>
        </p:txBody>
      </p:sp>
      <p:sp>
        <p:nvSpPr>
          <p:cNvPr id="37899" name="TextBox 6"/>
          <p:cNvSpPr txBox="1">
            <a:spLocks noChangeArrowheads="1"/>
          </p:cNvSpPr>
          <p:nvPr/>
        </p:nvSpPr>
        <p:spPr bwMode="auto">
          <a:xfrm>
            <a:off x="5410200" y="5638800"/>
            <a:ext cx="1960563"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a:t>reconstructed photons</a:t>
            </a:r>
          </a:p>
        </p:txBody>
      </p:sp>
      <p:sp>
        <p:nvSpPr>
          <p:cNvPr id="37900" name="TextBox 7"/>
          <p:cNvSpPr txBox="1">
            <a:spLocks noChangeArrowheads="1"/>
          </p:cNvSpPr>
          <p:nvPr/>
        </p:nvSpPr>
        <p:spPr bwMode="auto">
          <a:xfrm>
            <a:off x="304800" y="5715000"/>
            <a:ext cx="39624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a:t>Significant fraction of DIS radiative photons may be reconstructed</a:t>
            </a:r>
          </a:p>
        </p:txBody>
      </p:sp>
    </p:spTree>
    <p:extLst>
      <p:ext uri="{BB962C8B-B14F-4D97-AF65-F5344CB8AC3E}">
        <p14:creationId xmlns:p14="http://schemas.microsoft.com/office/powerpoint/2010/main" val="52781638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smtClean="0"/>
              <a:t>Avakian, APCTP July 2</a:t>
            </a:r>
            <a:endParaRPr lang="en-US"/>
          </a:p>
        </p:txBody>
      </p:sp>
      <p:sp>
        <p:nvSpPr>
          <p:cNvPr id="27650"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87DB9881-2B70-4143-9055-1C6EBE2298C7}" type="slidenum">
              <a:rPr lang="en-US" altLang="en-US" sz="1400"/>
              <a:pPr>
                <a:spcBef>
                  <a:spcPct val="0"/>
                </a:spcBef>
                <a:buFontTx/>
                <a:buNone/>
              </a:pPr>
              <a:t>86</a:t>
            </a:fld>
            <a:endParaRPr lang="en-US" altLang="en-US" sz="1400"/>
          </a:p>
        </p:txBody>
      </p:sp>
      <p:sp>
        <p:nvSpPr>
          <p:cNvPr id="27651" name="Title 5"/>
          <p:cNvSpPr>
            <a:spLocks noGrp="1"/>
          </p:cNvSpPr>
          <p:nvPr>
            <p:ph type="title"/>
          </p:nvPr>
        </p:nvSpPr>
        <p:spPr>
          <a:xfrm>
            <a:off x="457200" y="152400"/>
            <a:ext cx="8001000" cy="914400"/>
          </a:xfrm>
        </p:spPr>
        <p:txBody>
          <a:bodyPr/>
          <a:lstStyle/>
          <a:p>
            <a:r>
              <a:rPr lang="en-US" altLang="en-US" sz="2800"/>
              <a:t>Systematics</a:t>
            </a:r>
            <a:r>
              <a:rPr lang="en-US" altLang="en-US"/>
              <a:t/>
            </a:r>
            <a:br>
              <a:rPr lang="en-US" altLang="en-US"/>
            </a:br>
            <a:endParaRPr lang="en-US" altLang="en-US"/>
          </a:p>
        </p:txBody>
      </p:sp>
      <p:pic>
        <p:nvPicPr>
          <p:cNvPr id="27652"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7650" y="914400"/>
            <a:ext cx="8464550" cy="441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9" name="Straight Arrow Connector 8"/>
          <p:cNvCxnSpPr/>
          <p:nvPr/>
        </p:nvCxnSpPr>
        <p:spPr>
          <a:xfrm>
            <a:off x="4114800" y="5221288"/>
            <a:ext cx="0" cy="407987"/>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0" name="Right Brace 9"/>
          <p:cNvSpPr/>
          <p:nvPr/>
        </p:nvSpPr>
        <p:spPr>
          <a:xfrm rot="5400000">
            <a:off x="1676400" y="4267200"/>
            <a:ext cx="304800" cy="1828800"/>
          </a:xfrm>
          <a:prstGeom prst="righ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anchor="ctr"/>
          <a:lstStyle/>
          <a:p>
            <a:pPr algn="ctr" eaLnBrk="1" hangingPunct="1">
              <a:defRPr/>
            </a:pPr>
            <a:endParaRPr lang="en-US"/>
          </a:p>
        </p:txBody>
      </p:sp>
      <p:sp>
        <p:nvSpPr>
          <p:cNvPr id="11" name="Right Brace 10"/>
          <p:cNvSpPr/>
          <p:nvPr/>
        </p:nvSpPr>
        <p:spPr>
          <a:xfrm rot="5400000">
            <a:off x="3000375" y="4848225"/>
            <a:ext cx="280988" cy="642938"/>
          </a:xfrm>
          <a:prstGeom prst="righ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anchor="ctr"/>
          <a:lstStyle/>
          <a:p>
            <a:pPr algn="ctr" eaLnBrk="1" hangingPunct="1">
              <a:defRPr/>
            </a:pPr>
            <a:endParaRPr lang="en-US"/>
          </a:p>
        </p:txBody>
      </p:sp>
      <p:sp>
        <p:nvSpPr>
          <p:cNvPr id="12" name="Right Brace 11"/>
          <p:cNvSpPr/>
          <p:nvPr/>
        </p:nvSpPr>
        <p:spPr>
          <a:xfrm rot="5400000">
            <a:off x="3581400" y="5029200"/>
            <a:ext cx="330200" cy="279400"/>
          </a:xfrm>
          <a:prstGeom prst="righ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anchor="ctr"/>
          <a:lstStyle/>
          <a:p>
            <a:pPr algn="ctr" eaLnBrk="1" hangingPunct="1">
              <a:defRPr/>
            </a:pPr>
            <a:endParaRPr lang="en-US"/>
          </a:p>
        </p:txBody>
      </p:sp>
      <p:sp>
        <p:nvSpPr>
          <p:cNvPr id="27657" name="TextBox 1"/>
          <p:cNvSpPr txBox="1">
            <a:spLocks noChangeArrowheads="1"/>
          </p:cNvSpPr>
          <p:nvPr/>
        </p:nvSpPr>
        <p:spPr bwMode="auto">
          <a:xfrm>
            <a:off x="1093788" y="5321300"/>
            <a:ext cx="1198562"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a:t>electron cuts</a:t>
            </a:r>
          </a:p>
        </p:txBody>
      </p:sp>
      <p:sp>
        <p:nvSpPr>
          <p:cNvPr id="27658" name="TextBox 12"/>
          <p:cNvSpPr txBox="1">
            <a:spLocks noChangeArrowheads="1"/>
          </p:cNvSpPr>
          <p:nvPr/>
        </p:nvSpPr>
        <p:spPr bwMode="auto">
          <a:xfrm>
            <a:off x="2554288" y="5321300"/>
            <a:ext cx="950912"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a:t> pion cuts</a:t>
            </a:r>
          </a:p>
        </p:txBody>
      </p:sp>
      <p:sp>
        <p:nvSpPr>
          <p:cNvPr id="27659" name="TextBox 13"/>
          <p:cNvSpPr txBox="1">
            <a:spLocks noChangeArrowheads="1"/>
          </p:cNvSpPr>
          <p:nvPr/>
        </p:nvSpPr>
        <p:spPr bwMode="auto">
          <a:xfrm>
            <a:off x="3614738" y="5310188"/>
            <a:ext cx="347662"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a:latin typeface="Symbol" charset="2"/>
              </a:rPr>
              <a:t>f</a:t>
            </a:r>
            <a:r>
              <a:rPr lang="en-US" altLang="en-US" sz="1400"/>
              <a:t>*</a:t>
            </a:r>
          </a:p>
        </p:txBody>
      </p:sp>
      <p:sp>
        <p:nvSpPr>
          <p:cNvPr id="27660" name="TextBox 14"/>
          <p:cNvSpPr txBox="1">
            <a:spLocks noChangeArrowheads="1"/>
          </p:cNvSpPr>
          <p:nvPr/>
        </p:nvSpPr>
        <p:spPr bwMode="auto">
          <a:xfrm>
            <a:off x="3733800" y="5640388"/>
            <a:ext cx="849313"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a:t>rad.corr </a:t>
            </a:r>
          </a:p>
        </p:txBody>
      </p:sp>
      <p:sp>
        <p:nvSpPr>
          <p:cNvPr id="27661" name="TextBox 15"/>
          <p:cNvSpPr txBox="1">
            <a:spLocks noChangeArrowheads="1"/>
          </p:cNvSpPr>
          <p:nvPr/>
        </p:nvSpPr>
        <p:spPr bwMode="auto">
          <a:xfrm>
            <a:off x="5545138" y="5437188"/>
            <a:ext cx="3294062"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a:t> Systematics from different factors  considered uncorrelated</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p:cNvSpPr>
            <a:spLocks noGrp="1"/>
          </p:cNvSpPr>
          <p:nvPr>
            <p:ph type="title"/>
          </p:nvPr>
        </p:nvSpPr>
        <p:spPr>
          <a:xfrm>
            <a:off x="0" y="152400"/>
            <a:ext cx="9067800" cy="563563"/>
          </a:xfrm>
        </p:spPr>
        <p:txBody>
          <a:bodyPr/>
          <a:lstStyle/>
          <a:p>
            <a:r>
              <a:rPr lang="en-US" altLang="en-US" sz="2400"/>
              <a:t> </a:t>
            </a:r>
            <a:r>
              <a:rPr lang="en-US" altLang="en-US" sz="2000"/>
              <a:t>Additional complications(IV): </a:t>
            </a:r>
            <a:r>
              <a:rPr lang="en-US" altLang="en-US" sz="2400"/>
              <a:t>Large higher twist structure functions</a:t>
            </a:r>
          </a:p>
        </p:txBody>
      </p:sp>
      <p:sp>
        <p:nvSpPr>
          <p:cNvPr id="3" name="Footer Placeholder 2"/>
          <p:cNvSpPr>
            <a:spLocks noGrp="1"/>
          </p:cNvSpPr>
          <p:nvPr>
            <p:ph type="ftr" sz="quarter" idx="10"/>
          </p:nvPr>
        </p:nvSpPr>
        <p:spPr/>
        <p:txBody>
          <a:bodyPr/>
          <a:lstStyle/>
          <a:p>
            <a:pPr>
              <a:defRPr/>
            </a:pPr>
            <a:r>
              <a:rPr lang="en-US" smtClean="0"/>
              <a:t>Avakian, APCTP July 2</a:t>
            </a:r>
            <a:endParaRPr lang="en-US"/>
          </a:p>
        </p:txBody>
      </p:sp>
      <p:sp>
        <p:nvSpPr>
          <p:cNvPr id="8089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2F969EA4-7D8C-2843-83E1-8DF77479B0D4}" type="slidenum">
              <a:rPr lang="en-US" altLang="en-US" sz="1400"/>
              <a:pPr>
                <a:spcBef>
                  <a:spcPct val="0"/>
                </a:spcBef>
                <a:buFontTx/>
                <a:buNone/>
              </a:pPr>
              <a:t>87</a:t>
            </a:fld>
            <a:endParaRPr lang="en-US" altLang="en-US" sz="1400"/>
          </a:p>
        </p:txBody>
      </p:sp>
      <p:sp>
        <p:nvSpPr>
          <p:cNvPr id="80900" name="Rectangle 1"/>
          <p:cNvSpPr>
            <a:spLocks noChangeArrowheads="1"/>
          </p:cNvSpPr>
          <p:nvPr/>
        </p:nvSpPr>
        <p:spPr bwMode="auto">
          <a:xfrm>
            <a:off x="228600" y="914400"/>
            <a:ext cx="83058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target mass corrections and HT SFs with strong dependence on flavor</a:t>
            </a:r>
            <a:br>
              <a:rPr lang="en-US" altLang="en-US" sz="1800"/>
            </a:br>
            <a:endParaRPr lang="en-US" altLang="en-US" sz="1800"/>
          </a:p>
        </p:txBody>
      </p:sp>
      <p:pic>
        <p:nvPicPr>
          <p:cNvPr id="80901" name="Picture 4" descr="Screen Shot 2017-02-13 at 4.32.23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200" y="1905000"/>
            <a:ext cx="3203575" cy="3136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0902" name="Picture 6" descr="latex-image-1.pd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5859463" y="2827337"/>
            <a:ext cx="71755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0903" name="Picture 20" descr="Screen shot 2012-10-18 at 1.37.01 P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400800" y="2209800"/>
            <a:ext cx="2519363" cy="2590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0904" name="Picture 22" descr="latex-image-1.pd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8610600" y="4953000"/>
            <a:ext cx="182563" cy="173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0905" name="TextBox 37"/>
          <p:cNvSpPr txBox="1">
            <a:spLocks noChangeArrowheads="1"/>
          </p:cNvSpPr>
          <p:nvPr/>
        </p:nvSpPr>
        <p:spPr bwMode="auto">
          <a:xfrm>
            <a:off x="7239000" y="3938588"/>
            <a:ext cx="1676400"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200"/>
              <a:t>CLAS PRELIMINARY</a:t>
            </a:r>
          </a:p>
        </p:txBody>
      </p:sp>
      <p:graphicFrame>
        <p:nvGraphicFramePr>
          <p:cNvPr id="80906" name="Object 2"/>
          <p:cNvGraphicFramePr>
            <a:graphicFrameLocks noChangeAspect="1"/>
          </p:cNvGraphicFramePr>
          <p:nvPr/>
        </p:nvGraphicFramePr>
        <p:xfrm>
          <a:off x="3276600" y="2209800"/>
          <a:ext cx="2667000" cy="2895600"/>
        </p:xfrm>
        <a:graphic>
          <a:graphicData uri="http://schemas.openxmlformats.org/presentationml/2006/ole">
            <mc:AlternateContent xmlns:mc="http://schemas.openxmlformats.org/markup-compatibility/2006">
              <mc:Choice xmlns:v="urn:schemas-microsoft-com:vml" Requires="v">
                <p:oleObj spid="_x0000_s81065" name="Bitmap Image" r:id="rId8" imgW="0" imgH="0" progId="">
                  <p:embed/>
                </p:oleObj>
              </mc:Choice>
              <mc:Fallback>
                <p:oleObj name="Bitmap Image" r:id="rId8" imgW="0" imgH="0" progId="">
                  <p:embed/>
                  <p:pic>
                    <p:nvPicPr>
                      <p:cNvPr id="0" name="Picture 12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76600" y="2209800"/>
                        <a:ext cx="2667000" cy="289560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80907" name="TextBox 1"/>
          <p:cNvSpPr txBox="1">
            <a:spLocks noChangeArrowheads="1"/>
          </p:cNvSpPr>
          <p:nvPr/>
        </p:nvSpPr>
        <p:spPr bwMode="auto">
          <a:xfrm>
            <a:off x="990600" y="5181600"/>
            <a:ext cx="64770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presence of large corrections due to limited Q</a:t>
            </a:r>
            <a:r>
              <a:rPr lang="en-US" altLang="en-US" sz="1800" baseline="30000"/>
              <a:t>2 </a:t>
            </a:r>
            <a:r>
              <a:rPr lang="en-US" altLang="en-US" sz="1800"/>
              <a:t>make the estimate of systematics due to ignoring them important</a:t>
            </a:r>
          </a:p>
        </p:txBody>
      </p:sp>
      <p:sp>
        <p:nvSpPr>
          <p:cNvPr id="80908" name="TextBox 1"/>
          <p:cNvSpPr txBox="1">
            <a:spLocks noChangeArrowheads="1"/>
          </p:cNvSpPr>
          <p:nvPr/>
        </p:nvSpPr>
        <p:spPr bwMode="auto">
          <a:xfrm>
            <a:off x="457200" y="2209800"/>
            <a:ext cx="2108200" cy="261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100"/>
              <a:t>CLAS PRELIMINARY 5.5 GeV</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p:txBody>
          <a:bodyPr/>
          <a:lstStyle/>
          <a:p>
            <a:r>
              <a:rPr lang="en-US" altLang="en-US" sz="2800"/>
              <a:t>Suggested standard input for SFs:Example (data)</a:t>
            </a:r>
          </a:p>
        </p:txBody>
      </p:sp>
      <p:sp>
        <p:nvSpPr>
          <p:cNvPr id="4" name="Footer Placeholder 3"/>
          <p:cNvSpPr>
            <a:spLocks noGrp="1"/>
          </p:cNvSpPr>
          <p:nvPr>
            <p:ph type="ftr" sz="quarter" idx="10"/>
          </p:nvPr>
        </p:nvSpPr>
        <p:spPr/>
        <p:txBody>
          <a:bodyPr/>
          <a:lstStyle/>
          <a:p>
            <a:pPr>
              <a:defRPr/>
            </a:pPr>
            <a:r>
              <a:rPr lang="en-US" smtClean="0"/>
              <a:t>Avakian, APCTP July 2</a:t>
            </a:r>
            <a:endParaRPr lang="en-US"/>
          </a:p>
        </p:txBody>
      </p:sp>
      <p:sp>
        <p:nvSpPr>
          <p:cNvPr id="76803"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BAF83A38-27C3-2145-93FB-D3466C675961}" type="slidenum">
              <a:rPr lang="en-US" altLang="en-US" sz="1400"/>
              <a:pPr>
                <a:spcBef>
                  <a:spcPct val="0"/>
                </a:spcBef>
                <a:buFontTx/>
                <a:buNone/>
              </a:pPr>
              <a:t>88</a:t>
            </a:fld>
            <a:endParaRPr lang="en-US" altLang="en-US" sz="1400"/>
          </a:p>
        </p:txBody>
      </p:sp>
      <p:sp>
        <p:nvSpPr>
          <p:cNvPr id="76804" name="TextBox 10"/>
          <p:cNvSpPr txBox="1">
            <a:spLocks noChangeArrowheads="1"/>
          </p:cNvSpPr>
          <p:nvPr/>
        </p:nvSpPr>
        <p:spPr bwMode="auto">
          <a:xfrm>
            <a:off x="5257800" y="990600"/>
            <a:ext cx="33528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a:t>(JavaScript Object Notation  for a single hadron production eN-&gt;e</a:t>
            </a:r>
            <a:r>
              <a:rPr lang="ja-JP" altLang="en-US" sz="1400"/>
              <a:t>’</a:t>
            </a:r>
            <a:r>
              <a:rPr lang="en-US" altLang="ja-JP" sz="1400"/>
              <a:t>hX)</a:t>
            </a:r>
            <a:endParaRPr lang="en-US" altLang="en-US" sz="1400"/>
          </a:p>
        </p:txBody>
      </p:sp>
      <p:sp>
        <p:nvSpPr>
          <p:cNvPr id="76805" name="Rectangle 1"/>
          <p:cNvSpPr>
            <a:spLocks noChangeArrowheads="1"/>
          </p:cNvSpPr>
          <p:nvPr/>
        </p:nvSpPr>
        <p:spPr bwMode="auto">
          <a:xfrm>
            <a:off x="228600" y="914400"/>
            <a:ext cx="8077200" cy="5262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200"/>
              <a:t>#!  {</a:t>
            </a:r>
          </a:p>
          <a:p>
            <a:pPr eaLnBrk="1" hangingPunct="1">
              <a:spcBef>
                <a:spcPct val="0"/>
              </a:spcBef>
              <a:buFontTx/>
              <a:buNone/>
            </a:pPr>
            <a:r>
              <a:rPr lang="en-US" altLang="en-US" sz="1200"/>
              <a:t>#!      "model": "Data",</a:t>
            </a:r>
          </a:p>
          <a:p>
            <a:pPr eaLnBrk="1" hangingPunct="1">
              <a:spcBef>
                <a:spcPct val="0"/>
              </a:spcBef>
              <a:buFontTx/>
              <a:buNone/>
            </a:pPr>
            <a:r>
              <a:rPr lang="en-US" altLang="en-US" sz="1200"/>
              <a:t>#!      </a:t>
            </a:r>
            <a:r>
              <a:rPr lang="ja-JP" altLang="en-US" sz="1200"/>
              <a:t>“</a:t>
            </a:r>
            <a:r>
              <a:rPr lang="en-US" altLang="ja-JP" sz="1200"/>
              <a:t>description</a:t>
            </a:r>
            <a:r>
              <a:rPr lang="ja-JP" altLang="en-US" sz="1200"/>
              <a:t>”</a:t>
            </a:r>
            <a:r>
              <a:rPr lang="en-US" altLang="ja-JP" sz="1200"/>
              <a:t>: </a:t>
            </a:r>
            <a:r>
              <a:rPr lang="ja-JP" altLang="en-US" sz="1200"/>
              <a:t>“”</a:t>
            </a:r>
            <a:r>
              <a:rPr lang="en-US" altLang="ja-JP" sz="1200"/>
              <a:t>,</a:t>
            </a:r>
          </a:p>
          <a:p>
            <a:pPr eaLnBrk="1" hangingPunct="1">
              <a:spcBef>
                <a:spcPct val="0"/>
              </a:spcBef>
              <a:buFontTx/>
              <a:buNone/>
            </a:pPr>
            <a:r>
              <a:rPr lang="en-US" altLang="en-US" sz="1200"/>
              <a:t>#!      "reference": "Exploring the Structure of the Proton via Semi-Inclusive Pion Production, Nathan Harrison",</a:t>
            </a:r>
          </a:p>
          <a:p>
            <a:pPr eaLnBrk="1" hangingPunct="1">
              <a:spcBef>
                <a:spcPct val="0"/>
              </a:spcBef>
              <a:buFontTx/>
              <a:buNone/>
            </a:pPr>
            <a:r>
              <a:rPr lang="en-US" altLang="en-US" sz="1200"/>
              <a:t>#!      "web-source": "https://www.jlab.org/Hall-B/general/thesis/Harrison_thesis.pdf",</a:t>
            </a:r>
          </a:p>
          <a:p>
            <a:pPr eaLnBrk="1" hangingPunct="1">
              <a:spcBef>
                <a:spcPct val="0"/>
              </a:spcBef>
              <a:buFontTx/>
              <a:buNone/>
            </a:pPr>
            <a:r>
              <a:rPr lang="en-US" altLang="en-US" sz="1200"/>
              <a:t>#!    "moment": </a:t>
            </a:r>
            <a:r>
              <a:rPr lang="ja-JP" altLang="en-US" sz="1200"/>
              <a:t>“</a:t>
            </a:r>
            <a:r>
              <a:rPr lang="en-US" altLang="ja-JP" sz="1200"/>
              <a:t>$A_{uu}\\cos\ 2\phi$",</a:t>
            </a:r>
          </a:p>
          <a:p>
            <a:pPr eaLnBrk="1" hangingPunct="1">
              <a:spcBef>
                <a:spcPct val="0"/>
              </a:spcBef>
              <a:buFontTx/>
              <a:buNone/>
            </a:pPr>
            <a:r>
              <a:rPr lang="en-US" altLang="en-US" sz="1200"/>
              <a:t>#!    </a:t>
            </a:r>
            <a:r>
              <a:rPr lang="ja-JP" altLang="en-US" sz="1200"/>
              <a:t>“</a:t>
            </a:r>
            <a:r>
              <a:rPr lang="en-US" altLang="ja-JP" sz="1200"/>
              <a:t>lepton-polarization</a:t>
            </a:r>
            <a:r>
              <a:rPr lang="ja-JP" altLang="en-US" sz="1200"/>
              <a:t>”</a:t>
            </a:r>
            <a:r>
              <a:rPr lang="en-US" altLang="ja-JP" sz="1200"/>
              <a:t>: </a:t>
            </a:r>
            <a:r>
              <a:rPr lang="ja-JP" altLang="en-US" sz="1200"/>
              <a:t>“</a:t>
            </a:r>
            <a:r>
              <a:rPr lang="en-US" altLang="ja-JP" sz="1200"/>
              <a:t>0</a:t>
            </a:r>
            <a:r>
              <a:rPr lang="ja-JP" altLang="en-US" sz="1200"/>
              <a:t>”</a:t>
            </a:r>
            <a:r>
              <a:rPr lang="en-US" altLang="ja-JP" sz="1200"/>
              <a:t>,</a:t>
            </a:r>
          </a:p>
          <a:p>
            <a:pPr eaLnBrk="1" hangingPunct="1">
              <a:spcBef>
                <a:spcPct val="0"/>
              </a:spcBef>
              <a:buFontTx/>
              <a:buNone/>
            </a:pPr>
            <a:r>
              <a:rPr lang="en-US" altLang="en-US" sz="1200"/>
              <a:t>#!    </a:t>
            </a:r>
            <a:r>
              <a:rPr lang="ja-JP" altLang="en-US" sz="1200"/>
              <a:t>“</a:t>
            </a:r>
            <a:r>
              <a:rPr lang="en-US" altLang="ja-JP" sz="1200"/>
              <a:t>nucleon-polarization</a:t>
            </a:r>
            <a:r>
              <a:rPr lang="ja-JP" altLang="en-US" sz="1200"/>
              <a:t>”</a:t>
            </a:r>
            <a:r>
              <a:rPr lang="en-US" altLang="ja-JP" sz="1200"/>
              <a:t>: </a:t>
            </a:r>
            <a:r>
              <a:rPr lang="ja-JP" altLang="en-US" sz="1200"/>
              <a:t>“</a:t>
            </a:r>
            <a:r>
              <a:rPr lang="en-US" altLang="ja-JP" sz="1200"/>
              <a:t>0</a:t>
            </a:r>
            <a:r>
              <a:rPr lang="ja-JP" altLang="en-US" sz="1200"/>
              <a:t>”</a:t>
            </a:r>
            <a:r>
              <a:rPr lang="en-US" altLang="ja-JP" sz="1200"/>
              <a:t>,</a:t>
            </a:r>
          </a:p>
          <a:p>
            <a:pPr eaLnBrk="1" hangingPunct="1">
              <a:spcBef>
                <a:spcPct val="0"/>
              </a:spcBef>
              <a:buFontTx/>
              <a:buNone/>
            </a:pPr>
            <a:r>
              <a:rPr lang="en-US" altLang="en-US" sz="1200"/>
              <a:t>#!    "particle": "pi+",</a:t>
            </a:r>
          </a:p>
          <a:p>
            <a:pPr eaLnBrk="1" hangingPunct="1">
              <a:spcBef>
                <a:spcPct val="0"/>
              </a:spcBef>
              <a:buFontTx/>
              <a:buNone/>
            </a:pPr>
            <a:r>
              <a:rPr lang="en-US" altLang="en-US" sz="1200"/>
              <a:t>#!    "variables": ["AuuCos2","AuuCos2-Err"],</a:t>
            </a:r>
          </a:p>
          <a:p>
            <a:pPr eaLnBrk="1" hangingPunct="1">
              <a:spcBef>
                <a:spcPct val="0"/>
              </a:spcBef>
              <a:buFontTx/>
              <a:buNone/>
            </a:pPr>
            <a:r>
              <a:rPr lang="en-US" altLang="en-US" sz="1200"/>
              <a:t>#!       "axis": [</a:t>
            </a:r>
          </a:p>
          <a:p>
            <a:pPr eaLnBrk="1" hangingPunct="1">
              <a:spcBef>
                <a:spcPct val="0"/>
              </a:spcBef>
              <a:buFontTx/>
              <a:buNone/>
            </a:pPr>
            <a:r>
              <a:rPr lang="en-US" altLang="en-US" sz="1200"/>
              <a:t>#!          { "name": "a", "bins":  5, "min":  0.01, "max":   0.60, "scale":"arb" ,"description":"Bjorken x"}</a:t>
            </a:r>
          </a:p>
          <a:p>
            <a:pPr eaLnBrk="1" hangingPunct="1">
              <a:spcBef>
                <a:spcPct val="0"/>
              </a:spcBef>
              <a:buFontTx/>
              <a:buNone/>
            </a:pPr>
            <a:r>
              <a:rPr lang="en-US" altLang="en-US" sz="1200"/>
              <a:t>#!          { "name": "b", "bins":  2, "min":  1.00, "max": 4.70, "scale":"arb</a:t>
            </a:r>
            <a:r>
              <a:rPr lang="ja-JP" altLang="en-US" sz="1200"/>
              <a:t>”</a:t>
            </a:r>
            <a:r>
              <a:rPr lang="en-US" altLang="ja-JP" sz="1200"/>
              <a:t>, </a:t>
            </a:r>
            <a:r>
              <a:rPr lang="ja-JP" altLang="en-US" sz="1200"/>
              <a:t>”</a:t>
            </a:r>
            <a:r>
              <a:rPr lang="en-US" altLang="ja-JP" sz="1200"/>
              <a:t>description":"Q^2"},</a:t>
            </a:r>
          </a:p>
          <a:p>
            <a:pPr eaLnBrk="1" hangingPunct="1">
              <a:spcBef>
                <a:spcPct val="0"/>
              </a:spcBef>
              <a:buFontTx/>
              <a:buNone/>
            </a:pPr>
            <a:r>
              <a:rPr lang="en-US" altLang="en-US" sz="1200"/>
              <a:t>#!          { "name": "c", "bins": 18, "min":  0.00, "max":   0.90, "scale":"lin", "description":"hadron frac. energy"},</a:t>
            </a:r>
          </a:p>
          <a:p>
            <a:pPr eaLnBrk="1" hangingPunct="1">
              <a:spcBef>
                <a:spcPct val="0"/>
              </a:spcBef>
              <a:buFontTx/>
              <a:buNone/>
            </a:pPr>
            <a:r>
              <a:rPr lang="en-US" altLang="en-US" sz="1200"/>
              <a:t>#!          { "name": "d", "bins": 20, "min":  0.00, "max":   1.00, </a:t>
            </a:r>
            <a:r>
              <a:rPr lang="ja-JP" altLang="en-US" sz="1200"/>
              <a:t>”</a:t>
            </a:r>
            <a:r>
              <a:rPr lang="en-US" altLang="ja-JP" sz="1200"/>
              <a:t>scale":"lin", "description":"transverse momentum"}</a:t>
            </a:r>
          </a:p>
          <a:p>
            <a:pPr eaLnBrk="1" hangingPunct="1">
              <a:spcBef>
                <a:spcPct val="0"/>
              </a:spcBef>
              <a:buFontTx/>
              <a:buNone/>
            </a:pPr>
            <a:r>
              <a:rPr lang="en-US" altLang="en-US" sz="1200"/>
              <a:t>#!       ]</a:t>
            </a:r>
          </a:p>
          <a:p>
            <a:pPr eaLnBrk="1" hangingPunct="1">
              <a:spcBef>
                <a:spcPct val="0"/>
              </a:spcBef>
              <a:buFontTx/>
              <a:buNone/>
            </a:pPr>
            <a:r>
              <a:rPr lang="en-US" altLang="en-US" sz="1200"/>
              <a:t>#!  }</a:t>
            </a:r>
          </a:p>
          <a:p>
            <a:pPr eaLnBrk="1" hangingPunct="1">
              <a:spcBef>
                <a:spcPct val="0"/>
              </a:spcBef>
              <a:buFontTx/>
              <a:buNone/>
            </a:pPr>
            <a:r>
              <a:rPr lang="en-US" altLang="en-US" sz="1200"/>
              <a:t>0 0 1 0 -0.0162215 0.00242759</a:t>
            </a:r>
          </a:p>
          <a:p>
            <a:pPr eaLnBrk="1" hangingPunct="1">
              <a:spcBef>
                <a:spcPct val="0"/>
              </a:spcBef>
              <a:buFontTx/>
              <a:buNone/>
            </a:pPr>
            <a:r>
              <a:rPr lang="en-US" altLang="en-US" sz="1200"/>
              <a:t>0 0 2 0 0.0264976 0.00306648</a:t>
            </a:r>
          </a:p>
          <a:p>
            <a:pPr eaLnBrk="1" hangingPunct="1">
              <a:spcBef>
                <a:spcPct val="0"/>
              </a:spcBef>
              <a:buFontTx/>
              <a:buNone/>
            </a:pPr>
            <a:r>
              <a:rPr lang="en-US" altLang="en-US" sz="1200"/>
              <a:t>0 0 2 1 -0.000968785 0.00326021</a:t>
            </a:r>
          </a:p>
          <a:p>
            <a:pPr eaLnBrk="1" hangingPunct="1">
              <a:spcBef>
                <a:spcPct val="0"/>
              </a:spcBef>
              <a:buFontTx/>
              <a:buNone/>
            </a:pPr>
            <a:r>
              <a:rPr lang="en-US" altLang="en-US" sz="1200"/>
              <a:t>0 0 2 2 -0.0183257 0.00427527</a:t>
            </a:r>
          </a:p>
          <a:p>
            <a:pPr eaLnBrk="1" hangingPunct="1">
              <a:spcBef>
                <a:spcPct val="0"/>
              </a:spcBef>
              <a:buFontTx/>
              <a:buNone/>
            </a:pPr>
            <a:r>
              <a:rPr lang="en-US" altLang="en-US" sz="1200"/>
              <a:t>0 0 2 3 -0.00224623 0.00469542</a:t>
            </a:r>
          </a:p>
          <a:p>
            <a:pPr eaLnBrk="1" hangingPunct="1">
              <a:spcBef>
                <a:spcPct val="0"/>
              </a:spcBef>
              <a:buFontTx/>
              <a:buNone/>
            </a:pPr>
            <a:r>
              <a:rPr lang="en-US" altLang="en-US" sz="1200"/>
              <a:t>0 0 3 0 0.04539 0.00433408</a:t>
            </a:r>
          </a:p>
          <a:p>
            <a:pPr eaLnBrk="1" hangingPunct="1">
              <a:spcBef>
                <a:spcPct val="0"/>
              </a:spcBef>
              <a:buFontTx/>
              <a:buNone/>
            </a:pPr>
            <a:r>
              <a:rPr lang="en-US" altLang="en-US" sz="1200"/>
              <a:t>0 0 3 1 -0.00307352 0.00409825</a:t>
            </a:r>
          </a:p>
          <a:p>
            <a:pPr eaLnBrk="1" hangingPunct="1">
              <a:spcBef>
                <a:spcPct val="0"/>
              </a:spcBef>
              <a:buFontTx/>
              <a:buNone/>
            </a:pPr>
            <a:r>
              <a:rPr lang="en-US" altLang="en-US" sz="1200"/>
              <a:t>0 0 3 2 -0.0403614 0.00503846</a:t>
            </a:r>
          </a:p>
          <a:p>
            <a:pPr eaLnBrk="1" hangingPunct="1">
              <a:spcBef>
                <a:spcPct val="0"/>
              </a:spcBef>
              <a:buFontTx/>
              <a:buNone/>
            </a:pPr>
            <a:r>
              <a:rPr lang="en-US" altLang="en-US" sz="1200"/>
              <a:t>0 0 3 3 -0.034225 0.0061943</a:t>
            </a:r>
          </a:p>
          <a:p>
            <a:pPr eaLnBrk="1" hangingPunct="1">
              <a:spcBef>
                <a:spcPct val="0"/>
              </a:spcBef>
              <a:buFontTx/>
              <a:buNone/>
            </a:pPr>
            <a:r>
              <a:rPr lang="en-US" altLang="en-US" sz="1200"/>
              <a:t>0 0 3 4 0.00820626 0.00610658</a:t>
            </a:r>
          </a:p>
          <a:p>
            <a:pPr eaLnBrk="1" hangingPunct="1">
              <a:spcBef>
                <a:spcPct val="0"/>
              </a:spcBef>
              <a:buFontTx/>
              <a:buNone/>
            </a:pPr>
            <a:r>
              <a:rPr lang="en-US" altLang="en-US" sz="1200"/>
              <a:t>0 0 3 5 0.0013598 0.00762099</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3" name="Picture 5" descr="Screen Shot 2017-03-02 at 3.26.05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38" y="838200"/>
            <a:ext cx="9144001" cy="4195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4754" name="Title 1"/>
          <p:cNvSpPr>
            <a:spLocks noGrp="1"/>
          </p:cNvSpPr>
          <p:nvPr>
            <p:ph type="title"/>
          </p:nvPr>
        </p:nvSpPr>
        <p:spPr>
          <a:xfrm>
            <a:off x="0" y="152400"/>
            <a:ext cx="8686800" cy="563563"/>
          </a:xfrm>
        </p:spPr>
        <p:txBody>
          <a:bodyPr/>
          <a:lstStyle/>
          <a:p>
            <a:r>
              <a:rPr lang="en-US" altLang="en-US"/>
              <a:t>Suggested standard input for </a:t>
            </a:r>
            <a:r>
              <a:rPr lang="en-US" altLang="en-US" err="1" smtClean="0"/>
              <a:t>SFs:SIDIS</a:t>
            </a:r>
            <a:endParaRPr lang="en-US" altLang="en-US"/>
          </a:p>
        </p:txBody>
      </p:sp>
      <p:sp>
        <p:nvSpPr>
          <p:cNvPr id="4" name="Footer Placeholder 3"/>
          <p:cNvSpPr>
            <a:spLocks noGrp="1"/>
          </p:cNvSpPr>
          <p:nvPr>
            <p:ph type="ftr" sz="quarter" idx="10"/>
          </p:nvPr>
        </p:nvSpPr>
        <p:spPr/>
        <p:txBody>
          <a:bodyPr/>
          <a:lstStyle/>
          <a:p>
            <a:pPr>
              <a:defRPr/>
            </a:pPr>
            <a:r>
              <a:rPr lang="en-US" smtClean="0"/>
              <a:t>Avakian, APCTP July 2</a:t>
            </a:r>
            <a:endParaRPr lang="en-US"/>
          </a:p>
        </p:txBody>
      </p:sp>
      <p:sp>
        <p:nvSpPr>
          <p:cNvPr id="74756"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24E13A92-E7BE-F247-84C3-7561A2F4B425}" type="slidenum">
              <a:rPr lang="en-US" altLang="en-US" sz="1400"/>
              <a:pPr>
                <a:spcBef>
                  <a:spcPct val="0"/>
                </a:spcBef>
                <a:buFontTx/>
                <a:buNone/>
              </a:pPr>
              <a:t>89</a:t>
            </a:fld>
            <a:endParaRPr lang="en-US" altLang="en-US" sz="1400"/>
          </a:p>
        </p:txBody>
      </p:sp>
      <p:sp>
        <p:nvSpPr>
          <p:cNvPr id="10" name="TextBox 9"/>
          <p:cNvSpPr txBox="1"/>
          <p:nvPr/>
        </p:nvSpPr>
        <p:spPr>
          <a:xfrm>
            <a:off x="228600" y="5029200"/>
            <a:ext cx="8915400" cy="1354138"/>
          </a:xfrm>
          <a:prstGeom prst="rect">
            <a:avLst/>
          </a:prstGeom>
          <a:noFill/>
        </p:spPr>
        <p:txBody>
          <a:bodyPr>
            <a:spAutoFit/>
          </a:bodyPr>
          <a:lstStyle/>
          <a:p>
            <a:pPr eaLnBrk="1" hangingPunct="1">
              <a:defRPr/>
            </a:pPr>
            <a:r>
              <a:rPr lang="en-US">
                <a:ea typeface="ＭＳ Ｐゴシック" charset="0"/>
                <a:cs typeface="ＭＳ Ｐゴシック" charset="0"/>
              </a:rPr>
              <a:t>Advantages: </a:t>
            </a:r>
          </a:p>
          <a:p>
            <a:pPr marL="285750" indent="-285750" eaLnBrk="1" hangingPunct="1">
              <a:buFont typeface="Arial"/>
              <a:buChar char="•"/>
              <a:defRPr/>
            </a:pPr>
            <a:r>
              <a:rPr lang="en-US" sz="1600">
                <a:ea typeface="ＭＳ Ｐゴシック" charset="0"/>
                <a:cs typeface="ＭＳ Ｐゴシック" charset="0"/>
              </a:rPr>
              <a:t>Table can be generated from any existing program for calculation of SFs for any given set of parameters, final state particles, target nucleon, polarization states.</a:t>
            </a:r>
          </a:p>
          <a:p>
            <a:pPr marL="285750" indent="-285750" eaLnBrk="1" hangingPunct="1">
              <a:buFont typeface="Arial"/>
              <a:buChar char="•"/>
              <a:defRPr/>
            </a:pPr>
            <a:r>
              <a:rPr lang="en-US" sz="1600">
                <a:ea typeface="ＭＳ Ｐゴシック" charset="0"/>
                <a:cs typeface="ＭＳ Ｐゴシック" charset="0"/>
              </a:rPr>
              <a:t>Corresponding API will allow </a:t>
            </a:r>
            <a:r>
              <a:rPr lang="en-US" sz="1600" err="1">
                <a:ea typeface="ＭＳ Ｐゴシック" charset="0"/>
                <a:cs typeface="ＭＳ Ｐゴシック" charset="0"/>
              </a:rPr>
              <a:t>rebining</a:t>
            </a:r>
            <a:r>
              <a:rPr lang="en-US" sz="1600">
                <a:ea typeface="ＭＳ Ｐゴシック" charset="0"/>
                <a:cs typeface="ＭＳ Ｐゴシック" charset="0"/>
              </a:rPr>
              <a:t>, summing of tables with different ranges, web browsing, graphical presentation, integrations and other operations (will need API)</a:t>
            </a:r>
          </a:p>
        </p:txBody>
      </p:sp>
      <p:sp>
        <p:nvSpPr>
          <p:cNvPr id="74758" name="TextBox 10"/>
          <p:cNvSpPr txBox="1">
            <a:spLocks noChangeArrowheads="1"/>
          </p:cNvSpPr>
          <p:nvPr/>
        </p:nvSpPr>
        <p:spPr bwMode="auto">
          <a:xfrm>
            <a:off x="5257800" y="990600"/>
            <a:ext cx="33528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a:t>(JavaScript Object Notation  for a single </a:t>
            </a:r>
            <a:r>
              <a:rPr lang="en-US" altLang="en-US" sz="1400" err="1"/>
              <a:t>hadron</a:t>
            </a:r>
            <a:r>
              <a:rPr lang="en-US" altLang="en-US" sz="1400"/>
              <a:t> production </a:t>
            </a:r>
            <a:r>
              <a:rPr lang="en-US" altLang="en-US" sz="1400" err="1"/>
              <a:t>eN</a:t>
            </a:r>
            <a:r>
              <a:rPr lang="en-US" altLang="en-US" sz="1400"/>
              <a:t>-&gt;</a:t>
            </a:r>
            <a:r>
              <a:rPr lang="en-US" altLang="en-US" sz="1400" err="1"/>
              <a:t>e</a:t>
            </a:r>
            <a:r>
              <a:rPr lang="ja-JP" altLang="en-US" sz="1400"/>
              <a:t>’</a:t>
            </a:r>
            <a:r>
              <a:rPr lang="en-US" altLang="ja-JP" sz="1400" err="1"/>
              <a:t>hX</a:t>
            </a:r>
            <a:r>
              <a:rPr lang="en-US" altLang="ja-JP" sz="1400"/>
              <a:t>)</a:t>
            </a:r>
            <a:endParaRPr lang="en-US" altLang="en-US" sz="140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Number Placeholder 3"/>
          <p:cNvSpPr>
            <a:spLocks noGrp="1"/>
          </p:cNvSpPr>
          <p:nvPr>
            <p:ph type="sldNum" sz="quarter" idx="11"/>
          </p:nvPr>
        </p:nvSpPr>
        <p:spPr>
          <a:xfrm>
            <a:off x="7610475" y="6508750"/>
            <a:ext cx="1301750" cy="22066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2945" tIns="41473" rIns="82945" bIns="41473"/>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04558D5C-634B-3040-B39E-2B6078220189}" type="slidenum">
              <a:rPr lang="en-US" altLang="en-US" sz="1400"/>
              <a:pPr>
                <a:spcBef>
                  <a:spcPct val="0"/>
                </a:spcBef>
                <a:buFontTx/>
                <a:buNone/>
              </a:pPr>
              <a:t>90</a:t>
            </a:fld>
            <a:endParaRPr lang="en-US" altLang="en-US" sz="1400"/>
          </a:p>
        </p:txBody>
      </p:sp>
      <p:sp>
        <p:nvSpPr>
          <p:cNvPr id="43010" name="Line 1"/>
          <p:cNvSpPr>
            <a:spLocks noChangeShapeType="1"/>
          </p:cNvSpPr>
          <p:nvPr/>
        </p:nvSpPr>
        <p:spPr bwMode="auto">
          <a:xfrm>
            <a:off x="381000" y="6515100"/>
            <a:ext cx="8729663" cy="1588"/>
          </a:xfrm>
          <a:prstGeom prst="line">
            <a:avLst/>
          </a:prstGeom>
          <a:noFill/>
          <a:ln w="18360">
            <a:solidFill>
              <a:srgbClr val="000000"/>
            </a:solidFill>
            <a:round/>
            <a:headEnd/>
            <a:tailEnd type="triangle" w="med" len="med"/>
          </a:ln>
          <a:extLst>
            <a:ext uri="{909E8E84-426E-40dd-AFC4-6F175D3DCCD1}">
              <a14:hiddenFill xmlns:a14="http://schemas.microsoft.com/office/drawing/2010/main" xmlns="">
                <a:noFill/>
              </a14:hiddenFill>
            </a:ext>
          </a:extLst>
        </p:spPr>
        <p:txBody>
          <a:bodyPr lIns="82945" tIns="41473" rIns="82945" bIns="41473"/>
          <a:lstStyle/>
          <a:p>
            <a:endParaRPr lang="en-US"/>
          </a:p>
        </p:txBody>
      </p:sp>
      <p:sp>
        <p:nvSpPr>
          <p:cNvPr id="43011" name="Line 2"/>
          <p:cNvSpPr>
            <a:spLocks noChangeShapeType="1"/>
          </p:cNvSpPr>
          <p:nvPr/>
        </p:nvSpPr>
        <p:spPr bwMode="auto">
          <a:xfrm flipV="1">
            <a:off x="427038" y="393700"/>
            <a:ext cx="1587" cy="6140450"/>
          </a:xfrm>
          <a:prstGeom prst="line">
            <a:avLst/>
          </a:prstGeom>
          <a:noFill/>
          <a:ln w="18360">
            <a:solidFill>
              <a:srgbClr val="000000"/>
            </a:solidFill>
            <a:round/>
            <a:headEnd/>
            <a:tailEnd type="triangle" w="med" len="med"/>
          </a:ln>
          <a:extLst>
            <a:ext uri="{909E8E84-426E-40dd-AFC4-6F175D3DCCD1}">
              <a14:hiddenFill xmlns:a14="http://schemas.microsoft.com/office/drawing/2010/main" xmlns="">
                <a:noFill/>
              </a14:hiddenFill>
            </a:ext>
          </a:extLst>
        </p:spPr>
        <p:txBody>
          <a:bodyPr lIns="82945" tIns="41473" rIns="82945" bIns="41473"/>
          <a:lstStyle/>
          <a:p>
            <a:endParaRPr lang="en-US"/>
          </a:p>
        </p:txBody>
      </p:sp>
      <p:sp>
        <p:nvSpPr>
          <p:cNvPr id="43012" name="Text Box 3"/>
          <p:cNvSpPr txBox="1">
            <a:spLocks noChangeArrowheads="1"/>
          </p:cNvSpPr>
          <p:nvPr/>
        </p:nvSpPr>
        <p:spPr bwMode="auto">
          <a:xfrm>
            <a:off x="8221663" y="6515100"/>
            <a:ext cx="268287" cy="314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5221" rIns="81639" bIns="40820"/>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solidFill>
                  <a:srgbClr val="000000"/>
                </a:solidFill>
              </a:rPr>
              <a:t>z</a:t>
            </a:r>
          </a:p>
        </p:txBody>
      </p:sp>
      <p:sp>
        <p:nvSpPr>
          <p:cNvPr id="43013" name="Text Box 4"/>
          <p:cNvSpPr txBox="1">
            <a:spLocks noChangeArrowheads="1"/>
          </p:cNvSpPr>
          <p:nvPr/>
        </p:nvSpPr>
        <p:spPr bwMode="auto">
          <a:xfrm>
            <a:off x="333375" y="6569075"/>
            <a:ext cx="520700" cy="287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0.25</a:t>
            </a:r>
          </a:p>
        </p:txBody>
      </p:sp>
      <p:sp>
        <p:nvSpPr>
          <p:cNvPr id="43014" name="Text Box 5"/>
          <p:cNvSpPr txBox="1">
            <a:spLocks noChangeArrowheads="1"/>
          </p:cNvSpPr>
          <p:nvPr/>
        </p:nvSpPr>
        <p:spPr bwMode="auto">
          <a:xfrm>
            <a:off x="1997075" y="6569075"/>
            <a:ext cx="520700" cy="287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0.30</a:t>
            </a:r>
          </a:p>
        </p:txBody>
      </p:sp>
      <p:sp>
        <p:nvSpPr>
          <p:cNvPr id="43015" name="Text Box 6"/>
          <p:cNvSpPr txBox="1">
            <a:spLocks noChangeArrowheads="1"/>
          </p:cNvSpPr>
          <p:nvPr/>
        </p:nvSpPr>
        <p:spPr bwMode="auto">
          <a:xfrm>
            <a:off x="-26988" y="6176963"/>
            <a:ext cx="520701" cy="287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0.30</a:t>
            </a:r>
          </a:p>
        </p:txBody>
      </p:sp>
      <p:sp>
        <p:nvSpPr>
          <p:cNvPr id="43016" name="Text Box 7"/>
          <p:cNvSpPr txBox="1">
            <a:spLocks noChangeArrowheads="1"/>
          </p:cNvSpPr>
          <p:nvPr/>
        </p:nvSpPr>
        <p:spPr bwMode="auto">
          <a:xfrm rot="-5400000">
            <a:off x="-347662" y="908050"/>
            <a:ext cx="1123950" cy="361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5221" rIns="81639" bIns="40820"/>
          <a:lstStyle>
            <a:lvl1pPr>
              <a:spcBef>
                <a:spcPct val="20000"/>
              </a:spcBef>
              <a:buChar char="•"/>
              <a:tabLst>
                <a:tab pos="457200" algn="l"/>
                <a:tab pos="9144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 pos="914400" algn="l"/>
              </a:tabLst>
              <a:defRPr sz="2800">
                <a:solidFill>
                  <a:schemeClr val="tx1"/>
                </a:solidFill>
                <a:latin typeface="Arial" charset="0"/>
                <a:ea typeface="ＭＳ Ｐゴシック" charset="-128"/>
              </a:defRPr>
            </a:lvl2pPr>
            <a:lvl3pPr marL="1143000" indent="-228600">
              <a:spcBef>
                <a:spcPct val="20000"/>
              </a:spcBef>
              <a:buChar char="•"/>
              <a:tabLst>
                <a:tab pos="457200" algn="l"/>
                <a:tab pos="914400" algn="l"/>
              </a:tabLst>
              <a:defRPr sz="2400">
                <a:solidFill>
                  <a:schemeClr val="tx1"/>
                </a:solidFill>
                <a:latin typeface="Arial" charset="0"/>
                <a:ea typeface="ＭＳ Ｐゴシック" charset="-128"/>
              </a:defRPr>
            </a:lvl3pPr>
            <a:lvl4pPr marL="1600200" indent="-228600">
              <a:spcBef>
                <a:spcPct val="20000"/>
              </a:spcBef>
              <a:buChar char="–"/>
              <a:tabLst>
                <a:tab pos="457200" algn="l"/>
                <a:tab pos="914400" algn="l"/>
              </a:tabLst>
              <a:defRPr sz="2000">
                <a:solidFill>
                  <a:schemeClr val="tx1"/>
                </a:solidFill>
                <a:latin typeface="Arial" charset="0"/>
                <a:ea typeface="ＭＳ Ｐゴシック" charset="-128"/>
              </a:defRPr>
            </a:lvl4pPr>
            <a:lvl5pPr marL="2057400" indent="-228600">
              <a:spcBef>
                <a:spcPct val="20000"/>
              </a:spcBef>
              <a:buChar char="»"/>
              <a:tabLst>
                <a:tab pos="457200" algn="l"/>
                <a:tab pos="9144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 pos="9144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 pos="9144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 pos="9144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 pos="9144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800">
                <a:solidFill>
                  <a:srgbClr val="000000"/>
                </a:solidFill>
              </a:rPr>
              <a:t>P</a:t>
            </a:r>
            <a:r>
              <a:rPr lang="en-US" altLang="en-US" sz="1800" baseline="-33000">
                <a:solidFill>
                  <a:srgbClr val="000000"/>
                </a:solidFill>
              </a:rPr>
              <a:t>T</a:t>
            </a:r>
            <a:r>
              <a:rPr lang="en-US" altLang="en-US" sz="1800">
                <a:solidFill>
                  <a:srgbClr val="000000"/>
                </a:solidFill>
              </a:rPr>
              <a:t>  (GeV</a:t>
            </a:r>
            <a:r>
              <a:rPr lang="en-US" altLang="en-US" sz="1800" baseline="33000">
                <a:solidFill>
                  <a:srgbClr val="000000"/>
                </a:solidFill>
              </a:rPr>
              <a:t>2</a:t>
            </a:r>
            <a:r>
              <a:rPr lang="en-US" altLang="en-US" sz="1800">
                <a:solidFill>
                  <a:srgbClr val="000000"/>
                </a:solidFill>
              </a:rPr>
              <a:t>)</a:t>
            </a:r>
          </a:p>
        </p:txBody>
      </p:sp>
      <p:sp>
        <p:nvSpPr>
          <p:cNvPr id="43017" name="Text Box 8"/>
          <p:cNvSpPr txBox="1">
            <a:spLocks noChangeArrowheads="1"/>
          </p:cNvSpPr>
          <p:nvPr/>
        </p:nvSpPr>
        <p:spPr bwMode="auto">
          <a:xfrm rot="-5400000">
            <a:off x="-18256" y="1232694"/>
            <a:ext cx="258762" cy="273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2820" rIns="81639" bIns="40820"/>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a:solidFill>
                  <a:srgbClr val="000000"/>
                </a:solidFill>
              </a:rPr>
              <a:t>2</a:t>
            </a:r>
          </a:p>
        </p:txBody>
      </p:sp>
      <p:sp>
        <p:nvSpPr>
          <p:cNvPr id="43018" name="Text Box 10"/>
          <p:cNvSpPr txBox="1">
            <a:spLocks noChangeArrowheads="1"/>
          </p:cNvSpPr>
          <p:nvPr/>
        </p:nvSpPr>
        <p:spPr bwMode="auto">
          <a:xfrm>
            <a:off x="-26988" y="5065713"/>
            <a:ext cx="520701" cy="288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0.35</a:t>
            </a:r>
          </a:p>
        </p:txBody>
      </p:sp>
      <p:sp>
        <p:nvSpPr>
          <p:cNvPr id="43019" name="Text Box 11"/>
          <p:cNvSpPr txBox="1">
            <a:spLocks noChangeArrowheads="1"/>
          </p:cNvSpPr>
          <p:nvPr/>
        </p:nvSpPr>
        <p:spPr bwMode="auto">
          <a:xfrm>
            <a:off x="-26988" y="3922713"/>
            <a:ext cx="520701" cy="288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0.40</a:t>
            </a:r>
          </a:p>
        </p:txBody>
      </p:sp>
      <p:sp>
        <p:nvSpPr>
          <p:cNvPr id="43020" name="Text Box 12"/>
          <p:cNvSpPr txBox="1">
            <a:spLocks noChangeArrowheads="1"/>
          </p:cNvSpPr>
          <p:nvPr/>
        </p:nvSpPr>
        <p:spPr bwMode="auto">
          <a:xfrm>
            <a:off x="-26988" y="2747963"/>
            <a:ext cx="520701" cy="287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0.45</a:t>
            </a:r>
          </a:p>
        </p:txBody>
      </p:sp>
      <p:sp>
        <p:nvSpPr>
          <p:cNvPr id="43021" name="Text Box 13"/>
          <p:cNvSpPr txBox="1">
            <a:spLocks noChangeArrowheads="1"/>
          </p:cNvSpPr>
          <p:nvPr/>
        </p:nvSpPr>
        <p:spPr bwMode="auto">
          <a:xfrm>
            <a:off x="3727450" y="6569075"/>
            <a:ext cx="522288" cy="287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0.35</a:t>
            </a:r>
          </a:p>
        </p:txBody>
      </p:sp>
      <p:sp>
        <p:nvSpPr>
          <p:cNvPr id="43022" name="Text Box 14"/>
          <p:cNvSpPr txBox="1">
            <a:spLocks noChangeArrowheads="1"/>
          </p:cNvSpPr>
          <p:nvPr/>
        </p:nvSpPr>
        <p:spPr bwMode="auto">
          <a:xfrm>
            <a:off x="5394325" y="6569075"/>
            <a:ext cx="520700" cy="287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0.40</a:t>
            </a:r>
          </a:p>
        </p:txBody>
      </p:sp>
      <p:sp>
        <p:nvSpPr>
          <p:cNvPr id="43023" name="Text Box 15"/>
          <p:cNvSpPr txBox="1">
            <a:spLocks noChangeArrowheads="1"/>
          </p:cNvSpPr>
          <p:nvPr/>
        </p:nvSpPr>
        <p:spPr bwMode="auto">
          <a:xfrm>
            <a:off x="7091363" y="6569075"/>
            <a:ext cx="522287" cy="287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0.45</a:t>
            </a:r>
          </a:p>
        </p:txBody>
      </p:sp>
      <p:sp>
        <p:nvSpPr>
          <p:cNvPr id="43024" name="Text Box 16"/>
          <p:cNvSpPr txBox="1">
            <a:spLocks noChangeArrowheads="1"/>
          </p:cNvSpPr>
          <p:nvPr/>
        </p:nvSpPr>
        <p:spPr bwMode="auto">
          <a:xfrm>
            <a:off x="635000" y="84138"/>
            <a:ext cx="7896225" cy="39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5221" rIns="81639" bIns="40820"/>
          <a:lstStyle>
            <a:lvl1pPr>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800">
                <a:solidFill>
                  <a:schemeClr val="tx1"/>
                </a:solidFill>
                <a:latin typeface="Arial" charset="0"/>
                <a:ea typeface="ＭＳ Ｐゴシック" charset="-128"/>
              </a:defRPr>
            </a:lvl2pPr>
            <a:lvl3pPr marL="1143000" indent="-228600">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400">
                <a:solidFill>
                  <a:schemeClr val="tx1"/>
                </a:solidFill>
                <a:latin typeface="Arial" charset="0"/>
                <a:ea typeface="ＭＳ Ｐゴシック" charset="-128"/>
              </a:defRPr>
            </a:lvl3pPr>
            <a:lvl4pPr marL="1600200" indent="-228600">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000">
                <a:solidFill>
                  <a:schemeClr val="tx1"/>
                </a:solidFill>
                <a:latin typeface="Arial" charset="0"/>
                <a:ea typeface="ＭＳ Ｐゴシック" charset="-128"/>
              </a:defRPr>
            </a:lvl4pPr>
            <a:lvl5pPr marL="2057400" indent="-228600">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800">
                <a:solidFill>
                  <a:srgbClr val="000000"/>
                </a:solidFill>
              </a:rPr>
              <a:t>φ</a:t>
            </a:r>
            <a:r>
              <a:rPr lang="en-US" altLang="en-US" sz="1800" baseline="-40000">
                <a:solidFill>
                  <a:srgbClr val="000000"/>
                </a:solidFill>
              </a:rPr>
              <a:t>h</a:t>
            </a:r>
            <a:r>
              <a:rPr lang="en-US" altLang="en-US" sz="1800">
                <a:solidFill>
                  <a:srgbClr val="000000"/>
                </a:solidFill>
              </a:rPr>
              <a:t> distributions – acceptance and radiative corrected with fit results (lowest x-Q</a:t>
            </a:r>
            <a:r>
              <a:rPr lang="en-US" altLang="en-US" sz="1800" baseline="33000">
                <a:solidFill>
                  <a:srgbClr val="000000"/>
                </a:solidFill>
              </a:rPr>
              <a:t>2</a:t>
            </a:r>
            <a:r>
              <a:rPr lang="en-US" altLang="en-US" sz="1800">
                <a:solidFill>
                  <a:srgbClr val="000000"/>
                </a:solidFill>
              </a:rPr>
              <a:t> bin)</a:t>
            </a:r>
          </a:p>
        </p:txBody>
      </p:sp>
      <p:pic>
        <p:nvPicPr>
          <p:cNvPr id="43025"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150" y="663575"/>
            <a:ext cx="8477250" cy="5722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p>
            <a:pPr>
              <a:defRPr/>
            </a:pPr>
            <a:r>
              <a:rPr lang="en-US" smtClean="0"/>
              <a:t>Avakian, APCTP July 2</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3"/>
          <p:cNvSpPr>
            <a:spLocks noGrp="1"/>
          </p:cNvSpPr>
          <p:nvPr>
            <p:ph type="sldNum" sz="quarter" idx="11"/>
          </p:nvPr>
        </p:nvSpPr>
        <p:spPr>
          <a:xfrm>
            <a:off x="7610475" y="6508750"/>
            <a:ext cx="1301750" cy="22066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2945" tIns="41473" rIns="82945" bIns="41473"/>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60D5D02-B7AE-BF4C-9121-5C7FA4A7150E}" type="slidenum">
              <a:rPr lang="en-US" altLang="en-US" sz="1400"/>
              <a:pPr eaLnBrk="1" hangingPunct="1"/>
              <a:t>91</a:t>
            </a:fld>
            <a:endParaRPr lang="en-US" altLang="en-US" sz="1400"/>
          </a:p>
        </p:txBody>
      </p:sp>
      <p:pic>
        <p:nvPicPr>
          <p:cNvPr id="2969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838200"/>
            <a:ext cx="3276600" cy="2895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970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0" y="3276600"/>
            <a:ext cx="420688"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9701" name="Text Box 4"/>
          <p:cNvSpPr txBox="1">
            <a:spLocks noChangeArrowheads="1"/>
          </p:cNvSpPr>
          <p:nvPr/>
        </p:nvSpPr>
        <p:spPr bwMode="auto">
          <a:xfrm>
            <a:off x="457200" y="7938"/>
            <a:ext cx="8229600" cy="566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35203" rIns="0" bIns="0" anchor="ctr"/>
          <a:lstStyle>
            <a:lvl1pPr eaLnBrk="0"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400">
                <a:solidFill>
                  <a:schemeClr val="tx1"/>
                </a:solidFill>
                <a:latin typeface="Arial" charset="0"/>
                <a:ea typeface="ＭＳ Ｐゴシック" charset="-128"/>
              </a:defRPr>
            </a:lvl1pPr>
            <a:lvl2pPr marL="37931725" indent="-37474525" eaLnBrk="0"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400">
                <a:solidFill>
                  <a:schemeClr val="tx1"/>
                </a:solidFill>
                <a:latin typeface="Arial" charset="0"/>
                <a:ea typeface="ＭＳ Ｐゴシック" charset="-128"/>
              </a:defRPr>
            </a:lvl2pPr>
            <a:lvl3pPr eaLnBrk="0"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400">
                <a:solidFill>
                  <a:schemeClr val="tx1"/>
                </a:solidFill>
                <a:latin typeface="Arial" charset="0"/>
                <a:ea typeface="ＭＳ Ｐゴシック" charset="-128"/>
              </a:defRPr>
            </a:lvl3pPr>
            <a:lvl4pPr eaLnBrk="0"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400">
                <a:solidFill>
                  <a:schemeClr val="tx1"/>
                </a:solidFill>
                <a:latin typeface="Arial" charset="0"/>
                <a:ea typeface="ＭＳ Ｐゴシック" charset="-128"/>
              </a:defRPr>
            </a:lvl4pPr>
            <a:lvl5pPr eaLnBrk="0"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400">
                <a:solidFill>
                  <a:schemeClr val="tx1"/>
                </a:solidFill>
                <a:latin typeface="Arial" charset="0"/>
                <a:ea typeface="ＭＳ Ｐゴシック" charset="-128"/>
              </a:defRPr>
            </a:lvl5pPr>
            <a:lvl6pPr marL="457200" eaLnBrk="0" fontAlgn="base" hangingPunct="0">
              <a:spcBef>
                <a:spcPct val="0"/>
              </a:spcBef>
              <a:spcAft>
                <a:spcPct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400">
                <a:solidFill>
                  <a:schemeClr val="tx1"/>
                </a:solidFill>
                <a:latin typeface="Arial" charset="0"/>
                <a:ea typeface="ＭＳ Ｐゴシック" charset="-128"/>
              </a:defRPr>
            </a:lvl6pPr>
            <a:lvl7pPr marL="914400" eaLnBrk="0" fontAlgn="base" hangingPunct="0">
              <a:spcBef>
                <a:spcPct val="0"/>
              </a:spcBef>
              <a:spcAft>
                <a:spcPct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400">
                <a:solidFill>
                  <a:schemeClr val="tx1"/>
                </a:solidFill>
                <a:latin typeface="Arial" charset="0"/>
                <a:ea typeface="ＭＳ Ｐゴシック" charset="-128"/>
              </a:defRPr>
            </a:lvl7pPr>
            <a:lvl8pPr marL="1371600" eaLnBrk="0" fontAlgn="base" hangingPunct="0">
              <a:spcBef>
                <a:spcPct val="0"/>
              </a:spcBef>
              <a:spcAft>
                <a:spcPct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400">
                <a:solidFill>
                  <a:schemeClr val="tx1"/>
                </a:solidFill>
                <a:latin typeface="Arial" charset="0"/>
                <a:ea typeface="ＭＳ Ｐゴシック" charset="-128"/>
              </a:defRPr>
            </a:lvl8pPr>
            <a:lvl9pPr marL="1828800" eaLnBrk="0" fontAlgn="base" hangingPunct="0">
              <a:spcBef>
                <a:spcPct val="0"/>
              </a:spcBef>
              <a:spcAft>
                <a:spcPct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400">
                <a:solidFill>
                  <a:schemeClr val="tx1"/>
                </a:solidFill>
                <a:latin typeface="Arial" charset="0"/>
                <a:ea typeface="ＭＳ Ｐゴシック" charset="-128"/>
              </a:defRPr>
            </a:lvl9pPr>
          </a:lstStyle>
          <a:p>
            <a:pPr algn="ctr" eaLnBrk="1" hangingPunct="1"/>
            <a:r>
              <a:rPr lang="en-US" altLang="en-US" sz="4000">
                <a:solidFill>
                  <a:srgbClr val="003366"/>
                </a:solidFill>
              </a:rPr>
              <a:t>CLAS: e1f data set</a:t>
            </a:r>
          </a:p>
        </p:txBody>
      </p:sp>
      <p:pic>
        <p:nvPicPr>
          <p:cNvPr id="29702"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914400"/>
            <a:ext cx="3443288" cy="2636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9703" name="Text Box 6"/>
          <p:cNvSpPr txBox="1">
            <a:spLocks noChangeArrowheads="1"/>
          </p:cNvSpPr>
          <p:nvPr/>
        </p:nvSpPr>
        <p:spPr bwMode="auto">
          <a:xfrm>
            <a:off x="17463" y="3657600"/>
            <a:ext cx="4545012" cy="2562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1639" tIns="53620" rIns="81639" bIns="40820"/>
          <a:lstStyle>
            <a:lvl1pPr eaLnBrk="0" hangingPunct="0">
              <a:tabLst>
                <a:tab pos="457200" algn="l"/>
                <a:tab pos="914400" algn="l"/>
                <a:tab pos="1371600" algn="l"/>
                <a:tab pos="1828800" algn="l"/>
                <a:tab pos="2286000" algn="l"/>
                <a:tab pos="2743200" algn="l"/>
                <a:tab pos="3200400" algn="l"/>
                <a:tab pos="3657600" algn="l"/>
                <a:tab pos="4114800" algn="l"/>
                <a:tab pos="4572000" algn="l"/>
              </a:tabLst>
              <a:defRPr sz="2400">
                <a:solidFill>
                  <a:schemeClr val="tx1"/>
                </a:solidFill>
                <a:latin typeface="Arial" charset="0"/>
                <a:ea typeface="ＭＳ Ｐゴシック" charset="-128"/>
              </a:defRPr>
            </a:lvl1pPr>
            <a:lvl2pPr marL="37931725" indent="-37474525" eaLnBrk="0" hangingPunct="0">
              <a:tabLst>
                <a:tab pos="457200" algn="l"/>
                <a:tab pos="914400" algn="l"/>
                <a:tab pos="1371600" algn="l"/>
                <a:tab pos="1828800" algn="l"/>
                <a:tab pos="2286000" algn="l"/>
                <a:tab pos="2743200" algn="l"/>
                <a:tab pos="3200400" algn="l"/>
                <a:tab pos="3657600" algn="l"/>
                <a:tab pos="4114800" algn="l"/>
                <a:tab pos="4572000" algn="l"/>
              </a:tabLst>
              <a:defRPr sz="2400">
                <a:solidFill>
                  <a:schemeClr val="tx1"/>
                </a:solidFill>
                <a:latin typeface="Arial" charset="0"/>
                <a:ea typeface="ＭＳ Ｐゴシック" charset="-128"/>
              </a:defRPr>
            </a:lvl2pPr>
            <a:lvl3pPr eaLnBrk="0" hangingPunct="0">
              <a:tabLst>
                <a:tab pos="457200" algn="l"/>
                <a:tab pos="914400" algn="l"/>
                <a:tab pos="1371600" algn="l"/>
                <a:tab pos="1828800" algn="l"/>
                <a:tab pos="2286000" algn="l"/>
                <a:tab pos="2743200" algn="l"/>
                <a:tab pos="3200400" algn="l"/>
                <a:tab pos="3657600" algn="l"/>
                <a:tab pos="4114800" algn="l"/>
                <a:tab pos="4572000" algn="l"/>
              </a:tabLst>
              <a:defRPr sz="2400">
                <a:solidFill>
                  <a:schemeClr val="tx1"/>
                </a:solidFill>
                <a:latin typeface="Arial" charset="0"/>
                <a:ea typeface="ＭＳ Ｐゴシック" charset="-128"/>
              </a:defRPr>
            </a:lvl3pPr>
            <a:lvl4pPr eaLnBrk="0" hangingPunct="0">
              <a:tabLst>
                <a:tab pos="457200" algn="l"/>
                <a:tab pos="914400" algn="l"/>
                <a:tab pos="1371600" algn="l"/>
                <a:tab pos="1828800" algn="l"/>
                <a:tab pos="2286000" algn="l"/>
                <a:tab pos="2743200" algn="l"/>
                <a:tab pos="3200400" algn="l"/>
                <a:tab pos="3657600" algn="l"/>
                <a:tab pos="4114800" algn="l"/>
                <a:tab pos="4572000" algn="l"/>
              </a:tabLst>
              <a:defRPr sz="2400">
                <a:solidFill>
                  <a:schemeClr val="tx1"/>
                </a:solidFill>
                <a:latin typeface="Arial" charset="0"/>
                <a:ea typeface="ＭＳ Ｐゴシック" charset="-128"/>
              </a:defRPr>
            </a:lvl4pPr>
            <a:lvl5pPr eaLnBrk="0" hangingPunct="0">
              <a:tabLst>
                <a:tab pos="457200" algn="l"/>
                <a:tab pos="914400" algn="l"/>
                <a:tab pos="1371600" algn="l"/>
                <a:tab pos="1828800" algn="l"/>
                <a:tab pos="2286000" algn="l"/>
                <a:tab pos="2743200" algn="l"/>
                <a:tab pos="3200400" algn="l"/>
                <a:tab pos="3657600" algn="l"/>
                <a:tab pos="4114800" algn="l"/>
                <a:tab pos="4572000" algn="l"/>
              </a:tabLst>
              <a:defRPr sz="2400">
                <a:solidFill>
                  <a:schemeClr val="tx1"/>
                </a:solidFill>
                <a:latin typeface="Arial" charset="0"/>
                <a:ea typeface="ＭＳ Ｐゴシック" charset="-128"/>
              </a:defRPr>
            </a:lvl5pPr>
            <a:lvl6pPr marL="457200" eaLnBrk="0" fontAlgn="base" hangingPunct="0">
              <a:spcBef>
                <a:spcPct val="0"/>
              </a:spcBef>
              <a:spcAft>
                <a:spcPct val="0"/>
              </a:spcAft>
              <a:tabLst>
                <a:tab pos="457200" algn="l"/>
                <a:tab pos="914400" algn="l"/>
                <a:tab pos="1371600" algn="l"/>
                <a:tab pos="1828800" algn="l"/>
                <a:tab pos="2286000" algn="l"/>
                <a:tab pos="2743200" algn="l"/>
                <a:tab pos="3200400" algn="l"/>
                <a:tab pos="3657600" algn="l"/>
                <a:tab pos="4114800" algn="l"/>
                <a:tab pos="4572000" algn="l"/>
              </a:tabLst>
              <a:defRPr sz="2400">
                <a:solidFill>
                  <a:schemeClr val="tx1"/>
                </a:solidFill>
                <a:latin typeface="Arial" charset="0"/>
                <a:ea typeface="ＭＳ Ｐゴシック" charset="-128"/>
              </a:defRPr>
            </a:lvl6pPr>
            <a:lvl7pPr marL="914400" eaLnBrk="0" fontAlgn="base" hangingPunct="0">
              <a:spcBef>
                <a:spcPct val="0"/>
              </a:spcBef>
              <a:spcAft>
                <a:spcPct val="0"/>
              </a:spcAft>
              <a:tabLst>
                <a:tab pos="457200" algn="l"/>
                <a:tab pos="914400" algn="l"/>
                <a:tab pos="1371600" algn="l"/>
                <a:tab pos="1828800" algn="l"/>
                <a:tab pos="2286000" algn="l"/>
                <a:tab pos="2743200" algn="l"/>
                <a:tab pos="3200400" algn="l"/>
                <a:tab pos="3657600" algn="l"/>
                <a:tab pos="4114800" algn="l"/>
                <a:tab pos="4572000" algn="l"/>
              </a:tabLst>
              <a:defRPr sz="2400">
                <a:solidFill>
                  <a:schemeClr val="tx1"/>
                </a:solidFill>
                <a:latin typeface="Arial" charset="0"/>
                <a:ea typeface="ＭＳ Ｐゴシック" charset="-128"/>
              </a:defRPr>
            </a:lvl7pPr>
            <a:lvl8pPr marL="1371600" eaLnBrk="0" fontAlgn="base" hangingPunct="0">
              <a:spcBef>
                <a:spcPct val="0"/>
              </a:spcBef>
              <a:spcAft>
                <a:spcPct val="0"/>
              </a:spcAft>
              <a:tabLst>
                <a:tab pos="457200" algn="l"/>
                <a:tab pos="914400" algn="l"/>
                <a:tab pos="1371600" algn="l"/>
                <a:tab pos="1828800" algn="l"/>
                <a:tab pos="2286000" algn="l"/>
                <a:tab pos="2743200" algn="l"/>
                <a:tab pos="3200400" algn="l"/>
                <a:tab pos="3657600" algn="l"/>
                <a:tab pos="4114800" algn="l"/>
                <a:tab pos="4572000" algn="l"/>
              </a:tabLst>
              <a:defRPr sz="2400">
                <a:solidFill>
                  <a:schemeClr val="tx1"/>
                </a:solidFill>
                <a:latin typeface="Arial" charset="0"/>
                <a:ea typeface="ＭＳ Ｐゴシック" charset="-128"/>
              </a:defRPr>
            </a:lvl8pPr>
            <a:lvl9pPr marL="1828800" eaLnBrk="0" fontAlgn="base" hangingPunct="0">
              <a:spcBef>
                <a:spcPct val="0"/>
              </a:spcBef>
              <a:spcAft>
                <a:spcPct val="0"/>
              </a:spcAft>
              <a:tabLst>
                <a:tab pos="457200" algn="l"/>
                <a:tab pos="914400" algn="l"/>
                <a:tab pos="1371600" algn="l"/>
                <a:tab pos="1828800" algn="l"/>
                <a:tab pos="2286000" algn="l"/>
                <a:tab pos="2743200" algn="l"/>
                <a:tab pos="3200400" algn="l"/>
                <a:tab pos="3657600" algn="l"/>
                <a:tab pos="4114800" algn="l"/>
                <a:tab pos="4572000" algn="l"/>
              </a:tabLst>
              <a:defRPr sz="2400">
                <a:solidFill>
                  <a:schemeClr val="tx1"/>
                </a:solidFill>
                <a:latin typeface="Arial" charset="0"/>
                <a:ea typeface="ＭＳ Ｐゴシック" charset="-128"/>
              </a:defRPr>
            </a:lvl9pPr>
          </a:lstStyle>
          <a:p>
            <a:pPr eaLnBrk="1" hangingPunct="1"/>
            <a:r>
              <a:rPr lang="en-US" altLang="en-US" sz="1500">
                <a:solidFill>
                  <a:srgbClr val="000000"/>
                </a:solidFill>
              </a:rPr>
              <a:t>- Two 0.4 GeV linear accelerators.</a:t>
            </a:r>
          </a:p>
          <a:p>
            <a:pPr eaLnBrk="1" hangingPunct="1"/>
            <a:r>
              <a:rPr lang="en-US" altLang="en-US" sz="1500">
                <a:solidFill>
                  <a:srgbClr val="000000"/>
                </a:solidFill>
              </a:rPr>
              <a:t>- Nine recirculation arcs for five loops around the track.</a:t>
            </a:r>
          </a:p>
          <a:p>
            <a:pPr eaLnBrk="1" hangingPunct="1"/>
            <a:r>
              <a:rPr lang="en-US" altLang="en-US" sz="1500">
                <a:solidFill>
                  <a:srgbClr val="000000"/>
                </a:solidFill>
              </a:rPr>
              <a:t>- Continuous, polarized electron beam up to 6 GeV delivered simultaneously to 3 experimental halls.</a:t>
            </a:r>
          </a:p>
          <a:p>
            <a:pPr eaLnBrk="1" hangingPunct="1"/>
            <a:r>
              <a:rPr lang="en-US" altLang="en-US" sz="1500">
                <a:solidFill>
                  <a:srgbClr val="000000"/>
                </a:solidFill>
              </a:rPr>
              <a:t>- High luminosity of 0.5 x 10</a:t>
            </a:r>
            <a:r>
              <a:rPr lang="en-US" altLang="en-US" sz="1500" baseline="33000">
                <a:solidFill>
                  <a:srgbClr val="000000"/>
                </a:solidFill>
              </a:rPr>
              <a:t>34</a:t>
            </a:r>
            <a:r>
              <a:rPr lang="en-US" altLang="en-US" sz="1500">
                <a:solidFill>
                  <a:srgbClr val="000000"/>
                </a:solidFill>
              </a:rPr>
              <a:t> (cm</a:t>
            </a:r>
            <a:r>
              <a:rPr lang="en-US" altLang="en-US" sz="1500" baseline="33000">
                <a:solidFill>
                  <a:srgbClr val="000000"/>
                </a:solidFill>
              </a:rPr>
              <a:t>2</a:t>
            </a:r>
            <a:r>
              <a:rPr lang="en-US" altLang="en-US" sz="1500">
                <a:solidFill>
                  <a:srgbClr val="000000"/>
                </a:solidFill>
              </a:rPr>
              <a:t> s)</a:t>
            </a:r>
            <a:r>
              <a:rPr lang="en-US" altLang="en-US" sz="1500" baseline="33000">
                <a:solidFill>
                  <a:srgbClr val="000000"/>
                </a:solidFill>
              </a:rPr>
              <a:t>-1</a:t>
            </a:r>
          </a:p>
          <a:p>
            <a:pPr eaLnBrk="1" hangingPunct="1"/>
            <a:endParaRPr lang="en-US" altLang="en-US" sz="1500">
              <a:solidFill>
                <a:srgbClr val="000000"/>
              </a:solidFill>
            </a:endParaRPr>
          </a:p>
          <a:p>
            <a:pPr eaLnBrk="1" hangingPunct="1"/>
            <a:r>
              <a:rPr lang="en-US" altLang="en-US" sz="1500">
                <a:solidFill>
                  <a:srgbClr val="000000"/>
                </a:solidFill>
              </a:rPr>
              <a:t>- E1-f run: 5.498 GeV electron beam with ~75% polarization (averaged over for this analysis); unpolarized liquid hydrogen target; about 2 billion events; broad and comparable kinematic range for two channels: </a:t>
            </a:r>
          </a:p>
        </p:txBody>
      </p:sp>
      <p:sp>
        <p:nvSpPr>
          <p:cNvPr id="29704" name="Text Box 8"/>
          <p:cNvSpPr txBox="1">
            <a:spLocks noChangeArrowheads="1"/>
          </p:cNvSpPr>
          <p:nvPr/>
        </p:nvSpPr>
        <p:spPr bwMode="auto">
          <a:xfrm>
            <a:off x="4876800" y="3886200"/>
            <a:ext cx="4064000" cy="241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1639" tIns="53620" rIns="81639" bIns="40820"/>
          <a:lstStyle>
            <a:lvl1pPr eaLnBrk="0" hangingPunct="0">
              <a:tabLst>
                <a:tab pos="457200" algn="l"/>
                <a:tab pos="914400" algn="l"/>
                <a:tab pos="1371600" algn="l"/>
                <a:tab pos="1828800" algn="l"/>
                <a:tab pos="2286000" algn="l"/>
                <a:tab pos="2743200" algn="l"/>
                <a:tab pos="3200400" algn="l"/>
                <a:tab pos="3657600" algn="l"/>
                <a:tab pos="4114800" algn="l"/>
              </a:tabLst>
              <a:defRPr sz="2400">
                <a:solidFill>
                  <a:schemeClr val="tx1"/>
                </a:solidFill>
                <a:latin typeface="Arial" charset="0"/>
                <a:ea typeface="ＭＳ Ｐゴシック" charset="-128"/>
              </a:defRPr>
            </a:lvl1pPr>
            <a:lvl2pPr marL="37931725" indent="-37474525" eaLnBrk="0" hangingPunct="0">
              <a:tabLst>
                <a:tab pos="457200" algn="l"/>
                <a:tab pos="914400" algn="l"/>
                <a:tab pos="1371600" algn="l"/>
                <a:tab pos="1828800" algn="l"/>
                <a:tab pos="2286000" algn="l"/>
                <a:tab pos="2743200" algn="l"/>
                <a:tab pos="3200400" algn="l"/>
                <a:tab pos="3657600" algn="l"/>
                <a:tab pos="4114800" algn="l"/>
              </a:tabLst>
              <a:defRPr sz="2400">
                <a:solidFill>
                  <a:schemeClr val="tx1"/>
                </a:solidFill>
                <a:latin typeface="Arial" charset="0"/>
                <a:ea typeface="ＭＳ Ｐゴシック" charset="-128"/>
              </a:defRPr>
            </a:lvl2pPr>
            <a:lvl3pPr eaLnBrk="0" hangingPunct="0">
              <a:tabLst>
                <a:tab pos="457200" algn="l"/>
                <a:tab pos="914400" algn="l"/>
                <a:tab pos="1371600" algn="l"/>
                <a:tab pos="1828800" algn="l"/>
                <a:tab pos="2286000" algn="l"/>
                <a:tab pos="2743200" algn="l"/>
                <a:tab pos="3200400" algn="l"/>
                <a:tab pos="3657600" algn="l"/>
                <a:tab pos="4114800" algn="l"/>
              </a:tabLst>
              <a:defRPr sz="2400">
                <a:solidFill>
                  <a:schemeClr val="tx1"/>
                </a:solidFill>
                <a:latin typeface="Arial" charset="0"/>
                <a:ea typeface="ＭＳ Ｐゴシック" charset="-128"/>
              </a:defRPr>
            </a:lvl3pPr>
            <a:lvl4pPr eaLnBrk="0" hangingPunct="0">
              <a:tabLst>
                <a:tab pos="457200" algn="l"/>
                <a:tab pos="914400" algn="l"/>
                <a:tab pos="1371600" algn="l"/>
                <a:tab pos="1828800" algn="l"/>
                <a:tab pos="2286000" algn="l"/>
                <a:tab pos="2743200" algn="l"/>
                <a:tab pos="3200400" algn="l"/>
                <a:tab pos="3657600" algn="l"/>
                <a:tab pos="4114800" algn="l"/>
              </a:tabLst>
              <a:defRPr sz="2400">
                <a:solidFill>
                  <a:schemeClr val="tx1"/>
                </a:solidFill>
                <a:latin typeface="Arial" charset="0"/>
                <a:ea typeface="ＭＳ Ｐゴシック" charset="-128"/>
              </a:defRPr>
            </a:lvl4pPr>
            <a:lvl5pPr eaLnBrk="0" hangingPunct="0">
              <a:tabLst>
                <a:tab pos="457200" algn="l"/>
                <a:tab pos="914400" algn="l"/>
                <a:tab pos="1371600" algn="l"/>
                <a:tab pos="1828800" algn="l"/>
                <a:tab pos="2286000" algn="l"/>
                <a:tab pos="2743200" algn="l"/>
                <a:tab pos="3200400" algn="l"/>
                <a:tab pos="3657600" algn="l"/>
                <a:tab pos="4114800" algn="l"/>
              </a:tabLst>
              <a:defRPr sz="2400">
                <a:solidFill>
                  <a:schemeClr val="tx1"/>
                </a:solidFill>
                <a:latin typeface="Arial" charset="0"/>
                <a:ea typeface="ＭＳ Ｐゴシック" charset="-128"/>
              </a:defRPr>
            </a:lvl5pPr>
            <a:lvl6pPr marL="457200" eaLnBrk="0" fontAlgn="base" hangingPunct="0">
              <a:spcBef>
                <a:spcPct val="0"/>
              </a:spcBef>
              <a:spcAft>
                <a:spcPct val="0"/>
              </a:spcAft>
              <a:tabLst>
                <a:tab pos="457200" algn="l"/>
                <a:tab pos="914400" algn="l"/>
                <a:tab pos="1371600" algn="l"/>
                <a:tab pos="1828800" algn="l"/>
                <a:tab pos="2286000" algn="l"/>
                <a:tab pos="2743200" algn="l"/>
                <a:tab pos="3200400" algn="l"/>
                <a:tab pos="3657600" algn="l"/>
                <a:tab pos="4114800" algn="l"/>
              </a:tabLst>
              <a:defRPr sz="2400">
                <a:solidFill>
                  <a:schemeClr val="tx1"/>
                </a:solidFill>
                <a:latin typeface="Arial" charset="0"/>
                <a:ea typeface="ＭＳ Ｐゴシック" charset="-128"/>
              </a:defRPr>
            </a:lvl6pPr>
            <a:lvl7pPr marL="914400" eaLnBrk="0" fontAlgn="base" hangingPunct="0">
              <a:spcBef>
                <a:spcPct val="0"/>
              </a:spcBef>
              <a:spcAft>
                <a:spcPct val="0"/>
              </a:spcAft>
              <a:tabLst>
                <a:tab pos="457200" algn="l"/>
                <a:tab pos="914400" algn="l"/>
                <a:tab pos="1371600" algn="l"/>
                <a:tab pos="1828800" algn="l"/>
                <a:tab pos="2286000" algn="l"/>
                <a:tab pos="2743200" algn="l"/>
                <a:tab pos="3200400" algn="l"/>
                <a:tab pos="3657600" algn="l"/>
                <a:tab pos="4114800" algn="l"/>
              </a:tabLst>
              <a:defRPr sz="2400">
                <a:solidFill>
                  <a:schemeClr val="tx1"/>
                </a:solidFill>
                <a:latin typeface="Arial" charset="0"/>
                <a:ea typeface="ＭＳ Ｐゴシック" charset="-128"/>
              </a:defRPr>
            </a:lvl7pPr>
            <a:lvl8pPr marL="1371600" eaLnBrk="0" fontAlgn="base" hangingPunct="0">
              <a:spcBef>
                <a:spcPct val="0"/>
              </a:spcBef>
              <a:spcAft>
                <a:spcPct val="0"/>
              </a:spcAft>
              <a:tabLst>
                <a:tab pos="457200" algn="l"/>
                <a:tab pos="914400" algn="l"/>
                <a:tab pos="1371600" algn="l"/>
                <a:tab pos="1828800" algn="l"/>
                <a:tab pos="2286000" algn="l"/>
                <a:tab pos="2743200" algn="l"/>
                <a:tab pos="3200400" algn="l"/>
                <a:tab pos="3657600" algn="l"/>
                <a:tab pos="4114800" algn="l"/>
              </a:tabLst>
              <a:defRPr sz="2400">
                <a:solidFill>
                  <a:schemeClr val="tx1"/>
                </a:solidFill>
                <a:latin typeface="Arial" charset="0"/>
                <a:ea typeface="ＭＳ Ｐゴシック" charset="-128"/>
              </a:defRPr>
            </a:lvl8pPr>
            <a:lvl9pPr marL="1828800" eaLnBrk="0" fontAlgn="base" hangingPunct="0">
              <a:spcBef>
                <a:spcPct val="0"/>
              </a:spcBef>
              <a:spcAft>
                <a:spcPct val="0"/>
              </a:spcAft>
              <a:tabLst>
                <a:tab pos="457200" algn="l"/>
                <a:tab pos="914400" algn="l"/>
                <a:tab pos="1371600" algn="l"/>
                <a:tab pos="1828800" algn="l"/>
                <a:tab pos="2286000" algn="l"/>
                <a:tab pos="2743200" algn="l"/>
                <a:tab pos="3200400" algn="l"/>
                <a:tab pos="3657600" algn="l"/>
                <a:tab pos="4114800" algn="l"/>
              </a:tabLst>
              <a:defRPr sz="2400">
                <a:solidFill>
                  <a:schemeClr val="tx1"/>
                </a:solidFill>
                <a:latin typeface="Arial" charset="0"/>
                <a:ea typeface="ＭＳ Ｐゴシック" charset="-128"/>
              </a:defRPr>
            </a:lvl9pPr>
          </a:lstStyle>
          <a:p>
            <a:pPr eaLnBrk="1" hangingPunct="1"/>
            <a:r>
              <a:rPr lang="en-US" altLang="en-US" sz="1500">
                <a:solidFill>
                  <a:srgbClr val="000000"/>
                </a:solidFill>
              </a:rPr>
              <a:t>- Electromagnetic Calorimeter </a:t>
            </a:r>
            <a:r>
              <a:rPr lang="en-US" altLang="en-US" sz="1500">
                <a:solidFill>
                  <a:srgbClr val="00CC00"/>
                </a:solidFill>
              </a:rPr>
              <a:t>(EC)</a:t>
            </a:r>
            <a:r>
              <a:rPr lang="en-US" altLang="en-US" sz="1500">
                <a:solidFill>
                  <a:srgbClr val="000000"/>
                </a:solidFill>
              </a:rPr>
              <a:t> and Čerenkov Counter </a:t>
            </a:r>
            <a:r>
              <a:rPr lang="en-US" altLang="en-US" sz="1500">
                <a:solidFill>
                  <a:srgbClr val="CC00CC"/>
                </a:solidFill>
              </a:rPr>
              <a:t>(CC)</a:t>
            </a:r>
            <a:r>
              <a:rPr lang="en-US" altLang="en-US" sz="1500">
                <a:solidFill>
                  <a:srgbClr val="000000"/>
                </a:solidFill>
              </a:rPr>
              <a:t> used in electron identification.</a:t>
            </a:r>
          </a:p>
          <a:p>
            <a:pPr eaLnBrk="1" hangingPunct="1"/>
            <a:endParaRPr lang="en-US" altLang="en-US" sz="1500">
              <a:solidFill>
                <a:srgbClr val="000000"/>
              </a:solidFill>
            </a:endParaRPr>
          </a:p>
          <a:p>
            <a:pPr eaLnBrk="1" hangingPunct="1"/>
            <a:r>
              <a:rPr lang="en-US" altLang="en-US" sz="1500">
                <a:solidFill>
                  <a:srgbClr val="000000"/>
                </a:solidFill>
              </a:rPr>
              <a:t>- Drift Chamber </a:t>
            </a:r>
            <a:r>
              <a:rPr lang="en-US" altLang="en-US" sz="1500">
                <a:solidFill>
                  <a:srgbClr val="00CCCC"/>
                </a:solidFill>
              </a:rPr>
              <a:t>(DC)</a:t>
            </a:r>
            <a:r>
              <a:rPr lang="en-US" altLang="en-US" sz="1500">
                <a:solidFill>
                  <a:srgbClr val="000000"/>
                </a:solidFill>
              </a:rPr>
              <a:t> (3 regions) and time of flight Scintillators </a:t>
            </a:r>
            <a:r>
              <a:rPr lang="en-US" altLang="en-US" sz="1500">
                <a:solidFill>
                  <a:srgbClr val="FF3333"/>
                </a:solidFill>
              </a:rPr>
              <a:t>(SC)</a:t>
            </a:r>
            <a:r>
              <a:rPr lang="en-US" altLang="en-US" sz="1500">
                <a:solidFill>
                  <a:srgbClr val="000000"/>
                </a:solidFill>
              </a:rPr>
              <a:t> record position and timing information for each charged track.</a:t>
            </a:r>
          </a:p>
          <a:p>
            <a:pPr eaLnBrk="1" hangingPunct="1"/>
            <a:endParaRPr lang="en-US" altLang="en-US" sz="1500">
              <a:solidFill>
                <a:srgbClr val="000000"/>
              </a:solidFill>
            </a:endParaRPr>
          </a:p>
          <a:p>
            <a:pPr eaLnBrk="1" hangingPunct="1"/>
            <a:r>
              <a:rPr lang="en-US" altLang="en-US" sz="1500">
                <a:solidFill>
                  <a:srgbClr val="000000"/>
                </a:solidFill>
              </a:rPr>
              <a:t>- </a:t>
            </a:r>
            <a:r>
              <a:rPr lang="en-US" altLang="en-US" sz="1500">
                <a:solidFill>
                  <a:srgbClr val="CC9900"/>
                </a:solidFill>
              </a:rPr>
              <a:t>Torus</a:t>
            </a:r>
            <a:r>
              <a:rPr lang="en-US" altLang="en-US" sz="1500">
                <a:solidFill>
                  <a:srgbClr val="000000"/>
                </a:solidFill>
              </a:rPr>
              <a:t> magnet creates toroidal magnetic field which causes charged tracks to curve while preserving the φ</a:t>
            </a:r>
            <a:r>
              <a:rPr lang="en-US" altLang="en-US" sz="1500" baseline="-33000">
                <a:solidFill>
                  <a:srgbClr val="000000"/>
                </a:solidFill>
              </a:rPr>
              <a:t>lab</a:t>
            </a:r>
            <a:r>
              <a:rPr lang="en-US" altLang="en-US" sz="1500">
                <a:solidFill>
                  <a:srgbClr val="000000"/>
                </a:solidFill>
              </a:rPr>
              <a:t> angle.</a:t>
            </a:r>
          </a:p>
        </p:txBody>
      </p:sp>
      <p:pic>
        <p:nvPicPr>
          <p:cNvPr id="29705"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52800" y="2971800"/>
            <a:ext cx="1592263" cy="414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p>
            <a:pPr>
              <a:defRPr/>
            </a:pPr>
            <a:r>
              <a:rPr lang="en-US" smtClean="0"/>
              <a:t>Avakian, APCTP July 2</a:t>
            </a:r>
            <a:endParaRPr lang="en-US"/>
          </a:p>
        </p:txBody>
      </p:sp>
    </p:spTree>
    <p:extLst>
      <p:ext uri="{BB962C8B-B14F-4D97-AF65-F5344CB8AC3E}">
        <p14:creationId xmlns:p14="http://schemas.microsoft.com/office/powerpoint/2010/main" val="181403036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p:txBody>
          <a:bodyPr/>
          <a:lstStyle/>
          <a:p>
            <a:r>
              <a:rPr lang="en-US" altLang="en-US"/>
              <a:t>Standard output: CLAS e1f at 5.5 GeV</a:t>
            </a:r>
          </a:p>
        </p:txBody>
      </p:sp>
      <p:sp>
        <p:nvSpPr>
          <p:cNvPr id="4" name="Footer Placeholder 3"/>
          <p:cNvSpPr>
            <a:spLocks noGrp="1"/>
          </p:cNvSpPr>
          <p:nvPr>
            <p:ph type="ftr" sz="quarter" idx="10"/>
          </p:nvPr>
        </p:nvSpPr>
        <p:spPr/>
        <p:txBody>
          <a:bodyPr/>
          <a:lstStyle/>
          <a:p>
            <a:pPr>
              <a:defRPr/>
            </a:pPr>
            <a:r>
              <a:rPr lang="en-US" smtClean="0"/>
              <a:t>Avakian, APCTP July 2</a:t>
            </a:r>
            <a:endParaRPr lang="en-US"/>
          </a:p>
        </p:txBody>
      </p:sp>
      <p:sp>
        <p:nvSpPr>
          <p:cNvPr id="60419"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26E8DBF6-3EDB-9344-90E8-BE76B7B3126A}" type="slidenum">
              <a:rPr lang="en-US" altLang="en-US" sz="1400"/>
              <a:pPr>
                <a:spcBef>
                  <a:spcPct val="0"/>
                </a:spcBef>
                <a:buFontTx/>
                <a:buNone/>
              </a:pPr>
              <a:t>92</a:t>
            </a:fld>
            <a:endParaRPr lang="en-US" altLang="en-US" sz="1400"/>
          </a:p>
        </p:txBody>
      </p:sp>
      <p:sp>
        <p:nvSpPr>
          <p:cNvPr id="60420" name="TextBox 9"/>
          <p:cNvSpPr txBox="1">
            <a:spLocks noChangeArrowheads="1"/>
          </p:cNvSpPr>
          <p:nvPr/>
        </p:nvSpPr>
        <p:spPr bwMode="auto">
          <a:xfrm>
            <a:off x="152400" y="5410200"/>
            <a:ext cx="8915400"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285750" indent="-285750">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pPr>
            <a:r>
              <a:rPr lang="en-US" altLang="en-US" sz="1400"/>
              <a:t>Full 5-dimentional table (7 with helicities) allowing rebining, proper integrations over other variables, web browsing, graphical presentation,</a:t>
            </a:r>
            <a:r>
              <a:rPr lang="is-IS" altLang="en-US" sz="1400"/>
              <a:t>…</a:t>
            </a:r>
            <a:endParaRPr lang="en-US" altLang="en-US" sz="1400"/>
          </a:p>
          <a:p>
            <a:pPr eaLnBrk="1" hangingPunct="1">
              <a:spcBef>
                <a:spcPct val="0"/>
              </a:spcBef>
            </a:pPr>
            <a:r>
              <a:rPr lang="en-US" altLang="en-US" sz="1400"/>
              <a:t>While keeping </a:t>
            </a:r>
            <a:r>
              <a:rPr lang="ja-JP" altLang="en-US" sz="1400"/>
              <a:t>“</a:t>
            </a:r>
            <a:r>
              <a:rPr lang="en-US" altLang="ja-JP" sz="1400"/>
              <a:t>human readable</a:t>
            </a:r>
            <a:r>
              <a:rPr lang="ja-JP" altLang="en-US" sz="1400"/>
              <a:t>”</a:t>
            </a:r>
            <a:r>
              <a:rPr lang="en-US" altLang="ja-JP" sz="1400"/>
              <a:t> the data will be machine readable (will need API)</a:t>
            </a:r>
          </a:p>
          <a:p>
            <a:pPr eaLnBrk="1" hangingPunct="1">
              <a:spcBef>
                <a:spcPct val="0"/>
              </a:spcBef>
            </a:pPr>
            <a:r>
              <a:rPr lang="en-US" altLang="en-US" sz="1400"/>
              <a:t>Reducing the size of the bins (limited by resolution and MC statistics for acceptance extraction</a:t>
            </a:r>
          </a:p>
          <a:p>
            <a:pPr eaLnBrk="1" hangingPunct="1">
              <a:spcBef>
                <a:spcPct val="0"/>
              </a:spcBef>
            </a:pPr>
            <a:endParaRPr lang="en-US" altLang="en-US" sz="1600"/>
          </a:p>
        </p:txBody>
      </p:sp>
      <p:sp>
        <p:nvSpPr>
          <p:cNvPr id="60421" name="TextBox 10"/>
          <p:cNvSpPr txBox="1">
            <a:spLocks noChangeArrowheads="1"/>
          </p:cNvSpPr>
          <p:nvPr/>
        </p:nvSpPr>
        <p:spPr bwMode="auto">
          <a:xfrm>
            <a:off x="5267325" y="762000"/>
            <a:ext cx="3876675"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a:t>(JavaScript Object Notation used </a:t>
            </a:r>
          </a:p>
          <a:p>
            <a:pPr eaLnBrk="1" hangingPunct="1">
              <a:spcBef>
                <a:spcPct val="0"/>
              </a:spcBef>
              <a:buFontTx/>
              <a:buNone/>
            </a:pPr>
            <a:r>
              <a:rPr lang="en-US" altLang="en-US" sz="1400"/>
              <a:t>for serializing and transmitting structured data)</a:t>
            </a:r>
          </a:p>
        </p:txBody>
      </p:sp>
      <p:sp>
        <p:nvSpPr>
          <p:cNvPr id="60422" name="Rectangle 1"/>
          <p:cNvSpPr>
            <a:spLocks noChangeArrowheads="1"/>
          </p:cNvSpPr>
          <p:nvPr/>
        </p:nvSpPr>
        <p:spPr bwMode="auto">
          <a:xfrm>
            <a:off x="152400" y="1066800"/>
            <a:ext cx="8458200" cy="4340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200"/>
              <a:t>#!  {</a:t>
            </a:r>
          </a:p>
          <a:p>
            <a:pPr eaLnBrk="1" hangingPunct="1">
              <a:spcBef>
                <a:spcPct val="0"/>
              </a:spcBef>
              <a:buFontTx/>
              <a:buNone/>
            </a:pPr>
            <a:r>
              <a:rPr lang="en-US" altLang="en-US" sz="1200"/>
              <a:t>#!      "data-set": ["E1-F"],</a:t>
            </a:r>
          </a:p>
          <a:p>
            <a:pPr eaLnBrk="1" hangingPunct="1">
              <a:spcBef>
                <a:spcPct val="0"/>
              </a:spcBef>
              <a:buFontTx/>
              <a:buNone/>
            </a:pPr>
            <a:r>
              <a:rPr lang="en-US" altLang="en-US" sz="1200"/>
              <a:t>#!      "reference": "Exploring the Structure of the Proton via Semi-Inclusive Pion Production, Nathan Harrison",</a:t>
            </a:r>
          </a:p>
          <a:p>
            <a:pPr eaLnBrk="1" hangingPunct="1">
              <a:spcBef>
                <a:spcPct val="0"/>
              </a:spcBef>
              <a:buFontTx/>
              <a:buNone/>
            </a:pPr>
            <a:r>
              <a:rPr lang="en-US" altLang="en-US" sz="1200"/>
              <a:t>#!      "web-source": "https://www.jlab.org/Hall-B/general/thesis/Harrison_thesis.pdf",</a:t>
            </a:r>
          </a:p>
          <a:p>
            <a:pPr eaLnBrk="1" hangingPunct="1">
              <a:spcBef>
                <a:spcPct val="0"/>
              </a:spcBef>
              <a:buFontTx/>
              <a:buNone/>
            </a:pPr>
            <a:r>
              <a:rPr lang="en-US" altLang="en-US" sz="1200"/>
              <a:t>#!      "particle": "pi+",</a:t>
            </a:r>
          </a:p>
          <a:p>
            <a:pPr eaLnBrk="1" hangingPunct="1">
              <a:spcBef>
                <a:spcPct val="0"/>
              </a:spcBef>
              <a:buFontTx/>
              <a:buNone/>
            </a:pPr>
            <a:r>
              <a:rPr lang="en-US" altLang="en-US" sz="1200"/>
              <a:t>#!    </a:t>
            </a:r>
            <a:r>
              <a:rPr lang="ja-JP" altLang="en-US" sz="1200"/>
              <a:t>“</a:t>
            </a:r>
            <a:r>
              <a:rPr lang="en-US" altLang="ja-JP" sz="1200"/>
              <a:t>lepton-polarization</a:t>
            </a:r>
            <a:r>
              <a:rPr lang="ja-JP" altLang="en-US" sz="1200"/>
              <a:t>”</a:t>
            </a:r>
            <a:r>
              <a:rPr lang="en-US" altLang="ja-JP" sz="1200"/>
              <a:t>: </a:t>
            </a:r>
            <a:r>
              <a:rPr lang="ja-JP" altLang="en-US" sz="1200"/>
              <a:t>“</a:t>
            </a:r>
            <a:r>
              <a:rPr lang="en-US" altLang="ja-JP" sz="1200"/>
              <a:t>0</a:t>
            </a:r>
            <a:r>
              <a:rPr lang="ja-JP" altLang="en-US" sz="1200"/>
              <a:t>”</a:t>
            </a:r>
            <a:r>
              <a:rPr lang="en-US" altLang="ja-JP" sz="1200"/>
              <a:t>,</a:t>
            </a:r>
          </a:p>
          <a:p>
            <a:pPr eaLnBrk="1" hangingPunct="1">
              <a:spcBef>
                <a:spcPct val="0"/>
              </a:spcBef>
              <a:buFontTx/>
              <a:buNone/>
            </a:pPr>
            <a:r>
              <a:rPr lang="en-US" altLang="en-US" sz="1200"/>
              <a:t>#!    </a:t>
            </a:r>
            <a:r>
              <a:rPr lang="ja-JP" altLang="en-US" sz="1200"/>
              <a:t>“</a:t>
            </a:r>
            <a:r>
              <a:rPr lang="en-US" altLang="ja-JP" sz="1200"/>
              <a:t>nucleon-polarization</a:t>
            </a:r>
            <a:r>
              <a:rPr lang="ja-JP" altLang="en-US" sz="1200"/>
              <a:t>”</a:t>
            </a:r>
            <a:r>
              <a:rPr lang="en-US" altLang="ja-JP" sz="1200"/>
              <a:t>: </a:t>
            </a:r>
            <a:r>
              <a:rPr lang="ja-JP" altLang="en-US" sz="1200"/>
              <a:t>“</a:t>
            </a:r>
            <a:r>
              <a:rPr lang="en-US" altLang="ja-JP" sz="1200"/>
              <a:t>0</a:t>
            </a:r>
            <a:r>
              <a:rPr lang="ja-JP" altLang="en-US" sz="1200"/>
              <a:t>”</a:t>
            </a:r>
            <a:r>
              <a:rPr lang="en-US" altLang="ja-JP" sz="1200"/>
              <a:t>,</a:t>
            </a:r>
          </a:p>
          <a:p>
            <a:pPr eaLnBrk="1" hangingPunct="1">
              <a:spcBef>
                <a:spcPct val="0"/>
              </a:spcBef>
              <a:buFontTx/>
              <a:buNone/>
            </a:pPr>
            <a:r>
              <a:rPr lang="en-US" altLang="en-US" sz="1200"/>
              <a:t>#!    </a:t>
            </a:r>
            <a:r>
              <a:rPr lang="ja-JP" altLang="en-US" sz="1200"/>
              <a:t>“</a:t>
            </a:r>
            <a:r>
              <a:rPr lang="en-US" altLang="ja-JP" sz="1200"/>
              <a:t>target</a:t>
            </a:r>
            <a:r>
              <a:rPr lang="ja-JP" altLang="en-US" sz="1200"/>
              <a:t>”</a:t>
            </a:r>
            <a:r>
              <a:rPr lang="en-US" altLang="ja-JP" sz="1200"/>
              <a:t>: </a:t>
            </a:r>
            <a:r>
              <a:rPr lang="ja-JP" altLang="en-US" sz="1200"/>
              <a:t>“</a:t>
            </a:r>
            <a:r>
              <a:rPr lang="en-US" altLang="ja-JP" sz="1200"/>
              <a:t>hydrogen</a:t>
            </a:r>
            <a:r>
              <a:rPr lang="ja-JP" altLang="en-US" sz="1200"/>
              <a:t>”</a:t>
            </a:r>
            <a:r>
              <a:rPr lang="en-US" altLang="ja-JP" sz="1200"/>
              <a:t>,</a:t>
            </a:r>
          </a:p>
          <a:p>
            <a:pPr eaLnBrk="1" hangingPunct="1">
              <a:spcBef>
                <a:spcPct val="0"/>
              </a:spcBef>
              <a:buFontTx/>
              <a:buNone/>
            </a:pPr>
            <a:r>
              <a:rPr lang="en-US" altLang="en-US" sz="1200"/>
              <a:t>#!      </a:t>
            </a:r>
            <a:r>
              <a:rPr lang="ja-JP" altLang="en-US" sz="1200"/>
              <a:t>“</a:t>
            </a:r>
            <a:r>
              <a:rPr lang="en-US" altLang="ja-JP" sz="1200"/>
              <a:t>beam-energy</a:t>
            </a:r>
            <a:r>
              <a:rPr lang="ja-JP" altLang="en-US" sz="1200"/>
              <a:t>”</a:t>
            </a:r>
            <a:r>
              <a:rPr lang="en-US" altLang="ja-JP" sz="1200"/>
              <a:t>: </a:t>
            </a:r>
            <a:r>
              <a:rPr lang="ja-JP" altLang="en-US" sz="1200"/>
              <a:t>“</a:t>
            </a:r>
            <a:r>
              <a:rPr lang="en-US" altLang="ja-JP" sz="1200"/>
              <a:t>5.498 GeV</a:t>
            </a:r>
            <a:r>
              <a:rPr lang="ja-JP" altLang="en-US" sz="1200"/>
              <a:t>”</a:t>
            </a:r>
            <a:r>
              <a:rPr lang="en-US" altLang="ja-JP" sz="1200"/>
              <a:t>,</a:t>
            </a:r>
          </a:p>
          <a:p>
            <a:pPr eaLnBrk="1" hangingPunct="1">
              <a:spcBef>
                <a:spcPct val="0"/>
              </a:spcBef>
              <a:buFontTx/>
              <a:buNone/>
            </a:pPr>
            <a:r>
              <a:rPr lang="en-US" altLang="en-US" sz="1200"/>
              <a:t>#!      "variables": ["counts-corrected","stat-err","rad-corr"],</a:t>
            </a:r>
          </a:p>
          <a:p>
            <a:pPr eaLnBrk="1" hangingPunct="1">
              <a:spcBef>
                <a:spcPct val="0"/>
              </a:spcBef>
              <a:buFontTx/>
              <a:buNone/>
            </a:pPr>
            <a:r>
              <a:rPr lang="en-US" altLang="en-US" sz="1200"/>
              <a:t>#!      "axis": [</a:t>
            </a:r>
          </a:p>
          <a:p>
            <a:pPr eaLnBrk="1" hangingPunct="1">
              <a:spcBef>
                <a:spcPct val="0"/>
              </a:spcBef>
              <a:buFontTx/>
              <a:buNone/>
            </a:pPr>
            <a:r>
              <a:rPr lang="en-US" altLang="en-US" sz="1200"/>
              <a:t>#!          { "name": "a", "bins":   5, "min":    0.10, "max":   0.60, "scale":"arb", "description":"Bjorken x"},</a:t>
            </a:r>
          </a:p>
          <a:p>
            <a:pPr eaLnBrk="1" hangingPunct="1">
              <a:spcBef>
                <a:spcPct val="0"/>
              </a:spcBef>
              <a:buFontTx/>
              <a:buNone/>
            </a:pPr>
            <a:r>
              <a:rPr lang="en-US" altLang="en-US" sz="1200"/>
              <a:t>#!          { "name": "b", "bins":   1, "min":    1.00, "max":   4.70, "scale":"arb", "description":"Q^2"},</a:t>
            </a:r>
          </a:p>
          <a:p>
            <a:pPr eaLnBrk="1" hangingPunct="1">
              <a:spcBef>
                <a:spcPct val="0"/>
              </a:spcBef>
              <a:buFontTx/>
              <a:buNone/>
            </a:pPr>
            <a:r>
              <a:rPr lang="en-US" altLang="en-US" sz="1200"/>
              <a:t>#!          { "name": "c", "bins":  18, "min":    0.00, "max":   0.90, "scale":"lin", "description":"hadron frac. energy"},</a:t>
            </a:r>
          </a:p>
          <a:p>
            <a:pPr eaLnBrk="1" hangingPunct="1">
              <a:spcBef>
                <a:spcPct val="0"/>
              </a:spcBef>
              <a:buFontTx/>
              <a:buNone/>
            </a:pPr>
            <a:r>
              <a:rPr lang="en-US" altLang="en-US" sz="1200"/>
              <a:t>#!          { "name": "d", "bins":  20, "min":    0.00, "max":   1.00, "scale":"lin", "description":"transverse momentum"},</a:t>
            </a:r>
          </a:p>
          <a:p>
            <a:pPr eaLnBrk="1" hangingPunct="1">
              <a:spcBef>
                <a:spcPct val="0"/>
              </a:spcBef>
              <a:buFontTx/>
              <a:buNone/>
            </a:pPr>
            <a:r>
              <a:rPr lang="en-US" altLang="en-US" sz="1200"/>
              <a:t>#!          { "name": "e", "bins":  36, "min": -180.00, "max": 180.00, "scale":"lin", "description":"azimuthal angle"},</a:t>
            </a:r>
          </a:p>
          <a:p>
            <a:pPr eaLnBrk="1" hangingPunct="1">
              <a:spcBef>
                <a:spcPct val="0"/>
              </a:spcBef>
              <a:buFontTx/>
              <a:buNone/>
            </a:pPr>
            <a:r>
              <a:rPr lang="en-US" altLang="en-US" sz="1200"/>
              <a:t>#!       ]</a:t>
            </a:r>
          </a:p>
          <a:p>
            <a:pPr eaLnBrk="1" hangingPunct="1">
              <a:spcBef>
                <a:spcPct val="0"/>
              </a:spcBef>
              <a:buFontTx/>
              <a:buNone/>
            </a:pPr>
            <a:r>
              <a:rPr lang="en-US" altLang="en-US" sz="1200"/>
              <a:t>#!  }</a:t>
            </a:r>
          </a:p>
          <a:p>
            <a:pPr eaLnBrk="1" hangingPunct="1">
              <a:spcBef>
                <a:spcPct val="0"/>
              </a:spcBef>
              <a:buFontTx/>
              <a:buNone/>
            </a:pPr>
            <a:r>
              <a:rPr lang="nb-NO" altLang="en-US" sz="1200"/>
              <a:t>0 0 15 2 0 0.153135 1.16888 0.772973 0.125044 -175 0.74663 3173.48 205.893 1.00537</a:t>
            </a:r>
          </a:p>
          <a:p>
            <a:pPr eaLnBrk="1" hangingPunct="1">
              <a:spcBef>
                <a:spcPct val="0"/>
              </a:spcBef>
              <a:buFontTx/>
              <a:buNone/>
            </a:pPr>
            <a:r>
              <a:rPr lang="nb-NO" altLang="en-US" sz="1200"/>
              <a:t>0 0 15 2 1 0.153135 1.16888 0.772973 0.125044 -165 0.74663 3464.36 226.181 1.00307</a:t>
            </a:r>
          </a:p>
          <a:p>
            <a:pPr eaLnBrk="1" hangingPunct="1">
              <a:spcBef>
                <a:spcPct val="0"/>
              </a:spcBef>
              <a:buFontTx/>
              <a:buNone/>
            </a:pPr>
            <a:r>
              <a:rPr lang="nb-NO" altLang="en-US" sz="1200"/>
              <a:t>0 0 15 2 2 0.153135 1.16888 0.772973 0.125044 -155 0.74663 3473.09 241.549 0.999228</a:t>
            </a:r>
          </a:p>
          <a:p>
            <a:pPr eaLnBrk="1" hangingPunct="1">
              <a:spcBef>
                <a:spcPct val="0"/>
              </a:spcBef>
              <a:buFontTx/>
              <a:buNone/>
            </a:pPr>
            <a:r>
              <a:rPr lang="nb-NO" altLang="en-US" sz="1200"/>
              <a:t>0 0 15 2 3 0.153135 1.16888 0.772973 0.125044 -145 0.74663 3015.84 253.718 0.994561</a:t>
            </a:r>
          </a:p>
          <a:p>
            <a:pPr eaLnBrk="1" hangingPunct="1">
              <a:spcBef>
                <a:spcPct val="0"/>
              </a:spcBef>
              <a:buFontTx/>
              <a:buNone/>
            </a:pPr>
            <a:r>
              <a:rPr lang="nb-NO" altLang="en-US" sz="1200"/>
              <a:t>0 0 15 2 4 0.153135 1.16888 0.772973 0.125044 -135 0.74663 4327.02 463.082 0.988254</a:t>
            </a:r>
          </a:p>
        </p:txBody>
      </p:sp>
      <p:sp>
        <p:nvSpPr>
          <p:cNvPr id="60423" name="TextBox 1"/>
          <p:cNvSpPr txBox="1">
            <a:spLocks noChangeArrowheads="1"/>
          </p:cNvSpPr>
          <p:nvPr/>
        </p:nvSpPr>
        <p:spPr bwMode="auto">
          <a:xfrm>
            <a:off x="0" y="838200"/>
            <a:ext cx="739775"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200"/>
              <a:t>D. Riser</a:t>
            </a: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r>
              <a:rPr lang="en-US" altLang="en-US"/>
              <a:t>Kinematic distributions</a:t>
            </a:r>
          </a:p>
        </p:txBody>
      </p:sp>
      <p:pic>
        <p:nvPicPr>
          <p:cNvPr id="73730"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6513" y="1219200"/>
            <a:ext cx="2935287" cy="2765425"/>
          </a:xfrm>
        </p:spPr>
      </p:pic>
      <p:sp>
        <p:nvSpPr>
          <p:cNvPr id="4" name="Footer Placeholder 3"/>
          <p:cNvSpPr>
            <a:spLocks noGrp="1"/>
          </p:cNvSpPr>
          <p:nvPr>
            <p:ph type="ftr" sz="quarter" idx="10"/>
          </p:nvPr>
        </p:nvSpPr>
        <p:spPr/>
        <p:txBody>
          <a:bodyPr/>
          <a:lstStyle/>
          <a:p>
            <a:pPr>
              <a:defRPr/>
            </a:pPr>
            <a:r>
              <a:rPr lang="en-US" smtClean="0"/>
              <a:t>Avakian, APCTP July 2</a:t>
            </a:r>
            <a:endParaRPr lang="en-US"/>
          </a:p>
        </p:txBody>
      </p:sp>
      <p:sp>
        <p:nvSpPr>
          <p:cNvPr id="73732"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1C4193EE-3CBA-5A4A-A36F-268421A578A5}" type="slidenum">
              <a:rPr lang="en-US" altLang="en-US" sz="1400"/>
              <a:pPr>
                <a:spcBef>
                  <a:spcPct val="0"/>
                </a:spcBef>
                <a:buFontTx/>
                <a:buNone/>
              </a:pPr>
              <a:t>93</a:t>
            </a:fld>
            <a:endParaRPr lang="en-US" altLang="en-US" sz="1400"/>
          </a:p>
        </p:txBody>
      </p:sp>
      <p:pic>
        <p:nvPicPr>
          <p:cNvPr id="73733"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1296988"/>
            <a:ext cx="2943225" cy="2687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3734"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1333500"/>
            <a:ext cx="3124200" cy="2720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3735" name="TextBox 8"/>
          <p:cNvSpPr txBox="1">
            <a:spLocks noChangeArrowheads="1"/>
          </p:cNvSpPr>
          <p:nvPr/>
        </p:nvSpPr>
        <p:spPr bwMode="auto">
          <a:xfrm>
            <a:off x="977900" y="5045075"/>
            <a:ext cx="6607175"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2400"/>
              <a:t>Simple event generator should be “reasonable”</a:t>
            </a:r>
          </a:p>
        </p:txBody>
      </p:sp>
      <p:sp>
        <p:nvSpPr>
          <p:cNvPr id="73736" name="TextBox 9"/>
          <p:cNvSpPr txBox="1">
            <a:spLocks noChangeArrowheads="1"/>
          </p:cNvSpPr>
          <p:nvPr/>
        </p:nvSpPr>
        <p:spPr bwMode="auto">
          <a:xfrm>
            <a:off x="609600" y="4191000"/>
            <a:ext cx="785018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800"/>
              <a:t>e</a:t>
            </a:r>
            <a:r>
              <a:rPr lang="en-US" altLang="en-US" sz="1800">
                <a:latin typeface="Symbol" charset="2"/>
              </a:rPr>
              <a:t>p</a:t>
            </a:r>
            <a:r>
              <a:rPr lang="en-US" altLang="en-US" sz="1800"/>
              <a:t>X evnts compared with e</a:t>
            </a:r>
            <a:r>
              <a:rPr lang="en-US" altLang="en-US" sz="1800">
                <a:latin typeface="Symbol" charset="2"/>
              </a:rPr>
              <a:t>p</a:t>
            </a:r>
            <a:r>
              <a:rPr lang="en-US" altLang="en-US" sz="1800"/>
              <a:t>X events from PYTHIA tuned to data (dashed) </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r>
              <a:rPr lang="en-US">
                <a:latin typeface="Arial" charset="0"/>
                <a:ea typeface="ＭＳ Ｐゴシック" charset="0"/>
                <a:cs typeface="ＭＳ Ｐゴシック" charset="0"/>
              </a:rPr>
              <a:t>Dihadron production</a:t>
            </a:r>
          </a:p>
        </p:txBody>
      </p:sp>
      <p:sp>
        <p:nvSpPr>
          <p:cNvPr id="60419" name="Footer Placeholder 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smtClean="0"/>
              <a:t>Avakian, APCTP July 2</a:t>
            </a:r>
            <a:endParaRPr lang="en-US" sz="1400"/>
          </a:p>
        </p:txBody>
      </p:sp>
      <p:sp>
        <p:nvSpPr>
          <p:cNvPr id="60420"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96F5599-CB19-7B41-90F3-6DC1C9C2781F}" type="slidenum">
              <a:rPr lang="en-US" sz="1400"/>
              <a:pPr eaLnBrk="1" hangingPunct="1"/>
              <a:t>94</a:t>
            </a:fld>
            <a:endParaRPr lang="en-US" sz="1400"/>
          </a:p>
        </p:txBody>
      </p:sp>
      <p:pic>
        <p:nvPicPr>
          <p:cNvPr id="60421" name="Picture 7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381000"/>
            <a:ext cx="482600" cy="268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0422" name="Rectangle 31"/>
          <p:cNvSpPr>
            <a:spLocks noChangeArrowheads="1"/>
          </p:cNvSpPr>
          <p:nvPr/>
        </p:nvSpPr>
        <p:spPr bwMode="auto">
          <a:xfrm>
            <a:off x="7620000" y="304800"/>
            <a:ext cx="893763"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400">
                <a:solidFill>
                  <a:srgbClr val="000000"/>
                </a:solidFill>
              </a:rPr>
              <a:t>C. Braun</a:t>
            </a:r>
            <a:endParaRPr lang="en-US" sz="1400"/>
          </a:p>
        </p:txBody>
      </p:sp>
      <p:pic>
        <p:nvPicPr>
          <p:cNvPr id="60423" name="Picture 11" descr="Screen shot 2013-11-13 at 12.04.19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838200"/>
            <a:ext cx="9144000" cy="2895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0424" name="Picture 12" descr="Screen shot 2013-11-13 at 12.09.52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7200" y="3873500"/>
            <a:ext cx="8686800" cy="2209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0425" name="Picture 13" descr="Screen shot 2013-11-13 at 12.11.59 P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447800" y="6045200"/>
            <a:ext cx="5791200"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0426" name="Picture 14" descr="Screen shot 2013-11-13 at 12.13.09 PM.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019800" y="838200"/>
            <a:ext cx="712788"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0427" name="Picture 15" descr="Screen shot 2013-11-13 at 12.18.18 PM.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28600" y="3505200"/>
            <a:ext cx="1854200" cy="412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0428" name="Picture 17" descr="Screen shot 2013-11-13 at 12.17.48 PM.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52400" y="1143000"/>
            <a:ext cx="2127250" cy="392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883626041"/>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lstStyle/>
          <a:p>
            <a:r>
              <a:rPr lang="en-US" altLang="en-US" sz="2800" smtClean="0"/>
              <a:t>Additional complications: limited phase space</a:t>
            </a:r>
            <a:endParaRPr lang="en-US" altLang="en-US" sz="2800"/>
          </a:p>
        </p:txBody>
      </p:sp>
      <p:sp>
        <p:nvSpPr>
          <p:cNvPr id="52226" name="Footer Placeholder 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smtClean="0"/>
              <a:t>Avakian, APCTP July 2</a:t>
            </a:r>
            <a:endParaRPr lang="en-US" altLang="en-US" sz="1400"/>
          </a:p>
        </p:txBody>
      </p:sp>
      <p:pic>
        <p:nvPicPr>
          <p:cNvPr id="52227" name="Picture 2" descr="Screen Shot 2016-08-17 at 10.08.30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29288" y="1219200"/>
            <a:ext cx="2844800" cy="243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2228" name="Rectangle 5"/>
          <p:cNvSpPr>
            <a:spLocks noChangeArrowheads="1"/>
          </p:cNvSpPr>
          <p:nvPr/>
        </p:nvSpPr>
        <p:spPr bwMode="auto">
          <a:xfrm>
            <a:off x="0" y="838200"/>
            <a:ext cx="3124200" cy="684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a:t>M. Boglione, S. Melis &amp; A. Prokudin </a:t>
            </a:r>
            <a:r>
              <a:rPr lang="en-US" altLang="en-US" sz="1000" b="1"/>
              <a:t>Phys. Rev. D 84, 034033  2011</a:t>
            </a:r>
          </a:p>
          <a:p>
            <a:pPr eaLnBrk="1" hangingPunct="1">
              <a:spcBef>
                <a:spcPct val="0"/>
              </a:spcBef>
              <a:buFontTx/>
              <a:buNone/>
            </a:pPr>
            <a:endParaRPr lang="en-US" altLang="en-US" sz="1400"/>
          </a:p>
        </p:txBody>
      </p:sp>
      <p:sp>
        <p:nvSpPr>
          <p:cNvPr id="52229" name="TextBox 6"/>
          <p:cNvSpPr txBox="1">
            <a:spLocks noChangeArrowheads="1"/>
          </p:cNvSpPr>
          <p:nvPr/>
        </p:nvSpPr>
        <p:spPr bwMode="auto">
          <a:xfrm>
            <a:off x="5486400" y="838200"/>
            <a:ext cx="3343275"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2400"/>
              <a:t>EVA tests: Cahn vs BM</a:t>
            </a:r>
          </a:p>
        </p:txBody>
      </p:sp>
      <p:pic>
        <p:nvPicPr>
          <p:cNvPr id="52230" name="Picture 7" descr="Screen Shot 2016-08-29 at 6.52.12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81688" y="4114800"/>
            <a:ext cx="3225800" cy="2209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2231" name="TextBox 10"/>
          <p:cNvSpPr txBox="1">
            <a:spLocks noChangeArrowheads="1"/>
          </p:cNvSpPr>
          <p:nvPr/>
        </p:nvSpPr>
        <p:spPr bwMode="auto">
          <a:xfrm flipH="1">
            <a:off x="762000" y="5410200"/>
            <a:ext cx="3733800"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600"/>
              <a:t>BM contribution seem to be less sensitive to phase space limitations</a:t>
            </a:r>
          </a:p>
          <a:p>
            <a:pPr eaLnBrk="1" hangingPunct="1">
              <a:spcBef>
                <a:spcPct val="0"/>
              </a:spcBef>
              <a:buFontTx/>
              <a:buNone/>
            </a:pPr>
            <a:r>
              <a:rPr lang="en-US" altLang="en-US" sz="1600"/>
              <a:t>Need cross check.</a:t>
            </a:r>
          </a:p>
        </p:txBody>
      </p:sp>
      <p:pic>
        <p:nvPicPr>
          <p:cNvPr id="52232" name="Picture 11" descr="Screen Shot 2016-08-29 at 6.38.57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5800" y="4267200"/>
            <a:ext cx="4052888" cy="99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 name="TextBox 13"/>
          <p:cNvSpPr txBox="1"/>
          <p:nvPr/>
        </p:nvSpPr>
        <p:spPr>
          <a:xfrm>
            <a:off x="6719888" y="4800600"/>
            <a:ext cx="2422525" cy="415925"/>
          </a:xfrm>
          <a:prstGeom prst="rect">
            <a:avLst/>
          </a:prstGeom>
          <a:noFill/>
        </p:spPr>
        <p:txBody>
          <a:bodyPr wrap="none">
            <a:spAutoFit/>
          </a:bodyPr>
          <a:lstStyle/>
          <a:p>
            <a:pPr eaLnBrk="1" hangingPunct="1">
              <a:defRPr/>
            </a:pPr>
            <a:r>
              <a:rPr lang="en-US" sz="1050">
                <a:ea typeface="ＭＳ Ｐゴシック" charset="0"/>
                <a:cs typeface="ＭＳ Ｐゴシック" charset="0"/>
              </a:rPr>
              <a:t>dashed line:  full integration</a:t>
            </a:r>
          </a:p>
          <a:p>
            <a:pPr eaLnBrk="1" hangingPunct="1">
              <a:defRPr/>
            </a:pPr>
            <a:r>
              <a:rPr lang="en-US" sz="1050">
                <a:ea typeface="ＭＳ Ｐゴシック" charset="0"/>
                <a:cs typeface="ＭＳ Ｐゴシック" charset="0"/>
              </a:rPr>
              <a:t>solid:              within kinematical limits</a:t>
            </a:r>
          </a:p>
        </p:txBody>
      </p:sp>
      <p:pic>
        <p:nvPicPr>
          <p:cNvPr id="52234" name="Picture 14" descr="Screen Shot 2016-09-08 at 10.07.17 A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2400" y="3733800"/>
            <a:ext cx="6400800" cy="573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2235" name="Picture 4" descr="Screen Shot 2016-09-07 at 7.35.13 P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200" y="1219200"/>
            <a:ext cx="5054600" cy="2590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2236" name="Slide Number Placeholder 1"/>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F604E29A-7DC8-0F44-A89A-B857D2D0BA76}" type="slidenum">
              <a:rPr lang="en-US" altLang="en-US" sz="1400"/>
              <a:pPr>
                <a:spcBef>
                  <a:spcPct val="0"/>
                </a:spcBef>
                <a:buFontTx/>
                <a:buNone/>
              </a:pPr>
              <a:t>95</a:t>
            </a:fld>
            <a:endParaRPr lang="en-US" altLang="en-US" sz="1400"/>
          </a:p>
        </p:txBody>
      </p:sp>
      <p:sp>
        <p:nvSpPr>
          <p:cNvPr id="2" name="TextBox 1"/>
          <p:cNvSpPr txBox="1"/>
          <p:nvPr/>
        </p:nvSpPr>
        <p:spPr>
          <a:xfrm>
            <a:off x="1447800" y="1659966"/>
            <a:ext cx="873957" cy="276999"/>
          </a:xfrm>
          <a:prstGeom prst="rect">
            <a:avLst/>
          </a:prstGeom>
          <a:noFill/>
        </p:spPr>
        <p:txBody>
          <a:bodyPr wrap="none" rtlCol="0">
            <a:spAutoFit/>
          </a:bodyPr>
          <a:lstStyle/>
          <a:p>
            <a:r>
              <a:rPr lang="en-US" sz="1200" smtClean="0"/>
              <a:t>generated</a:t>
            </a:r>
            <a:endParaRPr lang="en-US" sz="1200"/>
          </a:p>
        </p:txBody>
      </p:sp>
      <p:sp>
        <p:nvSpPr>
          <p:cNvPr id="15" name="TextBox 14"/>
          <p:cNvSpPr txBox="1"/>
          <p:nvPr/>
        </p:nvSpPr>
        <p:spPr>
          <a:xfrm>
            <a:off x="1447799" y="2953564"/>
            <a:ext cx="1114408" cy="276999"/>
          </a:xfrm>
          <a:prstGeom prst="rect">
            <a:avLst/>
          </a:prstGeom>
          <a:noFill/>
        </p:spPr>
        <p:txBody>
          <a:bodyPr wrap="none" rtlCol="0">
            <a:spAutoFit/>
          </a:bodyPr>
          <a:lstStyle/>
          <a:p>
            <a:r>
              <a:rPr lang="en-US" sz="1200" err="1" smtClean="0"/>
              <a:t>reconstracted</a:t>
            </a:r>
            <a:endParaRPr lang="en-US" sz="120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00" y="152400"/>
            <a:ext cx="8867661" cy="6172200"/>
          </a:xfrm>
        </p:spPr>
      </p:pic>
      <p:sp>
        <p:nvSpPr>
          <p:cNvPr id="4" name="Footer Placeholder 3"/>
          <p:cNvSpPr>
            <a:spLocks noGrp="1"/>
          </p:cNvSpPr>
          <p:nvPr>
            <p:ph type="ftr" sz="quarter" idx="10"/>
          </p:nvPr>
        </p:nvSpPr>
        <p:spPr/>
        <p:txBody>
          <a:bodyPr/>
          <a:lstStyle/>
          <a:p>
            <a:pPr>
              <a:defRPr/>
            </a:pPr>
            <a:r>
              <a:rPr lang="en-US" smtClean="0"/>
              <a:t>Avakian, APCTP July 2</a:t>
            </a:r>
            <a:endParaRPr lang="en-US"/>
          </a:p>
        </p:txBody>
      </p:sp>
      <p:sp>
        <p:nvSpPr>
          <p:cNvPr id="5" name="Slide Number Placeholder 4"/>
          <p:cNvSpPr>
            <a:spLocks noGrp="1"/>
          </p:cNvSpPr>
          <p:nvPr>
            <p:ph type="sldNum" sz="quarter" idx="11"/>
          </p:nvPr>
        </p:nvSpPr>
        <p:spPr/>
        <p:txBody>
          <a:bodyPr/>
          <a:lstStyle/>
          <a:p>
            <a:pPr>
              <a:defRPr/>
            </a:pPr>
            <a:fld id="{185C1D5A-1B75-2643-9634-7250AEE2B499}" type="slidenum">
              <a:rPr lang="en-US" altLang="en-US" smtClean="0"/>
              <a:pPr>
                <a:defRPr/>
              </a:pPr>
              <a:t>96</a:t>
            </a:fld>
            <a:endParaRPr lang="en-US" altLang="en-US"/>
          </a:p>
        </p:txBody>
      </p:sp>
    </p:spTree>
    <p:extLst>
      <p:ext uri="{BB962C8B-B14F-4D97-AF65-F5344CB8AC3E}">
        <p14:creationId xmlns:p14="http://schemas.microsoft.com/office/powerpoint/2010/main" val="1359435722"/>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ooter Placeholder 4"/>
          <p:cNvSpPr>
            <a:spLocks noGrp="1"/>
          </p:cNvSpPr>
          <p:nvPr>
            <p:ph type="ftr" sz="quarter" idx="11"/>
          </p:nvPr>
        </p:nvSpPr>
        <p:spPr/>
        <p:txBody>
          <a:bodyPr/>
          <a:lstStyle/>
          <a:p>
            <a:r>
              <a:rPr lang="en-US" smtClean="0"/>
              <a:t>Avakian, APCTP July 2</a:t>
            </a:r>
            <a:endParaRPr lang="en-US"/>
          </a:p>
        </p:txBody>
      </p:sp>
      <p:sp>
        <p:nvSpPr>
          <p:cNvPr id="16" name="Slide Number Placeholder 5"/>
          <p:cNvSpPr>
            <a:spLocks noGrp="1"/>
          </p:cNvSpPr>
          <p:nvPr>
            <p:ph type="sldNum" sz="quarter" idx="4294967295"/>
          </p:nvPr>
        </p:nvSpPr>
        <p:spPr>
          <a:xfrm>
            <a:off x="6553200" y="6245225"/>
            <a:ext cx="2133600" cy="476250"/>
          </a:xfrm>
          <a:prstGeom prst="rect">
            <a:avLst/>
          </a:prstGeom>
        </p:spPr>
        <p:txBody>
          <a:bodyPr/>
          <a:lstStyle/>
          <a:p>
            <a:fld id="{08F129D4-706E-DF40-8BAB-CA2B61E010FC}" type="slidenum">
              <a:rPr lang="en-US"/>
              <a:pPr/>
              <a:t>97</a:t>
            </a:fld>
            <a:endParaRPr lang="en-US"/>
          </a:p>
        </p:txBody>
      </p:sp>
      <p:pic>
        <p:nvPicPr>
          <p:cNvPr id="1209346" name="Picture 2" descr="mpi0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1219200"/>
            <a:ext cx="3200400" cy="3810000"/>
          </a:xfrm>
          <a:prstGeom prst="rect">
            <a:avLst/>
          </a:prstGeom>
          <a:noFill/>
          <a:extLst>
            <a:ext uri="{909E8E84-426E-40dd-AFC4-6F175D3DCCD1}">
              <a14:hiddenFill xmlns:a14="http://schemas.microsoft.com/office/drawing/2010/main" xmlns="">
                <a:solidFill>
                  <a:srgbClr val="FFFFFF"/>
                </a:solidFill>
              </a14:hiddenFill>
            </a:ext>
          </a:extLst>
        </p:spPr>
      </p:pic>
      <p:sp>
        <p:nvSpPr>
          <p:cNvPr id="1209347" name="Rectangle 3"/>
          <p:cNvSpPr>
            <a:spLocks noGrp="1" noChangeArrowheads="1"/>
          </p:cNvSpPr>
          <p:nvPr>
            <p:ph type="title"/>
          </p:nvPr>
        </p:nvSpPr>
        <p:spPr>
          <a:xfrm>
            <a:off x="914400" y="304800"/>
            <a:ext cx="7162800" cy="639763"/>
          </a:xfrm>
        </p:spPr>
        <p:txBody>
          <a:bodyPr/>
          <a:lstStyle/>
          <a:p>
            <a:r>
              <a:rPr lang="en-US" sz="3200" b="1"/>
              <a:t>Missing mass of pions in ep</a:t>
            </a:r>
            <a:r>
              <a:rPr lang="en-US" sz="3200" b="1">
                <a:cs typeface="Arial" charset="0"/>
              </a:rPr>
              <a:t>-&gt;e</a:t>
            </a:r>
            <a:r>
              <a:rPr lang="ja-JP" altLang="en-US" sz="3200" b="1">
                <a:latin typeface="Arial"/>
                <a:cs typeface="Arial" charset="0"/>
              </a:rPr>
              <a:t>’</a:t>
            </a:r>
            <a:r>
              <a:rPr lang="en-US" sz="3200" b="1">
                <a:latin typeface="Symbol" charset="0"/>
                <a:cs typeface="Arial" charset="0"/>
              </a:rPr>
              <a:t>p</a:t>
            </a:r>
            <a:r>
              <a:rPr lang="en-US" sz="3200" b="1">
                <a:cs typeface="Arial" charset="0"/>
              </a:rPr>
              <a:t>X</a:t>
            </a:r>
            <a:endParaRPr lang="en-US" sz="3200">
              <a:cs typeface="Arial" charset="0"/>
            </a:endParaRPr>
          </a:p>
        </p:txBody>
      </p:sp>
      <p:pic>
        <p:nvPicPr>
          <p:cNvPr id="1209348" name="Picture 4" descr="pimmismas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990600"/>
            <a:ext cx="3048000" cy="4267200"/>
          </a:xfrm>
          <a:prstGeom prst="rect">
            <a:avLst/>
          </a:prstGeom>
          <a:noFill/>
          <a:extLst>
            <a:ext uri="{909E8E84-426E-40dd-AFC4-6F175D3DCCD1}">
              <a14:hiddenFill xmlns:a14="http://schemas.microsoft.com/office/drawing/2010/main" xmlns="">
                <a:solidFill>
                  <a:srgbClr val="FFFFFF"/>
                </a:solidFill>
              </a14:hiddenFill>
            </a:ext>
          </a:extLst>
        </p:spPr>
      </p:pic>
      <p:pic>
        <p:nvPicPr>
          <p:cNvPr id="1209349" name="Picture 5" descr="pipmx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143000"/>
            <a:ext cx="2971800" cy="4038600"/>
          </a:xfrm>
          <a:prstGeom prst="rect">
            <a:avLst/>
          </a:prstGeom>
          <a:noFill/>
          <a:extLst>
            <a:ext uri="{909E8E84-426E-40dd-AFC4-6F175D3DCCD1}">
              <a14:hiddenFill xmlns:a14="http://schemas.microsoft.com/office/drawing/2010/main" xmlns="">
                <a:solidFill>
                  <a:srgbClr val="FFFFFF"/>
                </a:solidFill>
              </a14:hiddenFill>
            </a:ext>
          </a:extLst>
        </p:spPr>
      </p:pic>
      <p:sp>
        <p:nvSpPr>
          <p:cNvPr id="1209350" name="Text Box 6"/>
          <p:cNvSpPr txBox="1">
            <a:spLocks noChangeArrowheads="1"/>
          </p:cNvSpPr>
          <p:nvPr/>
        </p:nvSpPr>
        <p:spPr bwMode="auto">
          <a:xfrm>
            <a:off x="1371600" y="5410200"/>
            <a:ext cx="6477000"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l" eaLnBrk="1" hangingPunct="1"/>
            <a:r>
              <a:rPr lang="en-US" sz="2400">
                <a:latin typeface="Arial" charset="0"/>
              </a:rPr>
              <a:t>Large  Delta(1232)  contribution makes </a:t>
            </a:r>
            <a:r>
              <a:rPr lang="en-US" sz="2400">
                <a:latin typeface="Symbol" charset="0"/>
              </a:rPr>
              <a:t>p</a:t>
            </a:r>
            <a:r>
              <a:rPr lang="en-US" sz="2400">
                <a:latin typeface="Arial" charset="0"/>
              </a:rPr>
              <a:t>- different (M</a:t>
            </a:r>
            <a:r>
              <a:rPr lang="en-US" sz="2400" baseline="-25000">
                <a:latin typeface="Arial" charset="0"/>
              </a:rPr>
              <a:t>x</a:t>
            </a:r>
            <a:r>
              <a:rPr lang="en-US" sz="2400">
                <a:latin typeface="Arial" charset="0"/>
              </a:rPr>
              <a:t>&gt;1.5 GeV applied)</a:t>
            </a:r>
          </a:p>
        </p:txBody>
      </p:sp>
      <p:sp>
        <p:nvSpPr>
          <p:cNvPr id="1209351" name="Text Box 7"/>
          <p:cNvSpPr txBox="1">
            <a:spLocks noChangeArrowheads="1"/>
          </p:cNvSpPr>
          <p:nvPr/>
        </p:nvSpPr>
        <p:spPr bwMode="auto">
          <a:xfrm>
            <a:off x="5334000" y="1676400"/>
            <a:ext cx="417513" cy="4064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eaLnBrk="1" hangingPunct="1"/>
            <a:r>
              <a:rPr lang="en-US" sz="2000" b="0">
                <a:latin typeface="Symbol" charset="0"/>
              </a:rPr>
              <a:t>p</a:t>
            </a:r>
            <a:r>
              <a:rPr lang="en-US" sz="2000" b="0">
                <a:latin typeface="Arial" charset="0"/>
              </a:rPr>
              <a:t>-</a:t>
            </a:r>
          </a:p>
        </p:txBody>
      </p:sp>
      <p:sp>
        <p:nvSpPr>
          <p:cNvPr id="1209352" name="Text Box 8"/>
          <p:cNvSpPr txBox="1">
            <a:spLocks noChangeArrowheads="1"/>
          </p:cNvSpPr>
          <p:nvPr/>
        </p:nvSpPr>
        <p:spPr bwMode="auto">
          <a:xfrm>
            <a:off x="8382000" y="1539875"/>
            <a:ext cx="425450" cy="4064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eaLnBrk="1" hangingPunct="1"/>
            <a:r>
              <a:rPr lang="en-US" sz="2000" b="0">
                <a:latin typeface="Symbol" charset="0"/>
              </a:rPr>
              <a:t>p</a:t>
            </a:r>
            <a:r>
              <a:rPr lang="en-US" sz="2000" b="0" baseline="30000">
                <a:latin typeface="Arial" charset="0"/>
              </a:rPr>
              <a:t>0</a:t>
            </a:r>
            <a:endParaRPr lang="en-US" sz="2000" b="0">
              <a:latin typeface="Arial" charset="0"/>
            </a:endParaRPr>
          </a:p>
        </p:txBody>
      </p:sp>
      <p:sp>
        <p:nvSpPr>
          <p:cNvPr id="1209353" name="Text Box 9"/>
          <p:cNvSpPr txBox="1">
            <a:spLocks noChangeArrowheads="1"/>
          </p:cNvSpPr>
          <p:nvPr/>
        </p:nvSpPr>
        <p:spPr bwMode="auto">
          <a:xfrm>
            <a:off x="2270125" y="1684338"/>
            <a:ext cx="481013" cy="4064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eaLnBrk="1" hangingPunct="1"/>
            <a:r>
              <a:rPr lang="en-US" sz="2000" b="0">
                <a:latin typeface="Symbol" charset="0"/>
              </a:rPr>
              <a:t>p</a:t>
            </a:r>
            <a:r>
              <a:rPr lang="en-US" sz="2000" b="0">
                <a:latin typeface="Arial" charset="0"/>
              </a:rPr>
              <a:t>+</a:t>
            </a:r>
          </a:p>
        </p:txBody>
      </p:sp>
      <p:sp>
        <p:nvSpPr>
          <p:cNvPr id="1209354" name="Text Box 10"/>
          <p:cNvSpPr txBox="1">
            <a:spLocks noChangeArrowheads="1"/>
          </p:cNvSpPr>
          <p:nvPr/>
        </p:nvSpPr>
        <p:spPr bwMode="auto">
          <a:xfrm>
            <a:off x="746125" y="1687513"/>
            <a:ext cx="325438"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eaLnBrk="1" hangingPunct="1"/>
            <a:r>
              <a:rPr lang="en-US" sz="2000" b="0">
                <a:latin typeface="Arial" charset="0"/>
              </a:rPr>
              <a:t>n</a:t>
            </a:r>
          </a:p>
        </p:txBody>
      </p:sp>
      <p:sp>
        <p:nvSpPr>
          <p:cNvPr id="1209355" name="Text Box 11"/>
          <p:cNvSpPr txBox="1">
            <a:spLocks noChangeArrowheads="1"/>
          </p:cNvSpPr>
          <p:nvPr/>
        </p:nvSpPr>
        <p:spPr bwMode="auto">
          <a:xfrm>
            <a:off x="1127125" y="3132138"/>
            <a:ext cx="4318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eaLnBrk="1" hangingPunct="1"/>
            <a:r>
              <a:rPr lang="en-US" sz="2000" b="0">
                <a:latin typeface="Symbol" charset="0"/>
              </a:rPr>
              <a:t>D</a:t>
            </a:r>
            <a:r>
              <a:rPr lang="en-US" sz="2000" b="0" baseline="30000">
                <a:latin typeface="Arial" charset="0"/>
              </a:rPr>
              <a:t>0</a:t>
            </a:r>
          </a:p>
        </p:txBody>
      </p:sp>
      <p:sp>
        <p:nvSpPr>
          <p:cNvPr id="1209356" name="Rectangle 12"/>
          <p:cNvSpPr>
            <a:spLocks noChangeArrowheads="1"/>
          </p:cNvSpPr>
          <p:nvPr/>
        </p:nvSpPr>
        <p:spPr bwMode="auto">
          <a:xfrm>
            <a:off x="3733800" y="1676400"/>
            <a:ext cx="5334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eaLnBrk="1" hangingPunct="1"/>
            <a:r>
              <a:rPr lang="en-US" sz="2000" b="0">
                <a:latin typeface="Symbol" charset="0"/>
              </a:rPr>
              <a:t>D</a:t>
            </a:r>
            <a:r>
              <a:rPr lang="en-US" sz="2000" b="0" baseline="30000">
                <a:latin typeface="Arial" charset="0"/>
              </a:rPr>
              <a:t>++</a:t>
            </a:r>
          </a:p>
        </p:txBody>
      </p:sp>
      <p:sp>
        <p:nvSpPr>
          <p:cNvPr id="1209357" name="Rectangle 13"/>
          <p:cNvSpPr>
            <a:spLocks noChangeArrowheads="1"/>
          </p:cNvSpPr>
          <p:nvPr/>
        </p:nvSpPr>
        <p:spPr bwMode="auto">
          <a:xfrm>
            <a:off x="1143000" y="228600"/>
            <a:ext cx="6781800" cy="685800"/>
          </a:xfrm>
          <a:prstGeom prst="rect">
            <a:avLst/>
          </a:prstGeom>
          <a:noFill/>
          <a:ln w="38100" cmpd="dbl">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Tree>
    <p:extLst>
      <p:ext uri="{BB962C8B-B14F-4D97-AF65-F5344CB8AC3E}">
        <p14:creationId xmlns:p14="http://schemas.microsoft.com/office/powerpoint/2010/main" val="943883515"/>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Number Placeholder 3"/>
          <p:cNvSpPr>
            <a:spLocks noGrp="1"/>
          </p:cNvSpPr>
          <p:nvPr>
            <p:ph type="sldNum" sz="quarter" idx="11"/>
          </p:nvPr>
        </p:nvSpPr>
        <p:spPr>
          <a:xfrm>
            <a:off x="7610475" y="6508750"/>
            <a:ext cx="1301750" cy="22066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2945" tIns="41473" rIns="82945" bIns="41473"/>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96556F7B-E9DA-B744-823D-1AB65820CD6D}" type="slidenum">
              <a:rPr lang="en-US" altLang="en-US" sz="1400"/>
              <a:pPr>
                <a:spcBef>
                  <a:spcPct val="0"/>
                </a:spcBef>
                <a:buFontTx/>
                <a:buNone/>
              </a:pPr>
              <a:t>98</a:t>
            </a:fld>
            <a:endParaRPr lang="en-US" altLang="en-US" sz="1400"/>
          </a:p>
        </p:txBody>
      </p:sp>
      <p:sp>
        <p:nvSpPr>
          <p:cNvPr id="39938" name="Line 1"/>
          <p:cNvSpPr>
            <a:spLocks noChangeShapeType="1"/>
          </p:cNvSpPr>
          <p:nvPr/>
        </p:nvSpPr>
        <p:spPr bwMode="auto">
          <a:xfrm>
            <a:off x="381000" y="6515100"/>
            <a:ext cx="8729663" cy="1588"/>
          </a:xfrm>
          <a:prstGeom prst="line">
            <a:avLst/>
          </a:prstGeom>
          <a:noFill/>
          <a:ln w="18360">
            <a:solidFill>
              <a:srgbClr val="000000"/>
            </a:solidFill>
            <a:round/>
            <a:headEnd/>
            <a:tailEnd type="triangle" w="med" len="med"/>
          </a:ln>
          <a:extLst>
            <a:ext uri="{909E8E84-426E-40dd-AFC4-6F175D3DCCD1}">
              <a14:hiddenFill xmlns:a14="http://schemas.microsoft.com/office/drawing/2010/main" xmlns="">
                <a:noFill/>
              </a14:hiddenFill>
            </a:ext>
          </a:extLst>
        </p:spPr>
        <p:txBody>
          <a:bodyPr lIns="82945" tIns="41473" rIns="82945" bIns="41473"/>
          <a:lstStyle/>
          <a:p>
            <a:endParaRPr lang="en-US"/>
          </a:p>
        </p:txBody>
      </p:sp>
      <p:sp>
        <p:nvSpPr>
          <p:cNvPr id="39939" name="Line 2"/>
          <p:cNvSpPr>
            <a:spLocks noChangeShapeType="1"/>
          </p:cNvSpPr>
          <p:nvPr/>
        </p:nvSpPr>
        <p:spPr bwMode="auto">
          <a:xfrm flipV="1">
            <a:off x="427038" y="393700"/>
            <a:ext cx="1587" cy="6140450"/>
          </a:xfrm>
          <a:prstGeom prst="line">
            <a:avLst/>
          </a:prstGeom>
          <a:noFill/>
          <a:ln w="18360">
            <a:solidFill>
              <a:srgbClr val="000000"/>
            </a:solidFill>
            <a:round/>
            <a:headEnd/>
            <a:tailEnd type="triangle" w="med" len="med"/>
          </a:ln>
          <a:extLst>
            <a:ext uri="{909E8E84-426E-40dd-AFC4-6F175D3DCCD1}">
              <a14:hiddenFill xmlns:a14="http://schemas.microsoft.com/office/drawing/2010/main" xmlns="">
                <a:noFill/>
              </a14:hiddenFill>
            </a:ext>
          </a:extLst>
        </p:spPr>
        <p:txBody>
          <a:bodyPr lIns="82945" tIns="41473" rIns="82945" bIns="41473"/>
          <a:lstStyle/>
          <a:p>
            <a:endParaRPr lang="en-US"/>
          </a:p>
        </p:txBody>
      </p:sp>
      <p:sp>
        <p:nvSpPr>
          <p:cNvPr id="39940" name="Text Box 3"/>
          <p:cNvSpPr txBox="1">
            <a:spLocks noChangeArrowheads="1"/>
          </p:cNvSpPr>
          <p:nvPr/>
        </p:nvSpPr>
        <p:spPr bwMode="auto">
          <a:xfrm>
            <a:off x="8221663" y="6515100"/>
            <a:ext cx="268287" cy="314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5221" rIns="81639" bIns="40820"/>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solidFill>
                  <a:srgbClr val="000000"/>
                </a:solidFill>
              </a:rPr>
              <a:t>z</a:t>
            </a:r>
          </a:p>
        </p:txBody>
      </p:sp>
      <p:sp>
        <p:nvSpPr>
          <p:cNvPr id="39941" name="Text Box 4"/>
          <p:cNvSpPr txBox="1">
            <a:spLocks noChangeArrowheads="1"/>
          </p:cNvSpPr>
          <p:nvPr/>
        </p:nvSpPr>
        <p:spPr bwMode="auto">
          <a:xfrm>
            <a:off x="333375" y="6569075"/>
            <a:ext cx="520700" cy="287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0.35</a:t>
            </a:r>
          </a:p>
        </p:txBody>
      </p:sp>
      <p:sp>
        <p:nvSpPr>
          <p:cNvPr id="39942" name="Text Box 5"/>
          <p:cNvSpPr txBox="1">
            <a:spLocks noChangeArrowheads="1"/>
          </p:cNvSpPr>
          <p:nvPr/>
        </p:nvSpPr>
        <p:spPr bwMode="auto">
          <a:xfrm>
            <a:off x="1997075" y="6569075"/>
            <a:ext cx="520700" cy="287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0.40</a:t>
            </a:r>
          </a:p>
        </p:txBody>
      </p:sp>
      <p:sp>
        <p:nvSpPr>
          <p:cNvPr id="39943" name="Text Box 6"/>
          <p:cNvSpPr txBox="1">
            <a:spLocks noChangeArrowheads="1"/>
          </p:cNvSpPr>
          <p:nvPr/>
        </p:nvSpPr>
        <p:spPr bwMode="auto">
          <a:xfrm>
            <a:off x="-26988" y="6176963"/>
            <a:ext cx="520701" cy="287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0.40</a:t>
            </a:r>
          </a:p>
        </p:txBody>
      </p:sp>
      <p:sp>
        <p:nvSpPr>
          <p:cNvPr id="39944" name="Text Box 7"/>
          <p:cNvSpPr txBox="1">
            <a:spLocks noChangeArrowheads="1"/>
          </p:cNvSpPr>
          <p:nvPr/>
        </p:nvSpPr>
        <p:spPr bwMode="auto">
          <a:xfrm rot="-5400000">
            <a:off x="-347662" y="908050"/>
            <a:ext cx="1123950" cy="361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5221" rIns="81639" bIns="40820"/>
          <a:lstStyle>
            <a:lvl1pPr>
              <a:spcBef>
                <a:spcPct val="20000"/>
              </a:spcBef>
              <a:buChar char="•"/>
              <a:tabLst>
                <a:tab pos="457200" algn="l"/>
                <a:tab pos="9144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 pos="914400" algn="l"/>
              </a:tabLst>
              <a:defRPr sz="2800">
                <a:solidFill>
                  <a:schemeClr val="tx1"/>
                </a:solidFill>
                <a:latin typeface="Arial" charset="0"/>
                <a:ea typeface="ＭＳ Ｐゴシック" charset="-128"/>
              </a:defRPr>
            </a:lvl2pPr>
            <a:lvl3pPr marL="1143000" indent="-228600">
              <a:spcBef>
                <a:spcPct val="20000"/>
              </a:spcBef>
              <a:buChar char="•"/>
              <a:tabLst>
                <a:tab pos="457200" algn="l"/>
                <a:tab pos="914400" algn="l"/>
              </a:tabLst>
              <a:defRPr sz="2400">
                <a:solidFill>
                  <a:schemeClr val="tx1"/>
                </a:solidFill>
                <a:latin typeface="Arial" charset="0"/>
                <a:ea typeface="ＭＳ Ｐゴシック" charset="-128"/>
              </a:defRPr>
            </a:lvl3pPr>
            <a:lvl4pPr marL="1600200" indent="-228600">
              <a:spcBef>
                <a:spcPct val="20000"/>
              </a:spcBef>
              <a:buChar char="–"/>
              <a:tabLst>
                <a:tab pos="457200" algn="l"/>
                <a:tab pos="914400" algn="l"/>
              </a:tabLst>
              <a:defRPr sz="2000">
                <a:solidFill>
                  <a:schemeClr val="tx1"/>
                </a:solidFill>
                <a:latin typeface="Arial" charset="0"/>
                <a:ea typeface="ＭＳ Ｐゴシック" charset="-128"/>
              </a:defRPr>
            </a:lvl4pPr>
            <a:lvl5pPr marL="2057400" indent="-228600">
              <a:spcBef>
                <a:spcPct val="20000"/>
              </a:spcBef>
              <a:buChar char="»"/>
              <a:tabLst>
                <a:tab pos="457200" algn="l"/>
                <a:tab pos="9144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 pos="9144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 pos="9144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 pos="9144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 pos="9144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800">
                <a:solidFill>
                  <a:srgbClr val="000000"/>
                </a:solidFill>
              </a:rPr>
              <a:t>P</a:t>
            </a:r>
            <a:r>
              <a:rPr lang="en-US" altLang="en-US" sz="1800" baseline="-33000">
                <a:solidFill>
                  <a:srgbClr val="000000"/>
                </a:solidFill>
              </a:rPr>
              <a:t>T</a:t>
            </a:r>
            <a:r>
              <a:rPr lang="en-US" altLang="en-US" sz="1800">
                <a:solidFill>
                  <a:srgbClr val="000000"/>
                </a:solidFill>
              </a:rPr>
              <a:t>  (GeV</a:t>
            </a:r>
            <a:r>
              <a:rPr lang="en-US" altLang="en-US" sz="1800" baseline="33000">
                <a:solidFill>
                  <a:srgbClr val="000000"/>
                </a:solidFill>
              </a:rPr>
              <a:t>2</a:t>
            </a:r>
            <a:r>
              <a:rPr lang="en-US" altLang="en-US" sz="1800">
                <a:solidFill>
                  <a:srgbClr val="000000"/>
                </a:solidFill>
              </a:rPr>
              <a:t>)</a:t>
            </a:r>
          </a:p>
        </p:txBody>
      </p:sp>
      <p:sp>
        <p:nvSpPr>
          <p:cNvPr id="39945" name="Text Box 8"/>
          <p:cNvSpPr txBox="1">
            <a:spLocks noChangeArrowheads="1"/>
          </p:cNvSpPr>
          <p:nvPr/>
        </p:nvSpPr>
        <p:spPr bwMode="auto">
          <a:xfrm rot="-5400000">
            <a:off x="-18256" y="1232694"/>
            <a:ext cx="258762" cy="273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2820" rIns="81639" bIns="40820"/>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a:solidFill>
                  <a:srgbClr val="000000"/>
                </a:solidFill>
              </a:rPr>
              <a:t>2</a:t>
            </a:r>
          </a:p>
        </p:txBody>
      </p:sp>
      <p:sp>
        <p:nvSpPr>
          <p:cNvPr id="39946" name="Text Box 10"/>
          <p:cNvSpPr txBox="1">
            <a:spLocks noChangeArrowheads="1"/>
          </p:cNvSpPr>
          <p:nvPr/>
        </p:nvSpPr>
        <p:spPr bwMode="auto">
          <a:xfrm>
            <a:off x="-26988" y="5065713"/>
            <a:ext cx="520701" cy="288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0.45</a:t>
            </a:r>
          </a:p>
        </p:txBody>
      </p:sp>
      <p:sp>
        <p:nvSpPr>
          <p:cNvPr id="39947" name="Text Box 11"/>
          <p:cNvSpPr txBox="1">
            <a:spLocks noChangeArrowheads="1"/>
          </p:cNvSpPr>
          <p:nvPr/>
        </p:nvSpPr>
        <p:spPr bwMode="auto">
          <a:xfrm>
            <a:off x="-26988" y="3922713"/>
            <a:ext cx="520701" cy="288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0.50</a:t>
            </a:r>
          </a:p>
        </p:txBody>
      </p:sp>
      <p:sp>
        <p:nvSpPr>
          <p:cNvPr id="39948" name="Text Box 12"/>
          <p:cNvSpPr txBox="1">
            <a:spLocks noChangeArrowheads="1"/>
          </p:cNvSpPr>
          <p:nvPr/>
        </p:nvSpPr>
        <p:spPr bwMode="auto">
          <a:xfrm>
            <a:off x="-26988" y="2747963"/>
            <a:ext cx="520701" cy="287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0.55</a:t>
            </a:r>
          </a:p>
        </p:txBody>
      </p:sp>
      <p:sp>
        <p:nvSpPr>
          <p:cNvPr id="39949" name="Text Box 13"/>
          <p:cNvSpPr txBox="1">
            <a:spLocks noChangeArrowheads="1"/>
          </p:cNvSpPr>
          <p:nvPr/>
        </p:nvSpPr>
        <p:spPr bwMode="auto">
          <a:xfrm>
            <a:off x="3727450" y="6569075"/>
            <a:ext cx="522288" cy="287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0.45</a:t>
            </a:r>
          </a:p>
        </p:txBody>
      </p:sp>
      <p:sp>
        <p:nvSpPr>
          <p:cNvPr id="39950" name="Text Box 14"/>
          <p:cNvSpPr txBox="1">
            <a:spLocks noChangeArrowheads="1"/>
          </p:cNvSpPr>
          <p:nvPr/>
        </p:nvSpPr>
        <p:spPr bwMode="auto">
          <a:xfrm>
            <a:off x="5394325" y="6569075"/>
            <a:ext cx="520700" cy="287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0.50</a:t>
            </a:r>
          </a:p>
        </p:txBody>
      </p:sp>
      <p:sp>
        <p:nvSpPr>
          <p:cNvPr id="39951" name="Text Box 15"/>
          <p:cNvSpPr txBox="1">
            <a:spLocks noChangeArrowheads="1"/>
          </p:cNvSpPr>
          <p:nvPr/>
        </p:nvSpPr>
        <p:spPr bwMode="auto">
          <a:xfrm>
            <a:off x="7091363" y="6569075"/>
            <a:ext cx="522287" cy="287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0.55</a:t>
            </a:r>
          </a:p>
        </p:txBody>
      </p:sp>
      <p:pic>
        <p:nvPicPr>
          <p:cNvPr id="39952"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000" y="525463"/>
            <a:ext cx="8550275" cy="5856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9953" name="Text Box 17"/>
          <p:cNvSpPr txBox="1">
            <a:spLocks noChangeArrowheads="1"/>
          </p:cNvSpPr>
          <p:nvPr/>
        </p:nvSpPr>
        <p:spPr bwMode="auto">
          <a:xfrm>
            <a:off x="990600" y="84138"/>
            <a:ext cx="7512050" cy="322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5221" rIns="81639" bIns="40820"/>
          <a:lstStyle>
            <a:lvl1pPr>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defRPr sz="2800">
                <a:solidFill>
                  <a:schemeClr val="tx1"/>
                </a:solidFill>
                <a:latin typeface="Arial" charset="0"/>
                <a:ea typeface="ＭＳ Ｐゴシック" charset="-128"/>
              </a:defRPr>
            </a:lvl2pPr>
            <a:lvl3pPr marL="1143000" indent="-228600">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defRPr sz="2400">
                <a:solidFill>
                  <a:schemeClr val="tx1"/>
                </a:solidFill>
                <a:latin typeface="Arial" charset="0"/>
                <a:ea typeface="ＭＳ Ｐゴシック" charset="-128"/>
              </a:defRPr>
            </a:lvl3pPr>
            <a:lvl4pPr marL="1600200" indent="-228600">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defRPr sz="2000">
                <a:solidFill>
                  <a:schemeClr val="tx1"/>
                </a:solidFill>
                <a:latin typeface="Arial" charset="0"/>
                <a:ea typeface="ＭＳ Ｐゴシック" charset="-128"/>
              </a:defRPr>
            </a:lvl4pPr>
            <a:lvl5pPr marL="2057400" indent="-228600">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800">
                <a:solidFill>
                  <a:srgbClr val="3333FF"/>
                </a:solidFill>
              </a:rPr>
              <a:t>Born, </a:t>
            </a:r>
            <a:r>
              <a:rPr lang="en-US" altLang="en-US" sz="1800">
                <a:solidFill>
                  <a:srgbClr val="FF3333"/>
                </a:solidFill>
              </a:rPr>
              <a:t>radiated, </a:t>
            </a:r>
            <a:r>
              <a:rPr lang="en-US" altLang="en-US" sz="1800">
                <a:solidFill>
                  <a:srgbClr val="000000"/>
                </a:solidFill>
              </a:rPr>
              <a:t>and </a:t>
            </a:r>
            <a:r>
              <a:rPr lang="en-US" altLang="en-US" sz="1800">
                <a:solidFill>
                  <a:srgbClr val="00CCCC"/>
                </a:solidFill>
              </a:rPr>
              <a:t>exclusive tail</a:t>
            </a:r>
            <a:r>
              <a:rPr lang="en-US" altLang="en-US" sz="1800">
                <a:solidFill>
                  <a:srgbClr val="00FFFF"/>
                </a:solidFill>
              </a:rPr>
              <a:t> </a:t>
            </a:r>
            <a:r>
              <a:rPr lang="en-US" altLang="en-US" sz="1800">
                <a:solidFill>
                  <a:srgbClr val="000000"/>
                </a:solidFill>
              </a:rPr>
              <a:t>cross-sections from HAPRAD (lowest x-Q</a:t>
            </a:r>
            <a:r>
              <a:rPr lang="en-US" altLang="en-US" sz="1800" baseline="33000">
                <a:solidFill>
                  <a:srgbClr val="000000"/>
                </a:solidFill>
              </a:rPr>
              <a:t>2</a:t>
            </a:r>
            <a:r>
              <a:rPr lang="en-US" altLang="en-US" sz="1800">
                <a:solidFill>
                  <a:srgbClr val="000000"/>
                </a:solidFill>
              </a:rPr>
              <a:t> bin)</a:t>
            </a:r>
          </a:p>
        </p:txBody>
      </p:sp>
      <p:sp>
        <p:nvSpPr>
          <p:cNvPr id="39954" name="Oval 18"/>
          <p:cNvSpPr>
            <a:spLocks noChangeArrowheads="1"/>
          </p:cNvSpPr>
          <p:nvPr/>
        </p:nvSpPr>
        <p:spPr bwMode="auto">
          <a:xfrm>
            <a:off x="365125" y="5021263"/>
            <a:ext cx="2106613" cy="1562100"/>
          </a:xfrm>
          <a:prstGeom prst="ellipse">
            <a:avLst/>
          </a:prstGeom>
          <a:noFill/>
          <a:ln w="36720">
            <a:solidFill>
              <a:srgbClr val="FF3333"/>
            </a:solidFill>
            <a:round/>
            <a:headEnd/>
            <a:tailEnd/>
          </a:ln>
          <a:extLst>
            <a:ext uri="{909E8E84-426E-40dd-AFC4-6F175D3DCCD1}">
              <a14:hiddenFill xmlns:a14="http://schemas.microsoft.com/office/drawing/2010/main" xmlns="">
                <a:solidFill>
                  <a:srgbClr val="FFFFFF"/>
                </a:solidFill>
              </a14:hiddenFill>
            </a:ext>
          </a:extLst>
        </p:spPr>
        <p:txBody>
          <a:bodyPr wrap="none" lIns="82945" tIns="41473" rIns="82945" bIns="41473" anchor="ctr"/>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endParaRPr lang="en-US" altLang="en-US" sz="1800"/>
          </a:p>
        </p:txBody>
      </p:sp>
      <p:pic>
        <p:nvPicPr>
          <p:cNvPr id="39955"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49613" y="1143000"/>
            <a:ext cx="5807075" cy="2987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9956" name="Text Box 20"/>
          <p:cNvSpPr txBox="1">
            <a:spLocks noChangeArrowheads="1"/>
          </p:cNvSpPr>
          <p:nvPr/>
        </p:nvSpPr>
        <p:spPr bwMode="auto">
          <a:xfrm>
            <a:off x="4024313" y="3554413"/>
            <a:ext cx="671512" cy="314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5221"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800">
                <a:solidFill>
                  <a:srgbClr val="FF3333"/>
                </a:solidFill>
              </a:rPr>
              <a:t>zoom</a:t>
            </a:r>
          </a:p>
        </p:txBody>
      </p:sp>
      <p:sp>
        <p:nvSpPr>
          <p:cNvPr id="39957" name="Line 21"/>
          <p:cNvSpPr>
            <a:spLocks noChangeShapeType="1"/>
          </p:cNvSpPr>
          <p:nvPr/>
        </p:nvSpPr>
        <p:spPr bwMode="auto">
          <a:xfrm flipV="1">
            <a:off x="2132013" y="3535363"/>
            <a:ext cx="1908175" cy="1746250"/>
          </a:xfrm>
          <a:prstGeom prst="line">
            <a:avLst/>
          </a:prstGeom>
          <a:noFill/>
          <a:ln w="36720">
            <a:solidFill>
              <a:srgbClr val="FF3333"/>
            </a:solidFill>
            <a:round/>
            <a:headEnd/>
            <a:tailEnd type="triangle" w="med" len="med"/>
          </a:ln>
          <a:extLst>
            <a:ext uri="{909E8E84-426E-40dd-AFC4-6F175D3DCCD1}">
              <a14:hiddenFill xmlns:a14="http://schemas.microsoft.com/office/drawing/2010/main" xmlns="">
                <a:noFill/>
              </a14:hiddenFill>
            </a:ext>
          </a:extLst>
        </p:spPr>
        <p:txBody>
          <a:bodyPr lIns="82945" tIns="41473" rIns="82945" bIns="41473"/>
          <a:lstStyle/>
          <a:p>
            <a:endParaRPr lang="en-US"/>
          </a:p>
        </p:txBody>
      </p:sp>
      <p:sp>
        <p:nvSpPr>
          <p:cNvPr id="2" name="Footer Placeholder 1"/>
          <p:cNvSpPr>
            <a:spLocks noGrp="1"/>
          </p:cNvSpPr>
          <p:nvPr>
            <p:ph type="ftr" sz="quarter" idx="10"/>
          </p:nvPr>
        </p:nvSpPr>
        <p:spPr/>
        <p:txBody>
          <a:bodyPr/>
          <a:lstStyle/>
          <a:p>
            <a:pPr>
              <a:defRPr/>
            </a:pPr>
            <a:r>
              <a:rPr lang="en-US" smtClean="0"/>
              <a:t>Avakian, APCTP July 2</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Clas12 resolutions</a:t>
            </a:r>
            <a:endParaRPr lang="en-US"/>
          </a:p>
        </p:txBody>
      </p:sp>
      <p:sp>
        <p:nvSpPr>
          <p:cNvPr id="4" name="Footer Placeholder 3"/>
          <p:cNvSpPr>
            <a:spLocks noGrp="1"/>
          </p:cNvSpPr>
          <p:nvPr>
            <p:ph type="ftr" sz="quarter" idx="10"/>
          </p:nvPr>
        </p:nvSpPr>
        <p:spPr/>
        <p:txBody>
          <a:bodyPr/>
          <a:lstStyle/>
          <a:p>
            <a:pPr>
              <a:defRPr/>
            </a:pPr>
            <a:r>
              <a:rPr lang="en-US" smtClean="0"/>
              <a:t>Avakian, APCTP July 2</a:t>
            </a:r>
            <a:endParaRPr lang="en-US"/>
          </a:p>
        </p:txBody>
      </p:sp>
      <p:sp>
        <p:nvSpPr>
          <p:cNvPr id="5" name="Slide Number Placeholder 4"/>
          <p:cNvSpPr>
            <a:spLocks noGrp="1"/>
          </p:cNvSpPr>
          <p:nvPr>
            <p:ph type="sldNum" sz="quarter" idx="11"/>
          </p:nvPr>
        </p:nvSpPr>
        <p:spPr/>
        <p:txBody>
          <a:bodyPr/>
          <a:lstStyle/>
          <a:p>
            <a:pPr>
              <a:defRPr/>
            </a:pPr>
            <a:fld id="{185C1D5A-1B75-2643-9634-7250AEE2B499}" type="slidenum">
              <a:rPr lang="en-US" altLang="en-US" smtClean="0"/>
              <a:pPr>
                <a:defRPr/>
              </a:pPr>
              <a:t>99</a:t>
            </a:fld>
            <a:endParaRPr lang="en-US" alt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295400"/>
            <a:ext cx="4500277" cy="4101815"/>
          </a:xfrm>
          <a:prstGeom prst="rect">
            <a:avLst/>
          </a:prstGeom>
        </p:spPr>
      </p:pic>
      <p:pic>
        <p:nvPicPr>
          <p:cNvPr id="7" name="Picture 6" descr="Screen Shot 2017-08-15 at 5.45.0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7478" y="1295400"/>
            <a:ext cx="4151512" cy="4101815"/>
          </a:xfrm>
          <a:prstGeom prst="rect">
            <a:avLst/>
          </a:prstGeom>
        </p:spPr>
      </p:pic>
      <p:sp>
        <p:nvSpPr>
          <p:cNvPr id="8" name="TextBox 7"/>
          <p:cNvSpPr txBox="1"/>
          <p:nvPr/>
        </p:nvSpPr>
        <p:spPr>
          <a:xfrm>
            <a:off x="1219200" y="5867400"/>
            <a:ext cx="5917004" cy="369332"/>
          </a:xfrm>
          <a:prstGeom prst="rect">
            <a:avLst/>
          </a:prstGeom>
          <a:noFill/>
        </p:spPr>
        <p:txBody>
          <a:bodyPr wrap="none" rtlCol="0">
            <a:spAutoFit/>
          </a:bodyPr>
          <a:lstStyle/>
          <a:p>
            <a:r>
              <a:rPr lang="en-US" smtClean="0"/>
              <a:t>Angular and momentum resolutions define the EBC size</a:t>
            </a:r>
            <a:endParaRPr lang="en-US"/>
          </a:p>
        </p:txBody>
      </p:sp>
    </p:spTree>
    <p:extLst>
      <p:ext uri="{BB962C8B-B14F-4D97-AF65-F5344CB8AC3E}">
        <p14:creationId xmlns:p14="http://schemas.microsoft.com/office/powerpoint/2010/main" val="726029928"/>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Number Placeholder 3"/>
          <p:cNvSpPr>
            <a:spLocks noGrp="1"/>
          </p:cNvSpPr>
          <p:nvPr>
            <p:ph type="sldNum" sz="quarter" idx="11"/>
          </p:nvPr>
        </p:nvSpPr>
        <p:spPr>
          <a:xfrm>
            <a:off x="7610475" y="6508750"/>
            <a:ext cx="1301750" cy="22066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2945" tIns="41473" rIns="82945" bIns="41473"/>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F577C297-BB9A-9246-AEED-26232411D7B3}" type="slidenum">
              <a:rPr lang="en-US" altLang="en-US" sz="1400"/>
              <a:pPr>
                <a:spcBef>
                  <a:spcPct val="0"/>
                </a:spcBef>
                <a:buFontTx/>
                <a:buNone/>
              </a:pPr>
              <a:t>100</a:t>
            </a:fld>
            <a:endParaRPr lang="en-US" altLang="en-US" sz="1400"/>
          </a:p>
        </p:txBody>
      </p:sp>
      <p:sp>
        <p:nvSpPr>
          <p:cNvPr id="29698" name="Line 1"/>
          <p:cNvSpPr>
            <a:spLocks noChangeShapeType="1"/>
          </p:cNvSpPr>
          <p:nvPr/>
        </p:nvSpPr>
        <p:spPr bwMode="auto">
          <a:xfrm>
            <a:off x="381000" y="6515100"/>
            <a:ext cx="8729663" cy="1588"/>
          </a:xfrm>
          <a:prstGeom prst="line">
            <a:avLst/>
          </a:prstGeom>
          <a:noFill/>
          <a:ln w="18360">
            <a:solidFill>
              <a:srgbClr val="000000"/>
            </a:solidFill>
            <a:round/>
            <a:headEnd/>
            <a:tailEnd type="triangle" w="med" len="med"/>
          </a:ln>
          <a:extLst>
            <a:ext uri="{909E8E84-426E-40dd-AFC4-6F175D3DCCD1}">
              <a14:hiddenFill xmlns:a14="http://schemas.microsoft.com/office/drawing/2010/main" xmlns="">
                <a:noFill/>
              </a14:hiddenFill>
            </a:ext>
          </a:extLst>
        </p:spPr>
        <p:txBody>
          <a:bodyPr lIns="82945" tIns="41473" rIns="82945" bIns="41473"/>
          <a:lstStyle/>
          <a:p>
            <a:endParaRPr lang="en-US"/>
          </a:p>
        </p:txBody>
      </p:sp>
      <p:sp>
        <p:nvSpPr>
          <p:cNvPr id="29699" name="Line 2"/>
          <p:cNvSpPr>
            <a:spLocks noChangeShapeType="1"/>
          </p:cNvSpPr>
          <p:nvPr/>
        </p:nvSpPr>
        <p:spPr bwMode="auto">
          <a:xfrm flipV="1">
            <a:off x="427038" y="393700"/>
            <a:ext cx="1587" cy="6140450"/>
          </a:xfrm>
          <a:prstGeom prst="line">
            <a:avLst/>
          </a:prstGeom>
          <a:noFill/>
          <a:ln w="18360">
            <a:solidFill>
              <a:srgbClr val="000000"/>
            </a:solidFill>
            <a:round/>
            <a:headEnd/>
            <a:tailEnd type="triangle" w="med" len="med"/>
          </a:ln>
          <a:extLst>
            <a:ext uri="{909E8E84-426E-40dd-AFC4-6F175D3DCCD1}">
              <a14:hiddenFill xmlns:a14="http://schemas.microsoft.com/office/drawing/2010/main" xmlns="">
                <a:noFill/>
              </a14:hiddenFill>
            </a:ext>
          </a:extLst>
        </p:spPr>
        <p:txBody>
          <a:bodyPr lIns="82945" tIns="41473" rIns="82945" bIns="41473"/>
          <a:lstStyle/>
          <a:p>
            <a:endParaRPr lang="en-US"/>
          </a:p>
        </p:txBody>
      </p:sp>
      <p:sp>
        <p:nvSpPr>
          <p:cNvPr id="29700" name="Text Box 3"/>
          <p:cNvSpPr txBox="1">
            <a:spLocks noChangeArrowheads="1"/>
          </p:cNvSpPr>
          <p:nvPr/>
        </p:nvSpPr>
        <p:spPr bwMode="auto">
          <a:xfrm>
            <a:off x="8221663" y="6515100"/>
            <a:ext cx="268287" cy="314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5221" rIns="81639" bIns="40820"/>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solidFill>
                  <a:srgbClr val="000000"/>
                </a:solidFill>
              </a:rPr>
              <a:t>z</a:t>
            </a:r>
          </a:p>
        </p:txBody>
      </p:sp>
      <p:sp>
        <p:nvSpPr>
          <p:cNvPr id="29701" name="Text Box 4"/>
          <p:cNvSpPr txBox="1">
            <a:spLocks noChangeArrowheads="1"/>
          </p:cNvSpPr>
          <p:nvPr/>
        </p:nvSpPr>
        <p:spPr bwMode="auto">
          <a:xfrm>
            <a:off x="333375" y="6569075"/>
            <a:ext cx="520700" cy="287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0.25</a:t>
            </a:r>
          </a:p>
        </p:txBody>
      </p:sp>
      <p:sp>
        <p:nvSpPr>
          <p:cNvPr id="29702" name="Text Box 5"/>
          <p:cNvSpPr txBox="1">
            <a:spLocks noChangeArrowheads="1"/>
          </p:cNvSpPr>
          <p:nvPr/>
        </p:nvSpPr>
        <p:spPr bwMode="auto">
          <a:xfrm>
            <a:off x="1997075" y="6569075"/>
            <a:ext cx="520700" cy="287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0.30</a:t>
            </a:r>
          </a:p>
        </p:txBody>
      </p:sp>
      <p:sp>
        <p:nvSpPr>
          <p:cNvPr id="29703" name="Text Box 6"/>
          <p:cNvSpPr txBox="1">
            <a:spLocks noChangeArrowheads="1"/>
          </p:cNvSpPr>
          <p:nvPr/>
        </p:nvSpPr>
        <p:spPr bwMode="auto">
          <a:xfrm>
            <a:off x="-26988" y="6176963"/>
            <a:ext cx="520701" cy="287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0.30</a:t>
            </a:r>
          </a:p>
        </p:txBody>
      </p:sp>
      <p:sp>
        <p:nvSpPr>
          <p:cNvPr id="29704" name="Text Box 7"/>
          <p:cNvSpPr txBox="1">
            <a:spLocks noChangeArrowheads="1"/>
          </p:cNvSpPr>
          <p:nvPr/>
        </p:nvSpPr>
        <p:spPr bwMode="auto">
          <a:xfrm rot="-5400000">
            <a:off x="-347662" y="908050"/>
            <a:ext cx="1123950" cy="361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5221" rIns="81639" bIns="40820"/>
          <a:lstStyle>
            <a:lvl1pPr>
              <a:spcBef>
                <a:spcPct val="20000"/>
              </a:spcBef>
              <a:buChar char="•"/>
              <a:tabLst>
                <a:tab pos="457200" algn="l"/>
                <a:tab pos="9144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 pos="914400" algn="l"/>
              </a:tabLst>
              <a:defRPr sz="2800">
                <a:solidFill>
                  <a:schemeClr val="tx1"/>
                </a:solidFill>
                <a:latin typeface="Arial" charset="0"/>
                <a:ea typeface="ＭＳ Ｐゴシック" charset="-128"/>
              </a:defRPr>
            </a:lvl2pPr>
            <a:lvl3pPr marL="1143000" indent="-228600">
              <a:spcBef>
                <a:spcPct val="20000"/>
              </a:spcBef>
              <a:buChar char="•"/>
              <a:tabLst>
                <a:tab pos="457200" algn="l"/>
                <a:tab pos="914400" algn="l"/>
              </a:tabLst>
              <a:defRPr sz="2400">
                <a:solidFill>
                  <a:schemeClr val="tx1"/>
                </a:solidFill>
                <a:latin typeface="Arial" charset="0"/>
                <a:ea typeface="ＭＳ Ｐゴシック" charset="-128"/>
              </a:defRPr>
            </a:lvl3pPr>
            <a:lvl4pPr marL="1600200" indent="-228600">
              <a:spcBef>
                <a:spcPct val="20000"/>
              </a:spcBef>
              <a:buChar char="–"/>
              <a:tabLst>
                <a:tab pos="457200" algn="l"/>
                <a:tab pos="914400" algn="l"/>
              </a:tabLst>
              <a:defRPr sz="2000">
                <a:solidFill>
                  <a:schemeClr val="tx1"/>
                </a:solidFill>
                <a:latin typeface="Arial" charset="0"/>
                <a:ea typeface="ＭＳ Ｐゴシック" charset="-128"/>
              </a:defRPr>
            </a:lvl4pPr>
            <a:lvl5pPr marL="2057400" indent="-228600">
              <a:spcBef>
                <a:spcPct val="20000"/>
              </a:spcBef>
              <a:buChar char="»"/>
              <a:tabLst>
                <a:tab pos="457200" algn="l"/>
                <a:tab pos="9144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 pos="9144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 pos="9144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 pos="9144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 pos="9144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800">
                <a:solidFill>
                  <a:srgbClr val="000000"/>
                </a:solidFill>
              </a:rPr>
              <a:t>P</a:t>
            </a:r>
            <a:r>
              <a:rPr lang="en-US" altLang="en-US" sz="1800" baseline="-33000">
                <a:solidFill>
                  <a:srgbClr val="000000"/>
                </a:solidFill>
              </a:rPr>
              <a:t>T</a:t>
            </a:r>
            <a:r>
              <a:rPr lang="en-US" altLang="en-US" sz="1800">
                <a:solidFill>
                  <a:srgbClr val="000000"/>
                </a:solidFill>
              </a:rPr>
              <a:t> (GeV</a:t>
            </a:r>
            <a:r>
              <a:rPr lang="en-US" altLang="en-US" sz="1800" baseline="33000">
                <a:solidFill>
                  <a:srgbClr val="000000"/>
                </a:solidFill>
              </a:rPr>
              <a:t>2</a:t>
            </a:r>
            <a:r>
              <a:rPr lang="en-US" altLang="en-US" sz="1800">
                <a:solidFill>
                  <a:srgbClr val="000000"/>
                </a:solidFill>
              </a:rPr>
              <a:t>)</a:t>
            </a:r>
          </a:p>
        </p:txBody>
      </p:sp>
      <p:sp>
        <p:nvSpPr>
          <p:cNvPr id="29705" name="Text Box 8"/>
          <p:cNvSpPr txBox="1">
            <a:spLocks noChangeArrowheads="1"/>
          </p:cNvSpPr>
          <p:nvPr/>
        </p:nvSpPr>
        <p:spPr bwMode="auto">
          <a:xfrm rot="-5400000">
            <a:off x="-18256" y="1232694"/>
            <a:ext cx="258762" cy="273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2820" rIns="81639" bIns="40820"/>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a:solidFill>
                  <a:srgbClr val="000000"/>
                </a:solidFill>
              </a:rPr>
              <a:t>2</a:t>
            </a:r>
          </a:p>
        </p:txBody>
      </p:sp>
      <p:sp>
        <p:nvSpPr>
          <p:cNvPr id="29706" name="Text Box 10"/>
          <p:cNvSpPr txBox="1">
            <a:spLocks noChangeArrowheads="1"/>
          </p:cNvSpPr>
          <p:nvPr/>
        </p:nvSpPr>
        <p:spPr bwMode="auto">
          <a:xfrm>
            <a:off x="-26988" y="5065713"/>
            <a:ext cx="520701" cy="288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0.35</a:t>
            </a:r>
          </a:p>
        </p:txBody>
      </p:sp>
      <p:sp>
        <p:nvSpPr>
          <p:cNvPr id="29707" name="Text Box 11"/>
          <p:cNvSpPr txBox="1">
            <a:spLocks noChangeArrowheads="1"/>
          </p:cNvSpPr>
          <p:nvPr/>
        </p:nvSpPr>
        <p:spPr bwMode="auto">
          <a:xfrm>
            <a:off x="-26988" y="3922713"/>
            <a:ext cx="520701" cy="288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0.40</a:t>
            </a:r>
          </a:p>
        </p:txBody>
      </p:sp>
      <p:sp>
        <p:nvSpPr>
          <p:cNvPr id="29708" name="Text Box 12"/>
          <p:cNvSpPr txBox="1">
            <a:spLocks noChangeArrowheads="1"/>
          </p:cNvSpPr>
          <p:nvPr/>
        </p:nvSpPr>
        <p:spPr bwMode="auto">
          <a:xfrm>
            <a:off x="-26988" y="2747963"/>
            <a:ext cx="520701" cy="287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0.45</a:t>
            </a:r>
          </a:p>
        </p:txBody>
      </p:sp>
      <p:sp>
        <p:nvSpPr>
          <p:cNvPr id="29709" name="Text Box 13"/>
          <p:cNvSpPr txBox="1">
            <a:spLocks noChangeArrowheads="1"/>
          </p:cNvSpPr>
          <p:nvPr/>
        </p:nvSpPr>
        <p:spPr bwMode="auto">
          <a:xfrm>
            <a:off x="3727450" y="6569075"/>
            <a:ext cx="522288" cy="287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0.35</a:t>
            </a:r>
          </a:p>
        </p:txBody>
      </p:sp>
      <p:sp>
        <p:nvSpPr>
          <p:cNvPr id="29710" name="Text Box 14"/>
          <p:cNvSpPr txBox="1">
            <a:spLocks noChangeArrowheads="1"/>
          </p:cNvSpPr>
          <p:nvPr/>
        </p:nvSpPr>
        <p:spPr bwMode="auto">
          <a:xfrm>
            <a:off x="5394325" y="6569075"/>
            <a:ext cx="520700" cy="287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0.40</a:t>
            </a:r>
          </a:p>
        </p:txBody>
      </p:sp>
      <p:sp>
        <p:nvSpPr>
          <p:cNvPr id="29711" name="Text Box 15"/>
          <p:cNvSpPr txBox="1">
            <a:spLocks noChangeArrowheads="1"/>
          </p:cNvSpPr>
          <p:nvPr/>
        </p:nvSpPr>
        <p:spPr bwMode="auto">
          <a:xfrm>
            <a:off x="7091363" y="6569075"/>
            <a:ext cx="522287" cy="287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3620" rIns="81639" bIns="40820"/>
          <a:lstStyle>
            <a:lvl1pPr>
              <a:spcBef>
                <a:spcPct val="20000"/>
              </a:spcBef>
              <a:buChar char="•"/>
              <a:tabLst>
                <a:tab pos="4572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Lst>
              <a:defRPr sz="2800">
                <a:solidFill>
                  <a:schemeClr val="tx1"/>
                </a:solidFill>
                <a:latin typeface="Arial" charset="0"/>
                <a:ea typeface="ＭＳ Ｐゴシック" charset="-128"/>
              </a:defRPr>
            </a:lvl2pPr>
            <a:lvl3pPr marL="1143000" indent="-228600">
              <a:spcBef>
                <a:spcPct val="20000"/>
              </a:spcBef>
              <a:buChar char="•"/>
              <a:tabLst>
                <a:tab pos="457200" algn="l"/>
              </a:tabLst>
              <a:defRPr sz="2400">
                <a:solidFill>
                  <a:schemeClr val="tx1"/>
                </a:solidFill>
                <a:latin typeface="Arial" charset="0"/>
                <a:ea typeface="ＭＳ Ｐゴシック" charset="-128"/>
              </a:defRPr>
            </a:lvl3pPr>
            <a:lvl4pPr marL="1600200" indent="-228600">
              <a:spcBef>
                <a:spcPct val="20000"/>
              </a:spcBef>
              <a:buChar char="–"/>
              <a:tabLst>
                <a:tab pos="457200" algn="l"/>
              </a:tabLst>
              <a:defRPr sz="2000">
                <a:solidFill>
                  <a:schemeClr val="tx1"/>
                </a:solidFill>
                <a:latin typeface="Arial" charset="0"/>
                <a:ea typeface="ＭＳ Ｐゴシック" charset="-128"/>
              </a:defRPr>
            </a:lvl4pPr>
            <a:lvl5pPr marL="2057400" indent="-228600">
              <a:spcBef>
                <a:spcPct val="20000"/>
              </a:spcBef>
              <a:buChar char="»"/>
              <a:tabLst>
                <a:tab pos="4572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500">
                <a:solidFill>
                  <a:srgbClr val="000000"/>
                </a:solidFill>
              </a:rPr>
              <a:t>0.45</a:t>
            </a:r>
          </a:p>
        </p:txBody>
      </p:sp>
      <p:sp>
        <p:nvSpPr>
          <p:cNvPr id="29712" name="Text Box 16"/>
          <p:cNvSpPr txBox="1">
            <a:spLocks noChangeArrowheads="1"/>
          </p:cNvSpPr>
          <p:nvPr/>
        </p:nvSpPr>
        <p:spPr bwMode="auto">
          <a:xfrm>
            <a:off x="2527300" y="84138"/>
            <a:ext cx="4105275" cy="39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5221" rIns="81639" bIns="40820"/>
          <a:lstStyle>
            <a:lvl1pPr>
              <a:spcBef>
                <a:spcPct val="20000"/>
              </a:spcBef>
              <a:buChar char="•"/>
              <a:tabLst>
                <a:tab pos="457200" algn="l"/>
                <a:tab pos="914400" algn="l"/>
                <a:tab pos="1371600" algn="l"/>
                <a:tab pos="1828800" algn="l"/>
                <a:tab pos="2286000" algn="l"/>
                <a:tab pos="2743200" algn="l"/>
                <a:tab pos="3200400" algn="l"/>
                <a:tab pos="3657600" algn="l"/>
                <a:tab pos="4114800" algn="l"/>
              </a:tabLst>
              <a:defRPr sz="3200">
                <a:solidFill>
                  <a:schemeClr val="tx1"/>
                </a:solidFill>
                <a:latin typeface="Arial" charset="0"/>
                <a:ea typeface="ＭＳ Ｐゴシック" charset="-128"/>
              </a:defRPr>
            </a:lvl1pPr>
            <a:lvl2pPr marL="37931725" indent="-37474525">
              <a:spcBef>
                <a:spcPct val="20000"/>
              </a:spcBef>
              <a:buChar char="–"/>
              <a:tabLst>
                <a:tab pos="457200" algn="l"/>
                <a:tab pos="914400" algn="l"/>
                <a:tab pos="1371600" algn="l"/>
                <a:tab pos="1828800" algn="l"/>
                <a:tab pos="2286000" algn="l"/>
                <a:tab pos="2743200" algn="l"/>
                <a:tab pos="3200400" algn="l"/>
                <a:tab pos="3657600" algn="l"/>
                <a:tab pos="4114800" algn="l"/>
              </a:tabLst>
              <a:defRPr sz="2800">
                <a:solidFill>
                  <a:schemeClr val="tx1"/>
                </a:solidFill>
                <a:latin typeface="Arial" charset="0"/>
                <a:ea typeface="ＭＳ Ｐゴシック" charset="-128"/>
              </a:defRPr>
            </a:lvl2pPr>
            <a:lvl3pPr marL="1143000" indent="-228600">
              <a:spcBef>
                <a:spcPct val="20000"/>
              </a:spcBef>
              <a:buChar char="•"/>
              <a:tabLst>
                <a:tab pos="457200" algn="l"/>
                <a:tab pos="914400" algn="l"/>
                <a:tab pos="1371600" algn="l"/>
                <a:tab pos="1828800" algn="l"/>
                <a:tab pos="2286000" algn="l"/>
                <a:tab pos="2743200" algn="l"/>
                <a:tab pos="3200400" algn="l"/>
                <a:tab pos="3657600" algn="l"/>
                <a:tab pos="4114800" algn="l"/>
              </a:tabLst>
              <a:defRPr sz="2400">
                <a:solidFill>
                  <a:schemeClr val="tx1"/>
                </a:solidFill>
                <a:latin typeface="Arial" charset="0"/>
                <a:ea typeface="ＭＳ Ｐゴシック" charset="-128"/>
              </a:defRPr>
            </a:lvl3pPr>
            <a:lvl4pPr marL="1600200" indent="-228600">
              <a:spcBef>
                <a:spcPct val="20000"/>
              </a:spcBef>
              <a:buChar char="–"/>
              <a:tabLst>
                <a:tab pos="457200" algn="l"/>
                <a:tab pos="914400" algn="l"/>
                <a:tab pos="1371600" algn="l"/>
                <a:tab pos="1828800" algn="l"/>
                <a:tab pos="2286000" algn="l"/>
                <a:tab pos="2743200" algn="l"/>
                <a:tab pos="3200400" algn="l"/>
                <a:tab pos="3657600" algn="l"/>
                <a:tab pos="4114800" algn="l"/>
              </a:tabLst>
              <a:defRPr sz="2000">
                <a:solidFill>
                  <a:schemeClr val="tx1"/>
                </a:solidFill>
                <a:latin typeface="Arial" charset="0"/>
                <a:ea typeface="ＭＳ Ｐゴシック" charset="-128"/>
              </a:defRPr>
            </a:lvl4pPr>
            <a:lvl5pPr marL="2057400" indent="-228600">
              <a:spcBef>
                <a:spcPct val="20000"/>
              </a:spcBef>
              <a:buChar char="»"/>
              <a:tabLst>
                <a:tab pos="457200" algn="l"/>
                <a:tab pos="914400" algn="l"/>
                <a:tab pos="1371600" algn="l"/>
                <a:tab pos="1828800" algn="l"/>
                <a:tab pos="2286000" algn="l"/>
                <a:tab pos="2743200" algn="l"/>
                <a:tab pos="3200400" algn="l"/>
                <a:tab pos="3657600" algn="l"/>
                <a:tab pos="41148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 pos="914400" algn="l"/>
                <a:tab pos="1371600" algn="l"/>
                <a:tab pos="1828800" algn="l"/>
                <a:tab pos="2286000" algn="l"/>
                <a:tab pos="2743200" algn="l"/>
                <a:tab pos="3200400" algn="l"/>
                <a:tab pos="3657600" algn="l"/>
                <a:tab pos="41148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 pos="914400" algn="l"/>
                <a:tab pos="1371600" algn="l"/>
                <a:tab pos="1828800" algn="l"/>
                <a:tab pos="2286000" algn="l"/>
                <a:tab pos="2743200" algn="l"/>
                <a:tab pos="3200400" algn="l"/>
                <a:tab pos="3657600" algn="l"/>
                <a:tab pos="41148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 pos="914400" algn="l"/>
                <a:tab pos="1371600" algn="l"/>
                <a:tab pos="1828800" algn="l"/>
                <a:tab pos="2286000" algn="l"/>
                <a:tab pos="2743200" algn="l"/>
                <a:tab pos="3200400" algn="l"/>
                <a:tab pos="3657600" algn="l"/>
                <a:tab pos="41148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 pos="914400" algn="l"/>
                <a:tab pos="1371600" algn="l"/>
                <a:tab pos="1828800" algn="l"/>
                <a:tab pos="2286000" algn="l"/>
                <a:tab pos="2743200" algn="l"/>
                <a:tab pos="3200400" algn="l"/>
                <a:tab pos="3657600" algn="l"/>
                <a:tab pos="41148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800">
                <a:solidFill>
                  <a:srgbClr val="000000"/>
                </a:solidFill>
              </a:rPr>
              <a:t>φ</a:t>
            </a:r>
            <a:r>
              <a:rPr lang="en-US" altLang="en-US" sz="1800" baseline="-40000">
                <a:solidFill>
                  <a:srgbClr val="000000"/>
                </a:solidFill>
              </a:rPr>
              <a:t>h</a:t>
            </a:r>
            <a:r>
              <a:rPr lang="en-US" altLang="en-US" sz="1800">
                <a:solidFill>
                  <a:srgbClr val="000000"/>
                </a:solidFill>
              </a:rPr>
              <a:t> distributions - raw data (lowest x-Q</a:t>
            </a:r>
            <a:r>
              <a:rPr lang="en-US" altLang="en-US" sz="1800" baseline="33000">
                <a:solidFill>
                  <a:srgbClr val="000000"/>
                </a:solidFill>
              </a:rPr>
              <a:t>2</a:t>
            </a:r>
            <a:r>
              <a:rPr lang="en-US" altLang="en-US" sz="1800">
                <a:solidFill>
                  <a:srgbClr val="000000"/>
                </a:solidFill>
              </a:rPr>
              <a:t> bin)</a:t>
            </a:r>
          </a:p>
        </p:txBody>
      </p:sp>
      <p:pic>
        <p:nvPicPr>
          <p:cNvPr id="29713"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975" y="663575"/>
            <a:ext cx="8480425" cy="5722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p>
            <a:pPr>
              <a:defRPr/>
            </a:pPr>
            <a:r>
              <a:rPr lang="en-US" smtClean="0"/>
              <a:t>Avakian, APCTP July 2</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p:txBody>
          <a:bodyPr/>
          <a:lstStyle/>
          <a:p>
            <a:r>
              <a:rPr lang="en-US" altLang="en-US"/>
              <a:t>systematics</a:t>
            </a:r>
          </a:p>
        </p:txBody>
      </p:sp>
      <p:sp>
        <p:nvSpPr>
          <p:cNvPr id="4" name="Footer Placeholder 3"/>
          <p:cNvSpPr>
            <a:spLocks noGrp="1"/>
          </p:cNvSpPr>
          <p:nvPr>
            <p:ph type="ftr" sz="quarter" idx="10"/>
          </p:nvPr>
        </p:nvSpPr>
        <p:spPr/>
        <p:txBody>
          <a:bodyPr/>
          <a:lstStyle/>
          <a:p>
            <a:pPr>
              <a:defRPr/>
            </a:pPr>
            <a:r>
              <a:rPr lang="en-US" smtClean="0"/>
              <a:t>Avakian, APCTP July 2</a:t>
            </a:r>
            <a:endParaRPr lang="en-US"/>
          </a:p>
        </p:txBody>
      </p:sp>
      <p:sp>
        <p:nvSpPr>
          <p:cNvPr id="58371"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4864D468-DF53-2044-9552-56CE225207AF}" type="slidenum">
              <a:rPr lang="en-US" altLang="en-US" sz="1400"/>
              <a:pPr>
                <a:spcBef>
                  <a:spcPct val="0"/>
                </a:spcBef>
                <a:buFontTx/>
                <a:buNone/>
              </a:pPr>
              <a:t>101</a:t>
            </a:fld>
            <a:endParaRPr lang="en-US" altLang="en-US" sz="1400"/>
          </a:p>
        </p:txBody>
      </p:sp>
      <p:sp>
        <p:nvSpPr>
          <p:cNvPr id="58372" name="TextBox 5"/>
          <p:cNvSpPr txBox="1">
            <a:spLocks noChangeArrowheads="1"/>
          </p:cNvSpPr>
          <p:nvPr/>
        </p:nvSpPr>
        <p:spPr bwMode="auto">
          <a:xfrm>
            <a:off x="0" y="762000"/>
            <a:ext cx="19177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clas12 proposals </a:t>
            </a:r>
          </a:p>
        </p:txBody>
      </p:sp>
      <p:pic>
        <p:nvPicPr>
          <p:cNvPr id="58373" name="Picture 6" descr="Screen Shot 2017-09-15 at 11.18.00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3581400"/>
            <a:ext cx="5334000" cy="2551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8374" name="Picture 7" descr="Screen Shot 2017-09-15 at 11.20.03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54600" y="838200"/>
            <a:ext cx="4089400" cy="2813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8375" name="Picture 8" descr="Screen Shot 2017-09-15 at 11.19.51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1143000"/>
            <a:ext cx="3563938" cy="2466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1" descr="Screen shot 2013-11-13 at 11.56.01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200400"/>
            <a:ext cx="5575300" cy="2209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43" name="Picture 2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50175" y="0"/>
            <a:ext cx="1371600" cy="1052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3"/>
          <p:cNvSpPr>
            <a:spLocks noChangeArrowheads="1"/>
          </p:cNvSpPr>
          <p:nvPr/>
        </p:nvSpPr>
        <p:spPr bwMode="auto">
          <a:xfrm>
            <a:off x="0" y="566738"/>
            <a:ext cx="9144000" cy="990600"/>
          </a:xfrm>
          <a:prstGeom prst="rect">
            <a:avLst/>
          </a:prstGeom>
          <a:noFill/>
          <a:ln w="9525">
            <a:noFill/>
            <a:miter lim="800000"/>
            <a:headEnd/>
            <a:tailEnd/>
          </a:ln>
          <a:effectLst/>
        </p:spPr>
        <p:txBody>
          <a:bodyPr anchor="ctr"/>
          <a:lstStyle/>
          <a:p>
            <a:pPr algn="ctr"/>
            <a:r>
              <a:rPr lang="en-US" sz="4000">
                <a:effectLst>
                  <a:outerShdw blurRad="38100" dist="38100" dir="2700000" algn="tl">
                    <a:srgbClr val="DDDDDD"/>
                  </a:outerShdw>
                </a:effectLst>
              </a:rPr>
              <a:t> </a:t>
            </a:r>
            <a:endParaRPr lang="en-GB" sz="4000">
              <a:effectLst>
                <a:outerShdw blurRad="38100" dist="38100" dir="2700000" algn="tl">
                  <a:srgbClr val="DDDDDD"/>
                </a:outerShdw>
              </a:effectLst>
            </a:endParaRPr>
          </a:p>
        </p:txBody>
      </p:sp>
      <p:sp>
        <p:nvSpPr>
          <p:cNvPr id="35845" name="Rectangle 4"/>
          <p:cNvSpPr>
            <a:spLocks noChangeArrowheads="1"/>
          </p:cNvSpPr>
          <p:nvPr/>
        </p:nvSpPr>
        <p:spPr bwMode="auto">
          <a:xfrm>
            <a:off x="4140200" y="1773238"/>
            <a:ext cx="1152525" cy="64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en-US" sz="1800">
              <a:latin typeface="Calibri" charset="0"/>
            </a:endParaRPr>
          </a:p>
        </p:txBody>
      </p:sp>
      <p:sp>
        <p:nvSpPr>
          <p:cNvPr id="35846" name="Text Box 5"/>
          <p:cNvSpPr txBox="1">
            <a:spLocks noChangeArrowheads="1"/>
          </p:cNvSpPr>
          <p:nvPr/>
        </p:nvSpPr>
        <p:spPr bwMode="auto">
          <a:xfrm>
            <a:off x="376238" y="6608763"/>
            <a:ext cx="18415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600">
              <a:latin typeface="Calibri" charset="0"/>
            </a:endParaRPr>
          </a:p>
        </p:txBody>
      </p:sp>
      <p:sp>
        <p:nvSpPr>
          <p:cNvPr id="35847" name="Rectangle 2"/>
          <p:cNvSpPr>
            <a:spLocks noChangeArrowheads="1"/>
          </p:cNvSpPr>
          <p:nvPr/>
        </p:nvSpPr>
        <p:spPr bwMode="auto">
          <a:xfrm>
            <a:off x="2195513" y="1338263"/>
            <a:ext cx="1512887" cy="64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en-US" sz="1800">
              <a:latin typeface="Calibri" charset="0"/>
            </a:endParaRPr>
          </a:p>
        </p:txBody>
      </p:sp>
      <p:sp>
        <p:nvSpPr>
          <p:cNvPr id="8" name="Rectangle 3"/>
          <p:cNvSpPr>
            <a:spLocks noChangeArrowheads="1"/>
          </p:cNvSpPr>
          <p:nvPr/>
        </p:nvSpPr>
        <p:spPr bwMode="auto">
          <a:xfrm>
            <a:off x="0" y="708025"/>
            <a:ext cx="9144000" cy="990600"/>
          </a:xfrm>
          <a:prstGeom prst="rect">
            <a:avLst/>
          </a:prstGeom>
          <a:noFill/>
          <a:ln w="9525">
            <a:noFill/>
            <a:miter lim="800000"/>
            <a:headEnd/>
            <a:tailEnd/>
          </a:ln>
          <a:effectLst/>
        </p:spPr>
        <p:txBody>
          <a:bodyPr anchor="ctr"/>
          <a:lstStyle/>
          <a:p>
            <a:pPr algn="ctr"/>
            <a:r>
              <a:rPr lang="en-US" sz="4000">
                <a:effectLst>
                  <a:outerShdw blurRad="38100" dist="38100" dir="2700000" algn="tl">
                    <a:srgbClr val="DDDDDD"/>
                  </a:outerShdw>
                </a:effectLst>
              </a:rPr>
              <a:t> </a:t>
            </a:r>
            <a:endParaRPr lang="en-GB" sz="4000">
              <a:effectLst>
                <a:outerShdw blurRad="38100" dist="38100" dir="2700000" algn="tl">
                  <a:srgbClr val="DDDDDD"/>
                </a:outerShdw>
              </a:effectLst>
            </a:endParaRPr>
          </a:p>
        </p:txBody>
      </p:sp>
      <p:sp>
        <p:nvSpPr>
          <p:cNvPr id="35849" name="Rectangle 4"/>
          <p:cNvSpPr>
            <a:spLocks noChangeArrowheads="1"/>
          </p:cNvSpPr>
          <p:nvPr/>
        </p:nvSpPr>
        <p:spPr bwMode="auto">
          <a:xfrm>
            <a:off x="4140200" y="1914525"/>
            <a:ext cx="1152525" cy="64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en-US" sz="1800">
              <a:latin typeface="Calibri" charset="0"/>
            </a:endParaRPr>
          </a:p>
        </p:txBody>
      </p:sp>
      <p:sp>
        <p:nvSpPr>
          <p:cNvPr id="35850" name="Text Box 5"/>
          <p:cNvSpPr txBox="1">
            <a:spLocks noChangeArrowheads="1"/>
          </p:cNvSpPr>
          <p:nvPr/>
        </p:nvSpPr>
        <p:spPr bwMode="auto">
          <a:xfrm>
            <a:off x="376238" y="6750050"/>
            <a:ext cx="18415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600">
              <a:latin typeface="Calibri" charset="0"/>
            </a:endParaRPr>
          </a:p>
        </p:txBody>
      </p:sp>
      <p:sp>
        <p:nvSpPr>
          <p:cNvPr id="35851" name="TextBox 6"/>
          <p:cNvSpPr txBox="1">
            <a:spLocks noChangeArrowheads="1"/>
          </p:cNvSpPr>
          <p:nvPr/>
        </p:nvSpPr>
        <p:spPr bwMode="auto">
          <a:xfrm>
            <a:off x="119063" y="5337175"/>
            <a:ext cx="8186737" cy="646113"/>
          </a:xfrm>
          <a:prstGeom prst="rect">
            <a:avLst/>
          </a:prstGeom>
          <a:noFill/>
          <a:ln w="9525">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Tahoma" charset="0"/>
                <a:cs typeface="Tahoma" charset="0"/>
              </a:rPr>
              <a:t>Effect much bigger for Kaons than for pions</a:t>
            </a:r>
          </a:p>
          <a:p>
            <a:pPr eaLnBrk="1" hangingPunct="1"/>
            <a:r>
              <a:rPr lang="en-US" sz="1800">
                <a:latin typeface="Tahoma" charset="0"/>
                <a:cs typeface="Tahoma" charset="0"/>
              </a:rPr>
              <a:t>Sign of K- is the same as for K+ (sign</a:t>
            </a:r>
            <a:r>
              <a:rPr lang="en-US" sz="1600">
                <a:cs typeface="Tahoma" charset="0"/>
              </a:rPr>
              <a:t> </a:t>
            </a:r>
            <a:r>
              <a:rPr lang="en-US" sz="1600">
                <a:latin typeface="Times New Roman" charset="0"/>
                <a:cs typeface="Tahoma" charset="0"/>
              </a:rPr>
              <a:t>H</a:t>
            </a:r>
            <a:r>
              <a:rPr lang="en-US" sz="1600" baseline="-25000">
                <a:latin typeface="Times New Roman" charset="0"/>
                <a:cs typeface="Tahoma" charset="0"/>
              </a:rPr>
              <a:t>1</a:t>
            </a:r>
            <a:r>
              <a:rPr lang="en-US" sz="1600" baseline="30000">
                <a:latin typeface="Times New Roman" charset="0"/>
                <a:cs typeface="Times New Roman" charset="0"/>
              </a:rPr>
              <a:t>┴</a:t>
            </a:r>
            <a:r>
              <a:rPr lang="en-US" sz="1600">
                <a:latin typeface="Times New Roman" charset="0"/>
                <a:cs typeface="Times New Roman" charset="0"/>
              </a:rPr>
              <a:t> </a:t>
            </a:r>
            <a:r>
              <a:rPr lang="en-US" sz="1800" baseline="30000">
                <a:latin typeface="Tahoma" charset="0"/>
                <a:cs typeface="Tahoma" charset="0"/>
              </a:rPr>
              <a:t>fav</a:t>
            </a:r>
            <a:r>
              <a:rPr lang="en-US" sz="1600">
                <a:cs typeface="Tahoma" charset="0"/>
              </a:rPr>
              <a:t> / </a:t>
            </a:r>
            <a:r>
              <a:rPr lang="en-US" sz="1600">
                <a:latin typeface="Times New Roman" charset="0"/>
                <a:cs typeface="Tahoma" charset="0"/>
              </a:rPr>
              <a:t>H</a:t>
            </a:r>
            <a:r>
              <a:rPr lang="en-US" sz="1600" baseline="-25000">
                <a:latin typeface="Times New Roman" charset="0"/>
                <a:cs typeface="Tahoma" charset="0"/>
              </a:rPr>
              <a:t>1</a:t>
            </a:r>
            <a:r>
              <a:rPr lang="en-US" sz="1600" baseline="30000">
                <a:latin typeface="Times New Roman" charset="0"/>
                <a:cs typeface="Times New Roman" charset="0"/>
              </a:rPr>
              <a:t>┴</a:t>
            </a:r>
            <a:r>
              <a:rPr lang="en-US" sz="1600">
                <a:latin typeface="Times New Roman" charset="0"/>
                <a:cs typeface="Times New Roman" charset="0"/>
              </a:rPr>
              <a:t> </a:t>
            </a:r>
            <a:r>
              <a:rPr lang="en-US" sz="1800" baseline="30000">
                <a:latin typeface="Tahoma" charset="0"/>
                <a:cs typeface="Tahoma" charset="0"/>
              </a:rPr>
              <a:t>unfav</a:t>
            </a:r>
            <a:r>
              <a:rPr lang="en-US" sz="1600">
                <a:cs typeface="Tahoma" charset="0"/>
              </a:rPr>
              <a:t>  </a:t>
            </a:r>
            <a:r>
              <a:rPr lang="en-US" sz="1800">
                <a:latin typeface="Tahoma" charset="0"/>
                <a:cs typeface="Tahoma" charset="0"/>
              </a:rPr>
              <a:t>for </a:t>
            </a:r>
            <a:r>
              <a:rPr lang="en-US" sz="1800">
                <a:latin typeface="Symbol" charset="0"/>
                <a:cs typeface="Symbol" charset="0"/>
              </a:rPr>
              <a:t>p</a:t>
            </a:r>
            <a:r>
              <a:rPr lang="en-US" sz="1800">
                <a:latin typeface="Tahoma" charset="0"/>
                <a:cs typeface="Tahoma" charset="0"/>
              </a:rPr>
              <a:t> and K inconsistent)</a:t>
            </a:r>
          </a:p>
        </p:txBody>
      </p:sp>
      <p:pic>
        <p:nvPicPr>
          <p:cNvPr id="35852" name="Picture 17" descr="formula.jpg"/>
          <p:cNvPicPr>
            <a:picLocks noChangeAspect="1"/>
          </p:cNvPicPr>
          <p:nvPr/>
        </p:nvPicPr>
        <p:blipFill>
          <a:blip r:embed="rId6">
            <a:extLst>
              <a:ext uri="{28A0092B-C50C-407E-A947-70E740481C1C}">
                <a14:useLocalDpi xmlns:a14="http://schemas.microsoft.com/office/drawing/2010/main" val="0"/>
              </a:ext>
            </a:extLst>
          </a:blip>
          <a:srcRect b="55063"/>
          <a:stretch>
            <a:fillRect/>
          </a:stretch>
        </p:blipFill>
        <p:spPr bwMode="auto">
          <a:xfrm>
            <a:off x="6172200" y="2514600"/>
            <a:ext cx="2603500" cy="627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5853" name="Right Arrow 22"/>
          <p:cNvSpPr>
            <a:spLocks noChangeArrowheads="1"/>
          </p:cNvSpPr>
          <p:nvPr/>
        </p:nvSpPr>
        <p:spPr bwMode="auto">
          <a:xfrm rot="5400000">
            <a:off x="7277100" y="3238500"/>
            <a:ext cx="609600" cy="228600"/>
          </a:xfrm>
          <a:prstGeom prst="rightArrow">
            <a:avLst>
              <a:gd name="adj1" fmla="val 13315"/>
              <a:gd name="adj2" fmla="val 50000"/>
            </a:avLst>
          </a:prstGeom>
          <a:solidFill>
            <a:schemeClr val="tx1"/>
          </a:solidFill>
          <a:ln w="9525">
            <a:solidFill>
              <a:schemeClr val="tx1"/>
            </a:solidFill>
            <a:round/>
            <a:headEnd/>
            <a:tailEnd/>
          </a:ln>
        </p:spPr>
        <p:txBody>
          <a:bodyPr/>
          <a:lstStyle/>
          <a:p>
            <a:endParaRPr lang="en-US" sz="1800"/>
          </a:p>
        </p:txBody>
      </p:sp>
      <p:pic>
        <p:nvPicPr>
          <p:cNvPr id="35854" name="Picture 16" descr="latex-image-1.pd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248400" y="3810000"/>
            <a:ext cx="2555875" cy="71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5855" name="Rectangle 2"/>
          <p:cNvSpPr txBox="1">
            <a:spLocks noChangeArrowheads="1"/>
          </p:cNvSpPr>
          <p:nvPr/>
        </p:nvSpPr>
        <p:spPr bwMode="auto">
          <a:xfrm>
            <a:off x="0" y="152400"/>
            <a:ext cx="7315200" cy="563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3200">
                <a:solidFill>
                  <a:schemeClr val="tx2"/>
                </a:solidFill>
              </a:rPr>
              <a:t>Boer-Mulders effect: kaons vs pions</a:t>
            </a:r>
          </a:p>
        </p:txBody>
      </p:sp>
      <p:sp>
        <p:nvSpPr>
          <p:cNvPr id="35856" name="Slide Number Placeholder 20"/>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031E9BB-C81F-0E46-8E93-C0D19AC91E28}" type="slidenum">
              <a:rPr lang="en-US" sz="1400"/>
              <a:pPr eaLnBrk="1" hangingPunct="1"/>
              <a:t>102</a:t>
            </a:fld>
            <a:endParaRPr lang="en-US" sz="1400"/>
          </a:p>
        </p:txBody>
      </p:sp>
      <p:sp>
        <p:nvSpPr>
          <p:cNvPr id="35857" name="Footer Placeholder 21"/>
          <p:cNvSpPr>
            <a:spLocks noGrp="1"/>
          </p:cNvSpPr>
          <p:nvPr>
            <p:ph type="ftr" sz="quarter" idx="10"/>
          </p:nvPr>
        </p:nvSpPr>
        <p:spPr>
          <a:xfrm>
            <a:off x="3124200" y="6565900"/>
            <a:ext cx="3429000" cy="24447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smtClean="0"/>
              <a:t>Avakian, APCTP July 2</a:t>
            </a:r>
            <a:endParaRPr lang="en-US" sz="1400"/>
          </a:p>
        </p:txBody>
      </p:sp>
      <p:pic>
        <p:nvPicPr>
          <p:cNvPr id="35858" name="Picture 10" descr="txp_fig"/>
          <p:cNvPicPr>
            <a:picLocks noChangeAspect="1" noChangeArrowheads="1"/>
          </p:cNvPicPr>
          <p:nvPr>
            <p:custDataLst>
              <p:tags r:id="rId1"/>
            </p:custDataLst>
          </p:nvPr>
        </p:nvPicPr>
        <p:blipFill>
          <a:blip r:embed="rId8">
            <a:extLst>
              <a:ext uri="{28A0092B-C50C-407E-A947-70E740481C1C}">
                <a14:useLocalDpi xmlns:a14="http://schemas.microsoft.com/office/drawing/2010/main" val="0"/>
              </a:ext>
            </a:extLst>
          </a:blip>
          <a:srcRect/>
          <a:stretch>
            <a:fillRect/>
          </a:stretch>
        </p:blipFill>
        <p:spPr bwMode="auto">
          <a:xfrm>
            <a:off x="7467600" y="1697038"/>
            <a:ext cx="1143000" cy="512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 name="Rectangle 24"/>
          <p:cNvSpPr/>
          <p:nvPr/>
        </p:nvSpPr>
        <p:spPr bwMode="auto">
          <a:xfrm>
            <a:off x="8763000" y="228600"/>
            <a:ext cx="304800" cy="304800"/>
          </a:xfrm>
          <a:prstGeom prst="rect">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a:p>
        </p:txBody>
      </p:sp>
      <p:cxnSp>
        <p:nvCxnSpPr>
          <p:cNvPr id="27" name="Straight Connector 26"/>
          <p:cNvCxnSpPr/>
          <p:nvPr/>
        </p:nvCxnSpPr>
        <p:spPr>
          <a:xfrm flipH="1">
            <a:off x="8077200" y="533400"/>
            <a:ext cx="685800" cy="1143000"/>
          </a:xfrm>
          <a:prstGeom prst="line">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35861" name="TextBox 1"/>
          <p:cNvSpPr txBox="1">
            <a:spLocks noChangeArrowheads="1"/>
          </p:cNvSpPr>
          <p:nvPr/>
        </p:nvSpPr>
        <p:spPr bwMode="auto">
          <a:xfrm>
            <a:off x="304800" y="6015038"/>
            <a:ext cx="7170738" cy="400050"/>
          </a:xfrm>
          <a:prstGeom prst="rect">
            <a:avLst/>
          </a:prstGeom>
          <a:solidFill>
            <a:srgbClr val="FF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a:t>Independent, high precision measurement at large x is crucial</a:t>
            </a:r>
          </a:p>
        </p:txBody>
      </p:sp>
      <p:pic>
        <p:nvPicPr>
          <p:cNvPr id="35862" name="Picture 22" descr="Screen shot 2013-11-13 at 11.55.44 AM.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914400"/>
            <a:ext cx="5181600" cy="2362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63" name="Picture 73"/>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0" y="838200"/>
            <a:ext cx="482600" cy="268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5864" name="Rectangle 31"/>
          <p:cNvSpPr>
            <a:spLocks noChangeArrowheads="1"/>
          </p:cNvSpPr>
          <p:nvPr/>
        </p:nvSpPr>
        <p:spPr bwMode="auto">
          <a:xfrm>
            <a:off x="457200" y="762000"/>
            <a:ext cx="1303338"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400">
                <a:solidFill>
                  <a:srgbClr val="000000"/>
                </a:solidFill>
              </a:rPr>
              <a:t>L. Pappalardo</a:t>
            </a:r>
            <a:endParaRPr lang="en-US" sz="1400"/>
          </a:p>
        </p:txBody>
      </p:sp>
    </p:spTree>
    <p:extLst>
      <p:ext uri="{BB962C8B-B14F-4D97-AF65-F5344CB8AC3E}">
        <p14:creationId xmlns:p14="http://schemas.microsoft.com/office/powerpoint/2010/main" val="4239457070"/>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smtClean="0"/>
              <a:t>Avakian, APCTP July 2</a:t>
            </a:r>
            <a:endParaRPr lang="en-US"/>
          </a:p>
        </p:txBody>
      </p:sp>
      <p:sp>
        <p:nvSpPr>
          <p:cNvPr id="82946"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753F004F-8398-D846-AFBE-8C785642FF0A}" type="slidenum">
              <a:rPr lang="en-US" altLang="en-US" sz="1400"/>
              <a:pPr>
                <a:spcBef>
                  <a:spcPct val="0"/>
                </a:spcBef>
                <a:buFontTx/>
                <a:buNone/>
              </a:pPr>
              <a:t>103</a:t>
            </a:fld>
            <a:endParaRPr lang="en-US" altLang="en-US" sz="1400"/>
          </a:p>
        </p:txBody>
      </p:sp>
      <p:sp>
        <p:nvSpPr>
          <p:cNvPr id="82947" name="Title 5"/>
          <p:cNvSpPr>
            <a:spLocks noGrp="1"/>
          </p:cNvSpPr>
          <p:nvPr>
            <p:ph type="title"/>
          </p:nvPr>
        </p:nvSpPr>
        <p:spPr/>
        <p:txBody>
          <a:bodyPr/>
          <a:lstStyle/>
          <a:p>
            <a:r>
              <a:rPr lang="en-US" altLang="en-US"/>
              <a:t>Systematics</a:t>
            </a:r>
            <a:br>
              <a:rPr lang="en-US" altLang="en-US"/>
            </a:br>
            <a:endParaRPr lang="en-US" altLang="en-US"/>
          </a:p>
        </p:txBody>
      </p:sp>
      <p:cxnSp>
        <p:nvCxnSpPr>
          <p:cNvPr id="9" name="Straight Arrow Connector 8"/>
          <p:cNvCxnSpPr/>
          <p:nvPr/>
        </p:nvCxnSpPr>
        <p:spPr>
          <a:xfrm>
            <a:off x="1371600" y="3124200"/>
            <a:ext cx="0" cy="68580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0" name="Right Brace 9"/>
          <p:cNvSpPr/>
          <p:nvPr/>
        </p:nvSpPr>
        <p:spPr>
          <a:xfrm rot="5400000">
            <a:off x="1676400" y="4267200"/>
            <a:ext cx="304800" cy="1828800"/>
          </a:xfrm>
          <a:prstGeom prst="righ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anchor="ctr"/>
          <a:lstStyle/>
          <a:p>
            <a:pPr algn="ctr" eaLnBrk="1" hangingPunct="1">
              <a:defRPr/>
            </a:pPr>
            <a:endParaRPr lang="en-US"/>
          </a:p>
        </p:txBody>
      </p:sp>
      <p:pic>
        <p:nvPicPr>
          <p:cNvPr id="8295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60725" y="495300"/>
            <a:ext cx="5426075" cy="6007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2951"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8913" y="1058863"/>
            <a:ext cx="3071812" cy="432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3" name="Picture 4" descr="Screen Shot 2015-06-29 at 7.13.40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988" y="3657600"/>
            <a:ext cx="3619500" cy="228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84994" name="Group 2"/>
          <p:cNvGrpSpPr>
            <a:grpSpLocks/>
          </p:cNvGrpSpPr>
          <p:nvPr/>
        </p:nvGrpSpPr>
        <p:grpSpPr bwMode="auto">
          <a:xfrm>
            <a:off x="2501900" y="1371600"/>
            <a:ext cx="3505200" cy="1371600"/>
            <a:chOff x="31750" y="4114800"/>
            <a:chExt cx="5397500" cy="1638300"/>
          </a:xfrm>
        </p:grpSpPr>
        <p:pic>
          <p:nvPicPr>
            <p:cNvPr id="85046" name="Picture 11" descr="Screen Shot 2014-06-19 at 8.59.37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1750" y="4114800"/>
              <a:ext cx="5397500" cy="163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5047" name="Picture 10" descr="latex-image-1.pd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95650" y="4945063"/>
              <a:ext cx="1428750" cy="693737"/>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pic>
      </p:grpSp>
      <p:sp>
        <p:nvSpPr>
          <p:cNvPr id="84995" name="Footer Placeholder 1"/>
          <p:cNvSpPr>
            <a:spLocks noGrp="1"/>
          </p:cNvSpPr>
          <p:nvPr>
            <p:ph type="ftr" sz="quarter" idx="10"/>
          </p:nvPr>
        </p:nvSpPr>
        <p:spPr>
          <a:xfrm>
            <a:off x="3124200" y="6413500"/>
            <a:ext cx="2895600" cy="24447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smtClean="0"/>
              <a:t>Avakian, APCTP July 2</a:t>
            </a:r>
            <a:endParaRPr lang="en-US" altLang="en-US" sz="1400"/>
          </a:p>
        </p:txBody>
      </p:sp>
      <p:sp>
        <p:nvSpPr>
          <p:cNvPr id="84996" name="Slide Number Placeholder 2"/>
          <p:cNvSpPr>
            <a:spLocks noGrp="1"/>
          </p:cNvSpPr>
          <p:nvPr>
            <p:ph type="sldNum" sz="quarter" idx="11"/>
          </p:nvPr>
        </p:nvSpPr>
        <p:spPr>
          <a:xfrm>
            <a:off x="8458200" y="6311900"/>
            <a:ext cx="685800" cy="32067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2F51123F-E27E-9F4C-8686-41C232ECEE54}" type="slidenum">
              <a:rPr lang="en-US" altLang="en-US" sz="1400"/>
              <a:pPr>
                <a:spcBef>
                  <a:spcPct val="0"/>
                </a:spcBef>
                <a:buFontTx/>
                <a:buNone/>
              </a:pPr>
              <a:t>104</a:t>
            </a:fld>
            <a:endParaRPr lang="en-US" altLang="en-US" sz="1400"/>
          </a:p>
        </p:txBody>
      </p:sp>
      <p:sp>
        <p:nvSpPr>
          <p:cNvPr id="84997" name="TextBox 4"/>
          <p:cNvSpPr txBox="1">
            <a:spLocks noChangeArrowheads="1"/>
          </p:cNvSpPr>
          <p:nvPr/>
        </p:nvSpPr>
        <p:spPr bwMode="auto">
          <a:xfrm>
            <a:off x="588963" y="152400"/>
            <a:ext cx="752316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2400"/>
              <a:t>B2B hadron production  in SIDIS: First measurements  </a:t>
            </a:r>
          </a:p>
        </p:txBody>
      </p:sp>
      <p:sp>
        <p:nvSpPr>
          <p:cNvPr id="7" name="Rectangle 6"/>
          <p:cNvSpPr/>
          <p:nvPr/>
        </p:nvSpPr>
        <p:spPr>
          <a:xfrm>
            <a:off x="-36513" y="762000"/>
            <a:ext cx="2819401" cy="415925"/>
          </a:xfrm>
          <a:prstGeom prst="rect">
            <a:avLst/>
          </a:prstGeom>
        </p:spPr>
        <p:txBody>
          <a:bodyPr>
            <a:spAutoFit/>
          </a:bodyPr>
          <a:lstStyle/>
          <a:p>
            <a:pPr>
              <a:defRPr/>
            </a:pPr>
            <a:r>
              <a:rPr lang="en-US" sz="1050">
                <a:ea typeface="ＭＳ Ｐゴシック" charset="0"/>
                <a:cs typeface="ＭＳ Ｐゴシック" charset="0"/>
              </a:rPr>
              <a:t>M. </a:t>
            </a:r>
            <a:r>
              <a:rPr lang="en-US" sz="1050" err="1">
                <a:ea typeface="ＭＳ Ｐゴシック" charset="0"/>
                <a:cs typeface="ＭＳ Ｐゴシック" charset="0"/>
              </a:rPr>
              <a:t>Anselmino</a:t>
            </a:r>
            <a:r>
              <a:rPr lang="en-US" sz="1050">
                <a:ea typeface="ＭＳ Ｐゴシック" charset="0"/>
                <a:cs typeface="ＭＳ Ｐゴシック" charset="0"/>
              </a:rPr>
              <a:t>, V. </a:t>
            </a:r>
            <a:r>
              <a:rPr lang="en-US" sz="1050" err="1">
                <a:ea typeface="ＭＳ Ｐゴシック" charset="0"/>
                <a:cs typeface="ＭＳ Ｐゴシック" charset="0"/>
              </a:rPr>
              <a:t>Barone</a:t>
            </a:r>
            <a:r>
              <a:rPr lang="en-US" sz="1050">
                <a:ea typeface="ＭＳ Ｐゴシック" charset="0"/>
                <a:cs typeface="ＭＳ Ｐゴシック" charset="0"/>
              </a:rPr>
              <a:t> and A. </a:t>
            </a:r>
            <a:r>
              <a:rPr lang="en-US" sz="1050" err="1">
                <a:ea typeface="ＭＳ Ｐゴシック" charset="0"/>
                <a:cs typeface="ＭＳ Ｐゴシック" charset="0"/>
              </a:rPr>
              <a:t>Kotzinian</a:t>
            </a:r>
            <a:r>
              <a:rPr lang="en-US" sz="1050">
                <a:ea typeface="ＭＳ Ｐゴシック" charset="0"/>
                <a:cs typeface="ＭＳ Ｐゴシック" charset="0"/>
              </a:rPr>
              <a:t>, Physics Letters B 713 (2012)</a:t>
            </a:r>
          </a:p>
        </p:txBody>
      </p:sp>
      <p:pic>
        <p:nvPicPr>
          <p:cNvPr id="84999" name="Picture 2" descr="Screen Shot 2015-06-29 at 6.33.21 P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267200" y="3429000"/>
            <a:ext cx="3824288" cy="243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20" name="Straight Connector 19"/>
          <p:cNvCxnSpPr/>
          <p:nvPr/>
        </p:nvCxnSpPr>
        <p:spPr>
          <a:xfrm flipV="1">
            <a:off x="2971800" y="5029200"/>
            <a:ext cx="1905000" cy="304800"/>
          </a:xfrm>
          <a:prstGeom prst="line">
            <a:avLst/>
          </a:prstGeom>
          <a:ln w="63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V="1">
            <a:off x="7620000" y="3048000"/>
            <a:ext cx="914400" cy="1143000"/>
          </a:xfrm>
          <a:prstGeom prst="line">
            <a:avLst/>
          </a:prstGeom>
          <a:ln w="63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85002" name="TextBox 13"/>
          <p:cNvSpPr txBox="1">
            <a:spLocks noChangeArrowheads="1"/>
          </p:cNvSpPr>
          <p:nvPr/>
        </p:nvSpPr>
        <p:spPr bwMode="auto">
          <a:xfrm>
            <a:off x="609600" y="5867400"/>
            <a:ext cx="7386638"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2400"/>
              <a:t>Significant asymmetries observed by CLAS at 6 GeV</a:t>
            </a:r>
          </a:p>
        </p:txBody>
      </p:sp>
      <p:grpSp>
        <p:nvGrpSpPr>
          <p:cNvPr id="85003" name="Group 17"/>
          <p:cNvGrpSpPr>
            <a:grpSpLocks/>
          </p:cNvGrpSpPr>
          <p:nvPr/>
        </p:nvGrpSpPr>
        <p:grpSpPr bwMode="auto">
          <a:xfrm>
            <a:off x="0" y="1295400"/>
            <a:ext cx="3505200" cy="3641725"/>
            <a:chOff x="1524000" y="1981200"/>
            <a:chExt cx="5325208" cy="5546176"/>
          </a:xfrm>
        </p:grpSpPr>
        <p:sp>
          <p:nvSpPr>
            <p:cNvPr id="19" name="Arc 18"/>
            <p:cNvSpPr/>
            <p:nvPr/>
          </p:nvSpPr>
          <p:spPr>
            <a:xfrm rot="8231355" flipH="1">
              <a:off x="3477541" y="3593799"/>
              <a:ext cx="3371667" cy="3933577"/>
            </a:xfrm>
            <a:prstGeom prst="arc">
              <a:avLst>
                <a:gd name="adj1" fmla="val 3428700"/>
                <a:gd name="adj2" fmla="val 5809958"/>
              </a:avLst>
            </a:prstGeom>
            <a:ln w="9525">
              <a:solidFill>
                <a:schemeClr val="tx1"/>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cxnSp>
          <p:nvCxnSpPr>
            <p:cNvPr id="21" name="Straight Connector 20"/>
            <p:cNvCxnSpPr/>
            <p:nvPr/>
          </p:nvCxnSpPr>
          <p:spPr>
            <a:xfrm flipV="1">
              <a:off x="1675943" y="2058566"/>
              <a:ext cx="1143183" cy="91388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2819126" y="2058566"/>
              <a:ext cx="2819369" cy="114114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flipV="1">
              <a:off x="1675943" y="2972452"/>
              <a:ext cx="1753363" cy="251439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V="1">
              <a:off x="3429305" y="3199715"/>
              <a:ext cx="2209190" cy="228713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1859238" y="3003883"/>
              <a:ext cx="991240" cy="74948"/>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H="1" flipV="1">
              <a:off x="2785361" y="2382536"/>
              <a:ext cx="74764" cy="68662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2850478" y="3071578"/>
              <a:ext cx="2590251" cy="1905138"/>
            </a:xfrm>
            <a:prstGeom prst="line">
              <a:avLst/>
            </a:prstGeom>
            <a:ln w="9525">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flipV="1">
              <a:off x="3810366" y="1981200"/>
              <a:ext cx="991242" cy="1752824"/>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4801608" y="1981200"/>
              <a:ext cx="836887" cy="381995"/>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flipV="1">
              <a:off x="4550783" y="2363195"/>
              <a:ext cx="1087712" cy="19486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H="1" flipV="1">
              <a:off x="1524000" y="3352030"/>
              <a:ext cx="1828128" cy="7736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H="1" flipV="1">
              <a:off x="1827884" y="4190967"/>
              <a:ext cx="2713252" cy="130555"/>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1524000" y="3352030"/>
              <a:ext cx="303884" cy="838937"/>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V="1">
              <a:off x="3810366" y="3277081"/>
              <a:ext cx="991242" cy="456944"/>
            </a:xfrm>
            <a:prstGeom prst="line">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H="1" flipV="1">
              <a:off x="2438065" y="3429396"/>
              <a:ext cx="1372301" cy="304629"/>
            </a:xfrm>
            <a:prstGeom prst="line">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flipV="1">
              <a:off x="5050021" y="2820138"/>
              <a:ext cx="991242" cy="988834"/>
            </a:xfrm>
            <a:prstGeom prst="line">
              <a:avLst/>
            </a:prstGeom>
            <a:ln w="9525">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4420547" y="2699254"/>
              <a:ext cx="836887" cy="336058"/>
            </a:xfrm>
            <a:prstGeom prst="line">
              <a:avLst/>
            </a:prstGeom>
            <a:ln w="762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1982238" y="3429396"/>
              <a:ext cx="533004" cy="761571"/>
            </a:xfrm>
            <a:prstGeom prst="line">
              <a:avLst/>
            </a:prstGeom>
            <a:ln w="762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4420547" y="2708925"/>
              <a:ext cx="836887" cy="338476"/>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1950886" y="3352030"/>
              <a:ext cx="533002" cy="761571"/>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flipV="1">
              <a:off x="3810366" y="2972452"/>
              <a:ext cx="455827" cy="761572"/>
            </a:xfrm>
            <a:prstGeom prst="line">
              <a:avLst/>
            </a:prstGeom>
            <a:ln w="19050">
              <a:solidFill>
                <a:schemeClr val="tx1"/>
              </a:solidFill>
              <a:prstDash val="solid"/>
              <a:tailEnd type="triangle"/>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flipH="1" flipV="1">
              <a:off x="2438065" y="3388294"/>
              <a:ext cx="914063" cy="41101"/>
            </a:xfrm>
            <a:prstGeom prst="line">
              <a:avLst/>
            </a:prstGeom>
            <a:ln w="19050">
              <a:solidFill>
                <a:schemeClr val="tx1"/>
              </a:solidFill>
              <a:prstDash val="solid"/>
              <a:tailEnd type="triangle"/>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flipH="1" flipV="1">
              <a:off x="4266193" y="2972452"/>
              <a:ext cx="535415" cy="304629"/>
            </a:xfrm>
            <a:prstGeom prst="line">
              <a:avLst/>
            </a:prstGeom>
            <a:ln w="9525">
              <a:solidFill>
                <a:schemeClr val="tx1"/>
              </a:solidFill>
              <a:prstDash val="sysDash"/>
              <a:tailEnd type="none"/>
            </a:ln>
          </p:spPr>
          <p:style>
            <a:lnRef idx="2">
              <a:schemeClr val="accent1"/>
            </a:lnRef>
            <a:fillRef idx="0">
              <a:schemeClr val="accent1"/>
            </a:fillRef>
            <a:effectRef idx="1">
              <a:schemeClr val="accent1"/>
            </a:effectRef>
            <a:fontRef idx="minor">
              <a:schemeClr val="tx1"/>
            </a:fontRef>
          </p:style>
        </p:cxnSp>
        <p:sp>
          <p:nvSpPr>
            <p:cNvPr id="45" name="Freeform 44"/>
            <p:cNvSpPr/>
            <p:nvPr/>
          </p:nvSpPr>
          <p:spPr>
            <a:xfrm>
              <a:off x="2903538" y="3076413"/>
              <a:ext cx="921300" cy="662446"/>
            </a:xfrm>
            <a:custGeom>
              <a:avLst/>
              <a:gdLst>
                <a:gd name="connsiteX0" fmla="*/ 0 w 920911"/>
                <a:gd name="connsiteY0" fmla="*/ 3934 h 661644"/>
                <a:gd name="connsiteX1" fmla="*/ 156152 w 920911"/>
                <a:gd name="connsiteY1" fmla="*/ 24756 h 661644"/>
                <a:gd name="connsiteX2" fmla="*/ 72871 w 920911"/>
                <a:gd name="connsiteY2" fmla="*/ 191326 h 661644"/>
                <a:gd name="connsiteX3" fmla="*/ 333124 w 920911"/>
                <a:gd name="connsiteY3" fmla="*/ 139272 h 661644"/>
                <a:gd name="connsiteX4" fmla="*/ 249843 w 920911"/>
                <a:gd name="connsiteY4" fmla="*/ 316253 h 661644"/>
                <a:gd name="connsiteX5" fmla="*/ 499686 w 920911"/>
                <a:gd name="connsiteY5" fmla="*/ 243379 h 661644"/>
                <a:gd name="connsiteX6" fmla="*/ 426815 w 920911"/>
                <a:gd name="connsiteY6" fmla="*/ 430770 h 661644"/>
                <a:gd name="connsiteX7" fmla="*/ 624608 w 920911"/>
                <a:gd name="connsiteY7" fmla="*/ 357896 h 661644"/>
                <a:gd name="connsiteX8" fmla="*/ 551737 w 920911"/>
                <a:gd name="connsiteY8" fmla="*/ 545287 h 661644"/>
                <a:gd name="connsiteX9" fmla="*/ 759940 w 920911"/>
                <a:gd name="connsiteY9" fmla="*/ 462002 h 661644"/>
                <a:gd name="connsiteX10" fmla="*/ 687069 w 920911"/>
                <a:gd name="connsiteY10" fmla="*/ 659804 h 661644"/>
                <a:gd name="connsiteX11" fmla="*/ 905681 w 920911"/>
                <a:gd name="connsiteY11" fmla="*/ 566108 h 661644"/>
                <a:gd name="connsiteX12" fmla="*/ 884861 w 920911"/>
                <a:gd name="connsiteY12" fmla="*/ 659804 h 661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911" h="661644">
                  <a:moveTo>
                    <a:pt x="0" y="3934"/>
                  </a:moveTo>
                  <a:cubicBezTo>
                    <a:pt x="72003" y="-1271"/>
                    <a:pt x="144007" y="-6476"/>
                    <a:pt x="156152" y="24756"/>
                  </a:cubicBezTo>
                  <a:cubicBezTo>
                    <a:pt x="168297" y="55988"/>
                    <a:pt x="43376" y="172240"/>
                    <a:pt x="72871" y="191326"/>
                  </a:cubicBezTo>
                  <a:cubicBezTo>
                    <a:pt x="102366" y="210412"/>
                    <a:pt x="303629" y="118451"/>
                    <a:pt x="333124" y="139272"/>
                  </a:cubicBezTo>
                  <a:cubicBezTo>
                    <a:pt x="362619" y="160093"/>
                    <a:pt x="222083" y="298902"/>
                    <a:pt x="249843" y="316253"/>
                  </a:cubicBezTo>
                  <a:cubicBezTo>
                    <a:pt x="277603" y="333604"/>
                    <a:pt x="470191" y="224293"/>
                    <a:pt x="499686" y="243379"/>
                  </a:cubicBezTo>
                  <a:cubicBezTo>
                    <a:pt x="529181" y="262465"/>
                    <a:pt x="405995" y="411684"/>
                    <a:pt x="426815" y="430770"/>
                  </a:cubicBezTo>
                  <a:cubicBezTo>
                    <a:pt x="447635" y="449856"/>
                    <a:pt x="603788" y="338810"/>
                    <a:pt x="624608" y="357896"/>
                  </a:cubicBezTo>
                  <a:cubicBezTo>
                    <a:pt x="645428" y="376982"/>
                    <a:pt x="529182" y="527936"/>
                    <a:pt x="551737" y="545287"/>
                  </a:cubicBezTo>
                  <a:cubicBezTo>
                    <a:pt x="574292" y="562638"/>
                    <a:pt x="737385" y="442916"/>
                    <a:pt x="759940" y="462002"/>
                  </a:cubicBezTo>
                  <a:cubicBezTo>
                    <a:pt x="782495" y="481088"/>
                    <a:pt x="662779" y="642453"/>
                    <a:pt x="687069" y="659804"/>
                  </a:cubicBezTo>
                  <a:cubicBezTo>
                    <a:pt x="711359" y="677155"/>
                    <a:pt x="872716" y="566108"/>
                    <a:pt x="905681" y="566108"/>
                  </a:cubicBezTo>
                  <a:cubicBezTo>
                    <a:pt x="938646" y="566108"/>
                    <a:pt x="911753" y="612956"/>
                    <a:pt x="884861" y="659804"/>
                  </a:cubicBezTo>
                </a:path>
              </a:pathLst>
            </a:custGeom>
            <a:ln>
              <a:solidFill>
                <a:srgbClr val="CCBE7F"/>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
          <p:nvSpPr>
            <p:cNvPr id="46" name="Oval 45"/>
            <p:cNvSpPr/>
            <p:nvPr/>
          </p:nvSpPr>
          <p:spPr>
            <a:xfrm>
              <a:off x="3733190" y="3656658"/>
              <a:ext cx="151943" cy="152314"/>
            </a:xfrm>
            <a:prstGeom prst="ellipse">
              <a:avLst/>
            </a:prstGeom>
            <a:ln>
              <a:solidFill>
                <a:schemeClr val="tx2"/>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7" name="Arc 46"/>
            <p:cNvSpPr/>
            <p:nvPr/>
          </p:nvSpPr>
          <p:spPr>
            <a:xfrm rot="7685355" flipH="1">
              <a:off x="4165800" y="3401852"/>
              <a:ext cx="1235439" cy="1198653"/>
            </a:xfrm>
            <a:prstGeom prst="arc">
              <a:avLst>
                <a:gd name="adj1" fmla="val 20811783"/>
                <a:gd name="adj2" fmla="val 662152"/>
              </a:avLst>
            </a:prstGeom>
            <a:ln w="9525">
              <a:solidFill>
                <a:schemeClr val="tx1"/>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pic>
          <p:nvPicPr>
            <p:cNvPr id="85037" name="Picture 47" descr="latex-image-1.pd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524121" y="3405516"/>
              <a:ext cx="276479" cy="2520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5038" name="Picture 48" descr="latex-image-1.pd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743200" y="3581400"/>
              <a:ext cx="335871" cy="2974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5039" name="Picture 49" descr="latex-image-1.pd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352800" y="3886200"/>
              <a:ext cx="461241" cy="3136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5040" name="Picture 50" descr="latex-image-1.pdf"/>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105400" y="3200400"/>
              <a:ext cx="279755" cy="2884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5041" name="Picture 51" descr="latex-image-1.pdf"/>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716594" y="2895600"/>
              <a:ext cx="380804" cy="2146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5042" name="Picture 52" descr="latex-image-1.pdf"/>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438399" y="3124200"/>
              <a:ext cx="391383" cy="2166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5043" name="Picture 53" descr="latex-image-1.pdf"/>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3002601" y="2971799"/>
              <a:ext cx="331866" cy="2332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5044" name="Picture 54" descr="latex-image-1.pdf"/>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2184569" y="2754972"/>
              <a:ext cx="190500"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5045" name="Picture 55" descr="latex-image-1.pdf"/>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2831247" y="2193533"/>
              <a:ext cx="292100"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85004" name="TextBox 11"/>
          <p:cNvSpPr txBox="1">
            <a:spLocks noChangeArrowheads="1"/>
          </p:cNvSpPr>
          <p:nvPr/>
        </p:nvSpPr>
        <p:spPr bwMode="auto">
          <a:xfrm>
            <a:off x="4800600" y="3581400"/>
            <a:ext cx="2160588"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600"/>
              <a:t>CLAS PRELIMINARY</a:t>
            </a:r>
          </a:p>
        </p:txBody>
      </p:sp>
      <p:pic>
        <p:nvPicPr>
          <p:cNvPr id="85005" name="Picture 52" descr="Screen Shot 2015-08-29 at 10.27.48 AM.png"/>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5473700" y="2235200"/>
            <a:ext cx="604838" cy="292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5006" name="Picture 5" descr="Screen Shot 2015-12-24 at 10.59.12 AM.png"/>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6056313" y="838200"/>
            <a:ext cx="3087687" cy="2590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5007" name="Picture 53" descr="latex-image-1.pdf"/>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3200400" y="838200"/>
            <a:ext cx="20574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5008" name="Picture 54" descr="latex-image-1.pdf"/>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2971800" y="5740400"/>
            <a:ext cx="479425" cy="31115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pic>
      <p:pic>
        <p:nvPicPr>
          <p:cNvPr id="85009" name="Picture 55" descr="latex-image-1.pdf"/>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7543800" y="5715000"/>
            <a:ext cx="469900" cy="3048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p:cNvSpPr>
            <a:spLocks noGrp="1"/>
          </p:cNvSpPr>
          <p:nvPr>
            <p:ph type="title"/>
          </p:nvPr>
        </p:nvSpPr>
        <p:spPr/>
        <p:txBody>
          <a:bodyPr/>
          <a:lstStyle/>
          <a:p>
            <a:r>
              <a:rPr lang="en-US" altLang="en-US" sz="3200"/>
              <a:t>A</a:t>
            </a:r>
            <a:r>
              <a:rPr lang="en-US" altLang="en-US" sz="3200" baseline="-25000"/>
              <a:t>LU</a:t>
            </a:r>
            <a:r>
              <a:rPr lang="en-US" altLang="en-US" sz="3200"/>
              <a:t> comparing CLAS data sets e16 and e1f</a:t>
            </a:r>
          </a:p>
        </p:txBody>
      </p:sp>
      <p:sp>
        <p:nvSpPr>
          <p:cNvPr id="87042" name="Footer Placeholder 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smtClean="0"/>
              <a:t>Avakian, APCTP July 2</a:t>
            </a:r>
            <a:endParaRPr lang="en-US" altLang="en-US" sz="1400"/>
          </a:p>
        </p:txBody>
      </p:sp>
      <p:sp>
        <p:nvSpPr>
          <p:cNvPr id="87043"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A696ADA2-033E-F446-903B-979A8B4B1D6F}" type="slidenum">
              <a:rPr lang="en-US" altLang="en-US" sz="1400"/>
              <a:pPr>
                <a:spcBef>
                  <a:spcPct val="0"/>
                </a:spcBef>
                <a:buFontTx/>
                <a:buNone/>
              </a:pPr>
              <a:t>105</a:t>
            </a:fld>
            <a:endParaRPr lang="en-US" altLang="en-US" sz="1400"/>
          </a:p>
        </p:txBody>
      </p:sp>
      <p:pic>
        <p:nvPicPr>
          <p:cNvPr id="87044" name="Picture 6" descr="Screen Shot 2015-12-24 at 10.59.46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438400"/>
            <a:ext cx="4222750" cy="3276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7045" name="Picture 7" descr="Screen Shot 2015-12-24 at 11.00.40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54525" y="914400"/>
            <a:ext cx="4156075" cy="3657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7046" name="TextBox 8"/>
          <p:cNvSpPr txBox="1">
            <a:spLocks noChangeArrowheads="1"/>
          </p:cNvSpPr>
          <p:nvPr/>
        </p:nvSpPr>
        <p:spPr bwMode="auto">
          <a:xfrm>
            <a:off x="1150938" y="5494338"/>
            <a:ext cx="7840662" cy="830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pPr>
            <a:r>
              <a:rPr lang="en-US" altLang="en-US" sz="2400"/>
              <a:t>Asymmetries may change the sign in the exclusive limit</a:t>
            </a:r>
          </a:p>
          <a:p>
            <a:pPr eaLnBrk="1" hangingPunct="1">
              <a:spcBef>
                <a:spcPct val="0"/>
              </a:spcBef>
            </a:pPr>
            <a:r>
              <a:rPr lang="en-US" altLang="en-US" sz="2400"/>
              <a:t>Asymmetries are large in the large x-region </a:t>
            </a:r>
          </a:p>
        </p:txBody>
      </p:sp>
      <p:grpSp>
        <p:nvGrpSpPr>
          <p:cNvPr id="87047" name="Group 17"/>
          <p:cNvGrpSpPr>
            <a:grpSpLocks/>
          </p:cNvGrpSpPr>
          <p:nvPr/>
        </p:nvGrpSpPr>
        <p:grpSpPr bwMode="auto">
          <a:xfrm>
            <a:off x="0" y="838200"/>
            <a:ext cx="3505200" cy="3641725"/>
            <a:chOff x="1524000" y="1981200"/>
            <a:chExt cx="5325208" cy="5546176"/>
          </a:xfrm>
        </p:grpSpPr>
        <p:sp>
          <p:nvSpPr>
            <p:cNvPr id="11" name="Arc 10"/>
            <p:cNvSpPr/>
            <p:nvPr/>
          </p:nvSpPr>
          <p:spPr>
            <a:xfrm rot="8231355" flipH="1">
              <a:off x="3477541" y="3593799"/>
              <a:ext cx="3371667" cy="3933577"/>
            </a:xfrm>
            <a:prstGeom prst="arc">
              <a:avLst>
                <a:gd name="adj1" fmla="val 3428700"/>
                <a:gd name="adj2" fmla="val 5809958"/>
              </a:avLst>
            </a:prstGeom>
            <a:ln w="9525">
              <a:solidFill>
                <a:schemeClr val="tx1"/>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cxnSp>
          <p:nvCxnSpPr>
            <p:cNvPr id="12" name="Straight Connector 11"/>
            <p:cNvCxnSpPr/>
            <p:nvPr/>
          </p:nvCxnSpPr>
          <p:spPr>
            <a:xfrm flipV="1">
              <a:off x="1675943" y="2058566"/>
              <a:ext cx="1143183" cy="91388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2819126" y="2058566"/>
              <a:ext cx="2819369" cy="114114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H="1" flipV="1">
              <a:off x="1675943" y="2972452"/>
              <a:ext cx="1753363" cy="251439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V="1">
              <a:off x="3429305" y="3199715"/>
              <a:ext cx="2209190" cy="228713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1859238" y="3003883"/>
              <a:ext cx="991240" cy="74948"/>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flipV="1">
              <a:off x="2785361" y="2382536"/>
              <a:ext cx="74764" cy="68662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2850478" y="3071578"/>
              <a:ext cx="2590251" cy="1905138"/>
            </a:xfrm>
            <a:prstGeom prst="line">
              <a:avLst/>
            </a:prstGeom>
            <a:ln w="9525">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V="1">
              <a:off x="3810366" y="1981200"/>
              <a:ext cx="991242" cy="1752824"/>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4801608" y="1981200"/>
              <a:ext cx="836887" cy="381995"/>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V="1">
              <a:off x="4550783" y="2363195"/>
              <a:ext cx="1087712" cy="19486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flipV="1">
              <a:off x="1524000" y="3352030"/>
              <a:ext cx="1828128" cy="7736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flipV="1">
              <a:off x="1827884" y="4190967"/>
              <a:ext cx="2713252" cy="130555"/>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1524000" y="3352030"/>
              <a:ext cx="303884" cy="838937"/>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V="1">
              <a:off x="3810366" y="3277081"/>
              <a:ext cx="991242" cy="456944"/>
            </a:xfrm>
            <a:prstGeom prst="line">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H="1" flipV="1">
              <a:off x="2438065" y="3429396"/>
              <a:ext cx="1372301" cy="304629"/>
            </a:xfrm>
            <a:prstGeom prst="line">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V="1">
              <a:off x="5050021" y="2820138"/>
              <a:ext cx="991242" cy="988834"/>
            </a:xfrm>
            <a:prstGeom prst="line">
              <a:avLst/>
            </a:prstGeom>
            <a:ln w="9525">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4420547" y="2699254"/>
              <a:ext cx="836887" cy="336058"/>
            </a:xfrm>
            <a:prstGeom prst="line">
              <a:avLst/>
            </a:prstGeom>
            <a:ln w="762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1982238" y="3429396"/>
              <a:ext cx="533004" cy="761571"/>
            </a:xfrm>
            <a:prstGeom prst="line">
              <a:avLst/>
            </a:prstGeom>
            <a:ln w="762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4420547" y="2708925"/>
              <a:ext cx="836887" cy="338476"/>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1950886" y="3352030"/>
              <a:ext cx="533002" cy="761571"/>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V="1">
              <a:off x="3810366" y="2972452"/>
              <a:ext cx="455827" cy="761572"/>
            </a:xfrm>
            <a:prstGeom prst="line">
              <a:avLst/>
            </a:prstGeom>
            <a:ln w="19050">
              <a:solidFill>
                <a:schemeClr val="tx1"/>
              </a:solidFill>
              <a:prstDash val="solid"/>
              <a:tailEnd type="triangle"/>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H="1" flipV="1">
              <a:off x="2438065" y="3388294"/>
              <a:ext cx="914063" cy="41101"/>
            </a:xfrm>
            <a:prstGeom prst="line">
              <a:avLst/>
            </a:prstGeom>
            <a:ln w="19050">
              <a:solidFill>
                <a:schemeClr val="tx1"/>
              </a:solidFill>
              <a:prstDash val="solid"/>
              <a:tailEnd type="triangle"/>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H="1" flipV="1">
              <a:off x="4266193" y="2972452"/>
              <a:ext cx="535415" cy="304629"/>
            </a:xfrm>
            <a:prstGeom prst="line">
              <a:avLst/>
            </a:prstGeom>
            <a:ln w="9525">
              <a:solidFill>
                <a:schemeClr val="tx1"/>
              </a:solidFill>
              <a:prstDash val="sysDash"/>
              <a:tailEnd type="none"/>
            </a:ln>
          </p:spPr>
          <p:style>
            <a:lnRef idx="2">
              <a:schemeClr val="accent1"/>
            </a:lnRef>
            <a:fillRef idx="0">
              <a:schemeClr val="accent1"/>
            </a:fillRef>
            <a:effectRef idx="1">
              <a:schemeClr val="accent1"/>
            </a:effectRef>
            <a:fontRef idx="minor">
              <a:schemeClr val="tx1"/>
            </a:fontRef>
          </p:style>
        </p:cxnSp>
        <p:sp>
          <p:nvSpPr>
            <p:cNvPr id="35" name="Freeform 34"/>
            <p:cNvSpPr/>
            <p:nvPr/>
          </p:nvSpPr>
          <p:spPr>
            <a:xfrm>
              <a:off x="2903538" y="3076413"/>
              <a:ext cx="921300" cy="662446"/>
            </a:xfrm>
            <a:custGeom>
              <a:avLst/>
              <a:gdLst>
                <a:gd name="connsiteX0" fmla="*/ 0 w 920911"/>
                <a:gd name="connsiteY0" fmla="*/ 3934 h 661644"/>
                <a:gd name="connsiteX1" fmla="*/ 156152 w 920911"/>
                <a:gd name="connsiteY1" fmla="*/ 24756 h 661644"/>
                <a:gd name="connsiteX2" fmla="*/ 72871 w 920911"/>
                <a:gd name="connsiteY2" fmla="*/ 191326 h 661644"/>
                <a:gd name="connsiteX3" fmla="*/ 333124 w 920911"/>
                <a:gd name="connsiteY3" fmla="*/ 139272 h 661644"/>
                <a:gd name="connsiteX4" fmla="*/ 249843 w 920911"/>
                <a:gd name="connsiteY4" fmla="*/ 316253 h 661644"/>
                <a:gd name="connsiteX5" fmla="*/ 499686 w 920911"/>
                <a:gd name="connsiteY5" fmla="*/ 243379 h 661644"/>
                <a:gd name="connsiteX6" fmla="*/ 426815 w 920911"/>
                <a:gd name="connsiteY6" fmla="*/ 430770 h 661644"/>
                <a:gd name="connsiteX7" fmla="*/ 624608 w 920911"/>
                <a:gd name="connsiteY7" fmla="*/ 357896 h 661644"/>
                <a:gd name="connsiteX8" fmla="*/ 551737 w 920911"/>
                <a:gd name="connsiteY8" fmla="*/ 545287 h 661644"/>
                <a:gd name="connsiteX9" fmla="*/ 759940 w 920911"/>
                <a:gd name="connsiteY9" fmla="*/ 462002 h 661644"/>
                <a:gd name="connsiteX10" fmla="*/ 687069 w 920911"/>
                <a:gd name="connsiteY10" fmla="*/ 659804 h 661644"/>
                <a:gd name="connsiteX11" fmla="*/ 905681 w 920911"/>
                <a:gd name="connsiteY11" fmla="*/ 566108 h 661644"/>
                <a:gd name="connsiteX12" fmla="*/ 884861 w 920911"/>
                <a:gd name="connsiteY12" fmla="*/ 659804 h 661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911" h="661644">
                  <a:moveTo>
                    <a:pt x="0" y="3934"/>
                  </a:moveTo>
                  <a:cubicBezTo>
                    <a:pt x="72003" y="-1271"/>
                    <a:pt x="144007" y="-6476"/>
                    <a:pt x="156152" y="24756"/>
                  </a:cubicBezTo>
                  <a:cubicBezTo>
                    <a:pt x="168297" y="55988"/>
                    <a:pt x="43376" y="172240"/>
                    <a:pt x="72871" y="191326"/>
                  </a:cubicBezTo>
                  <a:cubicBezTo>
                    <a:pt x="102366" y="210412"/>
                    <a:pt x="303629" y="118451"/>
                    <a:pt x="333124" y="139272"/>
                  </a:cubicBezTo>
                  <a:cubicBezTo>
                    <a:pt x="362619" y="160093"/>
                    <a:pt x="222083" y="298902"/>
                    <a:pt x="249843" y="316253"/>
                  </a:cubicBezTo>
                  <a:cubicBezTo>
                    <a:pt x="277603" y="333604"/>
                    <a:pt x="470191" y="224293"/>
                    <a:pt x="499686" y="243379"/>
                  </a:cubicBezTo>
                  <a:cubicBezTo>
                    <a:pt x="529181" y="262465"/>
                    <a:pt x="405995" y="411684"/>
                    <a:pt x="426815" y="430770"/>
                  </a:cubicBezTo>
                  <a:cubicBezTo>
                    <a:pt x="447635" y="449856"/>
                    <a:pt x="603788" y="338810"/>
                    <a:pt x="624608" y="357896"/>
                  </a:cubicBezTo>
                  <a:cubicBezTo>
                    <a:pt x="645428" y="376982"/>
                    <a:pt x="529182" y="527936"/>
                    <a:pt x="551737" y="545287"/>
                  </a:cubicBezTo>
                  <a:cubicBezTo>
                    <a:pt x="574292" y="562638"/>
                    <a:pt x="737385" y="442916"/>
                    <a:pt x="759940" y="462002"/>
                  </a:cubicBezTo>
                  <a:cubicBezTo>
                    <a:pt x="782495" y="481088"/>
                    <a:pt x="662779" y="642453"/>
                    <a:pt x="687069" y="659804"/>
                  </a:cubicBezTo>
                  <a:cubicBezTo>
                    <a:pt x="711359" y="677155"/>
                    <a:pt x="872716" y="566108"/>
                    <a:pt x="905681" y="566108"/>
                  </a:cubicBezTo>
                  <a:cubicBezTo>
                    <a:pt x="938646" y="566108"/>
                    <a:pt x="911753" y="612956"/>
                    <a:pt x="884861" y="659804"/>
                  </a:cubicBezTo>
                </a:path>
              </a:pathLst>
            </a:custGeom>
            <a:ln>
              <a:solidFill>
                <a:srgbClr val="CCBE7F"/>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
          <p:nvSpPr>
            <p:cNvPr id="36" name="Oval 35"/>
            <p:cNvSpPr/>
            <p:nvPr/>
          </p:nvSpPr>
          <p:spPr>
            <a:xfrm>
              <a:off x="3733190" y="3656658"/>
              <a:ext cx="151943" cy="152314"/>
            </a:xfrm>
            <a:prstGeom prst="ellipse">
              <a:avLst/>
            </a:prstGeom>
            <a:ln>
              <a:solidFill>
                <a:schemeClr val="tx2"/>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7" name="Arc 36"/>
            <p:cNvSpPr/>
            <p:nvPr/>
          </p:nvSpPr>
          <p:spPr>
            <a:xfrm rot="7685355" flipH="1">
              <a:off x="4165800" y="3401852"/>
              <a:ext cx="1235439" cy="1198653"/>
            </a:xfrm>
            <a:prstGeom prst="arc">
              <a:avLst>
                <a:gd name="adj1" fmla="val 20811783"/>
                <a:gd name="adj2" fmla="val 662152"/>
              </a:avLst>
            </a:prstGeom>
            <a:ln w="9525">
              <a:solidFill>
                <a:schemeClr val="tx1"/>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pic>
          <p:nvPicPr>
            <p:cNvPr id="87077" name="Picture 47" descr="latex-image-1.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24121" y="3405516"/>
              <a:ext cx="276479" cy="2520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7078" name="Picture 48" descr="latex-image-1.pd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3581400"/>
              <a:ext cx="335871" cy="2974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7079" name="Picture 49" descr="latex-image-1.pd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352800" y="3886200"/>
              <a:ext cx="461241" cy="3136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7080" name="Picture 50" descr="latex-image-1.pd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105400" y="3200400"/>
              <a:ext cx="279755" cy="2884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7081" name="Picture 51" descr="latex-image-1.pd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716594" y="2895600"/>
              <a:ext cx="380804" cy="2146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7082" name="Picture 52" descr="latex-image-1.pd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438399" y="3124200"/>
              <a:ext cx="391383" cy="2166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7083" name="Picture 53" descr="latex-image-1.pdf"/>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002601" y="2971799"/>
              <a:ext cx="331866" cy="2332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7084" name="Picture 54" descr="latex-image-1.pdf"/>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184569" y="2754972"/>
              <a:ext cx="190500"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7085" name="Picture 55" descr="latex-image-1.pdf"/>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831247" y="2193533"/>
              <a:ext cx="292100"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87048" name="TextBox 46"/>
          <p:cNvSpPr txBox="1">
            <a:spLocks noChangeArrowheads="1"/>
          </p:cNvSpPr>
          <p:nvPr/>
        </p:nvSpPr>
        <p:spPr bwMode="auto">
          <a:xfrm>
            <a:off x="4800600" y="4495800"/>
            <a:ext cx="4300538"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37931725" indent="-37474525">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2000"/>
              <a:t>e1f: weaker field, lower Q</a:t>
            </a:r>
            <a:r>
              <a:rPr lang="en-US" altLang="en-US" sz="2000" baseline="30000"/>
              <a:t>2</a:t>
            </a:r>
            <a:r>
              <a:rPr lang="en-US" altLang="en-US" sz="2000"/>
              <a:t> and x</a:t>
            </a:r>
          </a:p>
          <a:p>
            <a:pPr eaLnBrk="1" hangingPunct="1">
              <a:spcBef>
                <a:spcPct val="0"/>
              </a:spcBef>
              <a:buFontTx/>
              <a:buNone/>
            </a:pPr>
            <a:r>
              <a:rPr lang="en-US" altLang="en-US" sz="2000"/>
              <a:t>e16: higher field, higher average  Q</a:t>
            </a:r>
            <a:r>
              <a:rPr lang="en-US" altLang="en-US" sz="2000" baseline="30000"/>
              <a:t>2</a:t>
            </a:r>
            <a:r>
              <a:rPr lang="en-US" altLang="en-US" sz="2000"/>
              <a:t> </a:t>
            </a:r>
          </a:p>
        </p:txBody>
      </p:sp>
      <p:pic>
        <p:nvPicPr>
          <p:cNvPr id="87049" name="Picture 45" descr="latex-image-1.pdf"/>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990600" y="3657600"/>
            <a:ext cx="20574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5" name="Picture 7" descr="Screen Shot 2016-08-16 at 5.08.23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03700" y="5181600"/>
            <a:ext cx="4953000" cy="1260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8066" name="Picture 6" descr="Screen Shot 2016-08-16 at 5.05.48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838200"/>
            <a:ext cx="3641725" cy="182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8067" name="Title 1"/>
          <p:cNvSpPr>
            <a:spLocks noGrp="1"/>
          </p:cNvSpPr>
          <p:nvPr>
            <p:ph type="title"/>
          </p:nvPr>
        </p:nvSpPr>
        <p:spPr/>
        <p:txBody>
          <a:bodyPr/>
          <a:lstStyle/>
          <a:p>
            <a:r>
              <a:rPr lang="en-US" altLang="en-US" sz="2800"/>
              <a:t>Extracting the average transverse momenta</a:t>
            </a:r>
          </a:p>
        </p:txBody>
      </p:sp>
      <p:sp>
        <p:nvSpPr>
          <p:cNvPr id="88068" name="Footer Placeholder 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smtClean="0"/>
              <a:t>Avakian, APCTP July 2</a:t>
            </a:r>
            <a:endParaRPr lang="en-US" altLang="en-US" sz="1400"/>
          </a:p>
        </p:txBody>
      </p:sp>
      <p:pic>
        <p:nvPicPr>
          <p:cNvPr id="88069" name="Picture 2" descr="Screen Shot 2016-08-10 at 9.06.42 AM-1.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1905000"/>
            <a:ext cx="4038600" cy="320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8070" name="Picture 4" descr="Screen Shot 2016-08-16 at 5.03.49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2400" y="815975"/>
            <a:ext cx="5867400" cy="327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8071" name="Picture 5" descr="Screen Shot 2016-08-16 at 5.04.44 P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52400" y="1066800"/>
            <a:ext cx="60960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8072" name="Slide Number Placeholder 12"/>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A854F416-615C-034B-9985-CB16B85CA5BE}" type="slidenum">
              <a:rPr lang="en-US" altLang="en-US" sz="1400"/>
              <a:pPr>
                <a:spcBef>
                  <a:spcPct val="0"/>
                </a:spcBef>
                <a:buFontTx/>
                <a:buNone/>
              </a:pPr>
              <a:t>106</a:t>
            </a:fld>
            <a:endParaRPr lang="en-US" altLang="en-US" sz="1400"/>
          </a:p>
        </p:txBody>
      </p:sp>
      <p:pic>
        <p:nvPicPr>
          <p:cNvPr id="88073" name="Picture 1" descr="Screen Shot 2017-09-15 at 9.45.49 AM.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191000" y="1600200"/>
            <a:ext cx="4378325" cy="3505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8074" name="TextBox 2"/>
          <p:cNvSpPr txBox="1">
            <a:spLocks noChangeArrowheads="1"/>
          </p:cNvSpPr>
          <p:nvPr/>
        </p:nvSpPr>
        <p:spPr bwMode="auto">
          <a:xfrm>
            <a:off x="685800" y="5562600"/>
            <a:ext cx="132238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difference?</a:t>
            </a: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89" name="Picture 5" descr="Screen Shot 2017-03-02 at 3.26.05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38" y="838200"/>
            <a:ext cx="9144001" cy="3733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9090" name="Title 1"/>
          <p:cNvSpPr>
            <a:spLocks noGrp="1"/>
          </p:cNvSpPr>
          <p:nvPr>
            <p:ph type="title"/>
          </p:nvPr>
        </p:nvSpPr>
        <p:spPr/>
        <p:txBody>
          <a:bodyPr/>
          <a:lstStyle/>
          <a:p>
            <a:r>
              <a:rPr lang="en-US" altLang="en-US" sz="3200"/>
              <a:t>Suggested standard input for SFs:Example</a:t>
            </a:r>
          </a:p>
        </p:txBody>
      </p:sp>
      <p:sp>
        <p:nvSpPr>
          <p:cNvPr id="4" name="Footer Placeholder 3"/>
          <p:cNvSpPr>
            <a:spLocks noGrp="1"/>
          </p:cNvSpPr>
          <p:nvPr>
            <p:ph type="ftr" sz="quarter" idx="10"/>
          </p:nvPr>
        </p:nvSpPr>
        <p:spPr/>
        <p:txBody>
          <a:bodyPr/>
          <a:lstStyle/>
          <a:p>
            <a:pPr>
              <a:defRPr/>
            </a:pPr>
            <a:r>
              <a:rPr lang="en-US" smtClean="0"/>
              <a:t>Avakian, APCTP July 2</a:t>
            </a:r>
            <a:endParaRPr lang="en-US"/>
          </a:p>
        </p:txBody>
      </p:sp>
      <p:sp>
        <p:nvSpPr>
          <p:cNvPr id="89092"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F53C33DA-E605-E640-8747-31C357E591F3}" type="slidenum">
              <a:rPr lang="en-US" altLang="en-US" sz="1400"/>
              <a:pPr>
                <a:spcBef>
                  <a:spcPct val="0"/>
                </a:spcBef>
                <a:buFontTx/>
                <a:buNone/>
              </a:pPr>
              <a:t>107</a:t>
            </a:fld>
            <a:endParaRPr lang="en-US" altLang="en-US" sz="1400"/>
          </a:p>
        </p:txBody>
      </p:sp>
      <p:sp>
        <p:nvSpPr>
          <p:cNvPr id="89093" name="TextBox 10"/>
          <p:cNvSpPr txBox="1">
            <a:spLocks noChangeArrowheads="1"/>
          </p:cNvSpPr>
          <p:nvPr/>
        </p:nvSpPr>
        <p:spPr bwMode="auto">
          <a:xfrm>
            <a:off x="5257800" y="990600"/>
            <a:ext cx="33528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a:t>(JavaScript Object Notation  for a single hadron production eN-&gt;e</a:t>
            </a:r>
            <a:r>
              <a:rPr lang="ja-JP" altLang="en-US" sz="1400"/>
              <a:t>’</a:t>
            </a:r>
            <a:r>
              <a:rPr lang="en-US" altLang="ja-JP" sz="1400"/>
              <a:t>hX)</a:t>
            </a:r>
            <a:endParaRPr lang="en-US" altLang="en-US" sz="1400"/>
          </a:p>
        </p:txBody>
      </p:sp>
      <p:sp>
        <p:nvSpPr>
          <p:cNvPr id="89094" name="Rectangle 2"/>
          <p:cNvSpPr>
            <a:spLocks noChangeArrowheads="1"/>
          </p:cNvSpPr>
          <p:nvPr/>
        </p:nvSpPr>
        <p:spPr bwMode="auto">
          <a:xfrm>
            <a:off x="381000" y="4648200"/>
            <a:ext cx="5410200" cy="261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ja-JP" altLang="en-US" sz="1100"/>
              <a:t>“</a:t>
            </a:r>
            <a:r>
              <a:rPr lang="en-US" altLang="ja-JP" sz="1100"/>
              <a:t>reference: </a:t>
            </a:r>
            <a:r>
              <a:rPr lang="ja-JP" altLang="en-US" sz="1100"/>
              <a:t>“</a:t>
            </a:r>
            <a:r>
              <a:rPr lang="en-US" altLang="ja-JP" sz="1100"/>
              <a:t>M. Boglione, S. Melis &amp; A. Prokudin </a:t>
            </a:r>
            <a:r>
              <a:rPr lang="en-US" altLang="ja-JP" sz="1100" b="1"/>
              <a:t>Phys. Rev. D 84, 034033  2011</a:t>
            </a:r>
            <a:r>
              <a:rPr lang="ja-JP" altLang="en-US" sz="1100" b="1"/>
              <a:t>”</a:t>
            </a:r>
            <a:endParaRPr lang="en-US" altLang="en-US" sz="1100" b="1"/>
          </a:p>
        </p:txBody>
      </p:sp>
      <p:sp>
        <p:nvSpPr>
          <p:cNvPr id="89095" name="Rectangle 6"/>
          <p:cNvSpPr>
            <a:spLocks noChangeArrowheads="1"/>
          </p:cNvSpPr>
          <p:nvPr/>
        </p:nvSpPr>
        <p:spPr bwMode="auto">
          <a:xfrm>
            <a:off x="381000" y="4953000"/>
            <a:ext cx="5257800" cy="862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ja-JP" altLang="en-US" sz="1000"/>
              <a:t>“</a:t>
            </a:r>
            <a:r>
              <a:rPr lang="en-US" altLang="ja-JP" sz="1000"/>
              <a:t>formula</a:t>
            </a:r>
            <a:r>
              <a:rPr lang="ja-JP" altLang="en-US" sz="1000"/>
              <a:t>”</a:t>
            </a:r>
            <a:r>
              <a:rPr lang="en-US" altLang="ja-JP" sz="1000"/>
              <a:t>   </a:t>
            </a:r>
          </a:p>
          <a:p>
            <a:pPr eaLnBrk="1" hangingPunct="1">
              <a:spcBef>
                <a:spcPct val="0"/>
              </a:spcBef>
              <a:buFontTx/>
              <a:buNone/>
            </a:pPr>
            <a:r>
              <a:rPr lang="en-US" altLang="en-US" sz="1000"/>
              <a:t>begin{align} </a:t>
            </a:r>
          </a:p>
          <a:p>
            <a:pPr eaLnBrk="1" hangingPunct="1">
              <a:spcBef>
                <a:spcPct val="0"/>
              </a:spcBef>
              <a:buFontTx/>
              <a:buNone/>
            </a:pPr>
            <a:r>
              <a:rPr lang="en-US" altLang="en-US" sz="1000"/>
              <a:t>F_{UU}  &amp;=  \sum_{q} \, e_q^2 \,\xbj \, f_1^{q}(\xbj)\,D_{h/q}(z_h)</a:t>
            </a:r>
          </a:p>
          <a:p>
            <a:pPr eaLnBrk="1" hangingPunct="1">
              <a:spcBef>
                <a:spcPct val="0"/>
              </a:spcBef>
              <a:buFontTx/>
              <a:buNone/>
            </a:pPr>
            <a:r>
              <a:rPr lang="en-US" altLang="en-US" sz="1000"/>
              <a:t>\frac{e^{-\pth^2/\wpth}}{\pi\wpth}}, \\</a:t>
            </a:r>
          </a:p>
          <a:p>
            <a:pPr eaLnBrk="1" hangingPunct="1">
              <a:spcBef>
                <a:spcPct val="0"/>
              </a:spcBef>
              <a:buFontTx/>
              <a:buNone/>
            </a:pPr>
            <a:r>
              <a:rPr lang="en-US" altLang="en-US" sz="1000"/>
              <a:t> \end{align} </a:t>
            </a:r>
            <a:r>
              <a:rPr lang="ja-JP" altLang="en-US" sz="1000"/>
              <a:t>“</a:t>
            </a:r>
            <a:endParaRPr lang="en-US" altLang="en-US" sz="1000"/>
          </a:p>
        </p:txBody>
      </p:sp>
      <p:pic>
        <p:nvPicPr>
          <p:cNvPr id="89096" name="Picture 8" descr="Screen Shot 2017-03-02 at 3.50.15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5486400"/>
            <a:ext cx="1905000" cy="342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9097" name="TextBox 11"/>
          <p:cNvSpPr txBox="1">
            <a:spLocks noChangeArrowheads="1"/>
          </p:cNvSpPr>
          <p:nvPr/>
        </p:nvSpPr>
        <p:spPr bwMode="auto">
          <a:xfrm>
            <a:off x="7315200" y="5943600"/>
            <a:ext cx="833438"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a:t>p1     p2</a:t>
            </a:r>
          </a:p>
        </p:txBody>
      </p:sp>
      <p:pic>
        <p:nvPicPr>
          <p:cNvPr id="89098" name="Picture 12" descr="Screen Shot 2017-03-02 at 3.53.24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4876800"/>
            <a:ext cx="3021013" cy="550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4" name="Straight Arrow Connector 13"/>
          <p:cNvCxnSpPr/>
          <p:nvPr/>
        </p:nvCxnSpPr>
        <p:spPr>
          <a:xfrm flipV="1">
            <a:off x="7391400" y="5829300"/>
            <a:ext cx="114300" cy="1905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8001000" y="5791200"/>
            <a:ext cx="76200" cy="2286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3" name="Picture 4" descr="Screen Shot 2016-07-05 at 3.41.13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323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0114" name="Footer Placeholder 1"/>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smtClean="0"/>
              <a:t>Avakian, APCTP July 2</a:t>
            </a:r>
            <a:endParaRPr lang="en-US" altLang="en-US" sz="1400"/>
          </a:p>
        </p:txBody>
      </p:sp>
      <p:sp>
        <p:nvSpPr>
          <p:cNvPr id="90115" name="TextBox 3"/>
          <p:cNvSpPr txBox="1">
            <a:spLocks noChangeArrowheads="1"/>
          </p:cNvSpPr>
          <p:nvPr/>
        </p:nvSpPr>
        <p:spPr bwMode="auto">
          <a:xfrm>
            <a:off x="7467600" y="228600"/>
            <a:ext cx="1347788"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600"/>
              <a:t>I.Akushevich</a:t>
            </a:r>
          </a:p>
        </p:txBody>
      </p:sp>
      <p:sp>
        <p:nvSpPr>
          <p:cNvPr id="90116" name="Slide Number Placeholder 1"/>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C6BCB06E-D7A1-134A-867A-299664F3E40E}" type="slidenum">
              <a:rPr lang="en-US" altLang="en-US" sz="1400"/>
              <a:pPr>
                <a:spcBef>
                  <a:spcPct val="0"/>
                </a:spcBef>
                <a:buFontTx/>
                <a:buNone/>
              </a:pPr>
              <a:t>108</a:t>
            </a:fld>
            <a:endParaRPr lang="en-US" altLang="en-US" sz="1400"/>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Footer Placeholder 1"/>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smtClean="0"/>
              <a:t>Avakian, APCTP July 2</a:t>
            </a:r>
            <a:endParaRPr lang="en-US" altLang="en-US" sz="1400"/>
          </a:p>
        </p:txBody>
      </p:sp>
      <p:sp>
        <p:nvSpPr>
          <p:cNvPr id="91138" name="Slide Number Placeholder 2"/>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89FB6520-56D9-4847-B07D-6831771CC4B3}" type="slidenum">
              <a:rPr lang="en-US" altLang="en-US" sz="1400"/>
              <a:pPr>
                <a:spcBef>
                  <a:spcPct val="0"/>
                </a:spcBef>
                <a:buFontTx/>
                <a:buNone/>
              </a:pPr>
              <a:t>109</a:t>
            </a:fld>
            <a:endParaRPr lang="en-US" altLang="en-US" sz="1400"/>
          </a:p>
        </p:txBody>
      </p:sp>
      <p:sp>
        <p:nvSpPr>
          <p:cNvPr id="91139" name="TextBox 3"/>
          <p:cNvSpPr txBox="1">
            <a:spLocks noChangeArrowheads="1"/>
          </p:cNvSpPr>
          <p:nvPr/>
        </p:nvSpPr>
        <p:spPr bwMode="auto">
          <a:xfrm>
            <a:off x="1600200" y="0"/>
            <a:ext cx="5033963"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3600"/>
              <a:t>Extracting the moments</a:t>
            </a:r>
          </a:p>
        </p:txBody>
      </p:sp>
      <p:sp>
        <p:nvSpPr>
          <p:cNvPr id="91140" name="TextBox 4"/>
          <p:cNvSpPr txBox="1">
            <a:spLocks noChangeArrowheads="1"/>
          </p:cNvSpPr>
          <p:nvPr/>
        </p:nvSpPr>
        <p:spPr bwMode="auto">
          <a:xfrm>
            <a:off x="381000" y="990600"/>
            <a:ext cx="54832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Moments mix in experimental azimuthal distributions</a:t>
            </a:r>
          </a:p>
        </p:txBody>
      </p:sp>
      <p:sp>
        <p:nvSpPr>
          <p:cNvPr id="91141" name="TextBox 5"/>
          <p:cNvSpPr txBox="1">
            <a:spLocks noChangeArrowheads="1"/>
          </p:cNvSpPr>
          <p:nvPr/>
        </p:nvSpPr>
        <p:spPr bwMode="auto">
          <a:xfrm>
            <a:off x="228600" y="2286000"/>
            <a:ext cx="146843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Acceptance:</a:t>
            </a:r>
          </a:p>
        </p:txBody>
      </p:sp>
      <p:grpSp>
        <p:nvGrpSpPr>
          <p:cNvPr id="91142" name="Group 25"/>
          <p:cNvGrpSpPr>
            <a:grpSpLocks/>
          </p:cNvGrpSpPr>
          <p:nvPr/>
        </p:nvGrpSpPr>
        <p:grpSpPr bwMode="auto">
          <a:xfrm>
            <a:off x="457200" y="5040313"/>
            <a:ext cx="4038600" cy="1360487"/>
            <a:chOff x="457200" y="5040313"/>
            <a:chExt cx="4038600" cy="1360487"/>
          </a:xfrm>
        </p:grpSpPr>
        <p:sp>
          <p:nvSpPr>
            <p:cNvPr id="91161" name="TextBox 6"/>
            <p:cNvSpPr txBox="1">
              <a:spLocks noChangeArrowheads="1"/>
            </p:cNvSpPr>
            <p:nvPr/>
          </p:nvSpPr>
          <p:spPr bwMode="auto">
            <a:xfrm>
              <a:off x="457200" y="5040313"/>
              <a:ext cx="23114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Virtual photon angle:</a:t>
              </a:r>
            </a:p>
          </p:txBody>
        </p:sp>
        <p:pic>
          <p:nvPicPr>
            <p:cNvPr id="91162" name="Picture 7" descr="Screen shot 2012-02-09 at 9.17.30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5486400"/>
              <a:ext cx="4038600"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9114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1562100"/>
            <a:ext cx="3217863" cy="2781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144"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1828800"/>
            <a:ext cx="1295400" cy="404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1145" name="TextBox 12"/>
          <p:cNvSpPr txBox="1">
            <a:spLocks noChangeArrowheads="1"/>
          </p:cNvSpPr>
          <p:nvPr/>
        </p:nvSpPr>
        <p:spPr bwMode="auto">
          <a:xfrm>
            <a:off x="609600" y="4354513"/>
            <a:ext cx="2570163"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Moments/asymmetries:</a:t>
            </a:r>
          </a:p>
        </p:txBody>
      </p:sp>
      <p:pic>
        <p:nvPicPr>
          <p:cNvPr id="91146" name="Picture 17" descr="latex-image-1.pd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467600" y="1371600"/>
            <a:ext cx="13716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1147" name="TextBox 18"/>
          <p:cNvSpPr txBox="1">
            <a:spLocks noChangeArrowheads="1"/>
          </p:cNvSpPr>
          <p:nvPr/>
        </p:nvSpPr>
        <p:spPr bwMode="auto">
          <a:xfrm>
            <a:off x="5410200" y="1371600"/>
            <a:ext cx="1711325"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a:t>Simplest correction</a:t>
            </a:r>
          </a:p>
        </p:txBody>
      </p:sp>
      <p:sp>
        <p:nvSpPr>
          <p:cNvPr id="91148" name="TextBox 19"/>
          <p:cNvSpPr txBox="1">
            <a:spLocks noChangeArrowheads="1"/>
          </p:cNvSpPr>
          <p:nvPr/>
        </p:nvSpPr>
        <p:spPr bwMode="auto">
          <a:xfrm>
            <a:off x="5257800" y="5629275"/>
            <a:ext cx="3390900" cy="923925"/>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Simultaneous extraction of all moments is important also because of correlations!</a:t>
            </a:r>
          </a:p>
        </p:txBody>
      </p:sp>
      <p:grpSp>
        <p:nvGrpSpPr>
          <p:cNvPr id="91149" name="Group 20"/>
          <p:cNvGrpSpPr>
            <a:grpSpLocks/>
          </p:cNvGrpSpPr>
          <p:nvPr/>
        </p:nvGrpSpPr>
        <p:grpSpPr bwMode="auto">
          <a:xfrm>
            <a:off x="5105400" y="1752600"/>
            <a:ext cx="3836988" cy="544513"/>
            <a:chOff x="5105400" y="1752600"/>
            <a:chExt cx="3836988" cy="544513"/>
          </a:xfrm>
        </p:grpSpPr>
        <p:pic>
          <p:nvPicPr>
            <p:cNvPr id="91159" name="Picture 11" descr="latex-image-1.pd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105400" y="2057400"/>
              <a:ext cx="3836988" cy="239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1160" name="TextBox 18"/>
            <p:cNvSpPr txBox="1">
              <a:spLocks noChangeArrowheads="1"/>
            </p:cNvSpPr>
            <p:nvPr/>
          </p:nvSpPr>
          <p:spPr bwMode="auto">
            <a:xfrm>
              <a:off x="6324600" y="1752600"/>
              <a:ext cx="252872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b="1"/>
                <a:t>Correction to normalization</a:t>
              </a:r>
            </a:p>
          </p:txBody>
        </p:sp>
      </p:grpSp>
      <p:grpSp>
        <p:nvGrpSpPr>
          <p:cNvPr id="91150" name="Group 21"/>
          <p:cNvGrpSpPr>
            <a:grpSpLocks/>
          </p:cNvGrpSpPr>
          <p:nvPr/>
        </p:nvGrpSpPr>
        <p:grpSpPr bwMode="auto">
          <a:xfrm>
            <a:off x="5181600" y="2667000"/>
            <a:ext cx="3636963" cy="914400"/>
            <a:chOff x="5181600" y="2667000"/>
            <a:chExt cx="3636963" cy="914400"/>
          </a:xfrm>
        </p:grpSpPr>
        <p:pic>
          <p:nvPicPr>
            <p:cNvPr id="91157" name="Picture 16" descr="latex-image-1.pd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181600" y="2667000"/>
              <a:ext cx="3636963"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1158" name="TextBox 19"/>
            <p:cNvSpPr txBox="1">
              <a:spLocks noChangeArrowheads="1"/>
            </p:cNvSpPr>
            <p:nvPr/>
          </p:nvSpPr>
          <p:spPr bwMode="auto">
            <a:xfrm>
              <a:off x="7010400" y="3273623"/>
              <a:ext cx="1734043"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b="1"/>
                <a:t>Correction to DSA</a:t>
              </a:r>
            </a:p>
          </p:txBody>
        </p:sp>
      </p:grpSp>
      <p:grpSp>
        <p:nvGrpSpPr>
          <p:cNvPr id="91151" name="Group 26"/>
          <p:cNvGrpSpPr>
            <a:grpSpLocks/>
          </p:cNvGrpSpPr>
          <p:nvPr/>
        </p:nvGrpSpPr>
        <p:grpSpPr bwMode="auto">
          <a:xfrm>
            <a:off x="5257800" y="3729038"/>
            <a:ext cx="3371850" cy="842962"/>
            <a:chOff x="5257800" y="3729038"/>
            <a:chExt cx="3371850" cy="842962"/>
          </a:xfrm>
        </p:grpSpPr>
        <p:pic>
          <p:nvPicPr>
            <p:cNvPr id="91155" name="Picture 15" descr="latex-image-1.pd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257800" y="3729038"/>
              <a:ext cx="3371850" cy="614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1156" name="TextBox 22"/>
            <p:cNvSpPr txBox="1">
              <a:spLocks noChangeArrowheads="1"/>
            </p:cNvSpPr>
            <p:nvPr/>
          </p:nvSpPr>
          <p:spPr bwMode="auto">
            <a:xfrm>
              <a:off x="6858000" y="4264223"/>
              <a:ext cx="172413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b="1"/>
                <a:t>Correction to SSA</a:t>
              </a:r>
            </a:p>
          </p:txBody>
        </p:sp>
      </p:grpSp>
      <p:grpSp>
        <p:nvGrpSpPr>
          <p:cNvPr id="91152" name="Group 24"/>
          <p:cNvGrpSpPr>
            <a:grpSpLocks/>
          </p:cNvGrpSpPr>
          <p:nvPr/>
        </p:nvGrpSpPr>
        <p:grpSpPr bwMode="auto">
          <a:xfrm>
            <a:off x="5334000" y="4641850"/>
            <a:ext cx="3352800" cy="771525"/>
            <a:chOff x="5334000" y="4641850"/>
            <a:chExt cx="3352800" cy="771327"/>
          </a:xfrm>
        </p:grpSpPr>
        <p:pic>
          <p:nvPicPr>
            <p:cNvPr id="91153" name="Picture 13" descr="latex-image-1.pdf"/>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334000" y="4641850"/>
              <a:ext cx="3352800" cy="615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1154" name="TextBox 23"/>
            <p:cNvSpPr txBox="1">
              <a:spLocks noChangeArrowheads="1"/>
            </p:cNvSpPr>
            <p:nvPr/>
          </p:nvSpPr>
          <p:spPr bwMode="auto">
            <a:xfrm>
              <a:off x="6934200" y="5105400"/>
              <a:ext cx="142529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b="1"/>
                <a:t>Fake  DSA cos</a:t>
              </a:r>
            </a:p>
          </p:txBody>
        </p:sp>
      </p:gr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5" name="Picture 3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3505200"/>
            <a:ext cx="3843338" cy="2590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3186" name="Title 1"/>
          <p:cNvSpPr>
            <a:spLocks noGrp="1"/>
          </p:cNvSpPr>
          <p:nvPr>
            <p:ph type="title"/>
          </p:nvPr>
        </p:nvSpPr>
        <p:spPr>
          <a:xfrm>
            <a:off x="457200" y="274638"/>
            <a:ext cx="6477000" cy="411162"/>
          </a:xfrm>
        </p:spPr>
        <p:txBody>
          <a:bodyPr/>
          <a:lstStyle/>
          <a:p>
            <a:r>
              <a:rPr lang="en-US" altLang="en-US" sz="2800"/>
              <a:t>MC (level-I)  for CLAS12</a:t>
            </a:r>
          </a:p>
        </p:txBody>
      </p:sp>
      <p:grpSp>
        <p:nvGrpSpPr>
          <p:cNvPr id="93187" name="Group 4"/>
          <p:cNvGrpSpPr>
            <a:grpSpLocks/>
          </p:cNvGrpSpPr>
          <p:nvPr/>
        </p:nvGrpSpPr>
        <p:grpSpPr bwMode="auto">
          <a:xfrm>
            <a:off x="5943600" y="152400"/>
            <a:ext cx="3200400" cy="1846263"/>
            <a:chOff x="3886200" y="1049338"/>
            <a:chExt cx="5257800" cy="3141662"/>
          </a:xfrm>
        </p:grpSpPr>
        <p:pic>
          <p:nvPicPr>
            <p:cNvPr id="93199" name="Picture 33"/>
            <p:cNvPicPr>
              <a:picLocks noChangeAspect="1" noChangeArrowheads="1"/>
            </p:cNvPicPr>
            <p:nvPr/>
          </p:nvPicPr>
          <p:blipFill>
            <a:blip r:embed="rId3">
              <a:extLst>
                <a:ext uri="{28A0092B-C50C-407E-A947-70E740481C1C}">
                  <a14:useLocalDpi xmlns:a14="http://schemas.microsoft.com/office/drawing/2010/main" val="0"/>
                </a:ext>
              </a:extLst>
            </a:blip>
            <a:srcRect l="5171" r="6735" b="18639"/>
            <a:stretch>
              <a:fillRect/>
            </a:stretch>
          </p:blipFill>
          <p:spPr bwMode="auto">
            <a:xfrm>
              <a:off x="3886200" y="1049338"/>
              <a:ext cx="5257800" cy="3141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3200" name="Text Box 35"/>
            <p:cNvSpPr txBox="1">
              <a:spLocks noChangeArrowheads="1"/>
            </p:cNvSpPr>
            <p:nvPr/>
          </p:nvSpPr>
          <p:spPr bwMode="auto">
            <a:xfrm>
              <a:off x="4419600" y="3276600"/>
              <a:ext cx="3873501" cy="6808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50000"/>
                </a:spcBef>
                <a:buFontTx/>
                <a:buNone/>
              </a:pPr>
              <a:r>
                <a:rPr lang="it-IT" altLang="en-US" sz="2000">
                  <a:solidFill>
                    <a:schemeClr val="accent2"/>
                  </a:solidFill>
                </a:rPr>
                <a:t>P</a:t>
              </a:r>
              <a:r>
                <a:rPr lang="it-IT" altLang="en-US" sz="2000" baseline="-25000">
                  <a:solidFill>
                    <a:schemeClr val="accent2"/>
                  </a:solidFill>
                </a:rPr>
                <a:t>hT </a:t>
              </a:r>
              <a:r>
                <a:rPr lang="it-IT" altLang="en-US" sz="2000"/>
                <a:t>= </a:t>
              </a:r>
              <a:r>
                <a:rPr lang="it-IT" altLang="en-US" sz="2000">
                  <a:solidFill>
                    <a:srgbClr val="FF0000"/>
                  </a:solidFill>
                </a:rPr>
                <a:t>p</a:t>
              </a:r>
              <a:r>
                <a:rPr lang="it-IT" altLang="en-US" sz="2000" baseline="-25000">
                  <a:solidFill>
                    <a:srgbClr val="FF0000"/>
                  </a:solidFill>
                </a:rPr>
                <a:t>┴</a:t>
              </a:r>
              <a:r>
                <a:rPr lang="it-IT" altLang="en-US" sz="2000" baseline="-25000"/>
                <a:t> </a:t>
              </a:r>
              <a:r>
                <a:rPr lang="it-IT" altLang="en-US" sz="2000">
                  <a:solidFill>
                    <a:schemeClr val="accent2"/>
                  </a:solidFill>
                </a:rPr>
                <a:t>+z</a:t>
              </a:r>
              <a:r>
                <a:rPr lang="it-IT" altLang="en-US" sz="2000"/>
                <a:t> </a:t>
              </a:r>
              <a:r>
                <a:rPr lang="it-IT" altLang="en-US" sz="2000">
                  <a:solidFill>
                    <a:srgbClr val="FF0000"/>
                  </a:solidFill>
                </a:rPr>
                <a:t>k</a:t>
              </a:r>
              <a:r>
                <a:rPr lang="it-IT" altLang="en-US" sz="2000" baseline="-25000">
                  <a:solidFill>
                    <a:srgbClr val="FF0000"/>
                  </a:solidFill>
                </a:rPr>
                <a:t>T</a:t>
              </a:r>
              <a:r>
                <a:rPr lang="it-IT" altLang="en-US" sz="2000" baseline="-25000"/>
                <a:t> </a:t>
              </a:r>
            </a:p>
          </p:txBody>
        </p:sp>
        <p:sp>
          <p:nvSpPr>
            <p:cNvPr id="93201" name="Rectangle 59"/>
            <p:cNvSpPr>
              <a:spLocks noChangeArrowheads="1"/>
            </p:cNvSpPr>
            <p:nvPr/>
          </p:nvSpPr>
          <p:spPr bwMode="auto">
            <a:xfrm>
              <a:off x="5638800" y="2449191"/>
              <a:ext cx="529090" cy="445164"/>
            </a:xfrm>
            <a:prstGeom prst="rect">
              <a:avLst/>
            </a:prstGeom>
            <a:solidFill>
              <a:srgbClr val="99CC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it-IT" altLang="en-US" sz="1100">
                  <a:solidFill>
                    <a:srgbClr val="FF0000"/>
                  </a:solidFill>
                </a:rPr>
                <a:t>p</a:t>
              </a:r>
              <a:r>
                <a:rPr lang="it-IT" altLang="en-US" sz="1100" baseline="-25000">
                  <a:solidFill>
                    <a:srgbClr val="FF0000"/>
                  </a:solidFill>
                </a:rPr>
                <a:t>┴</a:t>
              </a:r>
              <a:endParaRPr lang="en-US" altLang="en-US" sz="1100" baseline="-25000">
                <a:solidFill>
                  <a:srgbClr val="FF0000"/>
                </a:solidFill>
              </a:endParaRPr>
            </a:p>
          </p:txBody>
        </p:sp>
        <p:sp>
          <p:nvSpPr>
            <p:cNvPr id="93202" name="Line 61"/>
            <p:cNvSpPr>
              <a:spLocks noChangeShapeType="1"/>
            </p:cNvSpPr>
            <p:nvPr/>
          </p:nvSpPr>
          <p:spPr bwMode="auto">
            <a:xfrm flipV="1">
              <a:off x="5486400" y="1774825"/>
              <a:ext cx="1600200" cy="881063"/>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grpSp>
      <p:sp>
        <p:nvSpPr>
          <p:cNvPr id="93188" name="TextBox 10"/>
          <p:cNvSpPr txBox="1">
            <a:spLocks noChangeArrowheads="1"/>
          </p:cNvSpPr>
          <p:nvPr/>
        </p:nvSpPr>
        <p:spPr bwMode="auto">
          <a:xfrm>
            <a:off x="1676400" y="914400"/>
            <a:ext cx="4038600" cy="40005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2000"/>
              <a:t>SIDIS MC in 7D (x,y,z,</a:t>
            </a:r>
            <a:r>
              <a:rPr lang="en-US" altLang="en-US" sz="2000">
                <a:latin typeface="Symbol" charset="2"/>
              </a:rPr>
              <a:t>f,f</a:t>
            </a:r>
            <a:r>
              <a:rPr lang="en-US" altLang="en-US" sz="2000" baseline="-25000"/>
              <a:t>S</a:t>
            </a:r>
            <a:r>
              <a:rPr lang="en-US" altLang="en-US" sz="2000"/>
              <a:t>,p</a:t>
            </a:r>
            <a:r>
              <a:rPr lang="en-US" altLang="en-US" sz="2000" baseline="-25000"/>
              <a:t>T</a:t>
            </a:r>
            <a:r>
              <a:rPr lang="en-US" altLang="en-US" sz="2000"/>
              <a:t>,</a:t>
            </a:r>
            <a:r>
              <a:rPr lang="en-US" altLang="en-US" sz="2000">
                <a:latin typeface="Symbol" charset="2"/>
              </a:rPr>
              <a:t>l,p)</a:t>
            </a:r>
            <a:endParaRPr lang="en-US" altLang="en-US" sz="2000"/>
          </a:p>
        </p:txBody>
      </p:sp>
      <p:pic>
        <p:nvPicPr>
          <p:cNvPr id="93189" name="Picture 1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3581400"/>
            <a:ext cx="3733800" cy="2514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3190" name="Picture 2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3400" y="3657600"/>
            <a:ext cx="3641725" cy="2362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93191" name="Straight Connector 21"/>
          <p:cNvCxnSpPr>
            <a:cxnSpLocks noChangeShapeType="1"/>
          </p:cNvCxnSpPr>
          <p:nvPr/>
        </p:nvCxnSpPr>
        <p:spPr bwMode="auto">
          <a:xfrm rot="5400000">
            <a:off x="4077494" y="1713706"/>
            <a:ext cx="685800" cy="1588"/>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cxnSp>
      <p:sp>
        <p:nvSpPr>
          <p:cNvPr id="93192" name="TextBox 23"/>
          <p:cNvSpPr txBox="1">
            <a:spLocks noChangeArrowheads="1"/>
          </p:cNvSpPr>
          <p:nvPr/>
        </p:nvSpPr>
        <p:spPr bwMode="auto">
          <a:xfrm>
            <a:off x="3581400" y="2057400"/>
            <a:ext cx="3505200" cy="708025"/>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2000"/>
              <a:t>CLAS12 acceptance &amp; resolutions</a:t>
            </a:r>
          </a:p>
        </p:txBody>
      </p:sp>
      <p:cxnSp>
        <p:nvCxnSpPr>
          <p:cNvPr id="93193" name="Straight Connector 24"/>
          <p:cNvCxnSpPr>
            <a:cxnSpLocks noChangeShapeType="1"/>
          </p:cNvCxnSpPr>
          <p:nvPr/>
        </p:nvCxnSpPr>
        <p:spPr bwMode="auto">
          <a:xfrm rot="5400000">
            <a:off x="4344988" y="2895600"/>
            <a:ext cx="303212" cy="1588"/>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cxnSp>
      <p:sp>
        <p:nvSpPr>
          <p:cNvPr id="93194" name="TextBox 26"/>
          <p:cNvSpPr txBox="1">
            <a:spLocks noChangeArrowheads="1"/>
          </p:cNvSpPr>
          <p:nvPr/>
        </p:nvSpPr>
        <p:spPr bwMode="auto">
          <a:xfrm>
            <a:off x="2590800" y="3048000"/>
            <a:ext cx="3505200" cy="523875"/>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2800"/>
              <a:t>Events in CLAS12</a:t>
            </a:r>
          </a:p>
        </p:txBody>
      </p:sp>
      <p:sp>
        <p:nvSpPr>
          <p:cNvPr id="93195" name="TextBox 27"/>
          <p:cNvSpPr txBox="1">
            <a:spLocks noChangeArrowheads="1"/>
          </p:cNvSpPr>
          <p:nvPr/>
        </p:nvSpPr>
        <p:spPr bwMode="auto">
          <a:xfrm>
            <a:off x="228600" y="6096000"/>
            <a:ext cx="8686800" cy="33813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600"/>
              <a:t>Can achieve a reasonable agreement of kinematic distributions with realistic LUND simulation</a:t>
            </a:r>
          </a:p>
        </p:txBody>
      </p:sp>
      <p:pic>
        <p:nvPicPr>
          <p:cNvPr id="93196" name="Picture 3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11125" y="1752600"/>
            <a:ext cx="3200400" cy="712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3197" name="Slide Number Placeholder 20"/>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721A24DA-B929-2243-AF46-96034099F9EB}" type="slidenum">
              <a:rPr lang="en-US" altLang="en-US" sz="1400"/>
              <a:pPr>
                <a:spcBef>
                  <a:spcPct val="0"/>
                </a:spcBef>
                <a:buFontTx/>
                <a:buNone/>
              </a:pPr>
              <a:t>110</a:t>
            </a:fld>
            <a:endParaRPr lang="en-US" altLang="en-US" sz="1400"/>
          </a:p>
        </p:txBody>
      </p:sp>
      <p:sp>
        <p:nvSpPr>
          <p:cNvPr id="93198" name="Footer Placeholder 21"/>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smtClean="0"/>
              <a:t>Avakian, APCTP July 2</a:t>
            </a:r>
            <a:endParaRPr lang="en-US" altLang="en-US" sz="1400"/>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le 1"/>
          <p:cNvSpPr>
            <a:spLocks noGrp="1"/>
          </p:cNvSpPr>
          <p:nvPr>
            <p:ph type="title"/>
          </p:nvPr>
        </p:nvSpPr>
        <p:spPr>
          <a:xfrm>
            <a:off x="457200" y="274638"/>
            <a:ext cx="6477000" cy="411162"/>
          </a:xfrm>
        </p:spPr>
        <p:txBody>
          <a:bodyPr/>
          <a:lstStyle/>
          <a:p>
            <a:r>
              <a:rPr lang="en-US" altLang="en-US" sz="2800"/>
              <a:t>MC(level-II) for CLAS12</a:t>
            </a:r>
          </a:p>
        </p:txBody>
      </p:sp>
      <p:grpSp>
        <p:nvGrpSpPr>
          <p:cNvPr id="94210" name="Group 4"/>
          <p:cNvGrpSpPr>
            <a:grpSpLocks/>
          </p:cNvGrpSpPr>
          <p:nvPr/>
        </p:nvGrpSpPr>
        <p:grpSpPr bwMode="auto">
          <a:xfrm>
            <a:off x="5943600" y="152400"/>
            <a:ext cx="3200400" cy="1846263"/>
            <a:chOff x="3886200" y="1049338"/>
            <a:chExt cx="5257800" cy="3141662"/>
          </a:xfrm>
        </p:grpSpPr>
        <p:pic>
          <p:nvPicPr>
            <p:cNvPr id="94223" name="Picture 33"/>
            <p:cNvPicPr>
              <a:picLocks noChangeAspect="1" noChangeArrowheads="1"/>
            </p:cNvPicPr>
            <p:nvPr/>
          </p:nvPicPr>
          <p:blipFill>
            <a:blip r:embed="rId2">
              <a:extLst>
                <a:ext uri="{28A0092B-C50C-407E-A947-70E740481C1C}">
                  <a14:useLocalDpi xmlns:a14="http://schemas.microsoft.com/office/drawing/2010/main" val="0"/>
                </a:ext>
              </a:extLst>
            </a:blip>
            <a:srcRect l="5171" r="6735" b="18639"/>
            <a:stretch>
              <a:fillRect/>
            </a:stretch>
          </p:blipFill>
          <p:spPr bwMode="auto">
            <a:xfrm>
              <a:off x="3886200" y="1049338"/>
              <a:ext cx="5257800" cy="3141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4224" name="Rectangle 59"/>
            <p:cNvSpPr>
              <a:spLocks noChangeArrowheads="1"/>
            </p:cNvSpPr>
            <p:nvPr/>
          </p:nvSpPr>
          <p:spPr bwMode="auto">
            <a:xfrm>
              <a:off x="5638800" y="2449191"/>
              <a:ext cx="529090" cy="445164"/>
            </a:xfrm>
            <a:prstGeom prst="rect">
              <a:avLst/>
            </a:prstGeom>
            <a:solidFill>
              <a:srgbClr val="99CC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it-IT" altLang="en-US" sz="1100">
                  <a:solidFill>
                    <a:srgbClr val="FF0000"/>
                  </a:solidFill>
                </a:rPr>
                <a:t>p</a:t>
              </a:r>
              <a:r>
                <a:rPr lang="it-IT" altLang="en-US" sz="1100" baseline="-25000">
                  <a:solidFill>
                    <a:srgbClr val="FF0000"/>
                  </a:solidFill>
                </a:rPr>
                <a:t>┴</a:t>
              </a:r>
              <a:endParaRPr lang="en-US" altLang="en-US" sz="1100" baseline="-25000">
                <a:solidFill>
                  <a:srgbClr val="FF0000"/>
                </a:solidFill>
              </a:endParaRPr>
            </a:p>
          </p:txBody>
        </p:sp>
        <p:sp>
          <p:nvSpPr>
            <p:cNvPr id="94225" name="Line 61"/>
            <p:cNvSpPr>
              <a:spLocks noChangeShapeType="1"/>
            </p:cNvSpPr>
            <p:nvPr/>
          </p:nvSpPr>
          <p:spPr bwMode="auto">
            <a:xfrm flipV="1">
              <a:off x="5486400" y="1774825"/>
              <a:ext cx="1600200" cy="881063"/>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grpSp>
      <p:sp>
        <p:nvSpPr>
          <p:cNvPr id="94211" name="TextBox 10"/>
          <p:cNvSpPr txBox="1">
            <a:spLocks noChangeArrowheads="1"/>
          </p:cNvSpPr>
          <p:nvPr/>
        </p:nvSpPr>
        <p:spPr bwMode="auto">
          <a:xfrm>
            <a:off x="2438400" y="914400"/>
            <a:ext cx="3276600" cy="40005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2000"/>
              <a:t>SIDIS MC in 7D-&gt;9D</a:t>
            </a:r>
          </a:p>
        </p:txBody>
      </p:sp>
      <p:sp>
        <p:nvSpPr>
          <p:cNvPr id="94212" name="TextBox 27"/>
          <p:cNvSpPr txBox="1">
            <a:spLocks noChangeArrowheads="1"/>
          </p:cNvSpPr>
          <p:nvPr/>
        </p:nvSpPr>
        <p:spPr bwMode="auto">
          <a:xfrm>
            <a:off x="2133600" y="5943600"/>
            <a:ext cx="5029200" cy="36988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what we learn starting MC at quark level?</a:t>
            </a:r>
          </a:p>
        </p:txBody>
      </p:sp>
      <p:pic>
        <p:nvPicPr>
          <p:cNvPr id="94213" name="Picture 3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971800"/>
            <a:ext cx="3200400" cy="712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4214" name="Picture 21" descr="latex-image-1.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4800600"/>
            <a:ext cx="2981325" cy="63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4215" name="Picture 22" descr="latex-image-1.pd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2057400"/>
            <a:ext cx="8194675"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4216" name="Text Box 35"/>
          <p:cNvSpPr txBox="1">
            <a:spLocks noChangeArrowheads="1"/>
          </p:cNvSpPr>
          <p:nvPr/>
        </p:nvSpPr>
        <p:spPr bwMode="auto">
          <a:xfrm>
            <a:off x="3048000" y="1524000"/>
            <a:ext cx="2693988"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50000"/>
              </a:spcBef>
              <a:buFontTx/>
              <a:buNone/>
            </a:pPr>
            <a:r>
              <a:rPr lang="it-IT" altLang="en-US" sz="2000">
                <a:solidFill>
                  <a:schemeClr val="accent2"/>
                </a:solidFill>
              </a:rPr>
              <a:t>P</a:t>
            </a:r>
            <a:r>
              <a:rPr lang="it-IT" altLang="en-US" sz="2000" baseline="-25000">
                <a:solidFill>
                  <a:schemeClr val="accent2"/>
                </a:solidFill>
              </a:rPr>
              <a:t>hT </a:t>
            </a:r>
            <a:r>
              <a:rPr lang="it-IT" altLang="en-US" sz="2000"/>
              <a:t>= </a:t>
            </a:r>
            <a:r>
              <a:rPr lang="it-IT" altLang="en-US" sz="2000">
                <a:solidFill>
                  <a:srgbClr val="FF0000"/>
                </a:solidFill>
              </a:rPr>
              <a:t>p</a:t>
            </a:r>
            <a:r>
              <a:rPr lang="it-IT" altLang="en-US" sz="2000" baseline="-25000">
                <a:solidFill>
                  <a:srgbClr val="FF0000"/>
                </a:solidFill>
              </a:rPr>
              <a:t>┴</a:t>
            </a:r>
            <a:r>
              <a:rPr lang="it-IT" altLang="en-US" sz="2000" baseline="-25000"/>
              <a:t> </a:t>
            </a:r>
            <a:r>
              <a:rPr lang="it-IT" altLang="en-US" sz="2000">
                <a:solidFill>
                  <a:schemeClr val="accent2"/>
                </a:solidFill>
              </a:rPr>
              <a:t>+z</a:t>
            </a:r>
            <a:r>
              <a:rPr lang="it-IT" altLang="en-US" sz="2000"/>
              <a:t> </a:t>
            </a:r>
            <a:r>
              <a:rPr lang="it-IT" altLang="en-US" sz="2000">
                <a:solidFill>
                  <a:srgbClr val="FF0000"/>
                </a:solidFill>
              </a:rPr>
              <a:t>k</a:t>
            </a:r>
            <a:r>
              <a:rPr lang="it-IT" altLang="en-US" sz="2000" baseline="-25000">
                <a:solidFill>
                  <a:srgbClr val="FF0000"/>
                </a:solidFill>
              </a:rPr>
              <a:t>┴</a:t>
            </a:r>
            <a:endParaRPr lang="it-IT" altLang="en-US" sz="2000" baseline="-25000"/>
          </a:p>
        </p:txBody>
      </p:sp>
      <p:pic>
        <p:nvPicPr>
          <p:cNvPr id="94217" name="Picture 24" descr="latex-image-1.pd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495800" y="2971800"/>
            <a:ext cx="3200400" cy="511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4218" name="Picture 26" descr="latex-image-1.pd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62000" y="4800600"/>
            <a:ext cx="2706688" cy="763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28" name="Straight Connector 27"/>
          <p:cNvCxnSpPr/>
          <p:nvPr/>
        </p:nvCxnSpPr>
        <p:spPr>
          <a:xfrm>
            <a:off x="3810000" y="5105400"/>
            <a:ext cx="685800" cy="1588"/>
          </a:xfrm>
          <a:prstGeom prst="line">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94220" name="Slide Number Placeholder 16"/>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A5DF35BF-9513-FD40-8F4A-903157DC902E}" type="slidenum">
              <a:rPr lang="en-US" altLang="en-US" sz="1400"/>
              <a:pPr>
                <a:spcBef>
                  <a:spcPct val="0"/>
                </a:spcBef>
                <a:buFontTx/>
                <a:buNone/>
              </a:pPr>
              <a:t>111</a:t>
            </a:fld>
            <a:endParaRPr lang="en-US" altLang="en-US" sz="1400"/>
          </a:p>
        </p:txBody>
      </p:sp>
      <p:sp>
        <p:nvSpPr>
          <p:cNvPr id="94221" name="Footer Placeholder 17"/>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smtClean="0"/>
              <a:t>Avakian, APCTP July 2</a:t>
            </a:r>
            <a:endParaRPr lang="en-US" altLang="en-US" sz="1400"/>
          </a:p>
        </p:txBody>
      </p:sp>
      <p:sp>
        <p:nvSpPr>
          <p:cNvPr id="94222" name="Rectangle 1"/>
          <p:cNvSpPr>
            <a:spLocks noChangeArrowheads="1"/>
          </p:cNvSpPr>
          <p:nvPr/>
        </p:nvSpPr>
        <p:spPr bwMode="auto">
          <a:xfrm>
            <a:off x="1828800" y="4343400"/>
            <a:ext cx="54102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Not trivial to realize in a self consistent way, </a:t>
            </a: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9700"/>
            <a:ext cx="8229600" cy="546100"/>
          </a:xfrm>
        </p:spPr>
        <p:txBody>
          <a:bodyPr>
            <a:normAutofit fontScale="90000"/>
          </a:bodyPr>
          <a:lstStyle/>
          <a:p>
            <a:pPr>
              <a:defRPr/>
            </a:pPr>
            <a:r>
              <a:rPr lang="en-US" sz="3200">
                <a:ea typeface="ＭＳ Ｐゴシック" charset="0"/>
                <a:cs typeface="ＭＳ Ｐゴシック" charset="0"/>
              </a:rPr>
              <a:t>Partonic Transverse Motion at 11 GeV</a:t>
            </a:r>
          </a:p>
        </p:txBody>
      </p:sp>
      <p:sp>
        <p:nvSpPr>
          <p:cNvPr id="95234" name="TextBox 7"/>
          <p:cNvSpPr txBox="1">
            <a:spLocks noChangeArrowheads="1"/>
          </p:cNvSpPr>
          <p:nvPr/>
        </p:nvSpPr>
        <p:spPr bwMode="auto">
          <a:xfrm>
            <a:off x="152400" y="4038600"/>
            <a:ext cx="79248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Kinematical limits on transverse momentum size provided by the parton model   transfer directly to the experimental observables</a:t>
            </a:r>
          </a:p>
        </p:txBody>
      </p:sp>
      <p:pic>
        <p:nvPicPr>
          <p:cNvPr id="95235" name="Picture 8" descr="avKT2vsXB11GeV.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77900"/>
            <a:ext cx="3881438" cy="2797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5236" name="Picture 9" descr="avpT2vspipz11GeV.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57688" y="990600"/>
            <a:ext cx="4171950" cy="2895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5237" name="TextBox 10"/>
          <p:cNvSpPr txBox="1">
            <a:spLocks noChangeArrowheads="1"/>
          </p:cNvSpPr>
          <p:nvPr/>
        </p:nvSpPr>
        <p:spPr bwMode="auto">
          <a:xfrm>
            <a:off x="762000" y="5410200"/>
            <a:ext cx="6934200" cy="369888"/>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Average values of the transverse momentums are not constant! </a:t>
            </a:r>
          </a:p>
        </p:txBody>
      </p:sp>
      <p:sp>
        <p:nvSpPr>
          <p:cNvPr id="95238" name="Slide Number Placeholder 8"/>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D3B24ABF-B09C-344D-9D34-B56240019DCF}" type="slidenum">
              <a:rPr lang="en-US" altLang="en-US" sz="1400"/>
              <a:pPr>
                <a:spcBef>
                  <a:spcPct val="0"/>
                </a:spcBef>
                <a:buFontTx/>
                <a:buNone/>
              </a:pPr>
              <a:t>112</a:t>
            </a:fld>
            <a:endParaRPr lang="en-US" altLang="en-US" sz="1400"/>
          </a:p>
        </p:txBody>
      </p:sp>
      <p:sp>
        <p:nvSpPr>
          <p:cNvPr id="95239" name="Footer Placeholder 9"/>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smtClean="0"/>
              <a:t>Avakian, APCTP July 2</a:t>
            </a:r>
            <a:endParaRPr lang="en-US" altLang="en-US" sz="1400"/>
          </a:p>
        </p:txBody>
      </p:sp>
      <p:cxnSp>
        <p:nvCxnSpPr>
          <p:cNvPr id="9" name="Straight Connector 8"/>
          <p:cNvCxnSpPr/>
          <p:nvPr/>
        </p:nvCxnSpPr>
        <p:spPr>
          <a:xfrm rot="10800000">
            <a:off x="8229600" y="1676400"/>
            <a:ext cx="685800" cy="1588"/>
          </a:xfrm>
          <a:prstGeom prst="line">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95241" name="TextBox 11"/>
          <p:cNvSpPr txBox="1">
            <a:spLocks noChangeArrowheads="1"/>
          </p:cNvSpPr>
          <p:nvPr/>
        </p:nvSpPr>
        <p:spPr bwMode="auto">
          <a:xfrm>
            <a:off x="8056563" y="1219200"/>
            <a:ext cx="630237"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600"/>
              <a:t>input</a:t>
            </a:r>
          </a:p>
        </p:txBody>
      </p:sp>
      <p:pic>
        <p:nvPicPr>
          <p:cNvPr id="95242" name="Picture 12" descr="latex-image-1.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650288" y="1252538"/>
            <a:ext cx="417512" cy="271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4" name="Straight Connector 13"/>
          <p:cNvCxnSpPr/>
          <p:nvPr/>
        </p:nvCxnSpPr>
        <p:spPr>
          <a:xfrm rot="10800000">
            <a:off x="3544888" y="1905000"/>
            <a:ext cx="685800" cy="1588"/>
          </a:xfrm>
          <a:prstGeom prst="line">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95244" name="TextBox 14"/>
          <p:cNvSpPr txBox="1">
            <a:spLocks noChangeArrowheads="1"/>
          </p:cNvSpPr>
          <p:nvPr/>
        </p:nvSpPr>
        <p:spPr bwMode="auto">
          <a:xfrm>
            <a:off x="3429000" y="1447800"/>
            <a:ext cx="630238"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600"/>
              <a:t>input</a:t>
            </a:r>
          </a:p>
        </p:txBody>
      </p:sp>
      <p:pic>
        <p:nvPicPr>
          <p:cNvPr id="95245" name="Picture 16" descr="latex-image-1.pd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005263" y="1474788"/>
            <a:ext cx="434975" cy="277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extBox 6"/>
          <p:cNvSpPr txBox="1">
            <a:spLocks noChangeArrowheads="1"/>
          </p:cNvSpPr>
          <p:nvPr/>
        </p:nvSpPr>
        <p:spPr bwMode="auto">
          <a:xfrm>
            <a:off x="381000" y="838200"/>
            <a:ext cx="4025900" cy="5842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600"/>
              <a:t>Data  (contains N events with 4 vectors of reconstructed particles, N~1B)</a:t>
            </a:r>
          </a:p>
        </p:txBody>
      </p:sp>
      <p:sp>
        <p:nvSpPr>
          <p:cNvPr id="24578" name="TextBox 10"/>
          <p:cNvSpPr txBox="1">
            <a:spLocks noChangeArrowheads="1"/>
          </p:cNvSpPr>
          <p:nvPr/>
        </p:nvSpPr>
        <p:spPr bwMode="auto">
          <a:xfrm>
            <a:off x="4559300" y="846138"/>
            <a:ext cx="4445000" cy="830262"/>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600"/>
              <a:t>MC +RC (contains M events with 4 vectors of generated and reconstructed particles, M~</a:t>
            </a:r>
            <a:r>
              <a:rPr lang="en-US" altLang="en-US" sz="1600" u="sng"/>
              <a:t>10-100N</a:t>
            </a:r>
            <a:r>
              <a:rPr lang="en-US" altLang="en-US" sz="1600"/>
              <a:t>)</a:t>
            </a:r>
          </a:p>
        </p:txBody>
      </p:sp>
      <p:sp>
        <p:nvSpPr>
          <p:cNvPr id="13" name="Oval 12"/>
          <p:cNvSpPr/>
          <p:nvPr/>
        </p:nvSpPr>
        <p:spPr>
          <a:xfrm>
            <a:off x="4572000" y="1987550"/>
            <a:ext cx="3962400" cy="37465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sz="1600"/>
          </a:p>
        </p:txBody>
      </p:sp>
      <p:sp>
        <p:nvSpPr>
          <p:cNvPr id="24580" name="TextBox 13"/>
          <p:cNvSpPr txBox="1">
            <a:spLocks noChangeArrowheads="1"/>
          </p:cNvSpPr>
          <p:nvPr/>
        </p:nvSpPr>
        <p:spPr bwMode="auto">
          <a:xfrm>
            <a:off x="4648200" y="1981200"/>
            <a:ext cx="37322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600"/>
              <a:t>Compare generated with reconstructed</a:t>
            </a:r>
          </a:p>
        </p:txBody>
      </p:sp>
      <p:sp>
        <p:nvSpPr>
          <p:cNvPr id="15" name="Oval 14"/>
          <p:cNvSpPr/>
          <p:nvPr/>
        </p:nvSpPr>
        <p:spPr>
          <a:xfrm>
            <a:off x="381000" y="1828800"/>
            <a:ext cx="3235325" cy="68580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sz="1600"/>
          </a:p>
        </p:txBody>
      </p:sp>
      <p:sp>
        <p:nvSpPr>
          <p:cNvPr id="24582" name="TextBox 15"/>
          <p:cNvSpPr txBox="1">
            <a:spLocks noChangeArrowheads="1"/>
          </p:cNvSpPr>
          <p:nvPr/>
        </p:nvSpPr>
        <p:spPr bwMode="auto">
          <a:xfrm>
            <a:off x="990600" y="1905000"/>
            <a:ext cx="2247900"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600"/>
              <a:t>Define x-sections/normalized counts</a:t>
            </a:r>
          </a:p>
        </p:txBody>
      </p:sp>
      <p:cxnSp>
        <p:nvCxnSpPr>
          <p:cNvPr id="18" name="Straight Arrow Connector 17"/>
          <p:cNvCxnSpPr/>
          <p:nvPr/>
        </p:nvCxnSpPr>
        <p:spPr>
          <a:xfrm flipH="1">
            <a:off x="2209800" y="1458913"/>
            <a:ext cx="25400" cy="369887"/>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6454775" y="2381250"/>
            <a:ext cx="22225" cy="20955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a:endCxn id="24580" idx="0"/>
          </p:cNvCxnSpPr>
          <p:nvPr/>
        </p:nvCxnSpPr>
        <p:spPr>
          <a:xfrm>
            <a:off x="5272088" y="1654175"/>
            <a:ext cx="1241425" cy="327025"/>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flipH="1" flipV="1">
            <a:off x="3505200" y="2362200"/>
            <a:ext cx="1247775" cy="4572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a:off x="1981200" y="2514600"/>
            <a:ext cx="0" cy="26828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4588" name="TextBox 53"/>
          <p:cNvSpPr txBox="1">
            <a:spLocks noChangeArrowheads="1"/>
          </p:cNvSpPr>
          <p:nvPr/>
        </p:nvSpPr>
        <p:spPr bwMode="auto">
          <a:xfrm>
            <a:off x="1066800" y="127000"/>
            <a:ext cx="64516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2400"/>
              <a:t>Analysis of azimuthal moments in  SIDIS/HEP  </a:t>
            </a:r>
          </a:p>
        </p:txBody>
      </p:sp>
      <p:sp>
        <p:nvSpPr>
          <p:cNvPr id="24589" name="TextBox 24"/>
          <p:cNvSpPr txBox="1">
            <a:spLocks noChangeArrowheads="1"/>
          </p:cNvSpPr>
          <p:nvPr/>
        </p:nvSpPr>
        <p:spPr bwMode="auto">
          <a:xfrm>
            <a:off x="4724400" y="2743200"/>
            <a:ext cx="4037013" cy="830263"/>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600"/>
              <a:t>Acceptance in </a:t>
            </a:r>
            <a:r>
              <a:rPr lang="ja-JP" altLang="en-US" sz="1600"/>
              <a:t>“</a:t>
            </a:r>
            <a:r>
              <a:rPr lang="en-US" altLang="ja-JP" sz="1600"/>
              <a:t>small</a:t>
            </a:r>
            <a:r>
              <a:rPr lang="ja-JP" altLang="en-US" sz="1600"/>
              <a:t>”</a:t>
            </a:r>
            <a:r>
              <a:rPr lang="en-US" altLang="ja-JP" sz="1600"/>
              <a:t> bins (counts in </a:t>
            </a:r>
            <a:r>
              <a:rPr lang="en-US" altLang="ja-JP" sz="1600">
                <a:latin typeface="Symbol" charset="2"/>
              </a:rPr>
              <a:t>l,L,</a:t>
            </a:r>
            <a:r>
              <a:rPr lang="en-US" altLang="ja-JP" sz="1600"/>
              <a:t>x,y,[z,P</a:t>
            </a:r>
            <a:r>
              <a:rPr lang="en-US" altLang="ja-JP" sz="1600" baseline="-25000"/>
              <a:t>T</a:t>
            </a:r>
            <a:r>
              <a:rPr lang="en-US" altLang="ja-JP" sz="1600"/>
              <a:t>][t],</a:t>
            </a:r>
            <a:r>
              <a:rPr lang="en-US" altLang="ja-JP" sz="1600">
                <a:latin typeface="Symbol" charset="2"/>
              </a:rPr>
              <a:t> f</a:t>
            </a:r>
            <a:r>
              <a:rPr lang="en-US" altLang="ja-JP" sz="1600"/>
              <a:t>) defining reconstruction  efficiency and material on path of leptons</a:t>
            </a:r>
            <a:endParaRPr lang="en-US" altLang="en-US" sz="1600"/>
          </a:p>
        </p:txBody>
      </p:sp>
      <p:sp>
        <p:nvSpPr>
          <p:cNvPr id="24590" name="TextBox 27"/>
          <p:cNvSpPr txBox="1">
            <a:spLocks noChangeArrowheads="1"/>
          </p:cNvSpPr>
          <p:nvPr/>
        </p:nvSpPr>
        <p:spPr bwMode="auto">
          <a:xfrm>
            <a:off x="228600" y="2794000"/>
            <a:ext cx="3773488" cy="830263"/>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600"/>
              <a:t>Counts in </a:t>
            </a:r>
            <a:r>
              <a:rPr lang="ja-JP" altLang="en-US" sz="1600"/>
              <a:t>“</a:t>
            </a:r>
            <a:r>
              <a:rPr lang="en-US" altLang="ja-JP" sz="1600"/>
              <a:t>small</a:t>
            </a:r>
            <a:r>
              <a:rPr lang="ja-JP" altLang="en-US" sz="1600"/>
              <a:t>”</a:t>
            </a:r>
            <a:r>
              <a:rPr lang="en-US" altLang="ja-JP" sz="1600"/>
              <a:t> bins  in </a:t>
            </a:r>
          </a:p>
          <a:p>
            <a:pPr eaLnBrk="1" hangingPunct="1">
              <a:spcBef>
                <a:spcPct val="0"/>
              </a:spcBef>
              <a:buFontTx/>
              <a:buNone/>
            </a:pPr>
            <a:r>
              <a:rPr lang="en-US" altLang="en-US" sz="1600">
                <a:latin typeface="Symbol" charset="2"/>
              </a:rPr>
              <a:t>l,L</a:t>
            </a:r>
            <a:r>
              <a:rPr lang="en-US" altLang="en-US" sz="1600"/>
              <a:t>,x,y, [z,P</a:t>
            </a:r>
            <a:r>
              <a:rPr lang="en-US" altLang="en-US" sz="1600" baseline="-25000"/>
              <a:t>T</a:t>
            </a:r>
            <a:r>
              <a:rPr lang="en-US" altLang="en-US" sz="1600"/>
              <a:t>][t],</a:t>
            </a:r>
            <a:r>
              <a:rPr lang="en-US" altLang="en-US" sz="1600">
                <a:latin typeface="Symbol" charset="2"/>
              </a:rPr>
              <a:t>f</a:t>
            </a:r>
            <a:r>
              <a:rPr lang="en-US" altLang="en-US" sz="1600"/>
              <a:t>,</a:t>
            </a:r>
            <a:r>
              <a:rPr lang="en-US" altLang="en-US" sz="1200"/>
              <a:t>RC</a:t>
            </a:r>
            <a:r>
              <a:rPr lang="en-US" altLang="en-US" sz="1600"/>
              <a:t> corrected for detector acceptance and efficiency</a:t>
            </a:r>
          </a:p>
        </p:txBody>
      </p:sp>
      <p:sp>
        <p:nvSpPr>
          <p:cNvPr id="24591" name="Footer Placeholder 38"/>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smtClean="0"/>
              <a:t>Avakian, APCTP July 2</a:t>
            </a:r>
            <a:endParaRPr lang="en-US" altLang="en-US" sz="1400"/>
          </a:p>
        </p:txBody>
      </p:sp>
      <p:pic>
        <p:nvPicPr>
          <p:cNvPr id="2459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 y="3886200"/>
            <a:ext cx="9029700" cy="213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4593" name="Text Box 6"/>
          <p:cNvSpPr txBox="1">
            <a:spLocks noChangeArrowheads="1"/>
          </p:cNvSpPr>
          <p:nvPr/>
        </p:nvSpPr>
        <p:spPr bwMode="auto">
          <a:xfrm>
            <a:off x="990600" y="3581400"/>
            <a:ext cx="912813" cy="314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5221" rIns="81639" bIns="40820"/>
          <a:lstStyle>
            <a:lvl1pPr>
              <a:spcBef>
                <a:spcPct val="20000"/>
              </a:spcBef>
              <a:buChar char="•"/>
              <a:tabLst>
                <a:tab pos="457200" algn="l"/>
                <a:tab pos="914400" algn="l"/>
              </a:tabLst>
              <a:defRPr sz="3200">
                <a:solidFill>
                  <a:schemeClr val="tx1"/>
                </a:solidFill>
                <a:latin typeface="Arial" charset="0"/>
                <a:ea typeface="ＭＳ Ｐゴシック" charset="-128"/>
              </a:defRPr>
            </a:lvl1pPr>
            <a:lvl2pPr marL="742950" indent="-285750">
              <a:spcBef>
                <a:spcPct val="20000"/>
              </a:spcBef>
              <a:buChar char="–"/>
              <a:tabLst>
                <a:tab pos="457200" algn="l"/>
                <a:tab pos="914400" algn="l"/>
              </a:tabLst>
              <a:defRPr sz="2800">
                <a:solidFill>
                  <a:schemeClr val="tx1"/>
                </a:solidFill>
                <a:latin typeface="Arial" charset="0"/>
                <a:ea typeface="ＭＳ Ｐゴシック" charset="-128"/>
              </a:defRPr>
            </a:lvl2pPr>
            <a:lvl3pPr marL="1143000" indent="-228600">
              <a:spcBef>
                <a:spcPct val="20000"/>
              </a:spcBef>
              <a:buChar char="•"/>
              <a:tabLst>
                <a:tab pos="457200" algn="l"/>
                <a:tab pos="914400" algn="l"/>
              </a:tabLst>
              <a:defRPr sz="2400">
                <a:solidFill>
                  <a:schemeClr val="tx1"/>
                </a:solidFill>
                <a:latin typeface="Arial" charset="0"/>
                <a:ea typeface="ＭＳ Ｐゴシック" charset="-128"/>
              </a:defRPr>
            </a:lvl3pPr>
            <a:lvl4pPr marL="1600200" indent="-228600">
              <a:spcBef>
                <a:spcPct val="20000"/>
              </a:spcBef>
              <a:buChar char="–"/>
              <a:tabLst>
                <a:tab pos="457200" algn="l"/>
                <a:tab pos="914400" algn="l"/>
              </a:tabLst>
              <a:defRPr sz="2000">
                <a:solidFill>
                  <a:schemeClr val="tx1"/>
                </a:solidFill>
                <a:latin typeface="Arial" charset="0"/>
                <a:ea typeface="ＭＳ Ｐゴシック" charset="-128"/>
              </a:defRPr>
            </a:lvl4pPr>
            <a:lvl5pPr marL="2057400" indent="-228600">
              <a:spcBef>
                <a:spcPct val="20000"/>
              </a:spcBef>
              <a:buChar char="»"/>
              <a:tabLst>
                <a:tab pos="457200" algn="l"/>
                <a:tab pos="9144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 pos="9144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 pos="9144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 pos="9144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 pos="9144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800">
                <a:solidFill>
                  <a:srgbClr val="000000"/>
                </a:solidFill>
              </a:rPr>
              <a:t>data</a:t>
            </a:r>
          </a:p>
        </p:txBody>
      </p:sp>
      <p:sp>
        <p:nvSpPr>
          <p:cNvPr id="24594" name="Text Box 7"/>
          <p:cNvSpPr txBox="1">
            <a:spLocks noChangeArrowheads="1"/>
          </p:cNvSpPr>
          <p:nvPr/>
        </p:nvSpPr>
        <p:spPr bwMode="auto">
          <a:xfrm>
            <a:off x="3810000" y="3581400"/>
            <a:ext cx="1730375" cy="314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5221" rIns="81639" bIns="40820"/>
          <a:lstStyle>
            <a:lvl1pPr>
              <a:spcBef>
                <a:spcPct val="20000"/>
              </a:spcBef>
              <a:buChar char="•"/>
              <a:tabLst>
                <a:tab pos="457200" algn="l"/>
                <a:tab pos="914400" algn="l"/>
                <a:tab pos="1371600" algn="l"/>
                <a:tab pos="1828800" algn="l"/>
              </a:tabLst>
              <a:defRPr sz="3200">
                <a:solidFill>
                  <a:schemeClr val="tx1"/>
                </a:solidFill>
                <a:latin typeface="Arial" charset="0"/>
                <a:ea typeface="ＭＳ Ｐゴシック" charset="-128"/>
              </a:defRPr>
            </a:lvl1pPr>
            <a:lvl2pPr marL="742950" indent="-285750">
              <a:spcBef>
                <a:spcPct val="20000"/>
              </a:spcBef>
              <a:buChar char="–"/>
              <a:tabLst>
                <a:tab pos="457200" algn="l"/>
                <a:tab pos="914400" algn="l"/>
                <a:tab pos="1371600" algn="l"/>
                <a:tab pos="1828800" algn="l"/>
              </a:tabLst>
              <a:defRPr sz="2800">
                <a:solidFill>
                  <a:schemeClr val="tx1"/>
                </a:solidFill>
                <a:latin typeface="Arial" charset="0"/>
                <a:ea typeface="ＭＳ Ｐゴシック" charset="-128"/>
              </a:defRPr>
            </a:lvl2pPr>
            <a:lvl3pPr marL="1143000" indent="-228600">
              <a:spcBef>
                <a:spcPct val="20000"/>
              </a:spcBef>
              <a:buChar char="•"/>
              <a:tabLst>
                <a:tab pos="457200" algn="l"/>
                <a:tab pos="914400" algn="l"/>
                <a:tab pos="1371600" algn="l"/>
                <a:tab pos="1828800" algn="l"/>
              </a:tabLst>
              <a:defRPr sz="2400">
                <a:solidFill>
                  <a:schemeClr val="tx1"/>
                </a:solidFill>
                <a:latin typeface="Arial" charset="0"/>
                <a:ea typeface="ＭＳ Ｐゴシック" charset="-128"/>
              </a:defRPr>
            </a:lvl3pPr>
            <a:lvl4pPr marL="1600200" indent="-228600">
              <a:spcBef>
                <a:spcPct val="20000"/>
              </a:spcBef>
              <a:buChar char="–"/>
              <a:tabLst>
                <a:tab pos="457200" algn="l"/>
                <a:tab pos="914400" algn="l"/>
                <a:tab pos="1371600" algn="l"/>
                <a:tab pos="1828800" algn="l"/>
              </a:tabLst>
              <a:defRPr sz="2000">
                <a:solidFill>
                  <a:schemeClr val="tx1"/>
                </a:solidFill>
                <a:latin typeface="Arial" charset="0"/>
                <a:ea typeface="ＭＳ Ｐゴシック" charset="-128"/>
              </a:defRPr>
            </a:lvl4pPr>
            <a:lvl5pPr marL="2057400" indent="-228600">
              <a:spcBef>
                <a:spcPct val="20000"/>
              </a:spcBef>
              <a:buChar char="»"/>
              <a:tabLst>
                <a:tab pos="457200" algn="l"/>
                <a:tab pos="914400" algn="l"/>
                <a:tab pos="1371600" algn="l"/>
                <a:tab pos="18288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 pos="914400" algn="l"/>
                <a:tab pos="1371600" algn="l"/>
                <a:tab pos="18288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 pos="914400" algn="l"/>
                <a:tab pos="1371600" algn="l"/>
                <a:tab pos="18288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 pos="914400" algn="l"/>
                <a:tab pos="1371600" algn="l"/>
                <a:tab pos="18288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 pos="914400" algn="l"/>
                <a:tab pos="1371600" algn="l"/>
                <a:tab pos="18288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800">
                <a:solidFill>
                  <a:srgbClr val="000000"/>
                </a:solidFill>
              </a:rPr>
              <a:t>MC </a:t>
            </a:r>
            <a:r>
              <a:rPr lang="en-US" altLang="en-US" sz="1800">
                <a:solidFill>
                  <a:srgbClr val="0000FF"/>
                </a:solidFill>
              </a:rPr>
              <a:t>gen, </a:t>
            </a:r>
            <a:r>
              <a:rPr lang="en-US" altLang="en-US" sz="1800">
                <a:solidFill>
                  <a:srgbClr val="FF0000"/>
                </a:solidFill>
              </a:rPr>
              <a:t>rec, </a:t>
            </a:r>
            <a:r>
              <a:rPr lang="en-US" altLang="en-US" sz="1800">
                <a:solidFill>
                  <a:srgbClr val="00FF00"/>
                </a:solidFill>
              </a:rPr>
              <a:t>acc</a:t>
            </a:r>
          </a:p>
        </p:txBody>
      </p:sp>
      <p:sp>
        <p:nvSpPr>
          <p:cNvPr id="24595" name="Text Box 8"/>
          <p:cNvSpPr txBox="1">
            <a:spLocks noChangeArrowheads="1"/>
          </p:cNvSpPr>
          <p:nvPr/>
        </p:nvSpPr>
        <p:spPr bwMode="auto">
          <a:xfrm>
            <a:off x="7162800" y="3581400"/>
            <a:ext cx="1490663" cy="314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39" tIns="55221" rIns="81639" bIns="40820"/>
          <a:lstStyle>
            <a:lvl1pPr>
              <a:spcBef>
                <a:spcPct val="20000"/>
              </a:spcBef>
              <a:buChar char="•"/>
              <a:tabLst>
                <a:tab pos="457200" algn="l"/>
                <a:tab pos="914400" algn="l"/>
                <a:tab pos="1371600" algn="l"/>
              </a:tabLst>
              <a:defRPr sz="3200">
                <a:solidFill>
                  <a:schemeClr val="tx1"/>
                </a:solidFill>
                <a:latin typeface="Arial" charset="0"/>
                <a:ea typeface="ＭＳ Ｐゴシック" charset="-128"/>
              </a:defRPr>
            </a:lvl1pPr>
            <a:lvl2pPr marL="742950" indent="-285750">
              <a:spcBef>
                <a:spcPct val="20000"/>
              </a:spcBef>
              <a:buChar char="–"/>
              <a:tabLst>
                <a:tab pos="457200" algn="l"/>
                <a:tab pos="914400" algn="l"/>
                <a:tab pos="1371600" algn="l"/>
              </a:tabLst>
              <a:defRPr sz="2800">
                <a:solidFill>
                  <a:schemeClr val="tx1"/>
                </a:solidFill>
                <a:latin typeface="Arial" charset="0"/>
                <a:ea typeface="ＭＳ Ｐゴシック" charset="-128"/>
              </a:defRPr>
            </a:lvl2pPr>
            <a:lvl3pPr marL="1143000" indent="-228600">
              <a:spcBef>
                <a:spcPct val="20000"/>
              </a:spcBef>
              <a:buChar char="•"/>
              <a:tabLst>
                <a:tab pos="457200" algn="l"/>
                <a:tab pos="914400" algn="l"/>
                <a:tab pos="1371600" algn="l"/>
              </a:tabLst>
              <a:defRPr sz="2400">
                <a:solidFill>
                  <a:schemeClr val="tx1"/>
                </a:solidFill>
                <a:latin typeface="Arial" charset="0"/>
                <a:ea typeface="ＭＳ Ｐゴシック" charset="-128"/>
              </a:defRPr>
            </a:lvl3pPr>
            <a:lvl4pPr marL="1600200" indent="-228600">
              <a:spcBef>
                <a:spcPct val="20000"/>
              </a:spcBef>
              <a:buChar char="–"/>
              <a:tabLst>
                <a:tab pos="457200" algn="l"/>
                <a:tab pos="914400" algn="l"/>
                <a:tab pos="1371600" algn="l"/>
              </a:tabLst>
              <a:defRPr sz="2000">
                <a:solidFill>
                  <a:schemeClr val="tx1"/>
                </a:solidFill>
                <a:latin typeface="Arial" charset="0"/>
                <a:ea typeface="ＭＳ Ｐゴシック" charset="-128"/>
              </a:defRPr>
            </a:lvl4pPr>
            <a:lvl5pPr marL="2057400" indent="-228600">
              <a:spcBef>
                <a:spcPct val="20000"/>
              </a:spcBef>
              <a:buChar char="»"/>
              <a:tabLst>
                <a:tab pos="457200" algn="l"/>
                <a:tab pos="914400" algn="l"/>
                <a:tab pos="1371600" algn="l"/>
              </a:tabLst>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tabLst>
                <a:tab pos="457200" algn="l"/>
                <a:tab pos="914400" algn="l"/>
                <a:tab pos="1371600" algn="l"/>
              </a:tabLst>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tabLst>
                <a:tab pos="457200" algn="l"/>
                <a:tab pos="914400" algn="l"/>
                <a:tab pos="1371600" algn="l"/>
              </a:tabLst>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tabLst>
                <a:tab pos="457200" algn="l"/>
                <a:tab pos="914400" algn="l"/>
                <a:tab pos="1371600" algn="l"/>
              </a:tabLst>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tabLst>
                <a:tab pos="457200" algn="l"/>
                <a:tab pos="914400" algn="l"/>
                <a:tab pos="1371600" algn="l"/>
              </a:tabLst>
              <a:defRPr sz="2000">
                <a:solidFill>
                  <a:schemeClr val="tx1"/>
                </a:solidFill>
                <a:latin typeface="Arial" charset="0"/>
                <a:ea typeface="ＭＳ Ｐゴシック" charset="-128"/>
              </a:defRPr>
            </a:lvl9pPr>
          </a:lstStyle>
          <a:p>
            <a:pPr eaLnBrk="1" hangingPunct="1">
              <a:spcBef>
                <a:spcPct val="0"/>
              </a:spcBef>
              <a:buFontTx/>
              <a:buNone/>
            </a:pPr>
            <a:r>
              <a:rPr lang="en-US" altLang="en-US" sz="1800">
                <a:solidFill>
                  <a:srgbClr val="000000"/>
                </a:solidFill>
              </a:rPr>
              <a:t>corrected data</a:t>
            </a:r>
          </a:p>
        </p:txBody>
      </p:sp>
      <p:sp>
        <p:nvSpPr>
          <p:cNvPr id="24596" name="Slide Number Placeholder 1"/>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EDCFCCB3-7A7A-2E45-A3E0-C2F830CC12E6}" type="slidenum">
              <a:rPr lang="en-US" altLang="en-US" sz="1400"/>
              <a:pPr>
                <a:spcBef>
                  <a:spcPct val="0"/>
                </a:spcBef>
                <a:buFontTx/>
                <a:buNone/>
              </a:pPr>
              <a:t>113</a:t>
            </a:fld>
            <a:endParaRPr lang="en-US" altLang="en-US" sz="1400"/>
          </a:p>
        </p:txBody>
      </p:sp>
      <p:sp>
        <p:nvSpPr>
          <p:cNvPr id="24597" name="TextBox 1"/>
          <p:cNvSpPr txBox="1">
            <a:spLocks noChangeArrowheads="1"/>
          </p:cNvSpPr>
          <p:nvPr/>
        </p:nvSpPr>
        <p:spPr bwMode="auto">
          <a:xfrm>
            <a:off x="1371600" y="6096000"/>
            <a:ext cx="630555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Experimental input to phenomenology: x-sections, moments </a:t>
            </a: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Title 1"/>
          <p:cNvSpPr>
            <a:spLocks noGrp="1"/>
          </p:cNvSpPr>
          <p:nvPr>
            <p:ph type="title"/>
          </p:nvPr>
        </p:nvSpPr>
        <p:spPr>
          <a:xfrm>
            <a:off x="1143000" y="228600"/>
            <a:ext cx="5181600" cy="411163"/>
          </a:xfrm>
        </p:spPr>
        <p:txBody>
          <a:bodyPr/>
          <a:lstStyle/>
          <a:p>
            <a:r>
              <a:rPr lang="en-US" altLang="en-US" sz="2800"/>
              <a:t>SIDIS with Bessel weighting</a:t>
            </a:r>
          </a:p>
        </p:txBody>
      </p:sp>
      <p:grpSp>
        <p:nvGrpSpPr>
          <p:cNvPr id="96258" name="Group 4"/>
          <p:cNvGrpSpPr>
            <a:grpSpLocks/>
          </p:cNvGrpSpPr>
          <p:nvPr/>
        </p:nvGrpSpPr>
        <p:grpSpPr bwMode="auto">
          <a:xfrm>
            <a:off x="6553200" y="914400"/>
            <a:ext cx="2590800" cy="1752600"/>
            <a:chOff x="3886200" y="1049338"/>
            <a:chExt cx="5257800" cy="3141662"/>
          </a:xfrm>
        </p:grpSpPr>
        <p:pic>
          <p:nvPicPr>
            <p:cNvPr id="96273" name="Picture 33"/>
            <p:cNvPicPr>
              <a:picLocks noChangeAspect="1" noChangeArrowheads="1"/>
            </p:cNvPicPr>
            <p:nvPr/>
          </p:nvPicPr>
          <p:blipFill>
            <a:blip r:embed="rId2">
              <a:extLst>
                <a:ext uri="{28A0092B-C50C-407E-A947-70E740481C1C}">
                  <a14:useLocalDpi xmlns:a14="http://schemas.microsoft.com/office/drawing/2010/main" val="0"/>
                </a:ext>
              </a:extLst>
            </a:blip>
            <a:srcRect l="5171" r="6735" b="18639"/>
            <a:stretch>
              <a:fillRect/>
            </a:stretch>
          </p:blipFill>
          <p:spPr bwMode="auto">
            <a:xfrm>
              <a:off x="3886200" y="1049338"/>
              <a:ext cx="5257800" cy="3141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6274" name="Text Box 35"/>
            <p:cNvSpPr txBox="1">
              <a:spLocks noChangeArrowheads="1"/>
            </p:cNvSpPr>
            <p:nvPr/>
          </p:nvSpPr>
          <p:spPr bwMode="auto">
            <a:xfrm>
              <a:off x="4419600" y="3276600"/>
              <a:ext cx="3873500" cy="7172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50000"/>
                </a:spcBef>
                <a:buFontTx/>
                <a:buNone/>
              </a:pPr>
              <a:r>
                <a:rPr lang="it-IT" altLang="en-US" sz="2000">
                  <a:solidFill>
                    <a:schemeClr val="accent2"/>
                  </a:solidFill>
                </a:rPr>
                <a:t>P</a:t>
              </a:r>
              <a:r>
                <a:rPr lang="it-IT" altLang="en-US" sz="2000" baseline="-25000">
                  <a:solidFill>
                    <a:schemeClr val="accent2"/>
                  </a:solidFill>
                </a:rPr>
                <a:t>hT </a:t>
              </a:r>
              <a:r>
                <a:rPr lang="it-IT" altLang="en-US" sz="2000"/>
                <a:t>= </a:t>
              </a:r>
              <a:r>
                <a:rPr lang="it-IT" altLang="en-US" sz="2000">
                  <a:solidFill>
                    <a:srgbClr val="FF0000"/>
                  </a:solidFill>
                </a:rPr>
                <a:t>p</a:t>
              </a:r>
              <a:r>
                <a:rPr lang="it-IT" altLang="en-US" sz="2000" baseline="-25000">
                  <a:solidFill>
                    <a:srgbClr val="FF0000"/>
                  </a:solidFill>
                </a:rPr>
                <a:t>┴</a:t>
              </a:r>
              <a:r>
                <a:rPr lang="it-IT" altLang="en-US" sz="2000" baseline="-25000"/>
                <a:t> </a:t>
              </a:r>
              <a:r>
                <a:rPr lang="it-IT" altLang="en-US" sz="2000">
                  <a:solidFill>
                    <a:schemeClr val="accent2"/>
                  </a:solidFill>
                </a:rPr>
                <a:t>+z</a:t>
              </a:r>
              <a:r>
                <a:rPr lang="it-IT" altLang="en-US" sz="2000"/>
                <a:t> </a:t>
              </a:r>
              <a:r>
                <a:rPr lang="it-IT" altLang="en-US" sz="2000">
                  <a:solidFill>
                    <a:srgbClr val="FF0000"/>
                  </a:solidFill>
                </a:rPr>
                <a:t>k</a:t>
              </a:r>
              <a:r>
                <a:rPr lang="it-IT" altLang="en-US" sz="2000" baseline="-25000">
                  <a:solidFill>
                    <a:srgbClr val="FF0000"/>
                  </a:solidFill>
                </a:rPr>
                <a:t>T</a:t>
              </a:r>
              <a:r>
                <a:rPr lang="it-IT" altLang="en-US" sz="2000" baseline="-25000"/>
                <a:t> </a:t>
              </a:r>
            </a:p>
          </p:txBody>
        </p:sp>
        <p:sp>
          <p:nvSpPr>
            <p:cNvPr id="96275" name="Rectangle 59"/>
            <p:cNvSpPr>
              <a:spLocks noChangeArrowheads="1"/>
            </p:cNvSpPr>
            <p:nvPr/>
          </p:nvSpPr>
          <p:spPr bwMode="auto">
            <a:xfrm>
              <a:off x="5638800" y="2278684"/>
              <a:ext cx="529090" cy="671248"/>
            </a:xfrm>
            <a:prstGeom prst="rect">
              <a:avLst/>
            </a:prstGeom>
            <a:solidFill>
              <a:srgbClr val="99CC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it-IT" altLang="en-US" sz="1100">
                  <a:solidFill>
                    <a:srgbClr val="FF0000"/>
                  </a:solidFill>
                </a:rPr>
                <a:t>p</a:t>
              </a:r>
              <a:r>
                <a:rPr lang="it-IT" altLang="en-US" sz="1100" baseline="-25000">
                  <a:solidFill>
                    <a:srgbClr val="FF0000"/>
                  </a:solidFill>
                </a:rPr>
                <a:t>┴</a:t>
              </a:r>
              <a:endParaRPr lang="en-US" altLang="en-US" sz="1100" baseline="-25000">
                <a:solidFill>
                  <a:srgbClr val="FF0000"/>
                </a:solidFill>
              </a:endParaRPr>
            </a:p>
          </p:txBody>
        </p:sp>
        <p:sp>
          <p:nvSpPr>
            <p:cNvPr id="96276" name="Line 61"/>
            <p:cNvSpPr>
              <a:spLocks noChangeShapeType="1"/>
            </p:cNvSpPr>
            <p:nvPr/>
          </p:nvSpPr>
          <p:spPr bwMode="auto">
            <a:xfrm flipV="1">
              <a:off x="5486400" y="1774825"/>
              <a:ext cx="1600200" cy="881063"/>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grpSp>
      <p:grpSp>
        <p:nvGrpSpPr>
          <p:cNvPr id="96259" name="Group 21"/>
          <p:cNvGrpSpPr>
            <a:grpSpLocks/>
          </p:cNvGrpSpPr>
          <p:nvPr/>
        </p:nvGrpSpPr>
        <p:grpSpPr bwMode="auto">
          <a:xfrm>
            <a:off x="0" y="990600"/>
            <a:ext cx="6705600" cy="533400"/>
            <a:chOff x="-1" y="1295400"/>
            <a:chExt cx="6842126" cy="533400"/>
          </a:xfrm>
        </p:grpSpPr>
        <p:pic>
          <p:nvPicPr>
            <p:cNvPr id="96271" name="Picture 2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 y="1295400"/>
              <a:ext cx="942109"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6272" name="Picture 2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295400"/>
              <a:ext cx="6003925"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96260" name="Picture 25" descr="Screen shot 2011-10-13 at 2.59.35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600200"/>
            <a:ext cx="4546600" cy="479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6261" name="Picture 27" descr="Screen shot 2011-10-13 at 3.04.16 P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52400" y="4038600"/>
            <a:ext cx="6248400" cy="549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6262" name="Picture 29" descr="Screen shot 2011-10-13 at 3.09.09 PM.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0" y="2209800"/>
            <a:ext cx="6584950" cy="658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6263" name="Picture 30" descr="Screen shot 2011-10-13 at 3.15.45 PM.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81000" y="3124200"/>
            <a:ext cx="5302250" cy="560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6264" name="Picture 15" descr="Screen shot 2011-10-13 at 3.55.26 PM.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0" y="4800600"/>
            <a:ext cx="6629400" cy="723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6265" name="Picture 25"/>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019800" y="3352800"/>
            <a:ext cx="3048000" cy="417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9" name="Straight Connector 18"/>
          <p:cNvCxnSpPr/>
          <p:nvPr/>
        </p:nvCxnSpPr>
        <p:spPr>
          <a:xfrm>
            <a:off x="5943600" y="2743200"/>
            <a:ext cx="609600" cy="533400"/>
          </a:xfrm>
          <a:prstGeom prst="line">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96267" name="TextBox 20"/>
          <p:cNvSpPr txBox="1">
            <a:spLocks noChangeArrowheads="1"/>
          </p:cNvSpPr>
          <p:nvPr/>
        </p:nvSpPr>
        <p:spPr bwMode="auto">
          <a:xfrm>
            <a:off x="304800" y="5678488"/>
            <a:ext cx="8534400" cy="646112"/>
          </a:xfrm>
          <a:prstGeom prst="rect">
            <a:avLst/>
          </a:prstGeom>
          <a:solidFill>
            <a:srgbClr val="E3E81E"/>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pPr>
            <a:r>
              <a:rPr lang="en-US" altLang="en-US" sz="1800">
                <a:latin typeface="Times New Roman" charset="0"/>
              </a:rPr>
              <a:t>the formalism in </a:t>
            </a:r>
            <a:r>
              <a:rPr lang="en-US" altLang="en-US" sz="1800" b="1">
                <a:latin typeface="Times New Roman" charset="0"/>
              </a:rPr>
              <a:t>b</a:t>
            </a:r>
            <a:r>
              <a:rPr lang="en-US" altLang="en-US" sz="1800" b="1" baseline="-25000">
                <a:latin typeface="Times New Roman" charset="0"/>
              </a:rPr>
              <a:t>T</a:t>
            </a:r>
            <a:r>
              <a:rPr lang="en-US" altLang="en-US" sz="1800" b="1">
                <a:latin typeface="Times New Roman" charset="0"/>
              </a:rPr>
              <a:t>-space</a:t>
            </a:r>
            <a:r>
              <a:rPr lang="en-US" altLang="en-US" sz="1800">
                <a:latin typeface="Times New Roman" charset="0"/>
              </a:rPr>
              <a:t> avoids convolutions</a:t>
            </a:r>
          </a:p>
          <a:p>
            <a:pPr eaLnBrk="1" hangingPunct="1">
              <a:spcBef>
                <a:spcPct val="0"/>
              </a:spcBef>
            </a:pPr>
            <a:r>
              <a:rPr lang="en-US" altLang="en-US" sz="1800">
                <a:latin typeface="Times New Roman" charset="0"/>
              </a:rPr>
              <a:t>provides a model independent way to study kinematical dependences of TMD</a:t>
            </a:r>
          </a:p>
        </p:txBody>
      </p:sp>
      <p:pic>
        <p:nvPicPr>
          <p:cNvPr id="96268" name="Picture 19"/>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642100" y="3733800"/>
            <a:ext cx="2501900" cy="190182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pic>
      <p:sp>
        <p:nvSpPr>
          <p:cNvPr id="96269" name="Slide Number Placeholder 19"/>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419672EA-93CA-E042-BA68-38336ADD3147}" type="slidenum">
              <a:rPr lang="en-US" altLang="en-US" sz="1400"/>
              <a:pPr>
                <a:spcBef>
                  <a:spcPct val="0"/>
                </a:spcBef>
                <a:buFontTx/>
                <a:buNone/>
              </a:pPr>
              <a:t>114</a:t>
            </a:fld>
            <a:endParaRPr lang="en-US" altLang="en-US" sz="1400"/>
          </a:p>
        </p:txBody>
      </p:sp>
      <p:sp>
        <p:nvSpPr>
          <p:cNvPr id="96270" name="Footer Placeholder 20"/>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smtClean="0"/>
              <a:t>Avakian, APCTP July 2</a:t>
            </a:r>
            <a:endParaRPr lang="en-US" altLang="en-US" sz="1400"/>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1" name="Picture 1" descr="Screen shot 2012-06-01 at 12.01.29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33900" y="1171575"/>
            <a:ext cx="4616450" cy="3781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7282" name="Picture 2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 y="2101850"/>
            <a:ext cx="4419600" cy="83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4276" name="Rectangle 2"/>
          <p:cNvSpPr>
            <a:spLocks noGrp="1" noChangeArrowheads="1"/>
          </p:cNvSpPr>
          <p:nvPr>
            <p:ph type="title"/>
          </p:nvPr>
        </p:nvSpPr>
        <p:spPr>
          <a:xfrm>
            <a:off x="457200" y="122238"/>
            <a:ext cx="7924800" cy="411162"/>
          </a:xfrm>
        </p:spPr>
        <p:txBody>
          <a:bodyPr>
            <a:normAutofit fontScale="90000"/>
          </a:bodyPr>
          <a:lstStyle/>
          <a:p>
            <a:pPr eaLnBrk="1" hangingPunct="1">
              <a:defRPr/>
            </a:pPr>
            <a:r>
              <a:rPr lang="en-US" sz="2300">
                <a:ea typeface="ＭＳ Ｐゴシック" charset="0"/>
                <a:cs typeface="ＭＳ Ｐゴシック" charset="0"/>
              </a:rPr>
              <a:t>BGMP: extraction of k</a:t>
            </a:r>
            <a:r>
              <a:rPr lang="en-US" sz="2300" baseline="-25000">
                <a:ea typeface="ＭＳ Ｐゴシック" charset="0"/>
                <a:cs typeface="ＭＳ Ｐゴシック" charset="0"/>
              </a:rPr>
              <a:t>T</a:t>
            </a:r>
            <a:r>
              <a:rPr lang="en-US" sz="2300">
                <a:ea typeface="ＭＳ Ｐゴシック" charset="0"/>
                <a:cs typeface="ＭＳ Ｐゴシック" charset="0"/>
              </a:rPr>
              <a:t>-dependent PDFs</a:t>
            </a:r>
          </a:p>
        </p:txBody>
      </p:sp>
      <p:sp>
        <p:nvSpPr>
          <p:cNvPr id="97284" name="Text Box 16"/>
          <p:cNvSpPr txBox="1">
            <a:spLocks noChangeArrowheads="1"/>
          </p:cNvSpPr>
          <p:nvPr/>
        </p:nvSpPr>
        <p:spPr bwMode="auto">
          <a:xfrm>
            <a:off x="152400" y="696913"/>
            <a:ext cx="779145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latin typeface="Calibri" charset="0"/>
              </a:rPr>
              <a:t>Need: project x-section onto Fourier mods in b</a:t>
            </a:r>
            <a:r>
              <a:rPr lang="en-US" altLang="en-US" sz="1800" baseline="-25000">
                <a:latin typeface="Calibri" charset="0"/>
              </a:rPr>
              <a:t>T</a:t>
            </a:r>
            <a:r>
              <a:rPr lang="en-US" altLang="en-US" sz="1800">
                <a:latin typeface="Calibri" charset="0"/>
              </a:rPr>
              <a:t>-space to avoid convolution</a:t>
            </a:r>
          </a:p>
        </p:txBody>
      </p:sp>
      <p:pic>
        <p:nvPicPr>
          <p:cNvPr id="97285" name="Picture 1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1422400"/>
            <a:ext cx="4572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97286" name="Straight Connector 14"/>
          <p:cNvCxnSpPr>
            <a:cxnSpLocks noChangeShapeType="1"/>
          </p:cNvCxnSpPr>
          <p:nvPr/>
        </p:nvCxnSpPr>
        <p:spPr bwMode="auto">
          <a:xfrm rot="5400000">
            <a:off x="3925887" y="2144713"/>
            <a:ext cx="379413" cy="1588"/>
          </a:xfrm>
          <a:prstGeom prst="line">
            <a:avLst/>
          </a:prstGeom>
          <a:noFill/>
          <a:ln w="38100" cmpd="dbl">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97287" name="Straight Connector 16"/>
          <p:cNvCxnSpPr>
            <a:cxnSpLocks noChangeShapeType="1"/>
          </p:cNvCxnSpPr>
          <p:nvPr/>
        </p:nvCxnSpPr>
        <p:spPr bwMode="auto">
          <a:xfrm rot="5400000">
            <a:off x="3811588" y="3732212"/>
            <a:ext cx="762000" cy="3175"/>
          </a:xfrm>
          <a:prstGeom prst="line">
            <a:avLst/>
          </a:prstGeom>
          <a:noFill/>
          <a:ln w="38100" cmpd="dbl">
            <a:solidFill>
              <a:schemeClr val="tx1"/>
            </a:solidFill>
            <a:round/>
            <a:headEnd/>
            <a:tailEnd type="triangle" w="med" len="med"/>
          </a:ln>
          <a:extLst>
            <a:ext uri="{909E8E84-426E-40dd-AFC4-6F175D3DCCD1}">
              <a14:hiddenFill xmlns:a14="http://schemas.microsoft.com/office/drawing/2010/main" xmlns="">
                <a:noFill/>
              </a14:hiddenFill>
            </a:ext>
          </a:extLst>
        </p:spPr>
      </p:cxnSp>
      <p:sp>
        <p:nvSpPr>
          <p:cNvPr id="97288" name="TextBox 20"/>
          <p:cNvSpPr txBox="1">
            <a:spLocks noChangeArrowheads="1"/>
          </p:cNvSpPr>
          <p:nvPr/>
        </p:nvSpPr>
        <p:spPr bwMode="auto">
          <a:xfrm>
            <a:off x="304800" y="5257800"/>
            <a:ext cx="5791200" cy="830263"/>
          </a:xfrm>
          <a:prstGeom prst="rect">
            <a:avLst/>
          </a:prstGeom>
          <a:solidFill>
            <a:srgbClr val="E3E81E"/>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pPr>
            <a:r>
              <a:rPr lang="en-US" altLang="en-US" sz="1600">
                <a:latin typeface="Tahoma" charset="0"/>
              </a:rPr>
              <a:t>the formalism in </a:t>
            </a:r>
            <a:r>
              <a:rPr lang="en-US" altLang="en-US" sz="1600" b="1">
                <a:latin typeface="Tahoma" charset="0"/>
              </a:rPr>
              <a:t>b</a:t>
            </a:r>
            <a:r>
              <a:rPr lang="en-US" altLang="en-US" sz="1600" b="1" baseline="-25000">
                <a:latin typeface="Tahoma" charset="0"/>
              </a:rPr>
              <a:t>T</a:t>
            </a:r>
            <a:r>
              <a:rPr lang="en-US" altLang="en-US" sz="1600" b="1">
                <a:latin typeface="Tahoma" charset="0"/>
              </a:rPr>
              <a:t>-space</a:t>
            </a:r>
            <a:r>
              <a:rPr lang="en-US" altLang="en-US" sz="1600">
                <a:latin typeface="Tahoma" charset="0"/>
              </a:rPr>
              <a:t> avoids convolutions </a:t>
            </a:r>
          </a:p>
          <a:p>
            <a:pPr eaLnBrk="1" hangingPunct="1">
              <a:spcBef>
                <a:spcPct val="0"/>
              </a:spcBef>
              <a:buFont typeface="Symbol" charset="2"/>
              <a:buChar char="®"/>
            </a:pPr>
            <a:r>
              <a:rPr lang="en-US" altLang="en-US" sz="1600">
                <a:latin typeface="Tahoma" charset="0"/>
              </a:rPr>
              <a:t>easier to perform a model independent analysis of TMDs</a:t>
            </a:r>
          </a:p>
          <a:p>
            <a:pPr eaLnBrk="1" hangingPunct="1">
              <a:spcBef>
                <a:spcPct val="0"/>
              </a:spcBef>
            </a:pPr>
            <a:r>
              <a:rPr lang="en-US" altLang="en-US" sz="1600">
                <a:latin typeface="Tahoma" charset="0"/>
              </a:rPr>
              <a:t>Widths extracted from eg1dvcs </a:t>
            </a:r>
            <a:r>
              <a:rPr lang="en-US" altLang="en-US" sz="1600">
                <a:latin typeface="Symbol" charset="2"/>
              </a:rPr>
              <a:t>p</a:t>
            </a:r>
            <a:r>
              <a:rPr lang="en-US" altLang="en-US" sz="1600" baseline="30000">
                <a:latin typeface="Tahoma" charset="0"/>
              </a:rPr>
              <a:t>0</a:t>
            </a:r>
            <a:r>
              <a:rPr lang="en-US" altLang="en-US" sz="1600">
                <a:latin typeface="Tahoma" charset="0"/>
              </a:rPr>
              <a:t>s consistent with eg1</a:t>
            </a:r>
            <a:endParaRPr lang="en-US" altLang="en-US" sz="1600">
              <a:latin typeface="Calibri" charset="0"/>
            </a:endParaRPr>
          </a:p>
        </p:txBody>
      </p:sp>
      <p:pic>
        <p:nvPicPr>
          <p:cNvPr id="97289" name="Picture 2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71500" y="3179763"/>
            <a:ext cx="3048000" cy="663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7290" name="TextBox 23"/>
          <p:cNvSpPr txBox="1">
            <a:spLocks noChangeArrowheads="1"/>
          </p:cNvSpPr>
          <p:nvPr/>
        </p:nvSpPr>
        <p:spPr bwMode="auto">
          <a:xfrm>
            <a:off x="3276600" y="4946650"/>
            <a:ext cx="184150"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endParaRPr lang="en-US" altLang="en-US" sz="1800">
              <a:latin typeface="Calibri" charset="0"/>
            </a:endParaRPr>
          </a:p>
        </p:txBody>
      </p:sp>
      <p:sp>
        <p:nvSpPr>
          <p:cNvPr id="97291" name="Rectangle 23"/>
          <p:cNvSpPr>
            <a:spLocks noChangeArrowheads="1"/>
          </p:cNvSpPr>
          <p:nvPr/>
        </p:nvSpPr>
        <p:spPr bwMode="auto">
          <a:xfrm>
            <a:off x="5486400" y="1016000"/>
            <a:ext cx="3683000"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200">
                <a:latin typeface="Calibri" charset="0"/>
              </a:rPr>
              <a:t>Boer, Gamberg, Musch &amp;Prokudin arXiv:1107.5294</a:t>
            </a:r>
          </a:p>
        </p:txBody>
      </p:sp>
      <p:cxnSp>
        <p:nvCxnSpPr>
          <p:cNvPr id="97292" name="Straight Connector 14"/>
          <p:cNvCxnSpPr>
            <a:cxnSpLocks noChangeShapeType="1"/>
          </p:cNvCxnSpPr>
          <p:nvPr/>
        </p:nvCxnSpPr>
        <p:spPr bwMode="auto">
          <a:xfrm rot="10800000" flipV="1">
            <a:off x="3581400" y="2773363"/>
            <a:ext cx="153988"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cxnSp>
      <p:sp>
        <p:nvSpPr>
          <p:cNvPr id="97293" name="TextBox 27"/>
          <p:cNvSpPr txBox="1">
            <a:spLocks noChangeArrowheads="1"/>
          </p:cNvSpPr>
          <p:nvPr/>
        </p:nvSpPr>
        <p:spPr bwMode="auto">
          <a:xfrm>
            <a:off x="2514600" y="2849563"/>
            <a:ext cx="10842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600">
                <a:latin typeface="Calibri" charset="0"/>
              </a:rPr>
              <a:t>acceptance</a:t>
            </a:r>
          </a:p>
        </p:txBody>
      </p:sp>
      <p:cxnSp>
        <p:nvCxnSpPr>
          <p:cNvPr id="97294" name="Straight Connector 14"/>
          <p:cNvCxnSpPr>
            <a:cxnSpLocks noChangeShapeType="1"/>
          </p:cNvCxnSpPr>
          <p:nvPr/>
        </p:nvCxnSpPr>
        <p:spPr bwMode="auto">
          <a:xfrm rot="10800000" flipV="1">
            <a:off x="3579813" y="2798763"/>
            <a:ext cx="687387" cy="6096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cxnSp>
      <p:sp>
        <p:nvSpPr>
          <p:cNvPr id="97295" name="TextBox 32"/>
          <p:cNvSpPr txBox="1">
            <a:spLocks noChangeArrowheads="1"/>
          </p:cNvSpPr>
          <p:nvPr/>
        </p:nvSpPr>
        <p:spPr bwMode="auto">
          <a:xfrm>
            <a:off x="6870700" y="4578350"/>
            <a:ext cx="18415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endParaRPr lang="en-US" altLang="en-US" sz="1800">
              <a:latin typeface="Calibri" charset="0"/>
            </a:endParaRPr>
          </a:p>
        </p:txBody>
      </p:sp>
      <p:pic>
        <p:nvPicPr>
          <p:cNvPr id="97296" name="Picture 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927725" y="3748088"/>
            <a:ext cx="2254250" cy="442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7297" name="Picture 25" descr="latex-image-1.pd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524000" y="4343400"/>
            <a:ext cx="2736850" cy="331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22" name="Straight Connector 21"/>
          <p:cNvCxnSpPr/>
          <p:nvPr/>
        </p:nvCxnSpPr>
        <p:spPr>
          <a:xfrm rot="10800000">
            <a:off x="7696200" y="1676400"/>
            <a:ext cx="381000" cy="1588"/>
          </a:xfrm>
          <a:prstGeom prst="line">
            <a:avLst/>
          </a:prstGeom>
          <a:ln>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97299" name="TextBox 23"/>
          <p:cNvSpPr txBox="1">
            <a:spLocks noChangeArrowheads="1"/>
          </p:cNvSpPr>
          <p:nvPr/>
        </p:nvSpPr>
        <p:spPr bwMode="auto">
          <a:xfrm>
            <a:off x="8229600" y="1524000"/>
            <a:ext cx="484188"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400"/>
              <a:t>eg1</a:t>
            </a:r>
          </a:p>
        </p:txBody>
      </p:sp>
      <p:sp>
        <p:nvSpPr>
          <p:cNvPr id="97300" name="Slide Number Placeholder 20"/>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597F9AB7-E70B-B14D-9D3E-848A83CA67BC}" type="slidenum">
              <a:rPr lang="en-US" altLang="en-US" sz="1400"/>
              <a:pPr>
                <a:spcBef>
                  <a:spcPct val="0"/>
                </a:spcBef>
                <a:buFontTx/>
                <a:buNone/>
              </a:pPr>
              <a:t>115</a:t>
            </a:fld>
            <a:endParaRPr lang="en-US" altLang="en-US" sz="1400"/>
          </a:p>
        </p:txBody>
      </p:sp>
      <p:sp>
        <p:nvSpPr>
          <p:cNvPr id="97301" name="Footer Placeholder 22"/>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smtClean="0"/>
              <a:t>Avakian, APCTP July 2</a:t>
            </a:r>
            <a:endParaRPr lang="en-US" altLang="en-US" sz="1400"/>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Title 1"/>
          <p:cNvSpPr>
            <a:spLocks noGrp="1"/>
          </p:cNvSpPr>
          <p:nvPr>
            <p:ph type="title"/>
          </p:nvPr>
        </p:nvSpPr>
        <p:spPr>
          <a:xfrm>
            <a:off x="457200" y="98425"/>
            <a:ext cx="8229600" cy="511175"/>
          </a:xfrm>
        </p:spPr>
        <p:txBody>
          <a:bodyPr/>
          <a:lstStyle/>
          <a:p>
            <a:r>
              <a:rPr lang="en-US" altLang="en-US"/>
              <a:t>Bessel method: sensitivity to cuts</a:t>
            </a:r>
          </a:p>
        </p:txBody>
      </p:sp>
      <p:pic>
        <p:nvPicPr>
          <p:cNvPr id="99330" name="Picture 4" descr="PT_cut_onktg1.pdf"/>
          <p:cNvPicPr>
            <a:picLocks noChangeAspect="1"/>
          </p:cNvPicPr>
          <p:nvPr/>
        </p:nvPicPr>
        <p:blipFill>
          <a:blip r:embed="rId2">
            <a:extLst>
              <a:ext uri="{28A0092B-C50C-407E-A947-70E740481C1C}">
                <a14:useLocalDpi xmlns:a14="http://schemas.microsoft.com/office/drawing/2010/main" val="0"/>
              </a:ext>
            </a:extLst>
          </a:blip>
          <a:srcRect r="8749"/>
          <a:stretch>
            <a:fillRect/>
          </a:stretch>
        </p:blipFill>
        <p:spPr bwMode="auto">
          <a:xfrm>
            <a:off x="1295400" y="838200"/>
            <a:ext cx="6248400" cy="3273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9331" name="TextBox 6"/>
          <p:cNvSpPr txBox="1">
            <a:spLocks noChangeArrowheads="1"/>
          </p:cNvSpPr>
          <p:nvPr/>
        </p:nvSpPr>
        <p:spPr bwMode="auto">
          <a:xfrm>
            <a:off x="152400" y="4367213"/>
            <a:ext cx="8915400" cy="1200150"/>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pPr>
            <a:r>
              <a:rPr lang="en-US" altLang="en-US" sz="1800"/>
              <a:t>P</a:t>
            </a:r>
            <a:r>
              <a:rPr lang="en-US" altLang="en-US" sz="1800" baseline="-25000"/>
              <a:t>T</a:t>
            </a:r>
            <a:r>
              <a:rPr lang="en-US" altLang="en-US" sz="1800"/>
              <a:t> cuts affects  the value of extraction and the shape of b</a:t>
            </a:r>
            <a:r>
              <a:rPr lang="en-US" altLang="en-US" sz="1800" baseline="-25000"/>
              <a:t>T</a:t>
            </a:r>
            <a:r>
              <a:rPr lang="en-US" altLang="en-US" sz="1800"/>
              <a:t> dependence!</a:t>
            </a:r>
          </a:p>
          <a:p>
            <a:pPr eaLnBrk="1" hangingPunct="1">
              <a:spcBef>
                <a:spcPct val="0"/>
              </a:spcBef>
            </a:pPr>
            <a:r>
              <a:rPr lang="en-US" altLang="en-US" sz="1800"/>
              <a:t>The correlation is direct consequence of the energy and momentum conservation when we account for intrinsic motion of the quarks</a:t>
            </a:r>
          </a:p>
          <a:p>
            <a:pPr eaLnBrk="1" hangingPunct="1">
              <a:spcBef>
                <a:spcPct val="0"/>
              </a:spcBef>
            </a:pPr>
            <a:r>
              <a:rPr lang="en-US" altLang="en-US" sz="1800"/>
              <a:t>The correlation is not sensitive to the details of the models used for the extraction.</a:t>
            </a:r>
          </a:p>
        </p:txBody>
      </p:sp>
      <p:sp>
        <p:nvSpPr>
          <p:cNvPr id="99332"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AF2C7DCD-FBBA-0844-88FA-03B53DED7A32}" type="slidenum">
              <a:rPr lang="en-US" altLang="en-US" sz="1400"/>
              <a:pPr>
                <a:spcBef>
                  <a:spcPct val="0"/>
                </a:spcBef>
                <a:buFontTx/>
                <a:buNone/>
              </a:pPr>
              <a:t>116</a:t>
            </a:fld>
            <a:endParaRPr lang="en-US" altLang="en-US" sz="1400"/>
          </a:p>
        </p:txBody>
      </p:sp>
      <p:sp>
        <p:nvSpPr>
          <p:cNvPr id="99333" name="Footer Placeholder 5"/>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smtClean="0"/>
              <a:t>Avakian, APCTP July 2</a:t>
            </a:r>
            <a:endParaRPr lang="en-US" altLang="en-US" sz="1400"/>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altLang="en-US"/>
              <a:t>Accounting for nuclear effects</a:t>
            </a:r>
          </a:p>
        </p:txBody>
      </p:sp>
      <p:sp>
        <p:nvSpPr>
          <p:cNvPr id="100354" name="Footer Placeholder 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smtClean="0"/>
              <a:t>Avakian, APCTP July 2</a:t>
            </a:r>
            <a:endParaRPr lang="en-US" altLang="en-US" sz="1400"/>
          </a:p>
        </p:txBody>
      </p:sp>
      <p:sp>
        <p:nvSpPr>
          <p:cNvPr id="100355" name="Rectangle 1"/>
          <p:cNvSpPr>
            <a:spLocks noChangeArrowheads="1"/>
          </p:cNvSpPr>
          <p:nvPr/>
        </p:nvSpPr>
        <p:spPr bwMode="auto">
          <a:xfrm>
            <a:off x="228600" y="990600"/>
            <a:ext cx="69342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Under the </a:t>
            </a:r>
            <a:r>
              <a:rPr lang="ja-JP" altLang="en-US" sz="1800"/>
              <a:t>“</a:t>
            </a:r>
            <a:r>
              <a:rPr lang="en-US" altLang="ja-JP" sz="1800"/>
              <a:t>maximal two gluon approximation", the TMD quark distribution in a nucleus for leading twist</a:t>
            </a:r>
            <a:endParaRPr lang="en-US" altLang="en-US" sz="1800"/>
          </a:p>
        </p:txBody>
      </p:sp>
      <p:pic>
        <p:nvPicPr>
          <p:cNvPr id="100356" name="Picture 2" descr="Screen Shot 2016-09-08 at 9.29.35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600200"/>
            <a:ext cx="5842000" cy="86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57" name="Rectangle 3"/>
          <p:cNvSpPr>
            <a:spLocks noChangeArrowheads="1"/>
          </p:cNvSpPr>
          <p:nvPr/>
        </p:nvSpPr>
        <p:spPr bwMode="auto">
          <a:xfrm>
            <a:off x="228600" y="2286000"/>
            <a:ext cx="16859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for higher twist</a:t>
            </a:r>
          </a:p>
        </p:txBody>
      </p:sp>
      <p:pic>
        <p:nvPicPr>
          <p:cNvPr id="100358" name="Picture 5" descr="Screen Shot 2016-09-08 at 9.32.07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2743200"/>
            <a:ext cx="6781800" cy="814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59" name="Rectangle 6"/>
          <p:cNvSpPr>
            <a:spLocks noChangeArrowheads="1"/>
          </p:cNvSpPr>
          <p:nvPr/>
        </p:nvSpPr>
        <p:spPr bwMode="auto">
          <a:xfrm>
            <a:off x="152400" y="3429000"/>
            <a:ext cx="222408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for simple Gaussian </a:t>
            </a:r>
          </a:p>
        </p:txBody>
      </p:sp>
      <p:pic>
        <p:nvPicPr>
          <p:cNvPr id="100360" name="Picture 7" descr="Screen Shot 2016-09-08 at 9.34.37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3810000"/>
            <a:ext cx="6400800" cy="157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61" name="Rectangle 8"/>
          <p:cNvSpPr>
            <a:spLocks noChangeArrowheads="1"/>
          </p:cNvSpPr>
          <p:nvPr/>
        </p:nvSpPr>
        <p:spPr bwMode="auto">
          <a:xfrm>
            <a:off x="0" y="5486400"/>
            <a:ext cx="8839200"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600"/>
              <a:t>The broadening width </a:t>
            </a:r>
            <a:r>
              <a:rPr lang="en-US" altLang="en-US" sz="1600">
                <a:latin typeface="Symbol" charset="2"/>
              </a:rPr>
              <a:t>D</a:t>
            </a:r>
            <a:r>
              <a:rPr lang="en-US" altLang="en-US" sz="1600" b="1" baseline="-25000"/>
              <a:t>2</a:t>
            </a:r>
            <a:r>
              <a:rPr lang="en-US" altLang="en-US" sz="1600" baseline="-25000"/>
              <a:t>F</a:t>
            </a:r>
            <a:r>
              <a:rPr lang="en-US" altLang="en-US" sz="1600"/>
              <a:t> or the total average squared transverse momentum broadening,</a:t>
            </a:r>
          </a:p>
          <a:p>
            <a:pPr eaLnBrk="1" hangingPunct="1">
              <a:spcBef>
                <a:spcPct val="0"/>
              </a:spcBef>
              <a:buFontTx/>
              <a:buNone/>
            </a:pPr>
            <a:r>
              <a:rPr lang="en-US" altLang="en-US" sz="1600"/>
              <a:t>is given by the quark transport parameter depending on the spatial nucleon number density</a:t>
            </a:r>
          </a:p>
          <a:p>
            <a:pPr eaLnBrk="1" hangingPunct="1">
              <a:spcBef>
                <a:spcPct val="0"/>
              </a:spcBef>
              <a:buFontTx/>
              <a:buNone/>
            </a:pPr>
            <a:r>
              <a:rPr lang="en-US" altLang="en-US" sz="1600"/>
              <a:t>inside the nucleus and the gluon distribution function in a nucleon</a:t>
            </a:r>
          </a:p>
        </p:txBody>
      </p:sp>
      <p:sp>
        <p:nvSpPr>
          <p:cNvPr id="100362" name="Rectangle 9"/>
          <p:cNvSpPr>
            <a:spLocks noChangeArrowheads="1"/>
          </p:cNvSpPr>
          <p:nvPr/>
        </p:nvSpPr>
        <p:spPr bwMode="auto">
          <a:xfrm>
            <a:off x="6781800" y="838200"/>
            <a:ext cx="227647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pt-BR" altLang="en-US" sz="1800" b="1"/>
              <a:t>[</a:t>
            </a:r>
            <a:r>
              <a:rPr lang="pt-BR" altLang="en-US" sz="1800"/>
              <a:t>hep-ph/0801.0434</a:t>
            </a:r>
            <a:r>
              <a:rPr lang="pt-BR" altLang="en-US" sz="1800" b="1"/>
              <a:t>].</a:t>
            </a:r>
            <a:endParaRPr lang="en-US" altLang="en-US" sz="1800"/>
          </a:p>
        </p:txBody>
      </p:sp>
      <p:sp>
        <p:nvSpPr>
          <p:cNvPr id="100363" name="Slide Number Placeholder 1"/>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D0FA8DE0-82ED-AE44-A9A4-834AE5103A97}" type="slidenum">
              <a:rPr lang="en-US" altLang="en-US" sz="1400"/>
              <a:pPr>
                <a:spcBef>
                  <a:spcPct val="0"/>
                </a:spcBef>
                <a:buFontTx/>
                <a:buNone/>
              </a:pPr>
              <a:t>117</a:t>
            </a:fld>
            <a:endParaRPr lang="en-US" altLang="en-US" sz="1400"/>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a:defRPr/>
            </a:pPr>
            <a:r>
              <a:rPr lang="en-US" smtClean="0"/>
              <a:t>Avakian, APCTP July 2</a:t>
            </a:r>
            <a:endParaRPr lang="en-US"/>
          </a:p>
        </p:txBody>
      </p:sp>
      <p:sp>
        <p:nvSpPr>
          <p:cNvPr id="101378" name="Slide Number Placeholder 2"/>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C18D738C-21B9-2D42-A4C9-F61C10823964}" type="slidenum">
              <a:rPr lang="en-US" altLang="en-US" sz="1400"/>
              <a:pPr>
                <a:spcBef>
                  <a:spcPct val="0"/>
                </a:spcBef>
                <a:buFontTx/>
                <a:buNone/>
              </a:pPr>
              <a:t>118</a:t>
            </a:fld>
            <a:endParaRPr lang="en-US" altLang="en-US" sz="1400"/>
          </a:p>
        </p:txBody>
      </p:sp>
      <p:sp>
        <p:nvSpPr>
          <p:cNvPr id="101379" name="TextBox 3"/>
          <p:cNvSpPr txBox="1">
            <a:spLocks noChangeArrowheads="1"/>
          </p:cNvSpPr>
          <p:nvPr/>
        </p:nvSpPr>
        <p:spPr bwMode="auto">
          <a:xfrm>
            <a:off x="2209800" y="152400"/>
            <a:ext cx="515461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2800"/>
              <a:t>Correlations between moments</a:t>
            </a:r>
          </a:p>
        </p:txBody>
      </p:sp>
      <p:pic>
        <p:nvPicPr>
          <p:cNvPr id="101380" name="Picture 4" descr="Screen Shot 2017-01-25 at 3.08.09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066800"/>
            <a:ext cx="7138988" cy="480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1381" name="TextBox 5"/>
          <p:cNvSpPr txBox="1">
            <a:spLocks noChangeArrowheads="1"/>
          </p:cNvSpPr>
          <p:nvPr/>
        </p:nvSpPr>
        <p:spPr bwMode="auto">
          <a:xfrm>
            <a:off x="-36513" y="5943600"/>
            <a:ext cx="9124951"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Unpolarized cos</a:t>
            </a:r>
            <a:r>
              <a:rPr lang="en-US" altLang="en-US" sz="1800">
                <a:latin typeface="Symbol" charset="2"/>
              </a:rPr>
              <a:t>f (</a:t>
            </a:r>
            <a:r>
              <a:rPr lang="en-US" altLang="en-US" sz="1800"/>
              <a:t>sets correspond to 0 and 0.1</a:t>
            </a:r>
            <a:r>
              <a:rPr lang="en-US" altLang="en-US" sz="1800">
                <a:latin typeface="Symbol" charset="2"/>
              </a:rPr>
              <a:t>) </a:t>
            </a:r>
            <a:r>
              <a:rPr lang="en-US" altLang="en-US" sz="1800"/>
              <a:t>, affects polarized sin2</a:t>
            </a:r>
            <a:r>
              <a:rPr lang="en-US" altLang="en-US" sz="1800">
                <a:latin typeface="Symbol" charset="2"/>
              </a:rPr>
              <a:t>f</a:t>
            </a:r>
            <a:r>
              <a:rPr lang="en-US" altLang="en-US" sz="1800"/>
              <a:t>,cos</a:t>
            </a:r>
            <a:r>
              <a:rPr lang="en-US" altLang="en-US" sz="1800">
                <a:latin typeface="Symbol" charset="2"/>
              </a:rPr>
              <a:t>f</a:t>
            </a:r>
            <a:r>
              <a:rPr lang="en-US" altLang="en-US" sz="1800"/>
              <a:t> moments</a:t>
            </a: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p:cNvSpPr>
            <a:spLocks noGrp="1"/>
          </p:cNvSpPr>
          <p:nvPr>
            <p:ph type="title"/>
          </p:nvPr>
        </p:nvSpPr>
        <p:spPr>
          <a:xfrm>
            <a:off x="1524000" y="274638"/>
            <a:ext cx="5181600" cy="411162"/>
          </a:xfrm>
        </p:spPr>
        <p:txBody>
          <a:bodyPr/>
          <a:lstStyle/>
          <a:p>
            <a:r>
              <a:rPr lang="en-US" altLang="en-US" sz="2800"/>
              <a:t>SIDIS with Bessel weighting</a:t>
            </a:r>
          </a:p>
        </p:txBody>
      </p:sp>
      <p:pic>
        <p:nvPicPr>
          <p:cNvPr id="103426" name="Picture 27" descr="Screen shot 2011-10-13 at 3.04.16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 y="914400"/>
            <a:ext cx="6629400" cy="549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3427" name="TextBox 20"/>
          <p:cNvSpPr txBox="1">
            <a:spLocks noChangeArrowheads="1"/>
          </p:cNvSpPr>
          <p:nvPr/>
        </p:nvSpPr>
        <p:spPr bwMode="auto">
          <a:xfrm>
            <a:off x="228600" y="5954713"/>
            <a:ext cx="5029200" cy="369887"/>
          </a:xfrm>
          <a:prstGeom prst="rect">
            <a:avLst/>
          </a:prstGeom>
          <a:solidFill>
            <a:srgbClr val="E3E81E"/>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pPr>
            <a:r>
              <a:rPr lang="en-US" altLang="en-US" sz="1800">
                <a:latin typeface="Times New Roman" charset="0"/>
              </a:rPr>
              <a:t>the data analysis can be performed in the </a:t>
            </a:r>
            <a:r>
              <a:rPr lang="en-US" altLang="en-US" sz="1800" b="1">
                <a:latin typeface="Times New Roman" charset="0"/>
              </a:rPr>
              <a:t>b</a:t>
            </a:r>
            <a:r>
              <a:rPr lang="en-US" altLang="en-US" sz="1800" b="1" baseline="-25000">
                <a:latin typeface="Times New Roman" charset="0"/>
              </a:rPr>
              <a:t>T</a:t>
            </a:r>
            <a:r>
              <a:rPr lang="en-US" altLang="en-US" sz="1800" b="1">
                <a:latin typeface="Times New Roman" charset="0"/>
              </a:rPr>
              <a:t>-space</a:t>
            </a:r>
            <a:r>
              <a:rPr lang="en-US" altLang="en-US" sz="1800">
                <a:latin typeface="Times New Roman" charset="0"/>
              </a:rPr>
              <a:t>.</a:t>
            </a:r>
          </a:p>
        </p:txBody>
      </p:sp>
      <p:pic>
        <p:nvPicPr>
          <p:cNvPr id="103428" name="Picture 21" descr="latex-image-1.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0525" y="2230438"/>
            <a:ext cx="3724275" cy="803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3429" name="Picture 24" descr="latex-image-1.pd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7200" y="4038600"/>
            <a:ext cx="3754438" cy="542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3430" name="Picture 25" descr="Screen shot 2011-10-13 at 9.46.00 P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106988" y="1371600"/>
            <a:ext cx="3579812" cy="2362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3431" name="Picture 27" descr="Screen shot 2011-10-13 at 9.42.14 PM.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334000" y="3733800"/>
            <a:ext cx="3344863" cy="2392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3432" name="Picture 28" descr="latex-image-1.pd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400800" y="1665288"/>
            <a:ext cx="1752600" cy="252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3433" name="Slide Number Placeholder 9"/>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260A2F54-7E5E-9C41-8C12-8CB02B663F0C}" type="slidenum">
              <a:rPr lang="en-US" altLang="en-US" sz="1400"/>
              <a:pPr>
                <a:spcBef>
                  <a:spcPct val="0"/>
                </a:spcBef>
                <a:buFontTx/>
                <a:buNone/>
              </a:pPr>
              <a:t>119</a:t>
            </a:fld>
            <a:endParaRPr lang="en-US" altLang="en-US" sz="1400"/>
          </a:p>
        </p:txBody>
      </p:sp>
      <p:sp>
        <p:nvSpPr>
          <p:cNvPr id="103434" name="Footer Placeholder 10"/>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smtClean="0"/>
              <a:t>Avakian, APCTP July 2</a:t>
            </a:r>
            <a:endParaRPr lang="en-US" altLang="en-US" sz="1400"/>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p:cNvSpPr>
            <a:spLocks noGrp="1"/>
          </p:cNvSpPr>
          <p:nvPr>
            <p:ph type="title"/>
          </p:nvPr>
        </p:nvSpPr>
        <p:spPr/>
        <p:txBody>
          <a:bodyPr/>
          <a:lstStyle/>
          <a:p>
            <a:r>
              <a:rPr lang="en-US" altLang="en-US"/>
              <a:t>Lattice calculations and b</a:t>
            </a:r>
            <a:r>
              <a:rPr lang="en-US" altLang="en-US" baseline="-25000"/>
              <a:t>T</a:t>
            </a:r>
            <a:r>
              <a:rPr lang="en-US" altLang="en-US"/>
              <a:t>-space</a:t>
            </a:r>
          </a:p>
        </p:txBody>
      </p:sp>
      <p:sp>
        <p:nvSpPr>
          <p:cNvPr id="105474" name="Footer Placeholder 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smtClean="0"/>
              <a:t>Avakian, APCTP July 2</a:t>
            </a:r>
            <a:endParaRPr lang="en-US" altLang="en-US" sz="1400"/>
          </a:p>
        </p:txBody>
      </p:sp>
      <p:sp>
        <p:nvSpPr>
          <p:cNvPr id="105475" name="Slide Number Placeholder 4"/>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A6C773F9-3A90-9D46-953C-9F3CF3A866F1}" type="slidenum">
              <a:rPr lang="en-US" altLang="en-US" sz="1400"/>
              <a:pPr>
                <a:spcBef>
                  <a:spcPct val="0"/>
                </a:spcBef>
                <a:buFontTx/>
                <a:buNone/>
              </a:pPr>
              <a:t>120</a:t>
            </a:fld>
            <a:endParaRPr lang="en-US" altLang="en-US" sz="1400"/>
          </a:p>
        </p:txBody>
      </p:sp>
      <p:pic>
        <p:nvPicPr>
          <p:cNvPr id="105476" name="Picture 5" descr="Screen shot 2011-10-14 at 8.06.23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229100"/>
            <a:ext cx="3962400" cy="495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5477" name="Picture 6" descr="Screen shot 2011-10-14 at 8.10.21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2425" y="3314700"/>
            <a:ext cx="7975600" cy="64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5478" name="Picture 7" descr="Screen shot 2011-10-14 at 8.09.39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1355725"/>
            <a:ext cx="8458200" cy="195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5479" name="Picture 8" descr="Screen shot 2011-10-14 at 8.13.41 A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3400" y="4953000"/>
            <a:ext cx="3048000" cy="822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5480" name="Picture 9" descr="Screen shot 2011-10-14 at 8.13.57 A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3981450"/>
            <a:ext cx="4102100" cy="2343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5481" name="TextBox 10"/>
          <p:cNvSpPr txBox="1">
            <a:spLocks noChangeArrowheads="1"/>
          </p:cNvSpPr>
          <p:nvPr/>
        </p:nvSpPr>
        <p:spPr bwMode="auto">
          <a:xfrm>
            <a:off x="1828800" y="3810000"/>
            <a:ext cx="385763"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c</a:t>
            </a:r>
            <a:r>
              <a:rPr lang="en-US" altLang="en-US" sz="1800" baseline="-25000"/>
              <a:t>2</a:t>
            </a:r>
          </a:p>
        </p:txBody>
      </p:sp>
      <p:sp>
        <p:nvSpPr>
          <p:cNvPr id="105482" name="TextBox 11"/>
          <p:cNvSpPr txBox="1">
            <a:spLocks noChangeArrowheads="1"/>
          </p:cNvSpPr>
          <p:nvPr/>
        </p:nvSpPr>
        <p:spPr bwMode="auto">
          <a:xfrm>
            <a:off x="3043238" y="3810000"/>
            <a:ext cx="40957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latin typeface="Symbol" charset="2"/>
              </a:rPr>
              <a:t>s</a:t>
            </a:r>
            <a:r>
              <a:rPr lang="en-US" altLang="en-US" sz="1800" baseline="-25000"/>
              <a:t>2</a:t>
            </a:r>
          </a:p>
        </p:txBody>
      </p:sp>
      <p:grpSp>
        <p:nvGrpSpPr>
          <p:cNvPr id="105483" name="Group 11"/>
          <p:cNvGrpSpPr>
            <a:grpSpLocks/>
          </p:cNvGrpSpPr>
          <p:nvPr/>
        </p:nvGrpSpPr>
        <p:grpSpPr bwMode="auto">
          <a:xfrm>
            <a:off x="3200400" y="762000"/>
            <a:ext cx="5562600" cy="646113"/>
            <a:chOff x="3200400" y="761977"/>
            <a:chExt cx="5562600" cy="646331"/>
          </a:xfrm>
        </p:grpSpPr>
        <p:sp>
          <p:nvSpPr>
            <p:cNvPr id="105484" name="Text Box 7"/>
            <p:cNvSpPr txBox="1">
              <a:spLocks noChangeArrowheads="1"/>
            </p:cNvSpPr>
            <p:nvPr/>
          </p:nvSpPr>
          <p:spPr bwMode="auto">
            <a:xfrm>
              <a:off x="3200400" y="761977"/>
              <a:ext cx="55626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(PDFs in terms of Lorenz invariant amplitudes </a:t>
              </a:r>
            </a:p>
            <a:p>
              <a:pPr eaLnBrk="1" hangingPunct="1">
                <a:spcBef>
                  <a:spcPct val="0"/>
                </a:spcBef>
                <a:buFontTx/>
                <a:buNone/>
              </a:pPr>
              <a:r>
                <a:rPr lang="en-US" altLang="en-US" sz="1800"/>
                <a:t>Musch et al, </a:t>
              </a:r>
              <a:r>
                <a:rPr lang="en-US" altLang="en-US" sz="1600"/>
                <a:t>arXiv:1011.1213</a:t>
              </a:r>
              <a:r>
                <a:rPr lang="en-US" altLang="en-US" sz="1800"/>
                <a:t>)</a:t>
              </a:r>
            </a:p>
          </p:txBody>
        </p:sp>
        <p:pic>
          <p:nvPicPr>
            <p:cNvPr id="105485" name="Picture 13" descr="latex-image-1.pd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8077200" y="838200"/>
              <a:ext cx="348655" cy="398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sz="3200">
                <a:ea typeface="ＭＳ Ｐゴシック" charset="0"/>
                <a:cs typeface="ＭＳ Ｐゴシック" charset="0"/>
              </a:rPr>
              <a:t>Quarks Intrinsic Motion in MC</a:t>
            </a:r>
          </a:p>
        </p:txBody>
      </p:sp>
      <p:sp>
        <p:nvSpPr>
          <p:cNvPr id="106498" name="Content Placeholder 2"/>
          <p:cNvSpPr>
            <a:spLocks noGrp="1"/>
          </p:cNvSpPr>
          <p:nvPr>
            <p:ph idx="1"/>
          </p:nvPr>
        </p:nvSpPr>
        <p:spPr>
          <a:xfrm>
            <a:off x="457200" y="762000"/>
            <a:ext cx="8229600" cy="5410200"/>
          </a:xfrm>
        </p:spPr>
        <p:txBody>
          <a:bodyPr/>
          <a:lstStyle/>
          <a:p>
            <a:r>
              <a:rPr lang="en-US" altLang="en-US" sz="2000"/>
              <a:t>New event generator based on M. Anselmino Phys. Rev. D, 71, 7, 2005 is developed (non zero hadrons mass approximation).</a:t>
            </a:r>
          </a:p>
          <a:p>
            <a:r>
              <a:rPr lang="en-US" altLang="en-US" sz="2000"/>
              <a:t>As an input user can give his preferable distribution and fragmentation functions.</a:t>
            </a:r>
          </a:p>
          <a:p>
            <a:pPr>
              <a:buFontTx/>
              <a:buNone/>
            </a:pPr>
            <a:r>
              <a:rPr lang="en-US" altLang="en-US"/>
              <a:t> </a:t>
            </a:r>
          </a:p>
        </p:txBody>
      </p:sp>
      <p:pic>
        <p:nvPicPr>
          <p:cNvPr id="106499" name="Picture 13" descr="latex-image-1.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58913" y="2286000"/>
            <a:ext cx="6337300" cy="546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6500" name="Picture 13" descr="Screen shot 2012-06-15 at 10.16.24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 y="3048000"/>
            <a:ext cx="5715000" cy="2179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6501" name="Picture 14" descr="Screen shot 2012-06-15 at 10.17.23 A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48400" y="4648200"/>
            <a:ext cx="2362200" cy="7445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6502" name="Picture 15" descr="Screen shot 2012-06-15 at 10.18.29 A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854575" y="2971800"/>
            <a:ext cx="4289425"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6503" name="TextBox 16"/>
          <p:cNvSpPr txBox="1">
            <a:spLocks noChangeArrowheads="1"/>
          </p:cNvSpPr>
          <p:nvPr/>
        </p:nvSpPr>
        <p:spPr bwMode="auto">
          <a:xfrm>
            <a:off x="5867400" y="3810000"/>
            <a:ext cx="2673350"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200"/>
              <a:t>Quark light-cone momentum fraction</a:t>
            </a:r>
          </a:p>
        </p:txBody>
      </p:sp>
      <p:cxnSp>
        <p:nvCxnSpPr>
          <p:cNvPr id="19" name="Straight Connector 18"/>
          <p:cNvCxnSpPr/>
          <p:nvPr/>
        </p:nvCxnSpPr>
        <p:spPr>
          <a:xfrm rot="16200000" flipV="1">
            <a:off x="5905500" y="3619500"/>
            <a:ext cx="304800" cy="76200"/>
          </a:xfrm>
          <a:prstGeom prst="line">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106505" name="Picture 19" descr="Screen shot 2012-06-15 at 10.21.12 AM.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85800" y="5711825"/>
            <a:ext cx="4114800" cy="422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6506" name="Picture 20" descr="Screen shot 2012-06-15 at 10.21.58 AM.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257800" y="5715000"/>
            <a:ext cx="1193800"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Footer Placeholder 2"/>
          <p:cNvSpPr>
            <a:spLocks noGrp="1"/>
          </p:cNvSpPr>
          <p:nvPr>
            <p:ph type="ftr" sz="quarter" idx="10"/>
          </p:nvPr>
        </p:nvSpPr>
        <p:spPr/>
        <p:txBody>
          <a:bodyPr/>
          <a:lstStyle/>
          <a:p>
            <a:pPr>
              <a:defRPr/>
            </a:pPr>
            <a:r>
              <a:rPr lang="en-US" smtClean="0"/>
              <a:t>Avakian, APCTP July 2</a:t>
            </a:r>
            <a:endParaRPr lang="en-US"/>
          </a:p>
        </p:txBody>
      </p:sp>
      <p:sp>
        <p:nvSpPr>
          <p:cNvPr id="10650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5AE187F4-6403-AD4A-82A5-4C9B7A536C8F}" type="slidenum">
              <a:rPr lang="en-US" altLang="en-US" sz="1400"/>
              <a:pPr>
                <a:spcBef>
                  <a:spcPct val="0"/>
                </a:spcBef>
                <a:buFontTx/>
                <a:buNone/>
              </a:pPr>
              <a:t>121</a:t>
            </a:fld>
            <a:endParaRPr lang="en-US" altLang="en-US" sz="1400"/>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5" name="Picture 13" descr="Screen shot 2012-06-15 at 10.31.35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048000"/>
            <a:ext cx="4191000" cy="2708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8546" name="Title 1"/>
          <p:cNvSpPr>
            <a:spLocks noGrp="1"/>
          </p:cNvSpPr>
          <p:nvPr>
            <p:ph type="title"/>
          </p:nvPr>
        </p:nvSpPr>
        <p:spPr>
          <a:xfrm>
            <a:off x="457200" y="139700"/>
            <a:ext cx="8229600" cy="546100"/>
          </a:xfrm>
        </p:spPr>
        <p:txBody>
          <a:bodyPr/>
          <a:lstStyle/>
          <a:p>
            <a:r>
              <a:rPr lang="en-US" altLang="en-US" sz="2900"/>
              <a:t>Kinematic correlations at finite Q</a:t>
            </a:r>
            <a:r>
              <a:rPr lang="en-US" altLang="en-US" sz="2900" baseline="30000"/>
              <a:t>2</a:t>
            </a:r>
            <a:endParaRPr lang="en-US" altLang="en-US" sz="2900"/>
          </a:p>
        </p:txBody>
      </p:sp>
      <p:pic>
        <p:nvPicPr>
          <p:cNvPr id="108547" name="Picture 3" descr="ktQ2vsXB.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033713"/>
            <a:ext cx="4418013" cy="290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8548" name="TextBox 6"/>
          <p:cNvSpPr txBox="1">
            <a:spLocks noChangeArrowheads="1"/>
          </p:cNvSpPr>
          <p:nvPr/>
        </p:nvSpPr>
        <p:spPr bwMode="auto">
          <a:xfrm>
            <a:off x="2362200" y="3352800"/>
            <a:ext cx="17621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arXiv: 1106.6177</a:t>
            </a:r>
          </a:p>
        </p:txBody>
      </p:sp>
      <p:sp>
        <p:nvSpPr>
          <p:cNvPr id="108549" name="TextBox 10"/>
          <p:cNvSpPr txBox="1">
            <a:spLocks noChangeArrowheads="1"/>
          </p:cNvSpPr>
          <p:nvPr/>
        </p:nvSpPr>
        <p:spPr bwMode="auto">
          <a:xfrm>
            <a:off x="304800" y="5943600"/>
            <a:ext cx="8382000" cy="369888"/>
          </a:xfrm>
          <a:prstGeom prst="rect">
            <a:avLst/>
          </a:prstGeom>
          <a:solidFill>
            <a:srgbClr val="FFFF00"/>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x and k</a:t>
            </a:r>
            <a:r>
              <a:rPr lang="en-US" altLang="en-US" sz="1800" baseline="-25000"/>
              <a:t>T</a:t>
            </a:r>
            <a:r>
              <a:rPr lang="en-US" altLang="en-US" sz="1800"/>
              <a:t> are not independent at low Q</a:t>
            </a:r>
            <a:r>
              <a:rPr lang="en-US" altLang="en-US" sz="1800" baseline="30000"/>
              <a:t>2</a:t>
            </a:r>
            <a:r>
              <a:rPr lang="en-US" altLang="en-US" sz="1800"/>
              <a:t> even in factorized Gaussian approach! </a:t>
            </a:r>
          </a:p>
        </p:txBody>
      </p:sp>
      <p:sp>
        <p:nvSpPr>
          <p:cNvPr id="108550" name="Slide Number Placeholder 8"/>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5282422A-6D90-444A-907F-09A8FFC3E13C}" type="slidenum">
              <a:rPr lang="en-US" altLang="en-US" sz="1400"/>
              <a:pPr>
                <a:spcBef>
                  <a:spcPct val="0"/>
                </a:spcBef>
                <a:buFontTx/>
                <a:buNone/>
              </a:pPr>
              <a:t>122</a:t>
            </a:fld>
            <a:endParaRPr lang="en-US" altLang="en-US" sz="1400"/>
          </a:p>
        </p:txBody>
      </p:sp>
      <p:sp>
        <p:nvSpPr>
          <p:cNvPr id="108551" name="Footer Placeholder 9"/>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smtClean="0"/>
              <a:t>Avakian, APCTP July 2</a:t>
            </a:r>
            <a:endParaRPr lang="en-US" altLang="en-US" sz="1400"/>
          </a:p>
        </p:txBody>
      </p:sp>
      <p:pic>
        <p:nvPicPr>
          <p:cNvPr id="108552" name="Picture 10" descr="Screen shot 2012-06-15 at 10.29.19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447800"/>
            <a:ext cx="4686300" cy="1409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8553" name="TextBox 11"/>
          <p:cNvSpPr txBox="1">
            <a:spLocks noChangeArrowheads="1"/>
          </p:cNvSpPr>
          <p:nvPr/>
        </p:nvSpPr>
        <p:spPr bwMode="auto">
          <a:xfrm>
            <a:off x="381000" y="990600"/>
            <a:ext cx="408463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From energy/momentum conservation</a:t>
            </a:r>
          </a:p>
        </p:txBody>
      </p:sp>
      <p:pic>
        <p:nvPicPr>
          <p:cNvPr id="108554" name="Picture 12" descr="Screen shot 2012-06-15 at 10.30.52 A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019800" y="1676400"/>
            <a:ext cx="2882900" cy="495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8555" name="TextBox 14"/>
          <p:cNvSpPr txBox="1">
            <a:spLocks noChangeArrowheads="1"/>
          </p:cNvSpPr>
          <p:nvPr/>
        </p:nvSpPr>
        <p:spPr bwMode="auto">
          <a:xfrm>
            <a:off x="5486400" y="3352800"/>
            <a:ext cx="112077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TMD-MC</a:t>
            </a:r>
          </a:p>
        </p:txBody>
      </p:sp>
      <p:pic>
        <p:nvPicPr>
          <p:cNvPr id="108556" name="Picture 3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638800" y="838200"/>
            <a:ext cx="3200400" cy="712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Title 1"/>
          <p:cNvSpPr>
            <a:spLocks noGrp="1"/>
          </p:cNvSpPr>
          <p:nvPr>
            <p:ph type="title"/>
          </p:nvPr>
        </p:nvSpPr>
        <p:spPr/>
        <p:txBody>
          <a:bodyPr/>
          <a:lstStyle/>
          <a:p>
            <a:r>
              <a:rPr lang="en-US" altLang="en-US"/>
              <a:t>Output of MC in terms of physics</a:t>
            </a:r>
          </a:p>
        </p:txBody>
      </p:sp>
      <p:pic>
        <p:nvPicPr>
          <p:cNvPr id="109570" name="Picture 4" descr="deltaFunc.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8675" y="1576388"/>
            <a:ext cx="7200900" cy="2235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9571" name="TextBox 5"/>
          <p:cNvSpPr txBox="1">
            <a:spLocks noChangeArrowheads="1"/>
          </p:cNvSpPr>
          <p:nvPr/>
        </p:nvSpPr>
        <p:spPr bwMode="auto">
          <a:xfrm>
            <a:off x="381000" y="4486275"/>
            <a:ext cx="8597900" cy="923925"/>
          </a:xfrm>
          <a:prstGeom prst="rect">
            <a:avLst/>
          </a:prstGeom>
          <a:solidFill>
            <a:srgbClr val="FFFF00"/>
          </a:solidFill>
          <a:ln w="9525">
            <a:solidFill>
              <a:schemeClr val="tx1"/>
            </a:solidFill>
            <a:miter lim="800000"/>
            <a:headEnd/>
            <a:tailEnd/>
          </a:ln>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Well known                                    function for each event and its dependence </a:t>
            </a:r>
          </a:p>
          <a:p>
            <a:pPr eaLnBrk="1" hangingPunct="1">
              <a:spcBef>
                <a:spcPct val="0"/>
              </a:spcBef>
              <a:buFontTx/>
              <a:buNone/>
            </a:pPr>
            <a:r>
              <a:rPr lang="en-US" altLang="en-US" sz="1800"/>
              <a:t>from                shows clear peak and smaller sigma at low               , where TMD </a:t>
            </a:r>
          </a:p>
          <a:p>
            <a:pPr eaLnBrk="1" hangingPunct="1">
              <a:spcBef>
                <a:spcPct val="0"/>
              </a:spcBef>
              <a:buFontTx/>
              <a:buNone/>
            </a:pPr>
            <a:r>
              <a:rPr lang="en-US" altLang="en-US" sz="1800"/>
              <a:t>Factorization holds.</a:t>
            </a:r>
          </a:p>
        </p:txBody>
      </p:sp>
      <p:pic>
        <p:nvPicPr>
          <p:cNvPr id="109572" name="Picture 6" descr="latex-image-1.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4540250"/>
            <a:ext cx="20320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9573" name="Picture 7" descr="latex-image-1.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4848225"/>
            <a:ext cx="647700" cy="266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9574" name="Picture 8" descr="latex-image-1.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53200" y="4822825"/>
            <a:ext cx="647700" cy="266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9575" name="Slide Number Placeholder 7"/>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6A0397CE-EAE2-784E-AE37-3915D2BAB7BC}" type="slidenum">
              <a:rPr lang="en-US" altLang="en-US" sz="1400"/>
              <a:pPr>
                <a:spcBef>
                  <a:spcPct val="0"/>
                </a:spcBef>
                <a:buFontTx/>
                <a:buNone/>
              </a:pPr>
              <a:t>123</a:t>
            </a:fld>
            <a:endParaRPr lang="en-US" altLang="en-US" sz="1400"/>
          </a:p>
        </p:txBody>
      </p:sp>
      <p:sp>
        <p:nvSpPr>
          <p:cNvPr id="109576" name="Footer Placeholder 8"/>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smtClean="0"/>
              <a:t>Avakian, APCTP July 2</a:t>
            </a:r>
            <a:endParaRPr lang="en-US" altLang="en-US" sz="1400"/>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3" name="Picture 1" descr="Screen shot 2012-06-01 at 12.01.29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171575"/>
            <a:ext cx="4349750" cy="3060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0594" name="Picture 2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 y="2101850"/>
            <a:ext cx="4419600" cy="83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0595" name="Rectangle 2"/>
          <p:cNvSpPr>
            <a:spLocks noGrp="1" noChangeArrowheads="1"/>
          </p:cNvSpPr>
          <p:nvPr>
            <p:ph type="title"/>
          </p:nvPr>
        </p:nvSpPr>
        <p:spPr>
          <a:xfrm>
            <a:off x="457200" y="122238"/>
            <a:ext cx="7924800" cy="411162"/>
          </a:xfrm>
        </p:spPr>
        <p:txBody>
          <a:bodyPr/>
          <a:lstStyle/>
          <a:p>
            <a:pPr eaLnBrk="1" hangingPunct="1"/>
            <a:r>
              <a:rPr lang="en-US" altLang="en-US" sz="2300"/>
              <a:t>BGMP: extraction of k</a:t>
            </a:r>
            <a:r>
              <a:rPr lang="en-US" altLang="en-US" sz="2300" baseline="-25000"/>
              <a:t>T</a:t>
            </a:r>
            <a:r>
              <a:rPr lang="en-US" altLang="en-US" sz="2300"/>
              <a:t>-dependent PDFs</a:t>
            </a:r>
          </a:p>
        </p:txBody>
      </p:sp>
      <p:sp>
        <p:nvSpPr>
          <p:cNvPr id="110596" name="Text Box 16"/>
          <p:cNvSpPr txBox="1">
            <a:spLocks noChangeArrowheads="1"/>
          </p:cNvSpPr>
          <p:nvPr/>
        </p:nvSpPr>
        <p:spPr bwMode="auto">
          <a:xfrm>
            <a:off x="152400" y="696913"/>
            <a:ext cx="779145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latin typeface="Calibri" charset="0"/>
              </a:rPr>
              <a:t>Need: project x-section onto Fourier mods in b</a:t>
            </a:r>
            <a:r>
              <a:rPr lang="en-US" altLang="en-US" sz="1800" baseline="-25000">
                <a:latin typeface="Calibri" charset="0"/>
              </a:rPr>
              <a:t>T</a:t>
            </a:r>
            <a:r>
              <a:rPr lang="en-US" altLang="en-US" sz="1800">
                <a:latin typeface="Calibri" charset="0"/>
              </a:rPr>
              <a:t>-space to avoid convolution</a:t>
            </a:r>
          </a:p>
        </p:txBody>
      </p:sp>
      <p:pic>
        <p:nvPicPr>
          <p:cNvPr id="110597" name="Picture 1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1422400"/>
            <a:ext cx="4572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10598" name="Straight Connector 14"/>
          <p:cNvCxnSpPr>
            <a:cxnSpLocks noChangeShapeType="1"/>
          </p:cNvCxnSpPr>
          <p:nvPr/>
        </p:nvCxnSpPr>
        <p:spPr bwMode="auto">
          <a:xfrm rot="5400000">
            <a:off x="3925887" y="2144713"/>
            <a:ext cx="379413" cy="1588"/>
          </a:xfrm>
          <a:prstGeom prst="line">
            <a:avLst/>
          </a:prstGeom>
          <a:noFill/>
          <a:ln w="38100" cmpd="dbl">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110599" name="Straight Connector 16"/>
          <p:cNvCxnSpPr>
            <a:cxnSpLocks noChangeShapeType="1"/>
          </p:cNvCxnSpPr>
          <p:nvPr/>
        </p:nvCxnSpPr>
        <p:spPr bwMode="auto">
          <a:xfrm rot="5400000">
            <a:off x="3887788" y="3533775"/>
            <a:ext cx="762000" cy="3175"/>
          </a:xfrm>
          <a:prstGeom prst="line">
            <a:avLst/>
          </a:prstGeom>
          <a:noFill/>
          <a:ln w="38100" cmpd="dbl">
            <a:solidFill>
              <a:schemeClr val="tx1"/>
            </a:solidFill>
            <a:round/>
            <a:headEnd/>
            <a:tailEnd type="triangle" w="med" len="med"/>
          </a:ln>
          <a:extLst>
            <a:ext uri="{909E8E84-426E-40dd-AFC4-6F175D3DCCD1}">
              <a14:hiddenFill xmlns:a14="http://schemas.microsoft.com/office/drawing/2010/main" xmlns="">
                <a:noFill/>
              </a14:hiddenFill>
            </a:ext>
          </a:extLst>
        </p:spPr>
      </p:cxnSp>
      <p:sp>
        <p:nvSpPr>
          <p:cNvPr id="110600" name="TextBox 20"/>
          <p:cNvSpPr txBox="1">
            <a:spLocks noChangeArrowheads="1"/>
          </p:cNvSpPr>
          <p:nvPr/>
        </p:nvSpPr>
        <p:spPr bwMode="auto">
          <a:xfrm>
            <a:off x="152400" y="4648200"/>
            <a:ext cx="4494213" cy="831850"/>
          </a:xfrm>
          <a:prstGeom prst="rect">
            <a:avLst/>
          </a:prstGeom>
          <a:solidFill>
            <a:srgbClr val="E3E81E"/>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pPr>
            <a:r>
              <a:rPr lang="en-US" altLang="en-US" sz="1600">
                <a:latin typeface="Tahoma" charset="0"/>
              </a:rPr>
              <a:t>the formalism in </a:t>
            </a:r>
            <a:r>
              <a:rPr lang="en-US" altLang="en-US" sz="1600" b="1">
                <a:latin typeface="Tahoma" charset="0"/>
              </a:rPr>
              <a:t>b</a:t>
            </a:r>
            <a:r>
              <a:rPr lang="en-US" altLang="en-US" sz="1600" b="1" baseline="-25000">
                <a:latin typeface="Tahoma" charset="0"/>
              </a:rPr>
              <a:t>T</a:t>
            </a:r>
            <a:r>
              <a:rPr lang="en-US" altLang="en-US" sz="1600" b="1">
                <a:latin typeface="Tahoma" charset="0"/>
              </a:rPr>
              <a:t>-space</a:t>
            </a:r>
            <a:r>
              <a:rPr lang="en-US" altLang="en-US" sz="1600">
                <a:latin typeface="Tahoma" charset="0"/>
              </a:rPr>
              <a:t> avoids convolutions </a:t>
            </a:r>
          </a:p>
          <a:p>
            <a:pPr eaLnBrk="1" hangingPunct="1">
              <a:spcBef>
                <a:spcPct val="0"/>
              </a:spcBef>
              <a:buFontTx/>
              <a:buNone/>
            </a:pPr>
            <a:r>
              <a:rPr lang="en-US" altLang="en-US" sz="1600">
                <a:latin typeface="Tahoma" charset="0"/>
                <a:sym typeface="Symbol" charset="2"/>
              </a:rPr>
              <a:t></a:t>
            </a:r>
            <a:r>
              <a:rPr lang="en-US" altLang="en-US" sz="1600">
                <a:latin typeface="Tahoma" charset="0"/>
              </a:rPr>
              <a:t>  easier to perform a model independent analysis of TMDs</a:t>
            </a:r>
            <a:endParaRPr lang="en-US" altLang="en-US" sz="1600">
              <a:latin typeface="Calibri" charset="0"/>
            </a:endParaRPr>
          </a:p>
        </p:txBody>
      </p:sp>
      <p:pic>
        <p:nvPicPr>
          <p:cNvPr id="110601" name="Picture 2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71500" y="3179763"/>
            <a:ext cx="3048000" cy="663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0602" name="TextBox 23"/>
          <p:cNvSpPr txBox="1">
            <a:spLocks noChangeArrowheads="1"/>
          </p:cNvSpPr>
          <p:nvPr/>
        </p:nvSpPr>
        <p:spPr bwMode="auto">
          <a:xfrm>
            <a:off x="3276600" y="4946650"/>
            <a:ext cx="184150"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endParaRPr lang="en-US" altLang="en-US" sz="1800">
              <a:latin typeface="Calibri" charset="0"/>
            </a:endParaRPr>
          </a:p>
        </p:txBody>
      </p:sp>
      <p:sp>
        <p:nvSpPr>
          <p:cNvPr id="110603" name="Rectangle 23"/>
          <p:cNvSpPr>
            <a:spLocks noChangeArrowheads="1"/>
          </p:cNvSpPr>
          <p:nvPr/>
        </p:nvSpPr>
        <p:spPr bwMode="auto">
          <a:xfrm>
            <a:off x="5486400" y="1016000"/>
            <a:ext cx="3683000"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200">
                <a:latin typeface="Calibri" charset="0"/>
              </a:rPr>
              <a:t>Boer, Gamberg, Musch &amp;Prokudin arXiv:1107.5294</a:t>
            </a:r>
          </a:p>
        </p:txBody>
      </p:sp>
      <p:cxnSp>
        <p:nvCxnSpPr>
          <p:cNvPr id="110604" name="Straight Connector 14"/>
          <p:cNvCxnSpPr>
            <a:cxnSpLocks noChangeShapeType="1"/>
          </p:cNvCxnSpPr>
          <p:nvPr/>
        </p:nvCxnSpPr>
        <p:spPr bwMode="auto">
          <a:xfrm rot="10800000" flipV="1">
            <a:off x="3581400" y="2773363"/>
            <a:ext cx="153988"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cxnSp>
      <p:sp>
        <p:nvSpPr>
          <p:cNvPr id="110605" name="TextBox 27"/>
          <p:cNvSpPr txBox="1">
            <a:spLocks noChangeArrowheads="1"/>
          </p:cNvSpPr>
          <p:nvPr/>
        </p:nvSpPr>
        <p:spPr bwMode="auto">
          <a:xfrm>
            <a:off x="2514600" y="2849563"/>
            <a:ext cx="10842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600">
                <a:latin typeface="Calibri" charset="0"/>
              </a:rPr>
              <a:t>acceptance</a:t>
            </a:r>
          </a:p>
        </p:txBody>
      </p:sp>
      <p:cxnSp>
        <p:nvCxnSpPr>
          <p:cNvPr id="110606" name="Straight Connector 14"/>
          <p:cNvCxnSpPr>
            <a:cxnSpLocks noChangeShapeType="1"/>
          </p:cNvCxnSpPr>
          <p:nvPr/>
        </p:nvCxnSpPr>
        <p:spPr bwMode="auto">
          <a:xfrm rot="10800000" flipV="1">
            <a:off x="3579813" y="2798763"/>
            <a:ext cx="687387" cy="6096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cxnSp>
      <p:sp>
        <p:nvSpPr>
          <p:cNvPr id="110607" name="TextBox 32"/>
          <p:cNvSpPr txBox="1">
            <a:spLocks noChangeArrowheads="1"/>
          </p:cNvSpPr>
          <p:nvPr/>
        </p:nvSpPr>
        <p:spPr bwMode="auto">
          <a:xfrm>
            <a:off x="6870700" y="4578350"/>
            <a:ext cx="18415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endParaRPr lang="en-US" altLang="en-US" sz="1800">
              <a:latin typeface="Calibri" charset="0"/>
            </a:endParaRPr>
          </a:p>
        </p:txBody>
      </p:sp>
      <p:pic>
        <p:nvPicPr>
          <p:cNvPr id="110608" name="Picture 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927725" y="3276600"/>
            <a:ext cx="2254250" cy="442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0609" name="Picture 21" descr="Screen shot 2012-06-03 at 1.16.41 PM.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784725" y="4191000"/>
            <a:ext cx="4268788" cy="2667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0610" name="Picture 25" descr="latex-image-1.pd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247900" y="4106863"/>
            <a:ext cx="2736850" cy="331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0611" name="Rectangle 22"/>
          <p:cNvSpPr>
            <a:spLocks noChangeArrowheads="1"/>
          </p:cNvSpPr>
          <p:nvPr/>
        </p:nvSpPr>
        <p:spPr bwMode="auto">
          <a:xfrm>
            <a:off x="0" y="5715000"/>
            <a:ext cx="54102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800"/>
              <a:t>P</a:t>
            </a:r>
            <a:r>
              <a:rPr lang="en-US" altLang="en-US" sz="1800" baseline="-25000"/>
              <a:t>T</a:t>
            </a:r>
            <a:r>
              <a:rPr lang="en-US" altLang="en-US" sz="1800"/>
              <a:t> cuts affect not only on the value</a:t>
            </a:r>
          </a:p>
          <a:p>
            <a:pPr eaLnBrk="1" hangingPunct="1">
              <a:spcBef>
                <a:spcPct val="0"/>
              </a:spcBef>
              <a:buFontTx/>
              <a:buNone/>
            </a:pPr>
            <a:r>
              <a:rPr lang="en-US" altLang="en-US" sz="1800"/>
              <a:t> of extraction also the shape of b</a:t>
            </a:r>
            <a:r>
              <a:rPr lang="en-US" altLang="en-US" sz="1800" baseline="-25000"/>
              <a:t>T</a:t>
            </a:r>
            <a:r>
              <a:rPr lang="en-US" altLang="en-US" sz="1800"/>
              <a:t> dependence!</a:t>
            </a:r>
          </a:p>
        </p:txBody>
      </p:sp>
      <p:sp>
        <p:nvSpPr>
          <p:cNvPr id="110612" name="Slide Number Placeholder 20"/>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34C2ECF9-BDA6-2146-9CB8-882CE9C9307C}" type="slidenum">
              <a:rPr lang="en-US" altLang="en-US" sz="1400"/>
              <a:pPr>
                <a:spcBef>
                  <a:spcPct val="0"/>
                </a:spcBef>
                <a:buFontTx/>
                <a:buNone/>
              </a:pPr>
              <a:t>124</a:t>
            </a:fld>
            <a:endParaRPr lang="en-US" altLang="en-US" sz="1400"/>
          </a:p>
        </p:txBody>
      </p:sp>
      <p:sp>
        <p:nvSpPr>
          <p:cNvPr id="110613" name="Footer Placeholder 21"/>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smtClean="0"/>
              <a:t>Avakian, APCTP July 2</a:t>
            </a:r>
            <a:endParaRPr lang="en-US" altLang="en-US" sz="1400"/>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1" name="Picture 2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286000"/>
            <a:ext cx="4419600" cy="83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2642" name="Rectangle 2"/>
          <p:cNvSpPr>
            <a:spLocks noGrp="1" noChangeArrowheads="1"/>
          </p:cNvSpPr>
          <p:nvPr>
            <p:ph type="title"/>
          </p:nvPr>
        </p:nvSpPr>
        <p:spPr>
          <a:xfrm>
            <a:off x="457200" y="122238"/>
            <a:ext cx="7924800" cy="411162"/>
          </a:xfrm>
          <a:noFill/>
        </p:spPr>
        <p:txBody>
          <a:bodyPr/>
          <a:lstStyle/>
          <a:p>
            <a:pPr eaLnBrk="1" hangingPunct="1"/>
            <a:r>
              <a:rPr lang="en-US" altLang="en-US" sz="3200"/>
              <a:t>BGMP: extraction of k</a:t>
            </a:r>
            <a:r>
              <a:rPr lang="en-US" altLang="en-US" sz="3200" baseline="-25000"/>
              <a:t>T</a:t>
            </a:r>
            <a:r>
              <a:rPr lang="en-US" altLang="en-US" sz="3200"/>
              <a:t>-dependent PDFs</a:t>
            </a:r>
          </a:p>
        </p:txBody>
      </p:sp>
      <p:sp>
        <p:nvSpPr>
          <p:cNvPr id="112643" name="Text Box 16"/>
          <p:cNvSpPr txBox="1">
            <a:spLocks noChangeArrowheads="1"/>
          </p:cNvSpPr>
          <p:nvPr/>
        </p:nvSpPr>
        <p:spPr bwMode="auto">
          <a:xfrm>
            <a:off x="304800" y="685800"/>
            <a:ext cx="8367713"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2000"/>
              <a:t>Need: project x-section onto Fourier mods in b</a:t>
            </a:r>
            <a:r>
              <a:rPr lang="en-US" altLang="en-US" sz="2000" baseline="-25000"/>
              <a:t>T</a:t>
            </a:r>
            <a:r>
              <a:rPr lang="en-US" altLang="en-US" sz="2000"/>
              <a:t>-space to avoid convolution</a:t>
            </a:r>
          </a:p>
        </p:txBody>
      </p:sp>
      <p:pic>
        <p:nvPicPr>
          <p:cNvPr id="112644" name="Picture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1371600"/>
            <a:ext cx="4343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12645" name="Straight Connector 14"/>
          <p:cNvCxnSpPr>
            <a:cxnSpLocks noChangeShapeType="1"/>
          </p:cNvCxnSpPr>
          <p:nvPr/>
        </p:nvCxnSpPr>
        <p:spPr bwMode="auto">
          <a:xfrm rot="5400000">
            <a:off x="3925887" y="2093913"/>
            <a:ext cx="379413" cy="1588"/>
          </a:xfrm>
          <a:prstGeom prst="line">
            <a:avLst/>
          </a:prstGeom>
          <a:noFill/>
          <a:ln w="38100" cmpd="dbl">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112646" name="Straight Connector 16"/>
          <p:cNvCxnSpPr>
            <a:cxnSpLocks noChangeShapeType="1"/>
          </p:cNvCxnSpPr>
          <p:nvPr/>
        </p:nvCxnSpPr>
        <p:spPr bwMode="auto">
          <a:xfrm rot="5400000">
            <a:off x="3887788" y="3656012"/>
            <a:ext cx="762000" cy="3175"/>
          </a:xfrm>
          <a:prstGeom prst="line">
            <a:avLst/>
          </a:prstGeom>
          <a:noFill/>
          <a:ln w="38100" cmpd="dbl">
            <a:solidFill>
              <a:schemeClr val="tx1"/>
            </a:solidFill>
            <a:round/>
            <a:headEnd/>
            <a:tailEnd type="triangle" w="med" len="med"/>
          </a:ln>
          <a:extLst>
            <a:ext uri="{909E8E84-426E-40dd-AFC4-6F175D3DCCD1}">
              <a14:hiddenFill xmlns:a14="http://schemas.microsoft.com/office/drawing/2010/main" xmlns="">
                <a:noFill/>
              </a14:hiddenFill>
            </a:ext>
          </a:extLst>
        </p:spPr>
      </p:cxnSp>
      <p:sp>
        <p:nvSpPr>
          <p:cNvPr id="112647" name="TextBox 20"/>
          <p:cNvSpPr txBox="1">
            <a:spLocks noChangeArrowheads="1"/>
          </p:cNvSpPr>
          <p:nvPr/>
        </p:nvSpPr>
        <p:spPr bwMode="auto">
          <a:xfrm>
            <a:off x="152400" y="5526088"/>
            <a:ext cx="8839200" cy="646112"/>
          </a:xfrm>
          <a:prstGeom prst="rect">
            <a:avLst/>
          </a:prstGeom>
          <a:solidFill>
            <a:srgbClr val="E3E81E"/>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pPr>
            <a:r>
              <a:rPr lang="en-US" altLang="en-US" sz="1800">
                <a:latin typeface="Times New Roman" charset="0"/>
              </a:rPr>
              <a:t>BGMP provides a model independent way to extract k</a:t>
            </a:r>
            <a:r>
              <a:rPr lang="en-US" altLang="en-US" sz="1800" baseline="-25000">
                <a:latin typeface="Times New Roman" charset="0"/>
              </a:rPr>
              <a:t>T</a:t>
            </a:r>
            <a:r>
              <a:rPr lang="en-US" altLang="en-US" sz="1800">
                <a:latin typeface="Times New Roman" charset="0"/>
              </a:rPr>
              <a:t>-dependences of helicity distributions</a:t>
            </a:r>
          </a:p>
          <a:p>
            <a:pPr eaLnBrk="1" hangingPunct="1">
              <a:spcBef>
                <a:spcPct val="0"/>
              </a:spcBef>
            </a:pPr>
            <a:r>
              <a:rPr lang="en-US" altLang="en-US" sz="1800">
                <a:latin typeface="Times New Roman" charset="0"/>
              </a:rPr>
              <a:t>requires wide range in hadron P</a:t>
            </a:r>
            <a:r>
              <a:rPr lang="en-US" altLang="en-US" sz="1800" baseline="-25000">
                <a:latin typeface="Times New Roman" charset="0"/>
              </a:rPr>
              <a:t>T</a:t>
            </a:r>
            <a:r>
              <a:rPr lang="en-US" altLang="en-US" sz="1800">
                <a:latin typeface="Times New Roman" charset="0"/>
              </a:rPr>
              <a:t> </a:t>
            </a:r>
          </a:p>
        </p:txBody>
      </p:sp>
      <p:pic>
        <p:nvPicPr>
          <p:cNvPr id="112648" name="Picture 2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09600" y="3352800"/>
            <a:ext cx="3048000" cy="663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2649" name="TextBox 23"/>
          <p:cNvSpPr txBox="1">
            <a:spLocks noChangeArrowheads="1"/>
          </p:cNvSpPr>
          <p:nvPr/>
        </p:nvSpPr>
        <p:spPr bwMode="auto">
          <a:xfrm>
            <a:off x="3276600" y="4711700"/>
            <a:ext cx="184150"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endParaRPr lang="en-US" altLang="en-US" sz="1800"/>
          </a:p>
        </p:txBody>
      </p:sp>
      <p:sp>
        <p:nvSpPr>
          <p:cNvPr id="112650" name="Rectangle 23"/>
          <p:cNvSpPr>
            <a:spLocks noChangeArrowheads="1"/>
          </p:cNvSpPr>
          <p:nvPr/>
        </p:nvSpPr>
        <p:spPr bwMode="auto">
          <a:xfrm>
            <a:off x="5486400" y="1016000"/>
            <a:ext cx="3683000"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200"/>
              <a:t>Boer, Gamberg, Musch &amp;Prokudin arXiv:1107.5294</a:t>
            </a:r>
          </a:p>
        </p:txBody>
      </p:sp>
      <p:pic>
        <p:nvPicPr>
          <p:cNvPr id="112651" name="Picture 2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447800" y="4114800"/>
            <a:ext cx="3048000" cy="417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12652" name="Straight Connector 14"/>
          <p:cNvCxnSpPr>
            <a:cxnSpLocks noChangeShapeType="1"/>
          </p:cNvCxnSpPr>
          <p:nvPr/>
        </p:nvCxnSpPr>
        <p:spPr bwMode="auto">
          <a:xfrm rot="10800000" flipV="1">
            <a:off x="3581400" y="2895600"/>
            <a:ext cx="153988"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cxnSp>
      <p:sp>
        <p:nvSpPr>
          <p:cNvPr id="112653" name="TextBox 27"/>
          <p:cNvSpPr txBox="1">
            <a:spLocks noChangeArrowheads="1"/>
          </p:cNvSpPr>
          <p:nvPr/>
        </p:nvSpPr>
        <p:spPr bwMode="auto">
          <a:xfrm>
            <a:off x="2514600" y="2971800"/>
            <a:ext cx="108426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600"/>
              <a:t>acceptance</a:t>
            </a:r>
          </a:p>
        </p:txBody>
      </p:sp>
      <p:cxnSp>
        <p:nvCxnSpPr>
          <p:cNvPr id="112654" name="Straight Connector 14"/>
          <p:cNvCxnSpPr>
            <a:cxnSpLocks noChangeShapeType="1"/>
          </p:cNvCxnSpPr>
          <p:nvPr/>
        </p:nvCxnSpPr>
        <p:spPr bwMode="auto">
          <a:xfrm rot="10800000" flipV="1">
            <a:off x="3579813" y="2921000"/>
            <a:ext cx="687387" cy="6096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cxnSp>
      <p:pic>
        <p:nvPicPr>
          <p:cNvPr id="112655" name="Picture 29"/>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572000" y="1295400"/>
            <a:ext cx="4552950" cy="3276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2656" name="TextBox 32"/>
          <p:cNvSpPr txBox="1">
            <a:spLocks noChangeArrowheads="1"/>
          </p:cNvSpPr>
          <p:nvPr/>
        </p:nvSpPr>
        <p:spPr bwMode="auto">
          <a:xfrm>
            <a:off x="6870700" y="4343400"/>
            <a:ext cx="18415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endParaRPr lang="en-US" altLang="en-US" sz="1800"/>
          </a:p>
        </p:txBody>
      </p:sp>
      <p:sp>
        <p:nvSpPr>
          <p:cNvPr id="112657" name="TextBox 21"/>
          <p:cNvSpPr txBox="1">
            <a:spLocks noChangeArrowheads="1"/>
          </p:cNvSpPr>
          <p:nvPr/>
        </p:nvSpPr>
        <p:spPr bwMode="auto">
          <a:xfrm>
            <a:off x="7696200" y="1676400"/>
            <a:ext cx="806450"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600"/>
              <a:t>x=0.33</a:t>
            </a:r>
          </a:p>
          <a:p>
            <a:pPr eaLnBrk="1" hangingPunct="1">
              <a:spcBef>
                <a:spcPct val="0"/>
              </a:spcBef>
              <a:buFontTx/>
              <a:buNone/>
            </a:pPr>
            <a:r>
              <a:rPr lang="en-US" altLang="en-US" sz="1600"/>
              <a:t>z=0.65</a:t>
            </a:r>
          </a:p>
        </p:txBody>
      </p:sp>
      <p:sp>
        <p:nvSpPr>
          <p:cNvPr id="112658" name="TextBox 25"/>
          <p:cNvSpPr txBox="1">
            <a:spLocks noChangeArrowheads="1"/>
          </p:cNvSpPr>
          <p:nvPr/>
        </p:nvSpPr>
        <p:spPr bwMode="auto">
          <a:xfrm>
            <a:off x="8229600" y="3733800"/>
            <a:ext cx="877888"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r>
              <a:rPr lang="en-US" altLang="en-US" sz="1200"/>
              <a:t>generated</a:t>
            </a:r>
          </a:p>
        </p:txBody>
      </p:sp>
      <p:cxnSp>
        <p:nvCxnSpPr>
          <p:cNvPr id="31" name="Straight Connector 30"/>
          <p:cNvCxnSpPr/>
          <p:nvPr/>
        </p:nvCxnSpPr>
        <p:spPr>
          <a:xfrm rot="16200000" flipV="1">
            <a:off x="8496300" y="3289300"/>
            <a:ext cx="762000" cy="152400"/>
          </a:xfrm>
          <a:prstGeom prst="line">
            <a:avLst/>
          </a:prstGeom>
          <a:ln w="12700">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112660" name="Picture 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828800" y="4572000"/>
            <a:ext cx="3879850" cy="76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2661" name="Footer Placeholder 22"/>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smtClean="0"/>
              <a:t>Avakian, APCTP July 2</a:t>
            </a:r>
            <a:endParaRPr lang="en-US" altLang="en-US" sz="1400"/>
          </a:p>
        </p:txBody>
      </p:sp>
      <p:sp>
        <p:nvSpPr>
          <p:cNvPr id="112662" name="Slide Number Placeholder 22"/>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BAD51C83-5682-C74B-ABAC-3E8799073360}" type="slidenum">
              <a:rPr lang="en-US" altLang="en-US" sz="1400"/>
              <a:pPr>
                <a:spcBef>
                  <a:spcPct val="0"/>
                </a:spcBef>
                <a:buFontTx/>
                <a:buNone/>
              </a:pPr>
              <a:t>125</a:t>
            </a:fld>
            <a:endParaRPr lang="en-US" altLang="en-US" sz="1400"/>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a:xfrm>
            <a:off x="457200" y="122238"/>
            <a:ext cx="7924800" cy="411162"/>
          </a:xfrm>
          <a:noFill/>
        </p:spPr>
        <p:txBody>
          <a:bodyPr/>
          <a:lstStyle/>
          <a:p>
            <a:pPr eaLnBrk="1" hangingPunct="1"/>
            <a:r>
              <a:rPr lang="en-US" altLang="en-US" sz="3200"/>
              <a:t>BGMP: extraction of k</a:t>
            </a:r>
            <a:r>
              <a:rPr lang="en-US" altLang="en-US" sz="3200" baseline="-25000"/>
              <a:t>T</a:t>
            </a:r>
            <a:r>
              <a:rPr lang="en-US" altLang="en-US" sz="3200"/>
              <a:t>-dependent TMDs</a:t>
            </a:r>
          </a:p>
        </p:txBody>
      </p:sp>
      <p:sp>
        <p:nvSpPr>
          <p:cNvPr id="114690" name="TextBox 20"/>
          <p:cNvSpPr txBox="1">
            <a:spLocks noChangeArrowheads="1"/>
          </p:cNvSpPr>
          <p:nvPr/>
        </p:nvSpPr>
        <p:spPr bwMode="auto">
          <a:xfrm>
            <a:off x="457200" y="5526088"/>
            <a:ext cx="8534400" cy="646112"/>
          </a:xfrm>
          <a:prstGeom prst="rect">
            <a:avLst/>
          </a:prstGeom>
          <a:solidFill>
            <a:srgbClr val="E3E81E"/>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pPr>
            <a:r>
              <a:rPr lang="en-US" altLang="en-US" sz="1800">
                <a:latin typeface="Times New Roman" charset="0"/>
              </a:rPr>
              <a:t>BGMP provides a model independent way to extract k</a:t>
            </a:r>
            <a:r>
              <a:rPr lang="en-US" altLang="en-US" sz="1800" baseline="-25000">
                <a:latin typeface="Times New Roman" charset="0"/>
              </a:rPr>
              <a:t>T</a:t>
            </a:r>
            <a:r>
              <a:rPr lang="en-US" altLang="en-US" sz="1800">
                <a:latin typeface="Times New Roman" charset="0"/>
              </a:rPr>
              <a:t>-dependences of TMD</a:t>
            </a:r>
          </a:p>
          <a:p>
            <a:pPr eaLnBrk="1" hangingPunct="1">
              <a:spcBef>
                <a:spcPct val="0"/>
              </a:spcBef>
            </a:pPr>
            <a:r>
              <a:rPr lang="en-US" altLang="en-US" sz="1800">
                <a:latin typeface="Times New Roman" charset="0"/>
              </a:rPr>
              <a:t>requires wide range in hadron P</a:t>
            </a:r>
            <a:r>
              <a:rPr lang="en-US" altLang="en-US" sz="1800" baseline="-25000">
                <a:latin typeface="Times New Roman" charset="0"/>
              </a:rPr>
              <a:t>T</a:t>
            </a:r>
            <a:r>
              <a:rPr lang="en-US" altLang="en-US" sz="1800">
                <a:latin typeface="Times New Roman" charset="0"/>
              </a:rPr>
              <a:t> </a:t>
            </a:r>
          </a:p>
        </p:txBody>
      </p:sp>
      <p:sp>
        <p:nvSpPr>
          <p:cNvPr id="114691" name="Footer Placeholder 22"/>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smtClean="0"/>
              <a:t>Avakian, APCTP July 2</a:t>
            </a:r>
            <a:endParaRPr lang="en-US" altLang="en-US" sz="1400"/>
          </a:p>
        </p:txBody>
      </p:sp>
      <p:pic>
        <p:nvPicPr>
          <p:cNvPr id="114692" name="Picture 22" descr="Screen shot 2011-10-14 at 9.13.19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90600"/>
            <a:ext cx="7772400" cy="4483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4693" name="Picture 2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959600" y="914400"/>
            <a:ext cx="2209800" cy="1697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4694" name="Slide Number Placeholder 6"/>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fld id="{7E8D1321-F8C2-DB4B-8089-F48DE1C813F3}" type="slidenum">
              <a:rPr lang="en-US" altLang="en-US" sz="1400"/>
              <a:pPr>
                <a:spcBef>
                  <a:spcPct val="0"/>
                </a:spcBef>
                <a:buFontTx/>
                <a:buNone/>
              </a:pPr>
              <a:t>126</a:t>
            </a:fld>
            <a:endParaRPr lang="en-US" altLang="en-US" sz="1400"/>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0" name="Rectangle 4"/>
          <p:cNvSpPr>
            <a:spLocks noChangeArrowheads="1"/>
          </p:cNvSpPr>
          <p:nvPr/>
        </p:nvSpPr>
        <p:spPr bwMode="auto">
          <a:xfrm>
            <a:off x="228023" y="1066801"/>
            <a:ext cx="8763000" cy="2209800"/>
          </a:xfrm>
          <a:prstGeom prst="rect">
            <a:avLst/>
          </a:prstGeom>
          <a:solidFill>
            <a:schemeClr val="bg1"/>
          </a:solidFill>
          <a:ln>
            <a:noFill/>
          </a:ln>
          <a:extLst>
            <a:ext uri="{91240B29-F687-4f45-9708-019B960494DF}">
              <a14:hiddenLine xmlns:a14="http://schemas.microsoft.com/office/drawing/2010/main" xmlns="" w="9525" algn="ctr">
                <a:solidFill>
                  <a:srgbClr val="000000"/>
                </a:solidFill>
                <a:round/>
                <a:headEnd/>
                <a:tailEnd/>
              </a14:hiddenLine>
            </a:ext>
          </a:extLst>
        </p:spPr>
        <p:txBody>
          <a:bodyPr lIns="91226" tIns="45608" rIns="91226" bIns="45608"/>
          <a:lstStyle>
            <a:lvl1pPr>
              <a:defRPr sz="2800" b="1" i="1">
                <a:solidFill>
                  <a:schemeClr val="tx2"/>
                </a:solidFill>
                <a:latin typeface="Times New Roman" panose="02020603050405020304" pitchFamily="18" charset="0"/>
              </a:defRPr>
            </a:lvl1pPr>
            <a:lvl2pPr marL="742950" indent="-285750">
              <a:defRPr sz="2800" b="1" i="1">
                <a:solidFill>
                  <a:schemeClr val="tx2"/>
                </a:solidFill>
                <a:latin typeface="Times New Roman" panose="02020603050405020304" pitchFamily="18" charset="0"/>
              </a:defRPr>
            </a:lvl2pPr>
            <a:lvl3pPr marL="1143000" indent="-228600">
              <a:defRPr sz="2800" b="1" i="1">
                <a:solidFill>
                  <a:schemeClr val="tx2"/>
                </a:solidFill>
                <a:latin typeface="Times New Roman" panose="02020603050405020304" pitchFamily="18" charset="0"/>
              </a:defRPr>
            </a:lvl3pPr>
            <a:lvl4pPr marL="1600200" indent="-228600">
              <a:defRPr sz="2800" b="1" i="1">
                <a:solidFill>
                  <a:schemeClr val="tx2"/>
                </a:solidFill>
                <a:latin typeface="Times New Roman" panose="02020603050405020304" pitchFamily="18" charset="0"/>
              </a:defRPr>
            </a:lvl4pPr>
            <a:lvl5pPr marL="2057400" indent="-228600">
              <a:defRPr sz="2800" b="1" i="1">
                <a:solidFill>
                  <a:schemeClr val="tx2"/>
                </a:solidFill>
                <a:latin typeface="Times New Roman" panose="02020603050405020304" pitchFamily="18" charset="0"/>
              </a:defRPr>
            </a:lvl5pPr>
            <a:lvl6pPr marL="2514600" indent="-228600" eaLnBrk="0" fontAlgn="base" hangingPunct="0">
              <a:spcBef>
                <a:spcPct val="0"/>
              </a:spcBef>
              <a:spcAft>
                <a:spcPct val="0"/>
              </a:spcAft>
              <a:defRPr sz="2800" b="1" i="1">
                <a:solidFill>
                  <a:schemeClr val="tx2"/>
                </a:solidFill>
                <a:latin typeface="Times New Roman" panose="02020603050405020304" pitchFamily="18" charset="0"/>
              </a:defRPr>
            </a:lvl6pPr>
            <a:lvl7pPr marL="2971800" indent="-228600" eaLnBrk="0" fontAlgn="base" hangingPunct="0">
              <a:spcBef>
                <a:spcPct val="0"/>
              </a:spcBef>
              <a:spcAft>
                <a:spcPct val="0"/>
              </a:spcAft>
              <a:defRPr sz="2800" b="1" i="1">
                <a:solidFill>
                  <a:schemeClr val="tx2"/>
                </a:solidFill>
                <a:latin typeface="Times New Roman" panose="02020603050405020304" pitchFamily="18" charset="0"/>
              </a:defRPr>
            </a:lvl7pPr>
            <a:lvl8pPr marL="3429000" indent="-228600" eaLnBrk="0" fontAlgn="base" hangingPunct="0">
              <a:spcBef>
                <a:spcPct val="0"/>
              </a:spcBef>
              <a:spcAft>
                <a:spcPct val="0"/>
              </a:spcAft>
              <a:defRPr sz="2800" b="1" i="1">
                <a:solidFill>
                  <a:schemeClr val="tx2"/>
                </a:solidFill>
                <a:latin typeface="Times New Roman" panose="02020603050405020304" pitchFamily="18" charset="0"/>
              </a:defRPr>
            </a:lvl8pPr>
            <a:lvl9pPr marL="3886200" indent="-228600" eaLnBrk="0" fontAlgn="base" hangingPunct="0">
              <a:spcBef>
                <a:spcPct val="0"/>
              </a:spcBef>
              <a:spcAft>
                <a:spcPct val="0"/>
              </a:spcAft>
              <a:defRPr sz="2800" b="1" i="1">
                <a:solidFill>
                  <a:schemeClr val="tx2"/>
                </a:solidFill>
                <a:latin typeface="Times New Roman" panose="02020603050405020304" pitchFamily="18" charset="0"/>
              </a:defRPr>
            </a:lvl9pPr>
          </a:lstStyle>
          <a:p>
            <a:pPr algn="ctr"/>
            <a:endParaRPr lang="en-US" altLang="en-US">
              <a:solidFill>
                <a:srgbClr val="1F497D"/>
              </a:solidFill>
            </a:endParaRPr>
          </a:p>
        </p:txBody>
      </p:sp>
      <p:sp>
        <p:nvSpPr>
          <p:cNvPr id="452612" name="Rectangle 2"/>
          <p:cNvSpPr>
            <a:spLocks noGrp="1" noChangeArrowheads="1"/>
          </p:cNvSpPr>
          <p:nvPr>
            <p:ph type="title"/>
          </p:nvPr>
        </p:nvSpPr>
        <p:spPr>
          <a:xfrm>
            <a:off x="0" y="189568"/>
            <a:ext cx="9144000" cy="592452"/>
          </a:xfrm>
        </p:spPr>
        <p:txBody>
          <a:bodyPr/>
          <a:lstStyle/>
          <a:p>
            <a:r>
              <a:rPr lang="en-US" altLang="en-US" i="1" smtClean="0">
                <a:solidFill>
                  <a:srgbClr val="FF0000"/>
                </a:solidFill>
              </a:rPr>
              <a:t>Why SoLID</a:t>
            </a:r>
          </a:p>
        </p:txBody>
      </p:sp>
      <p:sp>
        <p:nvSpPr>
          <p:cNvPr id="2" name="Rectangle 3"/>
          <p:cNvSpPr>
            <a:spLocks noGrp="1" noChangeArrowheads="1"/>
          </p:cNvSpPr>
          <p:nvPr>
            <p:ph idx="1"/>
          </p:nvPr>
        </p:nvSpPr>
        <p:spPr>
          <a:xfrm>
            <a:off x="114053" y="1234971"/>
            <a:ext cx="8915977" cy="5204466"/>
          </a:xfrm>
          <a:solidFill>
            <a:schemeClr val="bg1"/>
          </a:solidFill>
          <a:ln>
            <a:miter lim="800000"/>
            <a:headEnd/>
            <a:tailEnd/>
          </a:ln>
          <a:extLst/>
        </p:spPr>
        <p:txBody>
          <a:bodyPr>
            <a:noAutofit/>
          </a:bodyPr>
          <a:lstStyle/>
          <a:p>
            <a:pPr marL="372178" indent="-372178" defTabSz="989840">
              <a:spcBef>
                <a:spcPts val="600"/>
              </a:spcBef>
              <a:spcAft>
                <a:spcPts val="500"/>
              </a:spcAft>
              <a:defRPr/>
            </a:pPr>
            <a:r>
              <a:rPr lang="en-US" sz="2000" b="1" err="1"/>
              <a:t>JLab</a:t>
            </a:r>
            <a:r>
              <a:rPr lang="en-US" sz="2000" b="1"/>
              <a:t> 6 GeV: </a:t>
            </a:r>
            <a:r>
              <a:rPr lang="en-US" sz="2000" b="1">
                <a:solidFill>
                  <a:srgbClr val="FF0000"/>
                </a:solidFill>
              </a:rPr>
              <a:t>precision</a:t>
            </a:r>
            <a:r>
              <a:rPr lang="en-US" sz="2000" b="1"/>
              <a:t> measurements </a:t>
            </a:r>
          </a:p>
          <a:p>
            <a:pPr marL="0" indent="0" defTabSz="989840">
              <a:spcBef>
                <a:spcPts val="600"/>
              </a:spcBef>
              <a:spcAft>
                <a:spcPts val="500"/>
              </a:spcAft>
              <a:buNone/>
              <a:defRPr/>
            </a:pPr>
            <a:r>
              <a:rPr lang="en-US" sz="2000" b="1"/>
              <a:t>          </a:t>
            </a:r>
            <a:r>
              <a:rPr lang="en-US" sz="2000" b="1" smtClean="0"/>
              <a:t>high </a:t>
            </a:r>
            <a:r>
              <a:rPr lang="en-US" sz="2000" b="1"/>
              <a:t>luminosity </a:t>
            </a:r>
            <a:r>
              <a:rPr lang="en-US" sz="2000" b="1">
                <a:solidFill>
                  <a:srgbClr val="000000"/>
                </a:solidFill>
                <a:sym typeface="Wingdings" panose="05000000000000000000" pitchFamily="2" charset="2"/>
              </a:rPr>
              <a:t>(</a:t>
            </a:r>
            <a:r>
              <a:rPr lang="en-US" sz="2000" b="1" smtClean="0">
                <a:solidFill>
                  <a:srgbClr val="000000"/>
                </a:solidFill>
                <a:sym typeface="Wingdings" panose="05000000000000000000" pitchFamily="2" charset="2"/>
              </a:rPr>
              <a:t>10</a:t>
            </a:r>
            <a:r>
              <a:rPr lang="en-US" sz="2000" b="1" baseline="30000" smtClean="0">
                <a:solidFill>
                  <a:srgbClr val="000000"/>
                </a:solidFill>
                <a:sym typeface="Wingdings" panose="05000000000000000000" pitchFamily="2" charset="2"/>
              </a:rPr>
              <a:t>39</a:t>
            </a:r>
            <a:r>
              <a:rPr lang="en-US" sz="2000" b="1" smtClean="0"/>
              <a:t>) but </a:t>
            </a:r>
            <a:r>
              <a:rPr lang="en-US" sz="2000" b="1"/>
              <a:t>small acceptance (HRS/HMS: &lt; 10 </a:t>
            </a:r>
            <a:r>
              <a:rPr lang="en-US" sz="2000" b="1" err="1"/>
              <a:t>msr</a:t>
            </a:r>
            <a:r>
              <a:rPr lang="en-US" sz="2000" b="1"/>
              <a:t>)  </a:t>
            </a:r>
          </a:p>
          <a:p>
            <a:pPr marL="0" indent="0" defTabSz="989840">
              <a:spcBef>
                <a:spcPts val="600"/>
              </a:spcBef>
              <a:spcAft>
                <a:spcPts val="500"/>
              </a:spcAft>
              <a:buNone/>
              <a:defRPr/>
            </a:pPr>
            <a:r>
              <a:rPr lang="en-US" sz="2000" b="1"/>
              <a:t>          or large acceptance but low luminosity (CLAS6: 10</a:t>
            </a:r>
            <a:r>
              <a:rPr lang="en-US" sz="2000" b="1" baseline="30000"/>
              <a:t>34</a:t>
            </a:r>
            <a:r>
              <a:rPr lang="en-US" sz="2000" b="1"/>
              <a:t>)</a:t>
            </a:r>
          </a:p>
          <a:p>
            <a:pPr marL="372178" indent="-372178" defTabSz="989840">
              <a:spcBef>
                <a:spcPts val="600"/>
              </a:spcBef>
              <a:spcAft>
                <a:spcPts val="500"/>
              </a:spcAft>
              <a:defRPr/>
            </a:pPr>
            <a:r>
              <a:rPr lang="en-US" sz="2000" b="1" err="1"/>
              <a:t>JLab</a:t>
            </a:r>
            <a:r>
              <a:rPr lang="en-US" sz="2000" b="1"/>
              <a:t> 12 GeV upgrade opens up a window of opportunities (DIS, SIDIS, Deep Exclusive Processes) to study valence quark (3-d) structure of the nucleon  and other high impact physics (PVDIS, J/</a:t>
            </a:r>
            <a:r>
              <a:rPr lang="en-US" sz="2000" b="1">
                <a:latin typeface="Symbol" panose="05050102010706020507" pitchFamily="18" charset="2"/>
              </a:rPr>
              <a:t>y</a:t>
            </a:r>
            <a:r>
              <a:rPr lang="en-US" sz="2000" b="1"/>
              <a:t>, …)</a:t>
            </a:r>
          </a:p>
          <a:p>
            <a:pPr marL="372178" indent="-372178" defTabSz="989840">
              <a:spcBef>
                <a:spcPts val="600"/>
              </a:spcBef>
              <a:spcAft>
                <a:spcPts val="500"/>
              </a:spcAft>
              <a:defRPr/>
            </a:pPr>
            <a:r>
              <a:rPr lang="en-US" sz="2000" b="1"/>
              <a:t> High precision in multi-dimension or rare processes requires very high statistics </a:t>
            </a:r>
            <a:r>
              <a:rPr lang="en-US" sz="2000" b="1">
                <a:sym typeface="Wingdings" panose="05000000000000000000" pitchFamily="2" charset="2"/>
              </a:rPr>
              <a:t>  </a:t>
            </a:r>
            <a:r>
              <a:rPr lang="en-US" sz="2000" b="1">
                <a:solidFill>
                  <a:srgbClr val="FF0000"/>
                </a:solidFill>
                <a:sym typeface="Wingdings" panose="05000000000000000000" pitchFamily="2" charset="2"/>
              </a:rPr>
              <a:t>large acceptance and high luminosity</a:t>
            </a:r>
          </a:p>
          <a:p>
            <a:pPr marL="372178" indent="-372178" defTabSz="989840">
              <a:spcBef>
                <a:spcPts val="600"/>
              </a:spcBef>
              <a:spcAft>
                <a:spcPts val="500"/>
              </a:spcAft>
              <a:defRPr/>
            </a:pPr>
            <a:r>
              <a:rPr lang="en-US" sz="2000" b="1">
                <a:sym typeface="Wingdings" panose="05000000000000000000" pitchFamily="2" charset="2"/>
              </a:rPr>
              <a:t>CLAS12: luminosity upgrade (one order of magnitude) to 10</a:t>
            </a:r>
            <a:r>
              <a:rPr lang="en-US" sz="2000" b="1" baseline="30000">
                <a:sym typeface="Wingdings" panose="05000000000000000000" pitchFamily="2" charset="2"/>
              </a:rPr>
              <a:t>35</a:t>
            </a:r>
          </a:p>
          <a:p>
            <a:pPr marL="372178" indent="-372178" defTabSz="989840">
              <a:spcBef>
                <a:spcPts val="600"/>
              </a:spcBef>
              <a:spcAft>
                <a:spcPts val="500"/>
              </a:spcAft>
              <a:defRPr/>
            </a:pPr>
            <a:r>
              <a:rPr lang="en-US" sz="2000" b="1" smtClean="0">
                <a:sym typeface="Wingdings" panose="05000000000000000000" pitchFamily="2" charset="2"/>
              </a:rPr>
              <a:t>To fully </a:t>
            </a:r>
            <a:r>
              <a:rPr lang="en-US" sz="2000" b="1">
                <a:sym typeface="Wingdings" panose="05000000000000000000" pitchFamily="2" charset="2"/>
              </a:rPr>
              <a:t>exploit the potential of 12 GeV, taking advantage of the latest technical (detectors, DAQ, simulations, …) development</a:t>
            </a:r>
          </a:p>
          <a:p>
            <a:pPr marL="0" indent="0" defTabSz="989840">
              <a:spcBef>
                <a:spcPts val="600"/>
              </a:spcBef>
              <a:spcAft>
                <a:spcPts val="500"/>
              </a:spcAft>
              <a:buNone/>
              <a:defRPr/>
            </a:pPr>
            <a:r>
              <a:rPr lang="en-US" sz="2000" b="1">
                <a:sym typeface="Wingdings" panose="05000000000000000000" pitchFamily="2" charset="2"/>
              </a:rPr>
              <a:t>      SoLID: large acceptance detector can handle 10</a:t>
            </a:r>
            <a:r>
              <a:rPr lang="en-US" sz="2000" b="1" baseline="30000">
                <a:sym typeface="Wingdings" panose="05000000000000000000" pitchFamily="2" charset="2"/>
              </a:rPr>
              <a:t>37</a:t>
            </a:r>
            <a:r>
              <a:rPr lang="en-US" sz="2000" b="1">
                <a:sym typeface="Wingdings" panose="05000000000000000000" pitchFamily="2" charset="2"/>
              </a:rPr>
              <a:t> luminosity (no baffles)</a:t>
            </a:r>
          </a:p>
          <a:p>
            <a:pPr marL="0" indent="0" defTabSz="989840">
              <a:spcBef>
                <a:spcPts val="600"/>
              </a:spcBef>
              <a:spcAft>
                <a:spcPts val="500"/>
              </a:spcAft>
              <a:buNone/>
              <a:defRPr/>
            </a:pPr>
            <a:r>
              <a:rPr lang="en-US" sz="2000" b="1">
                <a:sym typeface="Wingdings" panose="05000000000000000000" pitchFamily="2" charset="2"/>
              </a:rPr>
              <a:t>                                                                                        10</a:t>
            </a:r>
            <a:r>
              <a:rPr lang="en-US" sz="2000" b="1" baseline="30000">
                <a:sym typeface="Wingdings" panose="05000000000000000000" pitchFamily="2" charset="2"/>
              </a:rPr>
              <a:t>39</a:t>
            </a:r>
            <a:r>
              <a:rPr lang="en-US" sz="2000" b="1">
                <a:sym typeface="Wingdings" panose="05000000000000000000" pitchFamily="2" charset="2"/>
              </a:rPr>
              <a:t>                   with baffles</a:t>
            </a:r>
            <a:endParaRPr lang="en-US" sz="2000" b="1"/>
          </a:p>
          <a:p>
            <a:pPr marL="372178" indent="-372178" defTabSz="989840">
              <a:spcBef>
                <a:spcPts val="600"/>
              </a:spcBef>
              <a:spcAft>
                <a:spcPts val="500"/>
              </a:spcAft>
              <a:defRPr/>
            </a:pPr>
            <a:endParaRPr lang="en-US" sz="2000" b="1"/>
          </a:p>
        </p:txBody>
      </p:sp>
      <p:sp>
        <p:nvSpPr>
          <p:cNvPr id="3" name="Footer Placeholder 2"/>
          <p:cNvSpPr>
            <a:spLocks noGrp="1"/>
          </p:cNvSpPr>
          <p:nvPr>
            <p:ph type="ftr" sz="quarter" idx="10"/>
          </p:nvPr>
        </p:nvSpPr>
        <p:spPr/>
        <p:txBody>
          <a:bodyPr/>
          <a:lstStyle/>
          <a:p>
            <a:pPr>
              <a:defRPr/>
            </a:pPr>
            <a:r>
              <a:rPr lang="en-US" smtClean="0"/>
              <a:t>Avakian, APCTP July 2</a:t>
            </a:r>
            <a:endParaRPr lang="en-US"/>
          </a:p>
        </p:txBody>
      </p:sp>
      <p:sp>
        <p:nvSpPr>
          <p:cNvPr id="4" name="Slide Number Placeholder 3"/>
          <p:cNvSpPr>
            <a:spLocks noGrp="1"/>
          </p:cNvSpPr>
          <p:nvPr>
            <p:ph type="sldNum" sz="quarter" idx="11"/>
          </p:nvPr>
        </p:nvSpPr>
        <p:spPr/>
        <p:txBody>
          <a:bodyPr/>
          <a:lstStyle/>
          <a:p>
            <a:pPr>
              <a:defRPr/>
            </a:pPr>
            <a:fld id="{185C1D5A-1B75-2643-9634-7250AEE2B499}" type="slidenum">
              <a:rPr lang="en-US" altLang="en-US" smtClean="0"/>
              <a:pPr>
                <a:defRPr/>
              </a:pPr>
              <a:t>127</a:t>
            </a:fld>
            <a:endParaRPr lang="en-US" altLang="en-US"/>
          </a:p>
        </p:txBody>
      </p:sp>
    </p:spTree>
    <p:extLst>
      <p:ext uri="{BB962C8B-B14F-4D97-AF65-F5344CB8AC3E}">
        <p14:creationId xmlns:p14="http://schemas.microsoft.com/office/powerpoint/2010/main" val="3616183352"/>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3"/>
          <p:cNvSpPr>
            <a:spLocks noGrp="1"/>
          </p:cNvSpPr>
          <p:nvPr>
            <p:ph type="ctrTitle"/>
          </p:nvPr>
        </p:nvSpPr>
        <p:spPr>
          <a:xfrm>
            <a:off x="749300" y="51726"/>
            <a:ext cx="7772400" cy="428052"/>
          </a:xfrm>
        </p:spPr>
        <p:txBody>
          <a:bodyPr/>
          <a:lstStyle/>
          <a:p>
            <a:pPr eaLnBrk="1" hangingPunct="1"/>
            <a:r>
              <a:rPr lang="en-US" altLang="en-US" sz="3600">
                <a:solidFill>
                  <a:srgbClr val="0000FF"/>
                </a:solidFill>
              </a:rPr>
              <a:t> </a:t>
            </a:r>
            <a:r>
              <a:rPr lang="en-US" altLang="en-US" sz="3200" b="1" i="1" smtClean="0">
                <a:solidFill>
                  <a:srgbClr val="FF0000"/>
                </a:solidFill>
              </a:rPr>
              <a:t>Mapping </a:t>
            </a:r>
            <a:r>
              <a:rPr lang="en-US" altLang="en-US" sz="3200" b="1" i="1" err="1" smtClean="0">
                <a:solidFill>
                  <a:srgbClr val="FF0000"/>
                </a:solidFill>
              </a:rPr>
              <a:t>Sivers</a:t>
            </a:r>
            <a:r>
              <a:rPr lang="en-US" altLang="en-US" sz="3200" b="1" i="1" smtClean="0">
                <a:solidFill>
                  <a:srgbClr val="FF0000"/>
                </a:solidFill>
              </a:rPr>
              <a:t> Asymmetries with </a:t>
            </a:r>
            <a:r>
              <a:rPr lang="en-US" altLang="en-US" sz="3200" b="1" i="1" err="1" smtClean="0">
                <a:solidFill>
                  <a:srgbClr val="FF0000"/>
                </a:solidFill>
              </a:rPr>
              <a:t>SoLID</a:t>
            </a:r>
            <a:endParaRPr lang="en-US" altLang="en-US" sz="3600" b="1" i="1">
              <a:solidFill>
                <a:srgbClr val="FF0000"/>
              </a:solidFill>
            </a:endParaRPr>
          </a:p>
        </p:txBody>
      </p:sp>
      <p:sp>
        <p:nvSpPr>
          <p:cNvPr id="9" name="TextBox 13"/>
          <p:cNvSpPr txBox="1">
            <a:spLocks noChangeArrowheads="1"/>
          </p:cNvSpPr>
          <p:nvPr/>
        </p:nvSpPr>
        <p:spPr bwMode="auto">
          <a:xfrm>
            <a:off x="251933" y="762353"/>
            <a:ext cx="5367249" cy="23082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09" tIns="45703" rIns="91409" bIns="45703">
            <a:spAutoFit/>
          </a:bodyPr>
          <a:lstStyle>
            <a:lvl1pPr defTabSz="457200">
              <a:spcBef>
                <a:spcPct val="20000"/>
              </a:spcBef>
              <a:buChar char="•"/>
              <a:defRPr sz="3200">
                <a:solidFill>
                  <a:schemeClr val="tx1"/>
                </a:solidFill>
                <a:latin typeface="Arial" pitchFamily="34" charset="0"/>
                <a:ea typeface="ＭＳ Ｐゴシック" pitchFamily="34" charset="-128"/>
              </a:defRPr>
            </a:lvl1pPr>
            <a:lvl2pPr marL="742950" indent="-285750" defTabSz="457200">
              <a:spcBef>
                <a:spcPct val="20000"/>
              </a:spcBef>
              <a:buChar char="–"/>
              <a:defRPr sz="2800">
                <a:solidFill>
                  <a:schemeClr val="tx1"/>
                </a:solidFill>
                <a:latin typeface="Arial" pitchFamily="34" charset="0"/>
                <a:ea typeface="ＭＳ Ｐゴシック" pitchFamily="34" charset="-128"/>
              </a:defRPr>
            </a:lvl2pPr>
            <a:lvl3pPr marL="1143000" indent="-228600" defTabSz="457200">
              <a:spcBef>
                <a:spcPct val="20000"/>
              </a:spcBef>
              <a:buChar char="•"/>
              <a:defRPr sz="2400">
                <a:solidFill>
                  <a:schemeClr val="tx1"/>
                </a:solidFill>
                <a:latin typeface="Arial" pitchFamily="34" charset="0"/>
                <a:ea typeface="ＭＳ Ｐゴシック" pitchFamily="34" charset="-128"/>
              </a:defRPr>
            </a:lvl3pPr>
            <a:lvl4pPr marL="1600200" indent="-228600" defTabSz="457200">
              <a:spcBef>
                <a:spcPct val="20000"/>
              </a:spcBef>
              <a:buChar char="–"/>
              <a:defRPr sz="2000">
                <a:solidFill>
                  <a:schemeClr val="tx1"/>
                </a:solidFill>
                <a:latin typeface="Arial" pitchFamily="34" charset="0"/>
                <a:ea typeface="ＭＳ Ｐゴシック" pitchFamily="34" charset="-128"/>
              </a:defRPr>
            </a:lvl4pPr>
            <a:lvl5pPr marL="2057400" indent="-228600" defTabSz="457200">
              <a:spcBef>
                <a:spcPct val="20000"/>
              </a:spcBef>
              <a:buChar char="»"/>
              <a:defRPr sz="20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marL="285673" indent="-285673" eaLnBrk="1" hangingPunct="1">
              <a:spcBef>
                <a:spcPct val="0"/>
              </a:spcBef>
              <a:buFont typeface="Wingdings" panose="05000000000000000000" pitchFamily="2" charset="2"/>
              <a:buChar char="§"/>
              <a:defRPr/>
            </a:pPr>
            <a:r>
              <a:rPr lang="en-US" altLang="en-US" sz="1800" b="0" i="0" err="1" smtClean="0">
                <a:solidFill>
                  <a:srgbClr val="000000"/>
                </a:solidFill>
                <a:latin typeface="Calibri" pitchFamily="34" charset="0"/>
                <a:cs typeface="ＭＳ Ｐゴシック"/>
              </a:rPr>
              <a:t>Sivers</a:t>
            </a:r>
            <a:r>
              <a:rPr lang="en-US" altLang="en-US" sz="1800" b="0" i="0" smtClean="0">
                <a:solidFill>
                  <a:srgbClr val="000000"/>
                </a:solidFill>
                <a:latin typeface="Calibri" pitchFamily="34" charset="0"/>
                <a:cs typeface="ＭＳ Ｐゴシック"/>
              </a:rPr>
              <a:t> </a:t>
            </a:r>
            <a:r>
              <a:rPr lang="en-US" altLang="en-US" sz="1800" b="0" i="0">
                <a:solidFill>
                  <a:srgbClr val="000000"/>
                </a:solidFill>
                <a:latin typeface="Calibri" pitchFamily="34" charset="0"/>
                <a:cs typeface="ＭＳ Ｐゴシック"/>
              </a:rPr>
              <a:t>Asymmetries ~  </a:t>
            </a:r>
            <a:r>
              <a:rPr lang="en-US" altLang="en-US" sz="1800" b="0" i="0" err="1" smtClean="0">
                <a:solidFill>
                  <a:srgbClr val="000000"/>
                </a:solidFill>
                <a:latin typeface="Calibri" pitchFamily="34" charset="0"/>
                <a:cs typeface="ＭＳ Ｐゴシック"/>
              </a:rPr>
              <a:t>Sivers</a:t>
            </a:r>
            <a:r>
              <a:rPr lang="en-US" altLang="en-US" sz="1800" b="0" i="0" smtClean="0">
                <a:solidFill>
                  <a:srgbClr val="000000"/>
                </a:solidFill>
                <a:latin typeface="Calibri" pitchFamily="34" charset="0"/>
                <a:cs typeface="ＭＳ Ｐゴシック"/>
              </a:rPr>
              <a:t> Function  </a:t>
            </a:r>
            <a:r>
              <a:rPr lang="en-US" altLang="en-US" sz="1800" b="0" i="0">
                <a:solidFill>
                  <a:srgbClr val="000000"/>
                </a:solidFill>
                <a:latin typeface="Calibri" pitchFamily="34" charset="0"/>
                <a:cs typeface="ＭＳ Ｐゴシック"/>
              </a:rPr>
              <a:t>(</a:t>
            </a:r>
            <a:r>
              <a:rPr lang="en-US" altLang="en-US" sz="1800" b="0" i="0" smtClean="0">
                <a:solidFill>
                  <a:srgbClr val="000000"/>
                </a:solidFill>
                <a:latin typeface="Calibri" pitchFamily="34" charset="0"/>
                <a:cs typeface="ＭＳ Ｐゴシック"/>
              </a:rPr>
              <a:t>x, </a:t>
            </a:r>
            <a:r>
              <a:rPr lang="en-US" altLang="en-US" sz="1800" b="0" i="0" err="1" smtClean="0">
                <a:solidFill>
                  <a:srgbClr val="000000"/>
                </a:solidFill>
                <a:latin typeface="Calibri" pitchFamily="34" charset="0"/>
                <a:cs typeface="ＭＳ Ｐゴシック"/>
              </a:rPr>
              <a:t>k</a:t>
            </a:r>
            <a:r>
              <a:rPr lang="en-US" altLang="en-US" sz="1800" b="0" i="0" baseline="-25000" err="1" smtClean="0">
                <a:solidFill>
                  <a:srgbClr val="000000"/>
                </a:solidFill>
                <a:latin typeface="Calibri" pitchFamily="34" charset="0"/>
                <a:cs typeface="ＭＳ Ｐゴシック"/>
              </a:rPr>
              <a:t>T</a:t>
            </a:r>
            <a:r>
              <a:rPr lang="en-US" altLang="en-US" sz="1800" b="0" i="0" smtClean="0">
                <a:solidFill>
                  <a:srgbClr val="000000"/>
                </a:solidFill>
                <a:latin typeface="Calibri" pitchFamily="34" charset="0"/>
                <a:cs typeface="ＭＳ Ｐゴシック"/>
              </a:rPr>
              <a:t>, Q</a:t>
            </a:r>
            <a:r>
              <a:rPr lang="en-US" altLang="en-US" sz="1800" b="0" i="0" baseline="30000" smtClean="0">
                <a:solidFill>
                  <a:srgbClr val="000000"/>
                </a:solidFill>
                <a:latin typeface="Calibri" pitchFamily="34" charset="0"/>
                <a:cs typeface="ＭＳ Ｐゴシック"/>
              </a:rPr>
              <a:t>2</a:t>
            </a:r>
            <a:r>
              <a:rPr lang="en-US" altLang="en-US" sz="1800" b="0" i="0" smtClean="0">
                <a:solidFill>
                  <a:srgbClr val="000000"/>
                </a:solidFill>
                <a:latin typeface="Calibri" pitchFamily="34" charset="0"/>
                <a:cs typeface="ＭＳ Ｐゴシック"/>
              </a:rPr>
              <a:t>)  (x) Fragmentation Function (z, p</a:t>
            </a:r>
            <a:r>
              <a:rPr lang="en-US" altLang="en-US" sz="1800" b="0" i="0" baseline="-25000" smtClean="0">
                <a:solidFill>
                  <a:srgbClr val="000000"/>
                </a:solidFill>
                <a:latin typeface="Calibri" pitchFamily="34" charset="0"/>
                <a:cs typeface="ＭＳ Ｐゴシック"/>
              </a:rPr>
              <a:t>T</a:t>
            </a:r>
            <a:r>
              <a:rPr lang="en-US" altLang="en-US" sz="1800" b="0" i="0" smtClean="0">
                <a:solidFill>
                  <a:srgbClr val="000000"/>
                </a:solidFill>
                <a:latin typeface="Calibri" pitchFamily="34" charset="0"/>
                <a:cs typeface="ＭＳ Ｐゴシック"/>
              </a:rPr>
              <a:t>,Q</a:t>
            </a:r>
            <a:r>
              <a:rPr lang="en-US" altLang="en-US" sz="1800" b="0" i="0" baseline="30000" smtClean="0">
                <a:solidFill>
                  <a:srgbClr val="000000"/>
                </a:solidFill>
                <a:latin typeface="Calibri" pitchFamily="34" charset="0"/>
                <a:cs typeface="ＭＳ Ｐゴシック"/>
              </a:rPr>
              <a:t>2</a:t>
            </a:r>
            <a:r>
              <a:rPr lang="en-US" altLang="en-US" sz="1800" b="0" i="0" smtClean="0">
                <a:solidFill>
                  <a:srgbClr val="000000"/>
                </a:solidFill>
                <a:latin typeface="Calibri" pitchFamily="34" charset="0"/>
                <a:cs typeface="ＭＳ Ｐゴシック"/>
              </a:rPr>
              <a:t>)</a:t>
            </a:r>
          </a:p>
          <a:p>
            <a:pPr marL="285673" indent="-285673" eaLnBrk="1" hangingPunct="1">
              <a:spcBef>
                <a:spcPct val="0"/>
              </a:spcBef>
              <a:buFont typeface="Wingdings" panose="05000000000000000000" pitchFamily="2" charset="2"/>
              <a:buChar char="§"/>
              <a:defRPr/>
            </a:pPr>
            <a:r>
              <a:rPr lang="en-US" altLang="en-US" sz="1800" b="0" i="0" smtClean="0">
                <a:solidFill>
                  <a:srgbClr val="000000"/>
                </a:solidFill>
                <a:latin typeface="Calibri" pitchFamily="34" charset="0"/>
                <a:cs typeface="ＭＳ Ｐゴシック"/>
              </a:rPr>
              <a:t>Gauge Link/ QCD Final State Interaction</a:t>
            </a:r>
          </a:p>
          <a:p>
            <a:pPr marL="285673" indent="-285673" eaLnBrk="1" hangingPunct="1">
              <a:spcBef>
                <a:spcPct val="0"/>
              </a:spcBef>
              <a:buFont typeface="Wingdings" panose="05000000000000000000" pitchFamily="2" charset="2"/>
              <a:buChar char="§"/>
              <a:defRPr/>
            </a:pPr>
            <a:r>
              <a:rPr lang="en-US" altLang="en-US" sz="1800" b="0" i="0" smtClean="0">
                <a:solidFill>
                  <a:srgbClr val="000000"/>
                </a:solidFill>
                <a:latin typeface="Calibri" pitchFamily="34" charset="0"/>
                <a:cs typeface="ＭＳ Ｐゴシック"/>
              </a:rPr>
              <a:t>Transverse Imaging</a:t>
            </a:r>
          </a:p>
          <a:p>
            <a:pPr marL="285673" indent="-285673" eaLnBrk="1" hangingPunct="1">
              <a:spcBef>
                <a:spcPct val="0"/>
              </a:spcBef>
              <a:buFont typeface="Wingdings" panose="05000000000000000000" pitchFamily="2" charset="2"/>
              <a:buChar char="§"/>
              <a:defRPr/>
            </a:pPr>
            <a:r>
              <a:rPr lang="en-US" altLang="en-US" sz="1800" b="0" i="0" smtClean="0">
                <a:solidFill>
                  <a:srgbClr val="000000"/>
                </a:solidFill>
                <a:latin typeface="Calibri" pitchFamily="34" charset="0"/>
                <a:cs typeface="ＭＳ Ｐゴシック"/>
              </a:rPr>
              <a:t>QCD evolutions   </a:t>
            </a:r>
          </a:p>
          <a:p>
            <a:pPr marL="285673" indent="-285673" eaLnBrk="1" hangingPunct="1">
              <a:spcBef>
                <a:spcPct val="0"/>
              </a:spcBef>
              <a:buFont typeface="Wingdings" panose="05000000000000000000" pitchFamily="2" charset="2"/>
              <a:buChar char="§"/>
              <a:defRPr/>
            </a:pPr>
            <a:r>
              <a:rPr lang="en-US" altLang="en-US" sz="1800" i="0" err="1" smtClean="0">
                <a:solidFill>
                  <a:srgbClr val="FF0000"/>
                </a:solidFill>
                <a:latin typeface="Calibri" pitchFamily="34" charset="0"/>
                <a:cs typeface="ＭＳ Ｐゴシック"/>
              </a:rPr>
              <a:t>SoLID</a:t>
            </a:r>
            <a:r>
              <a:rPr lang="en-US" altLang="en-US" sz="1800" b="0" i="0" smtClean="0">
                <a:solidFill>
                  <a:srgbClr val="000000"/>
                </a:solidFill>
                <a:latin typeface="Calibri" pitchFamily="34" charset="0"/>
                <a:cs typeface="ＭＳ Ｐゴシック"/>
              </a:rPr>
              <a:t>: precision multi-d mapping</a:t>
            </a:r>
          </a:p>
          <a:p>
            <a:pPr marL="285673" indent="-285673" eaLnBrk="1" hangingPunct="1">
              <a:spcBef>
                <a:spcPct val="0"/>
              </a:spcBef>
              <a:buFont typeface="Wingdings" panose="05000000000000000000" pitchFamily="2" charset="2"/>
              <a:buChar char="§"/>
              <a:defRPr/>
            </a:pPr>
            <a:r>
              <a:rPr lang="en-US" altLang="en-US" sz="1800" b="0" i="0" smtClean="0">
                <a:solidFill>
                  <a:srgbClr val="000000"/>
                </a:solidFill>
                <a:latin typeface="Calibri" pitchFamily="34" charset="0"/>
                <a:cs typeface="ＭＳ Ｐゴシック"/>
                <a:sym typeface="Wingdings" panose="05000000000000000000" pitchFamily="2" charset="2"/>
              </a:rPr>
              <a:t>Collaborating with theory group: </a:t>
            </a:r>
          </a:p>
          <a:p>
            <a:pPr eaLnBrk="1" hangingPunct="1">
              <a:spcBef>
                <a:spcPct val="0"/>
              </a:spcBef>
              <a:buNone/>
              <a:defRPr/>
            </a:pPr>
            <a:r>
              <a:rPr lang="en-US" altLang="en-US" sz="1800" b="0" i="0">
                <a:solidFill>
                  <a:srgbClr val="000000"/>
                </a:solidFill>
                <a:latin typeface="Calibri" pitchFamily="34" charset="0"/>
                <a:cs typeface="ＭＳ Ｐゴシック"/>
                <a:sym typeface="Wingdings" panose="05000000000000000000" pitchFamily="2" charset="2"/>
              </a:rPr>
              <a:t> </a:t>
            </a:r>
            <a:r>
              <a:rPr lang="en-US" altLang="en-US" sz="1800" b="0" i="0" smtClean="0">
                <a:solidFill>
                  <a:srgbClr val="000000"/>
                </a:solidFill>
                <a:latin typeface="Calibri" pitchFamily="34" charset="0"/>
                <a:cs typeface="ＭＳ Ｐゴシック"/>
                <a:sym typeface="Wingdings" panose="05000000000000000000" pitchFamily="2" charset="2"/>
              </a:rPr>
              <a:t>     impact study with new approach</a:t>
            </a:r>
          </a:p>
        </p:txBody>
      </p:sp>
      <p:sp>
        <p:nvSpPr>
          <p:cNvPr id="11" name="Rectangle 4"/>
          <p:cNvSpPr>
            <a:spLocks noChangeArrowheads="1"/>
          </p:cNvSpPr>
          <p:nvPr/>
        </p:nvSpPr>
        <p:spPr bwMode="auto">
          <a:xfrm>
            <a:off x="1173569" y="3158824"/>
            <a:ext cx="3143250" cy="399498"/>
          </a:xfrm>
          <a:prstGeom prst="rect">
            <a:avLst/>
          </a:prstGeom>
          <a:noFill/>
          <a:ln w="9525">
            <a:noFill/>
            <a:miter lim="800000"/>
            <a:headEnd/>
            <a:tailEnd/>
          </a:ln>
        </p:spPr>
        <p:txBody>
          <a:bodyPr lIns="90836" tIns="45417" rIns="90836" bIns="45417">
            <a:spAutoFit/>
          </a:bodyPr>
          <a:lstStyle/>
          <a:p>
            <a:pPr>
              <a:defRPr/>
            </a:pPr>
            <a:r>
              <a:rPr lang="en-US" sz="2000" err="1" smtClean="0">
                <a:solidFill>
                  <a:srgbClr val="2D16D4"/>
                </a:solidFill>
                <a:ea typeface="ＭＳ Ｐゴシック"/>
                <a:cs typeface="ＭＳ Ｐゴシック"/>
              </a:rPr>
              <a:t>Sivers</a:t>
            </a:r>
            <a:r>
              <a:rPr lang="en-US" sz="2000" smtClean="0">
                <a:solidFill>
                  <a:srgbClr val="2D16D4"/>
                </a:solidFill>
                <a:ea typeface="ＭＳ Ｐゴシック"/>
                <a:cs typeface="ＭＳ Ｐゴシック"/>
              </a:rPr>
              <a:t> </a:t>
            </a:r>
            <a:r>
              <a:rPr lang="en-US" sz="2000">
                <a:solidFill>
                  <a:srgbClr val="2D16D4"/>
                </a:solidFill>
                <a:ea typeface="ＭＳ Ｐゴシック"/>
                <a:cs typeface="ＭＳ Ｐゴシック"/>
              </a:rPr>
              <a:t>Asymmetries</a:t>
            </a:r>
            <a:endParaRPr lang="en-US" sz="2000">
              <a:solidFill>
                <a:srgbClr val="000000"/>
              </a:solidFill>
              <a:ea typeface="ＭＳ Ｐゴシック"/>
              <a:cs typeface="ＭＳ Ｐゴシック"/>
            </a:endParaRPr>
          </a:p>
        </p:txBody>
      </p:sp>
      <p:sp>
        <p:nvSpPr>
          <p:cNvPr id="13" name="Rectangle 4"/>
          <p:cNvSpPr>
            <a:spLocks noChangeArrowheads="1"/>
          </p:cNvSpPr>
          <p:nvPr/>
        </p:nvSpPr>
        <p:spPr bwMode="auto">
          <a:xfrm>
            <a:off x="1091173" y="6031088"/>
            <a:ext cx="2555222" cy="584164"/>
          </a:xfrm>
          <a:prstGeom prst="rect">
            <a:avLst/>
          </a:prstGeom>
          <a:noFill/>
          <a:ln w="9525">
            <a:noFill/>
            <a:miter lim="800000"/>
            <a:headEnd/>
            <a:tailEnd/>
          </a:ln>
        </p:spPr>
        <p:txBody>
          <a:bodyPr wrap="none" lIns="90836" tIns="45417" rIns="90836" bIns="45417">
            <a:spAutoFit/>
          </a:bodyPr>
          <a:lstStyle/>
          <a:p>
            <a:pPr>
              <a:defRPr/>
            </a:pPr>
            <a:r>
              <a:rPr lang="en-US" sz="1600">
                <a:solidFill>
                  <a:srgbClr val="000000"/>
                </a:solidFill>
                <a:ea typeface="ＭＳ Ｐゴシック"/>
                <a:cs typeface="ＭＳ Ｐゴシック"/>
              </a:rPr>
              <a:t>P</a:t>
            </a:r>
            <a:r>
              <a:rPr lang="en-US" sz="1600" baseline="-25000">
                <a:solidFill>
                  <a:srgbClr val="000000"/>
                </a:solidFill>
                <a:ea typeface="ＭＳ Ｐゴシック"/>
                <a:cs typeface="ＭＳ Ｐゴシック"/>
              </a:rPr>
              <a:t>T</a:t>
            </a:r>
            <a:r>
              <a:rPr lang="en-US" sz="1600">
                <a:solidFill>
                  <a:srgbClr val="000000"/>
                </a:solidFill>
                <a:ea typeface="ＭＳ Ｐゴシック"/>
                <a:cs typeface="ＭＳ Ｐゴシック"/>
              </a:rPr>
              <a:t> vs. x for one (Q</a:t>
            </a:r>
            <a:r>
              <a:rPr lang="en-US" sz="1600" baseline="30000">
                <a:solidFill>
                  <a:srgbClr val="000000"/>
                </a:solidFill>
                <a:ea typeface="ＭＳ Ｐゴシック"/>
                <a:cs typeface="ＭＳ Ｐゴシック"/>
              </a:rPr>
              <a:t>2</a:t>
            </a:r>
            <a:r>
              <a:rPr lang="en-US" sz="1600">
                <a:solidFill>
                  <a:srgbClr val="000000"/>
                </a:solidFill>
                <a:ea typeface="ＭＳ Ｐゴシック"/>
                <a:cs typeface="ＭＳ Ｐゴシック"/>
              </a:rPr>
              <a:t>, z) bin </a:t>
            </a:r>
          </a:p>
          <a:p>
            <a:pPr>
              <a:defRPr/>
            </a:pPr>
            <a:r>
              <a:rPr lang="en-US" sz="1600">
                <a:solidFill>
                  <a:srgbClr val="000000"/>
                </a:solidFill>
                <a:ea typeface="ＭＳ Ｐゴシック"/>
                <a:cs typeface="ＭＳ Ｐゴシック"/>
              </a:rPr>
              <a:t>Total &gt; 1400 data points </a:t>
            </a:r>
          </a:p>
        </p:txBody>
      </p:sp>
      <p:pic>
        <p:nvPicPr>
          <p:cNvPr id="49161" name="Picture 1"/>
          <p:cNvPicPr>
            <a:picLocks noChangeAspect="1"/>
          </p:cNvPicPr>
          <p:nvPr/>
        </p:nvPicPr>
        <p:blipFill>
          <a:blip r:embed="rId2">
            <a:extLst>
              <a:ext uri="{28A0092B-C50C-407E-A947-70E740481C1C}">
                <a14:useLocalDpi xmlns:a14="http://schemas.microsoft.com/office/drawing/2010/main" val="0"/>
              </a:ext>
            </a:extLst>
          </a:blip>
          <a:srcRect l="4276" r="6883"/>
          <a:stretch>
            <a:fillRect/>
          </a:stretch>
        </p:blipFill>
        <p:spPr bwMode="auto">
          <a:xfrm>
            <a:off x="615801" y="3600451"/>
            <a:ext cx="3759200" cy="243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3" descr="TLiu-Oct2017.pdf"/>
          <p:cNvPicPr>
            <a:picLocks noChangeAspect="1"/>
          </p:cNvPicPr>
          <p:nvPr/>
        </p:nvPicPr>
        <p:blipFill rotWithShape="1">
          <a:blip r:embed="rId3">
            <a:extLst>
              <a:ext uri="{28A0092B-C50C-407E-A947-70E740481C1C}">
                <a14:useLocalDpi xmlns:a14="http://schemas.microsoft.com/office/drawing/2010/main" val="0"/>
              </a:ext>
            </a:extLst>
          </a:blip>
          <a:srcRect l="2840" t="17932" r="65166" b="12235"/>
          <a:stretch/>
        </p:blipFill>
        <p:spPr>
          <a:xfrm>
            <a:off x="5584481" y="530948"/>
            <a:ext cx="3263505" cy="6054936"/>
          </a:xfrm>
          <a:prstGeom prst="rect">
            <a:avLst/>
          </a:prstGeom>
        </p:spPr>
      </p:pic>
      <p:sp>
        <p:nvSpPr>
          <p:cNvPr id="12" name="Rectangle 11"/>
          <p:cNvSpPr/>
          <p:nvPr/>
        </p:nvSpPr>
        <p:spPr>
          <a:xfrm>
            <a:off x="5542967" y="6214273"/>
            <a:ext cx="2665563" cy="400110"/>
          </a:xfrm>
          <a:prstGeom prst="rect">
            <a:avLst/>
          </a:prstGeom>
        </p:spPr>
        <p:txBody>
          <a:bodyPr wrap="none">
            <a:spAutoFit/>
          </a:bodyPr>
          <a:lstStyle/>
          <a:p>
            <a:r>
              <a:rPr lang="en-US" sz="2000" b="0" i="0" smtClean="0">
                <a:solidFill>
                  <a:srgbClr val="000000"/>
                </a:solidFill>
                <a:ea typeface="ＭＳ Ｐゴシック"/>
                <a:cs typeface="ＭＳ Ｐゴシック"/>
              </a:rPr>
              <a:t>Liu, Sato,…  on-going</a:t>
            </a:r>
            <a:endParaRPr lang="en-US" sz="2000">
              <a:solidFill>
                <a:srgbClr val="000000"/>
              </a:solidFill>
              <a:ea typeface="ＭＳ Ｐゴシック"/>
              <a:cs typeface="ＭＳ Ｐゴシック"/>
            </a:endParaRPr>
          </a:p>
        </p:txBody>
      </p:sp>
      <p:sp>
        <p:nvSpPr>
          <p:cNvPr id="2" name="Footer Placeholder 1"/>
          <p:cNvSpPr>
            <a:spLocks noGrp="1"/>
          </p:cNvSpPr>
          <p:nvPr>
            <p:ph type="ftr" sz="quarter" idx="10"/>
          </p:nvPr>
        </p:nvSpPr>
        <p:spPr/>
        <p:txBody>
          <a:bodyPr/>
          <a:lstStyle/>
          <a:p>
            <a:pPr>
              <a:defRPr/>
            </a:pPr>
            <a:r>
              <a:rPr lang="en-US" smtClean="0"/>
              <a:t>Avakian, APCTP July 2</a:t>
            </a:r>
            <a:endParaRPr lang="en-US"/>
          </a:p>
        </p:txBody>
      </p:sp>
      <p:sp>
        <p:nvSpPr>
          <p:cNvPr id="3" name="Slide Number Placeholder 2"/>
          <p:cNvSpPr>
            <a:spLocks noGrp="1"/>
          </p:cNvSpPr>
          <p:nvPr>
            <p:ph type="sldNum" sz="quarter" idx="11"/>
          </p:nvPr>
        </p:nvSpPr>
        <p:spPr/>
        <p:txBody>
          <a:bodyPr/>
          <a:lstStyle/>
          <a:p>
            <a:pPr>
              <a:defRPr/>
            </a:pPr>
            <a:fld id="{3AADAC7F-A690-CA4B-91B2-05637446ED00}" type="slidenum">
              <a:rPr lang="en-US" altLang="en-US" smtClean="0"/>
              <a:pPr>
                <a:defRPr/>
              </a:pPr>
              <a:t>128</a:t>
            </a:fld>
            <a:endParaRPr lang="en-US" altLang="en-US"/>
          </a:p>
        </p:txBody>
      </p:sp>
    </p:spTree>
    <p:extLst>
      <p:ext uri="{BB962C8B-B14F-4D97-AF65-F5344CB8AC3E}">
        <p14:creationId xmlns:p14="http://schemas.microsoft.com/office/powerpoint/2010/main" val="3864926869"/>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3"/>
          <p:cNvSpPr>
            <a:spLocks noGrp="1"/>
          </p:cNvSpPr>
          <p:nvPr>
            <p:ph type="title" idx="4294967295"/>
          </p:nvPr>
        </p:nvSpPr>
        <p:spPr>
          <a:xfrm>
            <a:off x="0" y="104"/>
            <a:ext cx="9144000" cy="714375"/>
          </a:xfrm>
        </p:spPr>
        <p:txBody>
          <a:bodyPr/>
          <a:lstStyle/>
          <a:p>
            <a:pPr eaLnBrk="1" hangingPunct="1"/>
            <a:r>
              <a:rPr lang="en-US" altLang="en-US" sz="3600">
                <a:solidFill>
                  <a:srgbClr val="0000FF"/>
                </a:solidFill>
              </a:rPr>
              <a:t> </a:t>
            </a:r>
            <a:r>
              <a:rPr lang="en-US" altLang="en-US" sz="3200" b="1" i="1">
                <a:solidFill>
                  <a:srgbClr val="FF0000"/>
                </a:solidFill>
              </a:rPr>
              <a:t>TMDs: </a:t>
            </a:r>
            <a:r>
              <a:rPr lang="en-US" altLang="en-US" sz="3200" b="1" i="1" smtClean="0">
                <a:solidFill>
                  <a:srgbClr val="FF0000"/>
                </a:solidFill>
              </a:rPr>
              <a:t>Access </a:t>
            </a:r>
            <a:r>
              <a:rPr lang="en-US" altLang="en-US" sz="3200" b="1" i="1">
                <a:solidFill>
                  <a:srgbClr val="FF0000"/>
                </a:solidFill>
              </a:rPr>
              <a:t>Quark Orbital </a:t>
            </a:r>
            <a:r>
              <a:rPr lang="en-US" altLang="en-US" sz="3200" b="1" i="1" smtClean="0">
                <a:solidFill>
                  <a:srgbClr val="FF0000"/>
                </a:solidFill>
              </a:rPr>
              <a:t>Angular Momentum</a:t>
            </a:r>
            <a:endParaRPr lang="en-US" altLang="en-US" sz="3600" b="1" i="1">
              <a:solidFill>
                <a:srgbClr val="FF0000"/>
              </a:solidFill>
            </a:endParaRPr>
          </a:p>
        </p:txBody>
      </p:sp>
      <p:sp>
        <p:nvSpPr>
          <p:cNvPr id="6" name="TextBox 13"/>
          <p:cNvSpPr txBox="1">
            <a:spLocks noChangeArrowheads="1"/>
          </p:cNvSpPr>
          <p:nvPr/>
        </p:nvSpPr>
        <p:spPr bwMode="auto">
          <a:xfrm>
            <a:off x="450850" y="685803"/>
            <a:ext cx="8229600" cy="23082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09" tIns="45703" rIns="91409" bIns="45703">
            <a:spAutoFit/>
          </a:bodyPr>
          <a:lstStyle>
            <a:lvl1pPr defTabSz="457200">
              <a:spcBef>
                <a:spcPct val="20000"/>
              </a:spcBef>
              <a:buChar char="•"/>
              <a:defRPr sz="3200">
                <a:solidFill>
                  <a:schemeClr val="tx1"/>
                </a:solidFill>
                <a:latin typeface="Arial" pitchFamily="34" charset="0"/>
                <a:ea typeface="ＭＳ Ｐゴシック" pitchFamily="34" charset="-128"/>
              </a:defRPr>
            </a:lvl1pPr>
            <a:lvl2pPr marL="742950" indent="-285750" defTabSz="457200">
              <a:spcBef>
                <a:spcPct val="20000"/>
              </a:spcBef>
              <a:buChar char="–"/>
              <a:defRPr sz="2800">
                <a:solidFill>
                  <a:schemeClr val="tx1"/>
                </a:solidFill>
                <a:latin typeface="Arial" pitchFamily="34" charset="0"/>
                <a:ea typeface="ＭＳ Ｐゴシック" pitchFamily="34" charset="-128"/>
              </a:defRPr>
            </a:lvl2pPr>
            <a:lvl3pPr marL="1143000" indent="-228600" defTabSz="457200">
              <a:spcBef>
                <a:spcPct val="20000"/>
              </a:spcBef>
              <a:buChar char="•"/>
              <a:defRPr sz="2400">
                <a:solidFill>
                  <a:schemeClr val="tx1"/>
                </a:solidFill>
                <a:latin typeface="Arial" pitchFamily="34" charset="0"/>
                <a:ea typeface="ＭＳ Ｐゴシック" pitchFamily="34" charset="-128"/>
              </a:defRPr>
            </a:lvl3pPr>
            <a:lvl4pPr marL="1600200" indent="-228600" defTabSz="457200">
              <a:spcBef>
                <a:spcPct val="20000"/>
              </a:spcBef>
              <a:buChar char="–"/>
              <a:defRPr sz="2000">
                <a:solidFill>
                  <a:schemeClr val="tx1"/>
                </a:solidFill>
                <a:latin typeface="Arial" pitchFamily="34" charset="0"/>
                <a:ea typeface="ＭＳ Ｐゴシック" pitchFamily="34" charset="-128"/>
              </a:defRPr>
            </a:lvl4pPr>
            <a:lvl5pPr marL="2057400" indent="-228600" defTabSz="457200">
              <a:spcBef>
                <a:spcPct val="20000"/>
              </a:spcBef>
              <a:buChar char="»"/>
              <a:defRPr sz="20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marL="285673" indent="-285673" eaLnBrk="1" hangingPunct="1">
              <a:spcBef>
                <a:spcPct val="0"/>
              </a:spcBef>
              <a:buFont typeface="Wingdings" panose="05000000000000000000" pitchFamily="2" charset="2"/>
              <a:buChar char="§"/>
              <a:defRPr/>
            </a:pPr>
            <a:r>
              <a:rPr lang="en-US" altLang="en-US" sz="1800" b="0" i="0">
                <a:solidFill>
                  <a:srgbClr val="000000"/>
                </a:solidFill>
                <a:latin typeface="Calibri" pitchFamily="34" charset="0"/>
                <a:cs typeface="ＭＳ Ｐゴシック"/>
              </a:rPr>
              <a:t>TMDs : Correlations of transverse motion with quark spin and orbital motion </a:t>
            </a:r>
          </a:p>
          <a:p>
            <a:pPr marL="285673" indent="-285673" eaLnBrk="1" hangingPunct="1">
              <a:spcBef>
                <a:spcPct val="0"/>
              </a:spcBef>
              <a:buFont typeface="Wingdings" panose="05000000000000000000" pitchFamily="2" charset="2"/>
              <a:buChar char="§"/>
              <a:defRPr/>
            </a:pPr>
            <a:r>
              <a:rPr lang="en-US" altLang="en-US" sz="1800" i="0">
                <a:solidFill>
                  <a:srgbClr val="000000"/>
                </a:solidFill>
                <a:latin typeface="Calibri" pitchFamily="34" charset="0"/>
                <a:cs typeface="ＭＳ Ｐゴシック"/>
              </a:rPr>
              <a:t>Without OAM, off-diagonal TMDs=0</a:t>
            </a:r>
            <a:r>
              <a:rPr lang="en-US" altLang="en-US" sz="1800" b="0" i="0">
                <a:solidFill>
                  <a:srgbClr val="000000"/>
                </a:solidFill>
                <a:latin typeface="Calibri" pitchFamily="34" charset="0"/>
                <a:cs typeface="ＭＳ Ｐゴシック"/>
              </a:rPr>
              <a:t>, </a:t>
            </a:r>
          </a:p>
          <a:p>
            <a:pPr eaLnBrk="1" hangingPunct="1">
              <a:spcBef>
                <a:spcPct val="0"/>
              </a:spcBef>
              <a:buFontTx/>
              <a:buNone/>
              <a:defRPr/>
            </a:pPr>
            <a:r>
              <a:rPr lang="en-US" altLang="en-US" sz="1800" b="0" i="0">
                <a:solidFill>
                  <a:srgbClr val="000000"/>
                </a:solidFill>
                <a:latin typeface="Calibri" pitchFamily="34" charset="0"/>
                <a:cs typeface="ＭＳ Ｐゴシック"/>
              </a:rPr>
              <a:t>      no direct model-independent relation to the OAM in spin sum rule yet</a:t>
            </a:r>
          </a:p>
          <a:p>
            <a:pPr marL="285673" indent="-285673" eaLnBrk="1" hangingPunct="1">
              <a:spcBef>
                <a:spcPct val="0"/>
              </a:spcBef>
              <a:buFont typeface="Wingdings" panose="05000000000000000000" pitchFamily="2" charset="2"/>
              <a:buChar char="§"/>
              <a:defRPr/>
            </a:pPr>
            <a:r>
              <a:rPr lang="en-US" altLang="en-US" sz="1800" b="0" i="0">
                <a:solidFill>
                  <a:srgbClr val="000000"/>
                </a:solidFill>
                <a:latin typeface="Calibri" pitchFamily="34" charset="0"/>
                <a:cs typeface="ＭＳ Ｐゴシック"/>
              </a:rPr>
              <a:t>Sivers Function: QCD lensing effects</a:t>
            </a:r>
          </a:p>
          <a:p>
            <a:pPr marL="285673" indent="-285673" eaLnBrk="1" hangingPunct="1">
              <a:spcBef>
                <a:spcPct val="0"/>
              </a:spcBef>
              <a:buFont typeface="Wingdings" panose="05000000000000000000" pitchFamily="2" charset="2"/>
              <a:buChar char="§"/>
              <a:defRPr/>
            </a:pPr>
            <a:r>
              <a:rPr lang="en-US" altLang="en-US" sz="1800" b="0" i="0">
                <a:solidFill>
                  <a:srgbClr val="000000"/>
                </a:solidFill>
                <a:latin typeface="Calibri" pitchFamily="34" charset="0"/>
                <a:cs typeface="ＭＳ Ｐゴシック"/>
              </a:rPr>
              <a:t>In a large class of models, such as light-cone quark models</a:t>
            </a:r>
          </a:p>
          <a:p>
            <a:pPr eaLnBrk="1" hangingPunct="1">
              <a:spcBef>
                <a:spcPct val="0"/>
              </a:spcBef>
              <a:buFontTx/>
              <a:buNone/>
              <a:defRPr/>
            </a:pPr>
            <a:r>
              <a:rPr lang="en-US" altLang="en-US" sz="1800" b="0" i="0">
                <a:solidFill>
                  <a:srgbClr val="000000"/>
                </a:solidFill>
                <a:latin typeface="Calibri" pitchFamily="34" charset="0"/>
                <a:cs typeface="ＭＳ Ｐゴシック"/>
              </a:rPr>
              <a:t>         </a:t>
            </a:r>
            <a:r>
              <a:rPr lang="en-US" altLang="en-US" sz="1800" i="0" err="1">
                <a:solidFill>
                  <a:srgbClr val="000000"/>
                </a:solidFill>
                <a:latin typeface="Calibri" pitchFamily="34" charset="0"/>
                <a:cs typeface="ＭＳ Ｐゴシック"/>
              </a:rPr>
              <a:t>Pretzelosity</a:t>
            </a:r>
            <a:r>
              <a:rPr lang="en-US" altLang="en-US" sz="1800" i="0">
                <a:solidFill>
                  <a:srgbClr val="000000"/>
                </a:solidFill>
                <a:latin typeface="Calibri" pitchFamily="34" charset="0"/>
                <a:cs typeface="ＭＳ Ｐゴシック"/>
              </a:rPr>
              <a:t>: </a:t>
            </a:r>
            <a:r>
              <a:rPr lang="en-US" altLang="en-US" sz="1800" i="0">
                <a:solidFill>
                  <a:srgbClr val="000000"/>
                </a:solidFill>
                <a:latin typeface="Symbol" panose="05050102010706020507" pitchFamily="18" charset="2"/>
                <a:cs typeface="ＭＳ Ｐゴシック"/>
              </a:rPr>
              <a:t>D</a:t>
            </a:r>
            <a:r>
              <a:rPr lang="en-US" altLang="en-US" sz="1800" i="0">
                <a:solidFill>
                  <a:srgbClr val="000000"/>
                </a:solidFill>
                <a:latin typeface="Calibri" pitchFamily="34" charset="0"/>
                <a:cs typeface="ＭＳ Ｐゴシック"/>
              </a:rPr>
              <a:t>L=2 (L=0 and L=2 interference ,   L=1 and -1 interference)</a:t>
            </a:r>
          </a:p>
          <a:p>
            <a:pPr eaLnBrk="1" hangingPunct="1">
              <a:spcBef>
                <a:spcPct val="0"/>
              </a:spcBef>
              <a:buFontTx/>
              <a:buNone/>
              <a:defRPr/>
            </a:pPr>
            <a:r>
              <a:rPr lang="en-US" altLang="en-US" sz="1800" i="0">
                <a:solidFill>
                  <a:srgbClr val="000000"/>
                </a:solidFill>
                <a:latin typeface="Calibri" pitchFamily="34" charset="0"/>
                <a:cs typeface="ＭＳ Ｐゴシック"/>
              </a:rPr>
              <a:t>         Worm-Gear: </a:t>
            </a:r>
            <a:r>
              <a:rPr lang="en-US" altLang="en-US" sz="1800" i="0">
                <a:solidFill>
                  <a:srgbClr val="000000"/>
                </a:solidFill>
                <a:latin typeface="Symbol" panose="05050102010706020507" pitchFamily="18" charset="2"/>
                <a:cs typeface="ＭＳ Ｐゴシック"/>
              </a:rPr>
              <a:t>D</a:t>
            </a:r>
            <a:r>
              <a:rPr lang="en-US" altLang="en-US" sz="1800" i="0">
                <a:solidFill>
                  <a:srgbClr val="000000"/>
                </a:solidFill>
                <a:latin typeface="Calibri" pitchFamily="34" charset="0"/>
                <a:cs typeface="ＭＳ Ｐゴシック"/>
              </a:rPr>
              <a:t>L=1 (L=0 and L=1 interference) </a:t>
            </a:r>
            <a:r>
              <a:rPr lang="en-US" altLang="en-US" sz="1800" b="0" i="0">
                <a:solidFill>
                  <a:srgbClr val="000000"/>
                </a:solidFill>
                <a:latin typeface="Calibri" pitchFamily="34" charset="0"/>
                <a:cs typeface="ＭＳ Ｐゴシック"/>
              </a:rPr>
              <a:t> </a:t>
            </a:r>
          </a:p>
          <a:p>
            <a:pPr marL="285673" indent="-285673" eaLnBrk="1" hangingPunct="1">
              <a:spcBef>
                <a:spcPct val="0"/>
              </a:spcBef>
              <a:buFont typeface="Wingdings" panose="05000000000000000000" pitchFamily="2" charset="2"/>
              <a:buChar char="§"/>
              <a:defRPr/>
            </a:pPr>
            <a:r>
              <a:rPr lang="en-US" altLang="en-US" sz="1800" i="0">
                <a:solidFill>
                  <a:srgbClr val="FF0000"/>
                </a:solidFill>
                <a:latin typeface="Calibri" pitchFamily="34" charset="0"/>
                <a:cs typeface="ＭＳ Ｐゴシック"/>
              </a:rPr>
              <a:t>SoLID with trans polarized n/p </a:t>
            </a:r>
            <a:r>
              <a:rPr lang="en-US" altLang="en-US" sz="1800" b="0" i="0">
                <a:solidFill>
                  <a:srgbClr val="000000"/>
                </a:solidFill>
                <a:latin typeface="Calibri" pitchFamily="34" charset="0"/>
                <a:cs typeface="ＭＳ Ｐゴシック"/>
                <a:sym typeface="Wingdings" panose="05000000000000000000" pitchFamily="2" charset="2"/>
              </a:rPr>
              <a:t> </a:t>
            </a:r>
            <a:r>
              <a:rPr lang="en-US" altLang="en-US" sz="1800" i="0">
                <a:solidFill>
                  <a:srgbClr val="000000"/>
                </a:solidFill>
                <a:latin typeface="Calibri" pitchFamily="34" charset="0"/>
                <a:cs typeface="ＭＳ Ｐゴシック"/>
                <a:sym typeface="Wingdings" panose="05000000000000000000" pitchFamily="2" charset="2"/>
              </a:rPr>
              <a:t>quantitative knowledge of OAM</a:t>
            </a:r>
            <a:endParaRPr lang="en-US" altLang="en-US" sz="1800" i="0">
              <a:solidFill>
                <a:srgbClr val="000000"/>
              </a:solidFill>
              <a:latin typeface="Calibri" pitchFamily="34" charset="0"/>
              <a:cs typeface="ＭＳ Ｐゴシック"/>
            </a:endParaRPr>
          </a:p>
        </p:txBody>
      </p:sp>
      <p:sp>
        <p:nvSpPr>
          <p:cNvPr id="50180" name="Rectangle 1"/>
          <p:cNvSpPr>
            <a:spLocks noChangeArrowheads="1"/>
          </p:cNvSpPr>
          <p:nvPr/>
        </p:nvSpPr>
        <p:spPr bwMode="auto">
          <a:xfrm>
            <a:off x="6820501" y="4254857"/>
            <a:ext cx="2032183" cy="6463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18" tIns="45706" rIns="91418" bIns="45706">
            <a:spAutoFit/>
          </a:bodyPr>
          <a:lstStyle/>
          <a:p>
            <a:r>
              <a:rPr lang="en-US" altLang="en-US" sz="1800" i="0" smtClean="0">
                <a:solidFill>
                  <a:srgbClr val="000000"/>
                </a:solidFill>
                <a:latin typeface="Arial" charset="0"/>
                <a:ea typeface="ＭＳ Ｐゴシック"/>
                <a:cs typeface="ＭＳ Ｐゴシック"/>
              </a:rPr>
              <a:t>SoLID Projections</a:t>
            </a:r>
          </a:p>
          <a:p>
            <a:r>
              <a:rPr lang="en-US" altLang="en-US" sz="1800" i="0" err="1" smtClean="0">
                <a:solidFill>
                  <a:srgbClr val="000000"/>
                </a:solidFill>
                <a:latin typeface="Arial" charset="0"/>
                <a:ea typeface="ＭＳ Ｐゴシック"/>
                <a:cs typeface="ＭＳ Ｐゴシック"/>
              </a:rPr>
              <a:t>Pretzelosity</a:t>
            </a:r>
            <a:endParaRPr lang="en-US" altLang="en-US" sz="1800" i="0">
              <a:solidFill>
                <a:srgbClr val="000000"/>
              </a:solidFill>
              <a:latin typeface="Arial" charset="0"/>
              <a:ea typeface="ＭＳ Ｐゴシック"/>
              <a:cs typeface="ＭＳ Ｐゴシック"/>
            </a:endParaRPr>
          </a:p>
        </p:txBody>
      </p:sp>
      <p:pic>
        <p:nvPicPr>
          <p:cNvPr id="50181"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28870" y="2994025"/>
            <a:ext cx="4805363" cy="3733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p>
            <a:pPr>
              <a:defRPr/>
            </a:pPr>
            <a:r>
              <a:rPr lang="en-US" smtClean="0"/>
              <a:t>Avakian, APCTP July 2</a:t>
            </a:r>
            <a:endParaRPr lang="en-US"/>
          </a:p>
        </p:txBody>
      </p:sp>
      <p:sp>
        <p:nvSpPr>
          <p:cNvPr id="3" name="Slide Number Placeholder 2"/>
          <p:cNvSpPr>
            <a:spLocks noGrp="1"/>
          </p:cNvSpPr>
          <p:nvPr>
            <p:ph type="sldNum" sz="quarter" idx="11"/>
          </p:nvPr>
        </p:nvSpPr>
        <p:spPr/>
        <p:txBody>
          <a:bodyPr/>
          <a:lstStyle/>
          <a:p>
            <a:pPr>
              <a:defRPr/>
            </a:pPr>
            <a:fld id="{36001169-E0E7-594B-BF1D-06A68AE8EA48}" type="slidenum">
              <a:rPr lang="en-US" altLang="en-US" smtClean="0"/>
              <a:pPr>
                <a:defRPr/>
              </a:pPr>
              <a:t>129</a:t>
            </a:fld>
            <a:endParaRPr lang="en-US" altLang="en-US"/>
          </a:p>
        </p:txBody>
      </p:sp>
    </p:spTree>
    <p:extLst>
      <p:ext uri="{BB962C8B-B14F-4D97-AF65-F5344CB8AC3E}">
        <p14:creationId xmlns:p14="http://schemas.microsoft.com/office/powerpoint/2010/main" val="1839515566"/>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a:xfrm>
            <a:off x="1" y="184811"/>
            <a:ext cx="5181600" cy="530501"/>
          </a:xfrm>
        </p:spPr>
        <p:txBody>
          <a:bodyPr/>
          <a:lstStyle/>
          <a:p>
            <a:pPr eaLnBrk="1" hangingPunct="1"/>
            <a:r>
              <a:rPr lang="en-US" altLang="en-US" sz="2800">
                <a:solidFill>
                  <a:srgbClr val="FF0000"/>
                </a:solidFill>
              </a:rPr>
              <a:t>Worm-gear Functions </a:t>
            </a:r>
            <a:endParaRPr lang="en-US" altLang="en-US" sz="2000" b="0">
              <a:solidFill>
                <a:srgbClr val="00B050"/>
              </a:solidFill>
            </a:endParaRPr>
          </a:p>
        </p:txBody>
      </p:sp>
      <p:sp>
        <p:nvSpPr>
          <p:cNvPr id="51203" name="Content Placeholder 2"/>
          <p:cNvSpPr>
            <a:spLocks noGrp="1"/>
          </p:cNvSpPr>
          <p:nvPr>
            <p:ph idx="1"/>
          </p:nvPr>
        </p:nvSpPr>
        <p:spPr>
          <a:xfrm>
            <a:off x="168275" y="960454"/>
            <a:ext cx="8763000" cy="5565775"/>
          </a:xfrm>
        </p:spPr>
        <p:txBody>
          <a:bodyPr/>
          <a:lstStyle/>
          <a:p>
            <a:pPr eaLnBrk="1" hangingPunct="1">
              <a:defRPr/>
            </a:pPr>
            <a:r>
              <a:rPr lang="en-US" altLang="en-US" sz="1800"/>
              <a:t>Dominated by </a:t>
            </a:r>
            <a:r>
              <a:rPr lang="en-US" altLang="en-US" sz="1800">
                <a:solidFill>
                  <a:srgbClr val="FF0000"/>
                </a:solidFill>
              </a:rPr>
              <a:t>real</a:t>
            </a:r>
            <a:r>
              <a:rPr lang="en-US" altLang="en-US" sz="1800"/>
              <a:t> part of</a:t>
            </a:r>
            <a:r>
              <a:rPr lang="en-US" altLang="en-US" sz="1800">
                <a:solidFill>
                  <a:srgbClr val="FFAE0D"/>
                </a:solidFill>
              </a:rPr>
              <a:t> </a:t>
            </a:r>
            <a:r>
              <a:rPr lang="en-US" altLang="en-US" sz="1800"/>
              <a:t>interference </a:t>
            </a:r>
            <a:br>
              <a:rPr lang="en-US" altLang="en-US" sz="1800"/>
            </a:br>
            <a:r>
              <a:rPr lang="en-US" altLang="en-US" sz="1800"/>
              <a:t>between </a:t>
            </a:r>
            <a:r>
              <a:rPr lang="en-US" altLang="en-US" sz="1800" b="1">
                <a:solidFill>
                  <a:srgbClr val="FF0000"/>
                </a:solidFill>
              </a:rPr>
              <a:t>L=0 (S) and L=1 (P) states</a:t>
            </a:r>
          </a:p>
          <a:p>
            <a:pPr eaLnBrk="1" hangingPunct="1">
              <a:defRPr/>
            </a:pPr>
            <a:r>
              <a:rPr lang="en-US" altLang="en-US" sz="1800">
                <a:solidFill>
                  <a:srgbClr val="FF0000"/>
                </a:solidFill>
              </a:rPr>
              <a:t>No</a:t>
            </a:r>
            <a:r>
              <a:rPr lang="en-US" altLang="en-US" sz="1800"/>
              <a:t> GPD correspondence</a:t>
            </a:r>
          </a:p>
          <a:p>
            <a:pPr eaLnBrk="1" hangingPunct="1">
              <a:defRPr/>
            </a:pPr>
            <a:r>
              <a:rPr lang="en-US" altLang="en-US" sz="1800"/>
              <a:t>Exploratory lattice  QCD calculation: </a:t>
            </a:r>
          </a:p>
          <a:p>
            <a:pPr marL="0" indent="0" eaLnBrk="1" hangingPunct="1">
              <a:buNone/>
              <a:defRPr/>
            </a:pPr>
            <a:r>
              <a:rPr lang="da-DK" altLang="en-US" sz="1400"/>
              <a:t>          Ph. Hägler et al, EPL 88, 61001 (2009)</a:t>
            </a:r>
            <a:endParaRPr lang="en-US" altLang="en-US" sz="1400"/>
          </a:p>
        </p:txBody>
      </p:sp>
      <p:grpSp>
        <p:nvGrpSpPr>
          <p:cNvPr id="51204" name="组合 155"/>
          <p:cNvGrpSpPr>
            <a:grpSpLocks/>
          </p:cNvGrpSpPr>
          <p:nvPr/>
        </p:nvGrpSpPr>
        <p:grpSpPr bwMode="auto">
          <a:xfrm>
            <a:off x="4456117" y="79385"/>
            <a:ext cx="2135187" cy="492125"/>
            <a:chOff x="3690402" y="4875176"/>
            <a:chExt cx="2133600" cy="491490"/>
          </a:xfrm>
        </p:grpSpPr>
        <p:sp>
          <p:nvSpPr>
            <p:cNvPr id="7185" name="TextBox 156"/>
            <p:cNvSpPr txBox="1">
              <a:spLocks noChangeArrowheads="1"/>
            </p:cNvSpPr>
            <p:nvPr/>
          </p:nvSpPr>
          <p:spPr bwMode="auto">
            <a:xfrm>
              <a:off x="3690402" y="4990914"/>
              <a:ext cx="681384" cy="3688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800" b="1" i="1">
                  <a:solidFill>
                    <a:schemeClr val="tx2"/>
                  </a:solidFill>
                  <a:latin typeface="Times New Roman" pitchFamily="18" charset="0"/>
                </a:defRPr>
              </a:lvl1pPr>
              <a:lvl2pPr marL="742950" indent="-285750">
                <a:defRPr sz="2800" b="1" i="1">
                  <a:solidFill>
                    <a:schemeClr val="tx2"/>
                  </a:solidFill>
                  <a:latin typeface="Times New Roman" pitchFamily="18" charset="0"/>
                </a:defRPr>
              </a:lvl2pPr>
              <a:lvl3pPr marL="1143000" indent="-228600">
                <a:defRPr sz="2800" b="1" i="1">
                  <a:solidFill>
                    <a:schemeClr val="tx2"/>
                  </a:solidFill>
                  <a:latin typeface="Times New Roman" pitchFamily="18" charset="0"/>
                </a:defRPr>
              </a:lvl3pPr>
              <a:lvl4pPr marL="1600200" indent="-228600">
                <a:defRPr sz="2800" b="1" i="1">
                  <a:solidFill>
                    <a:schemeClr val="tx2"/>
                  </a:solidFill>
                  <a:latin typeface="Times New Roman" pitchFamily="18" charset="0"/>
                </a:defRPr>
              </a:lvl4pPr>
              <a:lvl5pPr marL="2057400" indent="-228600">
                <a:defRPr sz="2800" b="1" i="1">
                  <a:solidFill>
                    <a:schemeClr val="tx2"/>
                  </a:solidFill>
                  <a:latin typeface="Times New Roman" pitchFamily="18" charset="0"/>
                </a:defRPr>
              </a:lvl5pPr>
              <a:lvl6pPr marL="2514600" indent="-228600" eaLnBrk="0" fontAlgn="base" hangingPunct="0">
                <a:spcBef>
                  <a:spcPct val="0"/>
                </a:spcBef>
                <a:spcAft>
                  <a:spcPct val="0"/>
                </a:spcAft>
                <a:defRPr sz="2800" b="1" i="1">
                  <a:solidFill>
                    <a:schemeClr val="tx2"/>
                  </a:solidFill>
                  <a:latin typeface="Times New Roman" pitchFamily="18" charset="0"/>
                </a:defRPr>
              </a:lvl6pPr>
              <a:lvl7pPr marL="2971800" indent="-228600" eaLnBrk="0" fontAlgn="base" hangingPunct="0">
                <a:spcBef>
                  <a:spcPct val="0"/>
                </a:spcBef>
                <a:spcAft>
                  <a:spcPct val="0"/>
                </a:spcAft>
                <a:defRPr sz="2800" b="1" i="1">
                  <a:solidFill>
                    <a:schemeClr val="tx2"/>
                  </a:solidFill>
                  <a:latin typeface="Times New Roman" pitchFamily="18" charset="0"/>
                </a:defRPr>
              </a:lvl7pPr>
              <a:lvl8pPr marL="3429000" indent="-228600" eaLnBrk="0" fontAlgn="base" hangingPunct="0">
                <a:spcBef>
                  <a:spcPct val="0"/>
                </a:spcBef>
                <a:spcAft>
                  <a:spcPct val="0"/>
                </a:spcAft>
                <a:defRPr sz="2800" b="1" i="1">
                  <a:solidFill>
                    <a:schemeClr val="tx2"/>
                  </a:solidFill>
                  <a:latin typeface="Times New Roman" pitchFamily="18" charset="0"/>
                </a:defRPr>
              </a:lvl8pPr>
              <a:lvl9pPr marL="3886200" indent="-228600" eaLnBrk="0" fontAlgn="base" hangingPunct="0">
                <a:spcBef>
                  <a:spcPct val="0"/>
                </a:spcBef>
                <a:spcAft>
                  <a:spcPct val="0"/>
                </a:spcAft>
                <a:defRPr sz="2800" b="1" i="1">
                  <a:solidFill>
                    <a:schemeClr val="tx2"/>
                  </a:solidFill>
                  <a:latin typeface="Times New Roman" pitchFamily="18" charset="0"/>
                </a:defRPr>
              </a:lvl9pPr>
            </a:lstStyle>
            <a:p>
              <a:pPr eaLnBrk="1" hangingPunct="1">
                <a:defRPr/>
              </a:pPr>
              <a:r>
                <a:rPr lang="en-US" sz="1800">
                  <a:solidFill>
                    <a:srgbClr val="D67000"/>
                  </a:solidFill>
                  <a:latin typeface="Calibri" pitchFamily="34" charset="0"/>
                  <a:ea typeface="ＭＳ Ｐゴシック" pitchFamily="34" charset="-128"/>
                  <a:cs typeface="Arial" pitchFamily="34" charset="0"/>
                </a:rPr>
                <a:t>g</a:t>
              </a:r>
              <a:r>
                <a:rPr lang="en-US" sz="1800" i="0" baseline="-25000">
                  <a:solidFill>
                    <a:srgbClr val="D67000"/>
                  </a:solidFill>
                  <a:latin typeface="Calibri" pitchFamily="34" charset="0"/>
                  <a:ea typeface="ＭＳ Ｐゴシック" pitchFamily="34" charset="-128"/>
                  <a:cs typeface="Arial" pitchFamily="34" charset="0"/>
                </a:rPr>
                <a:t>1T</a:t>
              </a:r>
              <a:r>
                <a:rPr lang="en-US" sz="1800" i="0" baseline="30000">
                  <a:solidFill>
                    <a:srgbClr val="FF0000"/>
                  </a:solidFill>
                  <a:latin typeface="Calibri" pitchFamily="34" charset="0"/>
                  <a:ea typeface="ＭＳ Ｐゴシック" pitchFamily="34" charset="-128"/>
                  <a:cs typeface="Arial" pitchFamily="34" charset="0"/>
                  <a:sym typeface="Symbol" pitchFamily="18" charset="2"/>
                </a:rPr>
                <a:t> </a:t>
              </a:r>
              <a:r>
                <a:rPr lang="en-US" sz="1800" i="0">
                  <a:solidFill>
                    <a:srgbClr val="FF0000"/>
                  </a:solidFill>
                  <a:latin typeface="Calibri" pitchFamily="34" charset="0"/>
                  <a:ea typeface="ＭＳ Ｐゴシック" pitchFamily="34" charset="-128"/>
                  <a:cs typeface="Arial" pitchFamily="34" charset="0"/>
                </a:rPr>
                <a:t> </a:t>
              </a:r>
              <a:r>
                <a:rPr lang="en-US" sz="1800" i="0">
                  <a:solidFill>
                    <a:srgbClr val="000000"/>
                  </a:solidFill>
                  <a:latin typeface="Calibri" pitchFamily="34" charset="0"/>
                  <a:ea typeface="ＭＳ Ｐゴシック" pitchFamily="34" charset="-128"/>
                  <a:cs typeface="Arial" pitchFamily="34" charset="0"/>
                </a:rPr>
                <a:t>=</a:t>
              </a:r>
              <a:endParaRPr lang="en-US" sz="1800" b="0" i="0">
                <a:solidFill>
                  <a:srgbClr val="000000"/>
                </a:solidFill>
                <a:latin typeface="Calibri" pitchFamily="34" charset="0"/>
                <a:ea typeface="ＭＳ Ｐゴシック" pitchFamily="34" charset="-128"/>
                <a:cs typeface="Arial" pitchFamily="34" charset="0"/>
              </a:endParaRPr>
            </a:p>
          </p:txBody>
        </p:sp>
        <p:pic>
          <p:nvPicPr>
            <p:cNvPr id="51289" name="Picture 8"/>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23839" y="4875176"/>
              <a:ext cx="1300163" cy="4914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51205" name="Picture 4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0" y="6019800"/>
            <a:ext cx="2447925"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51206" name="组合 154"/>
          <p:cNvGrpSpPr>
            <a:grpSpLocks/>
          </p:cNvGrpSpPr>
          <p:nvPr/>
        </p:nvGrpSpPr>
        <p:grpSpPr bwMode="auto">
          <a:xfrm>
            <a:off x="4424363" y="620754"/>
            <a:ext cx="2362200" cy="385207"/>
            <a:chOff x="963721" y="1524000"/>
            <a:chExt cx="2362200" cy="385217"/>
          </a:xfrm>
        </p:grpSpPr>
        <p:sp>
          <p:nvSpPr>
            <p:cNvPr id="26" name="TextBox 150"/>
            <p:cNvSpPr txBox="1">
              <a:spLocks noChangeArrowheads="1"/>
            </p:cNvSpPr>
            <p:nvPr/>
          </p:nvSpPr>
          <p:spPr bwMode="auto">
            <a:xfrm>
              <a:off x="963721" y="1539875"/>
              <a:ext cx="717076" cy="3693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fontAlgn="auto" hangingPunct="1">
                <a:spcBef>
                  <a:spcPts val="0"/>
                </a:spcBef>
                <a:spcAft>
                  <a:spcPts val="0"/>
                </a:spcAft>
                <a:defRPr/>
              </a:pPr>
              <a:r>
                <a:rPr lang="en-US" altLang="en-US" sz="1800" kern="0">
                  <a:solidFill>
                    <a:srgbClr val="D67000"/>
                  </a:solidFill>
                  <a:ea typeface="ＭＳ Ｐゴシック" pitchFamily="34" charset="-128"/>
                </a:rPr>
                <a:t>h</a:t>
              </a:r>
              <a:r>
                <a:rPr lang="en-US" altLang="en-US" sz="1800" i="0" kern="0" baseline="-25000">
                  <a:solidFill>
                    <a:srgbClr val="D67000"/>
                  </a:solidFill>
                  <a:ea typeface="ＭＳ Ｐゴシック" pitchFamily="34" charset="-128"/>
                </a:rPr>
                <a:t>1L</a:t>
              </a:r>
              <a:r>
                <a:rPr lang="en-US" altLang="en-US" sz="1800" i="0" kern="0" baseline="30000">
                  <a:solidFill>
                    <a:srgbClr val="D67000"/>
                  </a:solidFill>
                  <a:ea typeface="ＭＳ Ｐゴシック" pitchFamily="34" charset="-128"/>
                  <a:sym typeface="Symbol" pitchFamily="18" charset="2"/>
                </a:rPr>
                <a:t></a:t>
              </a:r>
              <a:r>
                <a:rPr lang="en-US" altLang="en-US" sz="1800" i="0" kern="0">
                  <a:solidFill>
                    <a:srgbClr val="D67000"/>
                  </a:solidFill>
                  <a:ea typeface="ＭＳ Ｐゴシック" pitchFamily="34" charset="-128"/>
                  <a:sym typeface="Symbol" pitchFamily="18" charset="2"/>
                </a:rPr>
                <a:t> </a:t>
              </a:r>
              <a:r>
                <a:rPr lang="en-US" altLang="en-US" sz="1800" i="0" kern="0">
                  <a:solidFill>
                    <a:prstClr val="black"/>
                  </a:solidFill>
                  <a:ea typeface="ＭＳ Ｐゴシック" pitchFamily="34" charset="-128"/>
                </a:rPr>
                <a:t>=</a:t>
              </a:r>
              <a:endParaRPr lang="en-US" altLang="en-US" sz="1800" b="0" i="0" kern="0">
                <a:solidFill>
                  <a:prstClr val="black"/>
                </a:solidFill>
                <a:ea typeface="ＭＳ Ｐゴシック" pitchFamily="34" charset="-128"/>
              </a:endParaRPr>
            </a:p>
          </p:txBody>
        </p:sp>
        <p:pic>
          <p:nvPicPr>
            <p:cNvPr id="51287" name="Picture 7"/>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65738" y="1524000"/>
              <a:ext cx="1460183" cy="337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aphicFrame>
        <p:nvGraphicFramePr>
          <p:cNvPr id="51207" name="Object 1"/>
          <p:cNvGraphicFramePr>
            <a:graphicFrameLocks noChangeAspect="1"/>
          </p:cNvGraphicFramePr>
          <p:nvPr/>
        </p:nvGraphicFramePr>
        <p:xfrm>
          <a:off x="5183188" y="6019824"/>
          <a:ext cx="2930525" cy="511175"/>
        </p:xfrm>
        <a:graphic>
          <a:graphicData uri="http://schemas.openxmlformats.org/presentationml/2006/ole">
            <mc:AlternateContent xmlns:mc="http://schemas.openxmlformats.org/markup-compatibility/2006">
              <mc:Choice xmlns:v="urn:schemas-microsoft-com:vml" Requires="v">
                <p:oleObj spid="_x0000_s1124" name="Equation" r:id="rId6" imgW="1384300" imgH="241300" progId="Equation.3">
                  <p:embed/>
                </p:oleObj>
              </mc:Choice>
              <mc:Fallback>
                <p:oleObj name="Equation" r:id="rId6" imgW="1384300" imgH="241300" progId="Equation.3">
                  <p:embed/>
                  <p:pic>
                    <p:nvPicPr>
                      <p:cNvPr id="0" name="Picture 5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83188" y="6019824"/>
                        <a:ext cx="2930525" cy="511175"/>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grpSp>
        <p:nvGrpSpPr>
          <p:cNvPr id="92" name="组合 251"/>
          <p:cNvGrpSpPr>
            <a:grpSpLocks/>
          </p:cNvGrpSpPr>
          <p:nvPr/>
        </p:nvGrpSpPr>
        <p:grpSpPr bwMode="auto">
          <a:xfrm>
            <a:off x="6934219" y="195265"/>
            <a:ext cx="2036763" cy="2820590"/>
            <a:chOff x="6324600" y="3276600"/>
            <a:chExt cx="2532836" cy="3075750"/>
          </a:xfrm>
        </p:grpSpPr>
        <p:grpSp>
          <p:nvGrpSpPr>
            <p:cNvPr id="51212" name="组合 151"/>
            <p:cNvGrpSpPr>
              <a:grpSpLocks/>
            </p:cNvGrpSpPr>
            <p:nvPr/>
          </p:nvGrpSpPr>
          <p:grpSpPr bwMode="auto">
            <a:xfrm>
              <a:off x="6324600" y="3276600"/>
              <a:ext cx="2284093" cy="2350765"/>
              <a:chOff x="6324600" y="4006790"/>
              <a:chExt cx="2284093" cy="2350765"/>
            </a:xfrm>
          </p:grpSpPr>
          <p:sp>
            <p:nvSpPr>
              <p:cNvPr id="95" name="Line 6"/>
              <p:cNvSpPr>
                <a:spLocks noChangeShapeType="1"/>
              </p:cNvSpPr>
              <p:nvPr/>
            </p:nvSpPr>
            <p:spPr bwMode="auto">
              <a:xfrm>
                <a:off x="7315623" y="5062768"/>
                <a:ext cx="381012" cy="0"/>
              </a:xfrm>
              <a:prstGeom prst="line">
                <a:avLst/>
              </a:prstGeom>
              <a:noFill/>
              <a:ln w="22225">
                <a:solidFill>
                  <a:sysClr val="windowText" lastClr="000000"/>
                </a:solidFill>
                <a:round/>
                <a:headEnd/>
                <a:tailEnd/>
              </a:ln>
              <a:extLst>
                <a:ext uri="{909E8E84-426E-40dd-AFC4-6F175D3DCCD1}">
                  <a14:hiddenFill xmlns:a14="http://schemas.microsoft.com/office/drawing/2010/main" xmlns="">
                    <a:noFill/>
                  </a14:hiddenFill>
                </a:ext>
              </a:extLst>
            </p:spPr>
            <p:txBody>
              <a:bodyPr>
                <a:spAutoFit/>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96" name="TextBox 102"/>
              <p:cNvSpPr txBox="1">
                <a:spLocks noChangeArrowheads="1"/>
              </p:cNvSpPr>
              <p:nvPr/>
            </p:nvSpPr>
            <p:spPr bwMode="auto">
              <a:xfrm>
                <a:off x="7696635" y="4877538"/>
                <a:ext cx="685028" cy="7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fontAlgn="auto" hangingPunct="1">
                  <a:spcBef>
                    <a:spcPts val="0"/>
                  </a:spcBef>
                  <a:spcAft>
                    <a:spcPts val="0"/>
                  </a:spcAft>
                  <a:defRPr/>
                </a:pPr>
                <a:r>
                  <a:rPr lang="en-US" altLang="en-US" sz="1800" b="0" i="0" kern="0">
                    <a:solidFill>
                      <a:prstClr val="black"/>
                    </a:solidFill>
                    <a:ea typeface="ＭＳ Ｐゴシック" pitchFamily="34" charset="-128"/>
                  </a:rPr>
                  <a:t>TOT</a:t>
                </a:r>
              </a:p>
            </p:txBody>
          </p:sp>
          <p:grpSp>
            <p:nvGrpSpPr>
              <p:cNvPr id="51216" name="Group 1257"/>
              <p:cNvGrpSpPr>
                <a:grpSpLocks noChangeAspect="1"/>
              </p:cNvGrpSpPr>
              <p:nvPr/>
            </p:nvGrpSpPr>
            <p:grpSpPr bwMode="auto">
              <a:xfrm>
                <a:off x="6324600" y="4343398"/>
                <a:ext cx="2145046" cy="2014157"/>
                <a:chOff x="1373188" y="3975100"/>
                <a:chExt cx="2211388" cy="2076451"/>
              </a:xfrm>
            </p:grpSpPr>
            <p:sp>
              <p:nvSpPr>
                <p:cNvPr id="103" name="Rectangle 591"/>
                <p:cNvSpPr>
                  <a:spLocks noChangeArrowheads="1"/>
                </p:cNvSpPr>
                <p:nvPr/>
              </p:nvSpPr>
              <p:spPr bwMode="auto">
                <a:xfrm>
                  <a:off x="1670328" y="4042121"/>
                  <a:ext cx="1862215" cy="1814989"/>
                </a:xfrm>
                <a:prstGeom prst="rect">
                  <a:avLst/>
                </a:prstGeom>
                <a:noFill/>
                <a:ln w="9">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fontAlgn="auto" hangingPunct="1">
                    <a:spcBef>
                      <a:spcPts val="0"/>
                    </a:spcBef>
                    <a:spcAft>
                      <a:spcPts val="0"/>
                    </a:spcAft>
                    <a:defRPr/>
                  </a:pPr>
                  <a:endParaRPr lang="en-US" altLang="en-US" sz="1800" b="0" i="0" kern="0">
                    <a:solidFill>
                      <a:prstClr val="black"/>
                    </a:solidFill>
                    <a:ea typeface="ＭＳ Ｐゴシック" pitchFamily="34" charset="-128"/>
                  </a:endParaRPr>
                </a:p>
              </p:txBody>
            </p:sp>
            <p:sp>
              <p:nvSpPr>
                <p:cNvPr id="104" name="Line 592"/>
                <p:cNvSpPr>
                  <a:spLocks noChangeShapeType="1"/>
                </p:cNvSpPr>
                <p:nvPr/>
              </p:nvSpPr>
              <p:spPr bwMode="auto">
                <a:xfrm flipV="1">
                  <a:off x="1670328" y="4042121"/>
                  <a:ext cx="2036" cy="1814989"/>
                </a:xfrm>
                <a:prstGeom prst="line">
                  <a:avLst/>
                </a:prstGeom>
                <a:noFill/>
                <a:ln w="2">
                  <a:solidFill>
                    <a:srgbClr val="000000"/>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05" name="Line 593"/>
                <p:cNvSpPr>
                  <a:spLocks noChangeShapeType="1"/>
                </p:cNvSpPr>
                <p:nvPr/>
              </p:nvSpPr>
              <p:spPr bwMode="auto">
                <a:xfrm flipH="1">
                  <a:off x="1670328" y="5857110"/>
                  <a:ext cx="52915" cy="0"/>
                </a:xfrm>
                <a:prstGeom prst="line">
                  <a:avLst/>
                </a:prstGeom>
                <a:noFill/>
                <a:ln w="5">
                  <a:solidFill>
                    <a:srgbClr val="000000"/>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06" name="Line 594"/>
                <p:cNvSpPr>
                  <a:spLocks noChangeShapeType="1"/>
                </p:cNvSpPr>
                <p:nvPr/>
              </p:nvSpPr>
              <p:spPr bwMode="auto">
                <a:xfrm flipH="1">
                  <a:off x="1670328" y="5766093"/>
                  <a:ext cx="26458" cy="1784"/>
                </a:xfrm>
                <a:prstGeom prst="line">
                  <a:avLst/>
                </a:prstGeom>
                <a:noFill/>
                <a:ln w="5">
                  <a:solidFill>
                    <a:srgbClr val="000000"/>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07" name="Line 595"/>
                <p:cNvSpPr>
                  <a:spLocks noChangeShapeType="1"/>
                </p:cNvSpPr>
                <p:nvPr/>
              </p:nvSpPr>
              <p:spPr bwMode="auto">
                <a:xfrm flipH="1">
                  <a:off x="1670328" y="5671506"/>
                  <a:ext cx="26458" cy="1785"/>
                </a:xfrm>
                <a:prstGeom prst="line">
                  <a:avLst/>
                </a:prstGeom>
                <a:noFill/>
                <a:ln w="5">
                  <a:solidFill>
                    <a:srgbClr val="000000"/>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08" name="Line 596"/>
                <p:cNvSpPr>
                  <a:spLocks noChangeShapeType="1"/>
                </p:cNvSpPr>
                <p:nvPr/>
              </p:nvSpPr>
              <p:spPr bwMode="auto">
                <a:xfrm flipH="1">
                  <a:off x="1670328" y="5584059"/>
                  <a:ext cx="26458" cy="1784"/>
                </a:xfrm>
                <a:prstGeom prst="line">
                  <a:avLst/>
                </a:prstGeom>
                <a:noFill/>
                <a:ln w="5">
                  <a:solidFill>
                    <a:srgbClr val="000000"/>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09" name="Line 597"/>
                <p:cNvSpPr>
                  <a:spLocks noChangeShapeType="1"/>
                </p:cNvSpPr>
                <p:nvPr/>
              </p:nvSpPr>
              <p:spPr bwMode="auto">
                <a:xfrm flipH="1">
                  <a:off x="1670328" y="5491257"/>
                  <a:ext cx="26458" cy="1784"/>
                </a:xfrm>
                <a:prstGeom prst="line">
                  <a:avLst/>
                </a:prstGeom>
                <a:noFill/>
                <a:ln w="5">
                  <a:solidFill>
                    <a:srgbClr val="000000"/>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10" name="Line 598"/>
                <p:cNvSpPr>
                  <a:spLocks noChangeShapeType="1"/>
                </p:cNvSpPr>
                <p:nvPr/>
              </p:nvSpPr>
              <p:spPr bwMode="auto">
                <a:xfrm flipH="1">
                  <a:off x="1670328" y="5403809"/>
                  <a:ext cx="52915" cy="1785"/>
                </a:xfrm>
                <a:prstGeom prst="line">
                  <a:avLst/>
                </a:prstGeom>
                <a:noFill/>
                <a:ln w="5">
                  <a:solidFill>
                    <a:srgbClr val="000000"/>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11" name="Line 599"/>
                <p:cNvSpPr>
                  <a:spLocks noChangeShapeType="1"/>
                </p:cNvSpPr>
                <p:nvPr/>
              </p:nvSpPr>
              <p:spPr bwMode="auto">
                <a:xfrm flipH="1">
                  <a:off x="1670328" y="5314576"/>
                  <a:ext cx="26458" cy="1785"/>
                </a:xfrm>
                <a:prstGeom prst="line">
                  <a:avLst/>
                </a:prstGeom>
                <a:noFill/>
                <a:ln w="5">
                  <a:solidFill>
                    <a:srgbClr val="000000"/>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12" name="Line 600"/>
                <p:cNvSpPr>
                  <a:spLocks noChangeShapeType="1"/>
                </p:cNvSpPr>
                <p:nvPr/>
              </p:nvSpPr>
              <p:spPr bwMode="auto">
                <a:xfrm flipH="1">
                  <a:off x="1670328" y="5219990"/>
                  <a:ext cx="26458" cy="1784"/>
                </a:xfrm>
                <a:prstGeom prst="line">
                  <a:avLst/>
                </a:prstGeom>
                <a:noFill/>
                <a:ln w="5">
                  <a:solidFill>
                    <a:srgbClr val="000000"/>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13" name="Line 601"/>
                <p:cNvSpPr>
                  <a:spLocks noChangeShapeType="1"/>
                </p:cNvSpPr>
                <p:nvPr/>
              </p:nvSpPr>
              <p:spPr bwMode="auto">
                <a:xfrm flipH="1">
                  <a:off x="1670328" y="5132542"/>
                  <a:ext cx="26458" cy="1785"/>
                </a:xfrm>
                <a:prstGeom prst="line">
                  <a:avLst/>
                </a:prstGeom>
                <a:noFill/>
                <a:ln w="5">
                  <a:solidFill>
                    <a:srgbClr val="000000"/>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14" name="Line 602"/>
                <p:cNvSpPr>
                  <a:spLocks noChangeShapeType="1"/>
                </p:cNvSpPr>
                <p:nvPr/>
              </p:nvSpPr>
              <p:spPr bwMode="auto">
                <a:xfrm flipH="1">
                  <a:off x="1670328" y="5037956"/>
                  <a:ext cx="26458" cy="1784"/>
                </a:xfrm>
                <a:prstGeom prst="line">
                  <a:avLst/>
                </a:prstGeom>
                <a:noFill/>
                <a:ln w="5">
                  <a:solidFill>
                    <a:srgbClr val="000000"/>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15" name="Line 603"/>
                <p:cNvSpPr>
                  <a:spLocks noChangeShapeType="1"/>
                </p:cNvSpPr>
                <p:nvPr/>
              </p:nvSpPr>
              <p:spPr bwMode="auto">
                <a:xfrm flipH="1">
                  <a:off x="1670328" y="4948723"/>
                  <a:ext cx="52915" cy="1784"/>
                </a:xfrm>
                <a:prstGeom prst="line">
                  <a:avLst/>
                </a:prstGeom>
                <a:noFill/>
                <a:ln w="5">
                  <a:solidFill>
                    <a:srgbClr val="000000"/>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16" name="Line 604"/>
                <p:cNvSpPr>
                  <a:spLocks noChangeShapeType="1"/>
                </p:cNvSpPr>
                <p:nvPr/>
              </p:nvSpPr>
              <p:spPr bwMode="auto">
                <a:xfrm flipH="1">
                  <a:off x="1670328" y="4857706"/>
                  <a:ext cx="26458" cy="1785"/>
                </a:xfrm>
                <a:prstGeom prst="line">
                  <a:avLst/>
                </a:prstGeom>
                <a:noFill/>
                <a:ln w="5">
                  <a:solidFill>
                    <a:srgbClr val="000000"/>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17" name="Line 605"/>
                <p:cNvSpPr>
                  <a:spLocks noChangeShapeType="1"/>
                </p:cNvSpPr>
                <p:nvPr/>
              </p:nvSpPr>
              <p:spPr bwMode="auto">
                <a:xfrm flipH="1">
                  <a:off x="1670328" y="4768473"/>
                  <a:ext cx="26458" cy="1785"/>
                </a:xfrm>
                <a:prstGeom prst="line">
                  <a:avLst/>
                </a:prstGeom>
                <a:noFill/>
                <a:ln w="5">
                  <a:solidFill>
                    <a:srgbClr val="000000"/>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18" name="Line 606"/>
                <p:cNvSpPr>
                  <a:spLocks noChangeShapeType="1"/>
                </p:cNvSpPr>
                <p:nvPr/>
              </p:nvSpPr>
              <p:spPr bwMode="auto">
                <a:xfrm flipH="1">
                  <a:off x="1670328" y="4675671"/>
                  <a:ext cx="26458" cy="1785"/>
                </a:xfrm>
                <a:prstGeom prst="line">
                  <a:avLst/>
                </a:prstGeom>
                <a:noFill/>
                <a:ln w="5">
                  <a:solidFill>
                    <a:srgbClr val="000000"/>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19" name="Line 607"/>
                <p:cNvSpPr>
                  <a:spLocks noChangeShapeType="1"/>
                </p:cNvSpPr>
                <p:nvPr/>
              </p:nvSpPr>
              <p:spPr bwMode="auto">
                <a:xfrm flipH="1">
                  <a:off x="1670328" y="4586439"/>
                  <a:ext cx="26458" cy="1785"/>
                </a:xfrm>
                <a:prstGeom prst="line">
                  <a:avLst/>
                </a:prstGeom>
                <a:noFill/>
                <a:ln w="5">
                  <a:solidFill>
                    <a:srgbClr val="000000"/>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20" name="Line 608"/>
                <p:cNvSpPr>
                  <a:spLocks noChangeShapeType="1"/>
                </p:cNvSpPr>
                <p:nvPr/>
              </p:nvSpPr>
              <p:spPr bwMode="auto">
                <a:xfrm flipH="1">
                  <a:off x="1670328" y="4495422"/>
                  <a:ext cx="52915" cy="1784"/>
                </a:xfrm>
                <a:prstGeom prst="line">
                  <a:avLst/>
                </a:prstGeom>
                <a:noFill/>
                <a:ln w="5">
                  <a:solidFill>
                    <a:srgbClr val="000000"/>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21" name="Line 609"/>
                <p:cNvSpPr>
                  <a:spLocks noChangeShapeType="1"/>
                </p:cNvSpPr>
                <p:nvPr/>
              </p:nvSpPr>
              <p:spPr bwMode="auto">
                <a:xfrm flipH="1">
                  <a:off x="1670328" y="4404404"/>
                  <a:ext cx="26458" cy="1785"/>
                </a:xfrm>
                <a:prstGeom prst="line">
                  <a:avLst/>
                </a:prstGeom>
                <a:noFill/>
                <a:ln w="5">
                  <a:solidFill>
                    <a:srgbClr val="000000"/>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22" name="Line 610"/>
                <p:cNvSpPr>
                  <a:spLocks noChangeShapeType="1"/>
                </p:cNvSpPr>
                <p:nvPr/>
              </p:nvSpPr>
              <p:spPr bwMode="auto">
                <a:xfrm flipH="1">
                  <a:off x="1670328" y="4313388"/>
                  <a:ext cx="26458" cy="1784"/>
                </a:xfrm>
                <a:prstGeom prst="line">
                  <a:avLst/>
                </a:prstGeom>
                <a:noFill/>
                <a:ln w="5">
                  <a:solidFill>
                    <a:srgbClr val="000000"/>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23" name="Line 611"/>
                <p:cNvSpPr>
                  <a:spLocks noChangeShapeType="1"/>
                </p:cNvSpPr>
                <p:nvPr/>
              </p:nvSpPr>
              <p:spPr bwMode="auto">
                <a:xfrm flipH="1">
                  <a:off x="1670328" y="4224155"/>
                  <a:ext cx="26458" cy="1784"/>
                </a:xfrm>
                <a:prstGeom prst="line">
                  <a:avLst/>
                </a:prstGeom>
                <a:noFill/>
                <a:ln w="5">
                  <a:solidFill>
                    <a:srgbClr val="000000"/>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24" name="Line 612"/>
                <p:cNvSpPr>
                  <a:spLocks noChangeShapeType="1"/>
                </p:cNvSpPr>
                <p:nvPr/>
              </p:nvSpPr>
              <p:spPr bwMode="auto">
                <a:xfrm flipH="1">
                  <a:off x="1670328" y="4134923"/>
                  <a:ext cx="26458" cy="1784"/>
                </a:xfrm>
                <a:prstGeom prst="line">
                  <a:avLst/>
                </a:prstGeom>
                <a:noFill/>
                <a:ln w="5">
                  <a:solidFill>
                    <a:srgbClr val="000000"/>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25" name="Line 613"/>
                <p:cNvSpPr>
                  <a:spLocks noChangeShapeType="1"/>
                </p:cNvSpPr>
                <p:nvPr/>
              </p:nvSpPr>
              <p:spPr bwMode="auto">
                <a:xfrm flipH="1">
                  <a:off x="1670328" y="4042121"/>
                  <a:ext cx="52915" cy="1784"/>
                </a:xfrm>
                <a:prstGeom prst="line">
                  <a:avLst/>
                </a:prstGeom>
                <a:noFill/>
                <a:ln w="5">
                  <a:solidFill>
                    <a:srgbClr val="000000"/>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26" name="Freeform 614"/>
                <p:cNvSpPr>
                  <a:spLocks noEditPoints="1"/>
                </p:cNvSpPr>
                <p:nvPr/>
              </p:nvSpPr>
              <p:spPr bwMode="auto">
                <a:xfrm>
                  <a:off x="1523793" y="5787509"/>
                  <a:ext cx="83444" cy="139203"/>
                </a:xfrm>
                <a:custGeom>
                  <a:avLst/>
                  <a:gdLst>
                    <a:gd name="T0" fmla="*/ 53 w 53"/>
                    <a:gd name="T1" fmla="*/ 43 h 87"/>
                    <a:gd name="T2" fmla="*/ 53 w 53"/>
                    <a:gd name="T3" fmla="*/ 54 h 87"/>
                    <a:gd name="T4" fmla="*/ 50 w 53"/>
                    <a:gd name="T5" fmla="*/ 66 h 87"/>
                    <a:gd name="T6" fmla="*/ 47 w 53"/>
                    <a:gd name="T7" fmla="*/ 75 h 87"/>
                    <a:gd name="T8" fmla="*/ 44 w 53"/>
                    <a:gd name="T9" fmla="*/ 78 h 87"/>
                    <a:gd name="T10" fmla="*/ 40 w 53"/>
                    <a:gd name="T11" fmla="*/ 81 h 87"/>
                    <a:gd name="T12" fmla="*/ 37 w 53"/>
                    <a:gd name="T13" fmla="*/ 84 h 87"/>
                    <a:gd name="T14" fmla="*/ 34 w 53"/>
                    <a:gd name="T15" fmla="*/ 86 h 87"/>
                    <a:gd name="T16" fmla="*/ 29 w 53"/>
                    <a:gd name="T17" fmla="*/ 87 h 87"/>
                    <a:gd name="T18" fmla="*/ 22 w 53"/>
                    <a:gd name="T19" fmla="*/ 87 h 87"/>
                    <a:gd name="T20" fmla="*/ 19 w 53"/>
                    <a:gd name="T21" fmla="*/ 86 h 87"/>
                    <a:gd name="T22" fmla="*/ 14 w 53"/>
                    <a:gd name="T23" fmla="*/ 84 h 87"/>
                    <a:gd name="T24" fmla="*/ 11 w 53"/>
                    <a:gd name="T25" fmla="*/ 80 h 87"/>
                    <a:gd name="T26" fmla="*/ 7 w 53"/>
                    <a:gd name="T27" fmla="*/ 75 h 87"/>
                    <a:gd name="T28" fmla="*/ 6 w 53"/>
                    <a:gd name="T29" fmla="*/ 72 h 87"/>
                    <a:gd name="T30" fmla="*/ 3 w 53"/>
                    <a:gd name="T31" fmla="*/ 68 h 87"/>
                    <a:gd name="T32" fmla="*/ 1 w 53"/>
                    <a:gd name="T33" fmla="*/ 65 h 87"/>
                    <a:gd name="T34" fmla="*/ 0 w 53"/>
                    <a:gd name="T35" fmla="*/ 54 h 87"/>
                    <a:gd name="T36" fmla="*/ 0 w 53"/>
                    <a:gd name="T37" fmla="*/ 31 h 87"/>
                    <a:gd name="T38" fmla="*/ 3 w 53"/>
                    <a:gd name="T39" fmla="*/ 19 h 87"/>
                    <a:gd name="T40" fmla="*/ 6 w 53"/>
                    <a:gd name="T41" fmla="*/ 13 h 87"/>
                    <a:gd name="T42" fmla="*/ 8 w 53"/>
                    <a:gd name="T43" fmla="*/ 8 h 87"/>
                    <a:gd name="T44" fmla="*/ 13 w 53"/>
                    <a:gd name="T45" fmla="*/ 4 h 87"/>
                    <a:gd name="T46" fmla="*/ 17 w 53"/>
                    <a:gd name="T47" fmla="*/ 1 h 87"/>
                    <a:gd name="T48" fmla="*/ 22 w 53"/>
                    <a:gd name="T49" fmla="*/ 0 h 87"/>
                    <a:gd name="T50" fmla="*/ 31 w 53"/>
                    <a:gd name="T51" fmla="*/ 0 h 87"/>
                    <a:gd name="T52" fmla="*/ 35 w 53"/>
                    <a:gd name="T53" fmla="*/ 1 h 87"/>
                    <a:gd name="T54" fmla="*/ 40 w 53"/>
                    <a:gd name="T55" fmla="*/ 4 h 87"/>
                    <a:gd name="T56" fmla="*/ 44 w 53"/>
                    <a:gd name="T57" fmla="*/ 8 h 87"/>
                    <a:gd name="T58" fmla="*/ 50 w 53"/>
                    <a:gd name="T59" fmla="*/ 17 h 87"/>
                    <a:gd name="T60" fmla="*/ 53 w 53"/>
                    <a:gd name="T61" fmla="*/ 31 h 87"/>
                    <a:gd name="T62" fmla="*/ 53 w 53"/>
                    <a:gd name="T63" fmla="*/ 43 h 87"/>
                    <a:gd name="T64" fmla="*/ 35 w 53"/>
                    <a:gd name="T65" fmla="*/ 43 h 87"/>
                    <a:gd name="T66" fmla="*/ 35 w 53"/>
                    <a:gd name="T67" fmla="*/ 11 h 87"/>
                    <a:gd name="T68" fmla="*/ 34 w 53"/>
                    <a:gd name="T69" fmla="*/ 8 h 87"/>
                    <a:gd name="T70" fmla="*/ 29 w 53"/>
                    <a:gd name="T71" fmla="*/ 4 h 87"/>
                    <a:gd name="T72" fmla="*/ 22 w 53"/>
                    <a:gd name="T73" fmla="*/ 4 h 87"/>
                    <a:gd name="T74" fmla="*/ 20 w 53"/>
                    <a:gd name="T75" fmla="*/ 7 h 87"/>
                    <a:gd name="T76" fmla="*/ 19 w 53"/>
                    <a:gd name="T77" fmla="*/ 8 h 87"/>
                    <a:gd name="T78" fmla="*/ 19 w 53"/>
                    <a:gd name="T79" fmla="*/ 13 h 87"/>
                    <a:gd name="T80" fmla="*/ 17 w 53"/>
                    <a:gd name="T81" fmla="*/ 19 h 87"/>
                    <a:gd name="T82" fmla="*/ 17 w 53"/>
                    <a:gd name="T83" fmla="*/ 66 h 87"/>
                    <a:gd name="T84" fmla="*/ 19 w 53"/>
                    <a:gd name="T85" fmla="*/ 71 h 87"/>
                    <a:gd name="T86" fmla="*/ 19 w 53"/>
                    <a:gd name="T87" fmla="*/ 75 h 87"/>
                    <a:gd name="T88" fmla="*/ 22 w 53"/>
                    <a:gd name="T89" fmla="*/ 81 h 87"/>
                    <a:gd name="T90" fmla="*/ 23 w 53"/>
                    <a:gd name="T91" fmla="*/ 83 h 87"/>
                    <a:gd name="T92" fmla="*/ 28 w 53"/>
                    <a:gd name="T93" fmla="*/ 83 h 87"/>
                    <a:gd name="T94" fmla="*/ 31 w 53"/>
                    <a:gd name="T95" fmla="*/ 81 h 87"/>
                    <a:gd name="T96" fmla="*/ 31 w 53"/>
                    <a:gd name="T97" fmla="*/ 80 h 87"/>
                    <a:gd name="T98" fmla="*/ 34 w 53"/>
                    <a:gd name="T99" fmla="*/ 77 h 87"/>
                    <a:gd name="T100" fmla="*/ 35 w 53"/>
                    <a:gd name="T101" fmla="*/ 74 h 87"/>
                    <a:gd name="T102" fmla="*/ 35 w 53"/>
                    <a:gd name="T103" fmla="*/ 69 h 87"/>
                    <a:gd name="T104" fmla="*/ 35 w 53"/>
                    <a:gd name="T105" fmla="*/ 43 h 8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3" h="87">
                      <a:moveTo>
                        <a:pt x="53" y="43"/>
                      </a:moveTo>
                      <a:lnTo>
                        <a:pt x="53" y="54"/>
                      </a:lnTo>
                      <a:lnTo>
                        <a:pt x="50" y="66"/>
                      </a:lnTo>
                      <a:lnTo>
                        <a:pt x="47" y="75"/>
                      </a:lnTo>
                      <a:lnTo>
                        <a:pt x="44" y="78"/>
                      </a:lnTo>
                      <a:lnTo>
                        <a:pt x="40" y="81"/>
                      </a:lnTo>
                      <a:lnTo>
                        <a:pt x="37" y="84"/>
                      </a:lnTo>
                      <a:lnTo>
                        <a:pt x="34" y="86"/>
                      </a:lnTo>
                      <a:lnTo>
                        <a:pt x="29" y="87"/>
                      </a:lnTo>
                      <a:lnTo>
                        <a:pt x="22" y="87"/>
                      </a:lnTo>
                      <a:lnTo>
                        <a:pt x="19" y="86"/>
                      </a:lnTo>
                      <a:lnTo>
                        <a:pt x="14" y="84"/>
                      </a:lnTo>
                      <a:lnTo>
                        <a:pt x="11" y="80"/>
                      </a:lnTo>
                      <a:lnTo>
                        <a:pt x="7" y="75"/>
                      </a:lnTo>
                      <a:lnTo>
                        <a:pt x="6" y="72"/>
                      </a:lnTo>
                      <a:lnTo>
                        <a:pt x="3" y="68"/>
                      </a:lnTo>
                      <a:lnTo>
                        <a:pt x="1" y="65"/>
                      </a:lnTo>
                      <a:lnTo>
                        <a:pt x="0" y="54"/>
                      </a:lnTo>
                      <a:lnTo>
                        <a:pt x="0" y="31"/>
                      </a:lnTo>
                      <a:lnTo>
                        <a:pt x="3" y="19"/>
                      </a:lnTo>
                      <a:lnTo>
                        <a:pt x="6" y="13"/>
                      </a:lnTo>
                      <a:lnTo>
                        <a:pt x="8" y="8"/>
                      </a:lnTo>
                      <a:lnTo>
                        <a:pt x="13" y="4"/>
                      </a:lnTo>
                      <a:lnTo>
                        <a:pt x="17" y="1"/>
                      </a:lnTo>
                      <a:lnTo>
                        <a:pt x="22" y="0"/>
                      </a:lnTo>
                      <a:lnTo>
                        <a:pt x="31" y="0"/>
                      </a:lnTo>
                      <a:lnTo>
                        <a:pt x="35" y="1"/>
                      </a:lnTo>
                      <a:lnTo>
                        <a:pt x="40" y="4"/>
                      </a:lnTo>
                      <a:lnTo>
                        <a:pt x="44" y="8"/>
                      </a:lnTo>
                      <a:lnTo>
                        <a:pt x="50" y="17"/>
                      </a:lnTo>
                      <a:lnTo>
                        <a:pt x="53" y="31"/>
                      </a:lnTo>
                      <a:lnTo>
                        <a:pt x="53" y="43"/>
                      </a:lnTo>
                      <a:close/>
                      <a:moveTo>
                        <a:pt x="35" y="43"/>
                      </a:moveTo>
                      <a:lnTo>
                        <a:pt x="35" y="11"/>
                      </a:lnTo>
                      <a:lnTo>
                        <a:pt x="34" y="8"/>
                      </a:lnTo>
                      <a:lnTo>
                        <a:pt x="29" y="4"/>
                      </a:lnTo>
                      <a:lnTo>
                        <a:pt x="22" y="4"/>
                      </a:lnTo>
                      <a:lnTo>
                        <a:pt x="20" y="7"/>
                      </a:lnTo>
                      <a:lnTo>
                        <a:pt x="19" y="8"/>
                      </a:lnTo>
                      <a:lnTo>
                        <a:pt x="19" y="13"/>
                      </a:lnTo>
                      <a:lnTo>
                        <a:pt x="17" y="19"/>
                      </a:lnTo>
                      <a:lnTo>
                        <a:pt x="17" y="66"/>
                      </a:lnTo>
                      <a:lnTo>
                        <a:pt x="19" y="71"/>
                      </a:lnTo>
                      <a:lnTo>
                        <a:pt x="19" y="75"/>
                      </a:lnTo>
                      <a:lnTo>
                        <a:pt x="22" y="81"/>
                      </a:lnTo>
                      <a:lnTo>
                        <a:pt x="23" y="83"/>
                      </a:lnTo>
                      <a:lnTo>
                        <a:pt x="28" y="83"/>
                      </a:lnTo>
                      <a:lnTo>
                        <a:pt x="31" y="81"/>
                      </a:lnTo>
                      <a:lnTo>
                        <a:pt x="31" y="80"/>
                      </a:lnTo>
                      <a:lnTo>
                        <a:pt x="34" y="77"/>
                      </a:lnTo>
                      <a:lnTo>
                        <a:pt x="35" y="74"/>
                      </a:lnTo>
                      <a:lnTo>
                        <a:pt x="35" y="69"/>
                      </a:lnTo>
                      <a:lnTo>
                        <a:pt x="35" y="43"/>
                      </a:lnTo>
                      <a:close/>
                    </a:path>
                  </a:pathLst>
                </a:custGeom>
                <a:solidFill>
                  <a:srgbClr val="000000"/>
                </a:solidFill>
                <a:ln w="0">
                  <a:solidFill>
                    <a:srgbClr val="000000"/>
                  </a:solidFill>
                  <a:prstDash val="solid"/>
                  <a:round/>
                  <a:headEnd/>
                  <a:tailEnd/>
                </a:ln>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27" name="Freeform 615"/>
                <p:cNvSpPr>
                  <a:spLocks noEditPoints="1"/>
                </p:cNvSpPr>
                <p:nvPr/>
              </p:nvSpPr>
              <p:spPr bwMode="auto">
                <a:xfrm>
                  <a:off x="1373188" y="5335992"/>
                  <a:ext cx="83444" cy="137419"/>
                </a:xfrm>
                <a:custGeom>
                  <a:avLst/>
                  <a:gdLst>
                    <a:gd name="T0" fmla="*/ 53 w 53"/>
                    <a:gd name="T1" fmla="*/ 43 h 87"/>
                    <a:gd name="T2" fmla="*/ 53 w 53"/>
                    <a:gd name="T3" fmla="*/ 55 h 87"/>
                    <a:gd name="T4" fmla="*/ 50 w 53"/>
                    <a:gd name="T5" fmla="*/ 67 h 87"/>
                    <a:gd name="T6" fmla="*/ 47 w 53"/>
                    <a:gd name="T7" fmla="*/ 76 h 87"/>
                    <a:gd name="T8" fmla="*/ 44 w 53"/>
                    <a:gd name="T9" fmla="*/ 79 h 87"/>
                    <a:gd name="T10" fmla="*/ 40 w 53"/>
                    <a:gd name="T11" fmla="*/ 81 h 87"/>
                    <a:gd name="T12" fmla="*/ 37 w 53"/>
                    <a:gd name="T13" fmla="*/ 84 h 87"/>
                    <a:gd name="T14" fmla="*/ 34 w 53"/>
                    <a:gd name="T15" fmla="*/ 86 h 87"/>
                    <a:gd name="T16" fmla="*/ 29 w 53"/>
                    <a:gd name="T17" fmla="*/ 87 h 87"/>
                    <a:gd name="T18" fmla="*/ 22 w 53"/>
                    <a:gd name="T19" fmla="*/ 87 h 87"/>
                    <a:gd name="T20" fmla="*/ 19 w 53"/>
                    <a:gd name="T21" fmla="*/ 86 h 87"/>
                    <a:gd name="T22" fmla="*/ 15 w 53"/>
                    <a:gd name="T23" fmla="*/ 84 h 87"/>
                    <a:gd name="T24" fmla="*/ 12 w 53"/>
                    <a:gd name="T25" fmla="*/ 80 h 87"/>
                    <a:gd name="T26" fmla="*/ 7 w 53"/>
                    <a:gd name="T27" fmla="*/ 76 h 87"/>
                    <a:gd name="T28" fmla="*/ 6 w 53"/>
                    <a:gd name="T29" fmla="*/ 73 h 87"/>
                    <a:gd name="T30" fmla="*/ 3 w 53"/>
                    <a:gd name="T31" fmla="*/ 68 h 87"/>
                    <a:gd name="T32" fmla="*/ 1 w 53"/>
                    <a:gd name="T33" fmla="*/ 65 h 87"/>
                    <a:gd name="T34" fmla="*/ 0 w 53"/>
                    <a:gd name="T35" fmla="*/ 55 h 87"/>
                    <a:gd name="T36" fmla="*/ 0 w 53"/>
                    <a:gd name="T37" fmla="*/ 31 h 87"/>
                    <a:gd name="T38" fmla="*/ 3 w 53"/>
                    <a:gd name="T39" fmla="*/ 19 h 87"/>
                    <a:gd name="T40" fmla="*/ 6 w 53"/>
                    <a:gd name="T41" fmla="*/ 13 h 87"/>
                    <a:gd name="T42" fmla="*/ 9 w 53"/>
                    <a:gd name="T43" fmla="*/ 9 h 87"/>
                    <a:gd name="T44" fmla="*/ 13 w 53"/>
                    <a:gd name="T45" fmla="*/ 4 h 87"/>
                    <a:gd name="T46" fmla="*/ 18 w 53"/>
                    <a:gd name="T47" fmla="*/ 1 h 87"/>
                    <a:gd name="T48" fmla="*/ 22 w 53"/>
                    <a:gd name="T49" fmla="*/ 0 h 87"/>
                    <a:gd name="T50" fmla="*/ 31 w 53"/>
                    <a:gd name="T51" fmla="*/ 0 h 87"/>
                    <a:gd name="T52" fmla="*/ 35 w 53"/>
                    <a:gd name="T53" fmla="*/ 1 h 87"/>
                    <a:gd name="T54" fmla="*/ 40 w 53"/>
                    <a:gd name="T55" fmla="*/ 4 h 87"/>
                    <a:gd name="T56" fmla="*/ 44 w 53"/>
                    <a:gd name="T57" fmla="*/ 9 h 87"/>
                    <a:gd name="T58" fmla="*/ 50 w 53"/>
                    <a:gd name="T59" fmla="*/ 18 h 87"/>
                    <a:gd name="T60" fmla="*/ 53 w 53"/>
                    <a:gd name="T61" fmla="*/ 31 h 87"/>
                    <a:gd name="T62" fmla="*/ 53 w 53"/>
                    <a:gd name="T63" fmla="*/ 43 h 87"/>
                    <a:gd name="T64" fmla="*/ 35 w 53"/>
                    <a:gd name="T65" fmla="*/ 43 h 87"/>
                    <a:gd name="T66" fmla="*/ 35 w 53"/>
                    <a:gd name="T67" fmla="*/ 12 h 87"/>
                    <a:gd name="T68" fmla="*/ 34 w 53"/>
                    <a:gd name="T69" fmla="*/ 9 h 87"/>
                    <a:gd name="T70" fmla="*/ 29 w 53"/>
                    <a:gd name="T71" fmla="*/ 4 h 87"/>
                    <a:gd name="T72" fmla="*/ 22 w 53"/>
                    <a:gd name="T73" fmla="*/ 4 h 87"/>
                    <a:gd name="T74" fmla="*/ 20 w 53"/>
                    <a:gd name="T75" fmla="*/ 7 h 87"/>
                    <a:gd name="T76" fmla="*/ 19 w 53"/>
                    <a:gd name="T77" fmla="*/ 9 h 87"/>
                    <a:gd name="T78" fmla="*/ 19 w 53"/>
                    <a:gd name="T79" fmla="*/ 13 h 87"/>
                    <a:gd name="T80" fmla="*/ 18 w 53"/>
                    <a:gd name="T81" fmla="*/ 19 h 87"/>
                    <a:gd name="T82" fmla="*/ 18 w 53"/>
                    <a:gd name="T83" fmla="*/ 67 h 87"/>
                    <a:gd name="T84" fmla="*/ 19 w 53"/>
                    <a:gd name="T85" fmla="*/ 71 h 87"/>
                    <a:gd name="T86" fmla="*/ 19 w 53"/>
                    <a:gd name="T87" fmla="*/ 76 h 87"/>
                    <a:gd name="T88" fmla="*/ 22 w 53"/>
                    <a:gd name="T89" fmla="*/ 81 h 87"/>
                    <a:gd name="T90" fmla="*/ 23 w 53"/>
                    <a:gd name="T91" fmla="*/ 83 h 87"/>
                    <a:gd name="T92" fmla="*/ 28 w 53"/>
                    <a:gd name="T93" fmla="*/ 83 h 87"/>
                    <a:gd name="T94" fmla="*/ 31 w 53"/>
                    <a:gd name="T95" fmla="*/ 81 h 87"/>
                    <a:gd name="T96" fmla="*/ 31 w 53"/>
                    <a:gd name="T97" fmla="*/ 80 h 87"/>
                    <a:gd name="T98" fmla="*/ 34 w 53"/>
                    <a:gd name="T99" fmla="*/ 77 h 87"/>
                    <a:gd name="T100" fmla="*/ 35 w 53"/>
                    <a:gd name="T101" fmla="*/ 74 h 87"/>
                    <a:gd name="T102" fmla="*/ 35 w 53"/>
                    <a:gd name="T103" fmla="*/ 70 h 87"/>
                    <a:gd name="T104" fmla="*/ 35 w 53"/>
                    <a:gd name="T105" fmla="*/ 43 h 8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3" h="87">
                      <a:moveTo>
                        <a:pt x="53" y="43"/>
                      </a:moveTo>
                      <a:lnTo>
                        <a:pt x="53" y="55"/>
                      </a:lnTo>
                      <a:lnTo>
                        <a:pt x="50" y="67"/>
                      </a:lnTo>
                      <a:lnTo>
                        <a:pt x="47" y="76"/>
                      </a:lnTo>
                      <a:lnTo>
                        <a:pt x="44" y="79"/>
                      </a:lnTo>
                      <a:lnTo>
                        <a:pt x="40" y="81"/>
                      </a:lnTo>
                      <a:lnTo>
                        <a:pt x="37" y="84"/>
                      </a:lnTo>
                      <a:lnTo>
                        <a:pt x="34" y="86"/>
                      </a:lnTo>
                      <a:lnTo>
                        <a:pt x="29" y="87"/>
                      </a:lnTo>
                      <a:lnTo>
                        <a:pt x="22" y="87"/>
                      </a:lnTo>
                      <a:lnTo>
                        <a:pt x="19" y="86"/>
                      </a:lnTo>
                      <a:lnTo>
                        <a:pt x="15" y="84"/>
                      </a:lnTo>
                      <a:lnTo>
                        <a:pt x="12" y="80"/>
                      </a:lnTo>
                      <a:lnTo>
                        <a:pt x="7" y="76"/>
                      </a:lnTo>
                      <a:lnTo>
                        <a:pt x="6" y="73"/>
                      </a:lnTo>
                      <a:lnTo>
                        <a:pt x="3" y="68"/>
                      </a:lnTo>
                      <a:lnTo>
                        <a:pt x="1" y="65"/>
                      </a:lnTo>
                      <a:lnTo>
                        <a:pt x="0" y="55"/>
                      </a:lnTo>
                      <a:lnTo>
                        <a:pt x="0" y="31"/>
                      </a:lnTo>
                      <a:lnTo>
                        <a:pt x="3" y="19"/>
                      </a:lnTo>
                      <a:lnTo>
                        <a:pt x="6" y="13"/>
                      </a:lnTo>
                      <a:lnTo>
                        <a:pt x="9" y="9"/>
                      </a:lnTo>
                      <a:lnTo>
                        <a:pt x="13" y="4"/>
                      </a:lnTo>
                      <a:lnTo>
                        <a:pt x="18" y="1"/>
                      </a:lnTo>
                      <a:lnTo>
                        <a:pt x="22" y="0"/>
                      </a:lnTo>
                      <a:lnTo>
                        <a:pt x="31" y="0"/>
                      </a:lnTo>
                      <a:lnTo>
                        <a:pt x="35" y="1"/>
                      </a:lnTo>
                      <a:lnTo>
                        <a:pt x="40" y="4"/>
                      </a:lnTo>
                      <a:lnTo>
                        <a:pt x="44" y="9"/>
                      </a:lnTo>
                      <a:lnTo>
                        <a:pt x="50" y="18"/>
                      </a:lnTo>
                      <a:lnTo>
                        <a:pt x="53" y="31"/>
                      </a:lnTo>
                      <a:lnTo>
                        <a:pt x="53" y="43"/>
                      </a:lnTo>
                      <a:close/>
                      <a:moveTo>
                        <a:pt x="35" y="43"/>
                      </a:moveTo>
                      <a:lnTo>
                        <a:pt x="35" y="12"/>
                      </a:lnTo>
                      <a:lnTo>
                        <a:pt x="34" y="9"/>
                      </a:lnTo>
                      <a:lnTo>
                        <a:pt x="29" y="4"/>
                      </a:lnTo>
                      <a:lnTo>
                        <a:pt x="22" y="4"/>
                      </a:lnTo>
                      <a:lnTo>
                        <a:pt x="20" y="7"/>
                      </a:lnTo>
                      <a:lnTo>
                        <a:pt x="19" y="9"/>
                      </a:lnTo>
                      <a:lnTo>
                        <a:pt x="19" y="13"/>
                      </a:lnTo>
                      <a:lnTo>
                        <a:pt x="18" y="19"/>
                      </a:lnTo>
                      <a:lnTo>
                        <a:pt x="18" y="67"/>
                      </a:lnTo>
                      <a:lnTo>
                        <a:pt x="19" y="71"/>
                      </a:lnTo>
                      <a:lnTo>
                        <a:pt x="19" y="76"/>
                      </a:lnTo>
                      <a:lnTo>
                        <a:pt x="22" y="81"/>
                      </a:lnTo>
                      <a:lnTo>
                        <a:pt x="23" y="83"/>
                      </a:lnTo>
                      <a:lnTo>
                        <a:pt x="28" y="83"/>
                      </a:lnTo>
                      <a:lnTo>
                        <a:pt x="31" y="81"/>
                      </a:lnTo>
                      <a:lnTo>
                        <a:pt x="31" y="80"/>
                      </a:lnTo>
                      <a:lnTo>
                        <a:pt x="34" y="77"/>
                      </a:lnTo>
                      <a:lnTo>
                        <a:pt x="35" y="74"/>
                      </a:lnTo>
                      <a:lnTo>
                        <a:pt x="35" y="70"/>
                      </a:lnTo>
                      <a:lnTo>
                        <a:pt x="35" y="43"/>
                      </a:lnTo>
                      <a:close/>
                    </a:path>
                  </a:pathLst>
                </a:custGeom>
                <a:solidFill>
                  <a:srgbClr val="000000"/>
                </a:solidFill>
                <a:ln w="0">
                  <a:solidFill>
                    <a:srgbClr val="000000"/>
                  </a:solidFill>
                  <a:prstDash val="solid"/>
                  <a:round/>
                  <a:headEnd/>
                  <a:tailEnd/>
                </a:ln>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28" name="Freeform 616"/>
                <p:cNvSpPr>
                  <a:spLocks/>
                </p:cNvSpPr>
                <p:nvPr/>
              </p:nvSpPr>
              <p:spPr bwMode="auto">
                <a:xfrm>
                  <a:off x="1476984" y="5441287"/>
                  <a:ext cx="28493" cy="32124"/>
                </a:xfrm>
                <a:custGeom>
                  <a:avLst/>
                  <a:gdLst>
                    <a:gd name="T0" fmla="*/ 9 w 19"/>
                    <a:gd name="T1" fmla="*/ 0 h 20"/>
                    <a:gd name="T2" fmla="*/ 12 w 19"/>
                    <a:gd name="T3" fmla="*/ 1 h 20"/>
                    <a:gd name="T4" fmla="*/ 16 w 19"/>
                    <a:gd name="T5" fmla="*/ 3 h 20"/>
                    <a:gd name="T6" fmla="*/ 18 w 19"/>
                    <a:gd name="T7" fmla="*/ 6 h 20"/>
                    <a:gd name="T8" fmla="*/ 19 w 19"/>
                    <a:gd name="T9" fmla="*/ 7 h 20"/>
                    <a:gd name="T10" fmla="*/ 19 w 19"/>
                    <a:gd name="T11" fmla="*/ 13 h 20"/>
                    <a:gd name="T12" fmla="*/ 18 w 19"/>
                    <a:gd name="T13" fmla="*/ 16 h 20"/>
                    <a:gd name="T14" fmla="*/ 16 w 19"/>
                    <a:gd name="T15" fmla="*/ 17 h 20"/>
                    <a:gd name="T16" fmla="*/ 13 w 19"/>
                    <a:gd name="T17" fmla="*/ 19 h 20"/>
                    <a:gd name="T18" fmla="*/ 12 w 19"/>
                    <a:gd name="T19" fmla="*/ 20 h 20"/>
                    <a:gd name="T20" fmla="*/ 6 w 19"/>
                    <a:gd name="T21" fmla="*/ 20 h 20"/>
                    <a:gd name="T22" fmla="*/ 4 w 19"/>
                    <a:gd name="T23" fmla="*/ 19 h 20"/>
                    <a:gd name="T24" fmla="*/ 1 w 19"/>
                    <a:gd name="T25" fmla="*/ 17 h 20"/>
                    <a:gd name="T26" fmla="*/ 0 w 19"/>
                    <a:gd name="T27" fmla="*/ 16 h 20"/>
                    <a:gd name="T28" fmla="*/ 0 w 19"/>
                    <a:gd name="T29" fmla="*/ 6 h 20"/>
                    <a:gd name="T30" fmla="*/ 1 w 19"/>
                    <a:gd name="T31" fmla="*/ 3 h 20"/>
                    <a:gd name="T32" fmla="*/ 4 w 19"/>
                    <a:gd name="T33" fmla="*/ 1 h 20"/>
                    <a:gd name="T34" fmla="*/ 6 w 19"/>
                    <a:gd name="T35" fmla="*/ 1 h 20"/>
                    <a:gd name="T36" fmla="*/ 9 w 19"/>
                    <a:gd name="T37" fmla="*/ 0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9" h="20">
                      <a:moveTo>
                        <a:pt x="9" y="0"/>
                      </a:moveTo>
                      <a:lnTo>
                        <a:pt x="12" y="1"/>
                      </a:lnTo>
                      <a:lnTo>
                        <a:pt x="16" y="3"/>
                      </a:lnTo>
                      <a:lnTo>
                        <a:pt x="18" y="6"/>
                      </a:lnTo>
                      <a:lnTo>
                        <a:pt x="19" y="7"/>
                      </a:lnTo>
                      <a:lnTo>
                        <a:pt x="19" y="13"/>
                      </a:lnTo>
                      <a:lnTo>
                        <a:pt x="18" y="16"/>
                      </a:lnTo>
                      <a:lnTo>
                        <a:pt x="16" y="17"/>
                      </a:lnTo>
                      <a:lnTo>
                        <a:pt x="13" y="19"/>
                      </a:lnTo>
                      <a:lnTo>
                        <a:pt x="12" y="20"/>
                      </a:lnTo>
                      <a:lnTo>
                        <a:pt x="6" y="20"/>
                      </a:lnTo>
                      <a:lnTo>
                        <a:pt x="4" y="19"/>
                      </a:lnTo>
                      <a:lnTo>
                        <a:pt x="1" y="17"/>
                      </a:lnTo>
                      <a:lnTo>
                        <a:pt x="0" y="16"/>
                      </a:lnTo>
                      <a:lnTo>
                        <a:pt x="0" y="6"/>
                      </a:lnTo>
                      <a:lnTo>
                        <a:pt x="1" y="3"/>
                      </a:lnTo>
                      <a:lnTo>
                        <a:pt x="4" y="1"/>
                      </a:lnTo>
                      <a:lnTo>
                        <a:pt x="6" y="1"/>
                      </a:lnTo>
                      <a:lnTo>
                        <a:pt x="9" y="0"/>
                      </a:lnTo>
                      <a:close/>
                    </a:path>
                  </a:pathLst>
                </a:custGeom>
                <a:solidFill>
                  <a:srgbClr val="000000"/>
                </a:solidFill>
                <a:ln w="0">
                  <a:solidFill>
                    <a:srgbClr val="000000"/>
                  </a:solidFill>
                  <a:prstDash val="solid"/>
                  <a:round/>
                  <a:headEnd/>
                  <a:tailEnd/>
                </a:ln>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29" name="Freeform 617"/>
                <p:cNvSpPr>
                  <a:spLocks/>
                </p:cNvSpPr>
                <p:nvPr/>
              </p:nvSpPr>
              <p:spPr bwMode="auto">
                <a:xfrm>
                  <a:off x="1533970" y="5335992"/>
                  <a:ext cx="67161" cy="135633"/>
                </a:xfrm>
                <a:custGeom>
                  <a:avLst/>
                  <a:gdLst>
                    <a:gd name="T0" fmla="*/ 31 w 43"/>
                    <a:gd name="T1" fmla="*/ 0 h 86"/>
                    <a:gd name="T2" fmla="*/ 31 w 43"/>
                    <a:gd name="T3" fmla="*/ 79 h 86"/>
                    <a:gd name="T4" fmla="*/ 32 w 43"/>
                    <a:gd name="T5" fmla="*/ 80 h 86"/>
                    <a:gd name="T6" fmla="*/ 35 w 43"/>
                    <a:gd name="T7" fmla="*/ 81 h 86"/>
                    <a:gd name="T8" fmla="*/ 37 w 43"/>
                    <a:gd name="T9" fmla="*/ 83 h 86"/>
                    <a:gd name="T10" fmla="*/ 43 w 43"/>
                    <a:gd name="T11" fmla="*/ 83 h 86"/>
                    <a:gd name="T12" fmla="*/ 43 w 43"/>
                    <a:gd name="T13" fmla="*/ 86 h 86"/>
                    <a:gd name="T14" fmla="*/ 0 w 43"/>
                    <a:gd name="T15" fmla="*/ 86 h 86"/>
                    <a:gd name="T16" fmla="*/ 0 w 43"/>
                    <a:gd name="T17" fmla="*/ 83 h 86"/>
                    <a:gd name="T18" fmla="*/ 7 w 43"/>
                    <a:gd name="T19" fmla="*/ 83 h 86"/>
                    <a:gd name="T20" fmla="*/ 8 w 43"/>
                    <a:gd name="T21" fmla="*/ 81 h 86"/>
                    <a:gd name="T22" fmla="*/ 10 w 43"/>
                    <a:gd name="T23" fmla="*/ 81 h 86"/>
                    <a:gd name="T24" fmla="*/ 10 w 43"/>
                    <a:gd name="T25" fmla="*/ 80 h 86"/>
                    <a:gd name="T26" fmla="*/ 11 w 43"/>
                    <a:gd name="T27" fmla="*/ 80 h 86"/>
                    <a:gd name="T28" fmla="*/ 11 w 43"/>
                    <a:gd name="T29" fmla="*/ 77 h 86"/>
                    <a:gd name="T30" fmla="*/ 13 w 43"/>
                    <a:gd name="T31" fmla="*/ 74 h 86"/>
                    <a:gd name="T32" fmla="*/ 13 w 43"/>
                    <a:gd name="T33" fmla="*/ 18 h 86"/>
                    <a:gd name="T34" fmla="*/ 11 w 43"/>
                    <a:gd name="T35" fmla="*/ 16 h 86"/>
                    <a:gd name="T36" fmla="*/ 10 w 43"/>
                    <a:gd name="T37" fmla="*/ 16 h 86"/>
                    <a:gd name="T38" fmla="*/ 8 w 43"/>
                    <a:gd name="T39" fmla="*/ 15 h 86"/>
                    <a:gd name="T40" fmla="*/ 5 w 43"/>
                    <a:gd name="T41" fmla="*/ 15 h 86"/>
                    <a:gd name="T42" fmla="*/ 2 w 43"/>
                    <a:gd name="T43" fmla="*/ 16 h 86"/>
                    <a:gd name="T44" fmla="*/ 1 w 43"/>
                    <a:gd name="T45" fmla="*/ 16 h 86"/>
                    <a:gd name="T46" fmla="*/ 0 w 43"/>
                    <a:gd name="T47" fmla="*/ 15 h 86"/>
                    <a:gd name="T48" fmla="*/ 29 w 43"/>
                    <a:gd name="T49" fmla="*/ 0 h 86"/>
                    <a:gd name="T50" fmla="*/ 31 w 43"/>
                    <a:gd name="T51" fmla="*/ 0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3" h="86">
                      <a:moveTo>
                        <a:pt x="31" y="0"/>
                      </a:moveTo>
                      <a:lnTo>
                        <a:pt x="31" y="79"/>
                      </a:lnTo>
                      <a:lnTo>
                        <a:pt x="32" y="80"/>
                      </a:lnTo>
                      <a:lnTo>
                        <a:pt x="35" y="81"/>
                      </a:lnTo>
                      <a:lnTo>
                        <a:pt x="37" y="83"/>
                      </a:lnTo>
                      <a:lnTo>
                        <a:pt x="43" y="83"/>
                      </a:lnTo>
                      <a:lnTo>
                        <a:pt x="43" y="86"/>
                      </a:lnTo>
                      <a:lnTo>
                        <a:pt x="0" y="86"/>
                      </a:lnTo>
                      <a:lnTo>
                        <a:pt x="0" y="83"/>
                      </a:lnTo>
                      <a:lnTo>
                        <a:pt x="7" y="83"/>
                      </a:lnTo>
                      <a:lnTo>
                        <a:pt x="8" y="81"/>
                      </a:lnTo>
                      <a:lnTo>
                        <a:pt x="10" y="81"/>
                      </a:lnTo>
                      <a:lnTo>
                        <a:pt x="10" y="80"/>
                      </a:lnTo>
                      <a:lnTo>
                        <a:pt x="11" y="80"/>
                      </a:lnTo>
                      <a:lnTo>
                        <a:pt x="11" y="77"/>
                      </a:lnTo>
                      <a:lnTo>
                        <a:pt x="13" y="74"/>
                      </a:lnTo>
                      <a:lnTo>
                        <a:pt x="13" y="18"/>
                      </a:lnTo>
                      <a:lnTo>
                        <a:pt x="11" y="16"/>
                      </a:lnTo>
                      <a:lnTo>
                        <a:pt x="10" y="16"/>
                      </a:lnTo>
                      <a:lnTo>
                        <a:pt x="8" y="15"/>
                      </a:lnTo>
                      <a:lnTo>
                        <a:pt x="5" y="15"/>
                      </a:lnTo>
                      <a:lnTo>
                        <a:pt x="2" y="16"/>
                      </a:lnTo>
                      <a:lnTo>
                        <a:pt x="1" y="16"/>
                      </a:lnTo>
                      <a:lnTo>
                        <a:pt x="0" y="15"/>
                      </a:lnTo>
                      <a:lnTo>
                        <a:pt x="29" y="0"/>
                      </a:lnTo>
                      <a:lnTo>
                        <a:pt x="31" y="0"/>
                      </a:lnTo>
                      <a:close/>
                    </a:path>
                  </a:pathLst>
                </a:custGeom>
                <a:solidFill>
                  <a:srgbClr val="000000"/>
                </a:solidFill>
                <a:ln w="0">
                  <a:solidFill>
                    <a:srgbClr val="000000"/>
                  </a:solidFill>
                  <a:prstDash val="solid"/>
                  <a:round/>
                  <a:headEnd/>
                  <a:tailEnd/>
                </a:ln>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30" name="Freeform 618"/>
                <p:cNvSpPr>
                  <a:spLocks noEditPoints="1"/>
                </p:cNvSpPr>
                <p:nvPr/>
              </p:nvSpPr>
              <p:spPr bwMode="auto">
                <a:xfrm>
                  <a:off x="1373188" y="4882691"/>
                  <a:ext cx="83444" cy="139203"/>
                </a:xfrm>
                <a:custGeom>
                  <a:avLst/>
                  <a:gdLst>
                    <a:gd name="T0" fmla="*/ 53 w 53"/>
                    <a:gd name="T1" fmla="*/ 43 h 88"/>
                    <a:gd name="T2" fmla="*/ 53 w 53"/>
                    <a:gd name="T3" fmla="*/ 55 h 88"/>
                    <a:gd name="T4" fmla="*/ 50 w 53"/>
                    <a:gd name="T5" fmla="*/ 67 h 88"/>
                    <a:gd name="T6" fmla="*/ 47 w 53"/>
                    <a:gd name="T7" fmla="*/ 76 h 88"/>
                    <a:gd name="T8" fmla="*/ 44 w 53"/>
                    <a:gd name="T9" fmla="*/ 79 h 88"/>
                    <a:gd name="T10" fmla="*/ 40 w 53"/>
                    <a:gd name="T11" fmla="*/ 82 h 88"/>
                    <a:gd name="T12" fmla="*/ 37 w 53"/>
                    <a:gd name="T13" fmla="*/ 85 h 88"/>
                    <a:gd name="T14" fmla="*/ 34 w 53"/>
                    <a:gd name="T15" fmla="*/ 86 h 88"/>
                    <a:gd name="T16" fmla="*/ 29 w 53"/>
                    <a:gd name="T17" fmla="*/ 88 h 88"/>
                    <a:gd name="T18" fmla="*/ 22 w 53"/>
                    <a:gd name="T19" fmla="*/ 88 h 88"/>
                    <a:gd name="T20" fmla="*/ 19 w 53"/>
                    <a:gd name="T21" fmla="*/ 86 h 88"/>
                    <a:gd name="T22" fmla="*/ 15 w 53"/>
                    <a:gd name="T23" fmla="*/ 85 h 88"/>
                    <a:gd name="T24" fmla="*/ 12 w 53"/>
                    <a:gd name="T25" fmla="*/ 80 h 88"/>
                    <a:gd name="T26" fmla="*/ 7 w 53"/>
                    <a:gd name="T27" fmla="*/ 76 h 88"/>
                    <a:gd name="T28" fmla="*/ 6 w 53"/>
                    <a:gd name="T29" fmla="*/ 73 h 88"/>
                    <a:gd name="T30" fmla="*/ 3 w 53"/>
                    <a:gd name="T31" fmla="*/ 68 h 88"/>
                    <a:gd name="T32" fmla="*/ 1 w 53"/>
                    <a:gd name="T33" fmla="*/ 66 h 88"/>
                    <a:gd name="T34" fmla="*/ 0 w 53"/>
                    <a:gd name="T35" fmla="*/ 55 h 88"/>
                    <a:gd name="T36" fmla="*/ 0 w 53"/>
                    <a:gd name="T37" fmla="*/ 31 h 88"/>
                    <a:gd name="T38" fmla="*/ 3 w 53"/>
                    <a:gd name="T39" fmla="*/ 20 h 88"/>
                    <a:gd name="T40" fmla="*/ 6 w 53"/>
                    <a:gd name="T41" fmla="*/ 14 h 88"/>
                    <a:gd name="T42" fmla="*/ 9 w 53"/>
                    <a:gd name="T43" fmla="*/ 9 h 88"/>
                    <a:gd name="T44" fmla="*/ 13 w 53"/>
                    <a:gd name="T45" fmla="*/ 5 h 88"/>
                    <a:gd name="T46" fmla="*/ 18 w 53"/>
                    <a:gd name="T47" fmla="*/ 2 h 88"/>
                    <a:gd name="T48" fmla="*/ 22 w 53"/>
                    <a:gd name="T49" fmla="*/ 0 h 88"/>
                    <a:gd name="T50" fmla="*/ 31 w 53"/>
                    <a:gd name="T51" fmla="*/ 0 h 88"/>
                    <a:gd name="T52" fmla="*/ 35 w 53"/>
                    <a:gd name="T53" fmla="*/ 2 h 88"/>
                    <a:gd name="T54" fmla="*/ 40 w 53"/>
                    <a:gd name="T55" fmla="*/ 5 h 88"/>
                    <a:gd name="T56" fmla="*/ 44 w 53"/>
                    <a:gd name="T57" fmla="*/ 9 h 88"/>
                    <a:gd name="T58" fmla="*/ 50 w 53"/>
                    <a:gd name="T59" fmla="*/ 18 h 88"/>
                    <a:gd name="T60" fmla="*/ 53 w 53"/>
                    <a:gd name="T61" fmla="*/ 31 h 88"/>
                    <a:gd name="T62" fmla="*/ 53 w 53"/>
                    <a:gd name="T63" fmla="*/ 43 h 88"/>
                    <a:gd name="T64" fmla="*/ 35 w 53"/>
                    <a:gd name="T65" fmla="*/ 43 h 88"/>
                    <a:gd name="T66" fmla="*/ 35 w 53"/>
                    <a:gd name="T67" fmla="*/ 12 h 88"/>
                    <a:gd name="T68" fmla="*/ 34 w 53"/>
                    <a:gd name="T69" fmla="*/ 9 h 88"/>
                    <a:gd name="T70" fmla="*/ 29 w 53"/>
                    <a:gd name="T71" fmla="*/ 5 h 88"/>
                    <a:gd name="T72" fmla="*/ 22 w 53"/>
                    <a:gd name="T73" fmla="*/ 5 h 88"/>
                    <a:gd name="T74" fmla="*/ 20 w 53"/>
                    <a:gd name="T75" fmla="*/ 8 h 88"/>
                    <a:gd name="T76" fmla="*/ 19 w 53"/>
                    <a:gd name="T77" fmla="*/ 9 h 88"/>
                    <a:gd name="T78" fmla="*/ 19 w 53"/>
                    <a:gd name="T79" fmla="*/ 14 h 88"/>
                    <a:gd name="T80" fmla="*/ 18 w 53"/>
                    <a:gd name="T81" fmla="*/ 20 h 88"/>
                    <a:gd name="T82" fmla="*/ 18 w 53"/>
                    <a:gd name="T83" fmla="*/ 67 h 88"/>
                    <a:gd name="T84" fmla="*/ 19 w 53"/>
                    <a:gd name="T85" fmla="*/ 71 h 88"/>
                    <a:gd name="T86" fmla="*/ 19 w 53"/>
                    <a:gd name="T87" fmla="*/ 76 h 88"/>
                    <a:gd name="T88" fmla="*/ 22 w 53"/>
                    <a:gd name="T89" fmla="*/ 82 h 88"/>
                    <a:gd name="T90" fmla="*/ 23 w 53"/>
                    <a:gd name="T91" fmla="*/ 83 h 88"/>
                    <a:gd name="T92" fmla="*/ 28 w 53"/>
                    <a:gd name="T93" fmla="*/ 83 h 88"/>
                    <a:gd name="T94" fmla="*/ 31 w 53"/>
                    <a:gd name="T95" fmla="*/ 82 h 88"/>
                    <a:gd name="T96" fmla="*/ 31 w 53"/>
                    <a:gd name="T97" fmla="*/ 80 h 88"/>
                    <a:gd name="T98" fmla="*/ 34 w 53"/>
                    <a:gd name="T99" fmla="*/ 77 h 88"/>
                    <a:gd name="T100" fmla="*/ 35 w 53"/>
                    <a:gd name="T101" fmla="*/ 74 h 88"/>
                    <a:gd name="T102" fmla="*/ 35 w 53"/>
                    <a:gd name="T103" fmla="*/ 70 h 88"/>
                    <a:gd name="T104" fmla="*/ 35 w 53"/>
                    <a:gd name="T105" fmla="*/ 43 h 8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3" h="88">
                      <a:moveTo>
                        <a:pt x="53" y="43"/>
                      </a:moveTo>
                      <a:lnTo>
                        <a:pt x="53" y="55"/>
                      </a:lnTo>
                      <a:lnTo>
                        <a:pt x="50" y="67"/>
                      </a:lnTo>
                      <a:lnTo>
                        <a:pt x="47" y="76"/>
                      </a:lnTo>
                      <a:lnTo>
                        <a:pt x="44" y="79"/>
                      </a:lnTo>
                      <a:lnTo>
                        <a:pt x="40" y="82"/>
                      </a:lnTo>
                      <a:lnTo>
                        <a:pt x="37" y="85"/>
                      </a:lnTo>
                      <a:lnTo>
                        <a:pt x="34" y="86"/>
                      </a:lnTo>
                      <a:lnTo>
                        <a:pt x="29" y="88"/>
                      </a:lnTo>
                      <a:lnTo>
                        <a:pt x="22" y="88"/>
                      </a:lnTo>
                      <a:lnTo>
                        <a:pt x="19" y="86"/>
                      </a:lnTo>
                      <a:lnTo>
                        <a:pt x="15" y="85"/>
                      </a:lnTo>
                      <a:lnTo>
                        <a:pt x="12" y="80"/>
                      </a:lnTo>
                      <a:lnTo>
                        <a:pt x="7" y="76"/>
                      </a:lnTo>
                      <a:lnTo>
                        <a:pt x="6" y="73"/>
                      </a:lnTo>
                      <a:lnTo>
                        <a:pt x="3" y="68"/>
                      </a:lnTo>
                      <a:lnTo>
                        <a:pt x="1" y="66"/>
                      </a:lnTo>
                      <a:lnTo>
                        <a:pt x="0" y="55"/>
                      </a:lnTo>
                      <a:lnTo>
                        <a:pt x="0" y="31"/>
                      </a:lnTo>
                      <a:lnTo>
                        <a:pt x="3" y="20"/>
                      </a:lnTo>
                      <a:lnTo>
                        <a:pt x="6" y="14"/>
                      </a:lnTo>
                      <a:lnTo>
                        <a:pt x="9" y="9"/>
                      </a:lnTo>
                      <a:lnTo>
                        <a:pt x="13" y="5"/>
                      </a:lnTo>
                      <a:lnTo>
                        <a:pt x="18" y="2"/>
                      </a:lnTo>
                      <a:lnTo>
                        <a:pt x="22" y="0"/>
                      </a:lnTo>
                      <a:lnTo>
                        <a:pt x="31" y="0"/>
                      </a:lnTo>
                      <a:lnTo>
                        <a:pt x="35" y="2"/>
                      </a:lnTo>
                      <a:lnTo>
                        <a:pt x="40" y="5"/>
                      </a:lnTo>
                      <a:lnTo>
                        <a:pt x="44" y="9"/>
                      </a:lnTo>
                      <a:lnTo>
                        <a:pt x="50" y="18"/>
                      </a:lnTo>
                      <a:lnTo>
                        <a:pt x="53" y="31"/>
                      </a:lnTo>
                      <a:lnTo>
                        <a:pt x="53" y="43"/>
                      </a:lnTo>
                      <a:close/>
                      <a:moveTo>
                        <a:pt x="35" y="43"/>
                      </a:moveTo>
                      <a:lnTo>
                        <a:pt x="35" y="12"/>
                      </a:lnTo>
                      <a:lnTo>
                        <a:pt x="34" y="9"/>
                      </a:lnTo>
                      <a:lnTo>
                        <a:pt x="29" y="5"/>
                      </a:lnTo>
                      <a:lnTo>
                        <a:pt x="22" y="5"/>
                      </a:lnTo>
                      <a:lnTo>
                        <a:pt x="20" y="8"/>
                      </a:lnTo>
                      <a:lnTo>
                        <a:pt x="19" y="9"/>
                      </a:lnTo>
                      <a:lnTo>
                        <a:pt x="19" y="14"/>
                      </a:lnTo>
                      <a:lnTo>
                        <a:pt x="18" y="20"/>
                      </a:lnTo>
                      <a:lnTo>
                        <a:pt x="18" y="67"/>
                      </a:lnTo>
                      <a:lnTo>
                        <a:pt x="19" y="71"/>
                      </a:lnTo>
                      <a:lnTo>
                        <a:pt x="19" y="76"/>
                      </a:lnTo>
                      <a:lnTo>
                        <a:pt x="22" y="82"/>
                      </a:lnTo>
                      <a:lnTo>
                        <a:pt x="23" y="83"/>
                      </a:lnTo>
                      <a:lnTo>
                        <a:pt x="28" y="83"/>
                      </a:lnTo>
                      <a:lnTo>
                        <a:pt x="31" y="82"/>
                      </a:lnTo>
                      <a:lnTo>
                        <a:pt x="31" y="80"/>
                      </a:lnTo>
                      <a:lnTo>
                        <a:pt x="34" y="77"/>
                      </a:lnTo>
                      <a:lnTo>
                        <a:pt x="35" y="74"/>
                      </a:lnTo>
                      <a:lnTo>
                        <a:pt x="35" y="70"/>
                      </a:lnTo>
                      <a:lnTo>
                        <a:pt x="35" y="43"/>
                      </a:lnTo>
                      <a:close/>
                    </a:path>
                  </a:pathLst>
                </a:custGeom>
                <a:solidFill>
                  <a:srgbClr val="000000"/>
                </a:solidFill>
                <a:ln w="0">
                  <a:solidFill>
                    <a:srgbClr val="000000"/>
                  </a:solidFill>
                  <a:prstDash val="solid"/>
                  <a:round/>
                  <a:headEnd/>
                  <a:tailEnd/>
                </a:ln>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31" name="Freeform 619"/>
                <p:cNvSpPr>
                  <a:spLocks/>
                </p:cNvSpPr>
                <p:nvPr/>
              </p:nvSpPr>
              <p:spPr bwMode="auto">
                <a:xfrm>
                  <a:off x="1476984" y="4989770"/>
                  <a:ext cx="28493" cy="32124"/>
                </a:xfrm>
                <a:custGeom>
                  <a:avLst/>
                  <a:gdLst>
                    <a:gd name="T0" fmla="*/ 9 w 19"/>
                    <a:gd name="T1" fmla="*/ 0 h 21"/>
                    <a:gd name="T2" fmla="*/ 12 w 19"/>
                    <a:gd name="T3" fmla="*/ 1 h 21"/>
                    <a:gd name="T4" fmla="*/ 16 w 19"/>
                    <a:gd name="T5" fmla="*/ 3 h 21"/>
                    <a:gd name="T6" fmla="*/ 18 w 19"/>
                    <a:gd name="T7" fmla="*/ 6 h 21"/>
                    <a:gd name="T8" fmla="*/ 19 w 19"/>
                    <a:gd name="T9" fmla="*/ 7 h 21"/>
                    <a:gd name="T10" fmla="*/ 19 w 19"/>
                    <a:gd name="T11" fmla="*/ 13 h 21"/>
                    <a:gd name="T12" fmla="*/ 18 w 19"/>
                    <a:gd name="T13" fmla="*/ 16 h 21"/>
                    <a:gd name="T14" fmla="*/ 16 w 19"/>
                    <a:gd name="T15" fmla="*/ 18 h 21"/>
                    <a:gd name="T16" fmla="*/ 13 w 19"/>
                    <a:gd name="T17" fmla="*/ 19 h 21"/>
                    <a:gd name="T18" fmla="*/ 12 w 19"/>
                    <a:gd name="T19" fmla="*/ 21 h 21"/>
                    <a:gd name="T20" fmla="*/ 6 w 19"/>
                    <a:gd name="T21" fmla="*/ 21 h 21"/>
                    <a:gd name="T22" fmla="*/ 4 w 19"/>
                    <a:gd name="T23" fmla="*/ 19 h 21"/>
                    <a:gd name="T24" fmla="*/ 1 w 19"/>
                    <a:gd name="T25" fmla="*/ 18 h 21"/>
                    <a:gd name="T26" fmla="*/ 0 w 19"/>
                    <a:gd name="T27" fmla="*/ 16 h 21"/>
                    <a:gd name="T28" fmla="*/ 0 w 19"/>
                    <a:gd name="T29" fmla="*/ 6 h 21"/>
                    <a:gd name="T30" fmla="*/ 1 w 19"/>
                    <a:gd name="T31" fmla="*/ 3 h 21"/>
                    <a:gd name="T32" fmla="*/ 4 w 19"/>
                    <a:gd name="T33" fmla="*/ 1 h 21"/>
                    <a:gd name="T34" fmla="*/ 6 w 19"/>
                    <a:gd name="T35" fmla="*/ 1 h 21"/>
                    <a:gd name="T36" fmla="*/ 9 w 19"/>
                    <a:gd name="T37" fmla="*/ 0 h 2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9" h="21">
                      <a:moveTo>
                        <a:pt x="9" y="0"/>
                      </a:moveTo>
                      <a:lnTo>
                        <a:pt x="12" y="1"/>
                      </a:lnTo>
                      <a:lnTo>
                        <a:pt x="16" y="3"/>
                      </a:lnTo>
                      <a:lnTo>
                        <a:pt x="18" y="6"/>
                      </a:lnTo>
                      <a:lnTo>
                        <a:pt x="19" y="7"/>
                      </a:lnTo>
                      <a:lnTo>
                        <a:pt x="19" y="13"/>
                      </a:lnTo>
                      <a:lnTo>
                        <a:pt x="18" y="16"/>
                      </a:lnTo>
                      <a:lnTo>
                        <a:pt x="16" y="18"/>
                      </a:lnTo>
                      <a:lnTo>
                        <a:pt x="13" y="19"/>
                      </a:lnTo>
                      <a:lnTo>
                        <a:pt x="12" y="21"/>
                      </a:lnTo>
                      <a:lnTo>
                        <a:pt x="6" y="21"/>
                      </a:lnTo>
                      <a:lnTo>
                        <a:pt x="4" y="19"/>
                      </a:lnTo>
                      <a:lnTo>
                        <a:pt x="1" y="18"/>
                      </a:lnTo>
                      <a:lnTo>
                        <a:pt x="0" y="16"/>
                      </a:lnTo>
                      <a:lnTo>
                        <a:pt x="0" y="6"/>
                      </a:lnTo>
                      <a:lnTo>
                        <a:pt x="1" y="3"/>
                      </a:lnTo>
                      <a:lnTo>
                        <a:pt x="4" y="1"/>
                      </a:lnTo>
                      <a:lnTo>
                        <a:pt x="6" y="1"/>
                      </a:lnTo>
                      <a:lnTo>
                        <a:pt x="9" y="0"/>
                      </a:lnTo>
                      <a:close/>
                    </a:path>
                  </a:pathLst>
                </a:custGeom>
                <a:solidFill>
                  <a:srgbClr val="000000"/>
                </a:solidFill>
                <a:ln w="0">
                  <a:solidFill>
                    <a:srgbClr val="000000"/>
                  </a:solidFill>
                  <a:prstDash val="solid"/>
                  <a:round/>
                  <a:headEnd/>
                  <a:tailEnd/>
                </a:ln>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32" name="Freeform 620"/>
                <p:cNvSpPr>
                  <a:spLocks/>
                </p:cNvSpPr>
                <p:nvPr/>
              </p:nvSpPr>
              <p:spPr bwMode="auto">
                <a:xfrm>
                  <a:off x="1519723" y="4882691"/>
                  <a:ext cx="87515" cy="137419"/>
                </a:xfrm>
                <a:custGeom>
                  <a:avLst/>
                  <a:gdLst>
                    <a:gd name="T0" fmla="*/ 50 w 56"/>
                    <a:gd name="T1" fmla="*/ 86 h 86"/>
                    <a:gd name="T2" fmla="*/ 0 w 56"/>
                    <a:gd name="T3" fmla="*/ 86 h 86"/>
                    <a:gd name="T4" fmla="*/ 0 w 56"/>
                    <a:gd name="T5" fmla="*/ 85 h 86"/>
                    <a:gd name="T6" fmla="*/ 14 w 56"/>
                    <a:gd name="T7" fmla="*/ 68 h 86"/>
                    <a:gd name="T8" fmla="*/ 25 w 56"/>
                    <a:gd name="T9" fmla="*/ 57 h 86"/>
                    <a:gd name="T10" fmla="*/ 31 w 56"/>
                    <a:gd name="T11" fmla="*/ 48 h 86"/>
                    <a:gd name="T12" fmla="*/ 35 w 56"/>
                    <a:gd name="T13" fmla="*/ 30 h 86"/>
                    <a:gd name="T14" fmla="*/ 32 w 56"/>
                    <a:gd name="T15" fmla="*/ 21 h 86"/>
                    <a:gd name="T16" fmla="*/ 31 w 56"/>
                    <a:gd name="T17" fmla="*/ 18 h 86"/>
                    <a:gd name="T18" fmla="*/ 26 w 56"/>
                    <a:gd name="T19" fmla="*/ 15 h 86"/>
                    <a:gd name="T20" fmla="*/ 16 w 56"/>
                    <a:gd name="T21" fmla="*/ 15 h 86"/>
                    <a:gd name="T22" fmla="*/ 11 w 56"/>
                    <a:gd name="T23" fmla="*/ 17 h 86"/>
                    <a:gd name="T24" fmla="*/ 7 w 56"/>
                    <a:gd name="T25" fmla="*/ 20 h 86"/>
                    <a:gd name="T26" fmla="*/ 4 w 56"/>
                    <a:gd name="T27" fmla="*/ 24 h 86"/>
                    <a:gd name="T28" fmla="*/ 1 w 56"/>
                    <a:gd name="T29" fmla="*/ 24 h 86"/>
                    <a:gd name="T30" fmla="*/ 4 w 56"/>
                    <a:gd name="T31" fmla="*/ 17 h 86"/>
                    <a:gd name="T32" fmla="*/ 9 w 56"/>
                    <a:gd name="T33" fmla="*/ 11 h 86"/>
                    <a:gd name="T34" fmla="*/ 11 w 56"/>
                    <a:gd name="T35" fmla="*/ 5 h 86"/>
                    <a:gd name="T36" fmla="*/ 17 w 56"/>
                    <a:gd name="T37" fmla="*/ 2 h 86"/>
                    <a:gd name="T38" fmla="*/ 22 w 56"/>
                    <a:gd name="T39" fmla="*/ 0 h 86"/>
                    <a:gd name="T40" fmla="*/ 32 w 56"/>
                    <a:gd name="T41" fmla="*/ 0 h 86"/>
                    <a:gd name="T42" fmla="*/ 37 w 56"/>
                    <a:gd name="T43" fmla="*/ 2 h 86"/>
                    <a:gd name="T44" fmla="*/ 40 w 56"/>
                    <a:gd name="T45" fmla="*/ 3 h 86"/>
                    <a:gd name="T46" fmla="*/ 43 w 56"/>
                    <a:gd name="T47" fmla="*/ 6 h 86"/>
                    <a:gd name="T48" fmla="*/ 47 w 56"/>
                    <a:gd name="T49" fmla="*/ 8 h 86"/>
                    <a:gd name="T50" fmla="*/ 49 w 56"/>
                    <a:gd name="T51" fmla="*/ 11 h 86"/>
                    <a:gd name="T52" fmla="*/ 50 w 56"/>
                    <a:gd name="T53" fmla="*/ 15 h 86"/>
                    <a:gd name="T54" fmla="*/ 52 w 56"/>
                    <a:gd name="T55" fmla="*/ 18 h 86"/>
                    <a:gd name="T56" fmla="*/ 52 w 56"/>
                    <a:gd name="T57" fmla="*/ 27 h 86"/>
                    <a:gd name="T58" fmla="*/ 50 w 56"/>
                    <a:gd name="T59" fmla="*/ 33 h 86"/>
                    <a:gd name="T60" fmla="*/ 47 w 56"/>
                    <a:gd name="T61" fmla="*/ 39 h 86"/>
                    <a:gd name="T62" fmla="*/ 41 w 56"/>
                    <a:gd name="T63" fmla="*/ 48 h 86"/>
                    <a:gd name="T64" fmla="*/ 32 w 56"/>
                    <a:gd name="T65" fmla="*/ 58 h 86"/>
                    <a:gd name="T66" fmla="*/ 20 w 56"/>
                    <a:gd name="T67" fmla="*/ 70 h 86"/>
                    <a:gd name="T68" fmla="*/ 47 w 56"/>
                    <a:gd name="T69" fmla="*/ 70 h 86"/>
                    <a:gd name="T70" fmla="*/ 52 w 56"/>
                    <a:gd name="T71" fmla="*/ 66 h 86"/>
                    <a:gd name="T72" fmla="*/ 53 w 56"/>
                    <a:gd name="T73" fmla="*/ 63 h 86"/>
                    <a:gd name="T74" fmla="*/ 56 w 56"/>
                    <a:gd name="T75" fmla="*/ 63 h 86"/>
                    <a:gd name="T76" fmla="*/ 50 w 56"/>
                    <a:gd name="T77" fmla="*/ 86 h 8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6" h="86">
                      <a:moveTo>
                        <a:pt x="50" y="86"/>
                      </a:moveTo>
                      <a:lnTo>
                        <a:pt x="0" y="86"/>
                      </a:lnTo>
                      <a:lnTo>
                        <a:pt x="0" y="85"/>
                      </a:lnTo>
                      <a:lnTo>
                        <a:pt x="14" y="68"/>
                      </a:lnTo>
                      <a:lnTo>
                        <a:pt x="25" y="57"/>
                      </a:lnTo>
                      <a:lnTo>
                        <a:pt x="31" y="48"/>
                      </a:lnTo>
                      <a:lnTo>
                        <a:pt x="35" y="30"/>
                      </a:lnTo>
                      <a:lnTo>
                        <a:pt x="32" y="21"/>
                      </a:lnTo>
                      <a:lnTo>
                        <a:pt x="31" y="18"/>
                      </a:lnTo>
                      <a:lnTo>
                        <a:pt x="26" y="15"/>
                      </a:lnTo>
                      <a:lnTo>
                        <a:pt x="16" y="15"/>
                      </a:lnTo>
                      <a:lnTo>
                        <a:pt x="11" y="17"/>
                      </a:lnTo>
                      <a:lnTo>
                        <a:pt x="7" y="20"/>
                      </a:lnTo>
                      <a:lnTo>
                        <a:pt x="4" y="24"/>
                      </a:lnTo>
                      <a:lnTo>
                        <a:pt x="1" y="24"/>
                      </a:lnTo>
                      <a:lnTo>
                        <a:pt x="4" y="17"/>
                      </a:lnTo>
                      <a:lnTo>
                        <a:pt x="9" y="11"/>
                      </a:lnTo>
                      <a:lnTo>
                        <a:pt x="11" y="5"/>
                      </a:lnTo>
                      <a:lnTo>
                        <a:pt x="17" y="2"/>
                      </a:lnTo>
                      <a:lnTo>
                        <a:pt x="22" y="0"/>
                      </a:lnTo>
                      <a:lnTo>
                        <a:pt x="32" y="0"/>
                      </a:lnTo>
                      <a:lnTo>
                        <a:pt x="37" y="2"/>
                      </a:lnTo>
                      <a:lnTo>
                        <a:pt x="40" y="3"/>
                      </a:lnTo>
                      <a:lnTo>
                        <a:pt x="43" y="6"/>
                      </a:lnTo>
                      <a:lnTo>
                        <a:pt x="47" y="8"/>
                      </a:lnTo>
                      <a:lnTo>
                        <a:pt x="49" y="11"/>
                      </a:lnTo>
                      <a:lnTo>
                        <a:pt x="50" y="15"/>
                      </a:lnTo>
                      <a:lnTo>
                        <a:pt x="52" y="18"/>
                      </a:lnTo>
                      <a:lnTo>
                        <a:pt x="52" y="27"/>
                      </a:lnTo>
                      <a:lnTo>
                        <a:pt x="50" y="33"/>
                      </a:lnTo>
                      <a:lnTo>
                        <a:pt x="47" y="39"/>
                      </a:lnTo>
                      <a:lnTo>
                        <a:pt x="41" y="48"/>
                      </a:lnTo>
                      <a:lnTo>
                        <a:pt x="32" y="58"/>
                      </a:lnTo>
                      <a:lnTo>
                        <a:pt x="20" y="70"/>
                      </a:lnTo>
                      <a:lnTo>
                        <a:pt x="47" y="70"/>
                      </a:lnTo>
                      <a:lnTo>
                        <a:pt x="52" y="66"/>
                      </a:lnTo>
                      <a:lnTo>
                        <a:pt x="53" y="63"/>
                      </a:lnTo>
                      <a:lnTo>
                        <a:pt x="56" y="63"/>
                      </a:lnTo>
                      <a:lnTo>
                        <a:pt x="50" y="86"/>
                      </a:lnTo>
                      <a:close/>
                    </a:path>
                  </a:pathLst>
                </a:custGeom>
                <a:solidFill>
                  <a:srgbClr val="000000"/>
                </a:solidFill>
                <a:ln w="0">
                  <a:solidFill>
                    <a:srgbClr val="000000"/>
                  </a:solidFill>
                  <a:prstDash val="solid"/>
                  <a:round/>
                  <a:headEnd/>
                  <a:tailEnd/>
                </a:ln>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33" name="Freeform 621"/>
                <p:cNvSpPr>
                  <a:spLocks noEditPoints="1"/>
                </p:cNvSpPr>
                <p:nvPr/>
              </p:nvSpPr>
              <p:spPr bwMode="auto">
                <a:xfrm>
                  <a:off x="1373188" y="4431175"/>
                  <a:ext cx="83444" cy="139203"/>
                </a:xfrm>
                <a:custGeom>
                  <a:avLst/>
                  <a:gdLst>
                    <a:gd name="T0" fmla="*/ 53 w 53"/>
                    <a:gd name="T1" fmla="*/ 43 h 87"/>
                    <a:gd name="T2" fmla="*/ 53 w 53"/>
                    <a:gd name="T3" fmla="*/ 55 h 87"/>
                    <a:gd name="T4" fmla="*/ 50 w 53"/>
                    <a:gd name="T5" fmla="*/ 66 h 87"/>
                    <a:gd name="T6" fmla="*/ 47 w 53"/>
                    <a:gd name="T7" fmla="*/ 75 h 87"/>
                    <a:gd name="T8" fmla="*/ 44 w 53"/>
                    <a:gd name="T9" fmla="*/ 78 h 87"/>
                    <a:gd name="T10" fmla="*/ 40 w 53"/>
                    <a:gd name="T11" fmla="*/ 81 h 87"/>
                    <a:gd name="T12" fmla="*/ 37 w 53"/>
                    <a:gd name="T13" fmla="*/ 84 h 87"/>
                    <a:gd name="T14" fmla="*/ 34 w 53"/>
                    <a:gd name="T15" fmla="*/ 86 h 87"/>
                    <a:gd name="T16" fmla="*/ 29 w 53"/>
                    <a:gd name="T17" fmla="*/ 87 h 87"/>
                    <a:gd name="T18" fmla="*/ 22 w 53"/>
                    <a:gd name="T19" fmla="*/ 87 h 87"/>
                    <a:gd name="T20" fmla="*/ 19 w 53"/>
                    <a:gd name="T21" fmla="*/ 86 h 87"/>
                    <a:gd name="T22" fmla="*/ 15 w 53"/>
                    <a:gd name="T23" fmla="*/ 84 h 87"/>
                    <a:gd name="T24" fmla="*/ 12 w 53"/>
                    <a:gd name="T25" fmla="*/ 80 h 87"/>
                    <a:gd name="T26" fmla="*/ 7 w 53"/>
                    <a:gd name="T27" fmla="*/ 75 h 87"/>
                    <a:gd name="T28" fmla="*/ 6 w 53"/>
                    <a:gd name="T29" fmla="*/ 72 h 87"/>
                    <a:gd name="T30" fmla="*/ 3 w 53"/>
                    <a:gd name="T31" fmla="*/ 68 h 87"/>
                    <a:gd name="T32" fmla="*/ 1 w 53"/>
                    <a:gd name="T33" fmla="*/ 65 h 87"/>
                    <a:gd name="T34" fmla="*/ 0 w 53"/>
                    <a:gd name="T35" fmla="*/ 55 h 87"/>
                    <a:gd name="T36" fmla="*/ 0 w 53"/>
                    <a:gd name="T37" fmla="*/ 31 h 87"/>
                    <a:gd name="T38" fmla="*/ 3 w 53"/>
                    <a:gd name="T39" fmla="*/ 19 h 87"/>
                    <a:gd name="T40" fmla="*/ 6 w 53"/>
                    <a:gd name="T41" fmla="*/ 13 h 87"/>
                    <a:gd name="T42" fmla="*/ 9 w 53"/>
                    <a:gd name="T43" fmla="*/ 9 h 87"/>
                    <a:gd name="T44" fmla="*/ 13 w 53"/>
                    <a:gd name="T45" fmla="*/ 4 h 87"/>
                    <a:gd name="T46" fmla="*/ 18 w 53"/>
                    <a:gd name="T47" fmla="*/ 1 h 87"/>
                    <a:gd name="T48" fmla="*/ 22 w 53"/>
                    <a:gd name="T49" fmla="*/ 0 h 87"/>
                    <a:gd name="T50" fmla="*/ 31 w 53"/>
                    <a:gd name="T51" fmla="*/ 0 h 87"/>
                    <a:gd name="T52" fmla="*/ 35 w 53"/>
                    <a:gd name="T53" fmla="*/ 1 h 87"/>
                    <a:gd name="T54" fmla="*/ 40 w 53"/>
                    <a:gd name="T55" fmla="*/ 4 h 87"/>
                    <a:gd name="T56" fmla="*/ 44 w 53"/>
                    <a:gd name="T57" fmla="*/ 9 h 87"/>
                    <a:gd name="T58" fmla="*/ 50 w 53"/>
                    <a:gd name="T59" fmla="*/ 17 h 87"/>
                    <a:gd name="T60" fmla="*/ 53 w 53"/>
                    <a:gd name="T61" fmla="*/ 31 h 87"/>
                    <a:gd name="T62" fmla="*/ 53 w 53"/>
                    <a:gd name="T63" fmla="*/ 43 h 87"/>
                    <a:gd name="T64" fmla="*/ 35 w 53"/>
                    <a:gd name="T65" fmla="*/ 43 h 87"/>
                    <a:gd name="T66" fmla="*/ 35 w 53"/>
                    <a:gd name="T67" fmla="*/ 12 h 87"/>
                    <a:gd name="T68" fmla="*/ 34 w 53"/>
                    <a:gd name="T69" fmla="*/ 9 h 87"/>
                    <a:gd name="T70" fmla="*/ 29 w 53"/>
                    <a:gd name="T71" fmla="*/ 4 h 87"/>
                    <a:gd name="T72" fmla="*/ 22 w 53"/>
                    <a:gd name="T73" fmla="*/ 4 h 87"/>
                    <a:gd name="T74" fmla="*/ 20 w 53"/>
                    <a:gd name="T75" fmla="*/ 7 h 87"/>
                    <a:gd name="T76" fmla="*/ 19 w 53"/>
                    <a:gd name="T77" fmla="*/ 9 h 87"/>
                    <a:gd name="T78" fmla="*/ 19 w 53"/>
                    <a:gd name="T79" fmla="*/ 13 h 87"/>
                    <a:gd name="T80" fmla="*/ 18 w 53"/>
                    <a:gd name="T81" fmla="*/ 19 h 87"/>
                    <a:gd name="T82" fmla="*/ 18 w 53"/>
                    <a:gd name="T83" fmla="*/ 66 h 87"/>
                    <a:gd name="T84" fmla="*/ 19 w 53"/>
                    <a:gd name="T85" fmla="*/ 71 h 87"/>
                    <a:gd name="T86" fmla="*/ 19 w 53"/>
                    <a:gd name="T87" fmla="*/ 75 h 87"/>
                    <a:gd name="T88" fmla="*/ 22 w 53"/>
                    <a:gd name="T89" fmla="*/ 81 h 87"/>
                    <a:gd name="T90" fmla="*/ 23 w 53"/>
                    <a:gd name="T91" fmla="*/ 83 h 87"/>
                    <a:gd name="T92" fmla="*/ 28 w 53"/>
                    <a:gd name="T93" fmla="*/ 83 h 87"/>
                    <a:gd name="T94" fmla="*/ 31 w 53"/>
                    <a:gd name="T95" fmla="*/ 81 h 87"/>
                    <a:gd name="T96" fmla="*/ 31 w 53"/>
                    <a:gd name="T97" fmla="*/ 80 h 87"/>
                    <a:gd name="T98" fmla="*/ 34 w 53"/>
                    <a:gd name="T99" fmla="*/ 77 h 87"/>
                    <a:gd name="T100" fmla="*/ 35 w 53"/>
                    <a:gd name="T101" fmla="*/ 74 h 87"/>
                    <a:gd name="T102" fmla="*/ 35 w 53"/>
                    <a:gd name="T103" fmla="*/ 69 h 87"/>
                    <a:gd name="T104" fmla="*/ 35 w 53"/>
                    <a:gd name="T105" fmla="*/ 43 h 8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3" h="87">
                      <a:moveTo>
                        <a:pt x="53" y="43"/>
                      </a:moveTo>
                      <a:lnTo>
                        <a:pt x="53" y="55"/>
                      </a:lnTo>
                      <a:lnTo>
                        <a:pt x="50" y="66"/>
                      </a:lnTo>
                      <a:lnTo>
                        <a:pt x="47" y="75"/>
                      </a:lnTo>
                      <a:lnTo>
                        <a:pt x="44" y="78"/>
                      </a:lnTo>
                      <a:lnTo>
                        <a:pt x="40" y="81"/>
                      </a:lnTo>
                      <a:lnTo>
                        <a:pt x="37" y="84"/>
                      </a:lnTo>
                      <a:lnTo>
                        <a:pt x="34" y="86"/>
                      </a:lnTo>
                      <a:lnTo>
                        <a:pt x="29" y="87"/>
                      </a:lnTo>
                      <a:lnTo>
                        <a:pt x="22" y="87"/>
                      </a:lnTo>
                      <a:lnTo>
                        <a:pt x="19" y="86"/>
                      </a:lnTo>
                      <a:lnTo>
                        <a:pt x="15" y="84"/>
                      </a:lnTo>
                      <a:lnTo>
                        <a:pt x="12" y="80"/>
                      </a:lnTo>
                      <a:lnTo>
                        <a:pt x="7" y="75"/>
                      </a:lnTo>
                      <a:lnTo>
                        <a:pt x="6" y="72"/>
                      </a:lnTo>
                      <a:lnTo>
                        <a:pt x="3" y="68"/>
                      </a:lnTo>
                      <a:lnTo>
                        <a:pt x="1" y="65"/>
                      </a:lnTo>
                      <a:lnTo>
                        <a:pt x="0" y="55"/>
                      </a:lnTo>
                      <a:lnTo>
                        <a:pt x="0" y="31"/>
                      </a:lnTo>
                      <a:lnTo>
                        <a:pt x="3" y="19"/>
                      </a:lnTo>
                      <a:lnTo>
                        <a:pt x="6" y="13"/>
                      </a:lnTo>
                      <a:lnTo>
                        <a:pt x="9" y="9"/>
                      </a:lnTo>
                      <a:lnTo>
                        <a:pt x="13" y="4"/>
                      </a:lnTo>
                      <a:lnTo>
                        <a:pt x="18" y="1"/>
                      </a:lnTo>
                      <a:lnTo>
                        <a:pt x="22" y="0"/>
                      </a:lnTo>
                      <a:lnTo>
                        <a:pt x="31" y="0"/>
                      </a:lnTo>
                      <a:lnTo>
                        <a:pt x="35" y="1"/>
                      </a:lnTo>
                      <a:lnTo>
                        <a:pt x="40" y="4"/>
                      </a:lnTo>
                      <a:lnTo>
                        <a:pt x="44" y="9"/>
                      </a:lnTo>
                      <a:lnTo>
                        <a:pt x="50" y="17"/>
                      </a:lnTo>
                      <a:lnTo>
                        <a:pt x="53" y="31"/>
                      </a:lnTo>
                      <a:lnTo>
                        <a:pt x="53" y="43"/>
                      </a:lnTo>
                      <a:close/>
                      <a:moveTo>
                        <a:pt x="35" y="43"/>
                      </a:moveTo>
                      <a:lnTo>
                        <a:pt x="35" y="12"/>
                      </a:lnTo>
                      <a:lnTo>
                        <a:pt x="34" y="9"/>
                      </a:lnTo>
                      <a:lnTo>
                        <a:pt x="29" y="4"/>
                      </a:lnTo>
                      <a:lnTo>
                        <a:pt x="22" y="4"/>
                      </a:lnTo>
                      <a:lnTo>
                        <a:pt x="20" y="7"/>
                      </a:lnTo>
                      <a:lnTo>
                        <a:pt x="19" y="9"/>
                      </a:lnTo>
                      <a:lnTo>
                        <a:pt x="19" y="13"/>
                      </a:lnTo>
                      <a:lnTo>
                        <a:pt x="18" y="19"/>
                      </a:lnTo>
                      <a:lnTo>
                        <a:pt x="18" y="66"/>
                      </a:lnTo>
                      <a:lnTo>
                        <a:pt x="19" y="71"/>
                      </a:lnTo>
                      <a:lnTo>
                        <a:pt x="19" y="75"/>
                      </a:lnTo>
                      <a:lnTo>
                        <a:pt x="22" y="81"/>
                      </a:lnTo>
                      <a:lnTo>
                        <a:pt x="23" y="83"/>
                      </a:lnTo>
                      <a:lnTo>
                        <a:pt x="28" y="83"/>
                      </a:lnTo>
                      <a:lnTo>
                        <a:pt x="31" y="81"/>
                      </a:lnTo>
                      <a:lnTo>
                        <a:pt x="31" y="80"/>
                      </a:lnTo>
                      <a:lnTo>
                        <a:pt x="34" y="77"/>
                      </a:lnTo>
                      <a:lnTo>
                        <a:pt x="35" y="74"/>
                      </a:lnTo>
                      <a:lnTo>
                        <a:pt x="35" y="69"/>
                      </a:lnTo>
                      <a:lnTo>
                        <a:pt x="35" y="43"/>
                      </a:lnTo>
                      <a:close/>
                    </a:path>
                  </a:pathLst>
                </a:custGeom>
                <a:solidFill>
                  <a:srgbClr val="000000"/>
                </a:solidFill>
                <a:ln w="0">
                  <a:solidFill>
                    <a:srgbClr val="000000"/>
                  </a:solidFill>
                  <a:prstDash val="solid"/>
                  <a:round/>
                  <a:headEnd/>
                  <a:tailEnd/>
                </a:ln>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34" name="Freeform 622"/>
                <p:cNvSpPr>
                  <a:spLocks/>
                </p:cNvSpPr>
                <p:nvPr/>
              </p:nvSpPr>
              <p:spPr bwMode="auto">
                <a:xfrm>
                  <a:off x="1476984" y="4536469"/>
                  <a:ext cx="28493" cy="33909"/>
                </a:xfrm>
                <a:custGeom>
                  <a:avLst/>
                  <a:gdLst>
                    <a:gd name="T0" fmla="*/ 9 w 19"/>
                    <a:gd name="T1" fmla="*/ 0 h 21"/>
                    <a:gd name="T2" fmla="*/ 12 w 19"/>
                    <a:gd name="T3" fmla="*/ 2 h 21"/>
                    <a:gd name="T4" fmla="*/ 16 w 19"/>
                    <a:gd name="T5" fmla="*/ 3 h 21"/>
                    <a:gd name="T6" fmla="*/ 18 w 19"/>
                    <a:gd name="T7" fmla="*/ 6 h 21"/>
                    <a:gd name="T8" fmla="*/ 19 w 19"/>
                    <a:gd name="T9" fmla="*/ 8 h 21"/>
                    <a:gd name="T10" fmla="*/ 19 w 19"/>
                    <a:gd name="T11" fmla="*/ 14 h 21"/>
                    <a:gd name="T12" fmla="*/ 18 w 19"/>
                    <a:gd name="T13" fmla="*/ 17 h 21"/>
                    <a:gd name="T14" fmla="*/ 16 w 19"/>
                    <a:gd name="T15" fmla="*/ 18 h 21"/>
                    <a:gd name="T16" fmla="*/ 13 w 19"/>
                    <a:gd name="T17" fmla="*/ 20 h 21"/>
                    <a:gd name="T18" fmla="*/ 12 w 19"/>
                    <a:gd name="T19" fmla="*/ 21 h 21"/>
                    <a:gd name="T20" fmla="*/ 6 w 19"/>
                    <a:gd name="T21" fmla="*/ 21 h 21"/>
                    <a:gd name="T22" fmla="*/ 4 w 19"/>
                    <a:gd name="T23" fmla="*/ 20 h 21"/>
                    <a:gd name="T24" fmla="*/ 1 w 19"/>
                    <a:gd name="T25" fmla="*/ 18 h 21"/>
                    <a:gd name="T26" fmla="*/ 0 w 19"/>
                    <a:gd name="T27" fmla="*/ 17 h 21"/>
                    <a:gd name="T28" fmla="*/ 0 w 19"/>
                    <a:gd name="T29" fmla="*/ 6 h 21"/>
                    <a:gd name="T30" fmla="*/ 1 w 19"/>
                    <a:gd name="T31" fmla="*/ 3 h 21"/>
                    <a:gd name="T32" fmla="*/ 4 w 19"/>
                    <a:gd name="T33" fmla="*/ 2 h 21"/>
                    <a:gd name="T34" fmla="*/ 6 w 19"/>
                    <a:gd name="T35" fmla="*/ 2 h 21"/>
                    <a:gd name="T36" fmla="*/ 9 w 19"/>
                    <a:gd name="T37" fmla="*/ 0 h 2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9" h="21">
                      <a:moveTo>
                        <a:pt x="9" y="0"/>
                      </a:moveTo>
                      <a:lnTo>
                        <a:pt x="12" y="2"/>
                      </a:lnTo>
                      <a:lnTo>
                        <a:pt x="16" y="3"/>
                      </a:lnTo>
                      <a:lnTo>
                        <a:pt x="18" y="6"/>
                      </a:lnTo>
                      <a:lnTo>
                        <a:pt x="19" y="8"/>
                      </a:lnTo>
                      <a:lnTo>
                        <a:pt x="19" y="14"/>
                      </a:lnTo>
                      <a:lnTo>
                        <a:pt x="18" y="17"/>
                      </a:lnTo>
                      <a:lnTo>
                        <a:pt x="16" y="18"/>
                      </a:lnTo>
                      <a:lnTo>
                        <a:pt x="13" y="20"/>
                      </a:lnTo>
                      <a:lnTo>
                        <a:pt x="12" y="21"/>
                      </a:lnTo>
                      <a:lnTo>
                        <a:pt x="6" y="21"/>
                      </a:lnTo>
                      <a:lnTo>
                        <a:pt x="4" y="20"/>
                      </a:lnTo>
                      <a:lnTo>
                        <a:pt x="1" y="18"/>
                      </a:lnTo>
                      <a:lnTo>
                        <a:pt x="0" y="17"/>
                      </a:lnTo>
                      <a:lnTo>
                        <a:pt x="0" y="6"/>
                      </a:lnTo>
                      <a:lnTo>
                        <a:pt x="1" y="3"/>
                      </a:lnTo>
                      <a:lnTo>
                        <a:pt x="4" y="2"/>
                      </a:lnTo>
                      <a:lnTo>
                        <a:pt x="6" y="2"/>
                      </a:lnTo>
                      <a:lnTo>
                        <a:pt x="9" y="0"/>
                      </a:lnTo>
                      <a:close/>
                    </a:path>
                  </a:pathLst>
                </a:custGeom>
                <a:solidFill>
                  <a:srgbClr val="000000"/>
                </a:solidFill>
                <a:ln w="0">
                  <a:solidFill>
                    <a:srgbClr val="000000"/>
                  </a:solidFill>
                  <a:prstDash val="solid"/>
                  <a:round/>
                  <a:headEnd/>
                  <a:tailEnd/>
                </a:ln>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35" name="Freeform 623"/>
                <p:cNvSpPr>
                  <a:spLocks/>
                </p:cNvSpPr>
                <p:nvPr/>
              </p:nvSpPr>
              <p:spPr bwMode="auto">
                <a:xfrm>
                  <a:off x="1519723" y="4431175"/>
                  <a:ext cx="87515" cy="139203"/>
                </a:xfrm>
                <a:custGeom>
                  <a:avLst/>
                  <a:gdLst>
                    <a:gd name="T0" fmla="*/ 16 w 56"/>
                    <a:gd name="T1" fmla="*/ 41 h 87"/>
                    <a:gd name="T2" fmla="*/ 16 w 56"/>
                    <a:gd name="T3" fmla="*/ 40 h 87"/>
                    <a:gd name="T4" fmla="*/ 20 w 56"/>
                    <a:gd name="T5" fmla="*/ 38 h 87"/>
                    <a:gd name="T6" fmla="*/ 26 w 56"/>
                    <a:gd name="T7" fmla="*/ 35 h 87"/>
                    <a:gd name="T8" fmla="*/ 28 w 56"/>
                    <a:gd name="T9" fmla="*/ 34 h 87"/>
                    <a:gd name="T10" fmla="*/ 31 w 56"/>
                    <a:gd name="T11" fmla="*/ 29 h 87"/>
                    <a:gd name="T12" fmla="*/ 32 w 56"/>
                    <a:gd name="T13" fmla="*/ 26 h 87"/>
                    <a:gd name="T14" fmla="*/ 34 w 56"/>
                    <a:gd name="T15" fmla="*/ 22 h 87"/>
                    <a:gd name="T16" fmla="*/ 29 w 56"/>
                    <a:gd name="T17" fmla="*/ 13 h 87"/>
                    <a:gd name="T18" fmla="*/ 26 w 56"/>
                    <a:gd name="T19" fmla="*/ 10 h 87"/>
                    <a:gd name="T20" fmla="*/ 23 w 56"/>
                    <a:gd name="T21" fmla="*/ 9 h 87"/>
                    <a:gd name="T22" fmla="*/ 16 w 56"/>
                    <a:gd name="T23" fmla="*/ 9 h 87"/>
                    <a:gd name="T24" fmla="*/ 7 w 56"/>
                    <a:gd name="T25" fmla="*/ 14 h 87"/>
                    <a:gd name="T26" fmla="*/ 4 w 56"/>
                    <a:gd name="T27" fmla="*/ 17 h 87"/>
                    <a:gd name="T28" fmla="*/ 3 w 56"/>
                    <a:gd name="T29" fmla="*/ 16 h 87"/>
                    <a:gd name="T30" fmla="*/ 6 w 56"/>
                    <a:gd name="T31" fmla="*/ 12 h 87"/>
                    <a:gd name="T32" fmla="*/ 10 w 56"/>
                    <a:gd name="T33" fmla="*/ 7 h 87"/>
                    <a:gd name="T34" fmla="*/ 14 w 56"/>
                    <a:gd name="T35" fmla="*/ 4 h 87"/>
                    <a:gd name="T36" fmla="*/ 20 w 56"/>
                    <a:gd name="T37" fmla="*/ 1 h 87"/>
                    <a:gd name="T38" fmla="*/ 25 w 56"/>
                    <a:gd name="T39" fmla="*/ 0 h 87"/>
                    <a:gd name="T40" fmla="*/ 37 w 56"/>
                    <a:gd name="T41" fmla="*/ 0 h 87"/>
                    <a:gd name="T42" fmla="*/ 43 w 56"/>
                    <a:gd name="T43" fmla="*/ 1 h 87"/>
                    <a:gd name="T44" fmla="*/ 47 w 56"/>
                    <a:gd name="T45" fmla="*/ 4 h 87"/>
                    <a:gd name="T46" fmla="*/ 50 w 56"/>
                    <a:gd name="T47" fmla="*/ 7 h 87"/>
                    <a:gd name="T48" fmla="*/ 52 w 56"/>
                    <a:gd name="T49" fmla="*/ 12 h 87"/>
                    <a:gd name="T50" fmla="*/ 52 w 56"/>
                    <a:gd name="T51" fmla="*/ 19 h 87"/>
                    <a:gd name="T52" fmla="*/ 50 w 56"/>
                    <a:gd name="T53" fmla="*/ 22 h 87"/>
                    <a:gd name="T54" fmla="*/ 44 w 56"/>
                    <a:gd name="T55" fmla="*/ 28 h 87"/>
                    <a:gd name="T56" fmla="*/ 38 w 56"/>
                    <a:gd name="T57" fmla="*/ 31 h 87"/>
                    <a:gd name="T58" fmla="*/ 47 w 56"/>
                    <a:gd name="T59" fmla="*/ 37 h 87"/>
                    <a:gd name="T60" fmla="*/ 54 w 56"/>
                    <a:gd name="T61" fmla="*/ 44 h 87"/>
                    <a:gd name="T62" fmla="*/ 56 w 56"/>
                    <a:gd name="T63" fmla="*/ 49 h 87"/>
                    <a:gd name="T64" fmla="*/ 56 w 56"/>
                    <a:gd name="T65" fmla="*/ 60 h 87"/>
                    <a:gd name="T66" fmla="*/ 47 w 56"/>
                    <a:gd name="T67" fmla="*/ 78 h 87"/>
                    <a:gd name="T68" fmla="*/ 35 w 56"/>
                    <a:gd name="T69" fmla="*/ 84 h 87"/>
                    <a:gd name="T70" fmla="*/ 20 w 56"/>
                    <a:gd name="T71" fmla="*/ 87 h 87"/>
                    <a:gd name="T72" fmla="*/ 13 w 56"/>
                    <a:gd name="T73" fmla="*/ 87 h 87"/>
                    <a:gd name="T74" fmla="*/ 7 w 56"/>
                    <a:gd name="T75" fmla="*/ 86 h 87"/>
                    <a:gd name="T76" fmla="*/ 1 w 56"/>
                    <a:gd name="T77" fmla="*/ 80 h 87"/>
                    <a:gd name="T78" fmla="*/ 0 w 56"/>
                    <a:gd name="T79" fmla="*/ 75 h 87"/>
                    <a:gd name="T80" fmla="*/ 0 w 56"/>
                    <a:gd name="T81" fmla="*/ 72 h 87"/>
                    <a:gd name="T82" fmla="*/ 4 w 56"/>
                    <a:gd name="T83" fmla="*/ 68 h 87"/>
                    <a:gd name="T84" fmla="*/ 7 w 56"/>
                    <a:gd name="T85" fmla="*/ 66 h 87"/>
                    <a:gd name="T86" fmla="*/ 9 w 56"/>
                    <a:gd name="T87" fmla="*/ 68 h 87"/>
                    <a:gd name="T88" fmla="*/ 10 w 56"/>
                    <a:gd name="T89" fmla="*/ 68 h 87"/>
                    <a:gd name="T90" fmla="*/ 11 w 56"/>
                    <a:gd name="T91" fmla="*/ 69 h 87"/>
                    <a:gd name="T92" fmla="*/ 14 w 56"/>
                    <a:gd name="T93" fmla="*/ 71 h 87"/>
                    <a:gd name="T94" fmla="*/ 19 w 56"/>
                    <a:gd name="T95" fmla="*/ 72 h 87"/>
                    <a:gd name="T96" fmla="*/ 23 w 56"/>
                    <a:gd name="T97" fmla="*/ 75 h 87"/>
                    <a:gd name="T98" fmla="*/ 29 w 56"/>
                    <a:gd name="T99" fmla="*/ 78 h 87"/>
                    <a:gd name="T100" fmla="*/ 35 w 56"/>
                    <a:gd name="T101" fmla="*/ 75 h 87"/>
                    <a:gd name="T102" fmla="*/ 37 w 56"/>
                    <a:gd name="T103" fmla="*/ 74 h 87"/>
                    <a:gd name="T104" fmla="*/ 40 w 56"/>
                    <a:gd name="T105" fmla="*/ 69 h 87"/>
                    <a:gd name="T106" fmla="*/ 41 w 56"/>
                    <a:gd name="T107" fmla="*/ 66 h 87"/>
                    <a:gd name="T108" fmla="*/ 38 w 56"/>
                    <a:gd name="T109" fmla="*/ 55 h 87"/>
                    <a:gd name="T110" fmla="*/ 35 w 56"/>
                    <a:gd name="T111" fmla="*/ 50 h 87"/>
                    <a:gd name="T112" fmla="*/ 29 w 56"/>
                    <a:gd name="T113" fmla="*/ 46 h 87"/>
                    <a:gd name="T114" fmla="*/ 23 w 56"/>
                    <a:gd name="T115" fmla="*/ 43 h 87"/>
                    <a:gd name="T116" fmla="*/ 16 w 56"/>
                    <a:gd name="T117" fmla="*/ 41 h 8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6" h="87">
                      <a:moveTo>
                        <a:pt x="16" y="41"/>
                      </a:moveTo>
                      <a:lnTo>
                        <a:pt x="16" y="40"/>
                      </a:lnTo>
                      <a:lnTo>
                        <a:pt x="20" y="38"/>
                      </a:lnTo>
                      <a:lnTo>
                        <a:pt x="26" y="35"/>
                      </a:lnTo>
                      <a:lnTo>
                        <a:pt x="28" y="34"/>
                      </a:lnTo>
                      <a:lnTo>
                        <a:pt x="31" y="29"/>
                      </a:lnTo>
                      <a:lnTo>
                        <a:pt x="32" y="26"/>
                      </a:lnTo>
                      <a:lnTo>
                        <a:pt x="34" y="22"/>
                      </a:lnTo>
                      <a:lnTo>
                        <a:pt x="29" y="13"/>
                      </a:lnTo>
                      <a:lnTo>
                        <a:pt x="26" y="10"/>
                      </a:lnTo>
                      <a:lnTo>
                        <a:pt x="23" y="9"/>
                      </a:lnTo>
                      <a:lnTo>
                        <a:pt x="16" y="9"/>
                      </a:lnTo>
                      <a:lnTo>
                        <a:pt x="7" y="14"/>
                      </a:lnTo>
                      <a:lnTo>
                        <a:pt x="4" y="17"/>
                      </a:lnTo>
                      <a:lnTo>
                        <a:pt x="3" y="16"/>
                      </a:lnTo>
                      <a:lnTo>
                        <a:pt x="6" y="12"/>
                      </a:lnTo>
                      <a:lnTo>
                        <a:pt x="10" y="7"/>
                      </a:lnTo>
                      <a:lnTo>
                        <a:pt x="14" y="4"/>
                      </a:lnTo>
                      <a:lnTo>
                        <a:pt x="20" y="1"/>
                      </a:lnTo>
                      <a:lnTo>
                        <a:pt x="25" y="0"/>
                      </a:lnTo>
                      <a:lnTo>
                        <a:pt x="37" y="0"/>
                      </a:lnTo>
                      <a:lnTo>
                        <a:pt x="43" y="1"/>
                      </a:lnTo>
                      <a:lnTo>
                        <a:pt x="47" y="4"/>
                      </a:lnTo>
                      <a:lnTo>
                        <a:pt x="50" y="7"/>
                      </a:lnTo>
                      <a:lnTo>
                        <a:pt x="52" y="12"/>
                      </a:lnTo>
                      <a:lnTo>
                        <a:pt x="52" y="19"/>
                      </a:lnTo>
                      <a:lnTo>
                        <a:pt x="50" y="22"/>
                      </a:lnTo>
                      <a:lnTo>
                        <a:pt x="44" y="28"/>
                      </a:lnTo>
                      <a:lnTo>
                        <a:pt x="38" y="31"/>
                      </a:lnTo>
                      <a:lnTo>
                        <a:pt x="47" y="37"/>
                      </a:lnTo>
                      <a:lnTo>
                        <a:pt x="54" y="44"/>
                      </a:lnTo>
                      <a:lnTo>
                        <a:pt x="56" y="49"/>
                      </a:lnTo>
                      <a:lnTo>
                        <a:pt x="56" y="60"/>
                      </a:lnTo>
                      <a:lnTo>
                        <a:pt x="47" y="78"/>
                      </a:lnTo>
                      <a:lnTo>
                        <a:pt x="35" y="84"/>
                      </a:lnTo>
                      <a:lnTo>
                        <a:pt x="20" y="87"/>
                      </a:lnTo>
                      <a:lnTo>
                        <a:pt x="13" y="87"/>
                      </a:lnTo>
                      <a:lnTo>
                        <a:pt x="7" y="86"/>
                      </a:lnTo>
                      <a:lnTo>
                        <a:pt x="1" y="80"/>
                      </a:lnTo>
                      <a:lnTo>
                        <a:pt x="0" y="75"/>
                      </a:lnTo>
                      <a:lnTo>
                        <a:pt x="0" y="72"/>
                      </a:lnTo>
                      <a:lnTo>
                        <a:pt x="4" y="68"/>
                      </a:lnTo>
                      <a:lnTo>
                        <a:pt x="7" y="66"/>
                      </a:lnTo>
                      <a:lnTo>
                        <a:pt x="9" y="68"/>
                      </a:lnTo>
                      <a:lnTo>
                        <a:pt x="10" y="68"/>
                      </a:lnTo>
                      <a:lnTo>
                        <a:pt x="11" y="69"/>
                      </a:lnTo>
                      <a:lnTo>
                        <a:pt x="14" y="71"/>
                      </a:lnTo>
                      <a:lnTo>
                        <a:pt x="19" y="72"/>
                      </a:lnTo>
                      <a:lnTo>
                        <a:pt x="23" y="75"/>
                      </a:lnTo>
                      <a:lnTo>
                        <a:pt x="29" y="78"/>
                      </a:lnTo>
                      <a:lnTo>
                        <a:pt x="35" y="75"/>
                      </a:lnTo>
                      <a:lnTo>
                        <a:pt x="37" y="74"/>
                      </a:lnTo>
                      <a:lnTo>
                        <a:pt x="40" y="69"/>
                      </a:lnTo>
                      <a:lnTo>
                        <a:pt x="41" y="66"/>
                      </a:lnTo>
                      <a:lnTo>
                        <a:pt x="38" y="55"/>
                      </a:lnTo>
                      <a:lnTo>
                        <a:pt x="35" y="50"/>
                      </a:lnTo>
                      <a:lnTo>
                        <a:pt x="29" y="46"/>
                      </a:lnTo>
                      <a:lnTo>
                        <a:pt x="23" y="43"/>
                      </a:lnTo>
                      <a:lnTo>
                        <a:pt x="16" y="41"/>
                      </a:lnTo>
                      <a:close/>
                    </a:path>
                  </a:pathLst>
                </a:custGeom>
                <a:solidFill>
                  <a:srgbClr val="000000"/>
                </a:solidFill>
                <a:ln w="0">
                  <a:solidFill>
                    <a:srgbClr val="000000"/>
                  </a:solidFill>
                  <a:prstDash val="solid"/>
                  <a:round/>
                  <a:headEnd/>
                  <a:tailEnd/>
                </a:ln>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36" name="Freeform 624"/>
                <p:cNvSpPr>
                  <a:spLocks noEditPoints="1"/>
                </p:cNvSpPr>
                <p:nvPr/>
              </p:nvSpPr>
              <p:spPr bwMode="auto">
                <a:xfrm>
                  <a:off x="1373188" y="3974304"/>
                  <a:ext cx="83444" cy="139203"/>
                </a:xfrm>
                <a:custGeom>
                  <a:avLst/>
                  <a:gdLst>
                    <a:gd name="T0" fmla="*/ 53 w 53"/>
                    <a:gd name="T1" fmla="*/ 43 h 88"/>
                    <a:gd name="T2" fmla="*/ 53 w 53"/>
                    <a:gd name="T3" fmla="*/ 55 h 88"/>
                    <a:gd name="T4" fmla="*/ 50 w 53"/>
                    <a:gd name="T5" fmla="*/ 67 h 88"/>
                    <a:gd name="T6" fmla="*/ 47 w 53"/>
                    <a:gd name="T7" fmla="*/ 76 h 88"/>
                    <a:gd name="T8" fmla="*/ 44 w 53"/>
                    <a:gd name="T9" fmla="*/ 79 h 88"/>
                    <a:gd name="T10" fmla="*/ 40 w 53"/>
                    <a:gd name="T11" fmla="*/ 82 h 88"/>
                    <a:gd name="T12" fmla="*/ 37 w 53"/>
                    <a:gd name="T13" fmla="*/ 85 h 88"/>
                    <a:gd name="T14" fmla="*/ 34 w 53"/>
                    <a:gd name="T15" fmla="*/ 86 h 88"/>
                    <a:gd name="T16" fmla="*/ 29 w 53"/>
                    <a:gd name="T17" fmla="*/ 88 h 88"/>
                    <a:gd name="T18" fmla="*/ 22 w 53"/>
                    <a:gd name="T19" fmla="*/ 88 h 88"/>
                    <a:gd name="T20" fmla="*/ 19 w 53"/>
                    <a:gd name="T21" fmla="*/ 86 h 88"/>
                    <a:gd name="T22" fmla="*/ 15 w 53"/>
                    <a:gd name="T23" fmla="*/ 85 h 88"/>
                    <a:gd name="T24" fmla="*/ 12 w 53"/>
                    <a:gd name="T25" fmla="*/ 80 h 88"/>
                    <a:gd name="T26" fmla="*/ 7 w 53"/>
                    <a:gd name="T27" fmla="*/ 76 h 88"/>
                    <a:gd name="T28" fmla="*/ 6 w 53"/>
                    <a:gd name="T29" fmla="*/ 73 h 88"/>
                    <a:gd name="T30" fmla="*/ 3 w 53"/>
                    <a:gd name="T31" fmla="*/ 68 h 88"/>
                    <a:gd name="T32" fmla="*/ 1 w 53"/>
                    <a:gd name="T33" fmla="*/ 65 h 88"/>
                    <a:gd name="T34" fmla="*/ 0 w 53"/>
                    <a:gd name="T35" fmla="*/ 55 h 88"/>
                    <a:gd name="T36" fmla="*/ 0 w 53"/>
                    <a:gd name="T37" fmla="*/ 31 h 88"/>
                    <a:gd name="T38" fmla="*/ 3 w 53"/>
                    <a:gd name="T39" fmla="*/ 19 h 88"/>
                    <a:gd name="T40" fmla="*/ 6 w 53"/>
                    <a:gd name="T41" fmla="*/ 13 h 88"/>
                    <a:gd name="T42" fmla="*/ 9 w 53"/>
                    <a:gd name="T43" fmla="*/ 9 h 88"/>
                    <a:gd name="T44" fmla="*/ 13 w 53"/>
                    <a:gd name="T45" fmla="*/ 4 h 88"/>
                    <a:gd name="T46" fmla="*/ 18 w 53"/>
                    <a:gd name="T47" fmla="*/ 2 h 88"/>
                    <a:gd name="T48" fmla="*/ 22 w 53"/>
                    <a:gd name="T49" fmla="*/ 0 h 88"/>
                    <a:gd name="T50" fmla="*/ 31 w 53"/>
                    <a:gd name="T51" fmla="*/ 0 h 88"/>
                    <a:gd name="T52" fmla="*/ 35 w 53"/>
                    <a:gd name="T53" fmla="*/ 2 h 88"/>
                    <a:gd name="T54" fmla="*/ 40 w 53"/>
                    <a:gd name="T55" fmla="*/ 4 h 88"/>
                    <a:gd name="T56" fmla="*/ 44 w 53"/>
                    <a:gd name="T57" fmla="*/ 9 h 88"/>
                    <a:gd name="T58" fmla="*/ 50 w 53"/>
                    <a:gd name="T59" fmla="*/ 18 h 88"/>
                    <a:gd name="T60" fmla="*/ 53 w 53"/>
                    <a:gd name="T61" fmla="*/ 31 h 88"/>
                    <a:gd name="T62" fmla="*/ 53 w 53"/>
                    <a:gd name="T63" fmla="*/ 43 h 88"/>
                    <a:gd name="T64" fmla="*/ 35 w 53"/>
                    <a:gd name="T65" fmla="*/ 43 h 88"/>
                    <a:gd name="T66" fmla="*/ 35 w 53"/>
                    <a:gd name="T67" fmla="*/ 12 h 88"/>
                    <a:gd name="T68" fmla="*/ 34 w 53"/>
                    <a:gd name="T69" fmla="*/ 9 h 88"/>
                    <a:gd name="T70" fmla="*/ 29 w 53"/>
                    <a:gd name="T71" fmla="*/ 4 h 88"/>
                    <a:gd name="T72" fmla="*/ 22 w 53"/>
                    <a:gd name="T73" fmla="*/ 4 h 88"/>
                    <a:gd name="T74" fmla="*/ 20 w 53"/>
                    <a:gd name="T75" fmla="*/ 7 h 88"/>
                    <a:gd name="T76" fmla="*/ 19 w 53"/>
                    <a:gd name="T77" fmla="*/ 9 h 88"/>
                    <a:gd name="T78" fmla="*/ 19 w 53"/>
                    <a:gd name="T79" fmla="*/ 13 h 88"/>
                    <a:gd name="T80" fmla="*/ 18 w 53"/>
                    <a:gd name="T81" fmla="*/ 19 h 88"/>
                    <a:gd name="T82" fmla="*/ 18 w 53"/>
                    <a:gd name="T83" fmla="*/ 67 h 88"/>
                    <a:gd name="T84" fmla="*/ 19 w 53"/>
                    <a:gd name="T85" fmla="*/ 71 h 88"/>
                    <a:gd name="T86" fmla="*/ 19 w 53"/>
                    <a:gd name="T87" fmla="*/ 76 h 88"/>
                    <a:gd name="T88" fmla="*/ 22 w 53"/>
                    <a:gd name="T89" fmla="*/ 82 h 88"/>
                    <a:gd name="T90" fmla="*/ 23 w 53"/>
                    <a:gd name="T91" fmla="*/ 83 h 88"/>
                    <a:gd name="T92" fmla="*/ 28 w 53"/>
                    <a:gd name="T93" fmla="*/ 83 h 88"/>
                    <a:gd name="T94" fmla="*/ 31 w 53"/>
                    <a:gd name="T95" fmla="*/ 82 h 88"/>
                    <a:gd name="T96" fmla="*/ 31 w 53"/>
                    <a:gd name="T97" fmla="*/ 80 h 88"/>
                    <a:gd name="T98" fmla="*/ 34 w 53"/>
                    <a:gd name="T99" fmla="*/ 77 h 88"/>
                    <a:gd name="T100" fmla="*/ 35 w 53"/>
                    <a:gd name="T101" fmla="*/ 74 h 88"/>
                    <a:gd name="T102" fmla="*/ 35 w 53"/>
                    <a:gd name="T103" fmla="*/ 70 h 88"/>
                    <a:gd name="T104" fmla="*/ 35 w 53"/>
                    <a:gd name="T105" fmla="*/ 43 h 8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3" h="88">
                      <a:moveTo>
                        <a:pt x="53" y="43"/>
                      </a:moveTo>
                      <a:lnTo>
                        <a:pt x="53" y="55"/>
                      </a:lnTo>
                      <a:lnTo>
                        <a:pt x="50" y="67"/>
                      </a:lnTo>
                      <a:lnTo>
                        <a:pt x="47" y="76"/>
                      </a:lnTo>
                      <a:lnTo>
                        <a:pt x="44" y="79"/>
                      </a:lnTo>
                      <a:lnTo>
                        <a:pt x="40" y="82"/>
                      </a:lnTo>
                      <a:lnTo>
                        <a:pt x="37" y="85"/>
                      </a:lnTo>
                      <a:lnTo>
                        <a:pt x="34" y="86"/>
                      </a:lnTo>
                      <a:lnTo>
                        <a:pt x="29" y="88"/>
                      </a:lnTo>
                      <a:lnTo>
                        <a:pt x="22" y="88"/>
                      </a:lnTo>
                      <a:lnTo>
                        <a:pt x="19" y="86"/>
                      </a:lnTo>
                      <a:lnTo>
                        <a:pt x="15" y="85"/>
                      </a:lnTo>
                      <a:lnTo>
                        <a:pt x="12" y="80"/>
                      </a:lnTo>
                      <a:lnTo>
                        <a:pt x="7" y="76"/>
                      </a:lnTo>
                      <a:lnTo>
                        <a:pt x="6" y="73"/>
                      </a:lnTo>
                      <a:lnTo>
                        <a:pt x="3" y="68"/>
                      </a:lnTo>
                      <a:lnTo>
                        <a:pt x="1" y="65"/>
                      </a:lnTo>
                      <a:lnTo>
                        <a:pt x="0" y="55"/>
                      </a:lnTo>
                      <a:lnTo>
                        <a:pt x="0" y="31"/>
                      </a:lnTo>
                      <a:lnTo>
                        <a:pt x="3" y="19"/>
                      </a:lnTo>
                      <a:lnTo>
                        <a:pt x="6" y="13"/>
                      </a:lnTo>
                      <a:lnTo>
                        <a:pt x="9" y="9"/>
                      </a:lnTo>
                      <a:lnTo>
                        <a:pt x="13" y="4"/>
                      </a:lnTo>
                      <a:lnTo>
                        <a:pt x="18" y="2"/>
                      </a:lnTo>
                      <a:lnTo>
                        <a:pt x="22" y="0"/>
                      </a:lnTo>
                      <a:lnTo>
                        <a:pt x="31" y="0"/>
                      </a:lnTo>
                      <a:lnTo>
                        <a:pt x="35" y="2"/>
                      </a:lnTo>
                      <a:lnTo>
                        <a:pt x="40" y="4"/>
                      </a:lnTo>
                      <a:lnTo>
                        <a:pt x="44" y="9"/>
                      </a:lnTo>
                      <a:lnTo>
                        <a:pt x="50" y="18"/>
                      </a:lnTo>
                      <a:lnTo>
                        <a:pt x="53" y="31"/>
                      </a:lnTo>
                      <a:lnTo>
                        <a:pt x="53" y="43"/>
                      </a:lnTo>
                      <a:close/>
                      <a:moveTo>
                        <a:pt x="35" y="43"/>
                      </a:moveTo>
                      <a:lnTo>
                        <a:pt x="35" y="12"/>
                      </a:lnTo>
                      <a:lnTo>
                        <a:pt x="34" y="9"/>
                      </a:lnTo>
                      <a:lnTo>
                        <a:pt x="29" y="4"/>
                      </a:lnTo>
                      <a:lnTo>
                        <a:pt x="22" y="4"/>
                      </a:lnTo>
                      <a:lnTo>
                        <a:pt x="20" y="7"/>
                      </a:lnTo>
                      <a:lnTo>
                        <a:pt x="19" y="9"/>
                      </a:lnTo>
                      <a:lnTo>
                        <a:pt x="19" y="13"/>
                      </a:lnTo>
                      <a:lnTo>
                        <a:pt x="18" y="19"/>
                      </a:lnTo>
                      <a:lnTo>
                        <a:pt x="18" y="67"/>
                      </a:lnTo>
                      <a:lnTo>
                        <a:pt x="19" y="71"/>
                      </a:lnTo>
                      <a:lnTo>
                        <a:pt x="19" y="76"/>
                      </a:lnTo>
                      <a:lnTo>
                        <a:pt x="22" y="82"/>
                      </a:lnTo>
                      <a:lnTo>
                        <a:pt x="23" y="83"/>
                      </a:lnTo>
                      <a:lnTo>
                        <a:pt x="28" y="83"/>
                      </a:lnTo>
                      <a:lnTo>
                        <a:pt x="31" y="82"/>
                      </a:lnTo>
                      <a:lnTo>
                        <a:pt x="31" y="80"/>
                      </a:lnTo>
                      <a:lnTo>
                        <a:pt x="34" y="77"/>
                      </a:lnTo>
                      <a:lnTo>
                        <a:pt x="35" y="74"/>
                      </a:lnTo>
                      <a:lnTo>
                        <a:pt x="35" y="70"/>
                      </a:lnTo>
                      <a:lnTo>
                        <a:pt x="35" y="43"/>
                      </a:lnTo>
                      <a:close/>
                    </a:path>
                  </a:pathLst>
                </a:custGeom>
                <a:solidFill>
                  <a:srgbClr val="000000"/>
                </a:solidFill>
                <a:ln w="0">
                  <a:solidFill>
                    <a:srgbClr val="000000"/>
                  </a:solidFill>
                  <a:prstDash val="solid"/>
                  <a:round/>
                  <a:headEnd/>
                  <a:tailEnd/>
                </a:ln>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37" name="Freeform 625"/>
                <p:cNvSpPr>
                  <a:spLocks/>
                </p:cNvSpPr>
                <p:nvPr/>
              </p:nvSpPr>
              <p:spPr bwMode="auto">
                <a:xfrm>
                  <a:off x="1476984" y="4081383"/>
                  <a:ext cx="28493" cy="32124"/>
                </a:xfrm>
                <a:custGeom>
                  <a:avLst/>
                  <a:gdLst>
                    <a:gd name="T0" fmla="*/ 9 w 19"/>
                    <a:gd name="T1" fmla="*/ 0 h 21"/>
                    <a:gd name="T2" fmla="*/ 12 w 19"/>
                    <a:gd name="T3" fmla="*/ 1 h 21"/>
                    <a:gd name="T4" fmla="*/ 16 w 19"/>
                    <a:gd name="T5" fmla="*/ 3 h 21"/>
                    <a:gd name="T6" fmla="*/ 18 w 19"/>
                    <a:gd name="T7" fmla="*/ 6 h 21"/>
                    <a:gd name="T8" fmla="*/ 19 w 19"/>
                    <a:gd name="T9" fmla="*/ 7 h 21"/>
                    <a:gd name="T10" fmla="*/ 19 w 19"/>
                    <a:gd name="T11" fmla="*/ 13 h 21"/>
                    <a:gd name="T12" fmla="*/ 18 w 19"/>
                    <a:gd name="T13" fmla="*/ 16 h 21"/>
                    <a:gd name="T14" fmla="*/ 16 w 19"/>
                    <a:gd name="T15" fmla="*/ 18 h 21"/>
                    <a:gd name="T16" fmla="*/ 13 w 19"/>
                    <a:gd name="T17" fmla="*/ 19 h 21"/>
                    <a:gd name="T18" fmla="*/ 12 w 19"/>
                    <a:gd name="T19" fmla="*/ 21 h 21"/>
                    <a:gd name="T20" fmla="*/ 6 w 19"/>
                    <a:gd name="T21" fmla="*/ 21 h 21"/>
                    <a:gd name="T22" fmla="*/ 4 w 19"/>
                    <a:gd name="T23" fmla="*/ 19 h 21"/>
                    <a:gd name="T24" fmla="*/ 1 w 19"/>
                    <a:gd name="T25" fmla="*/ 18 h 21"/>
                    <a:gd name="T26" fmla="*/ 0 w 19"/>
                    <a:gd name="T27" fmla="*/ 16 h 21"/>
                    <a:gd name="T28" fmla="*/ 0 w 19"/>
                    <a:gd name="T29" fmla="*/ 6 h 21"/>
                    <a:gd name="T30" fmla="*/ 1 w 19"/>
                    <a:gd name="T31" fmla="*/ 3 h 21"/>
                    <a:gd name="T32" fmla="*/ 4 w 19"/>
                    <a:gd name="T33" fmla="*/ 1 h 21"/>
                    <a:gd name="T34" fmla="*/ 6 w 19"/>
                    <a:gd name="T35" fmla="*/ 1 h 21"/>
                    <a:gd name="T36" fmla="*/ 9 w 19"/>
                    <a:gd name="T37" fmla="*/ 0 h 2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9" h="21">
                      <a:moveTo>
                        <a:pt x="9" y="0"/>
                      </a:moveTo>
                      <a:lnTo>
                        <a:pt x="12" y="1"/>
                      </a:lnTo>
                      <a:lnTo>
                        <a:pt x="16" y="3"/>
                      </a:lnTo>
                      <a:lnTo>
                        <a:pt x="18" y="6"/>
                      </a:lnTo>
                      <a:lnTo>
                        <a:pt x="19" y="7"/>
                      </a:lnTo>
                      <a:lnTo>
                        <a:pt x="19" y="13"/>
                      </a:lnTo>
                      <a:lnTo>
                        <a:pt x="18" y="16"/>
                      </a:lnTo>
                      <a:lnTo>
                        <a:pt x="16" y="18"/>
                      </a:lnTo>
                      <a:lnTo>
                        <a:pt x="13" y="19"/>
                      </a:lnTo>
                      <a:lnTo>
                        <a:pt x="12" y="21"/>
                      </a:lnTo>
                      <a:lnTo>
                        <a:pt x="6" y="21"/>
                      </a:lnTo>
                      <a:lnTo>
                        <a:pt x="4" y="19"/>
                      </a:lnTo>
                      <a:lnTo>
                        <a:pt x="1" y="18"/>
                      </a:lnTo>
                      <a:lnTo>
                        <a:pt x="0" y="16"/>
                      </a:lnTo>
                      <a:lnTo>
                        <a:pt x="0" y="6"/>
                      </a:lnTo>
                      <a:lnTo>
                        <a:pt x="1" y="3"/>
                      </a:lnTo>
                      <a:lnTo>
                        <a:pt x="4" y="1"/>
                      </a:lnTo>
                      <a:lnTo>
                        <a:pt x="6" y="1"/>
                      </a:lnTo>
                      <a:lnTo>
                        <a:pt x="9" y="0"/>
                      </a:lnTo>
                      <a:close/>
                    </a:path>
                  </a:pathLst>
                </a:custGeom>
                <a:solidFill>
                  <a:srgbClr val="000000"/>
                </a:solidFill>
                <a:ln w="0">
                  <a:solidFill>
                    <a:srgbClr val="000000"/>
                  </a:solidFill>
                  <a:prstDash val="solid"/>
                  <a:round/>
                  <a:headEnd/>
                  <a:tailEnd/>
                </a:ln>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38" name="Freeform 626"/>
                <p:cNvSpPr>
                  <a:spLocks noEditPoints="1"/>
                </p:cNvSpPr>
                <p:nvPr/>
              </p:nvSpPr>
              <p:spPr bwMode="auto">
                <a:xfrm>
                  <a:off x="1523793" y="3974304"/>
                  <a:ext cx="85479" cy="137418"/>
                </a:xfrm>
                <a:custGeom>
                  <a:avLst/>
                  <a:gdLst>
                    <a:gd name="T0" fmla="*/ 0 w 54"/>
                    <a:gd name="T1" fmla="*/ 55 h 86"/>
                    <a:gd name="T2" fmla="*/ 38 w 54"/>
                    <a:gd name="T3" fmla="*/ 0 h 86"/>
                    <a:gd name="T4" fmla="*/ 46 w 54"/>
                    <a:gd name="T5" fmla="*/ 0 h 86"/>
                    <a:gd name="T6" fmla="*/ 46 w 54"/>
                    <a:gd name="T7" fmla="*/ 55 h 86"/>
                    <a:gd name="T8" fmla="*/ 54 w 54"/>
                    <a:gd name="T9" fmla="*/ 55 h 86"/>
                    <a:gd name="T10" fmla="*/ 54 w 54"/>
                    <a:gd name="T11" fmla="*/ 67 h 86"/>
                    <a:gd name="T12" fmla="*/ 46 w 54"/>
                    <a:gd name="T13" fmla="*/ 67 h 86"/>
                    <a:gd name="T14" fmla="*/ 46 w 54"/>
                    <a:gd name="T15" fmla="*/ 86 h 86"/>
                    <a:gd name="T16" fmla="*/ 28 w 54"/>
                    <a:gd name="T17" fmla="*/ 86 h 86"/>
                    <a:gd name="T18" fmla="*/ 28 w 54"/>
                    <a:gd name="T19" fmla="*/ 67 h 86"/>
                    <a:gd name="T20" fmla="*/ 0 w 54"/>
                    <a:gd name="T21" fmla="*/ 67 h 86"/>
                    <a:gd name="T22" fmla="*/ 0 w 54"/>
                    <a:gd name="T23" fmla="*/ 55 h 86"/>
                    <a:gd name="T24" fmla="*/ 4 w 54"/>
                    <a:gd name="T25" fmla="*/ 55 h 86"/>
                    <a:gd name="T26" fmla="*/ 28 w 54"/>
                    <a:gd name="T27" fmla="*/ 55 h 86"/>
                    <a:gd name="T28" fmla="*/ 28 w 54"/>
                    <a:gd name="T29" fmla="*/ 21 h 86"/>
                    <a:gd name="T30" fmla="*/ 4 w 54"/>
                    <a:gd name="T31" fmla="*/ 55 h 8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4" h="86">
                      <a:moveTo>
                        <a:pt x="0" y="55"/>
                      </a:moveTo>
                      <a:lnTo>
                        <a:pt x="38" y="0"/>
                      </a:lnTo>
                      <a:lnTo>
                        <a:pt x="46" y="0"/>
                      </a:lnTo>
                      <a:lnTo>
                        <a:pt x="46" y="55"/>
                      </a:lnTo>
                      <a:lnTo>
                        <a:pt x="54" y="55"/>
                      </a:lnTo>
                      <a:lnTo>
                        <a:pt x="54" y="67"/>
                      </a:lnTo>
                      <a:lnTo>
                        <a:pt x="46" y="67"/>
                      </a:lnTo>
                      <a:lnTo>
                        <a:pt x="46" y="86"/>
                      </a:lnTo>
                      <a:lnTo>
                        <a:pt x="28" y="86"/>
                      </a:lnTo>
                      <a:lnTo>
                        <a:pt x="28" y="67"/>
                      </a:lnTo>
                      <a:lnTo>
                        <a:pt x="0" y="67"/>
                      </a:lnTo>
                      <a:lnTo>
                        <a:pt x="0" y="55"/>
                      </a:lnTo>
                      <a:close/>
                      <a:moveTo>
                        <a:pt x="4" y="55"/>
                      </a:moveTo>
                      <a:lnTo>
                        <a:pt x="28" y="55"/>
                      </a:lnTo>
                      <a:lnTo>
                        <a:pt x="28" y="21"/>
                      </a:lnTo>
                      <a:lnTo>
                        <a:pt x="4" y="55"/>
                      </a:lnTo>
                      <a:close/>
                    </a:path>
                  </a:pathLst>
                </a:custGeom>
                <a:solidFill>
                  <a:srgbClr val="000000"/>
                </a:solidFill>
                <a:ln w="0">
                  <a:solidFill>
                    <a:srgbClr val="000000"/>
                  </a:solidFill>
                  <a:prstDash val="solid"/>
                  <a:round/>
                  <a:headEnd/>
                  <a:tailEnd/>
                </a:ln>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39" name="Line 627"/>
                <p:cNvSpPr>
                  <a:spLocks noChangeShapeType="1"/>
                </p:cNvSpPr>
                <p:nvPr/>
              </p:nvSpPr>
              <p:spPr bwMode="auto">
                <a:xfrm>
                  <a:off x="1670328" y="5857110"/>
                  <a:ext cx="1862215" cy="0"/>
                </a:xfrm>
                <a:prstGeom prst="line">
                  <a:avLst/>
                </a:prstGeom>
                <a:noFill/>
                <a:ln w="2">
                  <a:solidFill>
                    <a:srgbClr val="000000"/>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40" name="Line 628"/>
                <p:cNvSpPr>
                  <a:spLocks noChangeShapeType="1"/>
                </p:cNvSpPr>
                <p:nvPr/>
              </p:nvSpPr>
              <p:spPr bwMode="auto">
                <a:xfrm>
                  <a:off x="1670328" y="5803571"/>
                  <a:ext cx="2036" cy="53540"/>
                </a:xfrm>
                <a:prstGeom prst="line">
                  <a:avLst/>
                </a:prstGeom>
                <a:noFill/>
                <a:ln w="5">
                  <a:solidFill>
                    <a:srgbClr val="000000"/>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41" name="Line 629"/>
                <p:cNvSpPr>
                  <a:spLocks noChangeShapeType="1"/>
                </p:cNvSpPr>
                <p:nvPr/>
              </p:nvSpPr>
              <p:spPr bwMode="auto">
                <a:xfrm>
                  <a:off x="1904378" y="5828556"/>
                  <a:ext cx="2035" cy="24985"/>
                </a:xfrm>
                <a:prstGeom prst="line">
                  <a:avLst/>
                </a:prstGeom>
                <a:noFill/>
                <a:ln w="5">
                  <a:solidFill>
                    <a:srgbClr val="000000"/>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42" name="Line 630"/>
                <p:cNvSpPr>
                  <a:spLocks noChangeShapeType="1"/>
                </p:cNvSpPr>
                <p:nvPr/>
              </p:nvSpPr>
              <p:spPr bwMode="auto">
                <a:xfrm>
                  <a:off x="2140461" y="5803571"/>
                  <a:ext cx="2035" cy="53540"/>
                </a:xfrm>
                <a:prstGeom prst="line">
                  <a:avLst/>
                </a:prstGeom>
                <a:noFill/>
                <a:ln w="5">
                  <a:solidFill>
                    <a:srgbClr val="000000"/>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43" name="Line 631"/>
                <p:cNvSpPr>
                  <a:spLocks noChangeShapeType="1"/>
                </p:cNvSpPr>
                <p:nvPr/>
              </p:nvSpPr>
              <p:spPr bwMode="auto">
                <a:xfrm>
                  <a:off x="2376545" y="5828556"/>
                  <a:ext cx="2035" cy="24985"/>
                </a:xfrm>
                <a:prstGeom prst="line">
                  <a:avLst/>
                </a:prstGeom>
                <a:noFill/>
                <a:ln w="5">
                  <a:solidFill>
                    <a:srgbClr val="000000"/>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44" name="Line 632"/>
                <p:cNvSpPr>
                  <a:spLocks noChangeShapeType="1"/>
                </p:cNvSpPr>
                <p:nvPr/>
              </p:nvSpPr>
              <p:spPr bwMode="auto">
                <a:xfrm>
                  <a:off x="2614664" y="5803571"/>
                  <a:ext cx="0" cy="53540"/>
                </a:xfrm>
                <a:prstGeom prst="line">
                  <a:avLst/>
                </a:prstGeom>
                <a:noFill/>
                <a:ln w="5">
                  <a:solidFill>
                    <a:srgbClr val="000000"/>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45" name="Line 634"/>
                <p:cNvSpPr>
                  <a:spLocks noChangeShapeType="1"/>
                </p:cNvSpPr>
                <p:nvPr/>
              </p:nvSpPr>
              <p:spPr bwMode="auto">
                <a:xfrm>
                  <a:off x="2850748" y="5828556"/>
                  <a:ext cx="2036" cy="24985"/>
                </a:xfrm>
                <a:prstGeom prst="line">
                  <a:avLst/>
                </a:prstGeom>
                <a:noFill/>
                <a:ln w="5">
                  <a:solidFill>
                    <a:srgbClr val="000000"/>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46" name="Line 635"/>
                <p:cNvSpPr>
                  <a:spLocks noChangeShapeType="1"/>
                </p:cNvSpPr>
                <p:nvPr/>
              </p:nvSpPr>
              <p:spPr bwMode="auto">
                <a:xfrm>
                  <a:off x="3084797" y="5803571"/>
                  <a:ext cx="2035" cy="53540"/>
                </a:xfrm>
                <a:prstGeom prst="line">
                  <a:avLst/>
                </a:prstGeom>
                <a:noFill/>
                <a:ln w="5">
                  <a:solidFill>
                    <a:srgbClr val="000000"/>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47" name="Line 636"/>
                <p:cNvSpPr>
                  <a:spLocks noChangeShapeType="1"/>
                </p:cNvSpPr>
                <p:nvPr/>
              </p:nvSpPr>
              <p:spPr bwMode="auto">
                <a:xfrm>
                  <a:off x="3084797" y="5803571"/>
                  <a:ext cx="2035" cy="53540"/>
                </a:xfrm>
                <a:prstGeom prst="line">
                  <a:avLst/>
                </a:prstGeom>
                <a:noFill/>
                <a:ln w="5">
                  <a:solidFill>
                    <a:srgbClr val="000000"/>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48" name="Line 637"/>
                <p:cNvSpPr>
                  <a:spLocks noChangeShapeType="1"/>
                </p:cNvSpPr>
                <p:nvPr/>
              </p:nvSpPr>
              <p:spPr bwMode="auto">
                <a:xfrm>
                  <a:off x="3322916" y="5828556"/>
                  <a:ext cx="2036" cy="24985"/>
                </a:xfrm>
                <a:prstGeom prst="line">
                  <a:avLst/>
                </a:prstGeom>
                <a:noFill/>
                <a:ln w="5">
                  <a:solidFill>
                    <a:srgbClr val="000000"/>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49" name="Freeform 638"/>
                <p:cNvSpPr>
                  <a:spLocks noEditPoints="1"/>
                </p:cNvSpPr>
                <p:nvPr/>
              </p:nvSpPr>
              <p:spPr bwMode="auto">
                <a:xfrm>
                  <a:off x="1627589" y="5910650"/>
                  <a:ext cx="83443" cy="137419"/>
                </a:xfrm>
                <a:custGeom>
                  <a:avLst/>
                  <a:gdLst>
                    <a:gd name="T0" fmla="*/ 53 w 53"/>
                    <a:gd name="T1" fmla="*/ 43 h 87"/>
                    <a:gd name="T2" fmla="*/ 53 w 53"/>
                    <a:gd name="T3" fmla="*/ 55 h 87"/>
                    <a:gd name="T4" fmla="*/ 50 w 53"/>
                    <a:gd name="T5" fmla="*/ 66 h 87"/>
                    <a:gd name="T6" fmla="*/ 47 w 53"/>
                    <a:gd name="T7" fmla="*/ 75 h 87"/>
                    <a:gd name="T8" fmla="*/ 44 w 53"/>
                    <a:gd name="T9" fmla="*/ 78 h 87"/>
                    <a:gd name="T10" fmla="*/ 40 w 53"/>
                    <a:gd name="T11" fmla="*/ 81 h 87"/>
                    <a:gd name="T12" fmla="*/ 37 w 53"/>
                    <a:gd name="T13" fmla="*/ 84 h 87"/>
                    <a:gd name="T14" fmla="*/ 34 w 53"/>
                    <a:gd name="T15" fmla="*/ 86 h 87"/>
                    <a:gd name="T16" fmla="*/ 29 w 53"/>
                    <a:gd name="T17" fmla="*/ 87 h 87"/>
                    <a:gd name="T18" fmla="*/ 22 w 53"/>
                    <a:gd name="T19" fmla="*/ 87 h 87"/>
                    <a:gd name="T20" fmla="*/ 19 w 53"/>
                    <a:gd name="T21" fmla="*/ 86 h 87"/>
                    <a:gd name="T22" fmla="*/ 15 w 53"/>
                    <a:gd name="T23" fmla="*/ 84 h 87"/>
                    <a:gd name="T24" fmla="*/ 12 w 53"/>
                    <a:gd name="T25" fmla="*/ 80 h 87"/>
                    <a:gd name="T26" fmla="*/ 7 w 53"/>
                    <a:gd name="T27" fmla="*/ 75 h 87"/>
                    <a:gd name="T28" fmla="*/ 6 w 53"/>
                    <a:gd name="T29" fmla="*/ 72 h 87"/>
                    <a:gd name="T30" fmla="*/ 3 w 53"/>
                    <a:gd name="T31" fmla="*/ 68 h 87"/>
                    <a:gd name="T32" fmla="*/ 1 w 53"/>
                    <a:gd name="T33" fmla="*/ 65 h 87"/>
                    <a:gd name="T34" fmla="*/ 0 w 53"/>
                    <a:gd name="T35" fmla="*/ 55 h 87"/>
                    <a:gd name="T36" fmla="*/ 0 w 53"/>
                    <a:gd name="T37" fmla="*/ 31 h 87"/>
                    <a:gd name="T38" fmla="*/ 3 w 53"/>
                    <a:gd name="T39" fmla="*/ 19 h 87"/>
                    <a:gd name="T40" fmla="*/ 6 w 53"/>
                    <a:gd name="T41" fmla="*/ 13 h 87"/>
                    <a:gd name="T42" fmla="*/ 9 w 53"/>
                    <a:gd name="T43" fmla="*/ 9 h 87"/>
                    <a:gd name="T44" fmla="*/ 13 w 53"/>
                    <a:gd name="T45" fmla="*/ 4 h 87"/>
                    <a:gd name="T46" fmla="*/ 18 w 53"/>
                    <a:gd name="T47" fmla="*/ 1 h 87"/>
                    <a:gd name="T48" fmla="*/ 22 w 53"/>
                    <a:gd name="T49" fmla="*/ 0 h 87"/>
                    <a:gd name="T50" fmla="*/ 31 w 53"/>
                    <a:gd name="T51" fmla="*/ 0 h 87"/>
                    <a:gd name="T52" fmla="*/ 35 w 53"/>
                    <a:gd name="T53" fmla="*/ 1 h 87"/>
                    <a:gd name="T54" fmla="*/ 40 w 53"/>
                    <a:gd name="T55" fmla="*/ 4 h 87"/>
                    <a:gd name="T56" fmla="*/ 44 w 53"/>
                    <a:gd name="T57" fmla="*/ 9 h 87"/>
                    <a:gd name="T58" fmla="*/ 50 w 53"/>
                    <a:gd name="T59" fmla="*/ 17 h 87"/>
                    <a:gd name="T60" fmla="*/ 53 w 53"/>
                    <a:gd name="T61" fmla="*/ 31 h 87"/>
                    <a:gd name="T62" fmla="*/ 53 w 53"/>
                    <a:gd name="T63" fmla="*/ 43 h 87"/>
                    <a:gd name="T64" fmla="*/ 35 w 53"/>
                    <a:gd name="T65" fmla="*/ 43 h 87"/>
                    <a:gd name="T66" fmla="*/ 35 w 53"/>
                    <a:gd name="T67" fmla="*/ 12 h 87"/>
                    <a:gd name="T68" fmla="*/ 34 w 53"/>
                    <a:gd name="T69" fmla="*/ 9 h 87"/>
                    <a:gd name="T70" fmla="*/ 29 w 53"/>
                    <a:gd name="T71" fmla="*/ 4 h 87"/>
                    <a:gd name="T72" fmla="*/ 22 w 53"/>
                    <a:gd name="T73" fmla="*/ 4 h 87"/>
                    <a:gd name="T74" fmla="*/ 21 w 53"/>
                    <a:gd name="T75" fmla="*/ 7 h 87"/>
                    <a:gd name="T76" fmla="*/ 19 w 53"/>
                    <a:gd name="T77" fmla="*/ 9 h 87"/>
                    <a:gd name="T78" fmla="*/ 19 w 53"/>
                    <a:gd name="T79" fmla="*/ 13 h 87"/>
                    <a:gd name="T80" fmla="*/ 18 w 53"/>
                    <a:gd name="T81" fmla="*/ 19 h 87"/>
                    <a:gd name="T82" fmla="*/ 18 w 53"/>
                    <a:gd name="T83" fmla="*/ 66 h 87"/>
                    <a:gd name="T84" fmla="*/ 19 w 53"/>
                    <a:gd name="T85" fmla="*/ 71 h 87"/>
                    <a:gd name="T86" fmla="*/ 19 w 53"/>
                    <a:gd name="T87" fmla="*/ 75 h 87"/>
                    <a:gd name="T88" fmla="*/ 22 w 53"/>
                    <a:gd name="T89" fmla="*/ 81 h 87"/>
                    <a:gd name="T90" fmla="*/ 24 w 53"/>
                    <a:gd name="T91" fmla="*/ 83 h 87"/>
                    <a:gd name="T92" fmla="*/ 28 w 53"/>
                    <a:gd name="T93" fmla="*/ 83 h 87"/>
                    <a:gd name="T94" fmla="*/ 31 w 53"/>
                    <a:gd name="T95" fmla="*/ 81 h 87"/>
                    <a:gd name="T96" fmla="*/ 31 w 53"/>
                    <a:gd name="T97" fmla="*/ 80 h 87"/>
                    <a:gd name="T98" fmla="*/ 34 w 53"/>
                    <a:gd name="T99" fmla="*/ 77 h 87"/>
                    <a:gd name="T100" fmla="*/ 35 w 53"/>
                    <a:gd name="T101" fmla="*/ 74 h 87"/>
                    <a:gd name="T102" fmla="*/ 35 w 53"/>
                    <a:gd name="T103" fmla="*/ 69 h 87"/>
                    <a:gd name="T104" fmla="*/ 35 w 53"/>
                    <a:gd name="T105" fmla="*/ 43 h 8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3" h="87">
                      <a:moveTo>
                        <a:pt x="53" y="43"/>
                      </a:moveTo>
                      <a:lnTo>
                        <a:pt x="53" y="55"/>
                      </a:lnTo>
                      <a:lnTo>
                        <a:pt x="50" y="66"/>
                      </a:lnTo>
                      <a:lnTo>
                        <a:pt x="47" y="75"/>
                      </a:lnTo>
                      <a:lnTo>
                        <a:pt x="44" y="78"/>
                      </a:lnTo>
                      <a:lnTo>
                        <a:pt x="40" y="81"/>
                      </a:lnTo>
                      <a:lnTo>
                        <a:pt x="37" y="84"/>
                      </a:lnTo>
                      <a:lnTo>
                        <a:pt x="34" y="86"/>
                      </a:lnTo>
                      <a:lnTo>
                        <a:pt x="29" y="87"/>
                      </a:lnTo>
                      <a:lnTo>
                        <a:pt x="22" y="87"/>
                      </a:lnTo>
                      <a:lnTo>
                        <a:pt x="19" y="86"/>
                      </a:lnTo>
                      <a:lnTo>
                        <a:pt x="15" y="84"/>
                      </a:lnTo>
                      <a:lnTo>
                        <a:pt x="12" y="80"/>
                      </a:lnTo>
                      <a:lnTo>
                        <a:pt x="7" y="75"/>
                      </a:lnTo>
                      <a:lnTo>
                        <a:pt x="6" y="72"/>
                      </a:lnTo>
                      <a:lnTo>
                        <a:pt x="3" y="68"/>
                      </a:lnTo>
                      <a:lnTo>
                        <a:pt x="1" y="65"/>
                      </a:lnTo>
                      <a:lnTo>
                        <a:pt x="0" y="55"/>
                      </a:lnTo>
                      <a:lnTo>
                        <a:pt x="0" y="31"/>
                      </a:lnTo>
                      <a:lnTo>
                        <a:pt x="3" y="19"/>
                      </a:lnTo>
                      <a:lnTo>
                        <a:pt x="6" y="13"/>
                      </a:lnTo>
                      <a:lnTo>
                        <a:pt x="9" y="9"/>
                      </a:lnTo>
                      <a:lnTo>
                        <a:pt x="13" y="4"/>
                      </a:lnTo>
                      <a:lnTo>
                        <a:pt x="18" y="1"/>
                      </a:lnTo>
                      <a:lnTo>
                        <a:pt x="22" y="0"/>
                      </a:lnTo>
                      <a:lnTo>
                        <a:pt x="31" y="0"/>
                      </a:lnTo>
                      <a:lnTo>
                        <a:pt x="35" y="1"/>
                      </a:lnTo>
                      <a:lnTo>
                        <a:pt x="40" y="4"/>
                      </a:lnTo>
                      <a:lnTo>
                        <a:pt x="44" y="9"/>
                      </a:lnTo>
                      <a:lnTo>
                        <a:pt x="50" y="17"/>
                      </a:lnTo>
                      <a:lnTo>
                        <a:pt x="53" y="31"/>
                      </a:lnTo>
                      <a:lnTo>
                        <a:pt x="53" y="43"/>
                      </a:lnTo>
                      <a:close/>
                      <a:moveTo>
                        <a:pt x="35" y="43"/>
                      </a:moveTo>
                      <a:lnTo>
                        <a:pt x="35" y="12"/>
                      </a:lnTo>
                      <a:lnTo>
                        <a:pt x="34" y="9"/>
                      </a:lnTo>
                      <a:lnTo>
                        <a:pt x="29" y="4"/>
                      </a:lnTo>
                      <a:lnTo>
                        <a:pt x="22" y="4"/>
                      </a:lnTo>
                      <a:lnTo>
                        <a:pt x="21" y="7"/>
                      </a:lnTo>
                      <a:lnTo>
                        <a:pt x="19" y="9"/>
                      </a:lnTo>
                      <a:lnTo>
                        <a:pt x="19" y="13"/>
                      </a:lnTo>
                      <a:lnTo>
                        <a:pt x="18" y="19"/>
                      </a:lnTo>
                      <a:lnTo>
                        <a:pt x="18" y="66"/>
                      </a:lnTo>
                      <a:lnTo>
                        <a:pt x="19" y="71"/>
                      </a:lnTo>
                      <a:lnTo>
                        <a:pt x="19" y="75"/>
                      </a:lnTo>
                      <a:lnTo>
                        <a:pt x="22" y="81"/>
                      </a:lnTo>
                      <a:lnTo>
                        <a:pt x="24" y="83"/>
                      </a:lnTo>
                      <a:lnTo>
                        <a:pt x="28" y="83"/>
                      </a:lnTo>
                      <a:lnTo>
                        <a:pt x="31" y="81"/>
                      </a:lnTo>
                      <a:lnTo>
                        <a:pt x="31" y="80"/>
                      </a:lnTo>
                      <a:lnTo>
                        <a:pt x="34" y="77"/>
                      </a:lnTo>
                      <a:lnTo>
                        <a:pt x="35" y="74"/>
                      </a:lnTo>
                      <a:lnTo>
                        <a:pt x="35" y="69"/>
                      </a:lnTo>
                      <a:lnTo>
                        <a:pt x="35" y="43"/>
                      </a:lnTo>
                      <a:close/>
                    </a:path>
                  </a:pathLst>
                </a:custGeom>
                <a:solidFill>
                  <a:srgbClr val="000000"/>
                </a:solidFill>
                <a:ln w="0">
                  <a:solidFill>
                    <a:srgbClr val="000000"/>
                  </a:solidFill>
                  <a:prstDash val="solid"/>
                  <a:round/>
                  <a:headEnd/>
                  <a:tailEnd/>
                </a:ln>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50" name="Freeform 639"/>
                <p:cNvSpPr>
                  <a:spLocks noEditPoints="1"/>
                </p:cNvSpPr>
                <p:nvPr/>
              </p:nvSpPr>
              <p:spPr bwMode="auto">
                <a:xfrm>
                  <a:off x="1973575" y="5910650"/>
                  <a:ext cx="83443" cy="137419"/>
                </a:xfrm>
                <a:custGeom>
                  <a:avLst/>
                  <a:gdLst>
                    <a:gd name="T0" fmla="*/ 53 w 53"/>
                    <a:gd name="T1" fmla="*/ 43 h 87"/>
                    <a:gd name="T2" fmla="*/ 53 w 53"/>
                    <a:gd name="T3" fmla="*/ 55 h 87"/>
                    <a:gd name="T4" fmla="*/ 50 w 53"/>
                    <a:gd name="T5" fmla="*/ 66 h 87"/>
                    <a:gd name="T6" fmla="*/ 47 w 53"/>
                    <a:gd name="T7" fmla="*/ 75 h 87"/>
                    <a:gd name="T8" fmla="*/ 44 w 53"/>
                    <a:gd name="T9" fmla="*/ 78 h 87"/>
                    <a:gd name="T10" fmla="*/ 40 w 53"/>
                    <a:gd name="T11" fmla="*/ 81 h 87"/>
                    <a:gd name="T12" fmla="*/ 37 w 53"/>
                    <a:gd name="T13" fmla="*/ 84 h 87"/>
                    <a:gd name="T14" fmla="*/ 34 w 53"/>
                    <a:gd name="T15" fmla="*/ 86 h 87"/>
                    <a:gd name="T16" fmla="*/ 29 w 53"/>
                    <a:gd name="T17" fmla="*/ 87 h 87"/>
                    <a:gd name="T18" fmla="*/ 22 w 53"/>
                    <a:gd name="T19" fmla="*/ 87 h 87"/>
                    <a:gd name="T20" fmla="*/ 19 w 53"/>
                    <a:gd name="T21" fmla="*/ 86 h 87"/>
                    <a:gd name="T22" fmla="*/ 15 w 53"/>
                    <a:gd name="T23" fmla="*/ 84 h 87"/>
                    <a:gd name="T24" fmla="*/ 12 w 53"/>
                    <a:gd name="T25" fmla="*/ 80 h 87"/>
                    <a:gd name="T26" fmla="*/ 7 w 53"/>
                    <a:gd name="T27" fmla="*/ 75 h 87"/>
                    <a:gd name="T28" fmla="*/ 6 w 53"/>
                    <a:gd name="T29" fmla="*/ 72 h 87"/>
                    <a:gd name="T30" fmla="*/ 3 w 53"/>
                    <a:gd name="T31" fmla="*/ 68 h 87"/>
                    <a:gd name="T32" fmla="*/ 1 w 53"/>
                    <a:gd name="T33" fmla="*/ 65 h 87"/>
                    <a:gd name="T34" fmla="*/ 0 w 53"/>
                    <a:gd name="T35" fmla="*/ 55 h 87"/>
                    <a:gd name="T36" fmla="*/ 0 w 53"/>
                    <a:gd name="T37" fmla="*/ 31 h 87"/>
                    <a:gd name="T38" fmla="*/ 3 w 53"/>
                    <a:gd name="T39" fmla="*/ 19 h 87"/>
                    <a:gd name="T40" fmla="*/ 6 w 53"/>
                    <a:gd name="T41" fmla="*/ 13 h 87"/>
                    <a:gd name="T42" fmla="*/ 9 w 53"/>
                    <a:gd name="T43" fmla="*/ 9 h 87"/>
                    <a:gd name="T44" fmla="*/ 13 w 53"/>
                    <a:gd name="T45" fmla="*/ 4 h 87"/>
                    <a:gd name="T46" fmla="*/ 18 w 53"/>
                    <a:gd name="T47" fmla="*/ 1 h 87"/>
                    <a:gd name="T48" fmla="*/ 22 w 53"/>
                    <a:gd name="T49" fmla="*/ 0 h 87"/>
                    <a:gd name="T50" fmla="*/ 31 w 53"/>
                    <a:gd name="T51" fmla="*/ 0 h 87"/>
                    <a:gd name="T52" fmla="*/ 35 w 53"/>
                    <a:gd name="T53" fmla="*/ 1 h 87"/>
                    <a:gd name="T54" fmla="*/ 40 w 53"/>
                    <a:gd name="T55" fmla="*/ 4 h 87"/>
                    <a:gd name="T56" fmla="*/ 44 w 53"/>
                    <a:gd name="T57" fmla="*/ 9 h 87"/>
                    <a:gd name="T58" fmla="*/ 50 w 53"/>
                    <a:gd name="T59" fmla="*/ 17 h 87"/>
                    <a:gd name="T60" fmla="*/ 53 w 53"/>
                    <a:gd name="T61" fmla="*/ 31 h 87"/>
                    <a:gd name="T62" fmla="*/ 53 w 53"/>
                    <a:gd name="T63" fmla="*/ 43 h 87"/>
                    <a:gd name="T64" fmla="*/ 35 w 53"/>
                    <a:gd name="T65" fmla="*/ 43 h 87"/>
                    <a:gd name="T66" fmla="*/ 35 w 53"/>
                    <a:gd name="T67" fmla="*/ 12 h 87"/>
                    <a:gd name="T68" fmla="*/ 34 w 53"/>
                    <a:gd name="T69" fmla="*/ 9 h 87"/>
                    <a:gd name="T70" fmla="*/ 29 w 53"/>
                    <a:gd name="T71" fmla="*/ 4 h 87"/>
                    <a:gd name="T72" fmla="*/ 22 w 53"/>
                    <a:gd name="T73" fmla="*/ 4 h 87"/>
                    <a:gd name="T74" fmla="*/ 21 w 53"/>
                    <a:gd name="T75" fmla="*/ 7 h 87"/>
                    <a:gd name="T76" fmla="*/ 19 w 53"/>
                    <a:gd name="T77" fmla="*/ 9 h 87"/>
                    <a:gd name="T78" fmla="*/ 19 w 53"/>
                    <a:gd name="T79" fmla="*/ 13 h 87"/>
                    <a:gd name="T80" fmla="*/ 18 w 53"/>
                    <a:gd name="T81" fmla="*/ 19 h 87"/>
                    <a:gd name="T82" fmla="*/ 18 w 53"/>
                    <a:gd name="T83" fmla="*/ 66 h 87"/>
                    <a:gd name="T84" fmla="*/ 19 w 53"/>
                    <a:gd name="T85" fmla="*/ 71 h 87"/>
                    <a:gd name="T86" fmla="*/ 19 w 53"/>
                    <a:gd name="T87" fmla="*/ 75 h 87"/>
                    <a:gd name="T88" fmla="*/ 22 w 53"/>
                    <a:gd name="T89" fmla="*/ 81 h 87"/>
                    <a:gd name="T90" fmla="*/ 23 w 53"/>
                    <a:gd name="T91" fmla="*/ 83 h 87"/>
                    <a:gd name="T92" fmla="*/ 28 w 53"/>
                    <a:gd name="T93" fmla="*/ 83 h 87"/>
                    <a:gd name="T94" fmla="*/ 31 w 53"/>
                    <a:gd name="T95" fmla="*/ 81 h 87"/>
                    <a:gd name="T96" fmla="*/ 31 w 53"/>
                    <a:gd name="T97" fmla="*/ 80 h 87"/>
                    <a:gd name="T98" fmla="*/ 34 w 53"/>
                    <a:gd name="T99" fmla="*/ 77 h 87"/>
                    <a:gd name="T100" fmla="*/ 35 w 53"/>
                    <a:gd name="T101" fmla="*/ 74 h 87"/>
                    <a:gd name="T102" fmla="*/ 35 w 53"/>
                    <a:gd name="T103" fmla="*/ 69 h 87"/>
                    <a:gd name="T104" fmla="*/ 35 w 53"/>
                    <a:gd name="T105" fmla="*/ 43 h 8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3" h="87">
                      <a:moveTo>
                        <a:pt x="53" y="43"/>
                      </a:moveTo>
                      <a:lnTo>
                        <a:pt x="53" y="55"/>
                      </a:lnTo>
                      <a:lnTo>
                        <a:pt x="50" y="66"/>
                      </a:lnTo>
                      <a:lnTo>
                        <a:pt x="47" y="75"/>
                      </a:lnTo>
                      <a:lnTo>
                        <a:pt x="44" y="78"/>
                      </a:lnTo>
                      <a:lnTo>
                        <a:pt x="40" y="81"/>
                      </a:lnTo>
                      <a:lnTo>
                        <a:pt x="37" y="84"/>
                      </a:lnTo>
                      <a:lnTo>
                        <a:pt x="34" y="86"/>
                      </a:lnTo>
                      <a:lnTo>
                        <a:pt x="29" y="87"/>
                      </a:lnTo>
                      <a:lnTo>
                        <a:pt x="22" y="87"/>
                      </a:lnTo>
                      <a:lnTo>
                        <a:pt x="19" y="86"/>
                      </a:lnTo>
                      <a:lnTo>
                        <a:pt x="15" y="84"/>
                      </a:lnTo>
                      <a:lnTo>
                        <a:pt x="12" y="80"/>
                      </a:lnTo>
                      <a:lnTo>
                        <a:pt x="7" y="75"/>
                      </a:lnTo>
                      <a:lnTo>
                        <a:pt x="6" y="72"/>
                      </a:lnTo>
                      <a:lnTo>
                        <a:pt x="3" y="68"/>
                      </a:lnTo>
                      <a:lnTo>
                        <a:pt x="1" y="65"/>
                      </a:lnTo>
                      <a:lnTo>
                        <a:pt x="0" y="55"/>
                      </a:lnTo>
                      <a:lnTo>
                        <a:pt x="0" y="31"/>
                      </a:lnTo>
                      <a:lnTo>
                        <a:pt x="3" y="19"/>
                      </a:lnTo>
                      <a:lnTo>
                        <a:pt x="6" y="13"/>
                      </a:lnTo>
                      <a:lnTo>
                        <a:pt x="9" y="9"/>
                      </a:lnTo>
                      <a:lnTo>
                        <a:pt x="13" y="4"/>
                      </a:lnTo>
                      <a:lnTo>
                        <a:pt x="18" y="1"/>
                      </a:lnTo>
                      <a:lnTo>
                        <a:pt x="22" y="0"/>
                      </a:lnTo>
                      <a:lnTo>
                        <a:pt x="31" y="0"/>
                      </a:lnTo>
                      <a:lnTo>
                        <a:pt x="35" y="1"/>
                      </a:lnTo>
                      <a:lnTo>
                        <a:pt x="40" y="4"/>
                      </a:lnTo>
                      <a:lnTo>
                        <a:pt x="44" y="9"/>
                      </a:lnTo>
                      <a:lnTo>
                        <a:pt x="50" y="17"/>
                      </a:lnTo>
                      <a:lnTo>
                        <a:pt x="53" y="31"/>
                      </a:lnTo>
                      <a:lnTo>
                        <a:pt x="53" y="43"/>
                      </a:lnTo>
                      <a:close/>
                      <a:moveTo>
                        <a:pt x="35" y="43"/>
                      </a:moveTo>
                      <a:lnTo>
                        <a:pt x="35" y="12"/>
                      </a:lnTo>
                      <a:lnTo>
                        <a:pt x="34" y="9"/>
                      </a:lnTo>
                      <a:lnTo>
                        <a:pt x="29" y="4"/>
                      </a:lnTo>
                      <a:lnTo>
                        <a:pt x="22" y="4"/>
                      </a:lnTo>
                      <a:lnTo>
                        <a:pt x="21" y="7"/>
                      </a:lnTo>
                      <a:lnTo>
                        <a:pt x="19" y="9"/>
                      </a:lnTo>
                      <a:lnTo>
                        <a:pt x="19" y="13"/>
                      </a:lnTo>
                      <a:lnTo>
                        <a:pt x="18" y="19"/>
                      </a:lnTo>
                      <a:lnTo>
                        <a:pt x="18" y="66"/>
                      </a:lnTo>
                      <a:lnTo>
                        <a:pt x="19" y="71"/>
                      </a:lnTo>
                      <a:lnTo>
                        <a:pt x="19" y="75"/>
                      </a:lnTo>
                      <a:lnTo>
                        <a:pt x="22" y="81"/>
                      </a:lnTo>
                      <a:lnTo>
                        <a:pt x="23" y="83"/>
                      </a:lnTo>
                      <a:lnTo>
                        <a:pt x="28" y="83"/>
                      </a:lnTo>
                      <a:lnTo>
                        <a:pt x="31" y="81"/>
                      </a:lnTo>
                      <a:lnTo>
                        <a:pt x="31" y="80"/>
                      </a:lnTo>
                      <a:lnTo>
                        <a:pt x="34" y="77"/>
                      </a:lnTo>
                      <a:lnTo>
                        <a:pt x="35" y="74"/>
                      </a:lnTo>
                      <a:lnTo>
                        <a:pt x="35" y="69"/>
                      </a:lnTo>
                      <a:lnTo>
                        <a:pt x="35" y="43"/>
                      </a:lnTo>
                      <a:close/>
                    </a:path>
                  </a:pathLst>
                </a:custGeom>
                <a:solidFill>
                  <a:srgbClr val="000000"/>
                </a:solidFill>
                <a:ln w="0">
                  <a:solidFill>
                    <a:srgbClr val="000000"/>
                  </a:solidFill>
                  <a:prstDash val="solid"/>
                  <a:round/>
                  <a:headEnd/>
                  <a:tailEnd/>
                </a:ln>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51" name="Freeform 640"/>
                <p:cNvSpPr>
                  <a:spLocks/>
                </p:cNvSpPr>
                <p:nvPr/>
              </p:nvSpPr>
              <p:spPr bwMode="auto">
                <a:xfrm>
                  <a:off x="2075335" y="6015945"/>
                  <a:ext cx="30527" cy="32124"/>
                </a:xfrm>
                <a:custGeom>
                  <a:avLst/>
                  <a:gdLst>
                    <a:gd name="T0" fmla="*/ 9 w 19"/>
                    <a:gd name="T1" fmla="*/ 0 h 21"/>
                    <a:gd name="T2" fmla="*/ 12 w 19"/>
                    <a:gd name="T3" fmla="*/ 2 h 21"/>
                    <a:gd name="T4" fmla="*/ 16 w 19"/>
                    <a:gd name="T5" fmla="*/ 3 h 21"/>
                    <a:gd name="T6" fmla="*/ 18 w 19"/>
                    <a:gd name="T7" fmla="*/ 6 h 21"/>
                    <a:gd name="T8" fmla="*/ 19 w 19"/>
                    <a:gd name="T9" fmla="*/ 8 h 21"/>
                    <a:gd name="T10" fmla="*/ 19 w 19"/>
                    <a:gd name="T11" fmla="*/ 14 h 21"/>
                    <a:gd name="T12" fmla="*/ 18 w 19"/>
                    <a:gd name="T13" fmla="*/ 17 h 21"/>
                    <a:gd name="T14" fmla="*/ 16 w 19"/>
                    <a:gd name="T15" fmla="*/ 18 h 21"/>
                    <a:gd name="T16" fmla="*/ 13 w 19"/>
                    <a:gd name="T17" fmla="*/ 20 h 21"/>
                    <a:gd name="T18" fmla="*/ 12 w 19"/>
                    <a:gd name="T19" fmla="*/ 21 h 21"/>
                    <a:gd name="T20" fmla="*/ 6 w 19"/>
                    <a:gd name="T21" fmla="*/ 21 h 21"/>
                    <a:gd name="T22" fmla="*/ 4 w 19"/>
                    <a:gd name="T23" fmla="*/ 20 h 21"/>
                    <a:gd name="T24" fmla="*/ 1 w 19"/>
                    <a:gd name="T25" fmla="*/ 18 h 21"/>
                    <a:gd name="T26" fmla="*/ 0 w 19"/>
                    <a:gd name="T27" fmla="*/ 17 h 21"/>
                    <a:gd name="T28" fmla="*/ 0 w 19"/>
                    <a:gd name="T29" fmla="*/ 6 h 21"/>
                    <a:gd name="T30" fmla="*/ 1 w 19"/>
                    <a:gd name="T31" fmla="*/ 3 h 21"/>
                    <a:gd name="T32" fmla="*/ 4 w 19"/>
                    <a:gd name="T33" fmla="*/ 2 h 21"/>
                    <a:gd name="T34" fmla="*/ 6 w 19"/>
                    <a:gd name="T35" fmla="*/ 2 h 21"/>
                    <a:gd name="T36" fmla="*/ 9 w 19"/>
                    <a:gd name="T37" fmla="*/ 0 h 2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9" h="21">
                      <a:moveTo>
                        <a:pt x="9" y="0"/>
                      </a:moveTo>
                      <a:lnTo>
                        <a:pt x="12" y="2"/>
                      </a:lnTo>
                      <a:lnTo>
                        <a:pt x="16" y="3"/>
                      </a:lnTo>
                      <a:lnTo>
                        <a:pt x="18" y="6"/>
                      </a:lnTo>
                      <a:lnTo>
                        <a:pt x="19" y="8"/>
                      </a:lnTo>
                      <a:lnTo>
                        <a:pt x="19" y="14"/>
                      </a:lnTo>
                      <a:lnTo>
                        <a:pt x="18" y="17"/>
                      </a:lnTo>
                      <a:lnTo>
                        <a:pt x="16" y="18"/>
                      </a:lnTo>
                      <a:lnTo>
                        <a:pt x="13" y="20"/>
                      </a:lnTo>
                      <a:lnTo>
                        <a:pt x="12" y="21"/>
                      </a:lnTo>
                      <a:lnTo>
                        <a:pt x="6" y="21"/>
                      </a:lnTo>
                      <a:lnTo>
                        <a:pt x="4" y="20"/>
                      </a:lnTo>
                      <a:lnTo>
                        <a:pt x="1" y="18"/>
                      </a:lnTo>
                      <a:lnTo>
                        <a:pt x="0" y="17"/>
                      </a:lnTo>
                      <a:lnTo>
                        <a:pt x="0" y="6"/>
                      </a:lnTo>
                      <a:lnTo>
                        <a:pt x="1" y="3"/>
                      </a:lnTo>
                      <a:lnTo>
                        <a:pt x="4" y="2"/>
                      </a:lnTo>
                      <a:lnTo>
                        <a:pt x="6" y="2"/>
                      </a:lnTo>
                      <a:lnTo>
                        <a:pt x="9" y="0"/>
                      </a:lnTo>
                      <a:close/>
                    </a:path>
                  </a:pathLst>
                </a:custGeom>
                <a:solidFill>
                  <a:srgbClr val="000000"/>
                </a:solidFill>
                <a:ln w="0">
                  <a:solidFill>
                    <a:srgbClr val="000000"/>
                  </a:solidFill>
                  <a:prstDash val="solid"/>
                  <a:round/>
                  <a:headEnd/>
                  <a:tailEnd/>
                </a:ln>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52" name="Freeform 641"/>
                <p:cNvSpPr>
                  <a:spLocks/>
                </p:cNvSpPr>
                <p:nvPr/>
              </p:nvSpPr>
              <p:spPr bwMode="auto">
                <a:xfrm>
                  <a:off x="2118074" y="5910650"/>
                  <a:ext cx="89549" cy="135633"/>
                </a:xfrm>
                <a:custGeom>
                  <a:avLst/>
                  <a:gdLst>
                    <a:gd name="T0" fmla="*/ 50 w 56"/>
                    <a:gd name="T1" fmla="*/ 86 h 86"/>
                    <a:gd name="T2" fmla="*/ 0 w 56"/>
                    <a:gd name="T3" fmla="*/ 86 h 86"/>
                    <a:gd name="T4" fmla="*/ 0 w 56"/>
                    <a:gd name="T5" fmla="*/ 84 h 86"/>
                    <a:gd name="T6" fmla="*/ 14 w 56"/>
                    <a:gd name="T7" fmla="*/ 68 h 86"/>
                    <a:gd name="T8" fmla="*/ 25 w 56"/>
                    <a:gd name="T9" fmla="*/ 56 h 86"/>
                    <a:gd name="T10" fmla="*/ 31 w 56"/>
                    <a:gd name="T11" fmla="*/ 47 h 86"/>
                    <a:gd name="T12" fmla="*/ 35 w 56"/>
                    <a:gd name="T13" fmla="*/ 29 h 86"/>
                    <a:gd name="T14" fmla="*/ 32 w 56"/>
                    <a:gd name="T15" fmla="*/ 20 h 86"/>
                    <a:gd name="T16" fmla="*/ 31 w 56"/>
                    <a:gd name="T17" fmla="*/ 17 h 86"/>
                    <a:gd name="T18" fmla="*/ 26 w 56"/>
                    <a:gd name="T19" fmla="*/ 14 h 86"/>
                    <a:gd name="T20" fmla="*/ 16 w 56"/>
                    <a:gd name="T21" fmla="*/ 14 h 86"/>
                    <a:gd name="T22" fmla="*/ 12 w 56"/>
                    <a:gd name="T23" fmla="*/ 16 h 86"/>
                    <a:gd name="T24" fmla="*/ 7 w 56"/>
                    <a:gd name="T25" fmla="*/ 19 h 86"/>
                    <a:gd name="T26" fmla="*/ 4 w 56"/>
                    <a:gd name="T27" fmla="*/ 23 h 86"/>
                    <a:gd name="T28" fmla="*/ 1 w 56"/>
                    <a:gd name="T29" fmla="*/ 23 h 86"/>
                    <a:gd name="T30" fmla="*/ 4 w 56"/>
                    <a:gd name="T31" fmla="*/ 16 h 86"/>
                    <a:gd name="T32" fmla="*/ 9 w 56"/>
                    <a:gd name="T33" fmla="*/ 10 h 86"/>
                    <a:gd name="T34" fmla="*/ 12 w 56"/>
                    <a:gd name="T35" fmla="*/ 4 h 86"/>
                    <a:gd name="T36" fmla="*/ 17 w 56"/>
                    <a:gd name="T37" fmla="*/ 1 h 86"/>
                    <a:gd name="T38" fmla="*/ 22 w 56"/>
                    <a:gd name="T39" fmla="*/ 0 h 86"/>
                    <a:gd name="T40" fmla="*/ 32 w 56"/>
                    <a:gd name="T41" fmla="*/ 0 h 86"/>
                    <a:gd name="T42" fmla="*/ 37 w 56"/>
                    <a:gd name="T43" fmla="*/ 1 h 86"/>
                    <a:gd name="T44" fmla="*/ 40 w 56"/>
                    <a:gd name="T45" fmla="*/ 3 h 86"/>
                    <a:gd name="T46" fmla="*/ 43 w 56"/>
                    <a:gd name="T47" fmla="*/ 6 h 86"/>
                    <a:gd name="T48" fmla="*/ 47 w 56"/>
                    <a:gd name="T49" fmla="*/ 7 h 86"/>
                    <a:gd name="T50" fmla="*/ 49 w 56"/>
                    <a:gd name="T51" fmla="*/ 10 h 86"/>
                    <a:gd name="T52" fmla="*/ 50 w 56"/>
                    <a:gd name="T53" fmla="*/ 14 h 86"/>
                    <a:gd name="T54" fmla="*/ 52 w 56"/>
                    <a:gd name="T55" fmla="*/ 17 h 86"/>
                    <a:gd name="T56" fmla="*/ 52 w 56"/>
                    <a:gd name="T57" fmla="*/ 26 h 86"/>
                    <a:gd name="T58" fmla="*/ 50 w 56"/>
                    <a:gd name="T59" fmla="*/ 32 h 86"/>
                    <a:gd name="T60" fmla="*/ 47 w 56"/>
                    <a:gd name="T61" fmla="*/ 38 h 86"/>
                    <a:gd name="T62" fmla="*/ 41 w 56"/>
                    <a:gd name="T63" fmla="*/ 47 h 86"/>
                    <a:gd name="T64" fmla="*/ 32 w 56"/>
                    <a:gd name="T65" fmla="*/ 57 h 86"/>
                    <a:gd name="T66" fmla="*/ 20 w 56"/>
                    <a:gd name="T67" fmla="*/ 69 h 86"/>
                    <a:gd name="T68" fmla="*/ 47 w 56"/>
                    <a:gd name="T69" fmla="*/ 69 h 86"/>
                    <a:gd name="T70" fmla="*/ 52 w 56"/>
                    <a:gd name="T71" fmla="*/ 65 h 86"/>
                    <a:gd name="T72" fmla="*/ 53 w 56"/>
                    <a:gd name="T73" fmla="*/ 62 h 86"/>
                    <a:gd name="T74" fmla="*/ 56 w 56"/>
                    <a:gd name="T75" fmla="*/ 62 h 86"/>
                    <a:gd name="T76" fmla="*/ 50 w 56"/>
                    <a:gd name="T77" fmla="*/ 86 h 8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6" h="86">
                      <a:moveTo>
                        <a:pt x="50" y="86"/>
                      </a:moveTo>
                      <a:lnTo>
                        <a:pt x="0" y="86"/>
                      </a:lnTo>
                      <a:lnTo>
                        <a:pt x="0" y="84"/>
                      </a:lnTo>
                      <a:lnTo>
                        <a:pt x="14" y="68"/>
                      </a:lnTo>
                      <a:lnTo>
                        <a:pt x="25" y="56"/>
                      </a:lnTo>
                      <a:lnTo>
                        <a:pt x="31" y="47"/>
                      </a:lnTo>
                      <a:lnTo>
                        <a:pt x="35" y="29"/>
                      </a:lnTo>
                      <a:lnTo>
                        <a:pt x="32" y="20"/>
                      </a:lnTo>
                      <a:lnTo>
                        <a:pt x="31" y="17"/>
                      </a:lnTo>
                      <a:lnTo>
                        <a:pt x="26" y="14"/>
                      </a:lnTo>
                      <a:lnTo>
                        <a:pt x="16" y="14"/>
                      </a:lnTo>
                      <a:lnTo>
                        <a:pt x="12" y="16"/>
                      </a:lnTo>
                      <a:lnTo>
                        <a:pt x="7" y="19"/>
                      </a:lnTo>
                      <a:lnTo>
                        <a:pt x="4" y="23"/>
                      </a:lnTo>
                      <a:lnTo>
                        <a:pt x="1" y="23"/>
                      </a:lnTo>
                      <a:lnTo>
                        <a:pt x="4" y="16"/>
                      </a:lnTo>
                      <a:lnTo>
                        <a:pt x="9" y="10"/>
                      </a:lnTo>
                      <a:lnTo>
                        <a:pt x="12" y="4"/>
                      </a:lnTo>
                      <a:lnTo>
                        <a:pt x="17" y="1"/>
                      </a:lnTo>
                      <a:lnTo>
                        <a:pt x="22" y="0"/>
                      </a:lnTo>
                      <a:lnTo>
                        <a:pt x="32" y="0"/>
                      </a:lnTo>
                      <a:lnTo>
                        <a:pt x="37" y="1"/>
                      </a:lnTo>
                      <a:lnTo>
                        <a:pt x="40" y="3"/>
                      </a:lnTo>
                      <a:lnTo>
                        <a:pt x="43" y="6"/>
                      </a:lnTo>
                      <a:lnTo>
                        <a:pt x="47" y="7"/>
                      </a:lnTo>
                      <a:lnTo>
                        <a:pt x="49" y="10"/>
                      </a:lnTo>
                      <a:lnTo>
                        <a:pt x="50" y="14"/>
                      </a:lnTo>
                      <a:lnTo>
                        <a:pt x="52" y="17"/>
                      </a:lnTo>
                      <a:lnTo>
                        <a:pt x="52" y="26"/>
                      </a:lnTo>
                      <a:lnTo>
                        <a:pt x="50" y="32"/>
                      </a:lnTo>
                      <a:lnTo>
                        <a:pt x="47" y="38"/>
                      </a:lnTo>
                      <a:lnTo>
                        <a:pt x="41" y="47"/>
                      </a:lnTo>
                      <a:lnTo>
                        <a:pt x="32" y="57"/>
                      </a:lnTo>
                      <a:lnTo>
                        <a:pt x="20" y="69"/>
                      </a:lnTo>
                      <a:lnTo>
                        <a:pt x="47" y="69"/>
                      </a:lnTo>
                      <a:lnTo>
                        <a:pt x="52" y="65"/>
                      </a:lnTo>
                      <a:lnTo>
                        <a:pt x="53" y="62"/>
                      </a:lnTo>
                      <a:lnTo>
                        <a:pt x="56" y="62"/>
                      </a:lnTo>
                      <a:lnTo>
                        <a:pt x="50" y="86"/>
                      </a:lnTo>
                      <a:close/>
                    </a:path>
                  </a:pathLst>
                </a:custGeom>
                <a:solidFill>
                  <a:srgbClr val="000000"/>
                </a:solidFill>
                <a:ln w="0">
                  <a:solidFill>
                    <a:srgbClr val="000000"/>
                  </a:solidFill>
                  <a:prstDash val="solid"/>
                  <a:round/>
                  <a:headEnd/>
                  <a:tailEnd/>
                </a:ln>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53" name="Freeform 642"/>
                <p:cNvSpPr>
                  <a:spLocks/>
                </p:cNvSpPr>
                <p:nvPr/>
              </p:nvSpPr>
              <p:spPr bwMode="auto">
                <a:xfrm>
                  <a:off x="2223904" y="5912435"/>
                  <a:ext cx="87515" cy="135633"/>
                </a:xfrm>
                <a:custGeom>
                  <a:avLst/>
                  <a:gdLst>
                    <a:gd name="T0" fmla="*/ 17 w 55"/>
                    <a:gd name="T1" fmla="*/ 0 h 86"/>
                    <a:gd name="T2" fmla="*/ 55 w 55"/>
                    <a:gd name="T3" fmla="*/ 0 h 86"/>
                    <a:gd name="T4" fmla="*/ 48 w 55"/>
                    <a:gd name="T5" fmla="*/ 15 h 86"/>
                    <a:gd name="T6" fmla="*/ 15 w 55"/>
                    <a:gd name="T7" fmla="*/ 15 h 86"/>
                    <a:gd name="T8" fmla="*/ 11 w 55"/>
                    <a:gd name="T9" fmla="*/ 24 h 86"/>
                    <a:gd name="T10" fmla="*/ 30 w 55"/>
                    <a:gd name="T11" fmla="*/ 27 h 86"/>
                    <a:gd name="T12" fmla="*/ 45 w 55"/>
                    <a:gd name="T13" fmla="*/ 34 h 86"/>
                    <a:gd name="T14" fmla="*/ 49 w 55"/>
                    <a:gd name="T15" fmla="*/ 39 h 86"/>
                    <a:gd name="T16" fmla="*/ 52 w 55"/>
                    <a:gd name="T17" fmla="*/ 43 h 86"/>
                    <a:gd name="T18" fmla="*/ 55 w 55"/>
                    <a:gd name="T19" fmla="*/ 55 h 86"/>
                    <a:gd name="T20" fmla="*/ 54 w 55"/>
                    <a:gd name="T21" fmla="*/ 64 h 86"/>
                    <a:gd name="T22" fmla="*/ 51 w 55"/>
                    <a:gd name="T23" fmla="*/ 71 h 86"/>
                    <a:gd name="T24" fmla="*/ 48 w 55"/>
                    <a:gd name="T25" fmla="*/ 76 h 86"/>
                    <a:gd name="T26" fmla="*/ 46 w 55"/>
                    <a:gd name="T27" fmla="*/ 79 h 86"/>
                    <a:gd name="T28" fmla="*/ 37 w 55"/>
                    <a:gd name="T29" fmla="*/ 82 h 86"/>
                    <a:gd name="T30" fmla="*/ 32 w 55"/>
                    <a:gd name="T31" fmla="*/ 85 h 86"/>
                    <a:gd name="T32" fmla="*/ 27 w 55"/>
                    <a:gd name="T33" fmla="*/ 86 h 86"/>
                    <a:gd name="T34" fmla="*/ 11 w 55"/>
                    <a:gd name="T35" fmla="*/ 86 h 86"/>
                    <a:gd name="T36" fmla="*/ 8 w 55"/>
                    <a:gd name="T37" fmla="*/ 85 h 86"/>
                    <a:gd name="T38" fmla="*/ 5 w 55"/>
                    <a:gd name="T39" fmla="*/ 82 h 86"/>
                    <a:gd name="T40" fmla="*/ 2 w 55"/>
                    <a:gd name="T41" fmla="*/ 80 h 86"/>
                    <a:gd name="T42" fmla="*/ 0 w 55"/>
                    <a:gd name="T43" fmla="*/ 77 h 86"/>
                    <a:gd name="T44" fmla="*/ 0 w 55"/>
                    <a:gd name="T45" fmla="*/ 76 h 86"/>
                    <a:gd name="T46" fmla="*/ 2 w 55"/>
                    <a:gd name="T47" fmla="*/ 73 h 86"/>
                    <a:gd name="T48" fmla="*/ 6 w 55"/>
                    <a:gd name="T49" fmla="*/ 68 h 86"/>
                    <a:gd name="T50" fmla="*/ 8 w 55"/>
                    <a:gd name="T51" fmla="*/ 68 h 86"/>
                    <a:gd name="T52" fmla="*/ 11 w 55"/>
                    <a:gd name="T53" fmla="*/ 70 h 86"/>
                    <a:gd name="T54" fmla="*/ 12 w 55"/>
                    <a:gd name="T55" fmla="*/ 70 h 86"/>
                    <a:gd name="T56" fmla="*/ 14 w 55"/>
                    <a:gd name="T57" fmla="*/ 71 h 86"/>
                    <a:gd name="T58" fmla="*/ 17 w 55"/>
                    <a:gd name="T59" fmla="*/ 73 h 86"/>
                    <a:gd name="T60" fmla="*/ 20 w 55"/>
                    <a:gd name="T61" fmla="*/ 76 h 86"/>
                    <a:gd name="T62" fmla="*/ 26 w 55"/>
                    <a:gd name="T63" fmla="*/ 79 h 86"/>
                    <a:gd name="T64" fmla="*/ 27 w 55"/>
                    <a:gd name="T65" fmla="*/ 79 h 86"/>
                    <a:gd name="T66" fmla="*/ 29 w 55"/>
                    <a:gd name="T67" fmla="*/ 80 h 86"/>
                    <a:gd name="T68" fmla="*/ 34 w 55"/>
                    <a:gd name="T69" fmla="*/ 80 h 86"/>
                    <a:gd name="T70" fmla="*/ 40 w 55"/>
                    <a:gd name="T71" fmla="*/ 77 h 86"/>
                    <a:gd name="T72" fmla="*/ 43 w 55"/>
                    <a:gd name="T73" fmla="*/ 71 h 86"/>
                    <a:gd name="T74" fmla="*/ 45 w 55"/>
                    <a:gd name="T75" fmla="*/ 67 h 86"/>
                    <a:gd name="T76" fmla="*/ 43 w 55"/>
                    <a:gd name="T77" fmla="*/ 62 h 86"/>
                    <a:gd name="T78" fmla="*/ 42 w 55"/>
                    <a:gd name="T79" fmla="*/ 56 h 86"/>
                    <a:gd name="T80" fmla="*/ 37 w 55"/>
                    <a:gd name="T81" fmla="*/ 54 h 86"/>
                    <a:gd name="T82" fmla="*/ 33 w 55"/>
                    <a:gd name="T83" fmla="*/ 49 h 86"/>
                    <a:gd name="T84" fmla="*/ 21 w 55"/>
                    <a:gd name="T85" fmla="*/ 45 h 86"/>
                    <a:gd name="T86" fmla="*/ 6 w 55"/>
                    <a:gd name="T87" fmla="*/ 42 h 86"/>
                    <a:gd name="T88" fmla="*/ 0 w 55"/>
                    <a:gd name="T89" fmla="*/ 42 h 86"/>
                    <a:gd name="T90" fmla="*/ 17 w 55"/>
                    <a:gd name="T91" fmla="*/ 0 h 8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55" h="86">
                      <a:moveTo>
                        <a:pt x="17" y="0"/>
                      </a:moveTo>
                      <a:lnTo>
                        <a:pt x="55" y="0"/>
                      </a:lnTo>
                      <a:lnTo>
                        <a:pt x="48" y="15"/>
                      </a:lnTo>
                      <a:lnTo>
                        <a:pt x="15" y="15"/>
                      </a:lnTo>
                      <a:lnTo>
                        <a:pt x="11" y="24"/>
                      </a:lnTo>
                      <a:lnTo>
                        <a:pt x="30" y="27"/>
                      </a:lnTo>
                      <a:lnTo>
                        <a:pt x="45" y="34"/>
                      </a:lnTo>
                      <a:lnTo>
                        <a:pt x="49" y="39"/>
                      </a:lnTo>
                      <a:lnTo>
                        <a:pt x="52" y="43"/>
                      </a:lnTo>
                      <a:lnTo>
                        <a:pt x="55" y="55"/>
                      </a:lnTo>
                      <a:lnTo>
                        <a:pt x="54" y="64"/>
                      </a:lnTo>
                      <a:lnTo>
                        <a:pt x="51" y="71"/>
                      </a:lnTo>
                      <a:lnTo>
                        <a:pt x="48" y="76"/>
                      </a:lnTo>
                      <a:lnTo>
                        <a:pt x="46" y="79"/>
                      </a:lnTo>
                      <a:lnTo>
                        <a:pt x="37" y="82"/>
                      </a:lnTo>
                      <a:lnTo>
                        <a:pt x="32" y="85"/>
                      </a:lnTo>
                      <a:lnTo>
                        <a:pt x="27" y="86"/>
                      </a:lnTo>
                      <a:lnTo>
                        <a:pt x="11" y="86"/>
                      </a:lnTo>
                      <a:lnTo>
                        <a:pt x="8" y="85"/>
                      </a:lnTo>
                      <a:lnTo>
                        <a:pt x="5" y="82"/>
                      </a:lnTo>
                      <a:lnTo>
                        <a:pt x="2" y="80"/>
                      </a:lnTo>
                      <a:lnTo>
                        <a:pt x="0" y="77"/>
                      </a:lnTo>
                      <a:lnTo>
                        <a:pt x="0" y="76"/>
                      </a:lnTo>
                      <a:lnTo>
                        <a:pt x="2" y="73"/>
                      </a:lnTo>
                      <a:lnTo>
                        <a:pt x="6" y="68"/>
                      </a:lnTo>
                      <a:lnTo>
                        <a:pt x="8" y="68"/>
                      </a:lnTo>
                      <a:lnTo>
                        <a:pt x="11" y="70"/>
                      </a:lnTo>
                      <a:lnTo>
                        <a:pt x="12" y="70"/>
                      </a:lnTo>
                      <a:lnTo>
                        <a:pt x="14" y="71"/>
                      </a:lnTo>
                      <a:lnTo>
                        <a:pt x="17" y="73"/>
                      </a:lnTo>
                      <a:lnTo>
                        <a:pt x="20" y="76"/>
                      </a:lnTo>
                      <a:lnTo>
                        <a:pt x="26" y="79"/>
                      </a:lnTo>
                      <a:lnTo>
                        <a:pt x="27" y="79"/>
                      </a:lnTo>
                      <a:lnTo>
                        <a:pt x="29" y="80"/>
                      </a:lnTo>
                      <a:lnTo>
                        <a:pt x="34" y="80"/>
                      </a:lnTo>
                      <a:lnTo>
                        <a:pt x="40" y="77"/>
                      </a:lnTo>
                      <a:lnTo>
                        <a:pt x="43" y="71"/>
                      </a:lnTo>
                      <a:lnTo>
                        <a:pt x="45" y="67"/>
                      </a:lnTo>
                      <a:lnTo>
                        <a:pt x="43" y="62"/>
                      </a:lnTo>
                      <a:lnTo>
                        <a:pt x="42" y="56"/>
                      </a:lnTo>
                      <a:lnTo>
                        <a:pt x="37" y="54"/>
                      </a:lnTo>
                      <a:lnTo>
                        <a:pt x="33" y="49"/>
                      </a:lnTo>
                      <a:lnTo>
                        <a:pt x="21" y="45"/>
                      </a:lnTo>
                      <a:lnTo>
                        <a:pt x="6" y="42"/>
                      </a:lnTo>
                      <a:lnTo>
                        <a:pt x="0" y="42"/>
                      </a:lnTo>
                      <a:lnTo>
                        <a:pt x="17" y="0"/>
                      </a:lnTo>
                      <a:close/>
                    </a:path>
                  </a:pathLst>
                </a:custGeom>
                <a:solidFill>
                  <a:srgbClr val="000000"/>
                </a:solidFill>
                <a:ln w="0">
                  <a:solidFill>
                    <a:srgbClr val="000000"/>
                  </a:solidFill>
                  <a:prstDash val="solid"/>
                  <a:round/>
                  <a:headEnd/>
                  <a:tailEnd/>
                </a:ln>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54" name="Freeform 643"/>
                <p:cNvSpPr>
                  <a:spLocks noEditPoints="1"/>
                </p:cNvSpPr>
                <p:nvPr/>
              </p:nvSpPr>
              <p:spPr bwMode="auto">
                <a:xfrm>
                  <a:off x="2494587" y="5910650"/>
                  <a:ext cx="85479" cy="137419"/>
                </a:xfrm>
                <a:custGeom>
                  <a:avLst/>
                  <a:gdLst>
                    <a:gd name="T0" fmla="*/ 53 w 53"/>
                    <a:gd name="T1" fmla="*/ 43 h 87"/>
                    <a:gd name="T2" fmla="*/ 53 w 53"/>
                    <a:gd name="T3" fmla="*/ 55 h 87"/>
                    <a:gd name="T4" fmla="*/ 50 w 53"/>
                    <a:gd name="T5" fmla="*/ 66 h 87"/>
                    <a:gd name="T6" fmla="*/ 47 w 53"/>
                    <a:gd name="T7" fmla="*/ 75 h 87"/>
                    <a:gd name="T8" fmla="*/ 44 w 53"/>
                    <a:gd name="T9" fmla="*/ 78 h 87"/>
                    <a:gd name="T10" fmla="*/ 40 w 53"/>
                    <a:gd name="T11" fmla="*/ 81 h 87"/>
                    <a:gd name="T12" fmla="*/ 37 w 53"/>
                    <a:gd name="T13" fmla="*/ 84 h 87"/>
                    <a:gd name="T14" fmla="*/ 34 w 53"/>
                    <a:gd name="T15" fmla="*/ 86 h 87"/>
                    <a:gd name="T16" fmla="*/ 30 w 53"/>
                    <a:gd name="T17" fmla="*/ 87 h 87"/>
                    <a:gd name="T18" fmla="*/ 22 w 53"/>
                    <a:gd name="T19" fmla="*/ 87 h 87"/>
                    <a:gd name="T20" fmla="*/ 19 w 53"/>
                    <a:gd name="T21" fmla="*/ 86 h 87"/>
                    <a:gd name="T22" fmla="*/ 15 w 53"/>
                    <a:gd name="T23" fmla="*/ 84 h 87"/>
                    <a:gd name="T24" fmla="*/ 12 w 53"/>
                    <a:gd name="T25" fmla="*/ 80 h 87"/>
                    <a:gd name="T26" fmla="*/ 7 w 53"/>
                    <a:gd name="T27" fmla="*/ 75 h 87"/>
                    <a:gd name="T28" fmla="*/ 6 w 53"/>
                    <a:gd name="T29" fmla="*/ 72 h 87"/>
                    <a:gd name="T30" fmla="*/ 3 w 53"/>
                    <a:gd name="T31" fmla="*/ 68 h 87"/>
                    <a:gd name="T32" fmla="*/ 1 w 53"/>
                    <a:gd name="T33" fmla="*/ 65 h 87"/>
                    <a:gd name="T34" fmla="*/ 0 w 53"/>
                    <a:gd name="T35" fmla="*/ 55 h 87"/>
                    <a:gd name="T36" fmla="*/ 0 w 53"/>
                    <a:gd name="T37" fmla="*/ 31 h 87"/>
                    <a:gd name="T38" fmla="*/ 3 w 53"/>
                    <a:gd name="T39" fmla="*/ 19 h 87"/>
                    <a:gd name="T40" fmla="*/ 6 w 53"/>
                    <a:gd name="T41" fmla="*/ 13 h 87"/>
                    <a:gd name="T42" fmla="*/ 9 w 53"/>
                    <a:gd name="T43" fmla="*/ 9 h 87"/>
                    <a:gd name="T44" fmla="*/ 13 w 53"/>
                    <a:gd name="T45" fmla="*/ 4 h 87"/>
                    <a:gd name="T46" fmla="*/ 18 w 53"/>
                    <a:gd name="T47" fmla="*/ 1 h 87"/>
                    <a:gd name="T48" fmla="*/ 22 w 53"/>
                    <a:gd name="T49" fmla="*/ 0 h 87"/>
                    <a:gd name="T50" fmla="*/ 31 w 53"/>
                    <a:gd name="T51" fmla="*/ 0 h 87"/>
                    <a:gd name="T52" fmla="*/ 35 w 53"/>
                    <a:gd name="T53" fmla="*/ 1 h 87"/>
                    <a:gd name="T54" fmla="*/ 40 w 53"/>
                    <a:gd name="T55" fmla="*/ 4 h 87"/>
                    <a:gd name="T56" fmla="*/ 44 w 53"/>
                    <a:gd name="T57" fmla="*/ 9 h 87"/>
                    <a:gd name="T58" fmla="*/ 50 w 53"/>
                    <a:gd name="T59" fmla="*/ 17 h 87"/>
                    <a:gd name="T60" fmla="*/ 53 w 53"/>
                    <a:gd name="T61" fmla="*/ 31 h 87"/>
                    <a:gd name="T62" fmla="*/ 53 w 53"/>
                    <a:gd name="T63" fmla="*/ 43 h 87"/>
                    <a:gd name="T64" fmla="*/ 35 w 53"/>
                    <a:gd name="T65" fmla="*/ 43 h 87"/>
                    <a:gd name="T66" fmla="*/ 35 w 53"/>
                    <a:gd name="T67" fmla="*/ 12 h 87"/>
                    <a:gd name="T68" fmla="*/ 34 w 53"/>
                    <a:gd name="T69" fmla="*/ 9 h 87"/>
                    <a:gd name="T70" fmla="*/ 30 w 53"/>
                    <a:gd name="T71" fmla="*/ 4 h 87"/>
                    <a:gd name="T72" fmla="*/ 22 w 53"/>
                    <a:gd name="T73" fmla="*/ 4 h 87"/>
                    <a:gd name="T74" fmla="*/ 21 w 53"/>
                    <a:gd name="T75" fmla="*/ 7 h 87"/>
                    <a:gd name="T76" fmla="*/ 19 w 53"/>
                    <a:gd name="T77" fmla="*/ 9 h 87"/>
                    <a:gd name="T78" fmla="*/ 19 w 53"/>
                    <a:gd name="T79" fmla="*/ 13 h 87"/>
                    <a:gd name="T80" fmla="*/ 18 w 53"/>
                    <a:gd name="T81" fmla="*/ 19 h 87"/>
                    <a:gd name="T82" fmla="*/ 18 w 53"/>
                    <a:gd name="T83" fmla="*/ 66 h 87"/>
                    <a:gd name="T84" fmla="*/ 19 w 53"/>
                    <a:gd name="T85" fmla="*/ 71 h 87"/>
                    <a:gd name="T86" fmla="*/ 19 w 53"/>
                    <a:gd name="T87" fmla="*/ 75 h 87"/>
                    <a:gd name="T88" fmla="*/ 22 w 53"/>
                    <a:gd name="T89" fmla="*/ 81 h 87"/>
                    <a:gd name="T90" fmla="*/ 24 w 53"/>
                    <a:gd name="T91" fmla="*/ 83 h 87"/>
                    <a:gd name="T92" fmla="*/ 28 w 53"/>
                    <a:gd name="T93" fmla="*/ 83 h 87"/>
                    <a:gd name="T94" fmla="*/ 31 w 53"/>
                    <a:gd name="T95" fmla="*/ 81 h 87"/>
                    <a:gd name="T96" fmla="*/ 31 w 53"/>
                    <a:gd name="T97" fmla="*/ 80 h 87"/>
                    <a:gd name="T98" fmla="*/ 34 w 53"/>
                    <a:gd name="T99" fmla="*/ 77 h 87"/>
                    <a:gd name="T100" fmla="*/ 35 w 53"/>
                    <a:gd name="T101" fmla="*/ 74 h 87"/>
                    <a:gd name="T102" fmla="*/ 35 w 53"/>
                    <a:gd name="T103" fmla="*/ 69 h 87"/>
                    <a:gd name="T104" fmla="*/ 35 w 53"/>
                    <a:gd name="T105" fmla="*/ 43 h 8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3" h="87">
                      <a:moveTo>
                        <a:pt x="53" y="43"/>
                      </a:moveTo>
                      <a:lnTo>
                        <a:pt x="53" y="55"/>
                      </a:lnTo>
                      <a:lnTo>
                        <a:pt x="50" y="66"/>
                      </a:lnTo>
                      <a:lnTo>
                        <a:pt x="47" y="75"/>
                      </a:lnTo>
                      <a:lnTo>
                        <a:pt x="44" y="78"/>
                      </a:lnTo>
                      <a:lnTo>
                        <a:pt x="40" y="81"/>
                      </a:lnTo>
                      <a:lnTo>
                        <a:pt x="37" y="84"/>
                      </a:lnTo>
                      <a:lnTo>
                        <a:pt x="34" y="86"/>
                      </a:lnTo>
                      <a:lnTo>
                        <a:pt x="30" y="87"/>
                      </a:lnTo>
                      <a:lnTo>
                        <a:pt x="22" y="87"/>
                      </a:lnTo>
                      <a:lnTo>
                        <a:pt x="19" y="86"/>
                      </a:lnTo>
                      <a:lnTo>
                        <a:pt x="15" y="84"/>
                      </a:lnTo>
                      <a:lnTo>
                        <a:pt x="12" y="80"/>
                      </a:lnTo>
                      <a:lnTo>
                        <a:pt x="7" y="75"/>
                      </a:lnTo>
                      <a:lnTo>
                        <a:pt x="6" y="72"/>
                      </a:lnTo>
                      <a:lnTo>
                        <a:pt x="3" y="68"/>
                      </a:lnTo>
                      <a:lnTo>
                        <a:pt x="1" y="65"/>
                      </a:lnTo>
                      <a:lnTo>
                        <a:pt x="0" y="55"/>
                      </a:lnTo>
                      <a:lnTo>
                        <a:pt x="0" y="31"/>
                      </a:lnTo>
                      <a:lnTo>
                        <a:pt x="3" y="19"/>
                      </a:lnTo>
                      <a:lnTo>
                        <a:pt x="6" y="13"/>
                      </a:lnTo>
                      <a:lnTo>
                        <a:pt x="9" y="9"/>
                      </a:lnTo>
                      <a:lnTo>
                        <a:pt x="13" y="4"/>
                      </a:lnTo>
                      <a:lnTo>
                        <a:pt x="18" y="1"/>
                      </a:lnTo>
                      <a:lnTo>
                        <a:pt x="22" y="0"/>
                      </a:lnTo>
                      <a:lnTo>
                        <a:pt x="31" y="0"/>
                      </a:lnTo>
                      <a:lnTo>
                        <a:pt x="35" y="1"/>
                      </a:lnTo>
                      <a:lnTo>
                        <a:pt x="40" y="4"/>
                      </a:lnTo>
                      <a:lnTo>
                        <a:pt x="44" y="9"/>
                      </a:lnTo>
                      <a:lnTo>
                        <a:pt x="50" y="17"/>
                      </a:lnTo>
                      <a:lnTo>
                        <a:pt x="53" y="31"/>
                      </a:lnTo>
                      <a:lnTo>
                        <a:pt x="53" y="43"/>
                      </a:lnTo>
                      <a:close/>
                      <a:moveTo>
                        <a:pt x="35" y="43"/>
                      </a:moveTo>
                      <a:lnTo>
                        <a:pt x="35" y="12"/>
                      </a:lnTo>
                      <a:lnTo>
                        <a:pt x="34" y="9"/>
                      </a:lnTo>
                      <a:lnTo>
                        <a:pt x="30" y="4"/>
                      </a:lnTo>
                      <a:lnTo>
                        <a:pt x="22" y="4"/>
                      </a:lnTo>
                      <a:lnTo>
                        <a:pt x="21" y="7"/>
                      </a:lnTo>
                      <a:lnTo>
                        <a:pt x="19" y="9"/>
                      </a:lnTo>
                      <a:lnTo>
                        <a:pt x="19" y="13"/>
                      </a:lnTo>
                      <a:lnTo>
                        <a:pt x="18" y="19"/>
                      </a:lnTo>
                      <a:lnTo>
                        <a:pt x="18" y="66"/>
                      </a:lnTo>
                      <a:lnTo>
                        <a:pt x="19" y="71"/>
                      </a:lnTo>
                      <a:lnTo>
                        <a:pt x="19" y="75"/>
                      </a:lnTo>
                      <a:lnTo>
                        <a:pt x="22" y="81"/>
                      </a:lnTo>
                      <a:lnTo>
                        <a:pt x="24" y="83"/>
                      </a:lnTo>
                      <a:lnTo>
                        <a:pt x="28" y="83"/>
                      </a:lnTo>
                      <a:lnTo>
                        <a:pt x="31" y="81"/>
                      </a:lnTo>
                      <a:lnTo>
                        <a:pt x="31" y="80"/>
                      </a:lnTo>
                      <a:lnTo>
                        <a:pt x="34" y="77"/>
                      </a:lnTo>
                      <a:lnTo>
                        <a:pt x="35" y="74"/>
                      </a:lnTo>
                      <a:lnTo>
                        <a:pt x="35" y="69"/>
                      </a:lnTo>
                      <a:lnTo>
                        <a:pt x="35" y="43"/>
                      </a:lnTo>
                      <a:close/>
                    </a:path>
                  </a:pathLst>
                </a:custGeom>
                <a:solidFill>
                  <a:srgbClr val="000000"/>
                </a:solidFill>
                <a:ln w="0">
                  <a:solidFill>
                    <a:srgbClr val="000000"/>
                  </a:solidFill>
                  <a:prstDash val="solid"/>
                  <a:round/>
                  <a:headEnd/>
                  <a:tailEnd/>
                </a:ln>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55" name="Freeform 644"/>
                <p:cNvSpPr>
                  <a:spLocks/>
                </p:cNvSpPr>
                <p:nvPr/>
              </p:nvSpPr>
              <p:spPr bwMode="auto">
                <a:xfrm>
                  <a:off x="2598382" y="6015945"/>
                  <a:ext cx="30529" cy="32124"/>
                </a:xfrm>
                <a:custGeom>
                  <a:avLst/>
                  <a:gdLst>
                    <a:gd name="T0" fmla="*/ 9 w 19"/>
                    <a:gd name="T1" fmla="*/ 0 h 21"/>
                    <a:gd name="T2" fmla="*/ 12 w 19"/>
                    <a:gd name="T3" fmla="*/ 2 h 21"/>
                    <a:gd name="T4" fmla="*/ 16 w 19"/>
                    <a:gd name="T5" fmla="*/ 3 h 21"/>
                    <a:gd name="T6" fmla="*/ 18 w 19"/>
                    <a:gd name="T7" fmla="*/ 6 h 21"/>
                    <a:gd name="T8" fmla="*/ 19 w 19"/>
                    <a:gd name="T9" fmla="*/ 8 h 21"/>
                    <a:gd name="T10" fmla="*/ 19 w 19"/>
                    <a:gd name="T11" fmla="*/ 14 h 21"/>
                    <a:gd name="T12" fmla="*/ 18 w 19"/>
                    <a:gd name="T13" fmla="*/ 17 h 21"/>
                    <a:gd name="T14" fmla="*/ 16 w 19"/>
                    <a:gd name="T15" fmla="*/ 18 h 21"/>
                    <a:gd name="T16" fmla="*/ 13 w 19"/>
                    <a:gd name="T17" fmla="*/ 20 h 21"/>
                    <a:gd name="T18" fmla="*/ 12 w 19"/>
                    <a:gd name="T19" fmla="*/ 21 h 21"/>
                    <a:gd name="T20" fmla="*/ 6 w 19"/>
                    <a:gd name="T21" fmla="*/ 21 h 21"/>
                    <a:gd name="T22" fmla="*/ 5 w 19"/>
                    <a:gd name="T23" fmla="*/ 20 h 21"/>
                    <a:gd name="T24" fmla="*/ 2 w 19"/>
                    <a:gd name="T25" fmla="*/ 18 h 21"/>
                    <a:gd name="T26" fmla="*/ 0 w 19"/>
                    <a:gd name="T27" fmla="*/ 17 h 21"/>
                    <a:gd name="T28" fmla="*/ 0 w 19"/>
                    <a:gd name="T29" fmla="*/ 6 h 21"/>
                    <a:gd name="T30" fmla="*/ 2 w 19"/>
                    <a:gd name="T31" fmla="*/ 3 h 21"/>
                    <a:gd name="T32" fmla="*/ 5 w 19"/>
                    <a:gd name="T33" fmla="*/ 2 h 21"/>
                    <a:gd name="T34" fmla="*/ 6 w 19"/>
                    <a:gd name="T35" fmla="*/ 2 h 21"/>
                    <a:gd name="T36" fmla="*/ 9 w 19"/>
                    <a:gd name="T37" fmla="*/ 0 h 2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9" h="21">
                      <a:moveTo>
                        <a:pt x="9" y="0"/>
                      </a:moveTo>
                      <a:lnTo>
                        <a:pt x="12" y="2"/>
                      </a:lnTo>
                      <a:lnTo>
                        <a:pt x="16" y="3"/>
                      </a:lnTo>
                      <a:lnTo>
                        <a:pt x="18" y="6"/>
                      </a:lnTo>
                      <a:lnTo>
                        <a:pt x="19" y="8"/>
                      </a:lnTo>
                      <a:lnTo>
                        <a:pt x="19" y="14"/>
                      </a:lnTo>
                      <a:lnTo>
                        <a:pt x="18" y="17"/>
                      </a:lnTo>
                      <a:lnTo>
                        <a:pt x="16" y="18"/>
                      </a:lnTo>
                      <a:lnTo>
                        <a:pt x="13" y="20"/>
                      </a:lnTo>
                      <a:lnTo>
                        <a:pt x="12" y="21"/>
                      </a:lnTo>
                      <a:lnTo>
                        <a:pt x="6" y="21"/>
                      </a:lnTo>
                      <a:lnTo>
                        <a:pt x="5" y="20"/>
                      </a:lnTo>
                      <a:lnTo>
                        <a:pt x="2" y="18"/>
                      </a:lnTo>
                      <a:lnTo>
                        <a:pt x="0" y="17"/>
                      </a:lnTo>
                      <a:lnTo>
                        <a:pt x="0" y="6"/>
                      </a:lnTo>
                      <a:lnTo>
                        <a:pt x="2" y="3"/>
                      </a:lnTo>
                      <a:lnTo>
                        <a:pt x="5" y="2"/>
                      </a:lnTo>
                      <a:lnTo>
                        <a:pt x="6" y="2"/>
                      </a:lnTo>
                      <a:lnTo>
                        <a:pt x="9" y="0"/>
                      </a:lnTo>
                      <a:close/>
                    </a:path>
                  </a:pathLst>
                </a:custGeom>
                <a:solidFill>
                  <a:srgbClr val="000000"/>
                </a:solidFill>
                <a:ln w="0">
                  <a:solidFill>
                    <a:srgbClr val="000000"/>
                  </a:solidFill>
                  <a:prstDash val="solid"/>
                  <a:round/>
                  <a:headEnd/>
                  <a:tailEnd/>
                </a:ln>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56" name="Freeform 645"/>
                <p:cNvSpPr>
                  <a:spLocks/>
                </p:cNvSpPr>
                <p:nvPr/>
              </p:nvSpPr>
              <p:spPr bwMode="auto">
                <a:xfrm>
                  <a:off x="2645193" y="5912435"/>
                  <a:ext cx="87513" cy="135633"/>
                </a:xfrm>
                <a:custGeom>
                  <a:avLst/>
                  <a:gdLst>
                    <a:gd name="T0" fmla="*/ 16 w 55"/>
                    <a:gd name="T1" fmla="*/ 0 h 86"/>
                    <a:gd name="T2" fmla="*/ 55 w 55"/>
                    <a:gd name="T3" fmla="*/ 0 h 86"/>
                    <a:gd name="T4" fmla="*/ 47 w 55"/>
                    <a:gd name="T5" fmla="*/ 15 h 86"/>
                    <a:gd name="T6" fmla="*/ 15 w 55"/>
                    <a:gd name="T7" fmla="*/ 15 h 86"/>
                    <a:gd name="T8" fmla="*/ 10 w 55"/>
                    <a:gd name="T9" fmla="*/ 24 h 86"/>
                    <a:gd name="T10" fmla="*/ 29 w 55"/>
                    <a:gd name="T11" fmla="*/ 27 h 86"/>
                    <a:gd name="T12" fmla="*/ 44 w 55"/>
                    <a:gd name="T13" fmla="*/ 34 h 86"/>
                    <a:gd name="T14" fmla="*/ 49 w 55"/>
                    <a:gd name="T15" fmla="*/ 39 h 86"/>
                    <a:gd name="T16" fmla="*/ 52 w 55"/>
                    <a:gd name="T17" fmla="*/ 43 h 86"/>
                    <a:gd name="T18" fmla="*/ 55 w 55"/>
                    <a:gd name="T19" fmla="*/ 55 h 86"/>
                    <a:gd name="T20" fmla="*/ 53 w 55"/>
                    <a:gd name="T21" fmla="*/ 64 h 86"/>
                    <a:gd name="T22" fmla="*/ 50 w 55"/>
                    <a:gd name="T23" fmla="*/ 71 h 86"/>
                    <a:gd name="T24" fmla="*/ 49 w 55"/>
                    <a:gd name="T25" fmla="*/ 76 h 86"/>
                    <a:gd name="T26" fmla="*/ 46 w 55"/>
                    <a:gd name="T27" fmla="*/ 79 h 86"/>
                    <a:gd name="T28" fmla="*/ 37 w 55"/>
                    <a:gd name="T29" fmla="*/ 82 h 86"/>
                    <a:gd name="T30" fmla="*/ 31 w 55"/>
                    <a:gd name="T31" fmla="*/ 85 h 86"/>
                    <a:gd name="T32" fmla="*/ 26 w 55"/>
                    <a:gd name="T33" fmla="*/ 86 h 86"/>
                    <a:gd name="T34" fmla="*/ 10 w 55"/>
                    <a:gd name="T35" fmla="*/ 86 h 86"/>
                    <a:gd name="T36" fmla="*/ 7 w 55"/>
                    <a:gd name="T37" fmla="*/ 85 h 86"/>
                    <a:gd name="T38" fmla="*/ 4 w 55"/>
                    <a:gd name="T39" fmla="*/ 82 h 86"/>
                    <a:gd name="T40" fmla="*/ 1 w 55"/>
                    <a:gd name="T41" fmla="*/ 80 h 86"/>
                    <a:gd name="T42" fmla="*/ 0 w 55"/>
                    <a:gd name="T43" fmla="*/ 77 h 86"/>
                    <a:gd name="T44" fmla="*/ 0 w 55"/>
                    <a:gd name="T45" fmla="*/ 76 h 86"/>
                    <a:gd name="T46" fmla="*/ 1 w 55"/>
                    <a:gd name="T47" fmla="*/ 73 h 86"/>
                    <a:gd name="T48" fmla="*/ 4 w 55"/>
                    <a:gd name="T49" fmla="*/ 70 h 86"/>
                    <a:gd name="T50" fmla="*/ 7 w 55"/>
                    <a:gd name="T51" fmla="*/ 68 h 86"/>
                    <a:gd name="T52" fmla="*/ 9 w 55"/>
                    <a:gd name="T53" fmla="*/ 68 h 86"/>
                    <a:gd name="T54" fmla="*/ 10 w 55"/>
                    <a:gd name="T55" fmla="*/ 70 h 86"/>
                    <a:gd name="T56" fmla="*/ 12 w 55"/>
                    <a:gd name="T57" fmla="*/ 70 h 86"/>
                    <a:gd name="T58" fmla="*/ 13 w 55"/>
                    <a:gd name="T59" fmla="*/ 71 h 86"/>
                    <a:gd name="T60" fmla="*/ 16 w 55"/>
                    <a:gd name="T61" fmla="*/ 73 h 86"/>
                    <a:gd name="T62" fmla="*/ 19 w 55"/>
                    <a:gd name="T63" fmla="*/ 76 h 86"/>
                    <a:gd name="T64" fmla="*/ 25 w 55"/>
                    <a:gd name="T65" fmla="*/ 79 h 86"/>
                    <a:gd name="T66" fmla="*/ 26 w 55"/>
                    <a:gd name="T67" fmla="*/ 79 h 86"/>
                    <a:gd name="T68" fmla="*/ 28 w 55"/>
                    <a:gd name="T69" fmla="*/ 80 h 86"/>
                    <a:gd name="T70" fmla="*/ 34 w 55"/>
                    <a:gd name="T71" fmla="*/ 80 h 86"/>
                    <a:gd name="T72" fmla="*/ 40 w 55"/>
                    <a:gd name="T73" fmla="*/ 77 h 86"/>
                    <a:gd name="T74" fmla="*/ 43 w 55"/>
                    <a:gd name="T75" fmla="*/ 71 h 86"/>
                    <a:gd name="T76" fmla="*/ 44 w 55"/>
                    <a:gd name="T77" fmla="*/ 67 h 86"/>
                    <a:gd name="T78" fmla="*/ 43 w 55"/>
                    <a:gd name="T79" fmla="*/ 62 h 86"/>
                    <a:gd name="T80" fmla="*/ 41 w 55"/>
                    <a:gd name="T81" fmla="*/ 56 h 86"/>
                    <a:gd name="T82" fmla="*/ 37 w 55"/>
                    <a:gd name="T83" fmla="*/ 54 h 86"/>
                    <a:gd name="T84" fmla="*/ 32 w 55"/>
                    <a:gd name="T85" fmla="*/ 49 h 86"/>
                    <a:gd name="T86" fmla="*/ 21 w 55"/>
                    <a:gd name="T87" fmla="*/ 45 h 86"/>
                    <a:gd name="T88" fmla="*/ 6 w 55"/>
                    <a:gd name="T89" fmla="*/ 42 h 86"/>
                    <a:gd name="T90" fmla="*/ 0 w 55"/>
                    <a:gd name="T91" fmla="*/ 42 h 86"/>
                    <a:gd name="T92" fmla="*/ 16 w 55"/>
                    <a:gd name="T93" fmla="*/ 0 h 8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5" h="86">
                      <a:moveTo>
                        <a:pt x="16" y="0"/>
                      </a:moveTo>
                      <a:lnTo>
                        <a:pt x="55" y="0"/>
                      </a:lnTo>
                      <a:lnTo>
                        <a:pt x="47" y="15"/>
                      </a:lnTo>
                      <a:lnTo>
                        <a:pt x="15" y="15"/>
                      </a:lnTo>
                      <a:lnTo>
                        <a:pt x="10" y="24"/>
                      </a:lnTo>
                      <a:lnTo>
                        <a:pt x="29" y="27"/>
                      </a:lnTo>
                      <a:lnTo>
                        <a:pt x="44" y="34"/>
                      </a:lnTo>
                      <a:lnTo>
                        <a:pt x="49" y="39"/>
                      </a:lnTo>
                      <a:lnTo>
                        <a:pt x="52" y="43"/>
                      </a:lnTo>
                      <a:lnTo>
                        <a:pt x="55" y="55"/>
                      </a:lnTo>
                      <a:lnTo>
                        <a:pt x="53" y="64"/>
                      </a:lnTo>
                      <a:lnTo>
                        <a:pt x="50" y="71"/>
                      </a:lnTo>
                      <a:lnTo>
                        <a:pt x="49" y="76"/>
                      </a:lnTo>
                      <a:lnTo>
                        <a:pt x="46" y="79"/>
                      </a:lnTo>
                      <a:lnTo>
                        <a:pt x="37" y="82"/>
                      </a:lnTo>
                      <a:lnTo>
                        <a:pt x="31" y="85"/>
                      </a:lnTo>
                      <a:lnTo>
                        <a:pt x="26" y="86"/>
                      </a:lnTo>
                      <a:lnTo>
                        <a:pt x="10" y="86"/>
                      </a:lnTo>
                      <a:lnTo>
                        <a:pt x="7" y="85"/>
                      </a:lnTo>
                      <a:lnTo>
                        <a:pt x="4" y="82"/>
                      </a:lnTo>
                      <a:lnTo>
                        <a:pt x="1" y="80"/>
                      </a:lnTo>
                      <a:lnTo>
                        <a:pt x="0" y="77"/>
                      </a:lnTo>
                      <a:lnTo>
                        <a:pt x="0" y="76"/>
                      </a:lnTo>
                      <a:lnTo>
                        <a:pt x="1" y="73"/>
                      </a:lnTo>
                      <a:lnTo>
                        <a:pt x="4" y="70"/>
                      </a:lnTo>
                      <a:lnTo>
                        <a:pt x="7" y="68"/>
                      </a:lnTo>
                      <a:lnTo>
                        <a:pt x="9" y="68"/>
                      </a:lnTo>
                      <a:lnTo>
                        <a:pt x="10" y="70"/>
                      </a:lnTo>
                      <a:lnTo>
                        <a:pt x="12" y="70"/>
                      </a:lnTo>
                      <a:lnTo>
                        <a:pt x="13" y="71"/>
                      </a:lnTo>
                      <a:lnTo>
                        <a:pt x="16" y="73"/>
                      </a:lnTo>
                      <a:lnTo>
                        <a:pt x="19" y="76"/>
                      </a:lnTo>
                      <a:lnTo>
                        <a:pt x="25" y="79"/>
                      </a:lnTo>
                      <a:lnTo>
                        <a:pt x="26" y="79"/>
                      </a:lnTo>
                      <a:lnTo>
                        <a:pt x="28" y="80"/>
                      </a:lnTo>
                      <a:lnTo>
                        <a:pt x="34" y="80"/>
                      </a:lnTo>
                      <a:lnTo>
                        <a:pt x="40" y="77"/>
                      </a:lnTo>
                      <a:lnTo>
                        <a:pt x="43" y="71"/>
                      </a:lnTo>
                      <a:lnTo>
                        <a:pt x="44" y="67"/>
                      </a:lnTo>
                      <a:lnTo>
                        <a:pt x="43" y="62"/>
                      </a:lnTo>
                      <a:lnTo>
                        <a:pt x="41" y="56"/>
                      </a:lnTo>
                      <a:lnTo>
                        <a:pt x="37" y="54"/>
                      </a:lnTo>
                      <a:lnTo>
                        <a:pt x="32" y="49"/>
                      </a:lnTo>
                      <a:lnTo>
                        <a:pt x="21" y="45"/>
                      </a:lnTo>
                      <a:lnTo>
                        <a:pt x="6" y="42"/>
                      </a:lnTo>
                      <a:lnTo>
                        <a:pt x="0" y="42"/>
                      </a:lnTo>
                      <a:lnTo>
                        <a:pt x="16" y="0"/>
                      </a:lnTo>
                      <a:close/>
                    </a:path>
                  </a:pathLst>
                </a:custGeom>
                <a:solidFill>
                  <a:srgbClr val="000000"/>
                </a:solidFill>
                <a:ln w="0">
                  <a:solidFill>
                    <a:srgbClr val="000000"/>
                  </a:solidFill>
                  <a:prstDash val="solid"/>
                  <a:round/>
                  <a:headEnd/>
                  <a:tailEnd/>
                </a:ln>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57" name="Freeform 646"/>
                <p:cNvSpPr>
                  <a:spLocks noEditPoints="1"/>
                </p:cNvSpPr>
                <p:nvPr/>
              </p:nvSpPr>
              <p:spPr bwMode="auto">
                <a:xfrm>
                  <a:off x="2915874" y="5910650"/>
                  <a:ext cx="85479" cy="137419"/>
                </a:xfrm>
                <a:custGeom>
                  <a:avLst/>
                  <a:gdLst>
                    <a:gd name="T0" fmla="*/ 54 w 54"/>
                    <a:gd name="T1" fmla="*/ 43 h 87"/>
                    <a:gd name="T2" fmla="*/ 54 w 54"/>
                    <a:gd name="T3" fmla="*/ 55 h 87"/>
                    <a:gd name="T4" fmla="*/ 51 w 54"/>
                    <a:gd name="T5" fmla="*/ 66 h 87"/>
                    <a:gd name="T6" fmla="*/ 48 w 54"/>
                    <a:gd name="T7" fmla="*/ 75 h 87"/>
                    <a:gd name="T8" fmla="*/ 45 w 54"/>
                    <a:gd name="T9" fmla="*/ 78 h 87"/>
                    <a:gd name="T10" fmla="*/ 40 w 54"/>
                    <a:gd name="T11" fmla="*/ 81 h 87"/>
                    <a:gd name="T12" fmla="*/ 37 w 54"/>
                    <a:gd name="T13" fmla="*/ 84 h 87"/>
                    <a:gd name="T14" fmla="*/ 34 w 54"/>
                    <a:gd name="T15" fmla="*/ 86 h 87"/>
                    <a:gd name="T16" fmla="*/ 30 w 54"/>
                    <a:gd name="T17" fmla="*/ 87 h 87"/>
                    <a:gd name="T18" fmla="*/ 22 w 54"/>
                    <a:gd name="T19" fmla="*/ 87 h 87"/>
                    <a:gd name="T20" fmla="*/ 20 w 54"/>
                    <a:gd name="T21" fmla="*/ 86 h 87"/>
                    <a:gd name="T22" fmla="*/ 15 w 54"/>
                    <a:gd name="T23" fmla="*/ 84 h 87"/>
                    <a:gd name="T24" fmla="*/ 12 w 54"/>
                    <a:gd name="T25" fmla="*/ 80 h 87"/>
                    <a:gd name="T26" fmla="*/ 8 w 54"/>
                    <a:gd name="T27" fmla="*/ 75 h 87"/>
                    <a:gd name="T28" fmla="*/ 6 w 54"/>
                    <a:gd name="T29" fmla="*/ 72 h 87"/>
                    <a:gd name="T30" fmla="*/ 3 w 54"/>
                    <a:gd name="T31" fmla="*/ 68 h 87"/>
                    <a:gd name="T32" fmla="*/ 2 w 54"/>
                    <a:gd name="T33" fmla="*/ 65 h 87"/>
                    <a:gd name="T34" fmla="*/ 0 w 54"/>
                    <a:gd name="T35" fmla="*/ 55 h 87"/>
                    <a:gd name="T36" fmla="*/ 0 w 54"/>
                    <a:gd name="T37" fmla="*/ 31 h 87"/>
                    <a:gd name="T38" fmla="*/ 3 w 54"/>
                    <a:gd name="T39" fmla="*/ 19 h 87"/>
                    <a:gd name="T40" fmla="*/ 6 w 54"/>
                    <a:gd name="T41" fmla="*/ 13 h 87"/>
                    <a:gd name="T42" fmla="*/ 9 w 54"/>
                    <a:gd name="T43" fmla="*/ 9 h 87"/>
                    <a:gd name="T44" fmla="*/ 14 w 54"/>
                    <a:gd name="T45" fmla="*/ 4 h 87"/>
                    <a:gd name="T46" fmla="*/ 18 w 54"/>
                    <a:gd name="T47" fmla="*/ 1 h 87"/>
                    <a:gd name="T48" fmla="*/ 22 w 54"/>
                    <a:gd name="T49" fmla="*/ 0 h 87"/>
                    <a:gd name="T50" fmla="*/ 31 w 54"/>
                    <a:gd name="T51" fmla="*/ 0 h 87"/>
                    <a:gd name="T52" fmla="*/ 36 w 54"/>
                    <a:gd name="T53" fmla="*/ 1 h 87"/>
                    <a:gd name="T54" fmla="*/ 40 w 54"/>
                    <a:gd name="T55" fmla="*/ 4 h 87"/>
                    <a:gd name="T56" fmla="*/ 45 w 54"/>
                    <a:gd name="T57" fmla="*/ 9 h 87"/>
                    <a:gd name="T58" fmla="*/ 51 w 54"/>
                    <a:gd name="T59" fmla="*/ 17 h 87"/>
                    <a:gd name="T60" fmla="*/ 54 w 54"/>
                    <a:gd name="T61" fmla="*/ 31 h 87"/>
                    <a:gd name="T62" fmla="*/ 54 w 54"/>
                    <a:gd name="T63" fmla="*/ 43 h 87"/>
                    <a:gd name="T64" fmla="*/ 36 w 54"/>
                    <a:gd name="T65" fmla="*/ 43 h 87"/>
                    <a:gd name="T66" fmla="*/ 36 w 54"/>
                    <a:gd name="T67" fmla="*/ 12 h 87"/>
                    <a:gd name="T68" fmla="*/ 34 w 54"/>
                    <a:gd name="T69" fmla="*/ 9 h 87"/>
                    <a:gd name="T70" fmla="*/ 30 w 54"/>
                    <a:gd name="T71" fmla="*/ 4 h 87"/>
                    <a:gd name="T72" fmla="*/ 22 w 54"/>
                    <a:gd name="T73" fmla="*/ 4 h 87"/>
                    <a:gd name="T74" fmla="*/ 21 w 54"/>
                    <a:gd name="T75" fmla="*/ 7 h 87"/>
                    <a:gd name="T76" fmla="*/ 20 w 54"/>
                    <a:gd name="T77" fmla="*/ 9 h 87"/>
                    <a:gd name="T78" fmla="*/ 20 w 54"/>
                    <a:gd name="T79" fmla="*/ 13 h 87"/>
                    <a:gd name="T80" fmla="*/ 18 w 54"/>
                    <a:gd name="T81" fmla="*/ 19 h 87"/>
                    <a:gd name="T82" fmla="*/ 18 w 54"/>
                    <a:gd name="T83" fmla="*/ 66 h 87"/>
                    <a:gd name="T84" fmla="*/ 20 w 54"/>
                    <a:gd name="T85" fmla="*/ 71 h 87"/>
                    <a:gd name="T86" fmla="*/ 20 w 54"/>
                    <a:gd name="T87" fmla="*/ 75 h 87"/>
                    <a:gd name="T88" fmla="*/ 22 w 54"/>
                    <a:gd name="T89" fmla="*/ 81 h 87"/>
                    <a:gd name="T90" fmla="*/ 24 w 54"/>
                    <a:gd name="T91" fmla="*/ 83 h 87"/>
                    <a:gd name="T92" fmla="*/ 28 w 54"/>
                    <a:gd name="T93" fmla="*/ 83 h 87"/>
                    <a:gd name="T94" fmla="*/ 31 w 54"/>
                    <a:gd name="T95" fmla="*/ 81 h 87"/>
                    <a:gd name="T96" fmla="*/ 31 w 54"/>
                    <a:gd name="T97" fmla="*/ 80 h 87"/>
                    <a:gd name="T98" fmla="*/ 34 w 54"/>
                    <a:gd name="T99" fmla="*/ 77 h 87"/>
                    <a:gd name="T100" fmla="*/ 36 w 54"/>
                    <a:gd name="T101" fmla="*/ 74 h 87"/>
                    <a:gd name="T102" fmla="*/ 36 w 54"/>
                    <a:gd name="T103" fmla="*/ 69 h 87"/>
                    <a:gd name="T104" fmla="*/ 36 w 54"/>
                    <a:gd name="T105" fmla="*/ 43 h 8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4" h="87">
                      <a:moveTo>
                        <a:pt x="54" y="43"/>
                      </a:moveTo>
                      <a:lnTo>
                        <a:pt x="54" y="55"/>
                      </a:lnTo>
                      <a:lnTo>
                        <a:pt x="51" y="66"/>
                      </a:lnTo>
                      <a:lnTo>
                        <a:pt x="48" y="75"/>
                      </a:lnTo>
                      <a:lnTo>
                        <a:pt x="45" y="78"/>
                      </a:lnTo>
                      <a:lnTo>
                        <a:pt x="40" y="81"/>
                      </a:lnTo>
                      <a:lnTo>
                        <a:pt x="37" y="84"/>
                      </a:lnTo>
                      <a:lnTo>
                        <a:pt x="34" y="86"/>
                      </a:lnTo>
                      <a:lnTo>
                        <a:pt x="30" y="87"/>
                      </a:lnTo>
                      <a:lnTo>
                        <a:pt x="22" y="87"/>
                      </a:lnTo>
                      <a:lnTo>
                        <a:pt x="20" y="86"/>
                      </a:lnTo>
                      <a:lnTo>
                        <a:pt x="15" y="84"/>
                      </a:lnTo>
                      <a:lnTo>
                        <a:pt x="12" y="80"/>
                      </a:lnTo>
                      <a:lnTo>
                        <a:pt x="8" y="75"/>
                      </a:lnTo>
                      <a:lnTo>
                        <a:pt x="6" y="72"/>
                      </a:lnTo>
                      <a:lnTo>
                        <a:pt x="3" y="68"/>
                      </a:lnTo>
                      <a:lnTo>
                        <a:pt x="2" y="65"/>
                      </a:lnTo>
                      <a:lnTo>
                        <a:pt x="0" y="55"/>
                      </a:lnTo>
                      <a:lnTo>
                        <a:pt x="0" y="31"/>
                      </a:lnTo>
                      <a:lnTo>
                        <a:pt x="3" y="19"/>
                      </a:lnTo>
                      <a:lnTo>
                        <a:pt x="6" y="13"/>
                      </a:lnTo>
                      <a:lnTo>
                        <a:pt x="9" y="9"/>
                      </a:lnTo>
                      <a:lnTo>
                        <a:pt x="14" y="4"/>
                      </a:lnTo>
                      <a:lnTo>
                        <a:pt x="18" y="1"/>
                      </a:lnTo>
                      <a:lnTo>
                        <a:pt x="22" y="0"/>
                      </a:lnTo>
                      <a:lnTo>
                        <a:pt x="31" y="0"/>
                      </a:lnTo>
                      <a:lnTo>
                        <a:pt x="36" y="1"/>
                      </a:lnTo>
                      <a:lnTo>
                        <a:pt x="40" y="4"/>
                      </a:lnTo>
                      <a:lnTo>
                        <a:pt x="45" y="9"/>
                      </a:lnTo>
                      <a:lnTo>
                        <a:pt x="51" y="17"/>
                      </a:lnTo>
                      <a:lnTo>
                        <a:pt x="54" y="31"/>
                      </a:lnTo>
                      <a:lnTo>
                        <a:pt x="54" y="43"/>
                      </a:lnTo>
                      <a:close/>
                      <a:moveTo>
                        <a:pt x="36" y="43"/>
                      </a:moveTo>
                      <a:lnTo>
                        <a:pt x="36" y="12"/>
                      </a:lnTo>
                      <a:lnTo>
                        <a:pt x="34" y="9"/>
                      </a:lnTo>
                      <a:lnTo>
                        <a:pt x="30" y="4"/>
                      </a:lnTo>
                      <a:lnTo>
                        <a:pt x="22" y="4"/>
                      </a:lnTo>
                      <a:lnTo>
                        <a:pt x="21" y="7"/>
                      </a:lnTo>
                      <a:lnTo>
                        <a:pt x="20" y="9"/>
                      </a:lnTo>
                      <a:lnTo>
                        <a:pt x="20" y="13"/>
                      </a:lnTo>
                      <a:lnTo>
                        <a:pt x="18" y="19"/>
                      </a:lnTo>
                      <a:lnTo>
                        <a:pt x="18" y="66"/>
                      </a:lnTo>
                      <a:lnTo>
                        <a:pt x="20" y="71"/>
                      </a:lnTo>
                      <a:lnTo>
                        <a:pt x="20" y="75"/>
                      </a:lnTo>
                      <a:lnTo>
                        <a:pt x="22" y="81"/>
                      </a:lnTo>
                      <a:lnTo>
                        <a:pt x="24" y="83"/>
                      </a:lnTo>
                      <a:lnTo>
                        <a:pt x="28" y="83"/>
                      </a:lnTo>
                      <a:lnTo>
                        <a:pt x="31" y="81"/>
                      </a:lnTo>
                      <a:lnTo>
                        <a:pt x="31" y="80"/>
                      </a:lnTo>
                      <a:lnTo>
                        <a:pt x="34" y="77"/>
                      </a:lnTo>
                      <a:lnTo>
                        <a:pt x="36" y="74"/>
                      </a:lnTo>
                      <a:lnTo>
                        <a:pt x="36" y="69"/>
                      </a:lnTo>
                      <a:lnTo>
                        <a:pt x="36" y="43"/>
                      </a:lnTo>
                      <a:close/>
                    </a:path>
                  </a:pathLst>
                </a:custGeom>
                <a:solidFill>
                  <a:srgbClr val="000000"/>
                </a:solidFill>
                <a:ln w="0">
                  <a:solidFill>
                    <a:srgbClr val="000000"/>
                  </a:solidFill>
                  <a:prstDash val="solid"/>
                  <a:round/>
                  <a:headEnd/>
                  <a:tailEnd/>
                </a:ln>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58" name="Freeform 647"/>
                <p:cNvSpPr>
                  <a:spLocks/>
                </p:cNvSpPr>
                <p:nvPr/>
              </p:nvSpPr>
              <p:spPr bwMode="auto">
                <a:xfrm>
                  <a:off x="3017635" y="6015945"/>
                  <a:ext cx="32563" cy="32124"/>
                </a:xfrm>
                <a:custGeom>
                  <a:avLst/>
                  <a:gdLst>
                    <a:gd name="T0" fmla="*/ 9 w 20"/>
                    <a:gd name="T1" fmla="*/ 0 h 21"/>
                    <a:gd name="T2" fmla="*/ 12 w 20"/>
                    <a:gd name="T3" fmla="*/ 2 h 21"/>
                    <a:gd name="T4" fmla="*/ 17 w 20"/>
                    <a:gd name="T5" fmla="*/ 3 h 21"/>
                    <a:gd name="T6" fmla="*/ 18 w 20"/>
                    <a:gd name="T7" fmla="*/ 6 h 21"/>
                    <a:gd name="T8" fmla="*/ 20 w 20"/>
                    <a:gd name="T9" fmla="*/ 8 h 21"/>
                    <a:gd name="T10" fmla="*/ 20 w 20"/>
                    <a:gd name="T11" fmla="*/ 14 h 21"/>
                    <a:gd name="T12" fmla="*/ 18 w 20"/>
                    <a:gd name="T13" fmla="*/ 17 h 21"/>
                    <a:gd name="T14" fmla="*/ 17 w 20"/>
                    <a:gd name="T15" fmla="*/ 18 h 21"/>
                    <a:gd name="T16" fmla="*/ 14 w 20"/>
                    <a:gd name="T17" fmla="*/ 20 h 21"/>
                    <a:gd name="T18" fmla="*/ 12 w 20"/>
                    <a:gd name="T19" fmla="*/ 21 h 21"/>
                    <a:gd name="T20" fmla="*/ 6 w 20"/>
                    <a:gd name="T21" fmla="*/ 21 h 21"/>
                    <a:gd name="T22" fmla="*/ 5 w 20"/>
                    <a:gd name="T23" fmla="*/ 20 h 21"/>
                    <a:gd name="T24" fmla="*/ 2 w 20"/>
                    <a:gd name="T25" fmla="*/ 18 h 21"/>
                    <a:gd name="T26" fmla="*/ 0 w 20"/>
                    <a:gd name="T27" fmla="*/ 17 h 21"/>
                    <a:gd name="T28" fmla="*/ 0 w 20"/>
                    <a:gd name="T29" fmla="*/ 6 h 21"/>
                    <a:gd name="T30" fmla="*/ 2 w 20"/>
                    <a:gd name="T31" fmla="*/ 3 h 21"/>
                    <a:gd name="T32" fmla="*/ 5 w 20"/>
                    <a:gd name="T33" fmla="*/ 2 h 21"/>
                    <a:gd name="T34" fmla="*/ 6 w 20"/>
                    <a:gd name="T35" fmla="*/ 2 h 21"/>
                    <a:gd name="T36" fmla="*/ 9 w 20"/>
                    <a:gd name="T37" fmla="*/ 0 h 2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0" h="21">
                      <a:moveTo>
                        <a:pt x="9" y="0"/>
                      </a:moveTo>
                      <a:lnTo>
                        <a:pt x="12" y="2"/>
                      </a:lnTo>
                      <a:lnTo>
                        <a:pt x="17" y="3"/>
                      </a:lnTo>
                      <a:lnTo>
                        <a:pt x="18" y="6"/>
                      </a:lnTo>
                      <a:lnTo>
                        <a:pt x="20" y="8"/>
                      </a:lnTo>
                      <a:lnTo>
                        <a:pt x="20" y="14"/>
                      </a:lnTo>
                      <a:lnTo>
                        <a:pt x="18" y="17"/>
                      </a:lnTo>
                      <a:lnTo>
                        <a:pt x="17" y="18"/>
                      </a:lnTo>
                      <a:lnTo>
                        <a:pt x="14" y="20"/>
                      </a:lnTo>
                      <a:lnTo>
                        <a:pt x="12" y="21"/>
                      </a:lnTo>
                      <a:lnTo>
                        <a:pt x="6" y="21"/>
                      </a:lnTo>
                      <a:lnTo>
                        <a:pt x="5" y="20"/>
                      </a:lnTo>
                      <a:lnTo>
                        <a:pt x="2" y="18"/>
                      </a:lnTo>
                      <a:lnTo>
                        <a:pt x="0" y="17"/>
                      </a:lnTo>
                      <a:lnTo>
                        <a:pt x="0" y="6"/>
                      </a:lnTo>
                      <a:lnTo>
                        <a:pt x="2" y="3"/>
                      </a:lnTo>
                      <a:lnTo>
                        <a:pt x="5" y="2"/>
                      </a:lnTo>
                      <a:lnTo>
                        <a:pt x="6" y="2"/>
                      </a:lnTo>
                      <a:lnTo>
                        <a:pt x="9" y="0"/>
                      </a:lnTo>
                      <a:close/>
                    </a:path>
                  </a:pathLst>
                </a:custGeom>
                <a:solidFill>
                  <a:srgbClr val="000000"/>
                </a:solidFill>
                <a:ln w="0">
                  <a:solidFill>
                    <a:srgbClr val="000000"/>
                  </a:solidFill>
                  <a:prstDash val="solid"/>
                  <a:round/>
                  <a:headEnd/>
                  <a:tailEnd/>
                </a:ln>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59" name="Freeform 648"/>
                <p:cNvSpPr>
                  <a:spLocks/>
                </p:cNvSpPr>
                <p:nvPr/>
              </p:nvSpPr>
              <p:spPr bwMode="auto">
                <a:xfrm>
                  <a:off x="3066480" y="5912435"/>
                  <a:ext cx="89549" cy="133848"/>
                </a:xfrm>
                <a:custGeom>
                  <a:avLst/>
                  <a:gdLst>
                    <a:gd name="T0" fmla="*/ 19 w 56"/>
                    <a:gd name="T1" fmla="*/ 85 h 85"/>
                    <a:gd name="T2" fmla="*/ 42 w 56"/>
                    <a:gd name="T3" fmla="*/ 15 h 85"/>
                    <a:gd name="T4" fmla="*/ 24 w 56"/>
                    <a:gd name="T5" fmla="*/ 15 h 85"/>
                    <a:gd name="T6" fmla="*/ 15 w 56"/>
                    <a:gd name="T7" fmla="*/ 16 h 85"/>
                    <a:gd name="T8" fmla="*/ 8 w 56"/>
                    <a:gd name="T9" fmla="*/ 18 h 85"/>
                    <a:gd name="T10" fmla="*/ 5 w 56"/>
                    <a:gd name="T11" fmla="*/ 21 h 85"/>
                    <a:gd name="T12" fmla="*/ 3 w 56"/>
                    <a:gd name="T13" fmla="*/ 25 h 85"/>
                    <a:gd name="T14" fmla="*/ 0 w 56"/>
                    <a:gd name="T15" fmla="*/ 25 h 85"/>
                    <a:gd name="T16" fmla="*/ 8 w 56"/>
                    <a:gd name="T17" fmla="*/ 0 h 85"/>
                    <a:gd name="T18" fmla="*/ 56 w 56"/>
                    <a:gd name="T19" fmla="*/ 0 h 85"/>
                    <a:gd name="T20" fmla="*/ 27 w 56"/>
                    <a:gd name="T21" fmla="*/ 85 h 85"/>
                    <a:gd name="T22" fmla="*/ 19 w 56"/>
                    <a:gd name="T23" fmla="*/ 85 h 8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6" h="85">
                      <a:moveTo>
                        <a:pt x="19" y="85"/>
                      </a:moveTo>
                      <a:lnTo>
                        <a:pt x="42" y="15"/>
                      </a:lnTo>
                      <a:lnTo>
                        <a:pt x="24" y="15"/>
                      </a:lnTo>
                      <a:lnTo>
                        <a:pt x="15" y="16"/>
                      </a:lnTo>
                      <a:lnTo>
                        <a:pt x="8" y="18"/>
                      </a:lnTo>
                      <a:lnTo>
                        <a:pt x="5" y="21"/>
                      </a:lnTo>
                      <a:lnTo>
                        <a:pt x="3" y="25"/>
                      </a:lnTo>
                      <a:lnTo>
                        <a:pt x="0" y="25"/>
                      </a:lnTo>
                      <a:lnTo>
                        <a:pt x="8" y="0"/>
                      </a:lnTo>
                      <a:lnTo>
                        <a:pt x="56" y="0"/>
                      </a:lnTo>
                      <a:lnTo>
                        <a:pt x="27" y="85"/>
                      </a:lnTo>
                      <a:lnTo>
                        <a:pt x="19" y="85"/>
                      </a:lnTo>
                      <a:close/>
                    </a:path>
                  </a:pathLst>
                </a:custGeom>
                <a:solidFill>
                  <a:srgbClr val="000000"/>
                </a:solidFill>
                <a:ln w="0">
                  <a:solidFill>
                    <a:srgbClr val="000000"/>
                  </a:solidFill>
                  <a:prstDash val="solid"/>
                  <a:round/>
                  <a:headEnd/>
                  <a:tailEnd/>
                </a:ln>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60" name="Freeform 649"/>
                <p:cNvSpPr>
                  <a:spLocks/>
                </p:cNvSpPr>
                <p:nvPr/>
              </p:nvSpPr>
              <p:spPr bwMode="auto">
                <a:xfrm>
                  <a:off x="3168240" y="5912435"/>
                  <a:ext cx="87515" cy="135633"/>
                </a:xfrm>
                <a:custGeom>
                  <a:avLst/>
                  <a:gdLst>
                    <a:gd name="T0" fmla="*/ 16 w 55"/>
                    <a:gd name="T1" fmla="*/ 0 h 86"/>
                    <a:gd name="T2" fmla="*/ 55 w 55"/>
                    <a:gd name="T3" fmla="*/ 0 h 86"/>
                    <a:gd name="T4" fmla="*/ 47 w 55"/>
                    <a:gd name="T5" fmla="*/ 15 h 86"/>
                    <a:gd name="T6" fmla="*/ 15 w 55"/>
                    <a:gd name="T7" fmla="*/ 15 h 86"/>
                    <a:gd name="T8" fmla="*/ 10 w 55"/>
                    <a:gd name="T9" fmla="*/ 24 h 86"/>
                    <a:gd name="T10" fmla="*/ 30 w 55"/>
                    <a:gd name="T11" fmla="*/ 27 h 86"/>
                    <a:gd name="T12" fmla="*/ 44 w 55"/>
                    <a:gd name="T13" fmla="*/ 34 h 86"/>
                    <a:gd name="T14" fmla="*/ 49 w 55"/>
                    <a:gd name="T15" fmla="*/ 39 h 86"/>
                    <a:gd name="T16" fmla="*/ 52 w 55"/>
                    <a:gd name="T17" fmla="*/ 43 h 86"/>
                    <a:gd name="T18" fmla="*/ 55 w 55"/>
                    <a:gd name="T19" fmla="*/ 55 h 86"/>
                    <a:gd name="T20" fmla="*/ 53 w 55"/>
                    <a:gd name="T21" fmla="*/ 64 h 86"/>
                    <a:gd name="T22" fmla="*/ 50 w 55"/>
                    <a:gd name="T23" fmla="*/ 71 h 86"/>
                    <a:gd name="T24" fmla="*/ 47 w 55"/>
                    <a:gd name="T25" fmla="*/ 76 h 86"/>
                    <a:gd name="T26" fmla="*/ 46 w 55"/>
                    <a:gd name="T27" fmla="*/ 79 h 86"/>
                    <a:gd name="T28" fmla="*/ 37 w 55"/>
                    <a:gd name="T29" fmla="*/ 82 h 86"/>
                    <a:gd name="T30" fmla="*/ 31 w 55"/>
                    <a:gd name="T31" fmla="*/ 85 h 86"/>
                    <a:gd name="T32" fmla="*/ 27 w 55"/>
                    <a:gd name="T33" fmla="*/ 86 h 86"/>
                    <a:gd name="T34" fmla="*/ 10 w 55"/>
                    <a:gd name="T35" fmla="*/ 86 h 86"/>
                    <a:gd name="T36" fmla="*/ 7 w 55"/>
                    <a:gd name="T37" fmla="*/ 85 h 86"/>
                    <a:gd name="T38" fmla="*/ 4 w 55"/>
                    <a:gd name="T39" fmla="*/ 82 h 86"/>
                    <a:gd name="T40" fmla="*/ 1 w 55"/>
                    <a:gd name="T41" fmla="*/ 80 h 86"/>
                    <a:gd name="T42" fmla="*/ 0 w 55"/>
                    <a:gd name="T43" fmla="*/ 77 h 86"/>
                    <a:gd name="T44" fmla="*/ 0 w 55"/>
                    <a:gd name="T45" fmla="*/ 76 h 86"/>
                    <a:gd name="T46" fmla="*/ 1 w 55"/>
                    <a:gd name="T47" fmla="*/ 73 h 86"/>
                    <a:gd name="T48" fmla="*/ 6 w 55"/>
                    <a:gd name="T49" fmla="*/ 68 h 86"/>
                    <a:gd name="T50" fmla="*/ 7 w 55"/>
                    <a:gd name="T51" fmla="*/ 68 h 86"/>
                    <a:gd name="T52" fmla="*/ 10 w 55"/>
                    <a:gd name="T53" fmla="*/ 70 h 86"/>
                    <a:gd name="T54" fmla="*/ 12 w 55"/>
                    <a:gd name="T55" fmla="*/ 70 h 86"/>
                    <a:gd name="T56" fmla="*/ 13 w 55"/>
                    <a:gd name="T57" fmla="*/ 71 h 86"/>
                    <a:gd name="T58" fmla="*/ 16 w 55"/>
                    <a:gd name="T59" fmla="*/ 73 h 86"/>
                    <a:gd name="T60" fmla="*/ 19 w 55"/>
                    <a:gd name="T61" fmla="*/ 76 h 86"/>
                    <a:gd name="T62" fmla="*/ 25 w 55"/>
                    <a:gd name="T63" fmla="*/ 79 h 86"/>
                    <a:gd name="T64" fmla="*/ 27 w 55"/>
                    <a:gd name="T65" fmla="*/ 79 h 86"/>
                    <a:gd name="T66" fmla="*/ 28 w 55"/>
                    <a:gd name="T67" fmla="*/ 80 h 86"/>
                    <a:gd name="T68" fmla="*/ 34 w 55"/>
                    <a:gd name="T69" fmla="*/ 80 h 86"/>
                    <a:gd name="T70" fmla="*/ 40 w 55"/>
                    <a:gd name="T71" fmla="*/ 77 h 86"/>
                    <a:gd name="T72" fmla="*/ 43 w 55"/>
                    <a:gd name="T73" fmla="*/ 71 h 86"/>
                    <a:gd name="T74" fmla="*/ 44 w 55"/>
                    <a:gd name="T75" fmla="*/ 67 h 86"/>
                    <a:gd name="T76" fmla="*/ 43 w 55"/>
                    <a:gd name="T77" fmla="*/ 62 h 86"/>
                    <a:gd name="T78" fmla="*/ 41 w 55"/>
                    <a:gd name="T79" fmla="*/ 56 h 86"/>
                    <a:gd name="T80" fmla="*/ 37 w 55"/>
                    <a:gd name="T81" fmla="*/ 54 h 86"/>
                    <a:gd name="T82" fmla="*/ 32 w 55"/>
                    <a:gd name="T83" fmla="*/ 49 h 86"/>
                    <a:gd name="T84" fmla="*/ 21 w 55"/>
                    <a:gd name="T85" fmla="*/ 45 h 86"/>
                    <a:gd name="T86" fmla="*/ 6 w 55"/>
                    <a:gd name="T87" fmla="*/ 42 h 86"/>
                    <a:gd name="T88" fmla="*/ 0 w 55"/>
                    <a:gd name="T89" fmla="*/ 42 h 86"/>
                    <a:gd name="T90" fmla="*/ 16 w 55"/>
                    <a:gd name="T91" fmla="*/ 0 h 8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55" h="86">
                      <a:moveTo>
                        <a:pt x="16" y="0"/>
                      </a:moveTo>
                      <a:lnTo>
                        <a:pt x="55" y="0"/>
                      </a:lnTo>
                      <a:lnTo>
                        <a:pt x="47" y="15"/>
                      </a:lnTo>
                      <a:lnTo>
                        <a:pt x="15" y="15"/>
                      </a:lnTo>
                      <a:lnTo>
                        <a:pt x="10" y="24"/>
                      </a:lnTo>
                      <a:lnTo>
                        <a:pt x="30" y="27"/>
                      </a:lnTo>
                      <a:lnTo>
                        <a:pt x="44" y="34"/>
                      </a:lnTo>
                      <a:lnTo>
                        <a:pt x="49" y="39"/>
                      </a:lnTo>
                      <a:lnTo>
                        <a:pt x="52" y="43"/>
                      </a:lnTo>
                      <a:lnTo>
                        <a:pt x="55" y="55"/>
                      </a:lnTo>
                      <a:lnTo>
                        <a:pt x="53" y="64"/>
                      </a:lnTo>
                      <a:lnTo>
                        <a:pt x="50" y="71"/>
                      </a:lnTo>
                      <a:lnTo>
                        <a:pt x="47" y="76"/>
                      </a:lnTo>
                      <a:lnTo>
                        <a:pt x="46" y="79"/>
                      </a:lnTo>
                      <a:lnTo>
                        <a:pt x="37" y="82"/>
                      </a:lnTo>
                      <a:lnTo>
                        <a:pt x="31" y="85"/>
                      </a:lnTo>
                      <a:lnTo>
                        <a:pt x="27" y="86"/>
                      </a:lnTo>
                      <a:lnTo>
                        <a:pt x="10" y="86"/>
                      </a:lnTo>
                      <a:lnTo>
                        <a:pt x="7" y="85"/>
                      </a:lnTo>
                      <a:lnTo>
                        <a:pt x="4" y="82"/>
                      </a:lnTo>
                      <a:lnTo>
                        <a:pt x="1" y="80"/>
                      </a:lnTo>
                      <a:lnTo>
                        <a:pt x="0" y="77"/>
                      </a:lnTo>
                      <a:lnTo>
                        <a:pt x="0" y="76"/>
                      </a:lnTo>
                      <a:lnTo>
                        <a:pt x="1" y="73"/>
                      </a:lnTo>
                      <a:lnTo>
                        <a:pt x="6" y="68"/>
                      </a:lnTo>
                      <a:lnTo>
                        <a:pt x="7" y="68"/>
                      </a:lnTo>
                      <a:lnTo>
                        <a:pt x="10" y="70"/>
                      </a:lnTo>
                      <a:lnTo>
                        <a:pt x="12" y="70"/>
                      </a:lnTo>
                      <a:lnTo>
                        <a:pt x="13" y="71"/>
                      </a:lnTo>
                      <a:lnTo>
                        <a:pt x="16" y="73"/>
                      </a:lnTo>
                      <a:lnTo>
                        <a:pt x="19" y="76"/>
                      </a:lnTo>
                      <a:lnTo>
                        <a:pt x="25" y="79"/>
                      </a:lnTo>
                      <a:lnTo>
                        <a:pt x="27" y="79"/>
                      </a:lnTo>
                      <a:lnTo>
                        <a:pt x="28" y="80"/>
                      </a:lnTo>
                      <a:lnTo>
                        <a:pt x="34" y="80"/>
                      </a:lnTo>
                      <a:lnTo>
                        <a:pt x="40" y="77"/>
                      </a:lnTo>
                      <a:lnTo>
                        <a:pt x="43" y="71"/>
                      </a:lnTo>
                      <a:lnTo>
                        <a:pt x="44" y="67"/>
                      </a:lnTo>
                      <a:lnTo>
                        <a:pt x="43" y="62"/>
                      </a:lnTo>
                      <a:lnTo>
                        <a:pt x="41" y="56"/>
                      </a:lnTo>
                      <a:lnTo>
                        <a:pt x="37" y="54"/>
                      </a:lnTo>
                      <a:lnTo>
                        <a:pt x="32" y="49"/>
                      </a:lnTo>
                      <a:lnTo>
                        <a:pt x="21" y="45"/>
                      </a:lnTo>
                      <a:lnTo>
                        <a:pt x="6" y="42"/>
                      </a:lnTo>
                      <a:lnTo>
                        <a:pt x="0" y="42"/>
                      </a:lnTo>
                      <a:lnTo>
                        <a:pt x="16" y="0"/>
                      </a:lnTo>
                      <a:close/>
                    </a:path>
                  </a:pathLst>
                </a:custGeom>
                <a:solidFill>
                  <a:srgbClr val="000000"/>
                </a:solidFill>
                <a:ln w="0">
                  <a:solidFill>
                    <a:srgbClr val="000000"/>
                  </a:solidFill>
                  <a:prstDash val="solid"/>
                  <a:round/>
                  <a:headEnd/>
                  <a:tailEnd/>
                </a:ln>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61" name="Line 650"/>
                <p:cNvSpPr>
                  <a:spLocks noChangeShapeType="1"/>
                </p:cNvSpPr>
                <p:nvPr/>
              </p:nvSpPr>
              <p:spPr bwMode="auto">
                <a:xfrm>
                  <a:off x="1670328" y="5857110"/>
                  <a:ext cx="1862215" cy="0"/>
                </a:xfrm>
                <a:prstGeom prst="line">
                  <a:avLst/>
                </a:prstGeom>
                <a:noFill/>
                <a:ln w="5">
                  <a:solidFill>
                    <a:srgbClr val="000000"/>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62" name="Freeform 651"/>
                <p:cNvSpPr>
                  <a:spLocks noEditPoints="1"/>
                </p:cNvSpPr>
                <p:nvPr/>
              </p:nvSpPr>
              <p:spPr bwMode="auto">
                <a:xfrm>
                  <a:off x="1670328" y="4441883"/>
                  <a:ext cx="1862215" cy="1415227"/>
                </a:xfrm>
                <a:custGeom>
                  <a:avLst/>
                  <a:gdLst>
                    <a:gd name="T0" fmla="*/ 582 w 1177"/>
                    <a:gd name="T1" fmla="*/ 455 h 891"/>
                    <a:gd name="T2" fmla="*/ 437 w 1177"/>
                    <a:gd name="T3" fmla="*/ 136 h 891"/>
                    <a:gd name="T4" fmla="*/ 409 w 1177"/>
                    <a:gd name="T5" fmla="*/ 87 h 891"/>
                    <a:gd name="T6" fmla="*/ 315 w 1177"/>
                    <a:gd name="T7" fmla="*/ 1 h 891"/>
                    <a:gd name="T8" fmla="*/ 340 w 1177"/>
                    <a:gd name="T9" fmla="*/ 1 h 891"/>
                    <a:gd name="T10" fmla="*/ 400 w 1177"/>
                    <a:gd name="T11" fmla="*/ 50 h 891"/>
                    <a:gd name="T12" fmla="*/ 404 w 1177"/>
                    <a:gd name="T13" fmla="*/ 56 h 891"/>
                    <a:gd name="T14" fmla="*/ 452 w 1177"/>
                    <a:gd name="T15" fmla="*/ 136 h 891"/>
                    <a:gd name="T16" fmla="*/ 487 w 1177"/>
                    <a:gd name="T17" fmla="*/ 210 h 891"/>
                    <a:gd name="T18" fmla="*/ 689 w 1177"/>
                    <a:gd name="T19" fmla="*/ 642 h 891"/>
                    <a:gd name="T20" fmla="*/ 736 w 1177"/>
                    <a:gd name="T21" fmla="*/ 716 h 891"/>
                    <a:gd name="T22" fmla="*/ 782 w 1177"/>
                    <a:gd name="T23" fmla="*/ 773 h 891"/>
                    <a:gd name="T24" fmla="*/ 825 w 1177"/>
                    <a:gd name="T25" fmla="*/ 813 h 891"/>
                    <a:gd name="T26" fmla="*/ 877 w 1177"/>
                    <a:gd name="T27" fmla="*/ 848 h 891"/>
                    <a:gd name="T28" fmla="*/ 971 w 1177"/>
                    <a:gd name="T29" fmla="*/ 877 h 891"/>
                    <a:gd name="T30" fmla="*/ 974 w 1177"/>
                    <a:gd name="T31" fmla="*/ 891 h 891"/>
                    <a:gd name="T32" fmla="*/ 920 w 1177"/>
                    <a:gd name="T33" fmla="*/ 879 h 891"/>
                    <a:gd name="T34" fmla="*/ 871 w 1177"/>
                    <a:gd name="T35" fmla="*/ 859 h 891"/>
                    <a:gd name="T36" fmla="*/ 819 w 1177"/>
                    <a:gd name="T37" fmla="*/ 827 h 891"/>
                    <a:gd name="T38" fmla="*/ 794 w 1177"/>
                    <a:gd name="T39" fmla="*/ 802 h 891"/>
                    <a:gd name="T40" fmla="*/ 745 w 1177"/>
                    <a:gd name="T41" fmla="*/ 748 h 891"/>
                    <a:gd name="T42" fmla="*/ 698 w 1177"/>
                    <a:gd name="T43" fmla="*/ 682 h 891"/>
                    <a:gd name="T44" fmla="*/ 631 w 1177"/>
                    <a:gd name="T45" fmla="*/ 556 h 891"/>
                    <a:gd name="T46" fmla="*/ 582 w 1177"/>
                    <a:gd name="T47" fmla="*/ 455 h 891"/>
                    <a:gd name="T48" fmla="*/ 459 w 1177"/>
                    <a:gd name="T49" fmla="*/ 179 h 891"/>
                    <a:gd name="T50" fmla="*/ 418 w 1177"/>
                    <a:gd name="T51" fmla="*/ 102 h 891"/>
                    <a:gd name="T52" fmla="*/ 385 w 1177"/>
                    <a:gd name="T53" fmla="*/ 53 h 891"/>
                    <a:gd name="T54" fmla="*/ 338 w 1177"/>
                    <a:gd name="T55" fmla="*/ 14 h 891"/>
                    <a:gd name="T56" fmla="*/ 309 w 1177"/>
                    <a:gd name="T57" fmla="*/ 17 h 891"/>
                    <a:gd name="T58" fmla="*/ 286 w 1177"/>
                    <a:gd name="T59" fmla="*/ 37 h 891"/>
                    <a:gd name="T60" fmla="*/ 249 w 1177"/>
                    <a:gd name="T61" fmla="*/ 96 h 891"/>
                    <a:gd name="T62" fmla="*/ 216 w 1177"/>
                    <a:gd name="T63" fmla="*/ 182 h 891"/>
                    <a:gd name="T64" fmla="*/ 191 w 1177"/>
                    <a:gd name="T65" fmla="*/ 274 h 891"/>
                    <a:gd name="T66" fmla="*/ 146 w 1177"/>
                    <a:gd name="T67" fmla="*/ 471 h 891"/>
                    <a:gd name="T68" fmla="*/ 88 w 1177"/>
                    <a:gd name="T69" fmla="*/ 733 h 891"/>
                    <a:gd name="T70" fmla="*/ 72 w 1177"/>
                    <a:gd name="T71" fmla="*/ 800 h 891"/>
                    <a:gd name="T72" fmla="*/ 51 w 1177"/>
                    <a:gd name="T73" fmla="*/ 861 h 891"/>
                    <a:gd name="T74" fmla="*/ 37 w 1177"/>
                    <a:gd name="T75" fmla="*/ 886 h 891"/>
                    <a:gd name="T76" fmla="*/ 1 w 1177"/>
                    <a:gd name="T77" fmla="*/ 885 h 891"/>
                    <a:gd name="T78" fmla="*/ 20 w 1177"/>
                    <a:gd name="T79" fmla="*/ 883 h 891"/>
                    <a:gd name="T80" fmla="*/ 44 w 1177"/>
                    <a:gd name="T81" fmla="*/ 845 h 891"/>
                    <a:gd name="T82" fmla="*/ 62 w 1177"/>
                    <a:gd name="T83" fmla="*/ 790 h 891"/>
                    <a:gd name="T84" fmla="*/ 87 w 1177"/>
                    <a:gd name="T85" fmla="*/ 692 h 891"/>
                    <a:gd name="T86" fmla="*/ 134 w 1177"/>
                    <a:gd name="T87" fmla="*/ 468 h 891"/>
                    <a:gd name="T88" fmla="*/ 179 w 1177"/>
                    <a:gd name="T89" fmla="*/ 271 h 891"/>
                    <a:gd name="T90" fmla="*/ 203 w 1177"/>
                    <a:gd name="T91" fmla="*/ 186 h 891"/>
                    <a:gd name="T92" fmla="*/ 222 w 1177"/>
                    <a:gd name="T93" fmla="*/ 124 h 891"/>
                    <a:gd name="T94" fmla="*/ 238 w 1177"/>
                    <a:gd name="T95" fmla="*/ 90 h 891"/>
                    <a:gd name="T96" fmla="*/ 271 w 1177"/>
                    <a:gd name="T97" fmla="*/ 31 h 891"/>
                    <a:gd name="T98" fmla="*/ 302 w 1177"/>
                    <a:gd name="T99" fmla="*/ 7 h 891"/>
                    <a:gd name="T100" fmla="*/ 315 w 1177"/>
                    <a:gd name="T101" fmla="*/ 0 h 89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177" h="891">
                      <a:moveTo>
                        <a:pt x="45" y="842"/>
                      </a:moveTo>
                      <a:lnTo>
                        <a:pt x="43" y="848"/>
                      </a:lnTo>
                      <a:lnTo>
                        <a:pt x="45" y="842"/>
                      </a:lnTo>
                      <a:close/>
                      <a:moveTo>
                        <a:pt x="582" y="455"/>
                      </a:moveTo>
                      <a:lnTo>
                        <a:pt x="594" y="481"/>
                      </a:lnTo>
                      <a:lnTo>
                        <a:pt x="582" y="455"/>
                      </a:lnTo>
                      <a:close/>
                      <a:moveTo>
                        <a:pt x="435" y="134"/>
                      </a:moveTo>
                      <a:lnTo>
                        <a:pt x="437" y="136"/>
                      </a:lnTo>
                      <a:lnTo>
                        <a:pt x="437" y="137"/>
                      </a:lnTo>
                      <a:lnTo>
                        <a:pt x="435" y="134"/>
                      </a:lnTo>
                      <a:close/>
                      <a:moveTo>
                        <a:pt x="403" y="78"/>
                      </a:moveTo>
                      <a:lnTo>
                        <a:pt x="409" y="87"/>
                      </a:lnTo>
                      <a:lnTo>
                        <a:pt x="413" y="96"/>
                      </a:lnTo>
                      <a:lnTo>
                        <a:pt x="403" y="78"/>
                      </a:lnTo>
                      <a:close/>
                      <a:moveTo>
                        <a:pt x="315" y="0"/>
                      </a:moveTo>
                      <a:lnTo>
                        <a:pt x="315" y="1"/>
                      </a:lnTo>
                      <a:lnTo>
                        <a:pt x="326" y="0"/>
                      </a:lnTo>
                      <a:lnTo>
                        <a:pt x="329" y="0"/>
                      </a:lnTo>
                      <a:lnTo>
                        <a:pt x="339" y="1"/>
                      </a:lnTo>
                      <a:lnTo>
                        <a:pt x="340" y="1"/>
                      </a:lnTo>
                      <a:lnTo>
                        <a:pt x="354" y="7"/>
                      </a:lnTo>
                      <a:lnTo>
                        <a:pt x="355" y="8"/>
                      </a:lnTo>
                      <a:lnTo>
                        <a:pt x="369" y="19"/>
                      </a:lnTo>
                      <a:lnTo>
                        <a:pt x="400" y="50"/>
                      </a:lnTo>
                      <a:lnTo>
                        <a:pt x="395" y="44"/>
                      </a:lnTo>
                      <a:lnTo>
                        <a:pt x="404" y="54"/>
                      </a:lnTo>
                      <a:lnTo>
                        <a:pt x="401" y="51"/>
                      </a:lnTo>
                      <a:lnTo>
                        <a:pt x="404" y="56"/>
                      </a:lnTo>
                      <a:lnTo>
                        <a:pt x="413" y="71"/>
                      </a:lnTo>
                      <a:lnTo>
                        <a:pt x="428" y="94"/>
                      </a:lnTo>
                      <a:lnTo>
                        <a:pt x="446" y="127"/>
                      </a:lnTo>
                      <a:lnTo>
                        <a:pt x="452" y="136"/>
                      </a:lnTo>
                      <a:lnTo>
                        <a:pt x="469" y="173"/>
                      </a:lnTo>
                      <a:lnTo>
                        <a:pt x="475" y="183"/>
                      </a:lnTo>
                      <a:lnTo>
                        <a:pt x="499" y="235"/>
                      </a:lnTo>
                      <a:lnTo>
                        <a:pt x="487" y="210"/>
                      </a:lnTo>
                      <a:lnTo>
                        <a:pt x="594" y="449"/>
                      </a:lnTo>
                      <a:lnTo>
                        <a:pt x="618" y="501"/>
                      </a:lnTo>
                      <a:lnTo>
                        <a:pt x="641" y="550"/>
                      </a:lnTo>
                      <a:lnTo>
                        <a:pt x="689" y="642"/>
                      </a:lnTo>
                      <a:lnTo>
                        <a:pt x="708" y="674"/>
                      </a:lnTo>
                      <a:lnTo>
                        <a:pt x="713" y="680"/>
                      </a:lnTo>
                      <a:lnTo>
                        <a:pt x="732" y="710"/>
                      </a:lnTo>
                      <a:lnTo>
                        <a:pt x="736" y="716"/>
                      </a:lnTo>
                      <a:lnTo>
                        <a:pt x="756" y="741"/>
                      </a:lnTo>
                      <a:lnTo>
                        <a:pt x="760" y="747"/>
                      </a:lnTo>
                      <a:lnTo>
                        <a:pt x="782" y="769"/>
                      </a:lnTo>
                      <a:lnTo>
                        <a:pt x="782" y="773"/>
                      </a:lnTo>
                      <a:lnTo>
                        <a:pt x="806" y="796"/>
                      </a:lnTo>
                      <a:lnTo>
                        <a:pt x="806" y="799"/>
                      </a:lnTo>
                      <a:lnTo>
                        <a:pt x="828" y="816"/>
                      </a:lnTo>
                      <a:lnTo>
                        <a:pt x="825" y="813"/>
                      </a:lnTo>
                      <a:lnTo>
                        <a:pt x="830" y="818"/>
                      </a:lnTo>
                      <a:lnTo>
                        <a:pt x="853" y="836"/>
                      </a:lnTo>
                      <a:lnTo>
                        <a:pt x="877" y="849"/>
                      </a:lnTo>
                      <a:lnTo>
                        <a:pt x="877" y="848"/>
                      </a:lnTo>
                      <a:lnTo>
                        <a:pt x="901" y="858"/>
                      </a:lnTo>
                      <a:lnTo>
                        <a:pt x="925" y="867"/>
                      </a:lnTo>
                      <a:lnTo>
                        <a:pt x="947" y="873"/>
                      </a:lnTo>
                      <a:lnTo>
                        <a:pt x="971" y="877"/>
                      </a:lnTo>
                      <a:lnTo>
                        <a:pt x="1040" y="882"/>
                      </a:lnTo>
                      <a:lnTo>
                        <a:pt x="1177" y="882"/>
                      </a:lnTo>
                      <a:lnTo>
                        <a:pt x="1177" y="891"/>
                      </a:lnTo>
                      <a:lnTo>
                        <a:pt x="974" y="891"/>
                      </a:lnTo>
                      <a:lnTo>
                        <a:pt x="969" y="889"/>
                      </a:lnTo>
                      <a:lnTo>
                        <a:pt x="945" y="885"/>
                      </a:lnTo>
                      <a:lnTo>
                        <a:pt x="944" y="885"/>
                      </a:lnTo>
                      <a:lnTo>
                        <a:pt x="920" y="879"/>
                      </a:lnTo>
                      <a:lnTo>
                        <a:pt x="896" y="870"/>
                      </a:lnTo>
                      <a:lnTo>
                        <a:pt x="873" y="859"/>
                      </a:lnTo>
                      <a:lnTo>
                        <a:pt x="876" y="861"/>
                      </a:lnTo>
                      <a:lnTo>
                        <a:pt x="871" y="859"/>
                      </a:lnTo>
                      <a:lnTo>
                        <a:pt x="846" y="846"/>
                      </a:lnTo>
                      <a:lnTo>
                        <a:pt x="822" y="828"/>
                      </a:lnTo>
                      <a:lnTo>
                        <a:pt x="819" y="825"/>
                      </a:lnTo>
                      <a:lnTo>
                        <a:pt x="819" y="827"/>
                      </a:lnTo>
                      <a:lnTo>
                        <a:pt x="797" y="809"/>
                      </a:lnTo>
                      <a:lnTo>
                        <a:pt x="797" y="808"/>
                      </a:lnTo>
                      <a:lnTo>
                        <a:pt x="796" y="806"/>
                      </a:lnTo>
                      <a:lnTo>
                        <a:pt x="794" y="802"/>
                      </a:lnTo>
                      <a:lnTo>
                        <a:pt x="772" y="779"/>
                      </a:lnTo>
                      <a:lnTo>
                        <a:pt x="770" y="775"/>
                      </a:lnTo>
                      <a:lnTo>
                        <a:pt x="750" y="754"/>
                      </a:lnTo>
                      <a:lnTo>
                        <a:pt x="745" y="748"/>
                      </a:lnTo>
                      <a:lnTo>
                        <a:pt x="726" y="723"/>
                      </a:lnTo>
                      <a:lnTo>
                        <a:pt x="721" y="717"/>
                      </a:lnTo>
                      <a:lnTo>
                        <a:pt x="702" y="687"/>
                      </a:lnTo>
                      <a:lnTo>
                        <a:pt x="698" y="682"/>
                      </a:lnTo>
                      <a:lnTo>
                        <a:pt x="699" y="683"/>
                      </a:lnTo>
                      <a:lnTo>
                        <a:pt x="698" y="680"/>
                      </a:lnTo>
                      <a:lnTo>
                        <a:pt x="678" y="647"/>
                      </a:lnTo>
                      <a:lnTo>
                        <a:pt x="631" y="556"/>
                      </a:lnTo>
                      <a:lnTo>
                        <a:pt x="607" y="507"/>
                      </a:lnTo>
                      <a:lnTo>
                        <a:pt x="594" y="480"/>
                      </a:lnTo>
                      <a:lnTo>
                        <a:pt x="606" y="507"/>
                      </a:lnTo>
                      <a:lnTo>
                        <a:pt x="582" y="455"/>
                      </a:lnTo>
                      <a:lnTo>
                        <a:pt x="487" y="241"/>
                      </a:lnTo>
                      <a:lnTo>
                        <a:pt x="464" y="189"/>
                      </a:lnTo>
                      <a:lnTo>
                        <a:pt x="465" y="189"/>
                      </a:lnTo>
                      <a:lnTo>
                        <a:pt x="459" y="179"/>
                      </a:lnTo>
                      <a:lnTo>
                        <a:pt x="441" y="143"/>
                      </a:lnTo>
                      <a:lnTo>
                        <a:pt x="437" y="136"/>
                      </a:lnTo>
                      <a:lnTo>
                        <a:pt x="435" y="133"/>
                      </a:lnTo>
                      <a:lnTo>
                        <a:pt x="418" y="102"/>
                      </a:lnTo>
                      <a:lnTo>
                        <a:pt x="409" y="87"/>
                      </a:lnTo>
                      <a:lnTo>
                        <a:pt x="403" y="77"/>
                      </a:lnTo>
                      <a:lnTo>
                        <a:pt x="394" y="63"/>
                      </a:lnTo>
                      <a:lnTo>
                        <a:pt x="385" y="53"/>
                      </a:lnTo>
                      <a:lnTo>
                        <a:pt x="361" y="29"/>
                      </a:lnTo>
                      <a:lnTo>
                        <a:pt x="348" y="19"/>
                      </a:lnTo>
                      <a:lnTo>
                        <a:pt x="338" y="13"/>
                      </a:lnTo>
                      <a:lnTo>
                        <a:pt x="338" y="14"/>
                      </a:lnTo>
                      <a:lnTo>
                        <a:pt x="327" y="13"/>
                      </a:lnTo>
                      <a:lnTo>
                        <a:pt x="317" y="14"/>
                      </a:lnTo>
                      <a:lnTo>
                        <a:pt x="317" y="13"/>
                      </a:lnTo>
                      <a:lnTo>
                        <a:pt x="309" y="17"/>
                      </a:lnTo>
                      <a:lnTo>
                        <a:pt x="296" y="26"/>
                      </a:lnTo>
                      <a:lnTo>
                        <a:pt x="296" y="25"/>
                      </a:lnTo>
                      <a:lnTo>
                        <a:pt x="286" y="35"/>
                      </a:lnTo>
                      <a:lnTo>
                        <a:pt x="286" y="37"/>
                      </a:lnTo>
                      <a:lnTo>
                        <a:pt x="280" y="41"/>
                      </a:lnTo>
                      <a:lnTo>
                        <a:pt x="263" y="68"/>
                      </a:lnTo>
                      <a:lnTo>
                        <a:pt x="259" y="77"/>
                      </a:lnTo>
                      <a:lnTo>
                        <a:pt x="249" y="96"/>
                      </a:lnTo>
                      <a:lnTo>
                        <a:pt x="240" y="118"/>
                      </a:lnTo>
                      <a:lnTo>
                        <a:pt x="234" y="129"/>
                      </a:lnTo>
                      <a:lnTo>
                        <a:pt x="225" y="157"/>
                      </a:lnTo>
                      <a:lnTo>
                        <a:pt x="216" y="182"/>
                      </a:lnTo>
                      <a:lnTo>
                        <a:pt x="214" y="189"/>
                      </a:lnTo>
                      <a:lnTo>
                        <a:pt x="206" y="219"/>
                      </a:lnTo>
                      <a:lnTo>
                        <a:pt x="192" y="265"/>
                      </a:lnTo>
                      <a:lnTo>
                        <a:pt x="191" y="274"/>
                      </a:lnTo>
                      <a:lnTo>
                        <a:pt x="180" y="317"/>
                      </a:lnTo>
                      <a:lnTo>
                        <a:pt x="170" y="363"/>
                      </a:lnTo>
                      <a:lnTo>
                        <a:pt x="161" y="401"/>
                      </a:lnTo>
                      <a:lnTo>
                        <a:pt x="146" y="471"/>
                      </a:lnTo>
                      <a:lnTo>
                        <a:pt x="123" y="585"/>
                      </a:lnTo>
                      <a:lnTo>
                        <a:pt x="105" y="661"/>
                      </a:lnTo>
                      <a:lnTo>
                        <a:pt x="99" y="695"/>
                      </a:lnTo>
                      <a:lnTo>
                        <a:pt x="88" y="733"/>
                      </a:lnTo>
                      <a:lnTo>
                        <a:pt x="83" y="766"/>
                      </a:lnTo>
                      <a:lnTo>
                        <a:pt x="83" y="768"/>
                      </a:lnTo>
                      <a:lnTo>
                        <a:pt x="74" y="793"/>
                      </a:lnTo>
                      <a:lnTo>
                        <a:pt x="72" y="800"/>
                      </a:lnTo>
                      <a:lnTo>
                        <a:pt x="66" y="825"/>
                      </a:lnTo>
                      <a:lnTo>
                        <a:pt x="66" y="827"/>
                      </a:lnTo>
                      <a:lnTo>
                        <a:pt x="57" y="846"/>
                      </a:lnTo>
                      <a:lnTo>
                        <a:pt x="51" y="861"/>
                      </a:lnTo>
                      <a:lnTo>
                        <a:pt x="50" y="865"/>
                      </a:lnTo>
                      <a:lnTo>
                        <a:pt x="50" y="868"/>
                      </a:lnTo>
                      <a:lnTo>
                        <a:pt x="38" y="886"/>
                      </a:lnTo>
                      <a:lnTo>
                        <a:pt x="37" y="886"/>
                      </a:lnTo>
                      <a:lnTo>
                        <a:pt x="37" y="888"/>
                      </a:lnTo>
                      <a:lnTo>
                        <a:pt x="32" y="891"/>
                      </a:lnTo>
                      <a:lnTo>
                        <a:pt x="0" y="891"/>
                      </a:lnTo>
                      <a:lnTo>
                        <a:pt x="1" y="885"/>
                      </a:lnTo>
                      <a:lnTo>
                        <a:pt x="8" y="886"/>
                      </a:lnTo>
                      <a:lnTo>
                        <a:pt x="13" y="885"/>
                      </a:lnTo>
                      <a:lnTo>
                        <a:pt x="19" y="885"/>
                      </a:lnTo>
                      <a:lnTo>
                        <a:pt x="20" y="883"/>
                      </a:lnTo>
                      <a:lnTo>
                        <a:pt x="28" y="877"/>
                      </a:lnTo>
                      <a:lnTo>
                        <a:pt x="38" y="862"/>
                      </a:lnTo>
                      <a:lnTo>
                        <a:pt x="40" y="856"/>
                      </a:lnTo>
                      <a:lnTo>
                        <a:pt x="44" y="845"/>
                      </a:lnTo>
                      <a:lnTo>
                        <a:pt x="47" y="840"/>
                      </a:lnTo>
                      <a:lnTo>
                        <a:pt x="54" y="822"/>
                      </a:lnTo>
                      <a:lnTo>
                        <a:pt x="60" y="797"/>
                      </a:lnTo>
                      <a:lnTo>
                        <a:pt x="62" y="790"/>
                      </a:lnTo>
                      <a:lnTo>
                        <a:pt x="62" y="788"/>
                      </a:lnTo>
                      <a:lnTo>
                        <a:pt x="71" y="763"/>
                      </a:lnTo>
                      <a:lnTo>
                        <a:pt x="77" y="730"/>
                      </a:lnTo>
                      <a:lnTo>
                        <a:pt x="87" y="692"/>
                      </a:lnTo>
                      <a:lnTo>
                        <a:pt x="93" y="659"/>
                      </a:lnTo>
                      <a:lnTo>
                        <a:pt x="93" y="658"/>
                      </a:lnTo>
                      <a:lnTo>
                        <a:pt x="111" y="582"/>
                      </a:lnTo>
                      <a:lnTo>
                        <a:pt x="134" y="468"/>
                      </a:lnTo>
                      <a:lnTo>
                        <a:pt x="149" y="398"/>
                      </a:lnTo>
                      <a:lnTo>
                        <a:pt x="158" y="360"/>
                      </a:lnTo>
                      <a:lnTo>
                        <a:pt x="169" y="314"/>
                      </a:lnTo>
                      <a:lnTo>
                        <a:pt x="179" y="271"/>
                      </a:lnTo>
                      <a:lnTo>
                        <a:pt x="180" y="263"/>
                      </a:lnTo>
                      <a:lnTo>
                        <a:pt x="180" y="262"/>
                      </a:lnTo>
                      <a:lnTo>
                        <a:pt x="194" y="216"/>
                      </a:lnTo>
                      <a:lnTo>
                        <a:pt x="203" y="186"/>
                      </a:lnTo>
                      <a:lnTo>
                        <a:pt x="204" y="179"/>
                      </a:lnTo>
                      <a:lnTo>
                        <a:pt x="204" y="177"/>
                      </a:lnTo>
                      <a:lnTo>
                        <a:pt x="213" y="152"/>
                      </a:lnTo>
                      <a:lnTo>
                        <a:pt x="222" y="124"/>
                      </a:lnTo>
                      <a:lnTo>
                        <a:pt x="223" y="123"/>
                      </a:lnTo>
                      <a:lnTo>
                        <a:pt x="228" y="114"/>
                      </a:lnTo>
                      <a:lnTo>
                        <a:pt x="237" y="91"/>
                      </a:lnTo>
                      <a:lnTo>
                        <a:pt x="238" y="90"/>
                      </a:lnTo>
                      <a:lnTo>
                        <a:pt x="249" y="71"/>
                      </a:lnTo>
                      <a:lnTo>
                        <a:pt x="253" y="62"/>
                      </a:lnTo>
                      <a:lnTo>
                        <a:pt x="271" y="32"/>
                      </a:lnTo>
                      <a:lnTo>
                        <a:pt x="271" y="31"/>
                      </a:lnTo>
                      <a:lnTo>
                        <a:pt x="272" y="31"/>
                      </a:lnTo>
                      <a:lnTo>
                        <a:pt x="287" y="16"/>
                      </a:lnTo>
                      <a:lnTo>
                        <a:pt x="289" y="16"/>
                      </a:lnTo>
                      <a:lnTo>
                        <a:pt x="302" y="7"/>
                      </a:lnTo>
                      <a:lnTo>
                        <a:pt x="302" y="6"/>
                      </a:lnTo>
                      <a:lnTo>
                        <a:pt x="303" y="6"/>
                      </a:lnTo>
                      <a:lnTo>
                        <a:pt x="314" y="1"/>
                      </a:lnTo>
                      <a:lnTo>
                        <a:pt x="315" y="0"/>
                      </a:lnTo>
                      <a:close/>
                    </a:path>
                  </a:pathLst>
                </a:custGeom>
                <a:solidFill>
                  <a:srgbClr val="000000"/>
                </a:solidFill>
                <a:ln w="0">
                  <a:solidFill>
                    <a:srgbClr val="000000"/>
                  </a:solidFill>
                  <a:prstDash val="solid"/>
                  <a:round/>
                  <a:headEnd/>
                  <a:tailEnd/>
                </a:ln>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63" name="Freeform 652"/>
                <p:cNvSpPr>
                  <a:spLocks noEditPoints="1"/>
                </p:cNvSpPr>
                <p:nvPr/>
              </p:nvSpPr>
              <p:spPr bwMode="auto">
                <a:xfrm>
                  <a:off x="1670328" y="4695303"/>
                  <a:ext cx="1862215" cy="1161807"/>
                </a:xfrm>
                <a:custGeom>
                  <a:avLst/>
                  <a:gdLst>
                    <a:gd name="T0" fmla="*/ 217 w 1177"/>
                    <a:gd name="T1" fmla="*/ 115 h 731"/>
                    <a:gd name="T2" fmla="*/ 318 w 1177"/>
                    <a:gd name="T3" fmla="*/ 0 h 731"/>
                    <a:gd name="T4" fmla="*/ 367 w 1177"/>
                    <a:gd name="T5" fmla="*/ 13 h 731"/>
                    <a:gd name="T6" fmla="*/ 397 w 1177"/>
                    <a:gd name="T7" fmla="*/ 35 h 731"/>
                    <a:gd name="T8" fmla="*/ 550 w 1177"/>
                    <a:gd name="T9" fmla="*/ 284 h 731"/>
                    <a:gd name="T10" fmla="*/ 619 w 1177"/>
                    <a:gd name="T11" fmla="*/ 412 h 731"/>
                    <a:gd name="T12" fmla="*/ 686 w 1177"/>
                    <a:gd name="T13" fmla="*/ 525 h 731"/>
                    <a:gd name="T14" fmla="*/ 726 w 1177"/>
                    <a:gd name="T15" fmla="*/ 576 h 731"/>
                    <a:gd name="T16" fmla="*/ 762 w 1177"/>
                    <a:gd name="T17" fmla="*/ 618 h 731"/>
                    <a:gd name="T18" fmla="*/ 806 w 1177"/>
                    <a:gd name="T19" fmla="*/ 656 h 731"/>
                    <a:gd name="T20" fmla="*/ 831 w 1177"/>
                    <a:gd name="T21" fmla="*/ 674 h 731"/>
                    <a:gd name="T22" fmla="*/ 902 w 1177"/>
                    <a:gd name="T23" fmla="*/ 705 h 731"/>
                    <a:gd name="T24" fmla="*/ 1177 w 1177"/>
                    <a:gd name="T25" fmla="*/ 723 h 731"/>
                    <a:gd name="T26" fmla="*/ 922 w 1177"/>
                    <a:gd name="T27" fmla="*/ 723 h 731"/>
                    <a:gd name="T28" fmla="*/ 850 w 1177"/>
                    <a:gd name="T29" fmla="*/ 699 h 731"/>
                    <a:gd name="T30" fmla="*/ 800 w 1177"/>
                    <a:gd name="T31" fmla="*/ 668 h 731"/>
                    <a:gd name="T32" fmla="*/ 775 w 1177"/>
                    <a:gd name="T33" fmla="*/ 648 h 731"/>
                    <a:gd name="T34" fmla="*/ 753 w 1177"/>
                    <a:gd name="T35" fmla="*/ 627 h 731"/>
                    <a:gd name="T36" fmla="*/ 723 w 1177"/>
                    <a:gd name="T37" fmla="*/ 594 h 731"/>
                    <a:gd name="T38" fmla="*/ 656 w 1177"/>
                    <a:gd name="T39" fmla="*/ 504 h 731"/>
                    <a:gd name="T40" fmla="*/ 609 w 1177"/>
                    <a:gd name="T41" fmla="*/ 419 h 731"/>
                    <a:gd name="T42" fmla="*/ 587 w 1177"/>
                    <a:gd name="T43" fmla="*/ 384 h 731"/>
                    <a:gd name="T44" fmla="*/ 468 w 1177"/>
                    <a:gd name="T45" fmla="*/ 161 h 731"/>
                    <a:gd name="T46" fmla="*/ 361 w 1177"/>
                    <a:gd name="T47" fmla="*/ 23 h 731"/>
                    <a:gd name="T48" fmla="*/ 342 w 1177"/>
                    <a:gd name="T49" fmla="*/ 13 h 731"/>
                    <a:gd name="T50" fmla="*/ 306 w 1177"/>
                    <a:gd name="T51" fmla="*/ 17 h 731"/>
                    <a:gd name="T52" fmla="*/ 289 w 1177"/>
                    <a:gd name="T53" fmla="*/ 25 h 731"/>
                    <a:gd name="T54" fmla="*/ 266 w 1177"/>
                    <a:gd name="T55" fmla="*/ 55 h 731"/>
                    <a:gd name="T56" fmla="*/ 241 w 1177"/>
                    <a:gd name="T57" fmla="*/ 98 h 731"/>
                    <a:gd name="T58" fmla="*/ 219 w 1177"/>
                    <a:gd name="T59" fmla="*/ 149 h 731"/>
                    <a:gd name="T60" fmla="*/ 185 w 1177"/>
                    <a:gd name="T61" fmla="*/ 249 h 731"/>
                    <a:gd name="T62" fmla="*/ 163 w 1177"/>
                    <a:gd name="T63" fmla="*/ 324 h 731"/>
                    <a:gd name="T64" fmla="*/ 99 w 1177"/>
                    <a:gd name="T65" fmla="*/ 573 h 731"/>
                    <a:gd name="T66" fmla="*/ 83 w 1177"/>
                    <a:gd name="T67" fmla="*/ 628 h 731"/>
                    <a:gd name="T68" fmla="*/ 66 w 1177"/>
                    <a:gd name="T69" fmla="*/ 679 h 731"/>
                    <a:gd name="T70" fmla="*/ 50 w 1177"/>
                    <a:gd name="T71" fmla="*/ 713 h 731"/>
                    <a:gd name="T72" fmla="*/ 37 w 1177"/>
                    <a:gd name="T73" fmla="*/ 729 h 731"/>
                    <a:gd name="T74" fmla="*/ 8 w 1177"/>
                    <a:gd name="T75" fmla="*/ 726 h 731"/>
                    <a:gd name="T76" fmla="*/ 28 w 1177"/>
                    <a:gd name="T77" fmla="*/ 719 h 731"/>
                    <a:gd name="T78" fmla="*/ 38 w 1177"/>
                    <a:gd name="T79" fmla="*/ 707 h 731"/>
                    <a:gd name="T80" fmla="*/ 47 w 1177"/>
                    <a:gd name="T81" fmla="*/ 688 h 731"/>
                    <a:gd name="T82" fmla="*/ 71 w 1177"/>
                    <a:gd name="T83" fmla="*/ 624 h 731"/>
                    <a:gd name="T84" fmla="*/ 97 w 1177"/>
                    <a:gd name="T85" fmla="*/ 532 h 731"/>
                    <a:gd name="T86" fmla="*/ 160 w 1177"/>
                    <a:gd name="T87" fmla="*/ 292 h 731"/>
                    <a:gd name="T88" fmla="*/ 203 w 1177"/>
                    <a:gd name="T89" fmla="*/ 154 h 731"/>
                    <a:gd name="T90" fmla="*/ 219 w 1177"/>
                    <a:gd name="T91" fmla="*/ 114 h 731"/>
                    <a:gd name="T92" fmla="*/ 253 w 1177"/>
                    <a:gd name="T93" fmla="*/ 53 h 731"/>
                    <a:gd name="T94" fmla="*/ 266 w 1177"/>
                    <a:gd name="T95" fmla="*/ 32 h 731"/>
                    <a:gd name="T96" fmla="*/ 280 w 1177"/>
                    <a:gd name="T97" fmla="*/ 16 h 731"/>
                    <a:gd name="T98" fmla="*/ 289 w 1177"/>
                    <a:gd name="T99" fmla="*/ 10 h 73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177" h="731">
                      <a:moveTo>
                        <a:pt x="40" y="702"/>
                      </a:moveTo>
                      <a:lnTo>
                        <a:pt x="38" y="707"/>
                      </a:lnTo>
                      <a:lnTo>
                        <a:pt x="40" y="702"/>
                      </a:lnTo>
                      <a:close/>
                      <a:moveTo>
                        <a:pt x="217" y="115"/>
                      </a:moveTo>
                      <a:lnTo>
                        <a:pt x="217" y="117"/>
                      </a:lnTo>
                      <a:lnTo>
                        <a:pt x="216" y="118"/>
                      </a:lnTo>
                      <a:lnTo>
                        <a:pt x="217" y="115"/>
                      </a:lnTo>
                      <a:close/>
                      <a:moveTo>
                        <a:pt x="318" y="0"/>
                      </a:moveTo>
                      <a:lnTo>
                        <a:pt x="345" y="0"/>
                      </a:lnTo>
                      <a:lnTo>
                        <a:pt x="355" y="4"/>
                      </a:lnTo>
                      <a:lnTo>
                        <a:pt x="358" y="7"/>
                      </a:lnTo>
                      <a:lnTo>
                        <a:pt x="367" y="13"/>
                      </a:lnTo>
                      <a:lnTo>
                        <a:pt x="370" y="15"/>
                      </a:lnTo>
                      <a:lnTo>
                        <a:pt x="369" y="13"/>
                      </a:lnTo>
                      <a:lnTo>
                        <a:pt x="395" y="34"/>
                      </a:lnTo>
                      <a:lnTo>
                        <a:pt x="397" y="35"/>
                      </a:lnTo>
                      <a:lnTo>
                        <a:pt x="418" y="62"/>
                      </a:lnTo>
                      <a:lnTo>
                        <a:pt x="449" y="103"/>
                      </a:lnTo>
                      <a:lnTo>
                        <a:pt x="478" y="155"/>
                      </a:lnTo>
                      <a:lnTo>
                        <a:pt x="550" y="284"/>
                      </a:lnTo>
                      <a:lnTo>
                        <a:pt x="597" y="376"/>
                      </a:lnTo>
                      <a:lnTo>
                        <a:pt x="607" y="391"/>
                      </a:lnTo>
                      <a:lnTo>
                        <a:pt x="618" y="410"/>
                      </a:lnTo>
                      <a:lnTo>
                        <a:pt x="619" y="412"/>
                      </a:lnTo>
                      <a:lnTo>
                        <a:pt x="643" y="458"/>
                      </a:lnTo>
                      <a:lnTo>
                        <a:pt x="658" y="483"/>
                      </a:lnTo>
                      <a:lnTo>
                        <a:pt x="667" y="496"/>
                      </a:lnTo>
                      <a:lnTo>
                        <a:pt x="686" y="525"/>
                      </a:lnTo>
                      <a:lnTo>
                        <a:pt x="690" y="530"/>
                      </a:lnTo>
                      <a:lnTo>
                        <a:pt x="714" y="562"/>
                      </a:lnTo>
                      <a:lnTo>
                        <a:pt x="733" y="585"/>
                      </a:lnTo>
                      <a:lnTo>
                        <a:pt x="726" y="576"/>
                      </a:lnTo>
                      <a:lnTo>
                        <a:pt x="733" y="587"/>
                      </a:lnTo>
                      <a:lnTo>
                        <a:pt x="738" y="593"/>
                      </a:lnTo>
                      <a:lnTo>
                        <a:pt x="757" y="612"/>
                      </a:lnTo>
                      <a:lnTo>
                        <a:pt x="762" y="618"/>
                      </a:lnTo>
                      <a:lnTo>
                        <a:pt x="782" y="634"/>
                      </a:lnTo>
                      <a:lnTo>
                        <a:pt x="784" y="637"/>
                      </a:lnTo>
                      <a:lnTo>
                        <a:pt x="784" y="639"/>
                      </a:lnTo>
                      <a:lnTo>
                        <a:pt x="806" y="656"/>
                      </a:lnTo>
                      <a:lnTo>
                        <a:pt x="803" y="653"/>
                      </a:lnTo>
                      <a:lnTo>
                        <a:pt x="807" y="658"/>
                      </a:lnTo>
                      <a:lnTo>
                        <a:pt x="830" y="673"/>
                      </a:lnTo>
                      <a:lnTo>
                        <a:pt x="831" y="674"/>
                      </a:lnTo>
                      <a:lnTo>
                        <a:pt x="853" y="688"/>
                      </a:lnTo>
                      <a:lnTo>
                        <a:pt x="853" y="686"/>
                      </a:lnTo>
                      <a:lnTo>
                        <a:pt x="879" y="696"/>
                      </a:lnTo>
                      <a:lnTo>
                        <a:pt x="902" y="705"/>
                      </a:lnTo>
                      <a:lnTo>
                        <a:pt x="925" y="711"/>
                      </a:lnTo>
                      <a:lnTo>
                        <a:pt x="972" y="720"/>
                      </a:lnTo>
                      <a:lnTo>
                        <a:pt x="1018" y="723"/>
                      </a:lnTo>
                      <a:lnTo>
                        <a:pt x="1177" y="723"/>
                      </a:lnTo>
                      <a:lnTo>
                        <a:pt x="1177" y="731"/>
                      </a:lnTo>
                      <a:lnTo>
                        <a:pt x="963" y="731"/>
                      </a:lnTo>
                      <a:lnTo>
                        <a:pt x="923" y="723"/>
                      </a:lnTo>
                      <a:lnTo>
                        <a:pt x="922" y="723"/>
                      </a:lnTo>
                      <a:lnTo>
                        <a:pt x="898" y="717"/>
                      </a:lnTo>
                      <a:lnTo>
                        <a:pt x="874" y="708"/>
                      </a:lnTo>
                      <a:lnTo>
                        <a:pt x="849" y="698"/>
                      </a:lnTo>
                      <a:lnTo>
                        <a:pt x="850" y="699"/>
                      </a:lnTo>
                      <a:lnTo>
                        <a:pt x="848" y="698"/>
                      </a:lnTo>
                      <a:lnTo>
                        <a:pt x="824" y="685"/>
                      </a:lnTo>
                      <a:lnTo>
                        <a:pt x="822" y="683"/>
                      </a:lnTo>
                      <a:lnTo>
                        <a:pt x="800" y="668"/>
                      </a:lnTo>
                      <a:lnTo>
                        <a:pt x="797" y="665"/>
                      </a:lnTo>
                      <a:lnTo>
                        <a:pt x="797" y="667"/>
                      </a:lnTo>
                      <a:lnTo>
                        <a:pt x="775" y="649"/>
                      </a:lnTo>
                      <a:lnTo>
                        <a:pt x="775" y="648"/>
                      </a:lnTo>
                      <a:lnTo>
                        <a:pt x="773" y="646"/>
                      </a:lnTo>
                      <a:lnTo>
                        <a:pt x="773" y="645"/>
                      </a:lnTo>
                      <a:lnTo>
                        <a:pt x="751" y="627"/>
                      </a:lnTo>
                      <a:lnTo>
                        <a:pt x="753" y="627"/>
                      </a:lnTo>
                      <a:lnTo>
                        <a:pt x="751" y="625"/>
                      </a:lnTo>
                      <a:lnTo>
                        <a:pt x="747" y="619"/>
                      </a:lnTo>
                      <a:lnTo>
                        <a:pt x="727" y="600"/>
                      </a:lnTo>
                      <a:lnTo>
                        <a:pt x="723" y="594"/>
                      </a:lnTo>
                      <a:lnTo>
                        <a:pt x="704" y="570"/>
                      </a:lnTo>
                      <a:lnTo>
                        <a:pt x="680" y="538"/>
                      </a:lnTo>
                      <a:lnTo>
                        <a:pt x="676" y="532"/>
                      </a:lnTo>
                      <a:lnTo>
                        <a:pt x="656" y="504"/>
                      </a:lnTo>
                      <a:lnTo>
                        <a:pt x="650" y="495"/>
                      </a:lnTo>
                      <a:lnTo>
                        <a:pt x="647" y="489"/>
                      </a:lnTo>
                      <a:lnTo>
                        <a:pt x="633" y="464"/>
                      </a:lnTo>
                      <a:lnTo>
                        <a:pt x="609" y="419"/>
                      </a:lnTo>
                      <a:lnTo>
                        <a:pt x="607" y="418"/>
                      </a:lnTo>
                      <a:lnTo>
                        <a:pt x="607" y="416"/>
                      </a:lnTo>
                      <a:lnTo>
                        <a:pt x="597" y="398"/>
                      </a:lnTo>
                      <a:lnTo>
                        <a:pt x="587" y="384"/>
                      </a:lnTo>
                      <a:lnTo>
                        <a:pt x="588" y="385"/>
                      </a:lnTo>
                      <a:lnTo>
                        <a:pt x="587" y="382"/>
                      </a:lnTo>
                      <a:lnTo>
                        <a:pt x="539" y="290"/>
                      </a:lnTo>
                      <a:lnTo>
                        <a:pt x="468" y="161"/>
                      </a:lnTo>
                      <a:lnTo>
                        <a:pt x="438" y="111"/>
                      </a:lnTo>
                      <a:lnTo>
                        <a:pt x="407" y="69"/>
                      </a:lnTo>
                      <a:lnTo>
                        <a:pt x="386" y="44"/>
                      </a:lnTo>
                      <a:lnTo>
                        <a:pt x="361" y="23"/>
                      </a:lnTo>
                      <a:lnTo>
                        <a:pt x="351" y="17"/>
                      </a:lnTo>
                      <a:lnTo>
                        <a:pt x="348" y="15"/>
                      </a:lnTo>
                      <a:lnTo>
                        <a:pt x="342" y="12"/>
                      </a:lnTo>
                      <a:lnTo>
                        <a:pt x="342" y="13"/>
                      </a:lnTo>
                      <a:lnTo>
                        <a:pt x="320" y="13"/>
                      </a:lnTo>
                      <a:lnTo>
                        <a:pt x="320" y="12"/>
                      </a:lnTo>
                      <a:lnTo>
                        <a:pt x="308" y="16"/>
                      </a:lnTo>
                      <a:lnTo>
                        <a:pt x="306" y="17"/>
                      </a:lnTo>
                      <a:lnTo>
                        <a:pt x="305" y="17"/>
                      </a:lnTo>
                      <a:lnTo>
                        <a:pt x="295" y="22"/>
                      </a:lnTo>
                      <a:lnTo>
                        <a:pt x="289" y="26"/>
                      </a:lnTo>
                      <a:lnTo>
                        <a:pt x="289" y="25"/>
                      </a:lnTo>
                      <a:lnTo>
                        <a:pt x="284" y="29"/>
                      </a:lnTo>
                      <a:lnTo>
                        <a:pt x="275" y="40"/>
                      </a:lnTo>
                      <a:lnTo>
                        <a:pt x="277" y="40"/>
                      </a:lnTo>
                      <a:lnTo>
                        <a:pt x="266" y="55"/>
                      </a:lnTo>
                      <a:lnTo>
                        <a:pt x="265" y="58"/>
                      </a:lnTo>
                      <a:lnTo>
                        <a:pt x="265" y="59"/>
                      </a:lnTo>
                      <a:lnTo>
                        <a:pt x="252" y="78"/>
                      </a:lnTo>
                      <a:lnTo>
                        <a:pt x="241" y="98"/>
                      </a:lnTo>
                      <a:lnTo>
                        <a:pt x="243" y="96"/>
                      </a:lnTo>
                      <a:lnTo>
                        <a:pt x="238" y="102"/>
                      </a:lnTo>
                      <a:lnTo>
                        <a:pt x="229" y="120"/>
                      </a:lnTo>
                      <a:lnTo>
                        <a:pt x="219" y="149"/>
                      </a:lnTo>
                      <a:lnTo>
                        <a:pt x="214" y="158"/>
                      </a:lnTo>
                      <a:lnTo>
                        <a:pt x="204" y="186"/>
                      </a:lnTo>
                      <a:lnTo>
                        <a:pt x="195" y="215"/>
                      </a:lnTo>
                      <a:lnTo>
                        <a:pt x="185" y="249"/>
                      </a:lnTo>
                      <a:lnTo>
                        <a:pt x="171" y="295"/>
                      </a:lnTo>
                      <a:lnTo>
                        <a:pt x="169" y="304"/>
                      </a:lnTo>
                      <a:lnTo>
                        <a:pt x="171" y="296"/>
                      </a:lnTo>
                      <a:lnTo>
                        <a:pt x="163" y="324"/>
                      </a:lnTo>
                      <a:lnTo>
                        <a:pt x="124" y="479"/>
                      </a:lnTo>
                      <a:lnTo>
                        <a:pt x="109" y="535"/>
                      </a:lnTo>
                      <a:lnTo>
                        <a:pt x="100" y="569"/>
                      </a:lnTo>
                      <a:lnTo>
                        <a:pt x="99" y="573"/>
                      </a:lnTo>
                      <a:lnTo>
                        <a:pt x="100" y="570"/>
                      </a:lnTo>
                      <a:lnTo>
                        <a:pt x="83" y="627"/>
                      </a:lnTo>
                      <a:lnTo>
                        <a:pt x="81" y="630"/>
                      </a:lnTo>
                      <a:lnTo>
                        <a:pt x="83" y="628"/>
                      </a:lnTo>
                      <a:lnTo>
                        <a:pt x="74" y="651"/>
                      </a:lnTo>
                      <a:lnTo>
                        <a:pt x="72" y="655"/>
                      </a:lnTo>
                      <a:lnTo>
                        <a:pt x="66" y="677"/>
                      </a:lnTo>
                      <a:lnTo>
                        <a:pt x="66" y="679"/>
                      </a:lnTo>
                      <a:lnTo>
                        <a:pt x="57" y="694"/>
                      </a:lnTo>
                      <a:lnTo>
                        <a:pt x="51" y="707"/>
                      </a:lnTo>
                      <a:lnTo>
                        <a:pt x="50" y="711"/>
                      </a:lnTo>
                      <a:lnTo>
                        <a:pt x="50" y="713"/>
                      </a:lnTo>
                      <a:lnTo>
                        <a:pt x="44" y="722"/>
                      </a:lnTo>
                      <a:lnTo>
                        <a:pt x="43" y="722"/>
                      </a:lnTo>
                      <a:lnTo>
                        <a:pt x="37" y="728"/>
                      </a:lnTo>
                      <a:lnTo>
                        <a:pt x="37" y="729"/>
                      </a:lnTo>
                      <a:lnTo>
                        <a:pt x="34" y="731"/>
                      </a:lnTo>
                      <a:lnTo>
                        <a:pt x="0" y="731"/>
                      </a:lnTo>
                      <a:lnTo>
                        <a:pt x="1" y="725"/>
                      </a:lnTo>
                      <a:lnTo>
                        <a:pt x="8" y="726"/>
                      </a:lnTo>
                      <a:lnTo>
                        <a:pt x="13" y="725"/>
                      </a:lnTo>
                      <a:lnTo>
                        <a:pt x="14" y="725"/>
                      </a:lnTo>
                      <a:lnTo>
                        <a:pt x="22" y="723"/>
                      </a:lnTo>
                      <a:lnTo>
                        <a:pt x="28" y="719"/>
                      </a:lnTo>
                      <a:lnTo>
                        <a:pt x="34" y="713"/>
                      </a:lnTo>
                      <a:lnTo>
                        <a:pt x="38" y="707"/>
                      </a:lnTo>
                      <a:lnTo>
                        <a:pt x="38" y="708"/>
                      </a:lnTo>
                      <a:lnTo>
                        <a:pt x="38" y="707"/>
                      </a:lnTo>
                      <a:lnTo>
                        <a:pt x="40" y="705"/>
                      </a:lnTo>
                      <a:lnTo>
                        <a:pt x="41" y="702"/>
                      </a:lnTo>
                      <a:lnTo>
                        <a:pt x="47" y="689"/>
                      </a:lnTo>
                      <a:lnTo>
                        <a:pt x="47" y="688"/>
                      </a:lnTo>
                      <a:lnTo>
                        <a:pt x="54" y="674"/>
                      </a:lnTo>
                      <a:lnTo>
                        <a:pt x="60" y="652"/>
                      </a:lnTo>
                      <a:lnTo>
                        <a:pt x="62" y="646"/>
                      </a:lnTo>
                      <a:lnTo>
                        <a:pt x="71" y="624"/>
                      </a:lnTo>
                      <a:lnTo>
                        <a:pt x="84" y="579"/>
                      </a:lnTo>
                      <a:lnTo>
                        <a:pt x="80" y="594"/>
                      </a:lnTo>
                      <a:lnTo>
                        <a:pt x="88" y="566"/>
                      </a:lnTo>
                      <a:lnTo>
                        <a:pt x="97" y="532"/>
                      </a:lnTo>
                      <a:lnTo>
                        <a:pt x="112" y="476"/>
                      </a:lnTo>
                      <a:lnTo>
                        <a:pt x="136" y="381"/>
                      </a:lnTo>
                      <a:lnTo>
                        <a:pt x="151" y="320"/>
                      </a:lnTo>
                      <a:lnTo>
                        <a:pt x="160" y="292"/>
                      </a:lnTo>
                      <a:lnTo>
                        <a:pt x="173" y="246"/>
                      </a:lnTo>
                      <a:lnTo>
                        <a:pt x="183" y="212"/>
                      </a:lnTo>
                      <a:lnTo>
                        <a:pt x="192" y="182"/>
                      </a:lnTo>
                      <a:lnTo>
                        <a:pt x="203" y="154"/>
                      </a:lnTo>
                      <a:lnTo>
                        <a:pt x="204" y="152"/>
                      </a:lnTo>
                      <a:lnTo>
                        <a:pt x="207" y="145"/>
                      </a:lnTo>
                      <a:lnTo>
                        <a:pt x="217" y="117"/>
                      </a:lnTo>
                      <a:lnTo>
                        <a:pt x="219" y="114"/>
                      </a:lnTo>
                      <a:lnTo>
                        <a:pt x="228" y="95"/>
                      </a:lnTo>
                      <a:lnTo>
                        <a:pt x="232" y="89"/>
                      </a:lnTo>
                      <a:lnTo>
                        <a:pt x="241" y="71"/>
                      </a:lnTo>
                      <a:lnTo>
                        <a:pt x="253" y="53"/>
                      </a:lnTo>
                      <a:lnTo>
                        <a:pt x="255" y="49"/>
                      </a:lnTo>
                      <a:lnTo>
                        <a:pt x="255" y="47"/>
                      </a:lnTo>
                      <a:lnTo>
                        <a:pt x="256" y="47"/>
                      </a:lnTo>
                      <a:lnTo>
                        <a:pt x="266" y="32"/>
                      </a:lnTo>
                      <a:lnTo>
                        <a:pt x="265" y="32"/>
                      </a:lnTo>
                      <a:lnTo>
                        <a:pt x="266" y="31"/>
                      </a:lnTo>
                      <a:lnTo>
                        <a:pt x="275" y="20"/>
                      </a:lnTo>
                      <a:lnTo>
                        <a:pt x="280" y="16"/>
                      </a:lnTo>
                      <a:lnTo>
                        <a:pt x="281" y="16"/>
                      </a:lnTo>
                      <a:lnTo>
                        <a:pt x="287" y="12"/>
                      </a:lnTo>
                      <a:lnTo>
                        <a:pt x="287" y="10"/>
                      </a:lnTo>
                      <a:lnTo>
                        <a:pt x="289" y="10"/>
                      </a:lnTo>
                      <a:lnTo>
                        <a:pt x="303" y="4"/>
                      </a:lnTo>
                      <a:lnTo>
                        <a:pt x="305" y="4"/>
                      </a:lnTo>
                      <a:lnTo>
                        <a:pt x="318" y="0"/>
                      </a:lnTo>
                      <a:close/>
                    </a:path>
                  </a:pathLst>
                </a:custGeom>
                <a:solidFill>
                  <a:srgbClr val="FF0000"/>
                </a:solidFill>
                <a:ln w="0">
                  <a:solidFill>
                    <a:srgbClr val="FF0000"/>
                  </a:solidFill>
                  <a:prstDash val="solid"/>
                  <a:round/>
                  <a:headEnd/>
                  <a:tailEnd/>
                </a:ln>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64" name="Freeform 653"/>
                <p:cNvSpPr>
                  <a:spLocks noEditPoints="1"/>
                </p:cNvSpPr>
                <p:nvPr/>
              </p:nvSpPr>
              <p:spPr bwMode="auto">
                <a:xfrm>
                  <a:off x="1670328" y="5600120"/>
                  <a:ext cx="1862215" cy="256990"/>
                </a:xfrm>
                <a:custGeom>
                  <a:avLst/>
                  <a:gdLst>
                    <a:gd name="T0" fmla="*/ 662 w 1177"/>
                    <a:gd name="T1" fmla="*/ 97 h 161"/>
                    <a:gd name="T2" fmla="*/ 182 w 1177"/>
                    <a:gd name="T3" fmla="*/ 48 h 161"/>
                    <a:gd name="T4" fmla="*/ 481 w 1177"/>
                    <a:gd name="T5" fmla="*/ 27 h 161"/>
                    <a:gd name="T6" fmla="*/ 223 w 1177"/>
                    <a:gd name="T7" fmla="*/ 26 h 161"/>
                    <a:gd name="T8" fmla="*/ 472 w 1177"/>
                    <a:gd name="T9" fmla="*/ 24 h 161"/>
                    <a:gd name="T10" fmla="*/ 329 w 1177"/>
                    <a:gd name="T11" fmla="*/ 0 h 161"/>
                    <a:gd name="T12" fmla="*/ 367 w 1177"/>
                    <a:gd name="T13" fmla="*/ 2 h 161"/>
                    <a:gd name="T14" fmla="*/ 419 w 1177"/>
                    <a:gd name="T15" fmla="*/ 11 h 161"/>
                    <a:gd name="T16" fmla="*/ 452 w 1177"/>
                    <a:gd name="T17" fmla="*/ 18 h 161"/>
                    <a:gd name="T18" fmla="*/ 524 w 1177"/>
                    <a:gd name="T19" fmla="*/ 43 h 161"/>
                    <a:gd name="T20" fmla="*/ 595 w 1177"/>
                    <a:gd name="T21" fmla="*/ 73 h 161"/>
                    <a:gd name="T22" fmla="*/ 667 w 1177"/>
                    <a:gd name="T23" fmla="*/ 98 h 161"/>
                    <a:gd name="T24" fmla="*/ 690 w 1177"/>
                    <a:gd name="T25" fmla="*/ 106 h 161"/>
                    <a:gd name="T26" fmla="*/ 760 w 1177"/>
                    <a:gd name="T27" fmla="*/ 124 h 161"/>
                    <a:gd name="T28" fmla="*/ 785 w 1177"/>
                    <a:gd name="T29" fmla="*/ 129 h 161"/>
                    <a:gd name="T30" fmla="*/ 831 w 1177"/>
                    <a:gd name="T31" fmla="*/ 135 h 161"/>
                    <a:gd name="T32" fmla="*/ 848 w 1177"/>
                    <a:gd name="T33" fmla="*/ 137 h 161"/>
                    <a:gd name="T34" fmla="*/ 902 w 1177"/>
                    <a:gd name="T35" fmla="*/ 144 h 161"/>
                    <a:gd name="T36" fmla="*/ 974 w 1177"/>
                    <a:gd name="T37" fmla="*/ 146 h 161"/>
                    <a:gd name="T38" fmla="*/ 1177 w 1177"/>
                    <a:gd name="T39" fmla="*/ 161 h 161"/>
                    <a:gd name="T40" fmla="*/ 950 w 1177"/>
                    <a:gd name="T41" fmla="*/ 159 h 161"/>
                    <a:gd name="T42" fmla="*/ 879 w 1177"/>
                    <a:gd name="T43" fmla="*/ 156 h 161"/>
                    <a:gd name="T44" fmla="*/ 853 w 1177"/>
                    <a:gd name="T45" fmla="*/ 150 h 161"/>
                    <a:gd name="T46" fmla="*/ 827 w 1177"/>
                    <a:gd name="T47" fmla="*/ 149 h 161"/>
                    <a:gd name="T48" fmla="*/ 806 w 1177"/>
                    <a:gd name="T49" fmla="*/ 146 h 161"/>
                    <a:gd name="T50" fmla="*/ 776 w 1177"/>
                    <a:gd name="T51" fmla="*/ 140 h 161"/>
                    <a:gd name="T52" fmla="*/ 756 w 1177"/>
                    <a:gd name="T53" fmla="*/ 137 h 161"/>
                    <a:gd name="T54" fmla="*/ 686 w 1177"/>
                    <a:gd name="T55" fmla="*/ 118 h 161"/>
                    <a:gd name="T56" fmla="*/ 662 w 1177"/>
                    <a:gd name="T57" fmla="*/ 110 h 161"/>
                    <a:gd name="T58" fmla="*/ 591 w 1177"/>
                    <a:gd name="T59" fmla="*/ 85 h 161"/>
                    <a:gd name="T60" fmla="*/ 520 w 1177"/>
                    <a:gd name="T61" fmla="*/ 55 h 161"/>
                    <a:gd name="T62" fmla="*/ 449 w 1177"/>
                    <a:gd name="T63" fmla="*/ 30 h 161"/>
                    <a:gd name="T64" fmla="*/ 425 w 1177"/>
                    <a:gd name="T65" fmla="*/ 24 h 161"/>
                    <a:gd name="T66" fmla="*/ 403 w 1177"/>
                    <a:gd name="T67" fmla="*/ 18 h 161"/>
                    <a:gd name="T68" fmla="*/ 366 w 1177"/>
                    <a:gd name="T69" fmla="*/ 15 h 161"/>
                    <a:gd name="T70" fmla="*/ 330 w 1177"/>
                    <a:gd name="T71" fmla="*/ 14 h 161"/>
                    <a:gd name="T72" fmla="*/ 296 w 1177"/>
                    <a:gd name="T73" fmla="*/ 17 h 161"/>
                    <a:gd name="T74" fmla="*/ 280 w 1177"/>
                    <a:gd name="T75" fmla="*/ 17 h 161"/>
                    <a:gd name="T76" fmla="*/ 260 w 1177"/>
                    <a:gd name="T77" fmla="*/ 24 h 161"/>
                    <a:gd name="T78" fmla="*/ 237 w 1177"/>
                    <a:gd name="T79" fmla="*/ 33 h 161"/>
                    <a:gd name="T80" fmla="*/ 216 w 1177"/>
                    <a:gd name="T81" fmla="*/ 45 h 161"/>
                    <a:gd name="T82" fmla="*/ 183 w 1177"/>
                    <a:gd name="T83" fmla="*/ 66 h 161"/>
                    <a:gd name="T84" fmla="*/ 123 w 1177"/>
                    <a:gd name="T85" fmla="*/ 113 h 161"/>
                    <a:gd name="T86" fmla="*/ 99 w 1177"/>
                    <a:gd name="T87" fmla="*/ 131 h 161"/>
                    <a:gd name="T88" fmla="*/ 83 w 1177"/>
                    <a:gd name="T89" fmla="*/ 146 h 161"/>
                    <a:gd name="T90" fmla="*/ 72 w 1177"/>
                    <a:gd name="T91" fmla="*/ 152 h 161"/>
                    <a:gd name="T92" fmla="*/ 0 w 1177"/>
                    <a:gd name="T93" fmla="*/ 155 h 161"/>
                    <a:gd name="T94" fmla="*/ 37 w 1177"/>
                    <a:gd name="T95" fmla="*/ 152 h 161"/>
                    <a:gd name="T96" fmla="*/ 44 w 1177"/>
                    <a:gd name="T97" fmla="*/ 150 h 161"/>
                    <a:gd name="T98" fmla="*/ 63 w 1177"/>
                    <a:gd name="T99" fmla="*/ 141 h 161"/>
                    <a:gd name="T100" fmla="*/ 80 w 1177"/>
                    <a:gd name="T101" fmla="*/ 131 h 161"/>
                    <a:gd name="T102" fmla="*/ 100 w 1177"/>
                    <a:gd name="T103" fmla="*/ 113 h 161"/>
                    <a:gd name="T104" fmla="*/ 152 w 1177"/>
                    <a:gd name="T105" fmla="*/ 70 h 161"/>
                    <a:gd name="T106" fmla="*/ 174 w 1177"/>
                    <a:gd name="T107" fmla="*/ 55 h 161"/>
                    <a:gd name="T108" fmla="*/ 197 w 1177"/>
                    <a:gd name="T109" fmla="*/ 40 h 161"/>
                    <a:gd name="T110" fmla="*/ 223 w 1177"/>
                    <a:gd name="T111" fmla="*/ 26 h 161"/>
                    <a:gd name="T112" fmla="*/ 249 w 1177"/>
                    <a:gd name="T113" fmla="*/ 14 h 161"/>
                    <a:gd name="T114" fmla="*/ 259 w 1177"/>
                    <a:gd name="T115" fmla="*/ 11 h 161"/>
                    <a:gd name="T116" fmla="*/ 280 w 1177"/>
                    <a:gd name="T117" fmla="*/ 5 h 161"/>
                    <a:gd name="T118" fmla="*/ 308 w 1177"/>
                    <a:gd name="T119" fmla="*/ 2 h 16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177" h="161">
                      <a:moveTo>
                        <a:pt x="662" y="97"/>
                      </a:moveTo>
                      <a:lnTo>
                        <a:pt x="671" y="100"/>
                      </a:lnTo>
                      <a:lnTo>
                        <a:pt x="662" y="97"/>
                      </a:lnTo>
                      <a:close/>
                      <a:moveTo>
                        <a:pt x="185" y="46"/>
                      </a:moveTo>
                      <a:lnTo>
                        <a:pt x="183" y="48"/>
                      </a:lnTo>
                      <a:lnTo>
                        <a:pt x="182" y="48"/>
                      </a:lnTo>
                      <a:lnTo>
                        <a:pt x="185" y="46"/>
                      </a:lnTo>
                      <a:close/>
                      <a:moveTo>
                        <a:pt x="477" y="26"/>
                      </a:moveTo>
                      <a:lnTo>
                        <a:pt x="481" y="27"/>
                      </a:lnTo>
                      <a:lnTo>
                        <a:pt x="480" y="27"/>
                      </a:lnTo>
                      <a:lnTo>
                        <a:pt x="477" y="26"/>
                      </a:lnTo>
                      <a:close/>
                      <a:moveTo>
                        <a:pt x="223" y="26"/>
                      </a:moveTo>
                      <a:lnTo>
                        <a:pt x="220" y="27"/>
                      </a:lnTo>
                      <a:lnTo>
                        <a:pt x="223" y="26"/>
                      </a:lnTo>
                      <a:close/>
                      <a:moveTo>
                        <a:pt x="472" y="24"/>
                      </a:moveTo>
                      <a:lnTo>
                        <a:pt x="477" y="26"/>
                      </a:lnTo>
                      <a:lnTo>
                        <a:pt x="472" y="24"/>
                      </a:lnTo>
                      <a:close/>
                      <a:moveTo>
                        <a:pt x="329" y="0"/>
                      </a:moveTo>
                      <a:lnTo>
                        <a:pt x="343" y="0"/>
                      </a:lnTo>
                      <a:lnTo>
                        <a:pt x="354" y="2"/>
                      </a:lnTo>
                      <a:lnTo>
                        <a:pt x="367" y="2"/>
                      </a:lnTo>
                      <a:lnTo>
                        <a:pt x="394" y="5"/>
                      </a:lnTo>
                      <a:lnTo>
                        <a:pt x="404" y="6"/>
                      </a:lnTo>
                      <a:lnTo>
                        <a:pt x="419" y="11"/>
                      </a:lnTo>
                      <a:lnTo>
                        <a:pt x="428" y="12"/>
                      </a:lnTo>
                      <a:lnTo>
                        <a:pt x="443" y="17"/>
                      </a:lnTo>
                      <a:lnTo>
                        <a:pt x="452" y="18"/>
                      </a:lnTo>
                      <a:lnTo>
                        <a:pt x="471" y="24"/>
                      </a:lnTo>
                      <a:lnTo>
                        <a:pt x="480" y="27"/>
                      </a:lnTo>
                      <a:lnTo>
                        <a:pt x="524" y="43"/>
                      </a:lnTo>
                      <a:lnTo>
                        <a:pt x="548" y="54"/>
                      </a:lnTo>
                      <a:lnTo>
                        <a:pt x="572" y="63"/>
                      </a:lnTo>
                      <a:lnTo>
                        <a:pt x="595" y="73"/>
                      </a:lnTo>
                      <a:lnTo>
                        <a:pt x="643" y="91"/>
                      </a:lnTo>
                      <a:lnTo>
                        <a:pt x="661" y="97"/>
                      </a:lnTo>
                      <a:lnTo>
                        <a:pt x="667" y="98"/>
                      </a:lnTo>
                      <a:lnTo>
                        <a:pt x="687" y="104"/>
                      </a:lnTo>
                      <a:lnTo>
                        <a:pt x="689" y="104"/>
                      </a:lnTo>
                      <a:lnTo>
                        <a:pt x="690" y="106"/>
                      </a:lnTo>
                      <a:lnTo>
                        <a:pt x="736" y="118"/>
                      </a:lnTo>
                      <a:lnTo>
                        <a:pt x="756" y="124"/>
                      </a:lnTo>
                      <a:lnTo>
                        <a:pt x="760" y="124"/>
                      </a:lnTo>
                      <a:lnTo>
                        <a:pt x="779" y="128"/>
                      </a:lnTo>
                      <a:lnTo>
                        <a:pt x="781" y="128"/>
                      </a:lnTo>
                      <a:lnTo>
                        <a:pt x="785" y="129"/>
                      </a:lnTo>
                      <a:lnTo>
                        <a:pt x="807" y="134"/>
                      </a:lnTo>
                      <a:lnTo>
                        <a:pt x="830" y="135"/>
                      </a:lnTo>
                      <a:lnTo>
                        <a:pt x="831" y="135"/>
                      </a:lnTo>
                      <a:lnTo>
                        <a:pt x="833" y="137"/>
                      </a:lnTo>
                      <a:lnTo>
                        <a:pt x="853" y="138"/>
                      </a:lnTo>
                      <a:lnTo>
                        <a:pt x="848" y="137"/>
                      </a:lnTo>
                      <a:lnTo>
                        <a:pt x="855" y="138"/>
                      </a:lnTo>
                      <a:lnTo>
                        <a:pt x="880" y="143"/>
                      </a:lnTo>
                      <a:lnTo>
                        <a:pt x="902" y="144"/>
                      </a:lnTo>
                      <a:lnTo>
                        <a:pt x="926" y="144"/>
                      </a:lnTo>
                      <a:lnTo>
                        <a:pt x="950" y="146"/>
                      </a:lnTo>
                      <a:lnTo>
                        <a:pt x="974" y="146"/>
                      </a:lnTo>
                      <a:lnTo>
                        <a:pt x="997" y="147"/>
                      </a:lnTo>
                      <a:lnTo>
                        <a:pt x="1177" y="147"/>
                      </a:lnTo>
                      <a:lnTo>
                        <a:pt x="1177" y="161"/>
                      </a:lnTo>
                      <a:lnTo>
                        <a:pt x="997" y="161"/>
                      </a:lnTo>
                      <a:lnTo>
                        <a:pt x="974" y="159"/>
                      </a:lnTo>
                      <a:lnTo>
                        <a:pt x="950" y="159"/>
                      </a:lnTo>
                      <a:lnTo>
                        <a:pt x="926" y="158"/>
                      </a:lnTo>
                      <a:lnTo>
                        <a:pt x="902" y="158"/>
                      </a:lnTo>
                      <a:lnTo>
                        <a:pt x="879" y="156"/>
                      </a:lnTo>
                      <a:lnTo>
                        <a:pt x="885" y="156"/>
                      </a:lnTo>
                      <a:lnTo>
                        <a:pt x="879" y="155"/>
                      </a:lnTo>
                      <a:lnTo>
                        <a:pt x="853" y="150"/>
                      </a:lnTo>
                      <a:lnTo>
                        <a:pt x="853" y="152"/>
                      </a:lnTo>
                      <a:lnTo>
                        <a:pt x="830" y="150"/>
                      </a:lnTo>
                      <a:lnTo>
                        <a:pt x="827" y="149"/>
                      </a:lnTo>
                      <a:lnTo>
                        <a:pt x="806" y="147"/>
                      </a:lnTo>
                      <a:lnTo>
                        <a:pt x="812" y="147"/>
                      </a:lnTo>
                      <a:lnTo>
                        <a:pt x="806" y="146"/>
                      </a:lnTo>
                      <a:lnTo>
                        <a:pt x="782" y="141"/>
                      </a:lnTo>
                      <a:lnTo>
                        <a:pt x="781" y="141"/>
                      </a:lnTo>
                      <a:lnTo>
                        <a:pt x="776" y="140"/>
                      </a:lnTo>
                      <a:lnTo>
                        <a:pt x="759" y="135"/>
                      </a:lnTo>
                      <a:lnTo>
                        <a:pt x="759" y="137"/>
                      </a:lnTo>
                      <a:lnTo>
                        <a:pt x="756" y="137"/>
                      </a:lnTo>
                      <a:lnTo>
                        <a:pt x="753" y="135"/>
                      </a:lnTo>
                      <a:lnTo>
                        <a:pt x="733" y="129"/>
                      </a:lnTo>
                      <a:lnTo>
                        <a:pt x="686" y="118"/>
                      </a:lnTo>
                      <a:lnTo>
                        <a:pt x="684" y="118"/>
                      </a:lnTo>
                      <a:lnTo>
                        <a:pt x="683" y="116"/>
                      </a:lnTo>
                      <a:lnTo>
                        <a:pt x="662" y="110"/>
                      </a:lnTo>
                      <a:lnTo>
                        <a:pt x="658" y="109"/>
                      </a:lnTo>
                      <a:lnTo>
                        <a:pt x="638" y="103"/>
                      </a:lnTo>
                      <a:lnTo>
                        <a:pt x="591" y="85"/>
                      </a:lnTo>
                      <a:lnTo>
                        <a:pt x="567" y="75"/>
                      </a:lnTo>
                      <a:lnTo>
                        <a:pt x="544" y="66"/>
                      </a:lnTo>
                      <a:lnTo>
                        <a:pt x="520" y="55"/>
                      </a:lnTo>
                      <a:lnTo>
                        <a:pt x="472" y="38"/>
                      </a:lnTo>
                      <a:lnTo>
                        <a:pt x="468" y="36"/>
                      </a:lnTo>
                      <a:lnTo>
                        <a:pt x="449" y="30"/>
                      </a:lnTo>
                      <a:lnTo>
                        <a:pt x="441" y="29"/>
                      </a:lnTo>
                      <a:lnTo>
                        <a:pt x="440" y="29"/>
                      </a:lnTo>
                      <a:lnTo>
                        <a:pt x="425" y="24"/>
                      </a:lnTo>
                      <a:lnTo>
                        <a:pt x="418" y="23"/>
                      </a:lnTo>
                      <a:lnTo>
                        <a:pt x="416" y="23"/>
                      </a:lnTo>
                      <a:lnTo>
                        <a:pt x="403" y="18"/>
                      </a:lnTo>
                      <a:lnTo>
                        <a:pt x="403" y="20"/>
                      </a:lnTo>
                      <a:lnTo>
                        <a:pt x="392" y="18"/>
                      </a:lnTo>
                      <a:lnTo>
                        <a:pt x="366" y="15"/>
                      </a:lnTo>
                      <a:lnTo>
                        <a:pt x="352" y="15"/>
                      </a:lnTo>
                      <a:lnTo>
                        <a:pt x="342" y="14"/>
                      </a:lnTo>
                      <a:lnTo>
                        <a:pt x="330" y="14"/>
                      </a:lnTo>
                      <a:lnTo>
                        <a:pt x="320" y="15"/>
                      </a:lnTo>
                      <a:lnTo>
                        <a:pt x="309" y="15"/>
                      </a:lnTo>
                      <a:lnTo>
                        <a:pt x="296" y="17"/>
                      </a:lnTo>
                      <a:lnTo>
                        <a:pt x="286" y="18"/>
                      </a:lnTo>
                      <a:lnTo>
                        <a:pt x="280" y="18"/>
                      </a:lnTo>
                      <a:lnTo>
                        <a:pt x="280" y="17"/>
                      </a:lnTo>
                      <a:lnTo>
                        <a:pt x="274" y="18"/>
                      </a:lnTo>
                      <a:lnTo>
                        <a:pt x="263" y="23"/>
                      </a:lnTo>
                      <a:lnTo>
                        <a:pt x="260" y="24"/>
                      </a:lnTo>
                      <a:lnTo>
                        <a:pt x="256" y="24"/>
                      </a:lnTo>
                      <a:lnTo>
                        <a:pt x="249" y="27"/>
                      </a:lnTo>
                      <a:lnTo>
                        <a:pt x="237" y="33"/>
                      </a:lnTo>
                      <a:lnTo>
                        <a:pt x="235" y="33"/>
                      </a:lnTo>
                      <a:lnTo>
                        <a:pt x="217" y="45"/>
                      </a:lnTo>
                      <a:lnTo>
                        <a:pt x="216" y="45"/>
                      </a:lnTo>
                      <a:lnTo>
                        <a:pt x="203" y="51"/>
                      </a:lnTo>
                      <a:lnTo>
                        <a:pt x="194" y="57"/>
                      </a:lnTo>
                      <a:lnTo>
                        <a:pt x="183" y="66"/>
                      </a:lnTo>
                      <a:lnTo>
                        <a:pt x="161" y="81"/>
                      </a:lnTo>
                      <a:lnTo>
                        <a:pt x="146" y="94"/>
                      </a:lnTo>
                      <a:lnTo>
                        <a:pt x="123" y="113"/>
                      </a:lnTo>
                      <a:lnTo>
                        <a:pt x="108" y="124"/>
                      </a:lnTo>
                      <a:lnTo>
                        <a:pt x="108" y="122"/>
                      </a:lnTo>
                      <a:lnTo>
                        <a:pt x="99" y="131"/>
                      </a:lnTo>
                      <a:lnTo>
                        <a:pt x="99" y="132"/>
                      </a:lnTo>
                      <a:lnTo>
                        <a:pt x="93" y="137"/>
                      </a:lnTo>
                      <a:lnTo>
                        <a:pt x="83" y="146"/>
                      </a:lnTo>
                      <a:lnTo>
                        <a:pt x="84" y="143"/>
                      </a:lnTo>
                      <a:lnTo>
                        <a:pt x="81" y="146"/>
                      </a:lnTo>
                      <a:lnTo>
                        <a:pt x="72" y="152"/>
                      </a:lnTo>
                      <a:lnTo>
                        <a:pt x="54" y="161"/>
                      </a:lnTo>
                      <a:lnTo>
                        <a:pt x="0" y="161"/>
                      </a:lnTo>
                      <a:lnTo>
                        <a:pt x="0" y="155"/>
                      </a:lnTo>
                      <a:lnTo>
                        <a:pt x="23" y="155"/>
                      </a:lnTo>
                      <a:lnTo>
                        <a:pt x="31" y="153"/>
                      </a:lnTo>
                      <a:lnTo>
                        <a:pt x="37" y="152"/>
                      </a:lnTo>
                      <a:lnTo>
                        <a:pt x="41" y="152"/>
                      </a:lnTo>
                      <a:lnTo>
                        <a:pt x="43" y="150"/>
                      </a:lnTo>
                      <a:lnTo>
                        <a:pt x="44" y="150"/>
                      </a:lnTo>
                      <a:lnTo>
                        <a:pt x="50" y="149"/>
                      </a:lnTo>
                      <a:lnTo>
                        <a:pt x="63" y="143"/>
                      </a:lnTo>
                      <a:lnTo>
                        <a:pt x="63" y="141"/>
                      </a:lnTo>
                      <a:lnTo>
                        <a:pt x="74" y="135"/>
                      </a:lnTo>
                      <a:lnTo>
                        <a:pt x="84" y="126"/>
                      </a:lnTo>
                      <a:lnTo>
                        <a:pt x="80" y="131"/>
                      </a:lnTo>
                      <a:lnTo>
                        <a:pt x="90" y="122"/>
                      </a:lnTo>
                      <a:lnTo>
                        <a:pt x="99" y="113"/>
                      </a:lnTo>
                      <a:lnTo>
                        <a:pt x="100" y="113"/>
                      </a:lnTo>
                      <a:lnTo>
                        <a:pt x="115" y="103"/>
                      </a:lnTo>
                      <a:lnTo>
                        <a:pt x="137" y="83"/>
                      </a:lnTo>
                      <a:lnTo>
                        <a:pt x="152" y="70"/>
                      </a:lnTo>
                      <a:lnTo>
                        <a:pt x="151" y="72"/>
                      </a:lnTo>
                      <a:lnTo>
                        <a:pt x="154" y="70"/>
                      </a:lnTo>
                      <a:lnTo>
                        <a:pt x="174" y="55"/>
                      </a:lnTo>
                      <a:lnTo>
                        <a:pt x="183" y="48"/>
                      </a:lnTo>
                      <a:lnTo>
                        <a:pt x="186" y="46"/>
                      </a:lnTo>
                      <a:lnTo>
                        <a:pt x="197" y="40"/>
                      </a:lnTo>
                      <a:lnTo>
                        <a:pt x="198" y="39"/>
                      </a:lnTo>
                      <a:lnTo>
                        <a:pt x="212" y="33"/>
                      </a:lnTo>
                      <a:lnTo>
                        <a:pt x="223" y="26"/>
                      </a:lnTo>
                      <a:lnTo>
                        <a:pt x="235" y="20"/>
                      </a:lnTo>
                      <a:lnTo>
                        <a:pt x="237" y="20"/>
                      </a:lnTo>
                      <a:lnTo>
                        <a:pt x="249" y="14"/>
                      </a:lnTo>
                      <a:lnTo>
                        <a:pt x="244" y="15"/>
                      </a:lnTo>
                      <a:lnTo>
                        <a:pt x="255" y="11"/>
                      </a:lnTo>
                      <a:lnTo>
                        <a:pt x="259" y="11"/>
                      </a:lnTo>
                      <a:lnTo>
                        <a:pt x="269" y="6"/>
                      </a:lnTo>
                      <a:lnTo>
                        <a:pt x="271" y="6"/>
                      </a:lnTo>
                      <a:lnTo>
                        <a:pt x="280" y="5"/>
                      </a:lnTo>
                      <a:lnTo>
                        <a:pt x="284" y="5"/>
                      </a:lnTo>
                      <a:lnTo>
                        <a:pt x="295" y="3"/>
                      </a:lnTo>
                      <a:lnTo>
                        <a:pt x="308" y="2"/>
                      </a:lnTo>
                      <a:lnTo>
                        <a:pt x="318" y="2"/>
                      </a:lnTo>
                      <a:lnTo>
                        <a:pt x="329" y="0"/>
                      </a:lnTo>
                      <a:close/>
                    </a:path>
                  </a:pathLst>
                </a:custGeom>
                <a:solidFill>
                  <a:srgbClr val="0000FF"/>
                </a:solidFill>
                <a:ln w="0">
                  <a:solidFill>
                    <a:srgbClr val="0000FF"/>
                  </a:solidFill>
                  <a:prstDash val="solid"/>
                  <a:round/>
                  <a:headEnd/>
                  <a:tailEnd/>
                </a:ln>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65" name="Line 654"/>
                <p:cNvSpPr>
                  <a:spLocks noChangeShapeType="1"/>
                </p:cNvSpPr>
                <p:nvPr/>
              </p:nvSpPr>
              <p:spPr bwMode="auto">
                <a:xfrm>
                  <a:off x="3365656" y="5969544"/>
                  <a:ext cx="2035" cy="1784"/>
                </a:xfrm>
                <a:prstGeom prst="line">
                  <a:avLst/>
                </a:prstGeom>
                <a:noFill/>
                <a:ln w="13">
                  <a:solidFill>
                    <a:srgbClr val="FF0000"/>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sp>
              <p:nvSpPr>
                <p:cNvPr id="166" name="Freeform 655"/>
                <p:cNvSpPr>
                  <a:spLocks/>
                </p:cNvSpPr>
                <p:nvPr/>
              </p:nvSpPr>
              <p:spPr bwMode="auto">
                <a:xfrm>
                  <a:off x="3467416" y="5942773"/>
                  <a:ext cx="111936" cy="108864"/>
                </a:xfrm>
                <a:custGeom>
                  <a:avLst/>
                  <a:gdLst>
                    <a:gd name="T0" fmla="*/ 0 w 71"/>
                    <a:gd name="T1" fmla="*/ 0 h 69"/>
                    <a:gd name="T2" fmla="*/ 39 w 71"/>
                    <a:gd name="T3" fmla="*/ 0 h 69"/>
                    <a:gd name="T4" fmla="*/ 39 w 71"/>
                    <a:gd name="T5" fmla="*/ 5 h 69"/>
                    <a:gd name="T6" fmla="*/ 33 w 71"/>
                    <a:gd name="T7" fmla="*/ 6 h 69"/>
                    <a:gd name="T8" fmla="*/ 33 w 71"/>
                    <a:gd name="T9" fmla="*/ 9 h 69"/>
                    <a:gd name="T10" fmla="*/ 34 w 71"/>
                    <a:gd name="T11" fmla="*/ 9 h 69"/>
                    <a:gd name="T12" fmla="*/ 34 w 71"/>
                    <a:gd name="T13" fmla="*/ 12 h 69"/>
                    <a:gd name="T14" fmla="*/ 42 w 71"/>
                    <a:gd name="T15" fmla="*/ 23 h 69"/>
                    <a:gd name="T16" fmla="*/ 48 w 71"/>
                    <a:gd name="T17" fmla="*/ 14 h 69"/>
                    <a:gd name="T18" fmla="*/ 49 w 71"/>
                    <a:gd name="T19" fmla="*/ 11 h 69"/>
                    <a:gd name="T20" fmla="*/ 49 w 71"/>
                    <a:gd name="T21" fmla="*/ 6 h 69"/>
                    <a:gd name="T22" fmla="*/ 48 w 71"/>
                    <a:gd name="T23" fmla="*/ 6 h 69"/>
                    <a:gd name="T24" fmla="*/ 48 w 71"/>
                    <a:gd name="T25" fmla="*/ 5 h 69"/>
                    <a:gd name="T26" fmla="*/ 43 w 71"/>
                    <a:gd name="T27" fmla="*/ 5 h 69"/>
                    <a:gd name="T28" fmla="*/ 43 w 71"/>
                    <a:gd name="T29" fmla="*/ 0 h 69"/>
                    <a:gd name="T30" fmla="*/ 68 w 71"/>
                    <a:gd name="T31" fmla="*/ 0 h 69"/>
                    <a:gd name="T32" fmla="*/ 68 w 71"/>
                    <a:gd name="T33" fmla="*/ 5 h 69"/>
                    <a:gd name="T34" fmla="*/ 65 w 71"/>
                    <a:gd name="T35" fmla="*/ 5 h 69"/>
                    <a:gd name="T36" fmla="*/ 56 w 71"/>
                    <a:gd name="T37" fmla="*/ 9 h 69"/>
                    <a:gd name="T38" fmla="*/ 53 w 71"/>
                    <a:gd name="T39" fmla="*/ 12 h 69"/>
                    <a:gd name="T40" fmla="*/ 51 w 71"/>
                    <a:gd name="T41" fmla="*/ 17 h 69"/>
                    <a:gd name="T42" fmla="*/ 43 w 71"/>
                    <a:gd name="T43" fmla="*/ 27 h 69"/>
                    <a:gd name="T44" fmla="*/ 55 w 71"/>
                    <a:gd name="T45" fmla="*/ 49 h 69"/>
                    <a:gd name="T46" fmla="*/ 58 w 71"/>
                    <a:gd name="T47" fmla="*/ 55 h 69"/>
                    <a:gd name="T48" fmla="*/ 61 w 71"/>
                    <a:gd name="T49" fmla="*/ 60 h 69"/>
                    <a:gd name="T50" fmla="*/ 64 w 71"/>
                    <a:gd name="T51" fmla="*/ 63 h 69"/>
                    <a:gd name="T52" fmla="*/ 67 w 71"/>
                    <a:gd name="T53" fmla="*/ 64 h 69"/>
                    <a:gd name="T54" fmla="*/ 68 w 71"/>
                    <a:gd name="T55" fmla="*/ 66 h 69"/>
                    <a:gd name="T56" fmla="*/ 71 w 71"/>
                    <a:gd name="T57" fmla="*/ 66 h 69"/>
                    <a:gd name="T58" fmla="*/ 71 w 71"/>
                    <a:gd name="T59" fmla="*/ 69 h 69"/>
                    <a:gd name="T60" fmla="*/ 33 w 71"/>
                    <a:gd name="T61" fmla="*/ 69 h 69"/>
                    <a:gd name="T62" fmla="*/ 33 w 71"/>
                    <a:gd name="T63" fmla="*/ 66 h 69"/>
                    <a:gd name="T64" fmla="*/ 36 w 71"/>
                    <a:gd name="T65" fmla="*/ 66 h 69"/>
                    <a:gd name="T66" fmla="*/ 39 w 71"/>
                    <a:gd name="T67" fmla="*/ 64 h 69"/>
                    <a:gd name="T68" fmla="*/ 40 w 71"/>
                    <a:gd name="T69" fmla="*/ 63 h 69"/>
                    <a:gd name="T70" fmla="*/ 37 w 71"/>
                    <a:gd name="T71" fmla="*/ 57 h 69"/>
                    <a:gd name="T72" fmla="*/ 30 w 71"/>
                    <a:gd name="T73" fmla="*/ 45 h 69"/>
                    <a:gd name="T74" fmla="*/ 25 w 71"/>
                    <a:gd name="T75" fmla="*/ 52 h 69"/>
                    <a:gd name="T76" fmla="*/ 24 w 71"/>
                    <a:gd name="T77" fmla="*/ 55 h 69"/>
                    <a:gd name="T78" fmla="*/ 21 w 71"/>
                    <a:gd name="T79" fmla="*/ 58 h 69"/>
                    <a:gd name="T80" fmla="*/ 21 w 71"/>
                    <a:gd name="T81" fmla="*/ 64 h 69"/>
                    <a:gd name="T82" fmla="*/ 22 w 71"/>
                    <a:gd name="T83" fmla="*/ 64 h 69"/>
                    <a:gd name="T84" fmla="*/ 24 w 71"/>
                    <a:gd name="T85" fmla="*/ 66 h 69"/>
                    <a:gd name="T86" fmla="*/ 28 w 71"/>
                    <a:gd name="T87" fmla="*/ 66 h 69"/>
                    <a:gd name="T88" fmla="*/ 28 w 71"/>
                    <a:gd name="T89" fmla="*/ 69 h 69"/>
                    <a:gd name="T90" fmla="*/ 0 w 71"/>
                    <a:gd name="T91" fmla="*/ 69 h 69"/>
                    <a:gd name="T92" fmla="*/ 0 w 71"/>
                    <a:gd name="T93" fmla="*/ 66 h 69"/>
                    <a:gd name="T94" fmla="*/ 3 w 71"/>
                    <a:gd name="T95" fmla="*/ 66 h 69"/>
                    <a:gd name="T96" fmla="*/ 8 w 71"/>
                    <a:gd name="T97" fmla="*/ 64 h 69"/>
                    <a:gd name="T98" fmla="*/ 9 w 71"/>
                    <a:gd name="T99" fmla="*/ 63 h 69"/>
                    <a:gd name="T100" fmla="*/ 13 w 71"/>
                    <a:gd name="T101" fmla="*/ 60 h 69"/>
                    <a:gd name="T102" fmla="*/ 18 w 71"/>
                    <a:gd name="T103" fmla="*/ 55 h 69"/>
                    <a:gd name="T104" fmla="*/ 22 w 71"/>
                    <a:gd name="T105" fmla="*/ 49 h 69"/>
                    <a:gd name="T106" fmla="*/ 28 w 71"/>
                    <a:gd name="T107" fmla="*/ 40 h 69"/>
                    <a:gd name="T108" fmla="*/ 16 w 71"/>
                    <a:gd name="T109" fmla="*/ 20 h 69"/>
                    <a:gd name="T110" fmla="*/ 13 w 71"/>
                    <a:gd name="T111" fmla="*/ 15 h 69"/>
                    <a:gd name="T112" fmla="*/ 12 w 71"/>
                    <a:gd name="T113" fmla="*/ 12 h 69"/>
                    <a:gd name="T114" fmla="*/ 10 w 71"/>
                    <a:gd name="T115" fmla="*/ 11 h 69"/>
                    <a:gd name="T116" fmla="*/ 9 w 71"/>
                    <a:gd name="T117" fmla="*/ 8 h 69"/>
                    <a:gd name="T118" fmla="*/ 6 w 71"/>
                    <a:gd name="T119" fmla="*/ 8 h 69"/>
                    <a:gd name="T120" fmla="*/ 3 w 71"/>
                    <a:gd name="T121" fmla="*/ 5 h 69"/>
                    <a:gd name="T122" fmla="*/ 0 w 71"/>
                    <a:gd name="T123" fmla="*/ 5 h 69"/>
                    <a:gd name="T124" fmla="*/ 0 w 71"/>
                    <a:gd name="T125" fmla="*/ 0 h 6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1" h="69">
                      <a:moveTo>
                        <a:pt x="0" y="0"/>
                      </a:moveTo>
                      <a:lnTo>
                        <a:pt x="39" y="0"/>
                      </a:lnTo>
                      <a:lnTo>
                        <a:pt x="39" y="5"/>
                      </a:lnTo>
                      <a:lnTo>
                        <a:pt x="33" y="6"/>
                      </a:lnTo>
                      <a:lnTo>
                        <a:pt x="33" y="9"/>
                      </a:lnTo>
                      <a:lnTo>
                        <a:pt x="34" y="9"/>
                      </a:lnTo>
                      <a:lnTo>
                        <a:pt x="34" y="12"/>
                      </a:lnTo>
                      <a:lnTo>
                        <a:pt x="42" y="23"/>
                      </a:lnTo>
                      <a:lnTo>
                        <a:pt x="48" y="14"/>
                      </a:lnTo>
                      <a:lnTo>
                        <a:pt x="49" y="11"/>
                      </a:lnTo>
                      <a:lnTo>
                        <a:pt x="49" y="6"/>
                      </a:lnTo>
                      <a:lnTo>
                        <a:pt x="48" y="6"/>
                      </a:lnTo>
                      <a:lnTo>
                        <a:pt x="48" y="5"/>
                      </a:lnTo>
                      <a:lnTo>
                        <a:pt x="43" y="5"/>
                      </a:lnTo>
                      <a:lnTo>
                        <a:pt x="43" y="0"/>
                      </a:lnTo>
                      <a:lnTo>
                        <a:pt x="68" y="0"/>
                      </a:lnTo>
                      <a:lnTo>
                        <a:pt x="68" y="5"/>
                      </a:lnTo>
                      <a:lnTo>
                        <a:pt x="65" y="5"/>
                      </a:lnTo>
                      <a:lnTo>
                        <a:pt x="56" y="9"/>
                      </a:lnTo>
                      <a:lnTo>
                        <a:pt x="53" y="12"/>
                      </a:lnTo>
                      <a:lnTo>
                        <a:pt x="51" y="17"/>
                      </a:lnTo>
                      <a:lnTo>
                        <a:pt x="43" y="27"/>
                      </a:lnTo>
                      <a:lnTo>
                        <a:pt x="55" y="49"/>
                      </a:lnTo>
                      <a:lnTo>
                        <a:pt x="58" y="55"/>
                      </a:lnTo>
                      <a:lnTo>
                        <a:pt x="61" y="60"/>
                      </a:lnTo>
                      <a:lnTo>
                        <a:pt x="64" y="63"/>
                      </a:lnTo>
                      <a:lnTo>
                        <a:pt x="67" y="64"/>
                      </a:lnTo>
                      <a:lnTo>
                        <a:pt x="68" y="66"/>
                      </a:lnTo>
                      <a:lnTo>
                        <a:pt x="71" y="66"/>
                      </a:lnTo>
                      <a:lnTo>
                        <a:pt x="71" y="69"/>
                      </a:lnTo>
                      <a:lnTo>
                        <a:pt x="33" y="69"/>
                      </a:lnTo>
                      <a:lnTo>
                        <a:pt x="33" y="66"/>
                      </a:lnTo>
                      <a:lnTo>
                        <a:pt x="36" y="66"/>
                      </a:lnTo>
                      <a:lnTo>
                        <a:pt x="39" y="64"/>
                      </a:lnTo>
                      <a:lnTo>
                        <a:pt x="40" y="63"/>
                      </a:lnTo>
                      <a:lnTo>
                        <a:pt x="37" y="57"/>
                      </a:lnTo>
                      <a:lnTo>
                        <a:pt x="30" y="45"/>
                      </a:lnTo>
                      <a:lnTo>
                        <a:pt x="25" y="52"/>
                      </a:lnTo>
                      <a:lnTo>
                        <a:pt x="24" y="55"/>
                      </a:lnTo>
                      <a:lnTo>
                        <a:pt x="21" y="58"/>
                      </a:lnTo>
                      <a:lnTo>
                        <a:pt x="21" y="64"/>
                      </a:lnTo>
                      <a:lnTo>
                        <a:pt x="22" y="64"/>
                      </a:lnTo>
                      <a:lnTo>
                        <a:pt x="24" y="66"/>
                      </a:lnTo>
                      <a:lnTo>
                        <a:pt x="28" y="66"/>
                      </a:lnTo>
                      <a:lnTo>
                        <a:pt x="28" y="69"/>
                      </a:lnTo>
                      <a:lnTo>
                        <a:pt x="0" y="69"/>
                      </a:lnTo>
                      <a:lnTo>
                        <a:pt x="0" y="66"/>
                      </a:lnTo>
                      <a:lnTo>
                        <a:pt x="3" y="66"/>
                      </a:lnTo>
                      <a:lnTo>
                        <a:pt x="8" y="64"/>
                      </a:lnTo>
                      <a:lnTo>
                        <a:pt x="9" y="63"/>
                      </a:lnTo>
                      <a:lnTo>
                        <a:pt x="13" y="60"/>
                      </a:lnTo>
                      <a:lnTo>
                        <a:pt x="18" y="55"/>
                      </a:lnTo>
                      <a:lnTo>
                        <a:pt x="22" y="49"/>
                      </a:lnTo>
                      <a:lnTo>
                        <a:pt x="28" y="40"/>
                      </a:lnTo>
                      <a:lnTo>
                        <a:pt x="16" y="20"/>
                      </a:lnTo>
                      <a:lnTo>
                        <a:pt x="13" y="15"/>
                      </a:lnTo>
                      <a:lnTo>
                        <a:pt x="12" y="12"/>
                      </a:lnTo>
                      <a:lnTo>
                        <a:pt x="10" y="11"/>
                      </a:lnTo>
                      <a:lnTo>
                        <a:pt x="9" y="8"/>
                      </a:lnTo>
                      <a:lnTo>
                        <a:pt x="6" y="8"/>
                      </a:lnTo>
                      <a:lnTo>
                        <a:pt x="3" y="5"/>
                      </a:lnTo>
                      <a:lnTo>
                        <a:pt x="0" y="5"/>
                      </a:lnTo>
                      <a:lnTo>
                        <a:pt x="0" y="0"/>
                      </a:lnTo>
                      <a:close/>
                    </a:path>
                  </a:pathLst>
                </a:custGeom>
                <a:solidFill>
                  <a:srgbClr val="000000"/>
                </a:solidFill>
                <a:ln w="0">
                  <a:solidFill>
                    <a:srgbClr val="000000"/>
                  </a:solidFill>
                  <a:prstDash val="solid"/>
                  <a:round/>
                  <a:headEnd/>
                  <a:tailEnd/>
                </a:ln>
              </p:spPr>
              <p:txBody>
                <a:bodyPr/>
                <a:lstStyle/>
                <a:p>
                  <a:pPr eaLnBrk="1" fontAlgn="auto" hangingPunct="1">
                    <a:spcBef>
                      <a:spcPts val="0"/>
                    </a:spcBef>
                    <a:spcAft>
                      <a:spcPts val="0"/>
                    </a:spcAft>
                    <a:defRPr/>
                  </a:pPr>
                  <a:endParaRPr lang="en-US" sz="1800" b="0" i="0" kern="0">
                    <a:solidFill>
                      <a:prstClr val="black"/>
                    </a:solidFill>
                    <a:latin typeface="Calibri" pitchFamily="34" charset="0"/>
                    <a:ea typeface="ＭＳ Ｐゴシック" pitchFamily="34" charset="-128"/>
                  </a:endParaRPr>
                </a:p>
              </p:txBody>
            </p:sp>
          </p:grpSp>
          <p:sp>
            <p:nvSpPr>
              <p:cNvPr id="98" name="TextBox 104"/>
              <p:cNvSpPr txBox="1">
                <a:spLocks noChangeArrowheads="1"/>
              </p:cNvSpPr>
              <p:nvPr/>
            </p:nvSpPr>
            <p:spPr bwMode="auto">
              <a:xfrm>
                <a:off x="6593084" y="4006790"/>
                <a:ext cx="1863598" cy="4363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fontAlgn="auto" hangingPunct="1">
                  <a:spcBef>
                    <a:spcPts val="0"/>
                  </a:spcBef>
                  <a:spcAft>
                    <a:spcPts val="0"/>
                  </a:spcAft>
                  <a:defRPr/>
                </a:pPr>
                <a:r>
                  <a:rPr lang="en-US" altLang="en-US" sz="2000" b="0" i="0" kern="0">
                    <a:solidFill>
                      <a:prstClr val="black"/>
                    </a:solidFill>
                    <a:latin typeface="Arial" pitchFamily="34" charset="0"/>
                    <a:ea typeface="ＭＳ Ｐゴシック" pitchFamily="34" charset="-128"/>
                  </a:rPr>
                  <a:t>g</a:t>
                </a:r>
                <a:r>
                  <a:rPr lang="en-US" altLang="en-US" sz="2000" b="0" i="0" kern="0" baseline="-25000">
                    <a:solidFill>
                      <a:prstClr val="black"/>
                    </a:solidFill>
                    <a:latin typeface="Comic Sans MS" pitchFamily="66" charset="0"/>
                    <a:ea typeface="ＭＳ Ｐゴシック" pitchFamily="34" charset="-128"/>
                  </a:rPr>
                  <a:t>1T </a:t>
                </a:r>
                <a:r>
                  <a:rPr lang="en-US" altLang="en-US" sz="2000" b="0" i="0" kern="0" baseline="30000">
                    <a:solidFill>
                      <a:prstClr val="black"/>
                    </a:solidFill>
                    <a:latin typeface="Comic Sans MS" pitchFamily="66" charset="0"/>
                    <a:ea typeface="ＭＳ Ｐゴシック" pitchFamily="34" charset="-128"/>
                  </a:rPr>
                  <a:t>(1)</a:t>
                </a:r>
              </a:p>
            </p:txBody>
          </p:sp>
          <p:sp>
            <p:nvSpPr>
              <p:cNvPr id="99" name="TextBox 105"/>
              <p:cNvSpPr txBox="1">
                <a:spLocks noChangeArrowheads="1"/>
              </p:cNvSpPr>
              <p:nvPr/>
            </p:nvSpPr>
            <p:spPr bwMode="auto">
              <a:xfrm>
                <a:off x="7335365" y="4482845"/>
                <a:ext cx="1040378" cy="4027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fontAlgn="auto" hangingPunct="1">
                  <a:spcBef>
                    <a:spcPts val="0"/>
                  </a:spcBef>
                  <a:spcAft>
                    <a:spcPts val="0"/>
                  </a:spcAft>
                  <a:defRPr/>
                </a:pPr>
                <a:r>
                  <a:rPr lang="en-US" altLang="en-US" sz="1800" b="0" i="0" kern="0">
                    <a:solidFill>
                      <a:srgbClr val="FF0000"/>
                    </a:solidFill>
                    <a:ea typeface="ＭＳ Ｐゴシック" pitchFamily="34" charset="-128"/>
                  </a:rPr>
                  <a:t>S-P int.</a:t>
                </a:r>
              </a:p>
            </p:txBody>
          </p:sp>
          <p:cxnSp>
            <p:nvCxnSpPr>
              <p:cNvPr id="51219" name="Straight Arrow Connector 571"/>
              <p:cNvCxnSpPr>
                <a:cxnSpLocks noChangeShapeType="1"/>
              </p:cNvCxnSpPr>
              <p:nvPr/>
            </p:nvCxnSpPr>
            <p:spPr bwMode="auto">
              <a:xfrm rot="5400000" flipH="1" flipV="1">
                <a:off x="7176452" y="4758572"/>
                <a:ext cx="320040" cy="320040"/>
              </a:xfrm>
              <a:prstGeom prst="straightConnector1">
                <a:avLst/>
              </a:prstGeom>
              <a:noFill/>
              <a:ln w="12700" algn="ctr">
                <a:solidFill>
                  <a:srgbClr val="FF0000"/>
                </a:solidFill>
                <a:round/>
                <a:headEnd/>
                <a:tailEnd type="arrow" w="med" len="med"/>
              </a:ln>
              <a:extLst>
                <a:ext uri="{909E8E84-426E-40dd-AFC4-6F175D3DCCD1}">
                  <a14:hiddenFill xmlns:a14="http://schemas.microsoft.com/office/drawing/2010/main" xmlns="">
                    <a:noFill/>
                  </a14:hiddenFill>
                </a:ext>
              </a:extLst>
            </p:spPr>
          </p:cxnSp>
          <p:cxnSp>
            <p:nvCxnSpPr>
              <p:cNvPr id="51220" name="Straight Arrow Connector 572"/>
              <p:cNvCxnSpPr>
                <a:cxnSpLocks noChangeShapeType="1"/>
              </p:cNvCxnSpPr>
              <p:nvPr/>
            </p:nvCxnSpPr>
            <p:spPr bwMode="auto">
              <a:xfrm flipV="1">
                <a:off x="7237412" y="5610860"/>
                <a:ext cx="480060" cy="320040"/>
              </a:xfrm>
              <a:prstGeom prst="straightConnector1">
                <a:avLst/>
              </a:prstGeom>
              <a:noFill/>
              <a:ln w="12700" algn="ctr">
                <a:solidFill>
                  <a:srgbClr val="0000FF"/>
                </a:solidFill>
                <a:round/>
                <a:headEnd/>
                <a:tailEnd type="arrow" w="med" len="med"/>
              </a:ln>
              <a:extLst>
                <a:ext uri="{909E8E84-426E-40dd-AFC4-6F175D3DCCD1}">
                  <a14:hiddenFill xmlns:a14="http://schemas.microsoft.com/office/drawing/2010/main" xmlns="">
                    <a:noFill/>
                  </a14:hiddenFill>
                </a:ext>
              </a:extLst>
            </p:spPr>
          </p:cxnSp>
          <p:sp>
            <p:nvSpPr>
              <p:cNvPr id="102" name="TextBox 108"/>
              <p:cNvSpPr txBox="1">
                <a:spLocks noChangeArrowheads="1"/>
              </p:cNvSpPr>
              <p:nvPr/>
            </p:nvSpPr>
            <p:spPr bwMode="auto">
              <a:xfrm>
                <a:off x="7568315" y="5320703"/>
                <a:ext cx="1040378" cy="7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fontAlgn="auto" hangingPunct="1">
                  <a:spcBef>
                    <a:spcPts val="0"/>
                  </a:spcBef>
                  <a:spcAft>
                    <a:spcPts val="0"/>
                  </a:spcAft>
                  <a:defRPr/>
                </a:pPr>
                <a:r>
                  <a:rPr lang="en-US" altLang="en-US" sz="1800" b="0" i="0" kern="0">
                    <a:solidFill>
                      <a:srgbClr val="0000FF"/>
                    </a:solidFill>
                    <a:ea typeface="ＭＳ Ｐゴシック" pitchFamily="34" charset="-128"/>
                  </a:rPr>
                  <a:t>P-D int.</a:t>
                </a:r>
              </a:p>
            </p:txBody>
          </p:sp>
        </p:grpSp>
        <p:sp>
          <p:nvSpPr>
            <p:cNvPr id="94" name="矩形 250"/>
            <p:cNvSpPr/>
            <p:nvPr/>
          </p:nvSpPr>
          <p:spPr>
            <a:xfrm>
              <a:off x="6324600" y="5681112"/>
              <a:ext cx="2532836" cy="671238"/>
            </a:xfrm>
            <a:prstGeom prst="rect">
              <a:avLst/>
            </a:prstGeom>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fontAlgn="auto" hangingPunct="1">
                <a:spcBef>
                  <a:spcPts val="0"/>
                </a:spcBef>
                <a:spcAft>
                  <a:spcPts val="0"/>
                </a:spcAft>
                <a:defRPr/>
              </a:pPr>
              <a:r>
                <a:rPr lang="en-US" altLang="zh-CN" sz="1200" b="0" i="0" kern="0">
                  <a:solidFill>
                    <a:prstClr val="black"/>
                  </a:solidFill>
                  <a:ea typeface="宋体"/>
                </a:rPr>
                <a:t>Light-Cone CQM by B. </a:t>
              </a:r>
              <a:r>
                <a:rPr lang="en-US" altLang="zh-CN" sz="1200" b="0" i="0" kern="0">
                  <a:solidFill>
                    <a:prstClr val="black"/>
                  </a:solidFill>
                  <a:ea typeface="宋体"/>
                  <a:cs typeface="Arial" pitchFamily="34" charset="0"/>
                </a:rPr>
                <a:t>Pasquini </a:t>
              </a:r>
              <a:endParaRPr lang="en-US" altLang="zh-CN" sz="1200" b="0" i="0" kern="0">
                <a:solidFill>
                  <a:prstClr val="black"/>
                </a:solidFill>
                <a:ea typeface="宋体"/>
              </a:endParaRPr>
            </a:p>
            <a:p>
              <a:pPr eaLnBrk="1" fontAlgn="auto" hangingPunct="1">
                <a:spcBef>
                  <a:spcPts val="0"/>
                </a:spcBef>
                <a:spcAft>
                  <a:spcPts val="0"/>
                </a:spcAft>
                <a:defRPr/>
              </a:pPr>
              <a:r>
                <a:rPr lang="en-US" altLang="zh-CN" sz="1000" b="0" i="0" kern="0">
                  <a:solidFill>
                    <a:prstClr val="black"/>
                  </a:solidFill>
                  <a:ea typeface="宋体"/>
                </a:rPr>
                <a:t>B.P., Cazzaniga, Boffi, PRD78, 2008</a:t>
              </a:r>
              <a:endParaRPr lang="it-IT" altLang="zh-CN" sz="1000" b="0" i="0" kern="0">
                <a:solidFill>
                  <a:prstClr val="black"/>
                </a:solidFill>
                <a:ea typeface="宋体"/>
              </a:endParaRPr>
            </a:p>
          </p:txBody>
        </p:sp>
      </p:grpSp>
      <p:pic>
        <p:nvPicPr>
          <p:cNvPr id="51209" name="Picture 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77801" y="3070225"/>
            <a:ext cx="4514850" cy="2884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9" name="Rectangle 36"/>
          <p:cNvSpPr>
            <a:spLocks noChangeArrowheads="1"/>
          </p:cNvSpPr>
          <p:nvPr/>
        </p:nvSpPr>
        <p:spPr bwMode="auto">
          <a:xfrm>
            <a:off x="2241552" y="2886075"/>
            <a:ext cx="2275977" cy="3693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18" tIns="45706" rIns="91418" bIns="45706">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fontAlgn="auto" hangingPunct="1">
              <a:spcBef>
                <a:spcPts val="0"/>
              </a:spcBef>
              <a:spcAft>
                <a:spcPts val="0"/>
              </a:spcAft>
              <a:defRPr/>
            </a:pPr>
            <a:r>
              <a:rPr lang="en-US" altLang="en-US" sz="1800" b="0" i="0" kern="0">
                <a:solidFill>
                  <a:srgbClr val="2D16D4"/>
                </a:solidFill>
                <a:latin typeface="Arial" pitchFamily="34" charset="0"/>
                <a:ea typeface="ＭＳ Ｐゴシック" pitchFamily="34" charset="-128"/>
                <a:cs typeface="Arial" pitchFamily="34" charset="0"/>
              </a:rPr>
              <a:t>Neutron Projections</a:t>
            </a:r>
            <a:r>
              <a:rPr lang="en-US" altLang="en-US" sz="1800" b="0" i="0" kern="0">
                <a:solidFill>
                  <a:srgbClr val="5B9BD5"/>
                </a:solidFill>
                <a:latin typeface="Arial" pitchFamily="34" charset="0"/>
                <a:ea typeface="ＭＳ Ｐゴシック" pitchFamily="34" charset="-128"/>
                <a:cs typeface="Arial" pitchFamily="34" charset="0"/>
              </a:rPr>
              <a:t>, </a:t>
            </a:r>
            <a:endParaRPr lang="en-US" altLang="en-US" sz="1800" b="0" i="0" kern="0">
              <a:solidFill>
                <a:srgbClr val="5B9BD5"/>
              </a:solidFill>
              <a:ea typeface="ＭＳ Ｐゴシック" pitchFamily="34" charset="-128"/>
            </a:endParaRPr>
          </a:p>
        </p:txBody>
      </p:sp>
      <p:pic>
        <p:nvPicPr>
          <p:cNvPr id="51211" name="Picture 3"/>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600575" y="3167074"/>
            <a:ext cx="4465638" cy="285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p>
            <a:pPr>
              <a:defRPr/>
            </a:pPr>
            <a:r>
              <a:rPr lang="en-US" smtClean="0"/>
              <a:t>Avakian, APCTP July 2</a:t>
            </a:r>
            <a:endParaRPr lang="en-US"/>
          </a:p>
        </p:txBody>
      </p:sp>
      <p:sp>
        <p:nvSpPr>
          <p:cNvPr id="3" name="Slide Number Placeholder 2"/>
          <p:cNvSpPr>
            <a:spLocks noGrp="1"/>
          </p:cNvSpPr>
          <p:nvPr>
            <p:ph type="sldNum" sz="quarter" idx="11"/>
          </p:nvPr>
        </p:nvSpPr>
        <p:spPr/>
        <p:txBody>
          <a:bodyPr/>
          <a:lstStyle/>
          <a:p>
            <a:pPr>
              <a:defRPr/>
            </a:pPr>
            <a:fld id="{185C1D5A-1B75-2643-9634-7250AEE2B499}" type="slidenum">
              <a:rPr lang="en-US" altLang="en-US" smtClean="0"/>
              <a:pPr>
                <a:defRPr/>
              </a:pPr>
              <a:t>130</a:t>
            </a:fld>
            <a:endParaRPr lang="en-US" altLang="en-US"/>
          </a:p>
        </p:txBody>
      </p:sp>
    </p:spTree>
    <p:extLst>
      <p:ext uri="{BB962C8B-B14F-4D97-AF65-F5344CB8AC3E}">
        <p14:creationId xmlns:p14="http://schemas.microsoft.com/office/powerpoint/2010/main" val="32612454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mv="urn:schemas-microsoft-com:mac:vml" xmlns="">
      <p:transitio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with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p:cTn id="7" dur="500" fill="hold"/>
                                        <p:tgtEl>
                                          <p:spTgt spid="92"/>
                                        </p:tgtEl>
                                        <p:attrNameLst>
                                          <p:attrName>ppt_w</p:attrName>
                                        </p:attrNameLst>
                                      </p:cBhvr>
                                      <p:tavLst>
                                        <p:tav tm="0">
                                          <p:val>
                                            <p:strVal val="#ppt_w*0.70"/>
                                          </p:val>
                                        </p:tav>
                                        <p:tav tm="100000">
                                          <p:val>
                                            <p:strVal val="#ppt_w"/>
                                          </p:val>
                                        </p:tav>
                                      </p:tavLst>
                                    </p:anim>
                                    <p:anim calcmode="lin" valueType="num">
                                      <p:cBhvr>
                                        <p:cTn id="8" dur="500" fill="hold"/>
                                        <p:tgtEl>
                                          <p:spTgt spid="92"/>
                                        </p:tgtEl>
                                        <p:attrNameLst>
                                          <p:attrName>ppt_h</p:attrName>
                                        </p:attrNameLst>
                                      </p:cBhvr>
                                      <p:tavLst>
                                        <p:tav tm="0">
                                          <p:val>
                                            <p:strVal val="#ppt_h"/>
                                          </p:val>
                                        </p:tav>
                                        <p:tav tm="100000">
                                          <p:val>
                                            <p:strVal val="#ppt_h"/>
                                          </p:val>
                                        </p:tav>
                                      </p:tavLst>
                                    </p:anim>
                                    <p:animEffect transition="in" filter="fade">
                                      <p:cBhvr>
                                        <p:cTn id="9"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tmdplots.pdf"/>
          <p:cNvPicPr>
            <a:picLocks noGrp="1" noChangeAspect="1"/>
          </p:cNvPicPr>
          <p:nvPr>
            <p:ph idx="1"/>
          </p:nvPr>
        </p:nvPicPr>
        <p:blipFill rotWithShape="1">
          <a:blip r:embed="rId2">
            <a:extLst>
              <a:ext uri="{28A0092B-C50C-407E-A947-70E740481C1C}">
                <a14:useLocalDpi xmlns:a14="http://schemas.microsoft.com/office/drawing/2010/main" val="0"/>
              </a:ext>
            </a:extLst>
          </a:blip>
          <a:srcRect l="1807" t="4553" r="2380" b="7399"/>
          <a:stretch/>
        </p:blipFill>
        <p:spPr>
          <a:xfrm>
            <a:off x="3" y="0"/>
            <a:ext cx="9045717" cy="6858000"/>
          </a:xfrm>
        </p:spPr>
      </p:pic>
      <p:sp>
        <p:nvSpPr>
          <p:cNvPr id="2" name="Footer Placeholder 1"/>
          <p:cNvSpPr>
            <a:spLocks noGrp="1"/>
          </p:cNvSpPr>
          <p:nvPr>
            <p:ph type="ftr" sz="quarter" idx="10"/>
          </p:nvPr>
        </p:nvSpPr>
        <p:spPr/>
        <p:txBody>
          <a:bodyPr/>
          <a:lstStyle/>
          <a:p>
            <a:pPr>
              <a:defRPr/>
            </a:pPr>
            <a:r>
              <a:rPr lang="en-US" smtClean="0"/>
              <a:t>Avakian, APCTP July 2</a:t>
            </a:r>
            <a:endParaRPr lang="en-US"/>
          </a:p>
        </p:txBody>
      </p:sp>
      <p:sp>
        <p:nvSpPr>
          <p:cNvPr id="3" name="Slide Number Placeholder 2"/>
          <p:cNvSpPr>
            <a:spLocks noGrp="1"/>
          </p:cNvSpPr>
          <p:nvPr>
            <p:ph type="sldNum" sz="quarter" idx="11"/>
          </p:nvPr>
        </p:nvSpPr>
        <p:spPr/>
        <p:txBody>
          <a:bodyPr/>
          <a:lstStyle/>
          <a:p>
            <a:pPr>
              <a:defRPr/>
            </a:pPr>
            <a:fld id="{185C1D5A-1B75-2643-9634-7250AEE2B499}" type="slidenum">
              <a:rPr lang="en-US" altLang="en-US" smtClean="0"/>
              <a:pPr>
                <a:defRPr/>
              </a:pPr>
              <a:t>131</a:t>
            </a:fld>
            <a:endParaRPr lang="en-US" altLang="en-US"/>
          </a:p>
        </p:txBody>
      </p:sp>
    </p:spTree>
    <p:extLst>
      <p:ext uri="{BB962C8B-B14F-4D97-AF65-F5344CB8AC3E}">
        <p14:creationId xmlns:p14="http://schemas.microsoft.com/office/powerpoint/2010/main" val="1592462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mv="urn:schemas-microsoft-com:mac:vml" xmlns="">
      <p:transition spd="slow" advClick="0"/>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EXPOINTINIT" val=""/>
  <p:tag name="USEAMSFONTS" val="True"/>
  <p:tag name="EMBEDFONTS" val="False"/>
  <p:tag name="USEBOLDAMS" val="False"/>
  <p:tag name="DEFAULTDISPLAYSOURCE" val="\documentclass{slides}\pagestyle{empty}&#10;\begin{document}&#10;&#10;\end{document}&#10;"/>
  <p:tag name="TEX2PS" val="latex $(base).tex; dvips -D $(res) -E -o $(base).ps $(base).dvi"/>
  <p:tag name="EXTERNALEDITCOMMAND" val="notepad %"/>
  <p:tag name="GHOSTSCRIPTCOMMAND" val="c:\gs\gs8.14\bin\gswin32c"/>
  <p:tag name="DEFAULTBITMAP" val="pngmono"/>
  <p:tag name="DEFAULTBLEND" val="False"/>
  <p:tag name="DEFAULTTRANSPARENT" val="False"/>
  <p:tag name="DEFAULTWORKAROUNDTRANSPARENCYBUG" val="False"/>
  <p:tag name="DEFAULTRESOLUTION" val="1200"/>
  <p:tag name="DEFAULTMAGNIFICATION" val="2"/>
  <p:tag name="DEFAULTFONTSIZE" val="10"/>
  <p:tag name="DEFAULTWIDTH" val="722"/>
  <p:tag name="DEFAULTHEIGHT" val="302"/>
</p:tagLst>
</file>

<file path=ppt/tags/tag2.xml><?xml version="1.0" encoding="utf-8"?>
<p:tagLst xmlns:a="http://schemas.openxmlformats.org/drawingml/2006/main" xmlns:r="http://schemas.openxmlformats.org/officeDocument/2006/relationships" xmlns:p="http://schemas.openxmlformats.org/presentationml/2006/main">
  <p:tag name="SOURCE" val="\documentclass{slides}\pagestyle{empty}&#10;\usepackage{color}&#10;\begin{document}&#10;\begin{eqnarray}&#10;\sigma=F_{UU}+{\color{red}P_t}F^{\sin \phi}_{\color{blue}U\color{red}L}\sin2\phi+{\color{blue} P_b}F^{\sin\phi}_{\color{blue}L\color{red}U}\sin\phi\dots \nonumber &#10;\end{eqnarray}&#10;\end{document}&#10;"/>
  <p:tag name="EXTERNALNAME" val="txp_fig"/>
  <p:tag name="BLEND" val="False"/>
  <p:tag name="TRANSPARENT" val="False"/>
  <p:tag name="KEEPFILES" val="False"/>
  <p:tag name="DEBUGPAUSE" val="False"/>
  <p:tag name="RESOLUTION" val="1200"/>
  <p:tag name="TIMEOUT" val="(none)"/>
  <p:tag name="BOXWIDTH" val="669"/>
  <p:tag name="BOXHEIGHT" val="313"/>
  <p:tag name="BOXFONT" val="10"/>
  <p:tag name="BOXWRAP" val="False"/>
  <p:tag name="WORKAROUNDTRANSPARENCYBUG" val="False"/>
  <p:tag name="ALLOWFONTSUBSTITUTION" val="False"/>
  <p:tag name="BITMAPFORMAT" val="png256"/>
  <p:tag name="ORIGWIDTH" val="423"/>
  <p:tag name="PICTUREFILESIZE" val="36717"/>
</p:tagLst>
</file>

<file path=ppt/tags/tag3.xml><?xml version="1.0" encoding="utf-8"?>
<p:tagLst xmlns:a="http://schemas.openxmlformats.org/drawingml/2006/main" xmlns:r="http://schemas.openxmlformats.org/officeDocument/2006/relationships" xmlns:p="http://schemas.openxmlformats.org/presentationml/2006/main">
  <p:tag name="SOURCE" val="\documentclass[12pt]{article}\pagestyle{empty}&#10;%\documentclass{slides}&#10;\input epsf&#10;\usepackage{graphicx}&#10;\usepackage{color}&#10;\begin{document}&#10;\begin{table}&#10;\begin{center}&#10;\begin{tabular}{|c|c|c|c|} \hline&#10;N/q &amp; {\color{blue}U} &amp; {\color{green}L} &amp; {\color{red}T} \\ \hline&#10; {U} &amp; ${ \color{blue}  f^\perp }$   &amp; ${ \color{green} g^\perp }$ &amp; ${ \color{red} h, \bf e }$ \\&#10;\hline&#10;{L} &amp; ${\color{blue} f_L^\perp }$ &amp; ${ \color{green} g_L^\perp }$ &amp;    ${\color{red} {\bf h_{L}},e_L}$ \\&#10;\hline&#10; {T} &amp; ${\color{blue} f_{T},f_T^\perp} $ &amp;  ${\color{green} {\bf g_{T}},g_T^\perp }$ &amp;  ${\color{red} h_T, e_T, h_{T}^\perp, e_T^\perp }$ \\&#10;\hline&#10;\end{tabular}&#10;\end{center}&#10;\end{table}&#10;\end{document}"/>
  <p:tag name="EXTERNALNAME" val="txp_fig"/>
  <p:tag name="BLEND" val="False"/>
  <p:tag name="TRANSPARENT" val="False"/>
  <p:tag name="KEEPFILES" val="False"/>
  <p:tag name="DEBUGPAUSE" val="False"/>
  <p:tag name="RESOLUTION" val="1200"/>
  <p:tag name="TIMEOUT" val="(none)"/>
  <p:tag name="BOXWIDTH" val="663"/>
  <p:tag name="BOXHEIGHT" val="313"/>
  <p:tag name="BOXFONT" val="10"/>
  <p:tag name="BOXWRAP" val="False"/>
  <p:tag name="WORKAROUNDTRANSPARENCYBUG" val="False"/>
  <p:tag name="ALLOWFONTSUBSTITUTION" val="False"/>
  <p:tag name="BITMAPFORMAT" val="png256"/>
  <p:tag name="ORIGWIDTH" val="202"/>
  <p:tag name="PICTUREFILESIZE" val="32768"/>
</p:tagLst>
</file>

<file path=ppt/tags/tag4.xml><?xml version="1.0" encoding="utf-8"?>
<p:tagLst xmlns:a="http://schemas.openxmlformats.org/drawingml/2006/main" xmlns:r="http://schemas.openxmlformats.org/officeDocument/2006/relationships" xmlns:p="http://schemas.openxmlformats.org/presentationml/2006/main">
  <p:tag name="SOURCE" val="\documentclass[12pt]{article}\pagestyle{empty}&#10;%\documentclass{slides}&#10;\input epsf&#10;\usepackage{graphicx}&#10;\usepackage{color}&#10;\begin{document}&#10;\begin{table}&#10;\begin{center}&#10;\begin{tabular}{|c|c|c|c|} \hline&#10;N/q &amp; U &amp; L &amp; T \\ \hline&#10; {U} &amp; ${\color{blue} \bf f_1}$   &amp; &amp; ${\color{white} h_{1}^\perp}$ \\&#10;\hline&#10; {L} &amp; &amp;${\color{green} \bf g_1}$ &amp;    ${\color{white} h_{1L}^\perp}$ \\&#10;\hline&#10; {T} &amp; ${\color{white} f_{1T}^\perp} $ &amp;  ${\color{white} g_{1T}}$ &amp;  ${\color{red} \bf h_1}$  ${\color{white}h_{1T}^\perp }$ \\&#10;\hline&#10;\end{tabular}&#10;\end{center}&#10;\end{table}&#10;\end{document}"/>
  <p:tag name="EXTERNALNAME" val="txp_fig"/>
  <p:tag name="BLEND" val="False"/>
  <p:tag name="TRANSPARENT" val="False"/>
  <p:tag name="KEEPFILES" val="False"/>
  <p:tag name="DEBUGPAUSE" val="False"/>
  <p:tag name="RESOLUTION" val="1200"/>
  <p:tag name="TIMEOUT" val="(none)"/>
  <p:tag name="BOXWIDTH" val="722"/>
  <p:tag name="BOXHEIGHT" val="313"/>
  <p:tag name="BOXFONT" val="10"/>
  <p:tag name="BOXWRAP" val="False"/>
  <p:tag name="WORKAROUNDTRANSPARENCYBUG" val="False"/>
  <p:tag name="ALLOWFONTSUBSTITUTION" val="False"/>
  <p:tag name="BITMAPFORMAT" val="png256"/>
  <p:tag name="ORIGWIDTH" val="138"/>
  <p:tag name="PICTUREFILESIZE" val="19521"/>
</p:tagLst>
</file>

<file path=ppt/tags/tag5.xml><?xml version="1.0" encoding="utf-8"?>
<p:tagLst xmlns:a="http://schemas.openxmlformats.org/drawingml/2006/main" xmlns:r="http://schemas.openxmlformats.org/officeDocument/2006/relationships" xmlns:p="http://schemas.openxmlformats.org/presentationml/2006/main">
  <p:tag name="SOURCE" val="\documentclass[12pt]{article}\pagestyle{empty}&#10;%\documentclass{slides}&#10;\input epsf&#10;\usepackage{graphicx}&#10;\usepackage{color}&#10;\begin{document}&#10; ${\color{blue} \bf f_{1T}^\perp} $ &#10;\end{document}"/>
  <p:tag name="EXTERNALNAME" val="txp_fig"/>
  <p:tag name="BLEND" val="False"/>
  <p:tag name="TRANSPARENT" val="False"/>
  <p:tag name="KEEPFILES" val="False"/>
  <p:tag name="DEBUGPAUSE" val="False"/>
  <p:tag name="RESOLUTION" val="1200"/>
  <p:tag name="TIMEOUT" val="(none)"/>
  <p:tag name="BOXWIDTH" val="722"/>
  <p:tag name="BOXHEIGHT" val="313"/>
  <p:tag name="BOXFONT" val="10"/>
  <p:tag name="BOXWRAP" val="False"/>
  <p:tag name="WORKAROUNDTRANSPARENCYBUG" val="False"/>
  <p:tag name="ALLOWFONTSUBSTITUTION" val="False"/>
  <p:tag name="BITMAPFORMAT" val="png256"/>
  <p:tag name="ORIGWIDTH" val="16"/>
  <p:tag name="PICTUREFILESIZE" val="1698"/>
</p:tagLst>
</file>

<file path=ppt/tags/tag6.xml><?xml version="1.0" encoding="utf-8"?>
<p:tagLst xmlns:a="http://schemas.openxmlformats.org/drawingml/2006/main" xmlns:r="http://schemas.openxmlformats.org/officeDocument/2006/relationships" xmlns:p="http://schemas.openxmlformats.org/presentationml/2006/main">
  <p:tag name="SOURCE" val="\documentclass[12pt]{article}\pagestyle{empty}&#10;%\documentclass{slides}&#10;\input epsf&#10;\usepackage{graphicx}&#10;\usepackage{color}&#10;\begin{document}&#10; ${\color{red} \bf h_{1L}^\perp}$&#10;\end{document}"/>
  <p:tag name="EXTERNALNAME" val="txp_fig"/>
  <p:tag name="BLEND" val="False"/>
  <p:tag name="TRANSPARENT" val="False"/>
  <p:tag name="KEEPFILES" val="False"/>
  <p:tag name="DEBUGPAUSE" val="False"/>
  <p:tag name="RESOLUTION" val="1200"/>
  <p:tag name="TIMEOUT" val="(none)"/>
  <p:tag name="BOXWIDTH" val="722"/>
  <p:tag name="BOXHEIGHT" val="313"/>
  <p:tag name="BOXFONT" val="10"/>
  <p:tag name="BOXWRAP" val="False"/>
  <p:tag name="WORKAROUNDTRANSPARENCYBUG" val="False"/>
  <p:tag name="ALLOWFONTSUBSTITUTION" val="False"/>
  <p:tag name="BITMAPFORMAT" val="png256"/>
  <p:tag name="ORIGWIDTH" val="19"/>
  <p:tag name="PICTUREFILESIZE" val="1828"/>
</p:tagLst>
</file>

<file path=ppt/tags/tag7.xml><?xml version="1.0" encoding="utf-8"?>
<p:tagLst xmlns:a="http://schemas.openxmlformats.org/drawingml/2006/main" xmlns:r="http://schemas.openxmlformats.org/officeDocument/2006/relationships" xmlns:p="http://schemas.openxmlformats.org/presentationml/2006/main">
  <p:tag name="SOURCE" val="\documentclass[12pt]{article}\pagestyle{empty}&#10;%\documentclass{slides}&#10;\input epsf&#10;\usepackage{graphicx}&#10;\usepackage{color}&#10;\begin{document}&#10; ${\color{red} \bf h_{1}^\perp}$&#10;\end{document}"/>
  <p:tag name="EXTERNALNAME" val="txp_fig"/>
  <p:tag name="BLEND" val="False"/>
  <p:tag name="TRANSPARENT" val="False"/>
  <p:tag name="KEEPFILES" val="False"/>
  <p:tag name="DEBUGPAUSE" val="False"/>
  <p:tag name="RESOLUTION" val="1200"/>
  <p:tag name="TIMEOUT" val="(none)"/>
  <p:tag name="BOXWIDTH" val="722"/>
  <p:tag name="BOXHEIGHT" val="313"/>
  <p:tag name="BOXFONT" val="10"/>
  <p:tag name="BOXWRAP" val="False"/>
  <p:tag name="WORKAROUNDTRANSPARENCYBUG" val="False"/>
  <p:tag name="ALLOWFONTSUBSTITUTION" val="False"/>
  <p:tag name="BITMAPFORMAT" val="png256"/>
  <p:tag name="ORIGWIDTH" val="15"/>
  <p:tag name="PICTUREFILESIZE" val="1508"/>
</p:tagLst>
</file>

<file path=ppt/tags/tag8.xml><?xml version="1.0" encoding="utf-8"?>
<p:tagLst xmlns:a="http://schemas.openxmlformats.org/drawingml/2006/main" xmlns:r="http://schemas.openxmlformats.org/officeDocument/2006/relationships" xmlns:p="http://schemas.openxmlformats.org/presentationml/2006/main">
  <p:tag name="SOURCE" val="\documentclass[12pt]{article}\pagestyle{empty}&#10;%\documentclass{slides}&#10;\input epsf&#10;\usepackage{graphicx}&#10;\usepackage{color}&#10;\begin{document}&#10; ${\color{red} \bf h_{1T}^\perp }$ &#10;\end{document}"/>
  <p:tag name="EXTERNALNAME" val="txp_fig"/>
  <p:tag name="BLEND" val="False"/>
  <p:tag name="TRANSPARENT" val="False"/>
  <p:tag name="KEEPFILES" val="False"/>
  <p:tag name="DEBUGPAUSE" val="False"/>
  <p:tag name="RESOLUTION" val="1200"/>
  <p:tag name="TIMEOUT" val="(none)"/>
  <p:tag name="BOXWIDTH" val="722"/>
  <p:tag name="BOXHEIGHT" val="313"/>
  <p:tag name="BOXFONT" val="10"/>
  <p:tag name="BOXWRAP" val="False"/>
  <p:tag name="WORKAROUNDTRANSPARENCYBUG" val="False"/>
  <p:tag name="ALLOWFONTSUBSTITUTION" val="False"/>
  <p:tag name="BITMAPFORMAT" val="png256"/>
  <p:tag name="ORIGWIDTH" val="20"/>
  <p:tag name="PICTUREFILESIZE" val="1883"/>
</p:tagLst>
</file>

<file path=ppt/tags/tag9.xml><?xml version="1.0" encoding="utf-8"?>
<p:tagLst xmlns:a="http://schemas.openxmlformats.org/drawingml/2006/main" xmlns:r="http://schemas.openxmlformats.org/officeDocument/2006/relationships" xmlns:p="http://schemas.openxmlformats.org/presentationml/2006/main">
  <p:tag name="SOURCE" val="\documentclass[12pt]{article}\pagestyle{empty}&#10;%\documentclass{slides}&#10;\input epsf&#10;\usepackage{graphicx}&#10;\usepackage{color}&#10;\begin{document}&#10;${\color{green} \bf g_{1T}^{\perp}}$&#10;\end{document}&#10;"/>
  <p:tag name="EXTERNALNAME" val="txp_fig"/>
  <p:tag name="BLEND" val="False"/>
  <p:tag name="TRANSPARENT" val="False"/>
  <p:tag name="KEEPFILES" val="False"/>
  <p:tag name="DEBUGPAUSE" val="False"/>
  <p:tag name="RESOLUTION" val="1200"/>
  <p:tag name="TIMEOUT" val="(none)"/>
  <p:tag name="BOXWIDTH" val="722"/>
  <p:tag name="BOXHEIGHT" val="313"/>
  <p:tag name="BOXFONT" val="10"/>
  <p:tag name="BOXWRAP" val="False"/>
  <p:tag name="WORKAROUNDTRANSPARENCYBUG" val="False"/>
  <p:tag name="ALLOWFONTSUBSTITUTION" val="False"/>
  <p:tag name="BITMAPFORMAT" val="png256"/>
  <p:tag name="ORIGWIDTH" val="19"/>
  <p:tag name="PICTUREFILESIZE" val="2191"/>
</p:tagLst>
</file>

<file path=ppt/tags/tag10.xml><?xml version="1.0" encoding="utf-8"?>
<p:tagLst xmlns:a="http://schemas.openxmlformats.org/drawingml/2006/main" xmlns:r="http://schemas.openxmlformats.org/officeDocument/2006/relationships" xmlns:p="http://schemas.openxmlformats.org/presentationml/2006/main">
  <p:tag name="SOURCE" val="\documentclass[12pt]{article}\pagestyle{empty}&#10;%\documentclass{slides}&#10;\input epsf&#10;\usepackage{graphicx}&#10;\usepackage{color}&#10;\begin{document}&#10;\begin{table}&#10;\begin{center}&#10;\begin{tabular}{|c|c|c|c|} \hline&#10;N/q &amp; U &amp; L &amp; T \\ \hline&#10; {U} &amp; ${\color{blue} \bf f_1}$   &amp; &amp; ${\color{white} h_{1}^\perp}$ \\&#10;\hline&#10; {L} &amp; &amp;${\color{green} \bf g_1}$ &amp;    ${\color{white} h_{1L}^\perp}$ \\&#10;\hline&#10; {T} &amp; ${\color{white} f_{1T}^\perp} $ &amp;  ${\color{white} g_{1T}}$ &amp;  ${\color{red} \bf h_1}$  ${\color{white}h_{1T}^\perp }$ \\&#10;\hline&#10;\end{tabular}&#10;\end{center}&#10;\end{table}&#10;\end{document}"/>
  <p:tag name="EXTERNALNAME" val="txp_fig"/>
  <p:tag name="BLEND" val="False"/>
  <p:tag name="TRANSPARENT" val="False"/>
  <p:tag name="KEEPFILES" val="False"/>
  <p:tag name="DEBUGPAUSE" val="False"/>
  <p:tag name="RESOLUTION" val="1200"/>
  <p:tag name="TIMEOUT" val="(none)"/>
  <p:tag name="BOXWIDTH" val="722"/>
  <p:tag name="BOXHEIGHT" val="313"/>
  <p:tag name="BOXFONT" val="10"/>
  <p:tag name="BOXWRAP" val="False"/>
  <p:tag name="WORKAROUNDTRANSPARENCYBUG" val="False"/>
  <p:tag name="ALLOWFONTSUBSTITUTION" val="False"/>
  <p:tag name="BITMAPFORMAT" val="png256"/>
  <p:tag name="ORIGWIDTH" val="138"/>
  <p:tag name="PICTUREFILESIZE" val="19521"/>
</p:tagLst>
</file>

<file path=ppt/tags/tag11.xml><?xml version="1.0" encoding="utf-8"?>
<p:tagLst xmlns:a="http://schemas.openxmlformats.org/drawingml/2006/main" xmlns:r="http://schemas.openxmlformats.org/officeDocument/2006/relationships" xmlns:p="http://schemas.openxmlformats.org/presentationml/2006/main">
  <p:tag name="SOURCE" val="\documentclass[12pt]{article}\pagestyle{empty}&#10;%\documentclass{slides}&#10;\input epsf&#10;\usepackage{graphicx}&#10;\usepackage{color}&#10;\begin{document}&#10; ${\color{blue} \bf f_{1T}^\perp} $ &#10;\end{document}"/>
  <p:tag name="EXTERNALNAME" val="txp_fig"/>
  <p:tag name="BLEND" val="False"/>
  <p:tag name="TRANSPARENT" val="False"/>
  <p:tag name="KEEPFILES" val="False"/>
  <p:tag name="DEBUGPAUSE" val="False"/>
  <p:tag name="RESOLUTION" val="1200"/>
  <p:tag name="TIMEOUT" val="(none)"/>
  <p:tag name="BOXWIDTH" val="722"/>
  <p:tag name="BOXHEIGHT" val="313"/>
  <p:tag name="BOXFONT" val="10"/>
  <p:tag name="BOXWRAP" val="False"/>
  <p:tag name="WORKAROUNDTRANSPARENCYBUG" val="False"/>
  <p:tag name="ALLOWFONTSUBSTITUTION" val="False"/>
  <p:tag name="BITMAPFORMAT" val="png256"/>
  <p:tag name="ORIGWIDTH" val="16"/>
  <p:tag name="PICTUREFILESIZE" val="1698"/>
</p:tagLst>
</file>

<file path=ppt/tags/tag12.xml><?xml version="1.0" encoding="utf-8"?>
<p:tagLst xmlns:a="http://schemas.openxmlformats.org/drawingml/2006/main" xmlns:r="http://schemas.openxmlformats.org/officeDocument/2006/relationships" xmlns:p="http://schemas.openxmlformats.org/presentationml/2006/main">
  <p:tag name="SOURCE" val="\documentclass[12pt]{article}\pagestyle{empty}&#10;%\documentclass{slides}&#10;\input epsf&#10;\usepackage{graphicx}&#10;\usepackage{color}&#10;\begin{document}&#10; ${\color{red} \bf h_{1L}^\perp}$&#10;\end{document}"/>
  <p:tag name="EXTERNALNAME" val="txp_fig"/>
  <p:tag name="BLEND" val="False"/>
  <p:tag name="TRANSPARENT" val="False"/>
  <p:tag name="KEEPFILES" val="False"/>
  <p:tag name="DEBUGPAUSE" val="False"/>
  <p:tag name="RESOLUTION" val="1200"/>
  <p:tag name="TIMEOUT" val="(none)"/>
  <p:tag name="BOXWIDTH" val="722"/>
  <p:tag name="BOXHEIGHT" val="313"/>
  <p:tag name="BOXFONT" val="10"/>
  <p:tag name="BOXWRAP" val="False"/>
  <p:tag name="WORKAROUNDTRANSPARENCYBUG" val="False"/>
  <p:tag name="ALLOWFONTSUBSTITUTION" val="False"/>
  <p:tag name="BITMAPFORMAT" val="png256"/>
  <p:tag name="ORIGWIDTH" val="19"/>
  <p:tag name="PICTUREFILESIZE" val="1828"/>
</p:tagLst>
</file>

<file path=ppt/tags/tag13.xml><?xml version="1.0" encoding="utf-8"?>
<p:tagLst xmlns:a="http://schemas.openxmlformats.org/drawingml/2006/main" xmlns:r="http://schemas.openxmlformats.org/officeDocument/2006/relationships" xmlns:p="http://schemas.openxmlformats.org/presentationml/2006/main">
  <p:tag name="SOURCE" val="\documentclass[12pt]{article}\pagestyle{empty}&#10;%\documentclass{slides}&#10;\input epsf&#10;\usepackage{graphicx}&#10;\usepackage{color}&#10;\begin{document}&#10; ${\color{red} \bf h_{1}^\perp}$&#10;\end{document}"/>
  <p:tag name="EXTERNALNAME" val="txp_fig"/>
  <p:tag name="BLEND" val="False"/>
  <p:tag name="TRANSPARENT" val="False"/>
  <p:tag name="KEEPFILES" val="False"/>
  <p:tag name="DEBUGPAUSE" val="False"/>
  <p:tag name="RESOLUTION" val="1200"/>
  <p:tag name="TIMEOUT" val="(none)"/>
  <p:tag name="BOXWIDTH" val="722"/>
  <p:tag name="BOXHEIGHT" val="313"/>
  <p:tag name="BOXFONT" val="10"/>
  <p:tag name="BOXWRAP" val="False"/>
  <p:tag name="WORKAROUNDTRANSPARENCYBUG" val="False"/>
  <p:tag name="ALLOWFONTSUBSTITUTION" val="False"/>
  <p:tag name="BITMAPFORMAT" val="png256"/>
  <p:tag name="ORIGWIDTH" val="15"/>
  <p:tag name="PICTUREFILESIZE" val="1508"/>
</p:tagLst>
</file>

<file path=ppt/tags/tag14.xml><?xml version="1.0" encoding="utf-8"?>
<p:tagLst xmlns:a="http://schemas.openxmlformats.org/drawingml/2006/main" xmlns:r="http://schemas.openxmlformats.org/officeDocument/2006/relationships" xmlns:p="http://schemas.openxmlformats.org/presentationml/2006/main">
  <p:tag name="SOURCE" val="\documentclass[12pt]{article}\pagestyle{empty}&#10;%\documentclass{slides}&#10;\input epsf&#10;\usepackage{graphicx}&#10;\usepackage{color}&#10;\begin{document}&#10; ${\color{red} \bf h_{1T}^\perp }$ &#10;\end{document}"/>
  <p:tag name="EXTERNALNAME" val="txp_fig"/>
  <p:tag name="BLEND" val="False"/>
  <p:tag name="TRANSPARENT" val="False"/>
  <p:tag name="KEEPFILES" val="False"/>
  <p:tag name="DEBUGPAUSE" val="False"/>
  <p:tag name="RESOLUTION" val="1200"/>
  <p:tag name="TIMEOUT" val="(none)"/>
  <p:tag name="BOXWIDTH" val="722"/>
  <p:tag name="BOXHEIGHT" val="313"/>
  <p:tag name="BOXFONT" val="10"/>
  <p:tag name="BOXWRAP" val="False"/>
  <p:tag name="WORKAROUNDTRANSPARENCYBUG" val="False"/>
  <p:tag name="ALLOWFONTSUBSTITUTION" val="False"/>
  <p:tag name="BITMAPFORMAT" val="png256"/>
  <p:tag name="ORIGWIDTH" val="20"/>
  <p:tag name="PICTUREFILESIZE" val="1883"/>
</p:tagLst>
</file>

<file path=ppt/tags/tag15.xml><?xml version="1.0" encoding="utf-8"?>
<p:tagLst xmlns:a="http://schemas.openxmlformats.org/drawingml/2006/main" xmlns:r="http://schemas.openxmlformats.org/officeDocument/2006/relationships" xmlns:p="http://schemas.openxmlformats.org/presentationml/2006/main">
  <p:tag name="SOURCE" val="\documentclass[12pt]{article}\pagestyle{empty}&#10;%\documentclass{slides}&#10;\input epsf&#10;\usepackage{graphicx}&#10;\usepackage{color}&#10;\begin{document}&#10;${\color{green} \bf g_{1T}^{\perp}}$&#10;\end{document}&#10;"/>
  <p:tag name="EXTERNALNAME" val="txp_fig"/>
  <p:tag name="BLEND" val="False"/>
  <p:tag name="TRANSPARENT" val="False"/>
  <p:tag name="KEEPFILES" val="False"/>
  <p:tag name="DEBUGPAUSE" val="False"/>
  <p:tag name="RESOLUTION" val="1200"/>
  <p:tag name="TIMEOUT" val="(none)"/>
  <p:tag name="BOXWIDTH" val="722"/>
  <p:tag name="BOXHEIGHT" val="313"/>
  <p:tag name="BOXFONT" val="10"/>
  <p:tag name="BOXWRAP" val="False"/>
  <p:tag name="WORKAROUNDTRANSPARENCYBUG" val="False"/>
  <p:tag name="ALLOWFONTSUBSTITUTION" val="False"/>
  <p:tag name="BITMAPFORMAT" val="png256"/>
  <p:tag name="ORIGWIDTH" val="19"/>
  <p:tag name="PICTUREFILESIZE" val="2191"/>
</p:tagLst>
</file>

<file path=ppt/tags/tag16.xml><?xml version="1.0" encoding="utf-8"?>
<p:tagLst xmlns:a="http://schemas.openxmlformats.org/drawingml/2006/main" xmlns:r="http://schemas.openxmlformats.org/officeDocument/2006/relationships" xmlns:p="http://schemas.openxmlformats.org/presentationml/2006/main">
  <p:tag name="SOURCE" val="\documentclass[12pt]{article}\pagestyle{empty}&#10;%\documentclass{slides}&#10;\input epsf&#10;\usepackage{graphicx}&#10;\usepackage{color}&#10;\begin{document}&#10;\begin{table}&#10;\begin{center}&#10;\begin{tabular}{|c|c|c|c|} \hline&#10;N/q &amp; {\color{blue}U} &amp; {\color{green}L} &amp; {\color{red}T} \\ \hline&#10; {U} &amp; ${\color{blue} \bf f_1}$   &amp; &amp; ${\color{white} h_{1}^\perp}$ \\&#10;\hline&#10; {L} &amp; &amp;${\color{green} \bf g_1}$ &amp;    ${\color{white} h_{1L}^\perp}$ \\&#10;\hline&#10; {T} &amp; ${\color{white} f_{1T}^\perp} $ &amp;  ${\color{white} g_{1T}}$ &amp;  ${\color{red} \bf h_1}$  ${\color{white}h_{1T}^\perp }$ \\&#10;\hline&#10;\end{tabular}&#10;\end{center}&#10;\end{table}&#10;\end{document}"/>
  <p:tag name="EXTERNALNAME" val="txp_fig"/>
  <p:tag name="BLEND" val="False"/>
  <p:tag name="TRANSPARENT" val="False"/>
  <p:tag name="KEEPFILES" val="False"/>
  <p:tag name="DEBUGPAUSE" val="False"/>
  <p:tag name="RESOLUTION" val="1200"/>
  <p:tag name="TIMEOUT" val="(none)"/>
  <p:tag name="BOXWIDTH" val="722"/>
  <p:tag name="BOXHEIGHT" val="313"/>
  <p:tag name="BOXFONT" val="10"/>
  <p:tag name="BOXWRAP" val="False"/>
  <p:tag name="WORKAROUNDTRANSPARENCYBUG" val="False"/>
  <p:tag name="ALLOWFONTSUBSTITUTION" val="False"/>
  <p:tag name="BITMAPFORMAT" val="png256"/>
  <p:tag name="ORIGWIDTH" val="138"/>
  <p:tag name="PICTUREFILESIZE" val="19287"/>
</p:tagLst>
</file>

<file path=ppt/tags/tag17.xml><?xml version="1.0" encoding="utf-8"?>
<p:tagLst xmlns:a="http://schemas.openxmlformats.org/drawingml/2006/main" xmlns:r="http://schemas.openxmlformats.org/officeDocument/2006/relationships" xmlns:p="http://schemas.openxmlformats.org/presentationml/2006/main">
  <p:tag name="SOURCE" val="\documentclass[12pt]{article}\pagestyle{empty}&#10;%\documentclass{slides}&#10;\input epsf&#10;\usepackage{graphicx}&#10;\usepackage{color}&#10;\begin{document}&#10;\begin{table}&#10;\begin{center}&#10;\begin{tabular}{|c|c|c|c|} \hline&#10;N/q &amp; {\color{blue}U} &amp; {\color{green}L} &amp; {\color{red}T} \\ \hline&#10; {U} &amp; ${\color{blue} \bf f_1}$   &amp; &amp; ${\color{white} h_{1}^\perp}$ \\&#10;\hline&#10; {L} &amp; &amp;${\color{green} \bf g_1}$ &amp;    ${\color{white} h_{1L}^\perp}$ \\&#10;\hline&#10; {T} &amp; ${\color{white} f_{1T}^\perp} $ &amp;  ${\color{white} g_{1T}}$ &amp;  ${\color{red} \bf h_1}$  ${\color{white}h_{1T}^\perp }$ \\&#10;\hline&#10;\end{tabular}&#10;\end{center}&#10;\end{table}&#10;\end{document}"/>
  <p:tag name="EXTERNALNAME" val="txp_fig"/>
  <p:tag name="BLEND" val="False"/>
  <p:tag name="TRANSPARENT" val="False"/>
  <p:tag name="KEEPFILES" val="False"/>
  <p:tag name="DEBUGPAUSE" val="False"/>
  <p:tag name="RESOLUTION" val="1200"/>
  <p:tag name="TIMEOUT" val="(none)"/>
  <p:tag name="BOXWIDTH" val="722"/>
  <p:tag name="BOXHEIGHT" val="313"/>
  <p:tag name="BOXFONT" val="10"/>
  <p:tag name="BOXWRAP" val="False"/>
  <p:tag name="WORKAROUNDTRANSPARENCYBUG" val="False"/>
  <p:tag name="ALLOWFONTSUBSTITUTION" val="False"/>
  <p:tag name="BITMAPFORMAT" val="png256"/>
  <p:tag name="ORIGWIDTH" val="138"/>
  <p:tag name="PICTUREFILESIZE" val="19287"/>
</p:tagLst>
</file>

<file path=ppt/tags/tag18.xml><?xml version="1.0" encoding="utf-8"?>
<p:tagLst xmlns:a="http://schemas.openxmlformats.org/drawingml/2006/main" xmlns:r="http://schemas.openxmlformats.org/officeDocument/2006/relationships" xmlns:p="http://schemas.openxmlformats.org/presentationml/2006/main">
  <p:tag name="SOURCE" val="\documentclass[12pt]{article}\pagestyle{empty}&#10;%\documentclass{slides}&#10;\input epsf&#10;\usepackage{graphicx}&#10;\usepackage{color}&#10;\begin{document}&#10;\begin{table}&#10;\begin{center}&#10;\begin{tabular}{|c|c|c|c|} \hline&#10;N/q &amp; U &amp; L &amp; T \\ \hline&#10; {U} &amp; ${\color{blue} \bf f_1}$   &amp; &amp; ${\color{white} h_{1}^\perp}$ \\&#10;\hline&#10; {L} &amp; &amp;${\color{green} \bf g_1}$ &amp;    ${\color{white} h_{1L}^\perp}$ \\&#10;\hline&#10; {T} &amp; ${\color{white} f_{1T}^\perp} $ &amp;  ${\color{white} g_{1T}}$ &amp;  ${\color{red} \bf h_1}$  ${\color{white}h_{1T}^\perp }$ \\&#10;\hline&#10;\end{tabular}&#10;\end{center}&#10;\end{table}&#10;\end{document}"/>
  <p:tag name="EXTERNALNAME" val="txp_fig"/>
  <p:tag name="BLEND" val="False"/>
  <p:tag name="TRANSPARENT" val="False"/>
  <p:tag name="KEEPFILES" val="False"/>
  <p:tag name="DEBUGPAUSE" val="False"/>
  <p:tag name="RESOLUTION" val="1200"/>
  <p:tag name="TIMEOUT" val="(none)"/>
  <p:tag name="BOXWIDTH" val="722"/>
  <p:tag name="BOXHEIGHT" val="313"/>
  <p:tag name="BOXFONT" val="10"/>
  <p:tag name="BOXWRAP" val="False"/>
  <p:tag name="WORKAROUNDTRANSPARENCYBUG" val="False"/>
  <p:tag name="ALLOWFONTSUBSTITUTION" val="False"/>
  <p:tag name="BITMAPFORMAT" val="png256"/>
  <p:tag name="ORIGWIDTH" val="138"/>
  <p:tag name="PICTUREFILESIZE" val="19521"/>
</p:tagLst>
</file>

<file path=ppt/tags/tag19.xml><?xml version="1.0" encoding="utf-8"?>
<p:tagLst xmlns:a="http://schemas.openxmlformats.org/drawingml/2006/main" xmlns:r="http://schemas.openxmlformats.org/officeDocument/2006/relationships" xmlns:p="http://schemas.openxmlformats.org/presentationml/2006/main">
  <p:tag name="SOURCE" val="\documentclass[12pt]{article}\pagestyle{empty}&#10;%\documentclass{slides}&#10;\input epsf&#10;\usepackage{graphicx}&#10;\usepackage{color}&#10;\begin{document}&#10; ${\color{blue} \bf f_{1T}^\perp} $ &#10;\end{document}"/>
  <p:tag name="EXTERNALNAME" val="txp_fig"/>
  <p:tag name="BLEND" val="False"/>
  <p:tag name="TRANSPARENT" val="False"/>
  <p:tag name="KEEPFILES" val="False"/>
  <p:tag name="DEBUGPAUSE" val="False"/>
  <p:tag name="RESOLUTION" val="1200"/>
  <p:tag name="TIMEOUT" val="(none)"/>
  <p:tag name="BOXWIDTH" val="722"/>
  <p:tag name="BOXHEIGHT" val="313"/>
  <p:tag name="BOXFONT" val="10"/>
  <p:tag name="BOXWRAP" val="False"/>
  <p:tag name="WORKAROUNDTRANSPARENCYBUG" val="False"/>
  <p:tag name="ALLOWFONTSUBSTITUTION" val="False"/>
  <p:tag name="BITMAPFORMAT" val="png256"/>
  <p:tag name="ORIGWIDTH" val="16"/>
  <p:tag name="PICTUREFILESIZE" val="1698"/>
</p:tagLst>
</file>

<file path=ppt/tags/tag20.xml><?xml version="1.0" encoding="utf-8"?>
<p:tagLst xmlns:a="http://schemas.openxmlformats.org/drawingml/2006/main" xmlns:r="http://schemas.openxmlformats.org/officeDocument/2006/relationships" xmlns:p="http://schemas.openxmlformats.org/presentationml/2006/main">
  <p:tag name="SOURCE" val="\documentclass[12pt]{article}\pagestyle{empty}&#10;%\documentclass{slides}&#10;\input epsf&#10;\usepackage{graphicx}&#10;\usepackage{color}&#10;\begin{document}&#10; ${\color{red} \bf h_{1L}^\perp}$&#10;\end{document}"/>
  <p:tag name="EXTERNALNAME" val="txp_fig"/>
  <p:tag name="BLEND" val="False"/>
  <p:tag name="TRANSPARENT" val="False"/>
  <p:tag name="KEEPFILES" val="False"/>
  <p:tag name="DEBUGPAUSE" val="False"/>
  <p:tag name="RESOLUTION" val="1200"/>
  <p:tag name="TIMEOUT" val="(none)"/>
  <p:tag name="BOXWIDTH" val="722"/>
  <p:tag name="BOXHEIGHT" val="313"/>
  <p:tag name="BOXFONT" val="10"/>
  <p:tag name="BOXWRAP" val="False"/>
  <p:tag name="WORKAROUNDTRANSPARENCYBUG" val="False"/>
  <p:tag name="ALLOWFONTSUBSTITUTION" val="False"/>
  <p:tag name="BITMAPFORMAT" val="png256"/>
  <p:tag name="ORIGWIDTH" val="19"/>
  <p:tag name="PICTUREFILESIZE" val="1828"/>
</p:tagLst>
</file>

<file path=ppt/tags/tag21.xml><?xml version="1.0" encoding="utf-8"?>
<p:tagLst xmlns:a="http://schemas.openxmlformats.org/drawingml/2006/main" xmlns:r="http://schemas.openxmlformats.org/officeDocument/2006/relationships" xmlns:p="http://schemas.openxmlformats.org/presentationml/2006/main">
  <p:tag name="SOURCE" val="\documentclass[12pt]{article}\pagestyle{empty}&#10;%\documentclass{slides}&#10;\input epsf&#10;\usepackage{graphicx}&#10;\usepackage{color}&#10;\begin{document}&#10; ${\color{red} \bf h_{1}^\perp}$&#10;\end{document}"/>
  <p:tag name="EXTERNALNAME" val="txp_fig"/>
  <p:tag name="BLEND" val="False"/>
  <p:tag name="TRANSPARENT" val="False"/>
  <p:tag name="KEEPFILES" val="False"/>
  <p:tag name="DEBUGPAUSE" val="False"/>
  <p:tag name="RESOLUTION" val="1200"/>
  <p:tag name="TIMEOUT" val="(none)"/>
  <p:tag name="BOXWIDTH" val="722"/>
  <p:tag name="BOXHEIGHT" val="313"/>
  <p:tag name="BOXFONT" val="10"/>
  <p:tag name="BOXWRAP" val="False"/>
  <p:tag name="WORKAROUNDTRANSPARENCYBUG" val="False"/>
  <p:tag name="ALLOWFONTSUBSTITUTION" val="False"/>
  <p:tag name="BITMAPFORMAT" val="png256"/>
  <p:tag name="ORIGWIDTH" val="15"/>
  <p:tag name="PICTUREFILESIZE" val="1508"/>
</p:tagLst>
</file>

<file path=ppt/tags/tag22.xml><?xml version="1.0" encoding="utf-8"?>
<p:tagLst xmlns:a="http://schemas.openxmlformats.org/drawingml/2006/main" xmlns:r="http://schemas.openxmlformats.org/officeDocument/2006/relationships" xmlns:p="http://schemas.openxmlformats.org/presentationml/2006/main">
  <p:tag name="SOURCE" val="\documentclass[12pt]{article}\pagestyle{empty}&#10;%\documentclass{slides}&#10;\input epsf&#10;\usepackage{graphicx}&#10;\usepackage{color}&#10;\begin{document}&#10; ${\color{red} \bf h_{1T}^\perp }$ &#10;\end{document}"/>
  <p:tag name="EXTERNALNAME" val="txp_fig"/>
  <p:tag name="BLEND" val="False"/>
  <p:tag name="TRANSPARENT" val="False"/>
  <p:tag name="KEEPFILES" val="False"/>
  <p:tag name="DEBUGPAUSE" val="False"/>
  <p:tag name="RESOLUTION" val="1200"/>
  <p:tag name="TIMEOUT" val="(none)"/>
  <p:tag name="BOXWIDTH" val="722"/>
  <p:tag name="BOXHEIGHT" val="313"/>
  <p:tag name="BOXFONT" val="10"/>
  <p:tag name="BOXWRAP" val="False"/>
  <p:tag name="WORKAROUNDTRANSPARENCYBUG" val="False"/>
  <p:tag name="ALLOWFONTSUBSTITUTION" val="False"/>
  <p:tag name="BITMAPFORMAT" val="png256"/>
  <p:tag name="ORIGWIDTH" val="20"/>
  <p:tag name="PICTUREFILESIZE" val="1883"/>
</p:tagLst>
</file>

<file path=ppt/tags/tag23.xml><?xml version="1.0" encoding="utf-8"?>
<p:tagLst xmlns:a="http://schemas.openxmlformats.org/drawingml/2006/main" xmlns:r="http://schemas.openxmlformats.org/officeDocument/2006/relationships" xmlns:p="http://schemas.openxmlformats.org/presentationml/2006/main">
  <p:tag name="SOURCE" val="\documentclass[12pt]{article}\pagestyle{empty}&#10;%\documentclass{slides}&#10;\input epsf&#10;\usepackage{graphicx}&#10;\usepackage{color}&#10;\begin{document}&#10;${\color{green} \bf g_{1T}^{\perp}}$&#10;\end{document}&#10;"/>
  <p:tag name="EXTERNALNAME" val="txp_fig"/>
  <p:tag name="BLEND" val="False"/>
  <p:tag name="TRANSPARENT" val="False"/>
  <p:tag name="KEEPFILES" val="False"/>
  <p:tag name="DEBUGPAUSE" val="False"/>
  <p:tag name="RESOLUTION" val="1200"/>
  <p:tag name="TIMEOUT" val="(none)"/>
  <p:tag name="BOXWIDTH" val="722"/>
  <p:tag name="BOXHEIGHT" val="313"/>
  <p:tag name="BOXFONT" val="10"/>
  <p:tag name="BOXWRAP" val="False"/>
  <p:tag name="WORKAROUNDTRANSPARENCYBUG" val="False"/>
  <p:tag name="ALLOWFONTSUBSTITUTION" val="False"/>
  <p:tag name="BITMAPFORMAT" val="png256"/>
  <p:tag name="ORIGWIDTH" val="19"/>
  <p:tag name="PICTUREFILESIZE" val="2191"/>
</p:tagLst>
</file>

<file path=ppt/tags/tag24.xml><?xml version="1.0" encoding="utf-8"?>
<p:tagLst xmlns:a="http://schemas.openxmlformats.org/drawingml/2006/main" xmlns:r="http://schemas.openxmlformats.org/officeDocument/2006/relationships" xmlns:p="http://schemas.openxmlformats.org/presentationml/2006/main">
  <p:tag name="SOURCE" val="\documentclass[12pt]{article}\pagestyle{empty}&#10;%\documentclass{slides}&#10;\input epsf&#10;\usepackage{graphicx}&#10;\usepackage{color}&#10;\begin{document}&#10;\begin{table}&#10;\begin{center}&#10;\begin{tabular}{|c|c|c|c|} \hline&#10;N/q &amp; {\color{blue}U} &amp; {\color{green}L} &amp; {\color{red}T} \\ \hline&#10; {U} &amp; ${ \color{blue}  f^\perp }$   &amp; ${ \color{green} g^\perp }$ &amp; ${ \color{red} h, \bf e }$ \\&#10;\hline&#10;{L} &amp; ${\color{blue} f_L^\perp }$ &amp; ${ \color{green} g_L^\perp }$ &amp;    ${\color{red} {\bf h_{L}},e_L}$ \\&#10;\hline&#10; {T} &amp; ${\color{blue} f_{T},f_T^\perp} $ &amp;  ${\color{green} {\bf g_{T}},g_T^\perp }$ &amp;  ${\color{red} h_T, e_T, h_{T}^\perp, e_T^\perp }$ \\&#10;\hline&#10;\end{tabular}&#10;\end{center}&#10;\end{table}&#10;\end{document}"/>
  <p:tag name="EXTERNALNAME" val="txp_fig"/>
  <p:tag name="BLEND" val="False"/>
  <p:tag name="TRANSPARENT" val="False"/>
  <p:tag name="KEEPFILES" val="False"/>
  <p:tag name="DEBUGPAUSE" val="False"/>
  <p:tag name="RESOLUTION" val="1200"/>
  <p:tag name="TIMEOUT" val="(none)"/>
  <p:tag name="BOXWIDTH" val="663"/>
  <p:tag name="BOXHEIGHT" val="313"/>
  <p:tag name="BOXFONT" val="10"/>
  <p:tag name="BOXWRAP" val="False"/>
  <p:tag name="WORKAROUNDTRANSPARENCYBUG" val="False"/>
  <p:tag name="ALLOWFONTSUBSTITUTION" val="False"/>
  <p:tag name="BITMAPFORMAT" val="png256"/>
  <p:tag name="ORIGWIDTH" val="202"/>
  <p:tag name="PICTUREFILESIZE" val="32768"/>
</p:tagLst>
</file>

<file path=ppt/tags/tag25.xml><?xml version="1.0" encoding="utf-8"?>
<p:tagLst xmlns:a="http://schemas.openxmlformats.org/drawingml/2006/main" xmlns:r="http://schemas.openxmlformats.org/officeDocument/2006/relationships" xmlns:p="http://schemas.openxmlformats.org/presentationml/2006/main">
  <p:tag name="SOURCE" val="\documentclass{slides}\pagestyle{empty}&#10;\usepackage{color}&#10;\begin{document}&#10;\begin{eqnarray}&#10;\color{red} {h_{1}^{\perp} H_1^{\perp}} \nonumber &#10;\end{eqnarray}&#10;\end{document}&#10;"/>
  <p:tag name="EXTERNALNAME" val="txp_fig"/>
  <p:tag name="BLEND" val="False"/>
  <p:tag name="TRANSPARENT" val="False"/>
  <p:tag name="KEEPFILES" val="False"/>
  <p:tag name="DEBUGPAUSE" val="False"/>
  <p:tag name="RESOLUTION" val="1200"/>
  <p:tag name="TIMEOUT" val="(none)"/>
  <p:tag name="BOXWIDTH" val="722"/>
  <p:tag name="BOXHEIGHT" val="313"/>
  <p:tag name="BOXFONT" val="10"/>
  <p:tag name="BOXWRAP" val="False"/>
  <p:tag name="WORKAROUNDTRANSPARENCYBUG" val="False"/>
  <p:tag name="ALLOWFONTSUBSTITUTION" val="False"/>
  <p:tag name="BITMAPFORMAT" val="png256"/>
  <p:tag name="ORIGWIDTH" val="58"/>
  <p:tag name="PICTUREFILESIZE" val="6167"/>
</p:tagLst>
</file>

<file path=ppt/theme/theme1.xml><?xml version="1.0" encoding="utf-8"?>
<a:theme xmlns:a="http://schemas.openxmlformats.org/drawingml/2006/main" name="harut">
  <a:themeElements>
    <a:clrScheme name="har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haru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har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har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har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har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har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har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har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har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har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har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har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har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harut</Template>
  <TotalTime>6402</TotalTime>
  <Words>10753</Words>
  <Application>Microsoft Macintosh PowerPoint</Application>
  <PresentationFormat>On-screen Show (4:3)</PresentationFormat>
  <Paragraphs>1500</Paragraphs>
  <Slides>131</Slides>
  <Notes>49</Notes>
  <HiddenSlides>0</HiddenSlides>
  <MMClips>0</MMClips>
  <ScaleCrop>false</ScaleCrop>
  <HeadingPairs>
    <vt:vector size="8" baseType="variant">
      <vt:variant>
        <vt:lpstr>Fonts Used</vt:lpstr>
      </vt:variant>
      <vt:variant>
        <vt:i4>16</vt:i4>
      </vt:variant>
      <vt:variant>
        <vt:lpstr>Theme</vt:lpstr>
      </vt:variant>
      <vt:variant>
        <vt:i4>1</vt:i4>
      </vt:variant>
      <vt:variant>
        <vt:lpstr>Embedded OLE Servers</vt:lpstr>
      </vt:variant>
      <vt:variant>
        <vt:i4>2</vt:i4>
      </vt:variant>
      <vt:variant>
        <vt:lpstr>Slide Titles</vt:lpstr>
      </vt:variant>
      <vt:variant>
        <vt:i4>131</vt:i4>
      </vt:variant>
    </vt:vector>
  </HeadingPairs>
  <TitlesOfParts>
    <vt:vector size="150" baseType="lpstr">
      <vt:lpstr>-webkit-standard</vt:lpstr>
      <vt:lpstr>Arial Narrow</vt:lpstr>
      <vt:lpstr>ArialMT</vt:lpstr>
      <vt:lpstr>Calibri</vt:lpstr>
      <vt:lpstr>CMR12</vt:lpstr>
      <vt:lpstr>Comic Sans MS</vt:lpstr>
      <vt:lpstr>Helvetica</vt:lpstr>
      <vt:lpstr>minion-pro</vt:lpstr>
      <vt:lpstr>ＭＳ Ｐゴシック</vt:lpstr>
      <vt:lpstr>Symbol</vt:lpstr>
      <vt:lpstr>Tahoma</vt:lpstr>
      <vt:lpstr>Times</vt:lpstr>
      <vt:lpstr>Times New Roman</vt:lpstr>
      <vt:lpstr>Wingdings</vt:lpstr>
      <vt:lpstr>宋体</vt:lpstr>
      <vt:lpstr>Arial</vt:lpstr>
      <vt:lpstr>harut</vt:lpstr>
      <vt:lpstr>Bitmap Image</vt:lpstr>
      <vt:lpstr>Equation</vt:lpstr>
      <vt:lpstr>PowerPoint Presentation</vt:lpstr>
      <vt:lpstr>PowerPoint Presentation</vt:lpstr>
      <vt:lpstr>PowerPoint Presentation</vt:lpstr>
      <vt:lpstr>PowerPoint Presentation</vt:lpstr>
      <vt:lpstr>Fast moving frame</vt:lpstr>
      <vt:lpstr>Features of partonic 3D non-perturbative distributions  </vt:lpstr>
      <vt:lpstr>3D structure of the nucleon</vt:lpstr>
      <vt:lpstr> SIDIS kinematical plane and observables</vt:lpstr>
      <vt:lpstr>Nucleon structure &amp; TMDs at leading twist</vt:lpstr>
      <vt:lpstr>Higher twists in azimuthal distributions in  SIDIS</vt:lpstr>
      <vt:lpstr>Comparing with HERMES</vt:lpstr>
      <vt:lpstr>Quark-gluon correlations: flavor dependence</vt:lpstr>
      <vt:lpstr>Sivers asymmetry:  pions</vt:lpstr>
      <vt:lpstr>Multiplicities </vt:lpstr>
      <vt:lpstr>High precision measurements of SIDIS Cross Section</vt:lpstr>
      <vt:lpstr>PowerPoint Presentation</vt:lpstr>
      <vt:lpstr>SIDIS at JLab12 </vt:lpstr>
      <vt:lpstr>PowerPoint Presentation</vt:lpstr>
      <vt:lpstr>AUT  studies at JLab</vt:lpstr>
      <vt:lpstr>Accessing transversity in dihadron production at JLab </vt:lpstr>
      <vt:lpstr> Transversity from SoLID</vt:lpstr>
      <vt:lpstr>Extracting the average transverse momenta</vt:lpstr>
      <vt:lpstr> Additional complications: Experiment can’t measure just 1 SF</vt:lpstr>
      <vt:lpstr>TMD Extraction and Validation with SIDIS MC</vt:lpstr>
      <vt:lpstr>PowerPoint Presentation</vt:lpstr>
      <vt:lpstr>EVA framework</vt:lpstr>
      <vt:lpstr>PowerPoint Presentation</vt:lpstr>
      <vt:lpstr>PowerPoint Presentation</vt:lpstr>
      <vt:lpstr>PowerPoint Presentation</vt:lpstr>
      <vt:lpstr>PowerPoint Presentation</vt:lpstr>
      <vt:lpstr>PowerPoint Presentation</vt:lpstr>
      <vt:lpstr>PowerPoint Presentation</vt:lpstr>
      <vt:lpstr>Azimuthal moments and BM effect</vt:lpstr>
      <vt:lpstr>Measuring SIDIS cross section: CLAS 5.5 GeV</vt:lpstr>
      <vt:lpstr>PowerPoint Presentation</vt:lpstr>
      <vt:lpstr>Studies of 1D PDFs</vt:lpstr>
      <vt:lpstr>PowerPoint Presentation</vt:lpstr>
      <vt:lpstr>PowerPoint Presentation</vt:lpstr>
      <vt:lpstr>Polarized  PDFs</vt:lpstr>
      <vt:lpstr>Polarized  PDFs</vt:lpstr>
      <vt:lpstr>Radiative SIDIS</vt:lpstr>
      <vt:lpstr>From SIDIS to DIS</vt:lpstr>
      <vt:lpstr>p0 SIDIS: advantages-I</vt:lpstr>
      <vt:lpstr>p0 SIDIS: advantages-II</vt:lpstr>
      <vt:lpstr>Multiplicities in SIDIS</vt:lpstr>
      <vt:lpstr>PowerPoint Presentation</vt:lpstr>
      <vt:lpstr> TMDs: Access Quark Orbital Angular Momentum</vt:lpstr>
      <vt:lpstr>Table Evolution</vt:lpstr>
      <vt:lpstr>Experiment-Theory interaction</vt:lpstr>
      <vt:lpstr>PowerPoint Presentation</vt:lpstr>
      <vt:lpstr>Identification of π0</vt:lpstr>
      <vt:lpstr>3D PDF Extraction and VAlidation (EVA) framework</vt:lpstr>
      <vt:lpstr>Estimating  systematics</vt:lpstr>
      <vt:lpstr>Comparing different DIS models</vt:lpstr>
      <vt:lpstr>PowerPoint Presentation</vt:lpstr>
      <vt:lpstr>Standard input for SFs</vt:lpstr>
      <vt:lpstr>Radiative DIS</vt:lpstr>
      <vt:lpstr>Recovering generated input from reconstructed set</vt:lpstr>
      <vt:lpstr>Extraction of DIS x-section and acceptance</vt:lpstr>
      <vt:lpstr>Suggested standard input for SFs:SIDIS Example</vt:lpstr>
      <vt:lpstr>A set of Structure Functions  needed for x-section</vt:lpstr>
      <vt:lpstr>Standard output for data</vt:lpstr>
      <vt:lpstr>PowerPoint Presentation</vt:lpstr>
      <vt:lpstr>Evolution of the 3D structure physics</vt:lpstr>
      <vt:lpstr> Additional complications: Experiment has limited acceptance</vt:lpstr>
      <vt:lpstr>CLAS at 5.5 GeV</vt:lpstr>
      <vt:lpstr>PowerPoint Presentation</vt:lpstr>
      <vt:lpstr>PowerPoint Presentation</vt:lpstr>
      <vt:lpstr>Sivers asymmetry:  kaons vs pions</vt:lpstr>
      <vt:lpstr> Additional complications: Experiment has limited energy</vt:lpstr>
      <vt:lpstr>Radiative DIS</vt:lpstr>
      <vt:lpstr>PowerPoint Presentation</vt:lpstr>
      <vt:lpstr>Quark-gluon correlations</vt:lpstr>
      <vt:lpstr>Questions to address</vt:lpstr>
      <vt:lpstr>AUT  studies at JLab</vt:lpstr>
      <vt:lpstr>Event generators for SIDIS studies</vt:lpstr>
      <vt:lpstr>Comparing generated ouput with input</vt:lpstr>
      <vt:lpstr> Additional complications: Experiment covers ranges described by different SFs</vt:lpstr>
      <vt:lpstr>PowerPoint Presentation</vt:lpstr>
      <vt:lpstr>PowerPoint Presentation</vt:lpstr>
      <vt:lpstr>QED radiative  corrections in SSA</vt:lpstr>
      <vt:lpstr>Radiative Corrections</vt:lpstr>
      <vt:lpstr>Radiative Corrections</vt:lpstr>
      <vt:lpstr>Bin Centering Corrections</vt:lpstr>
      <vt:lpstr>Radiative DIS</vt:lpstr>
      <vt:lpstr>Systematics </vt:lpstr>
      <vt:lpstr> Additional complications(IV): Large higher twist structure functions</vt:lpstr>
      <vt:lpstr>Suggested standard input for SFs:Example (data)</vt:lpstr>
      <vt:lpstr>Suggested standard input for SFs:SIDIS</vt:lpstr>
      <vt:lpstr>PowerPoint Presentation</vt:lpstr>
      <vt:lpstr>PowerPoint Presentation</vt:lpstr>
      <vt:lpstr>Standard output: CLAS e1f at 5.5 GeV</vt:lpstr>
      <vt:lpstr>Kinematic distributions</vt:lpstr>
      <vt:lpstr>Dihadron production</vt:lpstr>
      <vt:lpstr>Additional complications: limited phase space</vt:lpstr>
      <vt:lpstr>PowerPoint Presentation</vt:lpstr>
      <vt:lpstr>Missing mass of pions in ep-&gt;e’pX</vt:lpstr>
      <vt:lpstr>PowerPoint Presentation</vt:lpstr>
      <vt:lpstr>Clas12 resolutions</vt:lpstr>
      <vt:lpstr>PowerPoint Presentation</vt:lpstr>
      <vt:lpstr>systematics</vt:lpstr>
      <vt:lpstr>PowerPoint Presentation</vt:lpstr>
      <vt:lpstr>Systematics </vt:lpstr>
      <vt:lpstr>PowerPoint Presentation</vt:lpstr>
      <vt:lpstr>ALU comparing CLAS data sets e16 and e1f</vt:lpstr>
      <vt:lpstr>Extracting the average transverse momenta</vt:lpstr>
      <vt:lpstr>Suggested standard input for SFs:Example</vt:lpstr>
      <vt:lpstr>PowerPoint Presentation</vt:lpstr>
      <vt:lpstr>PowerPoint Presentation</vt:lpstr>
      <vt:lpstr>MC (level-I)  for CLAS12</vt:lpstr>
      <vt:lpstr>MC(level-II) for CLAS12</vt:lpstr>
      <vt:lpstr>Partonic Transverse Motion at 11 GeV</vt:lpstr>
      <vt:lpstr>PowerPoint Presentation</vt:lpstr>
      <vt:lpstr>SIDIS with Bessel weighting</vt:lpstr>
      <vt:lpstr>BGMP: extraction of kT-dependent PDFs</vt:lpstr>
      <vt:lpstr>Bessel method: sensitivity to cuts</vt:lpstr>
      <vt:lpstr>Accounting for nuclear effects</vt:lpstr>
      <vt:lpstr>PowerPoint Presentation</vt:lpstr>
      <vt:lpstr>SIDIS with Bessel weighting</vt:lpstr>
      <vt:lpstr>Lattice calculations and bT-space</vt:lpstr>
      <vt:lpstr>Quarks Intrinsic Motion in MC</vt:lpstr>
      <vt:lpstr>Kinematic correlations at finite Q2</vt:lpstr>
      <vt:lpstr>Output of MC in terms of physics</vt:lpstr>
      <vt:lpstr>BGMP: extraction of kT-dependent PDFs</vt:lpstr>
      <vt:lpstr>BGMP: extraction of kT-dependent PDFs</vt:lpstr>
      <vt:lpstr>BGMP: extraction of kT-dependent TMDs</vt:lpstr>
      <vt:lpstr>Why SoLID</vt:lpstr>
      <vt:lpstr> Mapping Sivers Asymmetries with SoLID</vt:lpstr>
      <vt:lpstr> TMDs: Access Quark Orbital Angular Momentum</vt:lpstr>
      <vt:lpstr>Worm-gear Functions </vt:lpstr>
      <vt:lpstr>PowerPoint Presentation</vt:lpstr>
    </vt:vector>
  </TitlesOfParts>
  <Company/>
  <LinksUpToDate>false</LinksUpToDate>
  <SharedDoc>false</SharedDoc>
  <HyperlinksChanged>false</HyperlinksChanged>
  <AppVersion>15.0039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143</cp:revision>
  <cp:lastPrinted>2017-09-20T05:43:09Z</cp:lastPrinted>
  <dcterms:created xsi:type="dcterms:W3CDTF">2017-12-11T18:53:12Z</dcterms:created>
  <dcterms:modified xsi:type="dcterms:W3CDTF">2018-07-02T06:23:48Z</dcterms:modified>
</cp:coreProperties>
</file>