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70" r:id="rId3"/>
    <p:sldId id="269" r:id="rId4"/>
    <p:sldId id="257" r:id="rId5"/>
    <p:sldId id="258" r:id="rId6"/>
    <p:sldId id="267" r:id="rId7"/>
    <p:sldId id="259" r:id="rId8"/>
    <p:sldId id="260" r:id="rId9"/>
    <p:sldId id="261" r:id="rId10"/>
    <p:sldId id="262" r:id="rId11"/>
    <p:sldId id="265" r:id="rId12"/>
    <p:sldId id="263" r:id="rId1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008" autoAdjust="0"/>
    <p:restoredTop sz="94660"/>
  </p:normalViewPr>
  <p:slideViewPr>
    <p:cSldViewPr snapToGrid="0">
      <p:cViewPr varScale="1">
        <p:scale>
          <a:sx n="106" d="100"/>
          <a:sy n="106" d="100"/>
        </p:scale>
        <p:origin x="540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8/27/2020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제목 및 캡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8/27/2020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캡션 있는 인용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8/27/2020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명함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8/27/2020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인용문 있는 명함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8/27/2020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참 또는 거짓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8/27/2020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8/27/2020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8/27/2020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8/27/2020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8/27/2020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8/27/2020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8/27/2020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8/27/2020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8/27/2020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8/27/2020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ko-KR" altLang="en-US" smtClean="0"/>
              <a:t>그림을 추가하려면 아이콘을 클릭하십시오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8/27/2020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32"/>
            <a:ext cx="2356674" cy="6853285"/>
            <a:chOff x="6627813" y="195454"/>
            <a:chExt cx="1952625" cy="5678297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5454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8/27/2020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58" r:id="rId15"/>
    <p:sldLayoutId id="2147483659" r:id="rId16"/>
  </p:sldLayoutIdLst>
  <p:txStyles>
    <p:titleStyle>
      <a:lvl1pPr algn="l" defTabSz="457200" rtl="0" eaLnBrk="1" latinLnBrk="1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latinLnBrk="1" hangingPunct="1">
        <a:defRPr>
          <a:solidFill>
            <a:schemeClr val="tx2"/>
          </a:solidFill>
        </a:defRPr>
      </a:lvl2pPr>
      <a:lvl3pPr eaLnBrk="1" latinLnBrk="1" hangingPunct="1">
        <a:defRPr>
          <a:solidFill>
            <a:schemeClr val="tx2"/>
          </a:solidFill>
        </a:defRPr>
      </a:lvl3pPr>
      <a:lvl4pPr eaLnBrk="1" latinLnBrk="1" hangingPunct="1">
        <a:defRPr>
          <a:solidFill>
            <a:schemeClr val="tx2"/>
          </a:solidFill>
        </a:defRPr>
      </a:lvl4pPr>
      <a:lvl5pPr eaLnBrk="1" latinLnBrk="1" hangingPunct="1">
        <a:defRPr>
          <a:solidFill>
            <a:schemeClr val="tx2"/>
          </a:solidFill>
        </a:defRPr>
      </a:lvl5pPr>
      <a:lvl6pPr eaLnBrk="1" latinLnBrk="1" hangingPunct="1">
        <a:defRPr>
          <a:solidFill>
            <a:schemeClr val="tx2"/>
          </a:solidFill>
        </a:defRPr>
      </a:lvl6pPr>
      <a:lvl7pPr eaLnBrk="1" latinLnBrk="1" hangingPunct="1">
        <a:defRPr>
          <a:solidFill>
            <a:schemeClr val="tx2"/>
          </a:solidFill>
        </a:defRPr>
      </a:lvl7pPr>
      <a:lvl8pPr eaLnBrk="1" latinLnBrk="1" hangingPunct="1">
        <a:defRPr>
          <a:solidFill>
            <a:schemeClr val="tx2"/>
          </a:solidFill>
        </a:defRPr>
      </a:lvl8pPr>
      <a:lvl9pPr eaLnBrk="1" latin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1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1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1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1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1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1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1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1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1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emf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5.em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7" Type="http://schemas.openxmlformats.org/officeDocument/2006/relationships/image" Target="../media/image21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2453026" y="656617"/>
            <a:ext cx="8915399" cy="2262781"/>
          </a:xfrm>
        </p:spPr>
        <p:txBody>
          <a:bodyPr/>
          <a:lstStyle/>
          <a:p>
            <a:r>
              <a:rPr lang="en-US" altLang="ko-KR" dirty="0" smtClean="0"/>
              <a:t>Hysteric </a:t>
            </a:r>
            <a:r>
              <a:rPr lang="en-US" altLang="ko-KR" dirty="0" err="1" smtClean="0"/>
              <a:t>Magnetoconductance</a:t>
            </a:r>
            <a:endParaRPr lang="ko-KR" altLang="en-US" dirty="0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2286001" y="3453319"/>
            <a:ext cx="9218612" cy="3108119"/>
          </a:xfrm>
        </p:spPr>
        <p:txBody>
          <a:bodyPr/>
          <a:lstStyle/>
          <a:p>
            <a:r>
              <a:rPr lang="en-US" altLang="ko-KR" dirty="0" smtClean="0"/>
              <a:t>Based on JHEP 07 (2019) 158 (1902.10929) and </a:t>
            </a:r>
            <a:r>
              <a:rPr lang="en-US" altLang="ko-KR" dirty="0" smtClean="0"/>
              <a:t>2008.xxxxx</a:t>
            </a:r>
            <a:endParaRPr lang="en-US" altLang="ko-KR" dirty="0" smtClean="0"/>
          </a:p>
          <a:p>
            <a:endParaRPr lang="en-US" altLang="ko-KR" dirty="0"/>
          </a:p>
          <a:p>
            <a:r>
              <a:rPr lang="en-US" altLang="ko-KR" dirty="0"/>
              <a:t>Quantum Matter and Quantum Information with </a:t>
            </a:r>
            <a:r>
              <a:rPr lang="en-US" altLang="ko-KR" dirty="0" smtClean="0"/>
              <a:t>Holography</a:t>
            </a:r>
          </a:p>
          <a:p>
            <a:r>
              <a:rPr lang="nn-NO" altLang="ko-KR" dirty="0"/>
              <a:t>August 23 (Sun), 2020 ~ August 31 (Mon), 2020</a:t>
            </a:r>
            <a:endParaRPr lang="en-US" altLang="ko-KR" dirty="0"/>
          </a:p>
          <a:p>
            <a:r>
              <a:rPr lang="en-US" altLang="ko-KR" dirty="0" smtClean="0"/>
              <a:t>Kyung </a:t>
            </a:r>
            <a:r>
              <a:rPr lang="en-US" altLang="ko-KR" dirty="0" smtClean="0"/>
              <a:t>Kiu Kim (</a:t>
            </a:r>
            <a:r>
              <a:rPr lang="en-US" altLang="ko-KR" dirty="0" err="1" smtClean="0"/>
              <a:t>Sejong</a:t>
            </a:r>
            <a:r>
              <a:rPr lang="en-US" altLang="ko-KR" dirty="0" smtClean="0"/>
              <a:t> University)</a:t>
            </a:r>
          </a:p>
          <a:p>
            <a:endParaRPr lang="en-US" altLang="ko-KR" dirty="0" smtClean="0"/>
          </a:p>
          <a:p>
            <a:r>
              <a:rPr lang="en-US" altLang="ko-KR" dirty="0" smtClean="0"/>
              <a:t>With </a:t>
            </a:r>
            <a:r>
              <a:rPr lang="en-US" altLang="ko-KR" dirty="0" err="1" smtClean="0"/>
              <a:t>Keun</a:t>
            </a:r>
            <a:r>
              <a:rPr lang="en-US" altLang="ko-KR" dirty="0" smtClean="0"/>
              <a:t>-Young Kim(GIST), </a:t>
            </a:r>
            <a:r>
              <a:rPr lang="en-US" altLang="ko-KR" dirty="0" err="1" smtClean="0"/>
              <a:t>Yunseok</a:t>
            </a:r>
            <a:r>
              <a:rPr lang="en-US" altLang="ko-KR" dirty="0" smtClean="0"/>
              <a:t> </a:t>
            </a:r>
            <a:r>
              <a:rPr lang="en-US" altLang="ko-KR" dirty="0" err="1" smtClean="0"/>
              <a:t>Seo</a:t>
            </a:r>
            <a:r>
              <a:rPr lang="en-US" altLang="ko-KR" dirty="0" smtClean="0"/>
              <a:t>(GIST) and Sang-</a:t>
            </a:r>
            <a:r>
              <a:rPr lang="en-US" altLang="ko-KR" dirty="0" err="1" smtClean="0"/>
              <a:t>Jin</a:t>
            </a:r>
            <a:r>
              <a:rPr lang="en-US" altLang="ko-KR" dirty="0" smtClean="0"/>
              <a:t> Sin(</a:t>
            </a:r>
            <a:r>
              <a:rPr lang="en-US" altLang="ko-KR" dirty="0" err="1" smtClean="0"/>
              <a:t>Hanyang</a:t>
            </a:r>
            <a:r>
              <a:rPr lang="en-US" altLang="ko-KR" dirty="0" smtClean="0"/>
              <a:t> Univ.)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5815618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634246" y="0"/>
            <a:ext cx="9714723" cy="611303"/>
          </a:xfrm>
        </p:spPr>
        <p:txBody>
          <a:bodyPr>
            <a:normAutofit/>
          </a:bodyPr>
          <a:lstStyle/>
          <a:p>
            <a:r>
              <a:rPr lang="en-US" altLang="ko-KR" sz="2800" dirty="0" smtClean="0"/>
              <a:t>Our data and Experimental data</a:t>
            </a:r>
            <a:endParaRPr lang="ko-KR" altLang="en-US" sz="2800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1877438" y="924129"/>
            <a:ext cx="10058400" cy="5719862"/>
          </a:xfrm>
        </p:spPr>
        <p:txBody>
          <a:bodyPr>
            <a:normAutofit/>
          </a:bodyPr>
          <a:lstStyle/>
          <a:p>
            <a:endParaRPr lang="ko-KR" altLang="en-US" sz="2400" dirty="0"/>
          </a:p>
        </p:txBody>
      </p:sp>
      <p:pic>
        <p:nvPicPr>
          <p:cNvPr id="5" name="그림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5427" y="496106"/>
            <a:ext cx="5412531" cy="1905501"/>
          </a:xfrm>
          <a:prstGeom prst="rect">
            <a:avLst/>
          </a:prstGeom>
        </p:spPr>
      </p:pic>
      <p:pic>
        <p:nvPicPr>
          <p:cNvPr id="6" name="그림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19027" y="496106"/>
            <a:ext cx="5243411" cy="1874991"/>
          </a:xfrm>
          <a:prstGeom prst="rect">
            <a:avLst/>
          </a:prstGeom>
        </p:spPr>
      </p:pic>
      <p:pic>
        <p:nvPicPr>
          <p:cNvPr id="7" name="그림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5427" y="2401607"/>
            <a:ext cx="5127064" cy="2864998"/>
          </a:xfrm>
          <a:prstGeom prst="rect">
            <a:avLst/>
          </a:prstGeom>
        </p:spPr>
      </p:pic>
      <p:pic>
        <p:nvPicPr>
          <p:cNvPr id="8" name="그림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079223" y="2371097"/>
            <a:ext cx="4856615" cy="4147748"/>
          </a:xfrm>
          <a:prstGeom prst="rect">
            <a:avLst/>
          </a:prstGeom>
        </p:spPr>
      </p:pic>
      <p:pic>
        <p:nvPicPr>
          <p:cNvPr id="9" name="그림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142752" y="5041729"/>
            <a:ext cx="3861750" cy="17023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04601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330740" y="108756"/>
            <a:ext cx="6945549" cy="971014"/>
          </a:xfrm>
        </p:spPr>
        <p:txBody>
          <a:bodyPr>
            <a:normAutofit/>
          </a:bodyPr>
          <a:lstStyle/>
          <a:p>
            <a:r>
              <a:rPr lang="en-US" altLang="ko-KR" sz="2800" dirty="0" err="1" smtClean="0"/>
              <a:t>Seebeck</a:t>
            </a:r>
            <a:r>
              <a:rPr lang="en-US" altLang="ko-KR" sz="2800" dirty="0" smtClean="0"/>
              <a:t> coefficient and Nernst signal : </a:t>
            </a:r>
            <a:br>
              <a:rPr lang="en-US" altLang="ko-KR" sz="2800" dirty="0" smtClean="0"/>
            </a:br>
            <a:r>
              <a:rPr lang="en-US" altLang="ko-KR" sz="2800" dirty="0"/>
              <a:t> </a:t>
            </a:r>
            <a:r>
              <a:rPr lang="en-US" altLang="ko-KR" sz="2800" dirty="0" smtClean="0"/>
              <a:t>                No experimental data</a:t>
            </a:r>
            <a:endParaRPr lang="ko-KR" altLang="en-US" sz="2800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1877438" y="1322961"/>
            <a:ext cx="10058400" cy="5321029"/>
          </a:xfrm>
        </p:spPr>
        <p:txBody>
          <a:bodyPr>
            <a:normAutofit/>
          </a:bodyPr>
          <a:lstStyle/>
          <a:p>
            <a:endParaRPr lang="ko-KR" altLang="en-US" sz="2400" dirty="0"/>
          </a:p>
        </p:txBody>
      </p:sp>
      <p:pic>
        <p:nvPicPr>
          <p:cNvPr id="4" name="그림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2216" y="5383947"/>
            <a:ext cx="4429125" cy="809625"/>
          </a:xfrm>
          <a:prstGeom prst="rect">
            <a:avLst/>
          </a:prstGeom>
        </p:spPr>
      </p:pic>
      <p:pic>
        <p:nvPicPr>
          <p:cNvPr id="5" name="그림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0740" y="958174"/>
            <a:ext cx="5749288" cy="2148191"/>
          </a:xfrm>
          <a:prstGeom prst="rect">
            <a:avLst/>
          </a:prstGeom>
        </p:spPr>
      </p:pic>
      <p:pic>
        <p:nvPicPr>
          <p:cNvPr id="6" name="그림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0740" y="3106365"/>
            <a:ext cx="5816775" cy="1955016"/>
          </a:xfrm>
          <a:prstGeom prst="rect">
            <a:avLst/>
          </a:prstGeom>
        </p:spPr>
      </p:pic>
      <p:pic>
        <p:nvPicPr>
          <p:cNvPr id="7" name="그림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147515" y="2750689"/>
            <a:ext cx="5938027" cy="3893301"/>
          </a:xfrm>
          <a:prstGeom prst="rect">
            <a:avLst/>
          </a:prstGeom>
        </p:spPr>
      </p:pic>
      <p:pic>
        <p:nvPicPr>
          <p:cNvPr id="9" name="그림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279290" y="136732"/>
            <a:ext cx="2585631" cy="2492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30868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89889" y="235004"/>
            <a:ext cx="9714723" cy="611303"/>
          </a:xfrm>
        </p:spPr>
        <p:txBody>
          <a:bodyPr>
            <a:normAutofit/>
          </a:bodyPr>
          <a:lstStyle/>
          <a:p>
            <a:r>
              <a:rPr lang="en-US" altLang="ko-KR" sz="2800" dirty="0" smtClean="0"/>
              <a:t>Summary</a:t>
            </a:r>
            <a:endParaRPr lang="ko-KR" altLang="en-US" sz="2800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1877438" y="924129"/>
            <a:ext cx="10058400" cy="5719862"/>
          </a:xfrm>
        </p:spPr>
        <p:txBody>
          <a:bodyPr>
            <a:normAutofit/>
          </a:bodyPr>
          <a:lstStyle/>
          <a:p>
            <a:r>
              <a:rPr lang="en-US" altLang="ko-KR" sz="2400" dirty="0" smtClean="0"/>
              <a:t>We </a:t>
            </a:r>
            <a:r>
              <a:rPr lang="en-US" altLang="ko-KR" sz="2400" dirty="0" smtClean="0"/>
              <a:t>constructed </a:t>
            </a:r>
            <a:r>
              <a:rPr lang="en-US" altLang="ko-KR" sz="2400" dirty="0" smtClean="0"/>
              <a:t>Hysteric </a:t>
            </a:r>
            <a:r>
              <a:rPr lang="en-US" altLang="ko-KR" sz="2400" dirty="0" err="1" smtClean="0"/>
              <a:t>Magnetoconductance</a:t>
            </a:r>
            <a:r>
              <a:rPr lang="en-US" altLang="ko-KR" sz="2400" dirty="0" smtClean="0"/>
              <a:t> Phase induced by magnetic impurity using a holographic approach.</a:t>
            </a:r>
          </a:p>
          <a:p>
            <a:r>
              <a:rPr lang="en-US" altLang="ko-KR" sz="2400" dirty="0" smtClean="0"/>
              <a:t>We </a:t>
            </a:r>
            <a:r>
              <a:rPr lang="en-US" altLang="ko-KR" sz="2400" dirty="0" smtClean="0"/>
              <a:t>derived </a:t>
            </a:r>
            <a:r>
              <a:rPr lang="en-US" altLang="ko-KR" sz="2400" dirty="0" smtClean="0"/>
              <a:t>Holographic conductivity formulas for the hysteric phase.</a:t>
            </a:r>
          </a:p>
          <a:p>
            <a:r>
              <a:rPr lang="en-US" altLang="ko-KR" sz="2400" dirty="0" smtClean="0"/>
              <a:t>We showed that the </a:t>
            </a:r>
            <a:r>
              <a:rPr lang="en-US" altLang="ko-KR" sz="2400" dirty="0" err="1" smtClean="0"/>
              <a:t>axion</a:t>
            </a:r>
            <a:r>
              <a:rPr lang="en-US" altLang="ko-KR" sz="2400" dirty="0" smtClean="0"/>
              <a:t> field can be regarded as a magnetic impurity.</a:t>
            </a:r>
          </a:p>
          <a:p>
            <a:r>
              <a:rPr lang="en-US" altLang="ko-KR" sz="2400" dirty="0" smtClean="0"/>
              <a:t>We computed hysteric </a:t>
            </a:r>
            <a:r>
              <a:rPr lang="en-US" altLang="ko-KR" sz="2400" dirty="0" err="1" smtClean="0"/>
              <a:t>Seebeck</a:t>
            </a:r>
            <a:r>
              <a:rPr lang="en-US" altLang="ko-KR" sz="2400" dirty="0" smtClean="0"/>
              <a:t> coefficient and Nernst signal which can be observed in experiment near future.  </a:t>
            </a:r>
            <a:endParaRPr lang="ko-KR" altLang="en-US" sz="2400" dirty="0"/>
          </a:p>
        </p:txBody>
      </p:sp>
    </p:spTree>
    <p:extLst>
      <p:ext uri="{BB962C8B-B14F-4D97-AF65-F5344CB8AC3E}">
        <p14:creationId xmlns:p14="http://schemas.microsoft.com/office/powerpoint/2010/main" val="12683076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89889" y="370414"/>
            <a:ext cx="9714723" cy="611303"/>
          </a:xfrm>
        </p:spPr>
        <p:txBody>
          <a:bodyPr>
            <a:normAutofit/>
          </a:bodyPr>
          <a:lstStyle/>
          <a:p>
            <a:r>
              <a:rPr lang="en-US" altLang="ko-KR" sz="2800" dirty="0" smtClean="0"/>
              <a:t>Contents</a:t>
            </a:r>
            <a:endParaRPr lang="ko-KR" altLang="en-US" sz="2800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778213" y="1339913"/>
            <a:ext cx="11157625" cy="5304078"/>
          </a:xfrm>
        </p:spPr>
        <p:txBody>
          <a:bodyPr>
            <a:normAutofit/>
          </a:bodyPr>
          <a:lstStyle/>
          <a:p>
            <a:r>
              <a:rPr lang="en-US" altLang="ko-KR" sz="2400" dirty="0" smtClean="0"/>
              <a:t>Motivation</a:t>
            </a:r>
            <a:endParaRPr lang="en-US" altLang="ko-KR" sz="2400" dirty="0" smtClean="0"/>
          </a:p>
          <a:p>
            <a:r>
              <a:rPr lang="en-US" altLang="ko-KR" sz="2400" dirty="0" smtClean="0"/>
              <a:t>Experimental Data : Crossover and Hysteric Phase Transition of TI</a:t>
            </a:r>
          </a:p>
          <a:p>
            <a:r>
              <a:rPr lang="en-US" altLang="ko-KR" sz="2400" dirty="0" smtClean="0"/>
              <a:t>A holographic model showing Spontaneous Magnetization </a:t>
            </a:r>
          </a:p>
          <a:p>
            <a:r>
              <a:rPr lang="en-US" altLang="ko-KR" sz="2400" dirty="0" smtClean="0"/>
              <a:t>Magnetic Impurity </a:t>
            </a:r>
          </a:p>
          <a:p>
            <a:r>
              <a:rPr lang="en-US" altLang="ko-KR" sz="2400" dirty="0" smtClean="0"/>
              <a:t>Conductivity formula</a:t>
            </a:r>
            <a:endParaRPr lang="en-US" altLang="ko-KR" sz="2400" dirty="0" smtClean="0"/>
          </a:p>
          <a:p>
            <a:r>
              <a:rPr lang="en-US" altLang="ko-KR" sz="2400" dirty="0" smtClean="0"/>
              <a:t>Our Data and Experimental Data</a:t>
            </a:r>
          </a:p>
          <a:p>
            <a:r>
              <a:rPr lang="en-US" altLang="ko-KR" sz="2400" dirty="0" smtClean="0"/>
              <a:t>Summary</a:t>
            </a:r>
            <a:endParaRPr lang="ko-KR" altLang="en-US" sz="2400" dirty="0"/>
          </a:p>
        </p:txBody>
      </p:sp>
    </p:spTree>
    <p:extLst>
      <p:ext uri="{BB962C8B-B14F-4D97-AF65-F5344CB8AC3E}">
        <p14:creationId xmlns:p14="http://schemas.microsoft.com/office/powerpoint/2010/main" val="29087047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89889" y="98816"/>
            <a:ext cx="9714723" cy="611303"/>
          </a:xfrm>
        </p:spPr>
        <p:txBody>
          <a:bodyPr>
            <a:normAutofit/>
          </a:bodyPr>
          <a:lstStyle/>
          <a:p>
            <a:r>
              <a:rPr lang="en-US" altLang="ko-KR" sz="2800" dirty="0" smtClean="0"/>
              <a:t>Motivation</a:t>
            </a:r>
            <a:endParaRPr lang="ko-KR" altLang="en-US" sz="2800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778213" y="612843"/>
            <a:ext cx="11157625" cy="6031148"/>
          </a:xfrm>
        </p:spPr>
        <p:txBody>
          <a:bodyPr>
            <a:normAutofit lnSpcReduction="10000"/>
          </a:bodyPr>
          <a:lstStyle/>
          <a:p>
            <a:r>
              <a:rPr lang="en-US" altLang="ko-KR" sz="2400" dirty="0" smtClean="0"/>
              <a:t>Interesting</a:t>
            </a:r>
            <a:r>
              <a:rPr lang="en-US" altLang="ko-KR" sz="2400" dirty="0" smtClean="0"/>
              <a:t> </a:t>
            </a:r>
            <a:r>
              <a:rPr lang="en-US" altLang="ko-KR" sz="2400" dirty="0" smtClean="0"/>
              <a:t>phase transition discovered in Topological Insulators.</a:t>
            </a:r>
            <a:br>
              <a:rPr lang="en-US" altLang="ko-KR" sz="2400" dirty="0" smtClean="0"/>
            </a:br>
            <a:r>
              <a:rPr lang="en-US" altLang="ko-KR" sz="2400" dirty="0" smtClean="0"/>
              <a:t>- Current on surfaces and DC transport (WAL =&gt; WL =&gt; Hysteresis  )</a:t>
            </a:r>
            <a:br>
              <a:rPr lang="en-US" altLang="ko-KR" sz="2400" dirty="0" smtClean="0"/>
            </a:br>
            <a:r>
              <a:rPr lang="en-US" altLang="ko-KR" sz="2400" dirty="0" smtClean="0"/>
              <a:t/>
            </a:r>
            <a:br>
              <a:rPr lang="en-US" altLang="ko-KR" sz="2400" dirty="0" smtClean="0"/>
            </a:br>
            <a:r>
              <a:rPr lang="en-US" altLang="ko-KR" sz="2400" dirty="0" smtClean="0"/>
              <a:t/>
            </a:r>
            <a:br>
              <a:rPr lang="en-US" altLang="ko-KR" sz="2400" dirty="0" smtClean="0"/>
            </a:br>
            <a:r>
              <a:rPr lang="en-US" altLang="ko-KR" sz="2400" dirty="0" smtClean="0"/>
              <a:t/>
            </a:r>
            <a:br>
              <a:rPr lang="en-US" altLang="ko-KR" sz="2400" dirty="0" smtClean="0"/>
            </a:br>
            <a:r>
              <a:rPr lang="en-US" altLang="ko-KR" sz="2400" dirty="0" smtClean="0"/>
              <a:t/>
            </a:r>
            <a:br>
              <a:rPr lang="en-US" altLang="ko-KR" sz="2400" dirty="0" smtClean="0"/>
            </a:br>
            <a:r>
              <a:rPr lang="en-US" altLang="ko-KR" sz="2400" dirty="0" smtClean="0"/>
              <a:t/>
            </a:r>
            <a:br>
              <a:rPr lang="en-US" altLang="ko-KR" sz="2400" dirty="0" smtClean="0"/>
            </a:br>
            <a:endParaRPr lang="en-US" altLang="ko-KR" sz="2400" dirty="0" smtClean="0"/>
          </a:p>
          <a:p>
            <a:r>
              <a:rPr lang="en-US" altLang="ko-KR" sz="2400" dirty="0" smtClean="0"/>
              <a:t>Our previous work for spontaneous Magnetization</a:t>
            </a:r>
            <a:br>
              <a:rPr lang="en-US" altLang="ko-KR" sz="2400" dirty="0" smtClean="0"/>
            </a:br>
            <a:r>
              <a:rPr lang="en-US" altLang="ko-KR" sz="2400" dirty="0" smtClean="0"/>
              <a:t/>
            </a:r>
            <a:br>
              <a:rPr lang="en-US" altLang="ko-KR" sz="2400" dirty="0" smtClean="0"/>
            </a:br>
            <a:r>
              <a:rPr lang="en-US" altLang="ko-KR" sz="2400" dirty="0" smtClean="0"/>
              <a:t/>
            </a:r>
            <a:br>
              <a:rPr lang="en-US" altLang="ko-KR" sz="2400" dirty="0" smtClean="0"/>
            </a:br>
            <a:r>
              <a:rPr lang="en-US" altLang="ko-KR" sz="2400" dirty="0" smtClean="0"/>
              <a:t/>
            </a:r>
            <a:br>
              <a:rPr lang="en-US" altLang="ko-KR" sz="2400" dirty="0" smtClean="0"/>
            </a:br>
            <a:r>
              <a:rPr lang="en-US" altLang="ko-KR" sz="2400" dirty="0" smtClean="0"/>
              <a:t/>
            </a:r>
            <a:br>
              <a:rPr lang="en-US" altLang="ko-KR" sz="2400" dirty="0" smtClean="0"/>
            </a:br>
            <a:r>
              <a:rPr lang="en-US" altLang="ko-KR" sz="2400" dirty="0" smtClean="0"/>
              <a:t/>
            </a:r>
            <a:br>
              <a:rPr lang="en-US" altLang="ko-KR" sz="2400" dirty="0" smtClean="0"/>
            </a:br>
            <a:r>
              <a:rPr lang="en-US" altLang="ko-KR" sz="2400" dirty="0" smtClean="0"/>
              <a:t/>
            </a:r>
            <a:br>
              <a:rPr lang="en-US" altLang="ko-KR" sz="2400" dirty="0" smtClean="0"/>
            </a:br>
            <a:endParaRPr lang="en-US" altLang="ko-KR" sz="2400" dirty="0" smtClean="0"/>
          </a:p>
          <a:p>
            <a:r>
              <a:rPr lang="en-US" altLang="ko-KR" sz="2400" dirty="0" smtClean="0"/>
              <a:t>How can we describe this phase transition?</a:t>
            </a:r>
            <a:endParaRPr lang="ko-KR" altLang="en-US" sz="2400" dirty="0"/>
          </a:p>
        </p:txBody>
      </p:sp>
      <p:pic>
        <p:nvPicPr>
          <p:cNvPr id="5" name="그림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35321" y="1384001"/>
            <a:ext cx="5634748" cy="1735090"/>
          </a:xfrm>
          <a:prstGeom prst="rect">
            <a:avLst/>
          </a:prstGeom>
        </p:spPr>
      </p:pic>
      <p:pic>
        <p:nvPicPr>
          <p:cNvPr id="6" name="그림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83099" y="3881140"/>
            <a:ext cx="6813821" cy="20297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10517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89889" y="235004"/>
            <a:ext cx="9714723" cy="611303"/>
          </a:xfrm>
        </p:spPr>
        <p:txBody>
          <a:bodyPr>
            <a:normAutofit/>
          </a:bodyPr>
          <a:lstStyle/>
          <a:p>
            <a:r>
              <a:rPr lang="en-US" altLang="ko-KR" sz="2800" dirty="0" smtClean="0"/>
              <a:t>Recent data in </a:t>
            </a:r>
            <a:r>
              <a:rPr lang="en-US" altLang="ko-KR" sz="2800" dirty="0" smtClean="0"/>
              <a:t>Topological </a:t>
            </a:r>
            <a:r>
              <a:rPr lang="en-US" altLang="ko-KR" sz="2800" dirty="0" smtClean="0"/>
              <a:t>Insulator</a:t>
            </a:r>
            <a:endParaRPr lang="ko-KR" altLang="en-US" sz="2800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1877438" y="924129"/>
            <a:ext cx="10058400" cy="5719862"/>
          </a:xfrm>
        </p:spPr>
        <p:txBody>
          <a:bodyPr>
            <a:normAutofit/>
          </a:bodyPr>
          <a:lstStyle/>
          <a:p>
            <a:r>
              <a:rPr lang="en-US" altLang="ko-KR" sz="2400" dirty="0" smtClean="0"/>
              <a:t>Doping Magnetic impurity to control </a:t>
            </a:r>
            <a:r>
              <a:rPr lang="en-US" altLang="ko-KR" sz="2400" dirty="0" smtClean="0"/>
              <a:t>TR </a:t>
            </a:r>
            <a:r>
              <a:rPr lang="en-US" altLang="ko-KR" sz="2400" dirty="0" smtClean="0"/>
              <a:t>symmetry. </a:t>
            </a:r>
          </a:p>
          <a:p>
            <a:endParaRPr lang="en-US" altLang="ko-KR" sz="2400" dirty="0"/>
          </a:p>
          <a:p>
            <a:endParaRPr lang="en-US" altLang="ko-KR" sz="2400" dirty="0" smtClean="0"/>
          </a:p>
          <a:p>
            <a:endParaRPr lang="en-US" altLang="ko-KR" sz="2400" dirty="0"/>
          </a:p>
          <a:p>
            <a:endParaRPr lang="en-US" altLang="ko-KR" sz="2400" dirty="0" smtClean="0"/>
          </a:p>
          <a:p>
            <a:endParaRPr lang="en-US" altLang="ko-KR" sz="2400" dirty="0"/>
          </a:p>
          <a:p>
            <a:endParaRPr lang="en-US" altLang="ko-KR" sz="2400" dirty="0" smtClean="0"/>
          </a:p>
          <a:p>
            <a:r>
              <a:rPr lang="en-US" altLang="ko-KR" sz="2400" dirty="0" smtClean="0"/>
              <a:t>WAL -&gt; WL -&gt; Hysteric </a:t>
            </a:r>
            <a:r>
              <a:rPr lang="en-US" altLang="ko-KR" sz="2400" dirty="0" smtClean="0"/>
              <a:t>Phase</a:t>
            </a:r>
          </a:p>
          <a:p>
            <a:endParaRPr lang="ko-KR" altLang="en-US" sz="2400" dirty="0"/>
          </a:p>
        </p:txBody>
      </p:sp>
      <p:pic>
        <p:nvPicPr>
          <p:cNvPr id="5" name="그림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5594" y="1536178"/>
            <a:ext cx="5430275" cy="2393798"/>
          </a:xfrm>
          <a:prstGeom prst="rect">
            <a:avLst/>
          </a:prstGeom>
        </p:spPr>
      </p:pic>
      <p:pic>
        <p:nvPicPr>
          <p:cNvPr id="6" name="그림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18850" y="1641877"/>
            <a:ext cx="4980001" cy="2182400"/>
          </a:xfrm>
          <a:prstGeom prst="rect">
            <a:avLst/>
          </a:prstGeom>
        </p:spPr>
      </p:pic>
      <p:pic>
        <p:nvPicPr>
          <p:cNvPr id="7" name="그림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18850" y="4253187"/>
            <a:ext cx="5054701" cy="2281600"/>
          </a:xfrm>
          <a:prstGeom prst="rect">
            <a:avLst/>
          </a:prstGeom>
        </p:spPr>
      </p:pic>
      <p:pic>
        <p:nvPicPr>
          <p:cNvPr id="4" name="그림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50038" y="4980065"/>
            <a:ext cx="4669086" cy="15547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02033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89889" y="235004"/>
            <a:ext cx="9714723" cy="611303"/>
          </a:xfrm>
        </p:spPr>
        <p:txBody>
          <a:bodyPr>
            <a:normAutofit/>
          </a:bodyPr>
          <a:lstStyle/>
          <a:p>
            <a:r>
              <a:rPr lang="en-US" altLang="ko-KR" sz="2800" dirty="0" smtClean="0"/>
              <a:t>Previous Work : Holographic Bi-stable model</a:t>
            </a:r>
            <a:endParaRPr lang="ko-KR" altLang="en-US" sz="2800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1877438" y="924129"/>
            <a:ext cx="10058400" cy="5719862"/>
          </a:xfrm>
        </p:spPr>
        <p:txBody>
          <a:bodyPr>
            <a:normAutofit/>
          </a:bodyPr>
          <a:lstStyle/>
          <a:p>
            <a:r>
              <a:rPr lang="en-US" altLang="ko-KR" sz="2400" dirty="0" smtClean="0"/>
              <a:t>Model</a:t>
            </a:r>
            <a:endParaRPr lang="ko-KR" altLang="en-US" sz="2400" dirty="0"/>
          </a:p>
        </p:txBody>
      </p:sp>
      <p:pic>
        <p:nvPicPr>
          <p:cNvPr id="4" name="그림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23362" y="846307"/>
            <a:ext cx="5400778" cy="1630903"/>
          </a:xfrm>
          <a:prstGeom prst="rect">
            <a:avLst/>
          </a:prstGeom>
        </p:spPr>
      </p:pic>
      <p:pic>
        <p:nvPicPr>
          <p:cNvPr id="5" name="그림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7940" y="1393183"/>
            <a:ext cx="3453320" cy="2551789"/>
          </a:xfrm>
          <a:prstGeom prst="rect">
            <a:avLst/>
          </a:prstGeom>
        </p:spPr>
      </p:pic>
      <p:pic>
        <p:nvPicPr>
          <p:cNvPr id="6" name="그림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3901" y="4118549"/>
            <a:ext cx="4194236" cy="2525442"/>
          </a:xfrm>
          <a:prstGeom prst="rect">
            <a:avLst/>
          </a:prstGeom>
        </p:spPr>
      </p:pic>
      <p:pic>
        <p:nvPicPr>
          <p:cNvPr id="7" name="그림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912340" y="2615068"/>
            <a:ext cx="5523060" cy="1945532"/>
          </a:xfrm>
          <a:prstGeom prst="rect">
            <a:avLst/>
          </a:prstGeom>
        </p:spPr>
      </p:pic>
      <p:pic>
        <p:nvPicPr>
          <p:cNvPr id="8" name="그림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602001" y="4683918"/>
            <a:ext cx="5833399" cy="18367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19112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89889" y="235004"/>
            <a:ext cx="9714723" cy="611303"/>
          </a:xfrm>
        </p:spPr>
        <p:txBody>
          <a:bodyPr>
            <a:normAutofit/>
          </a:bodyPr>
          <a:lstStyle/>
          <a:p>
            <a:r>
              <a:rPr lang="en-US" altLang="ko-KR" sz="2800" dirty="0" smtClean="0"/>
              <a:t>Previous work</a:t>
            </a:r>
            <a:endParaRPr lang="ko-KR" altLang="en-US" sz="2800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1877438" y="924129"/>
            <a:ext cx="10058400" cy="5719862"/>
          </a:xfrm>
        </p:spPr>
        <p:txBody>
          <a:bodyPr>
            <a:normAutofit/>
          </a:bodyPr>
          <a:lstStyle/>
          <a:p>
            <a:r>
              <a:rPr lang="en-US" altLang="ko-KR" sz="2400" dirty="0" smtClean="0"/>
              <a:t>Hysteresis Curves for Magnetization and Charge Density</a:t>
            </a:r>
            <a:endParaRPr lang="ko-KR" altLang="en-US" sz="2400" dirty="0"/>
          </a:p>
        </p:txBody>
      </p:sp>
      <p:pic>
        <p:nvPicPr>
          <p:cNvPr id="4" name="그림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89889" y="1695905"/>
            <a:ext cx="9524175" cy="28371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11381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89889" y="235004"/>
            <a:ext cx="9714723" cy="611303"/>
          </a:xfrm>
        </p:spPr>
        <p:txBody>
          <a:bodyPr>
            <a:normAutofit/>
          </a:bodyPr>
          <a:lstStyle/>
          <a:p>
            <a:r>
              <a:rPr lang="en-US" altLang="ko-KR" sz="2800" dirty="0" smtClean="0"/>
              <a:t>Addition of impurity</a:t>
            </a:r>
            <a:endParaRPr lang="ko-KR" altLang="en-US" sz="2800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1877438" y="924129"/>
            <a:ext cx="10058400" cy="5719862"/>
          </a:xfrm>
        </p:spPr>
        <p:txBody>
          <a:bodyPr>
            <a:normAutofit/>
          </a:bodyPr>
          <a:lstStyle/>
          <a:p>
            <a:r>
              <a:rPr lang="en-US" altLang="ko-KR" sz="2400" dirty="0" smtClean="0"/>
              <a:t>An extension to the previous model</a:t>
            </a:r>
          </a:p>
          <a:p>
            <a:endParaRPr lang="en-US" altLang="ko-KR" sz="2400" dirty="0"/>
          </a:p>
          <a:p>
            <a:endParaRPr lang="en-US" altLang="ko-KR" sz="2400" dirty="0" smtClean="0"/>
          </a:p>
          <a:p>
            <a:endParaRPr lang="en-US" altLang="ko-KR" sz="2400" dirty="0"/>
          </a:p>
          <a:p>
            <a:endParaRPr lang="en-US" altLang="ko-KR" sz="2400" dirty="0" smtClean="0"/>
          </a:p>
          <a:p>
            <a:endParaRPr lang="en-US" altLang="ko-KR" sz="2400" dirty="0"/>
          </a:p>
          <a:p>
            <a:r>
              <a:rPr lang="en-US" altLang="ko-KR" sz="2400" dirty="0" smtClean="0"/>
              <a:t>Adding an </a:t>
            </a:r>
            <a:r>
              <a:rPr lang="en-US" altLang="ko-KR" sz="2400" dirty="0" err="1" smtClean="0"/>
              <a:t>axion</a:t>
            </a:r>
            <a:r>
              <a:rPr lang="en-US" altLang="ko-KR" sz="2400" dirty="0" smtClean="0"/>
              <a:t> field</a:t>
            </a:r>
            <a:endParaRPr lang="ko-KR" altLang="en-US" sz="2400" dirty="0"/>
          </a:p>
        </p:txBody>
      </p:sp>
      <p:pic>
        <p:nvPicPr>
          <p:cNvPr id="5" name="그림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1923" y="1565343"/>
            <a:ext cx="10909012" cy="2072802"/>
          </a:xfrm>
          <a:prstGeom prst="rect">
            <a:avLst/>
          </a:prstGeom>
        </p:spPr>
      </p:pic>
      <p:pic>
        <p:nvPicPr>
          <p:cNvPr id="6" name="그림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46302" y="4518147"/>
            <a:ext cx="6053341" cy="17823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67401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89889" y="235004"/>
            <a:ext cx="9714723" cy="611303"/>
          </a:xfrm>
        </p:spPr>
        <p:txBody>
          <a:bodyPr>
            <a:normAutofit/>
          </a:bodyPr>
          <a:lstStyle/>
          <a:p>
            <a:r>
              <a:rPr lang="en-US" altLang="ko-KR" sz="2800" dirty="0" smtClean="0"/>
              <a:t>Is this a magnetic impurity?</a:t>
            </a:r>
            <a:endParaRPr lang="ko-KR" altLang="en-US" sz="2800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8618706" y="846307"/>
            <a:ext cx="3200400" cy="5719862"/>
          </a:xfrm>
        </p:spPr>
        <p:txBody>
          <a:bodyPr>
            <a:normAutofit/>
          </a:bodyPr>
          <a:lstStyle/>
          <a:p>
            <a:r>
              <a:rPr lang="en-US" altLang="ko-KR" sz="2400" dirty="0" smtClean="0"/>
              <a:t>Susceptibility and Magnetization without the other sources.</a:t>
            </a:r>
            <a:endParaRPr lang="en-US" altLang="ko-KR" sz="2400" dirty="0"/>
          </a:p>
          <a:p>
            <a:r>
              <a:rPr lang="en-US" altLang="ko-KR" sz="2400" dirty="0" smtClean="0"/>
              <a:t>In fact, this </a:t>
            </a:r>
            <a:r>
              <a:rPr lang="en-US" altLang="ko-KR" sz="2400" dirty="0" err="1" smtClean="0"/>
              <a:t>axion</a:t>
            </a:r>
            <a:r>
              <a:rPr lang="en-US" altLang="ko-KR" sz="2400" dirty="0" smtClean="0"/>
              <a:t> plays a role of the magnetic impurity </a:t>
            </a:r>
          </a:p>
          <a:p>
            <a:r>
              <a:rPr lang="en-US" altLang="ko-KR" sz="2400" dirty="0" smtClean="0"/>
              <a:t>Phase diagram</a:t>
            </a:r>
          </a:p>
          <a:p>
            <a:endParaRPr lang="ko-KR" altLang="en-US" sz="2400" dirty="0"/>
          </a:p>
        </p:txBody>
      </p:sp>
      <p:pic>
        <p:nvPicPr>
          <p:cNvPr id="4" name="그림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61880" y="846307"/>
            <a:ext cx="6371610" cy="2056518"/>
          </a:xfrm>
          <a:prstGeom prst="rect">
            <a:avLst/>
          </a:prstGeom>
        </p:spPr>
      </p:pic>
      <p:pic>
        <p:nvPicPr>
          <p:cNvPr id="5" name="그림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61880" y="3079728"/>
            <a:ext cx="7042826" cy="34864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05203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364701" y="134067"/>
            <a:ext cx="9714723" cy="611303"/>
          </a:xfrm>
        </p:spPr>
        <p:txBody>
          <a:bodyPr>
            <a:normAutofit/>
          </a:bodyPr>
          <a:lstStyle/>
          <a:p>
            <a:r>
              <a:rPr lang="en-US" altLang="ko-KR" sz="2800" dirty="0" smtClean="0"/>
              <a:t>Conductivity formulas</a:t>
            </a:r>
            <a:endParaRPr lang="ko-KR" altLang="en-US" sz="2800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1789889" y="768485"/>
            <a:ext cx="10145949" cy="5875506"/>
          </a:xfrm>
        </p:spPr>
        <p:txBody>
          <a:bodyPr>
            <a:normAutofit/>
          </a:bodyPr>
          <a:lstStyle/>
          <a:p>
            <a:r>
              <a:rPr lang="en-US" altLang="ko-KR" sz="2400" dirty="0" smtClean="0"/>
              <a:t>DC transport</a:t>
            </a:r>
            <a:endParaRPr lang="ko-KR" altLang="en-US" sz="2400" dirty="0"/>
          </a:p>
        </p:txBody>
      </p:sp>
      <p:pic>
        <p:nvPicPr>
          <p:cNvPr id="4" name="그림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19459" y="134067"/>
            <a:ext cx="7016379" cy="810381"/>
          </a:xfrm>
          <a:prstGeom prst="rect">
            <a:avLst/>
          </a:prstGeom>
        </p:spPr>
      </p:pic>
      <p:pic>
        <p:nvPicPr>
          <p:cNvPr id="5" name="그림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29976" y="2047199"/>
            <a:ext cx="6698609" cy="1208618"/>
          </a:xfrm>
          <a:prstGeom prst="rect">
            <a:avLst/>
          </a:prstGeom>
        </p:spPr>
      </p:pic>
      <p:pic>
        <p:nvPicPr>
          <p:cNvPr id="6" name="그림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42425" y="3224191"/>
            <a:ext cx="8093413" cy="1074513"/>
          </a:xfrm>
          <a:prstGeom prst="rect">
            <a:avLst/>
          </a:prstGeom>
        </p:spPr>
      </p:pic>
      <p:pic>
        <p:nvPicPr>
          <p:cNvPr id="7" name="그림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919459" y="967563"/>
            <a:ext cx="6282549" cy="786138"/>
          </a:xfrm>
          <a:prstGeom prst="rect">
            <a:avLst/>
          </a:prstGeom>
        </p:spPr>
      </p:pic>
      <p:pic>
        <p:nvPicPr>
          <p:cNvPr id="8" name="그림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829976" y="4219526"/>
            <a:ext cx="6604812" cy="1256170"/>
          </a:xfrm>
          <a:prstGeom prst="rect">
            <a:avLst/>
          </a:prstGeom>
        </p:spPr>
      </p:pic>
      <p:pic>
        <p:nvPicPr>
          <p:cNvPr id="9" name="그림 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842425" y="5919203"/>
            <a:ext cx="5153025" cy="581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64537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줄기">
  <a:themeElements>
    <a:clrScheme name="Wisp">
      <a:dk1>
        <a:sysClr val="windowText" lastClr="000000"/>
      </a:dk1>
      <a:lt1>
        <a:sysClr val="window" lastClr="FFFFFF"/>
      </a:lt1>
      <a:dk2>
        <a:srgbClr val="647252"/>
      </a:dk2>
      <a:lt2>
        <a:srgbClr val="EAE8CF"/>
      </a:lt2>
      <a:accent1>
        <a:srgbClr val="E78712"/>
      </a:accent1>
      <a:accent2>
        <a:srgbClr val="B73C26"/>
      </a:accent2>
      <a:accent3>
        <a:srgbClr val="865331"/>
      </a:accent3>
      <a:accent4>
        <a:srgbClr val="B38648"/>
      </a:accent4>
      <a:accent5>
        <a:srgbClr val="BBB473"/>
      </a:accent5>
      <a:accent6>
        <a:srgbClr val="849276"/>
      </a:accent6>
      <a:hlink>
        <a:srgbClr val="FDAB2A"/>
      </a:hlink>
      <a:folHlink>
        <a:srgbClr val="CCB182"/>
      </a:folHlink>
    </a:clrScheme>
    <a:fontScheme name="Wisp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54F6613E-5ED7-40ED-90A8-F639BE712C0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603</TotalTime>
  <Words>238</Words>
  <Application>Microsoft Office PowerPoint</Application>
  <PresentationFormat>와이드스크린</PresentationFormat>
  <Paragraphs>54</Paragraphs>
  <Slides>12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4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12</vt:i4>
      </vt:variant>
    </vt:vector>
  </HeadingPairs>
  <TitlesOfParts>
    <vt:vector size="17" baseType="lpstr">
      <vt:lpstr>HY중고딕</vt:lpstr>
      <vt:lpstr>Arial</vt:lpstr>
      <vt:lpstr>Century Gothic</vt:lpstr>
      <vt:lpstr>Wingdings 3</vt:lpstr>
      <vt:lpstr>줄기</vt:lpstr>
      <vt:lpstr>Hysteric Magnetoconductance</vt:lpstr>
      <vt:lpstr>Contents</vt:lpstr>
      <vt:lpstr>Motivation</vt:lpstr>
      <vt:lpstr>Recent data in Topological Insulator</vt:lpstr>
      <vt:lpstr>Previous Work : Holographic Bi-stable model</vt:lpstr>
      <vt:lpstr>Previous work</vt:lpstr>
      <vt:lpstr>Addition of impurity</vt:lpstr>
      <vt:lpstr>Is this a magnetic impurity?</vt:lpstr>
      <vt:lpstr>Conductivity formulas</vt:lpstr>
      <vt:lpstr>Our data and Experimental data</vt:lpstr>
      <vt:lpstr>Seebeck coefficient and Nernst signal :                   No experimental data</vt:lpstr>
      <vt:lpstr>Summary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kim kyung kiu</dc:creator>
  <cp:lastModifiedBy>kim kyung kiu</cp:lastModifiedBy>
  <cp:revision>31</cp:revision>
  <dcterms:created xsi:type="dcterms:W3CDTF">2020-06-30T02:37:40Z</dcterms:created>
  <dcterms:modified xsi:type="dcterms:W3CDTF">2020-08-26T23:17:27Z</dcterms:modified>
</cp:coreProperties>
</file>