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22"/>
  </p:notesMasterIdLst>
  <p:sldIdLst>
    <p:sldId id="257" r:id="rId2"/>
    <p:sldId id="270" r:id="rId3"/>
    <p:sldId id="281" r:id="rId4"/>
    <p:sldId id="282" r:id="rId5"/>
    <p:sldId id="273" r:id="rId6"/>
    <p:sldId id="272" r:id="rId7"/>
    <p:sldId id="283" r:id="rId8"/>
    <p:sldId id="284" r:id="rId9"/>
    <p:sldId id="264" r:id="rId10"/>
    <p:sldId id="262" r:id="rId11"/>
    <p:sldId id="289" r:id="rId12"/>
    <p:sldId id="267" r:id="rId13"/>
    <p:sldId id="269" r:id="rId14"/>
    <p:sldId id="276" r:id="rId15"/>
    <p:sldId id="277" r:id="rId16"/>
    <p:sldId id="285" r:id="rId17"/>
    <p:sldId id="286" r:id="rId18"/>
    <p:sldId id="287" r:id="rId19"/>
    <p:sldId id="288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/>
    <p:restoredTop sz="86429"/>
  </p:normalViewPr>
  <p:slideViewPr>
    <p:cSldViewPr snapToGrid="0" snapToObjects="1">
      <p:cViewPr varScale="1">
        <p:scale>
          <a:sx n="68" d="100"/>
          <a:sy n="68" d="100"/>
        </p:scale>
        <p:origin x="208" y="5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5DDE3-7DE8-AA45-9919-39C4849310F8}" type="datetimeFigureOut">
              <a:rPr lang="en-US" smtClean="0"/>
              <a:t>6/23/18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8A573-CD5A-474F-B7BF-2ADA26377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22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8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365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28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14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Projection over the gradient of the eigenvector of 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320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 straight edge differences. Discuss Experimental evidence of QHE.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37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 straight edge differences. Discuss Experimental evidence of QHE.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68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88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how to get geometric phase in QHE staring from </a:t>
            </a:r>
            <a:r>
              <a:rPr lang="en-US" dirty="0" err="1"/>
              <a:t>Scovil</a:t>
            </a:r>
            <a:r>
              <a:rPr lang="en-US" dirty="0"/>
              <a:t>-Dubois</a:t>
            </a:r>
            <a:r>
              <a:rPr lang="en-US" baseline="0" dirty="0"/>
              <a:t> engine and then bring in the extra level to emphasize that you want to know coherence effects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405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how to get geometric phase in QHE staring from </a:t>
            </a:r>
            <a:r>
              <a:rPr lang="en-US" dirty="0" err="1"/>
              <a:t>Scovil</a:t>
            </a:r>
            <a:r>
              <a:rPr lang="en-US" dirty="0"/>
              <a:t>-Dubois</a:t>
            </a:r>
            <a:r>
              <a:rPr lang="en-US" baseline="0" dirty="0"/>
              <a:t> engine and then bring in the extra level to emphasize that you want to know coherence effects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8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</a:t>
            </a:r>
            <a:r>
              <a:rPr lang="en-US" baseline="0" dirty="0"/>
              <a:t> observations on how GP Kills flux </a:t>
            </a:r>
            <a:r>
              <a:rPr lang="en-US" baseline="0" dirty="0" err="1"/>
              <a:t>optimazation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63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 straight edge differences. Discuss Experimental evidence of QHE.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73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346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13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004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</a:t>
            </a:r>
            <a:r>
              <a:rPr lang="en-US" baseline="0" dirty="0"/>
              <a:t> observations on how GP Kills flux </a:t>
            </a:r>
            <a:r>
              <a:rPr lang="en-US" baseline="0" dirty="0" err="1"/>
              <a:t>optimazation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8A573-CD5A-474F-B7BF-2ADA2637768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23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6/23/18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6/23/18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6/23/18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6/23/18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6/23/18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6/23/18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6/23/18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t>6/23/18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accent2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6/23/18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6/23/18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6/23/18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6/23/18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099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10.emf"/><Relationship Id="rId11" Type="http://schemas.openxmlformats.org/officeDocument/2006/relationships/image" Target="../media/image15.png"/><Relationship Id="rId5" Type="http://schemas.openxmlformats.org/officeDocument/2006/relationships/image" Target="../media/image9.emf"/><Relationship Id="rId10" Type="http://schemas.openxmlformats.org/officeDocument/2006/relationships/image" Target="../media/image14.png"/><Relationship Id="rId4" Type="http://schemas.openxmlformats.org/officeDocument/2006/relationships/image" Target="../media/image8.emf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emf"/><Relationship Id="rId7" Type="http://schemas.openxmlformats.org/officeDocument/2006/relationships/image" Target="../media/image20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emf"/><Relationship Id="rId10" Type="http://schemas.openxmlformats.org/officeDocument/2006/relationships/image" Target="../media/image23.png"/><Relationship Id="rId4" Type="http://schemas.openxmlformats.org/officeDocument/2006/relationships/image" Target="../media/image17.emf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6.png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emf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emf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13" Type="http://schemas.openxmlformats.org/officeDocument/2006/relationships/image" Target="../media/image56.emf"/><Relationship Id="rId3" Type="http://schemas.openxmlformats.org/officeDocument/2006/relationships/image" Target="../media/image44.png"/><Relationship Id="rId7" Type="http://schemas.openxmlformats.org/officeDocument/2006/relationships/image" Target="../media/image50.emf"/><Relationship Id="rId12" Type="http://schemas.openxmlformats.org/officeDocument/2006/relationships/image" Target="../media/image5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emf"/><Relationship Id="rId11" Type="http://schemas.openxmlformats.org/officeDocument/2006/relationships/image" Target="../media/image54.emf"/><Relationship Id="rId5" Type="http://schemas.openxmlformats.org/officeDocument/2006/relationships/image" Target="../media/image48.emf"/><Relationship Id="rId10" Type="http://schemas.openxmlformats.org/officeDocument/2006/relationships/image" Target="../media/image53.emf"/><Relationship Id="rId4" Type="http://schemas.openxmlformats.org/officeDocument/2006/relationships/image" Target="../media/image45.png"/><Relationship Id="rId9" Type="http://schemas.openxmlformats.org/officeDocument/2006/relationships/image" Target="../media/image52.emf"/><Relationship Id="rId14" Type="http://schemas.openxmlformats.org/officeDocument/2006/relationships/image" Target="../media/image5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image" Target="../media/image26.png"/><Relationship Id="rId7" Type="http://schemas.openxmlformats.org/officeDocument/2006/relationships/image" Target="../media/image6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7" Type="http://schemas.openxmlformats.org/officeDocument/2006/relationships/image" Target="../media/image7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emf"/><Relationship Id="rId5" Type="http://schemas.openxmlformats.org/officeDocument/2006/relationships/image" Target="../media/image75.emf"/><Relationship Id="rId4" Type="http://schemas.openxmlformats.org/officeDocument/2006/relationships/image" Target="../media/image41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255" y="2139697"/>
            <a:ext cx="8896661" cy="1340622"/>
          </a:xfrm>
          <a:effectLst>
            <a:outerShdw blurRad="50800" dist="76200" dir="5400000" sx="45000" sy="45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Statistics of an adiabatically driven quantum engine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504" y="748165"/>
            <a:ext cx="1237257" cy="986241"/>
          </a:xfrm>
          <a:prstGeom prst="rect">
            <a:avLst/>
          </a:prstGeo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132" y="105483"/>
            <a:ext cx="1953920" cy="1821256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229761" y="3916606"/>
            <a:ext cx="9144000" cy="1285875"/>
          </a:xfrm>
          <a:prstGeom prst="rect">
            <a:avLst/>
          </a:prstGeo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7030A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himangshu</a:t>
            </a:r>
            <a:r>
              <a:rPr lang="en-US" sz="1800" b="1" dirty="0">
                <a:solidFill>
                  <a:srgbClr val="7030A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prabal</a:t>
            </a:r>
            <a:r>
              <a:rPr lang="en-US" sz="1800" b="1" dirty="0">
                <a:solidFill>
                  <a:srgbClr val="7030A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goswami</a:t>
            </a:r>
            <a:r>
              <a:rPr lang="en-US" sz="1800" dirty="0">
                <a:solidFill>
                  <a:srgbClr val="7030A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,</a:t>
            </a:r>
          </a:p>
          <a:p>
            <a:pPr algn="ctr"/>
            <a:r>
              <a:rPr lang="en-US" sz="1800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Max-</a:t>
            </a:r>
            <a:r>
              <a:rPr lang="en-US" sz="1800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planck</a:t>
            </a:r>
            <a:r>
              <a:rPr lang="en-US" sz="1800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institute for the physics of complex systems,</a:t>
            </a:r>
          </a:p>
          <a:p>
            <a:pPr algn="ctr"/>
            <a:r>
              <a:rPr lang="de-DE" sz="2000" dirty="0"/>
              <a:t>APCTP-KIAS Workshop on "Motors </a:t>
            </a:r>
            <a:r>
              <a:rPr lang="de-DE" sz="2000" dirty="0" err="1"/>
              <a:t>and</a:t>
            </a:r>
            <a:r>
              <a:rPr lang="de-DE" sz="2000" dirty="0"/>
              <a:t> </a:t>
            </a:r>
            <a:r>
              <a:rPr lang="de-DE" sz="2000" dirty="0" err="1"/>
              <a:t>Engines</a:t>
            </a:r>
            <a:r>
              <a:rPr lang="de-DE" sz="2000" dirty="0"/>
              <a:t>"</a:t>
            </a:r>
          </a:p>
          <a:p>
            <a:pPr algn="ctr"/>
            <a:r>
              <a:rPr lang="de-DE" sz="2000" dirty="0" err="1"/>
              <a:t>JJune</a:t>
            </a:r>
            <a:r>
              <a:rPr lang="de-DE" sz="2000" dirty="0"/>
              <a:t> 27, 2018</a:t>
            </a:r>
          </a:p>
          <a:p>
            <a:pPr algn="ctr"/>
            <a:endParaRPr lang="en-US" sz="18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23685" y="3147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4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623685" y="3147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363851" y="1793308"/>
            <a:ext cx="70672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en-US" sz="2000" i="1" dirty="0">
                <a:solidFill>
                  <a:srgbClr val="C00000"/>
                </a:solidFill>
              </a:rPr>
              <a:t>Driven Systems</a:t>
            </a:r>
          </a:p>
          <a:p>
            <a:pPr marL="285750" indent="-285750">
              <a:buFont typeface="Wingdings" charset="2"/>
              <a:buChar char="v"/>
            </a:pPr>
            <a:r>
              <a:rPr lang="en-US" sz="2000" i="1" dirty="0">
                <a:solidFill>
                  <a:srgbClr val="C00000"/>
                </a:solidFill>
              </a:rPr>
              <a:t>Geometric or Berry Phase (time-dependent Hamiltonians)</a:t>
            </a:r>
          </a:p>
          <a:p>
            <a:pPr marL="285750" indent="-285750">
              <a:buFont typeface="Wingdings" charset="2"/>
              <a:buChar char="v"/>
            </a:pPr>
            <a:r>
              <a:rPr lang="en-US" sz="2000" i="1" dirty="0">
                <a:solidFill>
                  <a:srgbClr val="C00000"/>
                </a:solidFill>
              </a:rPr>
              <a:t>Quantum Heat Engine Model</a:t>
            </a:r>
          </a:p>
          <a:p>
            <a:pPr marL="285750" indent="-285750">
              <a:buFont typeface="Wingdings" charset="2"/>
              <a:buChar char="v"/>
            </a:pPr>
            <a:r>
              <a:rPr lang="en-US" sz="2000" i="1" dirty="0">
                <a:solidFill>
                  <a:srgbClr val="C00000"/>
                </a:solidFill>
              </a:rPr>
              <a:t>Non driven Results</a:t>
            </a:r>
          </a:p>
          <a:p>
            <a:pPr marL="285750" indent="-285750">
              <a:buFont typeface="Wingdings" charset="2"/>
              <a:buChar char="v"/>
            </a:pPr>
            <a:r>
              <a:rPr lang="en-US" sz="2000" i="1" dirty="0">
                <a:solidFill>
                  <a:srgbClr val="C00000"/>
                </a:solidFill>
              </a:rPr>
              <a:t>Driven Quantum Heat Engine Model</a:t>
            </a:r>
          </a:p>
          <a:p>
            <a:pPr marL="285750" indent="-285750">
              <a:buFont typeface="Wingdings" charset="2"/>
              <a:buChar char="v"/>
            </a:pPr>
            <a:r>
              <a:rPr lang="en-US" sz="2000" i="1" dirty="0">
                <a:solidFill>
                  <a:srgbClr val="C00000"/>
                </a:solidFill>
              </a:rPr>
              <a:t>Machine Learning or artificial intelligence approach to statistics</a:t>
            </a:r>
          </a:p>
          <a:p>
            <a:pPr marL="285750" indent="-285750">
              <a:buFont typeface="Wingdings" charset="2"/>
              <a:buChar char="v"/>
            </a:pPr>
            <a:r>
              <a:rPr lang="en-US" sz="2000" i="1" dirty="0">
                <a:solidFill>
                  <a:srgbClr val="C00000"/>
                </a:solidFill>
              </a:rPr>
              <a:t>Effects of Berry Phase on flux, II Law and efficiency</a:t>
            </a:r>
          </a:p>
          <a:p>
            <a:pPr marL="285750" indent="-285750">
              <a:buFont typeface="Wingdings" charset="2"/>
              <a:buChar char="v"/>
            </a:pPr>
            <a:r>
              <a:rPr lang="en-US" sz="2000" i="1" dirty="0">
                <a:solidFill>
                  <a:srgbClr val="C00000"/>
                </a:solidFill>
              </a:rPr>
              <a:t>Conclusion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562" y="984535"/>
            <a:ext cx="1744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gradFill flip="none" rotWithShape="1">
                  <a:gsLst>
                    <a:gs pos="0">
                      <a:srgbClr val="7030A0"/>
                    </a:gs>
                    <a:gs pos="23000">
                      <a:schemeClr val="accent2">
                        <a:lumMod val="89000"/>
                      </a:schemeClr>
                    </a:gs>
                    <a:gs pos="69000">
                      <a:schemeClr val="accent2">
                        <a:lumMod val="75000"/>
                      </a:schemeClr>
                    </a:gs>
                    <a:gs pos="97000">
                      <a:schemeClr val="accent2">
                        <a:lumMod val="7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rPr>
              <a:t>Talk Outline:</a:t>
            </a:r>
          </a:p>
        </p:txBody>
      </p:sp>
    </p:spTree>
    <p:extLst>
      <p:ext uri="{BB962C8B-B14F-4D97-AF65-F5344CB8AC3E}">
        <p14:creationId xmlns:p14="http://schemas.microsoft.com/office/powerpoint/2010/main" val="785115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45114-DD35-ED4E-867C-35087DE2AC7E}"/>
              </a:ext>
            </a:extLst>
          </p:cNvPr>
          <p:cNvSpPr txBox="1">
            <a:spLocks/>
          </p:cNvSpPr>
          <p:nvPr/>
        </p:nvSpPr>
        <p:spPr>
          <a:xfrm>
            <a:off x="826543" y="189622"/>
            <a:ext cx="7463662" cy="14005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C00000"/>
                </a:solidFill>
              </a:rPr>
              <a:t>Motivation :Driving-induced electron pumping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5301631-0E61-7146-B596-8686567E4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211077" y="2131957"/>
            <a:ext cx="4489657" cy="291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3538F2B4-7A6A-B84B-9280-8514F386B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3494" y="1055075"/>
            <a:ext cx="4212194" cy="533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F10325-0E8C-4145-A7F9-59E33A219D06}"/>
              </a:ext>
            </a:extLst>
          </p:cNvPr>
          <p:cNvSpPr txBox="1"/>
          <p:nvPr/>
        </p:nvSpPr>
        <p:spPr>
          <a:xfrm>
            <a:off x="253788" y="6460399"/>
            <a:ext cx="4403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75000"/>
                    <a:lumOff val="25000"/>
                  </a:schemeClr>
                </a:solidFill>
              </a:rPr>
              <a:t>Switkes</a:t>
            </a:r>
            <a:r>
              <a:rPr lang="en-US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et al,  Science (1999)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38C6DC-0281-D44F-80FF-B7FDE3FCA15D}"/>
              </a:ext>
            </a:extLst>
          </p:cNvPr>
          <p:cNvSpPr/>
          <p:nvPr/>
        </p:nvSpPr>
        <p:spPr>
          <a:xfrm>
            <a:off x="5022167" y="2968283"/>
            <a:ext cx="3826412" cy="604911"/>
          </a:xfrm>
          <a:prstGeom prst="rect">
            <a:avLst/>
          </a:prstGeom>
          <a:noFill/>
          <a:ln w="44450" cmpd="sng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BDE2F5-E397-FC4A-8E04-C6DF1558463E}"/>
              </a:ext>
            </a:extLst>
          </p:cNvPr>
          <p:cNvSpPr txBox="1"/>
          <p:nvPr/>
        </p:nvSpPr>
        <p:spPr>
          <a:xfrm>
            <a:off x="6103034" y="3669352"/>
            <a:ext cx="440318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Zero magnetic field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3EFDDD-18DA-3649-BA56-5A0713763011}"/>
              </a:ext>
            </a:extLst>
          </p:cNvPr>
          <p:cNvSpPr/>
          <p:nvPr/>
        </p:nvSpPr>
        <p:spPr>
          <a:xfrm>
            <a:off x="4808253" y="930921"/>
            <a:ext cx="362607" cy="409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FE1C99-2D81-BE47-8FD9-76501617D430}"/>
              </a:ext>
            </a:extLst>
          </p:cNvPr>
          <p:cNvSpPr/>
          <p:nvPr/>
        </p:nvSpPr>
        <p:spPr>
          <a:xfrm>
            <a:off x="1560786" y="1360070"/>
            <a:ext cx="835573" cy="6306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</a:t>
            </a:r>
            <a:r>
              <a:rPr lang="en-US" baseline="-25000" dirty="0">
                <a:solidFill>
                  <a:schemeClr val="bg1"/>
                </a:solidFill>
              </a:rPr>
              <a:t>dot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5439D5-BF91-FD43-84DB-ABB6655A4E91}"/>
              </a:ext>
            </a:extLst>
          </p:cNvPr>
          <p:cNvSpPr/>
          <p:nvPr/>
        </p:nvSpPr>
        <p:spPr>
          <a:xfrm>
            <a:off x="1886604" y="5612522"/>
            <a:ext cx="835573" cy="5150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baseline="-25000" dirty="0" err="1">
                <a:solidFill>
                  <a:schemeClr val="bg1"/>
                </a:solidFill>
              </a:rPr>
              <a:t>bias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D9B69CB-FB3C-E448-B514-2B2BAAF1B12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927335" y="1588376"/>
            <a:ext cx="1308538" cy="12218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76DCF4D-102F-F446-B2B5-7CF08E538E90}"/>
              </a:ext>
            </a:extLst>
          </p:cNvPr>
          <p:cNvSpPr/>
          <p:nvPr/>
        </p:nvSpPr>
        <p:spPr>
          <a:xfrm>
            <a:off x="3026748" y="930921"/>
            <a:ext cx="1151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i="1" dirty="0">
                <a:solidFill>
                  <a:srgbClr val="000000"/>
                </a:solidFill>
                <a:latin typeface="Gill Sans MT"/>
              </a:rPr>
              <a:t>QD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F33345-DD46-7F42-9ABC-3DAD2A37145D}"/>
              </a:ext>
            </a:extLst>
          </p:cNvPr>
          <p:cNvSpPr/>
          <p:nvPr/>
        </p:nvSpPr>
        <p:spPr>
          <a:xfrm>
            <a:off x="577758" y="1162151"/>
            <a:ext cx="85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i="1" dirty="0">
                <a:solidFill>
                  <a:srgbClr val="000000"/>
                </a:solidFill>
                <a:latin typeface="Gill Sans MT"/>
              </a:rPr>
              <a:t>Source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30A60A-48BC-2940-985D-28CFEDD92B4A}"/>
              </a:ext>
            </a:extLst>
          </p:cNvPr>
          <p:cNvSpPr/>
          <p:nvPr/>
        </p:nvSpPr>
        <p:spPr>
          <a:xfrm>
            <a:off x="3473362" y="1472202"/>
            <a:ext cx="85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i="1" dirty="0">
                <a:solidFill>
                  <a:srgbClr val="000000"/>
                </a:solidFill>
                <a:latin typeface="Gill Sans MT"/>
              </a:rPr>
              <a:t>Drain</a:t>
            </a:r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F24D127-3E1C-7541-98CE-5157918D2EB6}"/>
              </a:ext>
            </a:extLst>
          </p:cNvPr>
          <p:cNvCxnSpPr/>
          <p:nvPr/>
        </p:nvCxnSpPr>
        <p:spPr>
          <a:xfrm flipV="1">
            <a:off x="2596070" y="2065274"/>
            <a:ext cx="903889" cy="6568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24B2A9C-F36F-0E41-94EB-2391522CCFE9}"/>
              </a:ext>
            </a:extLst>
          </p:cNvPr>
          <p:cNvCxnSpPr>
            <a:endCxn id="14" idx="2"/>
          </p:cNvCxnSpPr>
          <p:nvPr/>
        </p:nvCxnSpPr>
        <p:spPr>
          <a:xfrm rot="16200000" flipV="1">
            <a:off x="768843" y="2045849"/>
            <a:ext cx="808594" cy="3338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8B1EE9A-527F-0545-B35F-1B6145226EBA}"/>
              </a:ext>
            </a:extLst>
          </p:cNvPr>
          <p:cNvSpPr/>
          <p:nvPr/>
        </p:nvSpPr>
        <p:spPr>
          <a:xfrm>
            <a:off x="3294664" y="4494015"/>
            <a:ext cx="1230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i="1" dirty="0">
                <a:solidFill>
                  <a:srgbClr val="000000"/>
                </a:solidFill>
                <a:latin typeface="Gill Sans MT"/>
              </a:rPr>
              <a:t>External Driving via gates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70DBD1-B165-A248-9AC5-106AACE7500B}"/>
              </a:ext>
            </a:extLst>
          </p:cNvPr>
          <p:cNvSpPr/>
          <p:nvPr/>
        </p:nvSpPr>
        <p:spPr>
          <a:xfrm>
            <a:off x="3436576" y="2665126"/>
            <a:ext cx="11511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i="1" dirty="0">
                <a:solidFill>
                  <a:srgbClr val="000000"/>
                </a:solidFill>
                <a:latin typeface="Gill Sans MT"/>
              </a:rPr>
              <a:t>Negatively charged barriers</a:t>
            </a:r>
            <a:endParaRPr lang="en-US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A2942E2-F924-4445-B845-22C4DFCF651A}"/>
              </a:ext>
            </a:extLst>
          </p:cNvPr>
          <p:cNvCxnSpPr>
            <a:stCxn id="19" idx="1"/>
          </p:cNvCxnSpPr>
          <p:nvPr/>
        </p:nvCxnSpPr>
        <p:spPr>
          <a:xfrm rot="10800000">
            <a:off x="2601310" y="2963917"/>
            <a:ext cx="835266" cy="301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DAA556B-3D3B-324B-8015-1656AD6E44E8}"/>
              </a:ext>
            </a:extLst>
          </p:cNvPr>
          <p:cNvSpPr/>
          <p:nvPr/>
        </p:nvSpPr>
        <p:spPr>
          <a:xfrm>
            <a:off x="3073969" y="1672381"/>
            <a:ext cx="362607" cy="409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186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45114-DD35-ED4E-867C-35087DE2AC7E}"/>
              </a:ext>
            </a:extLst>
          </p:cNvPr>
          <p:cNvSpPr txBox="1">
            <a:spLocks/>
          </p:cNvSpPr>
          <p:nvPr/>
        </p:nvSpPr>
        <p:spPr>
          <a:xfrm>
            <a:off x="1492971" y="189622"/>
            <a:ext cx="6264213" cy="5852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err="1">
                <a:solidFill>
                  <a:srgbClr val="C00000"/>
                </a:solidFill>
              </a:rPr>
              <a:t>Motivation:Driving-induced</a:t>
            </a:r>
            <a:r>
              <a:rPr lang="en-US" sz="2800" dirty="0">
                <a:solidFill>
                  <a:srgbClr val="C00000"/>
                </a:solidFill>
              </a:rPr>
              <a:t> heat pumping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F10325-0E8C-4145-A7F9-59E33A219D06}"/>
              </a:ext>
            </a:extLst>
          </p:cNvPr>
          <p:cNvSpPr txBox="1"/>
          <p:nvPr/>
        </p:nvSpPr>
        <p:spPr>
          <a:xfrm>
            <a:off x="253788" y="6460399"/>
            <a:ext cx="4403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Ren, </a:t>
            </a:r>
            <a:r>
              <a:rPr lang="en-US" sz="1200" dirty="0" err="1">
                <a:solidFill>
                  <a:schemeClr val="bg1">
                    <a:lumMod val="75000"/>
                    <a:lumOff val="25000"/>
                  </a:schemeClr>
                </a:solidFill>
              </a:rPr>
              <a:t>Hanggi</a:t>
            </a:r>
            <a:r>
              <a:rPr lang="en-US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and Li, Phys. Rev. Lett (2010)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1A31A43-D1E6-AA49-B6E4-C00EE5DA0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16" y="1118919"/>
            <a:ext cx="3939990" cy="249873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BD117C8-69A6-4C4E-AE68-AF79F5D7B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540" y="1329212"/>
            <a:ext cx="4138591" cy="2411894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8EC44AF-5019-F646-B674-02B7527195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6894" y="1347750"/>
            <a:ext cx="1900647" cy="543042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2BF94FB5-4000-3646-A512-08DD675876AB}"/>
              </a:ext>
            </a:extLst>
          </p:cNvPr>
          <p:cNvSpPr/>
          <p:nvPr/>
        </p:nvSpPr>
        <p:spPr>
          <a:xfrm>
            <a:off x="350050" y="3961661"/>
            <a:ext cx="634521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endParaRPr lang="en-IN" baseline="-25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n-IN" dirty="0">
                <a:cs typeface="Times New Roman" pitchFamily="18" charset="0"/>
              </a:rPr>
              <a:t> Temperature is periodically modulated adiabatically.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lang="en-IN" dirty="0">
              <a:cs typeface="Times New Roman" pitchFamily="18" charset="0"/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n-IN" dirty="0">
                <a:cs typeface="Times New Roman" pitchFamily="18" charset="0"/>
              </a:rPr>
              <a:t> External driving is much larger than  internal relaxations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lang="en-IN" dirty="0">
              <a:cs typeface="Times New Roman" pitchFamily="18" charset="0"/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n-IN" dirty="0">
                <a:cs typeface="Times New Roman" pitchFamily="18" charset="0"/>
              </a:rPr>
              <a:t> System is always in the steady state</a:t>
            </a:r>
            <a:endParaRPr lang="en-IN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02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56" y="16961"/>
            <a:ext cx="8896661" cy="664495"/>
          </a:xfr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</a:rPr>
              <a:t>Geometric or </a:t>
            </a:r>
            <a:r>
              <a:rPr lang="en-US" sz="3200" dirty="0" err="1">
                <a:solidFill>
                  <a:srgbClr val="FF0000"/>
                </a:solidFill>
              </a:rPr>
              <a:t>Pancharatnam</a:t>
            </a:r>
            <a:r>
              <a:rPr lang="en-US" sz="3200" dirty="0">
                <a:solidFill>
                  <a:srgbClr val="FF0000"/>
                </a:solidFill>
              </a:rPr>
              <a:t>-Berry Phase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23685" y="3147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463011" y="1527736"/>
            <a:ext cx="3703320" cy="462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u="sng" dirty="0"/>
              <a:t>ISOLATED Quantum System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4409" y="707468"/>
            <a:ext cx="8170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Periodic modulation of at least two parameters in adiabatic fashion in Hamiltonian”</a:t>
            </a:r>
          </a:p>
        </p:txBody>
      </p:sp>
      <p:sp>
        <p:nvSpPr>
          <p:cNvPr id="39" name="Text Placeholder 2"/>
          <p:cNvSpPr txBox="1">
            <a:spLocks/>
          </p:cNvSpPr>
          <p:nvPr/>
        </p:nvSpPr>
        <p:spPr>
          <a:xfrm>
            <a:off x="4775066" y="1519788"/>
            <a:ext cx="4152591" cy="470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u="sng" dirty="0" err="1"/>
              <a:t>NONequilibrium</a:t>
            </a:r>
            <a:r>
              <a:rPr lang="en-US" sz="1600" b="1" u="sng" dirty="0"/>
              <a:t> Quantum System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438" y="1929154"/>
            <a:ext cx="2451106" cy="28127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1424" y="3180811"/>
            <a:ext cx="2812745" cy="33150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483" y="2340327"/>
            <a:ext cx="2441061" cy="56254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0576" y="3590702"/>
            <a:ext cx="2481243" cy="562549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63011" y="2841507"/>
            <a:ext cx="3756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sz="1400" dirty="0" err="1">
                <a:solidFill>
                  <a:srgbClr val="FF0000"/>
                </a:solidFill>
              </a:rPr>
              <a:t>Reparametrization</a:t>
            </a:r>
            <a:r>
              <a:rPr lang="en-US" sz="1400" dirty="0">
                <a:solidFill>
                  <a:srgbClr val="FF0000"/>
                </a:solidFill>
              </a:rPr>
              <a:t> invariant</a:t>
            </a:r>
          </a:p>
          <a:p>
            <a:pPr marL="285750" indent="-285750">
              <a:buFont typeface="Wingdings" charset="2"/>
              <a:buChar char="Ø"/>
            </a:pPr>
            <a:r>
              <a:rPr lang="en-US" sz="1400" dirty="0">
                <a:solidFill>
                  <a:srgbClr val="FF0000"/>
                </a:solidFill>
              </a:rPr>
              <a:t>Gauge invariant</a:t>
            </a:r>
          </a:p>
          <a:p>
            <a:pPr marL="285750" indent="-285750">
              <a:buFont typeface="Wingdings" charset="2"/>
              <a:buChar char="Ø"/>
            </a:pPr>
            <a:r>
              <a:rPr lang="en-US" sz="1400" dirty="0">
                <a:solidFill>
                  <a:srgbClr val="FF0000"/>
                </a:solidFill>
              </a:rPr>
              <a:t>Proportional to area traced in parameter space</a:t>
            </a:r>
          </a:p>
        </p:txBody>
      </p:sp>
      <p:sp>
        <p:nvSpPr>
          <p:cNvPr id="50" name="Oval 49"/>
          <p:cNvSpPr/>
          <p:nvPr/>
        </p:nvSpPr>
        <p:spPr>
          <a:xfrm>
            <a:off x="6762348" y="3709257"/>
            <a:ext cx="267286" cy="25321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27" y="4621089"/>
            <a:ext cx="2723441" cy="142450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565785" y="2784787"/>
            <a:ext cx="4626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Analogous Equation to Schrodinger’s solution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833935" y="4555959"/>
            <a:ext cx="0" cy="1636000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6456948" y="5839326"/>
            <a:ext cx="2029324" cy="7731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 rot="18941464">
            <a:off x="6954520" y="4770985"/>
            <a:ext cx="762069" cy="5359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00190" y="4960037"/>
            <a:ext cx="902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err="1"/>
              <a:t>y</a:t>
            </a:r>
            <a:r>
              <a:rPr lang="en-US" i="1" baseline="-25000" dirty="0" err="1"/>
              <a:t>t</a:t>
            </a:r>
            <a:r>
              <a:rPr lang="en-US" baseline="-25000" dirty="0"/>
              <a:t> </a:t>
            </a:r>
            <a:r>
              <a:rPr lang="en-US" dirty="0"/>
              <a:t>=T</a:t>
            </a:r>
            <a:r>
              <a:rPr lang="en-US" baseline="-25000" dirty="0"/>
              <a:t>h</a:t>
            </a:r>
            <a:r>
              <a:rPr lang="en-US" dirty="0"/>
              <a:t>(t)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176422" y="5889469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err="1"/>
              <a:t>x</a:t>
            </a:r>
            <a:r>
              <a:rPr lang="en-US" i="1" baseline="-25000" dirty="0" err="1"/>
              <a:t>t</a:t>
            </a:r>
            <a:r>
              <a:rPr lang="en-US" baseline="-25000" dirty="0"/>
              <a:t> </a:t>
            </a:r>
            <a:r>
              <a:rPr lang="en-US" dirty="0"/>
              <a:t>= T</a:t>
            </a:r>
            <a:r>
              <a:rPr lang="en-US" baseline="-25000" dirty="0"/>
              <a:t>c</a:t>
            </a:r>
            <a:r>
              <a:rPr lang="en-US" dirty="0"/>
              <a:t>(t)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823" y="6247205"/>
            <a:ext cx="4525507" cy="573407"/>
          </a:xfrm>
          <a:prstGeom prst="rect">
            <a:avLst/>
          </a:prstGeo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" y="6240846"/>
            <a:ext cx="4339522" cy="598565"/>
          </a:xfrm>
          <a:prstGeom prst="rect">
            <a:avLst/>
          </a:prstGeo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3" name="Rectangle 42"/>
          <p:cNvSpPr/>
          <p:nvPr/>
        </p:nvSpPr>
        <p:spPr>
          <a:xfrm>
            <a:off x="6104399" y="4096528"/>
            <a:ext cx="27922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i="1" dirty="0"/>
              <a:t>Surface integral over Curl of eigensystem</a:t>
            </a:r>
            <a:endParaRPr lang="en-US" sz="1200" dirty="0">
              <a:solidFill>
                <a:srgbClr val="7030A0"/>
              </a:solidFill>
            </a:endParaRPr>
          </a:p>
          <a:p>
            <a:pPr algn="ctr"/>
            <a:r>
              <a:rPr lang="en-US" sz="1200" dirty="0">
                <a:solidFill>
                  <a:srgbClr val="7030A0"/>
                </a:solidFill>
              </a:rPr>
              <a:t>Goswami and </a:t>
            </a:r>
            <a:r>
              <a:rPr lang="en-US" sz="1200" dirty="0" err="1">
                <a:solidFill>
                  <a:srgbClr val="7030A0"/>
                </a:solidFill>
              </a:rPr>
              <a:t>Harbola</a:t>
            </a:r>
            <a:r>
              <a:rPr lang="en-US" sz="1200" dirty="0">
                <a:solidFill>
                  <a:srgbClr val="7030A0"/>
                </a:solidFill>
              </a:rPr>
              <a:t>, Phys. Rev. B (2016)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79F7ADC-5A66-C843-8C9B-0975587C4EE9}"/>
              </a:ext>
            </a:extLst>
          </p:cNvPr>
          <p:cNvSpPr/>
          <p:nvPr/>
        </p:nvSpPr>
        <p:spPr>
          <a:xfrm>
            <a:off x="858398" y="4385739"/>
            <a:ext cx="2383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Source Temperature, T</a:t>
            </a:r>
            <a:r>
              <a:rPr lang="en-US" baseline="-25000" dirty="0"/>
              <a:t>h</a:t>
            </a:r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56277E1-C259-DF4D-851D-B5EFD10E2A95}"/>
              </a:ext>
            </a:extLst>
          </p:cNvPr>
          <p:cNvSpPr/>
          <p:nvPr/>
        </p:nvSpPr>
        <p:spPr>
          <a:xfrm>
            <a:off x="914461" y="5903790"/>
            <a:ext cx="2213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Drain Temperature, T</a:t>
            </a:r>
            <a:r>
              <a:rPr lang="en-US" baseline="-25000" dirty="0"/>
              <a:t>c</a:t>
            </a:r>
            <a:endParaRPr lang="en-US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6F77E1C-D289-7A49-9232-846666E70CC6}"/>
              </a:ext>
            </a:extLst>
          </p:cNvPr>
          <p:cNvCxnSpPr>
            <a:cxnSpLocks/>
          </p:cNvCxnSpPr>
          <p:nvPr/>
        </p:nvCxnSpPr>
        <p:spPr>
          <a:xfrm flipV="1">
            <a:off x="3667387" y="5281448"/>
            <a:ext cx="2332803" cy="22486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337E4161-B5F5-414F-B5C8-AA8786A9EA5C}"/>
              </a:ext>
            </a:extLst>
          </p:cNvPr>
          <p:cNvSpPr/>
          <p:nvPr/>
        </p:nvSpPr>
        <p:spPr>
          <a:xfrm>
            <a:off x="3620302" y="4989618"/>
            <a:ext cx="236007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/>
              <a:t>Connect reservoirs to time</a:t>
            </a:r>
          </a:p>
          <a:p>
            <a:pPr algn="ctr"/>
            <a:r>
              <a:rPr lang="en-US" sz="1600" i="1" dirty="0"/>
              <a:t>varying thermostat</a:t>
            </a:r>
          </a:p>
          <a:p>
            <a:pPr algn="ctr"/>
            <a:r>
              <a:rPr lang="en-US" sz="1600" i="1" dirty="0" err="1"/>
              <a:t>i.e</a:t>
            </a:r>
            <a:endParaRPr lang="en-US" sz="1600" i="1" dirty="0"/>
          </a:p>
          <a:p>
            <a:pPr algn="ctr"/>
            <a:r>
              <a:rPr lang="en-US" sz="1600" i="1" dirty="0"/>
              <a:t>“DRIVEN DYNAMICS”</a:t>
            </a:r>
            <a:endParaRPr lang="en-US" sz="1600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AB3C2F3-4895-CE45-9250-3CECF93AE140}"/>
              </a:ext>
            </a:extLst>
          </p:cNvPr>
          <p:cNvCxnSpPr>
            <a:cxnSpLocks/>
          </p:cNvCxnSpPr>
          <p:nvPr/>
        </p:nvCxnSpPr>
        <p:spPr>
          <a:xfrm>
            <a:off x="7332534" y="3980333"/>
            <a:ext cx="0" cy="1036967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8504F7CC-9B5E-1749-A2DB-82D402064354}"/>
              </a:ext>
            </a:extLst>
          </p:cNvPr>
          <p:cNvCxnSpPr>
            <a:cxnSpLocks/>
          </p:cNvCxnSpPr>
          <p:nvPr/>
        </p:nvCxnSpPr>
        <p:spPr>
          <a:xfrm>
            <a:off x="3101637" y="4703538"/>
            <a:ext cx="601510" cy="612351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1B86A6B-DB2B-8949-AAD4-E23B23C0123B}"/>
              </a:ext>
            </a:extLst>
          </p:cNvPr>
          <p:cNvCxnSpPr>
            <a:cxnSpLocks/>
          </p:cNvCxnSpPr>
          <p:nvPr/>
        </p:nvCxnSpPr>
        <p:spPr>
          <a:xfrm flipV="1">
            <a:off x="3033368" y="5329369"/>
            <a:ext cx="669779" cy="759088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57163E7-D611-E249-B237-74746EB95A98}"/>
              </a:ext>
            </a:extLst>
          </p:cNvPr>
          <p:cNvCxnSpPr>
            <a:cxnSpLocks/>
          </p:cNvCxnSpPr>
          <p:nvPr/>
        </p:nvCxnSpPr>
        <p:spPr>
          <a:xfrm flipH="1" flipV="1">
            <a:off x="2144226" y="2069365"/>
            <a:ext cx="3733298" cy="1230704"/>
          </a:xfrm>
          <a:prstGeom prst="straightConnector1">
            <a:avLst/>
          </a:prstGeom>
          <a:ln w="6350">
            <a:solidFill>
              <a:schemeClr val="tx1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C51B47B-8C83-324D-8A78-797FB1251BB5}"/>
              </a:ext>
            </a:extLst>
          </p:cNvPr>
          <p:cNvCxnSpPr>
            <a:cxnSpLocks/>
          </p:cNvCxnSpPr>
          <p:nvPr/>
        </p:nvCxnSpPr>
        <p:spPr>
          <a:xfrm flipH="1" flipV="1">
            <a:off x="2625581" y="2065450"/>
            <a:ext cx="3579180" cy="1138169"/>
          </a:xfrm>
          <a:prstGeom prst="straightConnector1">
            <a:avLst/>
          </a:prstGeom>
          <a:ln w="6350">
            <a:solidFill>
              <a:srgbClr val="FF0000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60" descr="IguanaTex_tmp.png">
            <a:extLst>
              <a:ext uri="{FF2B5EF4-FFF2-40B4-BE49-F238E27FC236}">
                <a16:creationId xmlns:a16="http://schemas.microsoft.com/office/drawing/2014/main" id="{D1738AAB-BC65-8649-9FF2-2594AD421D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662477" y="2097934"/>
            <a:ext cx="2563977" cy="36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85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623685" y="3147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43" y="4706817"/>
            <a:ext cx="2723441" cy="14245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0741" y="296077"/>
            <a:ext cx="3441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gradFill flip="none" rotWithShape="1">
                  <a:gsLst>
                    <a:gs pos="0">
                      <a:srgbClr val="7030A0"/>
                    </a:gs>
                    <a:gs pos="23000">
                      <a:schemeClr val="accent2">
                        <a:lumMod val="89000"/>
                      </a:schemeClr>
                    </a:gs>
                    <a:gs pos="69000">
                      <a:schemeClr val="accent2">
                        <a:lumMod val="75000"/>
                      </a:schemeClr>
                    </a:gs>
                    <a:gs pos="97000">
                      <a:schemeClr val="accent2">
                        <a:lumMod val="7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rPr>
              <a:t>QUANTUM HEAT ENGINE</a:t>
            </a:r>
          </a:p>
        </p:txBody>
      </p:sp>
      <p:sp>
        <p:nvSpPr>
          <p:cNvPr id="48" name="Oval 47"/>
          <p:cNvSpPr/>
          <p:nvPr/>
        </p:nvSpPr>
        <p:spPr>
          <a:xfrm>
            <a:off x="3172822" y="4658691"/>
            <a:ext cx="885817" cy="84627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39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</a:t>
            </a:r>
            <a:r>
              <a:rPr lang="en-US" sz="2800" baseline="-2500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51" name="Oval 50"/>
          <p:cNvSpPr/>
          <p:nvPr/>
        </p:nvSpPr>
        <p:spPr>
          <a:xfrm>
            <a:off x="4918976" y="4619832"/>
            <a:ext cx="885817" cy="84627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39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</a:t>
            </a:r>
            <a:r>
              <a:rPr lang="en-US" sz="2800" baseline="-25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52" name="Lightning Bolt 51"/>
          <p:cNvSpPr/>
          <p:nvPr/>
        </p:nvSpPr>
        <p:spPr>
          <a:xfrm>
            <a:off x="4507405" y="5293899"/>
            <a:ext cx="298914" cy="904068"/>
          </a:xfrm>
          <a:prstGeom prst="lightningBolt">
            <a:avLst/>
          </a:prstGeom>
          <a:gradFill flip="none" rotWithShape="1">
            <a:gsLst>
              <a:gs pos="0">
                <a:srgbClr val="7030A0"/>
              </a:gs>
              <a:gs pos="67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9619" y="6038096"/>
            <a:ext cx="317500" cy="228600"/>
          </a:xfrm>
          <a:prstGeom prst="rect">
            <a:avLst/>
          </a:prstGeom>
        </p:spPr>
      </p:pic>
      <p:cxnSp>
        <p:nvCxnSpPr>
          <p:cNvPr id="58" name="Straight Connector 57"/>
          <p:cNvCxnSpPr/>
          <p:nvPr/>
        </p:nvCxnSpPr>
        <p:spPr>
          <a:xfrm flipV="1">
            <a:off x="4212397" y="4957009"/>
            <a:ext cx="566401" cy="18266"/>
          </a:xfrm>
          <a:prstGeom prst="line">
            <a:avLst/>
          </a:prstGeom>
          <a:ln w="31750">
            <a:gradFill flip="none" rotWithShape="1">
              <a:gsLst>
                <a:gs pos="0">
                  <a:srgbClr val="002060"/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4186389" y="5133475"/>
            <a:ext cx="594163" cy="11228"/>
          </a:xfrm>
          <a:prstGeom prst="line">
            <a:avLst/>
          </a:prstGeom>
          <a:ln w="31750">
            <a:gradFill flip="none" rotWithShape="1">
              <a:gsLst>
                <a:gs pos="0">
                  <a:srgbClr val="002060"/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4167779" y="5293899"/>
            <a:ext cx="582443" cy="4202"/>
          </a:xfrm>
          <a:prstGeom prst="line">
            <a:avLst/>
          </a:prstGeom>
          <a:ln w="31750">
            <a:gradFill flip="none" rotWithShape="1">
              <a:gsLst>
                <a:gs pos="0">
                  <a:srgbClr val="002060"/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Picture 1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2913" y="4647772"/>
            <a:ext cx="368300" cy="292100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568" y="5242738"/>
            <a:ext cx="342900" cy="292100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79" y="884590"/>
            <a:ext cx="4505376" cy="1956873"/>
          </a:xfrm>
          <a:prstGeom prst="rect">
            <a:avLst/>
          </a:prstGeom>
          <a:effectLst>
            <a:outerShdw blurRad="50800" dist="762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056" y="1173341"/>
            <a:ext cx="4787461" cy="880759"/>
          </a:xfrm>
          <a:prstGeom prst="rect">
            <a:avLst/>
          </a:prstGeom>
          <a:effectLst>
            <a:outerShdw blurRad="50800" dist="762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53" y="2200150"/>
            <a:ext cx="4478131" cy="873249"/>
          </a:xfrm>
          <a:prstGeom prst="rect">
            <a:avLst/>
          </a:prstGeom>
          <a:effectLst>
            <a:outerShdw blurRad="50800" dist="762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29" y="3181621"/>
            <a:ext cx="3734288" cy="890484"/>
          </a:xfrm>
          <a:prstGeom prst="rect">
            <a:avLst/>
          </a:prstGeom>
          <a:effectLst>
            <a:outerShdw blurRad="50800" dist="762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521" y="2318898"/>
            <a:ext cx="4772479" cy="786299"/>
          </a:xfrm>
          <a:prstGeom prst="rect">
            <a:avLst/>
          </a:prstGeom>
          <a:effectLst>
            <a:outerShdw blurRad="50800" dist="762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15" name="TextBox 114"/>
          <p:cNvSpPr txBox="1"/>
          <p:nvPr/>
        </p:nvSpPr>
        <p:spPr>
          <a:xfrm>
            <a:off x="5863250" y="5064750"/>
            <a:ext cx="3429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T</a:t>
            </a:r>
            <a:r>
              <a:rPr lang="en-US" sz="2000" b="1" baseline="-25000" dirty="0">
                <a:solidFill>
                  <a:srgbClr val="002060"/>
                </a:solidFill>
              </a:rPr>
              <a:t>h</a:t>
            </a:r>
            <a:r>
              <a:rPr lang="en-US" sz="2000" b="1" dirty="0">
                <a:solidFill>
                  <a:srgbClr val="002060"/>
                </a:solidFill>
              </a:rPr>
              <a:t> =&gt; T</a:t>
            </a:r>
            <a:r>
              <a:rPr lang="en-US" sz="2000" b="1" baseline="-25000" dirty="0">
                <a:solidFill>
                  <a:srgbClr val="002060"/>
                </a:solidFill>
              </a:rPr>
              <a:t>h</a:t>
            </a:r>
            <a:r>
              <a:rPr lang="en-US" sz="2000" b="1" dirty="0">
                <a:solidFill>
                  <a:srgbClr val="002060"/>
                </a:solidFill>
              </a:rPr>
              <a:t>(t)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T</a:t>
            </a:r>
            <a:r>
              <a:rPr lang="en-US" sz="2000" b="1" baseline="-25000" dirty="0">
                <a:solidFill>
                  <a:srgbClr val="002060"/>
                </a:solidFill>
              </a:rPr>
              <a:t>c</a:t>
            </a:r>
            <a:r>
              <a:rPr lang="en-US" sz="2000" b="1" dirty="0">
                <a:solidFill>
                  <a:srgbClr val="002060"/>
                </a:solidFill>
              </a:rPr>
              <a:t> =&gt; T</a:t>
            </a:r>
            <a:r>
              <a:rPr lang="en-US" sz="2000" b="1" baseline="-25000" dirty="0">
                <a:solidFill>
                  <a:srgbClr val="002060"/>
                </a:solidFill>
              </a:rPr>
              <a:t>c</a:t>
            </a:r>
            <a:r>
              <a:rPr lang="en-US" sz="2000" b="1" dirty="0">
                <a:solidFill>
                  <a:srgbClr val="002060"/>
                </a:solidFill>
              </a:rPr>
              <a:t>(t)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5487534" y="4809050"/>
            <a:ext cx="3429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charset="2"/>
              <a:buChar char="v"/>
            </a:pPr>
            <a:r>
              <a:rPr lang="en-US" b="1" dirty="0">
                <a:solidFill>
                  <a:srgbClr val="FF0000"/>
                </a:solidFill>
              </a:rPr>
              <a:t>INTERESTED IN: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" y="3168702"/>
            <a:ext cx="5276656" cy="760434"/>
          </a:xfrm>
          <a:prstGeom prst="rect">
            <a:avLst/>
          </a:prstGeom>
          <a:effectLst>
            <a:outerShdw blurRad="50800" dist="76200" dir="16200000" rotWithShape="0">
              <a:prstClr val="black">
                <a:alpha val="40000"/>
              </a:prstClr>
            </a:outerShdw>
          </a:effectLst>
        </p:spPr>
      </p:pic>
      <p:cxnSp>
        <p:nvCxnSpPr>
          <p:cNvPr id="7" name="Elbow Connector 6"/>
          <p:cNvCxnSpPr/>
          <p:nvPr/>
        </p:nvCxnSpPr>
        <p:spPr>
          <a:xfrm flipV="1">
            <a:off x="2823411" y="5534838"/>
            <a:ext cx="2506388" cy="424997"/>
          </a:xfrm>
          <a:prstGeom prst="bentConnector3">
            <a:avLst>
              <a:gd name="adj1" fmla="val 10056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endCxn id="48" idx="1"/>
          </p:cNvCxnSpPr>
          <p:nvPr/>
        </p:nvCxnSpPr>
        <p:spPr>
          <a:xfrm>
            <a:off x="1964777" y="4703509"/>
            <a:ext cx="1337770" cy="79116"/>
          </a:xfrm>
          <a:prstGeom prst="bentConnector4">
            <a:avLst>
              <a:gd name="adj1" fmla="val 782"/>
              <a:gd name="adj2" fmla="val -34559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flipV="1">
            <a:off x="1981202" y="5388788"/>
            <a:ext cx="2231054" cy="194062"/>
          </a:xfrm>
          <a:prstGeom prst="bentConnector3">
            <a:avLst>
              <a:gd name="adj1" fmla="val 10033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667812" y="5921219"/>
            <a:ext cx="1695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2060"/>
                </a:solidFill>
              </a:rPr>
              <a:t>Cold Drain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19902" y="4408882"/>
            <a:ext cx="1695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Hot Source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831040" y="5560870"/>
            <a:ext cx="1795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2060"/>
                </a:solidFill>
              </a:rPr>
              <a:t>Quantized Levels</a:t>
            </a:r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14FE87C-4092-234E-BF77-78884BC16952}"/>
              </a:ext>
            </a:extLst>
          </p:cNvPr>
          <p:cNvCxnSpPr/>
          <p:nvPr/>
        </p:nvCxnSpPr>
        <p:spPr>
          <a:xfrm flipV="1">
            <a:off x="4177299" y="5446299"/>
            <a:ext cx="582443" cy="4202"/>
          </a:xfrm>
          <a:prstGeom prst="line">
            <a:avLst/>
          </a:prstGeom>
          <a:ln w="31750">
            <a:gradFill flip="none" rotWithShape="1">
              <a:gsLst>
                <a:gs pos="0">
                  <a:srgbClr val="002060"/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CBC7CA44-FCD2-4A47-800C-369FDE43C172}"/>
              </a:ext>
            </a:extLst>
          </p:cNvPr>
          <p:cNvSpPr/>
          <p:nvPr/>
        </p:nvSpPr>
        <p:spPr>
          <a:xfrm>
            <a:off x="6335849" y="5729483"/>
            <a:ext cx="28067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rgbClr val="7030A0"/>
                </a:solidFill>
              </a:rPr>
              <a:t>Giri</a:t>
            </a:r>
            <a:r>
              <a:rPr lang="en-US" sz="1200" dirty="0">
                <a:solidFill>
                  <a:srgbClr val="7030A0"/>
                </a:solidFill>
              </a:rPr>
              <a:t> and Goswami, Phys. Rev. E (2017)</a:t>
            </a:r>
          </a:p>
        </p:txBody>
      </p:sp>
    </p:spTree>
    <p:extLst>
      <p:ext uri="{BB962C8B-B14F-4D97-AF65-F5344CB8AC3E}">
        <p14:creationId xmlns:p14="http://schemas.microsoft.com/office/powerpoint/2010/main" val="1179182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9ED6F1A-910B-084B-B9C1-D434CD9E1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042" y="4848517"/>
            <a:ext cx="9144000" cy="14422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010" y="998205"/>
            <a:ext cx="3758508" cy="2711977"/>
          </a:xfrm>
          <a:prstGeom prst="rect">
            <a:avLst/>
          </a:prstGeom>
          <a:effectLst>
            <a:outerShdw blurRad="50800" dist="762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24" name="Rectangle 23"/>
          <p:cNvSpPr/>
          <p:nvPr/>
        </p:nvSpPr>
        <p:spPr>
          <a:xfrm>
            <a:off x="7295083" y="2548745"/>
            <a:ext cx="846956" cy="67490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63000">
                <a:srgbClr val="FF0000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140203" y="1227341"/>
            <a:ext cx="876203" cy="1965310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66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90BABCF7-BA97-9543-AA6C-04E81D3CFCC5}"/>
              </a:ext>
            </a:extLst>
          </p:cNvPr>
          <p:cNvSpPr txBox="1">
            <a:spLocks/>
          </p:cNvSpPr>
          <p:nvPr/>
        </p:nvSpPr>
        <p:spPr>
          <a:xfrm>
            <a:off x="84980" y="-240826"/>
            <a:ext cx="8896661" cy="916646"/>
          </a:xfrm>
          <a:prstGeom prst="rect">
            <a:avLst/>
          </a:prstGeo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</a:rPr>
              <a:t>A driven Quantum Heat Engine Model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B2C0395-164B-074B-BCD9-875E75B4C6D4}"/>
              </a:ext>
            </a:extLst>
          </p:cNvPr>
          <p:cNvSpPr/>
          <p:nvPr/>
        </p:nvSpPr>
        <p:spPr>
          <a:xfrm>
            <a:off x="4626298" y="3794561"/>
            <a:ext cx="368476" cy="349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1EB555-B916-AC4E-957D-2497594EDEEC}"/>
              </a:ext>
            </a:extLst>
          </p:cNvPr>
          <p:cNvSpPr txBox="1"/>
          <p:nvPr/>
        </p:nvSpPr>
        <p:spPr>
          <a:xfrm>
            <a:off x="145619" y="846843"/>
            <a:ext cx="1809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Hamiltonian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FF1866D-08BF-5F4F-B3E1-D37728751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166" y="2976273"/>
            <a:ext cx="2338234" cy="5520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D764E0-0A56-234C-A4B2-CE0664BB8C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819" y="2136339"/>
            <a:ext cx="3442400" cy="6278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FB2948D-4D99-A642-B209-E312D5E545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200" y="1227476"/>
            <a:ext cx="4070259" cy="725286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7FFF812B-053C-5A4D-B052-E440D720FC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041" y="4072968"/>
            <a:ext cx="2637960" cy="309136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84809B9-639E-8D46-BE3F-90E9F3D9D8F2}"/>
              </a:ext>
            </a:extLst>
          </p:cNvPr>
          <p:cNvSpPr txBox="1"/>
          <p:nvPr/>
        </p:nvSpPr>
        <p:spPr>
          <a:xfrm>
            <a:off x="145619" y="3642656"/>
            <a:ext cx="37748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Full Counting Statistics Method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7DE6037-EA31-F44F-890C-3157F4EB077F}"/>
              </a:ext>
            </a:extLst>
          </p:cNvPr>
          <p:cNvCxnSpPr>
            <a:cxnSpLocks/>
          </p:cNvCxnSpPr>
          <p:nvPr/>
        </p:nvCxnSpPr>
        <p:spPr>
          <a:xfrm flipH="1" flipV="1">
            <a:off x="5603704" y="4069499"/>
            <a:ext cx="2533389" cy="1500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72A3B29-0AC8-A24B-B067-6B5863412D76}"/>
              </a:ext>
            </a:extLst>
          </p:cNvPr>
          <p:cNvSpPr txBox="1"/>
          <p:nvPr/>
        </p:nvSpPr>
        <p:spPr>
          <a:xfrm>
            <a:off x="4994774" y="3788237"/>
            <a:ext cx="28632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lang="en-US" sz="1600" dirty="0">
                <a:solidFill>
                  <a:srgbClr val="C00000"/>
                </a:solidFill>
              </a:rPr>
              <a:t>Coherence Measure parameters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A93737D-5901-CE4D-998E-2D88266806F8}"/>
              </a:ext>
            </a:extLst>
          </p:cNvPr>
          <p:cNvCxnSpPr>
            <a:cxnSpLocks/>
          </p:cNvCxnSpPr>
          <p:nvPr/>
        </p:nvCxnSpPr>
        <p:spPr>
          <a:xfrm flipV="1">
            <a:off x="3791219" y="4514173"/>
            <a:ext cx="2965181" cy="6996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2647DC0-7E27-924F-8795-E65DEC3F7D2F}"/>
              </a:ext>
            </a:extLst>
          </p:cNvPr>
          <p:cNvSpPr txBox="1"/>
          <p:nvPr/>
        </p:nvSpPr>
        <p:spPr>
          <a:xfrm>
            <a:off x="6776329" y="4161704"/>
            <a:ext cx="24188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lang="en-US" sz="1600" dirty="0">
                <a:solidFill>
                  <a:srgbClr val="C00000"/>
                </a:solidFill>
              </a:rPr>
              <a:t>Driving dependent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lang="en-US" sz="1600" dirty="0">
                <a:solidFill>
                  <a:srgbClr val="C00000"/>
                </a:solidFill>
              </a:rPr>
              <a:t>Bose-Einstein Distributions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A4375FC-C733-F64E-9D06-D5DF178D5D80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5753686" y="4454092"/>
            <a:ext cx="1022643" cy="1580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93CCA0D-46B5-9343-8D57-647E58220987}"/>
              </a:ext>
            </a:extLst>
          </p:cNvPr>
          <p:cNvCxnSpPr>
            <a:cxnSpLocks/>
          </p:cNvCxnSpPr>
          <p:nvPr/>
        </p:nvCxnSpPr>
        <p:spPr>
          <a:xfrm flipH="1" flipV="1">
            <a:off x="5578304" y="4069499"/>
            <a:ext cx="2558790" cy="1698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FC6FE694-CF14-7E40-AF19-06DDED88FF62}"/>
              </a:ext>
            </a:extLst>
          </p:cNvPr>
          <p:cNvSpPr/>
          <p:nvPr/>
        </p:nvSpPr>
        <p:spPr>
          <a:xfrm>
            <a:off x="8437906" y="6035040"/>
            <a:ext cx="362607" cy="241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E70F65C-F934-CF4A-A0F2-FFC9DA1345F7}"/>
              </a:ext>
            </a:extLst>
          </p:cNvPr>
          <p:cNvSpPr txBox="1"/>
          <p:nvPr/>
        </p:nvSpPr>
        <p:spPr>
          <a:xfrm>
            <a:off x="3720448" y="4179188"/>
            <a:ext cx="9941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lang="en-US" sz="1600" dirty="0">
                <a:solidFill>
                  <a:srgbClr val="C00000"/>
                </a:solidFill>
              </a:rPr>
              <a:t>Couplings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0C55EFB-3D9B-6045-8D98-9100CC738721}"/>
              </a:ext>
            </a:extLst>
          </p:cNvPr>
          <p:cNvCxnSpPr>
            <a:cxnSpLocks/>
          </p:cNvCxnSpPr>
          <p:nvPr/>
        </p:nvCxnSpPr>
        <p:spPr>
          <a:xfrm flipV="1">
            <a:off x="1686595" y="4442185"/>
            <a:ext cx="2104623" cy="10004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ACE411F-177F-A14C-9D6E-4D2143499D0C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6321522" y="4454092"/>
            <a:ext cx="454807" cy="988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C743436C-58FF-354C-BA4C-524DE98AFA5E}"/>
              </a:ext>
            </a:extLst>
          </p:cNvPr>
          <p:cNvCxnSpPr>
            <a:cxnSpLocks/>
          </p:cNvCxnSpPr>
          <p:nvPr/>
        </p:nvCxnSpPr>
        <p:spPr>
          <a:xfrm flipH="1" flipV="1">
            <a:off x="4045058" y="4514173"/>
            <a:ext cx="1332854" cy="12535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252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010" y="998205"/>
            <a:ext cx="3758508" cy="2711977"/>
          </a:xfrm>
          <a:prstGeom prst="rect">
            <a:avLst/>
          </a:prstGeom>
          <a:effectLst>
            <a:outerShdw blurRad="50800" dist="762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24" name="Rectangle 23"/>
          <p:cNvSpPr/>
          <p:nvPr/>
        </p:nvSpPr>
        <p:spPr>
          <a:xfrm>
            <a:off x="7295083" y="2548745"/>
            <a:ext cx="846956" cy="67490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63000">
                <a:srgbClr val="FF0000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140203" y="1227341"/>
            <a:ext cx="876203" cy="1965310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66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90BABCF7-BA97-9543-AA6C-04E81D3CFCC5}"/>
              </a:ext>
            </a:extLst>
          </p:cNvPr>
          <p:cNvSpPr txBox="1">
            <a:spLocks/>
          </p:cNvSpPr>
          <p:nvPr/>
        </p:nvSpPr>
        <p:spPr>
          <a:xfrm>
            <a:off x="84980" y="-240826"/>
            <a:ext cx="8896661" cy="916646"/>
          </a:xfrm>
          <a:prstGeom prst="rect">
            <a:avLst/>
          </a:prstGeo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</a:rPr>
              <a:t>A driven Quantum Heat Engine Model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B2C0395-164B-074B-BCD9-875E75B4C6D4}"/>
              </a:ext>
            </a:extLst>
          </p:cNvPr>
          <p:cNvSpPr/>
          <p:nvPr/>
        </p:nvSpPr>
        <p:spPr>
          <a:xfrm>
            <a:off x="4626298" y="3794561"/>
            <a:ext cx="368476" cy="349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70731B0-0E5A-824B-954B-9209B4D85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3" y="5065532"/>
            <a:ext cx="2235886" cy="59686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A33F834-9525-E24A-AC58-77F6DD4217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44" y="5734420"/>
            <a:ext cx="4121230" cy="54002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638EFE1-3C03-3344-B914-7EC40F003C21}"/>
              </a:ext>
            </a:extLst>
          </p:cNvPr>
          <p:cNvSpPr txBox="1"/>
          <p:nvPr/>
        </p:nvSpPr>
        <p:spPr>
          <a:xfrm>
            <a:off x="53354" y="2625422"/>
            <a:ext cx="46292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Scaled Cumulant Generating Function: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BA9D156-CD56-BA46-8241-03AAAA5FA156}"/>
              </a:ext>
            </a:extLst>
          </p:cNvPr>
          <p:cNvSpPr txBox="1"/>
          <p:nvPr/>
        </p:nvSpPr>
        <p:spPr>
          <a:xfrm>
            <a:off x="4323611" y="5776240"/>
            <a:ext cx="1632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Geometric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68E3F3-3CC3-2941-A5EB-610CF0253BF8}"/>
              </a:ext>
            </a:extLst>
          </p:cNvPr>
          <p:cNvSpPr txBox="1"/>
          <p:nvPr/>
        </p:nvSpPr>
        <p:spPr>
          <a:xfrm>
            <a:off x="5220736" y="4022176"/>
            <a:ext cx="2640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Cavity Photon Flux, </a:t>
            </a:r>
            <a:r>
              <a:rPr lang="en-US" sz="2000" i="1" dirty="0">
                <a:solidFill>
                  <a:srgbClr val="C00000"/>
                </a:solidFill>
              </a:rPr>
              <a:t>j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EFA88D4-C66B-4247-826D-D9B88CB8B1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5183" y="4621787"/>
            <a:ext cx="2934253" cy="25701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E0CFF3A-7CCC-5044-8954-03F13D58E8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8304" y="5137696"/>
            <a:ext cx="920970" cy="2355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B8EF80-F3FB-9A4C-B105-44CCF5FDC4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776508"/>
            <a:ext cx="3313678" cy="7067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5F2AF7-C487-8847-AE84-FB5B308BF7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267" y="1874799"/>
            <a:ext cx="3102557" cy="7526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27A9C4-AB61-F149-B8E6-D2C925F285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272" y="3111400"/>
            <a:ext cx="4626298" cy="15971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9341F00-FF68-1A43-8787-EAADDB27F4A7}"/>
              </a:ext>
            </a:extLst>
          </p:cNvPr>
          <p:cNvSpPr/>
          <p:nvPr/>
        </p:nvSpPr>
        <p:spPr>
          <a:xfrm>
            <a:off x="4010097" y="3122480"/>
            <a:ext cx="605374" cy="404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FB70A1-5790-2C43-8516-102F07A5F937}"/>
              </a:ext>
            </a:extLst>
          </p:cNvPr>
          <p:cNvSpPr/>
          <p:nvPr/>
        </p:nvSpPr>
        <p:spPr>
          <a:xfrm>
            <a:off x="4020924" y="4277307"/>
            <a:ext cx="605374" cy="404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4AA42B-D62A-444A-8E71-458AC24C11CB}"/>
              </a:ext>
            </a:extLst>
          </p:cNvPr>
          <p:cNvSpPr txBox="1"/>
          <p:nvPr/>
        </p:nvSpPr>
        <p:spPr>
          <a:xfrm>
            <a:off x="2402445" y="5169233"/>
            <a:ext cx="1435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Dynamic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64EFB6-4994-D247-980B-F13716657EBE}"/>
              </a:ext>
            </a:extLst>
          </p:cNvPr>
          <p:cNvSpPr txBox="1"/>
          <p:nvPr/>
        </p:nvSpPr>
        <p:spPr>
          <a:xfrm>
            <a:off x="97268" y="1429469"/>
            <a:ext cx="2729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Generating Function:</a:t>
            </a:r>
          </a:p>
        </p:txBody>
      </p:sp>
    </p:spTree>
    <p:extLst>
      <p:ext uri="{BB962C8B-B14F-4D97-AF65-F5344CB8AC3E}">
        <p14:creationId xmlns:p14="http://schemas.microsoft.com/office/powerpoint/2010/main" val="2285014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6DD93B7-8983-2142-A38A-435C41E7B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1478" y="596318"/>
            <a:ext cx="3168784" cy="21187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656" y="-454187"/>
            <a:ext cx="7543800" cy="92543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Effect on Flux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" r="49170" b="51508"/>
          <a:stretch/>
        </p:blipFill>
        <p:spPr>
          <a:xfrm>
            <a:off x="96254" y="925177"/>
            <a:ext cx="3137883" cy="2195078"/>
          </a:xfrm>
          <a:prstGeom prst="rect">
            <a:avLst/>
          </a:prstGeom>
          <a:effectLst>
            <a:outerShdw blurRad="50800" dist="762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555268" y="5606224"/>
            <a:ext cx="7410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Geometric Effects nullify the effect of quantum coherences in optimizing the flux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" t="50000" r="49680" b="2535"/>
          <a:stretch/>
        </p:blipFill>
        <p:spPr>
          <a:xfrm>
            <a:off x="104416" y="3311158"/>
            <a:ext cx="3192379" cy="2148569"/>
          </a:xfrm>
          <a:prstGeom prst="rect">
            <a:avLst/>
          </a:prstGeom>
          <a:effectLst>
            <a:outerShdw blurRad="50800" dist="762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197952" y="2074591"/>
            <a:ext cx="94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maxima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39119" y="1072183"/>
            <a:ext cx="24164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Maxima at 0 coherence</a:t>
            </a:r>
          </a:p>
          <a:p>
            <a:r>
              <a:rPr lang="en-US" b="1" dirty="0"/>
              <a:t>Minima at 0 coherence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958" y="567854"/>
            <a:ext cx="254000" cy="3048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1084" y="548494"/>
            <a:ext cx="266700" cy="279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4416" y="5059617"/>
            <a:ext cx="1128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lang="en-US" sz="2000" dirty="0">
                <a:solidFill>
                  <a:srgbClr val="C00000"/>
                </a:solidFill>
              </a:rPr>
              <a:t>Total flux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37499" y="1459551"/>
            <a:ext cx="22550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Flux Optimization via </a:t>
            </a:r>
          </a:p>
          <a:p>
            <a:r>
              <a:rPr lang="en-US" b="1" dirty="0"/>
              <a:t>quantum coherence </a:t>
            </a:r>
          </a:p>
          <a:p>
            <a:r>
              <a:rPr lang="en-US" b="1" dirty="0"/>
              <a:t>is well known!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94" r="1665" b="51457"/>
          <a:stretch/>
        </p:blipFill>
        <p:spPr>
          <a:xfrm>
            <a:off x="3327902" y="927776"/>
            <a:ext cx="3080084" cy="2197377"/>
          </a:xfrm>
          <a:prstGeom prst="rect">
            <a:avLst/>
          </a:prstGeom>
          <a:effectLst>
            <a:outerShdw blurRad="50800" dist="76200" dir="16200000" rotWithShape="0">
              <a:prstClr val="black">
                <a:alpha val="40000"/>
              </a:prstClr>
            </a:outerShdw>
          </a:effectLst>
        </p:spPr>
      </p:pic>
      <p:cxnSp>
        <p:nvCxnSpPr>
          <p:cNvPr id="21" name="Straight Arrow Connector 20"/>
          <p:cNvCxnSpPr/>
          <p:nvPr/>
        </p:nvCxnSpPr>
        <p:spPr>
          <a:xfrm flipV="1">
            <a:off x="4364888" y="1269319"/>
            <a:ext cx="2406315" cy="1257954"/>
          </a:xfrm>
          <a:prstGeom prst="straightConnector1">
            <a:avLst/>
          </a:prstGeom>
          <a:ln>
            <a:solidFill>
              <a:schemeClr val="accent6"/>
            </a:solidFill>
            <a:headEnd type="triangl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cxnSpLocks/>
          </p:cNvCxnSpPr>
          <p:nvPr/>
        </p:nvCxnSpPr>
        <p:spPr>
          <a:xfrm flipV="1">
            <a:off x="5260553" y="1645041"/>
            <a:ext cx="1603917" cy="882232"/>
          </a:xfrm>
          <a:prstGeom prst="straightConnector1">
            <a:avLst/>
          </a:prstGeom>
          <a:ln>
            <a:solidFill>
              <a:schemeClr val="accent6"/>
            </a:solidFill>
            <a:headEnd type="triangl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2CB267B-7066-7043-951D-41D38481E5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548" y="3135804"/>
            <a:ext cx="2965303" cy="255967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1CDC05F-17D1-E747-A611-88CEA135A75D}"/>
              </a:ext>
            </a:extLst>
          </p:cNvPr>
          <p:cNvSpPr txBox="1"/>
          <p:nvPr/>
        </p:nvSpPr>
        <p:spPr>
          <a:xfrm>
            <a:off x="6407987" y="3071922"/>
            <a:ext cx="2291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sz="1600" dirty="0">
                <a:solidFill>
                  <a:srgbClr val="C00000"/>
                </a:solidFill>
              </a:rPr>
              <a:t>Linear increase of  the Dynamic optimal value of hot coherence with cold coherence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76210D-6198-F444-A066-6466BC4BF42F}"/>
              </a:ext>
            </a:extLst>
          </p:cNvPr>
          <p:cNvSpPr txBox="1"/>
          <p:nvPr/>
        </p:nvSpPr>
        <p:spPr>
          <a:xfrm>
            <a:off x="6667161" y="1895272"/>
            <a:ext cx="1999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sz="1600" dirty="0">
                <a:solidFill>
                  <a:srgbClr val="C00000"/>
                </a:solidFill>
              </a:rPr>
              <a:t>No Geometric optimal value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4533D67-DEB9-7641-859D-79DDF40E31A5}"/>
              </a:ext>
            </a:extLst>
          </p:cNvPr>
          <p:cNvCxnSpPr/>
          <p:nvPr/>
        </p:nvCxnSpPr>
        <p:spPr>
          <a:xfrm>
            <a:off x="801307" y="2106675"/>
            <a:ext cx="2826981" cy="1945768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463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69" y="-853211"/>
            <a:ext cx="8624790" cy="135987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Universal Relationships in Efficiency at maximum Power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922" y="2095072"/>
            <a:ext cx="576774" cy="849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73287" y="553098"/>
            <a:ext cx="83281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i="1" dirty="0">
                <a:solidFill>
                  <a:srgbClr val="002060"/>
                </a:solidFill>
              </a:rPr>
              <a:t>Power = j*W</a:t>
            </a:r>
          </a:p>
          <a:p>
            <a:pPr marL="342900" indent="-342900">
              <a:buFont typeface="Wingdings" charset="2"/>
              <a:buChar char="Ø"/>
            </a:pPr>
            <a:endParaRPr lang="en-US" i="1" dirty="0">
              <a:solidFill>
                <a:srgbClr val="002060"/>
              </a:solidFill>
            </a:endParaRPr>
          </a:p>
          <a:p>
            <a:pPr marL="342900" indent="-342900">
              <a:buFont typeface="Wingdings" charset="2"/>
              <a:buChar char="Ø"/>
            </a:pPr>
            <a:r>
              <a:rPr lang="en-US" i="1" dirty="0">
                <a:solidFill>
                  <a:srgbClr val="002060"/>
                </a:solidFill>
              </a:rPr>
              <a:t>EMP is the efficiency (</a:t>
            </a:r>
            <a:r>
              <a:rPr lang="en-US" i="1" dirty="0"/>
              <a:t>W/(E</a:t>
            </a:r>
            <a:r>
              <a:rPr lang="en-US" i="1" baseline="-25000" dirty="0"/>
              <a:t>a</a:t>
            </a:r>
            <a:r>
              <a:rPr lang="en-US" i="1" dirty="0"/>
              <a:t>- E</a:t>
            </a:r>
            <a:r>
              <a:rPr lang="en-US" i="1" baseline="-25000" dirty="0"/>
              <a:t>1</a:t>
            </a:r>
            <a:r>
              <a:rPr lang="en-US" i="1" dirty="0"/>
              <a:t>)</a:t>
            </a:r>
            <a:r>
              <a:rPr lang="en-US" i="1" dirty="0">
                <a:solidFill>
                  <a:srgbClr val="002060"/>
                </a:solidFill>
              </a:rPr>
              <a:t>) when power is maximized with respect to system parameter: in this case, </a:t>
            </a:r>
            <a:r>
              <a:rPr lang="en-US" i="1" dirty="0" err="1">
                <a:solidFill>
                  <a:srgbClr val="002060"/>
                </a:solidFill>
              </a:rPr>
              <a:t>E</a:t>
            </a:r>
            <a:r>
              <a:rPr lang="en-US" i="1" normalizeH="1" baseline="-25000" dirty="0" err="1">
                <a:solidFill>
                  <a:srgbClr val="002060"/>
                </a:solidFill>
              </a:rPr>
              <a:t>a</a:t>
            </a:r>
            <a:endParaRPr lang="en-US" i="1" normalizeH="1" baseline="-25000" dirty="0">
              <a:solidFill>
                <a:srgbClr val="00206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D94F87-2977-B04E-9C41-228FC32CD18F}"/>
              </a:ext>
            </a:extLst>
          </p:cNvPr>
          <p:cNvSpPr txBox="1"/>
          <p:nvPr/>
        </p:nvSpPr>
        <p:spPr>
          <a:xfrm>
            <a:off x="373287" y="1919764"/>
            <a:ext cx="311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i="1" dirty="0">
                <a:solidFill>
                  <a:srgbClr val="002060"/>
                </a:solidFill>
              </a:rPr>
              <a:t>Curzon-Ahlborn EMP</a:t>
            </a:r>
            <a:endParaRPr lang="en-US" i="1" normalizeH="1" baseline="-25000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DB488F7-4BB4-BC4E-87FC-806F7F4A4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174" y="2648187"/>
            <a:ext cx="4882765" cy="366207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89139D9-D5FD-9846-BC3F-4C287378003B}"/>
              </a:ext>
            </a:extLst>
          </p:cNvPr>
          <p:cNvSpPr txBox="1"/>
          <p:nvPr/>
        </p:nvSpPr>
        <p:spPr>
          <a:xfrm rot="18283972">
            <a:off x="4102417" y="4316482"/>
            <a:ext cx="311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For non-driven engine</a:t>
            </a:r>
            <a:endParaRPr lang="en-US" i="1" normalizeH="1" baseline="-25000" dirty="0">
              <a:solidFill>
                <a:srgbClr val="002060"/>
              </a:solidFill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486764E1-1CDE-ED47-9687-8AD79D788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40" y="2428463"/>
            <a:ext cx="4580367" cy="63028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1AE13DD-0C3D-654C-BE93-FECD7F3DDF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307" y="1828335"/>
            <a:ext cx="4564132" cy="612377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E0B8ADC0-EFB7-1045-9D25-77CA6DBAD447}"/>
              </a:ext>
            </a:extLst>
          </p:cNvPr>
          <p:cNvSpPr/>
          <p:nvPr/>
        </p:nvSpPr>
        <p:spPr>
          <a:xfrm>
            <a:off x="8022202" y="3231837"/>
            <a:ext cx="644359" cy="274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0DD2C3A-5152-EE43-A166-B23BB98052B3}"/>
              </a:ext>
            </a:extLst>
          </p:cNvPr>
          <p:cNvSpPr/>
          <p:nvPr/>
        </p:nvSpPr>
        <p:spPr>
          <a:xfrm>
            <a:off x="6699460" y="3231837"/>
            <a:ext cx="644359" cy="274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05BA428-4D9E-6D4A-8D01-760F34D9C5C2}"/>
              </a:ext>
            </a:extLst>
          </p:cNvPr>
          <p:cNvCxnSpPr>
            <a:cxnSpLocks/>
          </p:cNvCxnSpPr>
          <p:nvPr/>
        </p:nvCxnSpPr>
        <p:spPr>
          <a:xfrm>
            <a:off x="2094106" y="3231837"/>
            <a:ext cx="0" cy="488547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B4BE7ABE-7640-4447-B969-ECC8BB922E7D}"/>
              </a:ext>
            </a:extLst>
          </p:cNvPr>
          <p:cNvSpPr txBox="1"/>
          <p:nvPr/>
        </p:nvSpPr>
        <p:spPr>
          <a:xfrm>
            <a:off x="373287" y="3678379"/>
            <a:ext cx="311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Universal in all engines</a:t>
            </a:r>
            <a:endParaRPr lang="en-US" i="1" normalizeH="1" baseline="-25000" dirty="0">
              <a:solidFill>
                <a:srgbClr val="002060"/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1706C71-5C61-AA41-8811-095666CDF0C9}"/>
              </a:ext>
            </a:extLst>
          </p:cNvPr>
          <p:cNvCxnSpPr>
            <a:cxnSpLocks/>
          </p:cNvCxnSpPr>
          <p:nvPr/>
        </p:nvCxnSpPr>
        <p:spPr>
          <a:xfrm>
            <a:off x="2664960" y="3260253"/>
            <a:ext cx="0" cy="1048277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7388E41-2A60-6B4E-974F-E324BA243667}"/>
              </a:ext>
            </a:extLst>
          </p:cNvPr>
          <p:cNvSpPr txBox="1"/>
          <p:nvPr/>
        </p:nvSpPr>
        <p:spPr>
          <a:xfrm>
            <a:off x="1195606" y="4293407"/>
            <a:ext cx="2580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002060"/>
                </a:solidFill>
              </a:rPr>
              <a:t>Universal in left-right symmetric engines with low dissipation</a:t>
            </a:r>
            <a:endParaRPr lang="en-US" i="1" normalizeH="1" baseline="-25000" dirty="0">
              <a:solidFill>
                <a:srgbClr val="002060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4A42852-93DC-164E-AE80-8B7CEB947B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1206" y="2295535"/>
            <a:ext cx="1930400" cy="9017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FD6D7C0-1CB1-424F-B47F-0336684ED1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2882" y="544616"/>
            <a:ext cx="2063118" cy="486075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4F8047A7-EFAA-BF4E-9CFF-7CA321A0BC09}"/>
              </a:ext>
            </a:extLst>
          </p:cNvPr>
          <p:cNvSpPr/>
          <p:nvPr/>
        </p:nvSpPr>
        <p:spPr>
          <a:xfrm>
            <a:off x="7888637" y="3505951"/>
            <a:ext cx="722970" cy="26313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Smiley Face 55">
            <a:extLst>
              <a:ext uri="{FF2B5EF4-FFF2-40B4-BE49-F238E27FC236}">
                <a16:creationId xmlns:a16="http://schemas.microsoft.com/office/drawing/2014/main" id="{D0C1527A-D6F3-A14D-8939-429F5D9B95E2}"/>
              </a:ext>
            </a:extLst>
          </p:cNvPr>
          <p:cNvSpPr/>
          <p:nvPr/>
        </p:nvSpPr>
        <p:spPr>
          <a:xfrm>
            <a:off x="6690378" y="6043901"/>
            <a:ext cx="542451" cy="503629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13BED4E-6B9C-B149-A67C-C99CC498A6DB}"/>
              </a:ext>
            </a:extLst>
          </p:cNvPr>
          <p:cNvSpPr txBox="1"/>
          <p:nvPr/>
        </p:nvSpPr>
        <p:spPr>
          <a:xfrm>
            <a:off x="2828811" y="2775509"/>
            <a:ext cx="2090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lang="en-US" sz="1600" dirty="0"/>
              <a:t>(Carnot Efficiency)</a:t>
            </a:r>
          </a:p>
        </p:txBody>
      </p:sp>
    </p:spTree>
    <p:extLst>
      <p:ext uri="{BB962C8B-B14F-4D97-AF65-F5344CB8AC3E}">
        <p14:creationId xmlns:p14="http://schemas.microsoft.com/office/powerpoint/2010/main" val="3613429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9" y="1273442"/>
            <a:ext cx="4580367" cy="6302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69" y="-853211"/>
            <a:ext cx="8624790" cy="135987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Universal Relationships in Efficiency at maximum Power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922" y="2095072"/>
            <a:ext cx="576774" cy="849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" y="673314"/>
            <a:ext cx="4564132" cy="6123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1565171"/>
            <a:ext cx="12926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lang="en-US" sz="1600" dirty="0">
                <a:solidFill>
                  <a:srgbClr val="C00000"/>
                </a:solidFill>
              </a:rPr>
              <a:t>Esposito et 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1" y="2199089"/>
            <a:ext cx="4130557" cy="399287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8033" y="2323079"/>
            <a:ext cx="562104" cy="48403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5707" y="3598996"/>
            <a:ext cx="199867" cy="49058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6536" y="4145252"/>
            <a:ext cx="901700" cy="5588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5101" y="3069641"/>
            <a:ext cx="1435100" cy="622300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>
            <a:off x="1856788" y="3829055"/>
            <a:ext cx="5863" cy="910753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86536" y="2980650"/>
            <a:ext cx="901700" cy="5588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33819" y="1240033"/>
            <a:ext cx="793220" cy="49157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97273" y="650313"/>
            <a:ext cx="1787540" cy="54743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611592" y="687367"/>
            <a:ext cx="2374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General Case:</a:t>
            </a:r>
          </a:p>
          <a:p>
            <a:pPr marL="342900" indent="-342900">
              <a:buFont typeface="Wingdings" charset="2"/>
              <a:buChar char="Ø"/>
            </a:pPr>
            <a:endParaRPr lang="en-US" sz="2000" dirty="0">
              <a:solidFill>
                <a:srgbClr val="C00000"/>
              </a:solidFill>
            </a:endParaRPr>
          </a:p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Near Equilibrium: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12078" y="5070261"/>
            <a:ext cx="8317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b="1" dirty="0"/>
              <a:t>Violation of standard results</a:t>
            </a:r>
          </a:p>
          <a:p>
            <a:pPr marL="285750" indent="-285750">
              <a:buFont typeface="Wingdings" charset="2"/>
              <a:buChar char="Ø"/>
            </a:pPr>
            <a:endParaRPr lang="en-US" b="1" dirty="0"/>
          </a:p>
          <a:p>
            <a:pPr marL="285750" indent="-285750">
              <a:buFont typeface="Wingdings" charset="2"/>
              <a:buChar char="Ø"/>
            </a:pPr>
            <a:r>
              <a:rPr lang="en-US" b="1" dirty="0"/>
              <a:t>Recovered when phase difference is zero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8049" y="2981815"/>
            <a:ext cx="1168400" cy="469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56149" y="4195525"/>
            <a:ext cx="1130300" cy="469900"/>
          </a:xfrm>
          <a:prstGeom prst="rect">
            <a:avLst/>
          </a:prstGeom>
        </p:spPr>
      </p:pic>
      <p:cxnSp>
        <p:nvCxnSpPr>
          <p:cNvPr id="22" name="Straight Arrow Connector 21"/>
          <p:cNvCxnSpPr>
            <a:cxnSpLocks/>
          </p:cNvCxnSpPr>
          <p:nvPr/>
        </p:nvCxnSpPr>
        <p:spPr>
          <a:xfrm flipH="1">
            <a:off x="5146076" y="3250241"/>
            <a:ext cx="387856" cy="9809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cxnSpLocks/>
          </p:cNvCxnSpPr>
          <p:nvPr/>
        </p:nvCxnSpPr>
        <p:spPr>
          <a:xfrm flipH="1">
            <a:off x="5165822" y="4408719"/>
            <a:ext cx="430102" cy="0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802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8B2F9AD-8D29-0244-9CCB-374431907B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99" r="50780" b="6974"/>
          <a:stretch/>
        </p:blipFill>
        <p:spPr>
          <a:xfrm>
            <a:off x="2354094" y="5052521"/>
            <a:ext cx="2785984" cy="1727440"/>
          </a:xfrm>
          <a:prstGeom prst="rect">
            <a:avLst/>
          </a:prstGeom>
          <a:effectLst>
            <a:outerShdw blurRad="50800" dist="76200" algn="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870" y="733834"/>
            <a:ext cx="3416300" cy="60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968" y="-38567"/>
            <a:ext cx="7543800" cy="8122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Impact on II Law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67" b="49095"/>
          <a:stretch/>
        </p:blipFill>
        <p:spPr>
          <a:xfrm>
            <a:off x="0" y="3528579"/>
            <a:ext cx="2820692" cy="1961657"/>
          </a:xfrm>
          <a:prstGeom prst="rect">
            <a:avLst/>
          </a:prstGeom>
          <a:effectLst>
            <a:outerShdw blurRad="50800" dist="762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7" name="Straight Connector 6"/>
          <p:cNvCxnSpPr/>
          <p:nvPr/>
        </p:nvCxnSpPr>
        <p:spPr>
          <a:xfrm flipH="1">
            <a:off x="7981832" y="933274"/>
            <a:ext cx="70338" cy="19694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0005" y="2386363"/>
            <a:ext cx="604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dirty="0">
                <a:solidFill>
                  <a:srgbClr val="C00000"/>
                </a:solidFill>
              </a:rPr>
              <a:t>Fluctuation Theorem comes from </a:t>
            </a:r>
            <a:r>
              <a:rPr lang="en-US" b="1" dirty="0">
                <a:solidFill>
                  <a:srgbClr val="C00000"/>
                </a:solidFill>
              </a:rPr>
              <a:t>Large Deviation Theory</a:t>
            </a:r>
            <a:r>
              <a:rPr lang="en-US" dirty="0">
                <a:solidFill>
                  <a:srgbClr val="C00000"/>
                </a:solidFill>
              </a:rPr>
              <a:t>:  </a:t>
            </a:r>
          </a:p>
          <a:p>
            <a:pPr marL="342900" indent="-342900">
              <a:buFont typeface="Wingdings" charset="2"/>
              <a:buChar char="Ø"/>
            </a:pPr>
            <a:r>
              <a:rPr lang="en-US" dirty="0">
                <a:solidFill>
                  <a:srgbClr val="C00000"/>
                </a:solidFill>
              </a:rPr>
              <a:t>                                                                 Legendre Transform: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865" y="3124374"/>
            <a:ext cx="2081304" cy="27045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1722" y="3027182"/>
            <a:ext cx="5451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dirty="0">
                <a:solidFill>
                  <a:srgbClr val="C00000"/>
                </a:solidFill>
              </a:rPr>
              <a:t>Reflected in a symmetry in the  generating function 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08780" y="3881615"/>
            <a:ext cx="33940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Violates fluctuation theorem but not the II law</a:t>
            </a:r>
          </a:p>
          <a:p>
            <a:pPr marL="342900" indent="-342900">
              <a:buFont typeface="Wingdings" charset="2"/>
              <a:buChar char="Ø"/>
            </a:pPr>
            <a:endParaRPr lang="en-US" sz="2000" dirty="0">
              <a:solidFill>
                <a:srgbClr val="C00000"/>
              </a:solidFill>
            </a:endParaRPr>
          </a:p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No symmetry with geometric contribution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678820" y="3318238"/>
            <a:ext cx="5142242" cy="1978134"/>
          </a:xfrm>
          <a:prstGeom prst="straightConnector1">
            <a:avLst/>
          </a:prstGeom>
          <a:ln w="2222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>
          <a:xfrm flipH="1">
            <a:off x="4396936" y="1129839"/>
            <a:ext cx="3584898" cy="3956777"/>
          </a:xfrm>
          <a:prstGeom prst="straightConnector1">
            <a:avLst/>
          </a:prstGeom>
          <a:ln w="2222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250391" y="1422221"/>
            <a:ext cx="485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Campisi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 et al, Rev. Mod. Phys. (2011), Esposito et al, Rev. Mod. Phys. (2009)</a:t>
            </a:r>
          </a:p>
          <a:p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6741" y="775896"/>
            <a:ext cx="4810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b="1" dirty="0">
                <a:solidFill>
                  <a:srgbClr val="C00000"/>
                </a:solidFill>
              </a:rPr>
              <a:t>Fluctuation Theorem </a:t>
            </a:r>
            <a:r>
              <a:rPr lang="en-US" sz="2000" dirty="0">
                <a:solidFill>
                  <a:srgbClr val="C00000"/>
                </a:solidFill>
              </a:rPr>
              <a:t>is the quantum analogue of II law of thermodynamics: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9324" y="2412762"/>
            <a:ext cx="2832100" cy="609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2EDA045-C0FE-2E48-BBB1-0CC92FF3D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553" y="6090105"/>
            <a:ext cx="3883446" cy="783936"/>
          </a:xfrm>
          <a:prstGeom prst="rect">
            <a:avLst/>
          </a:prstGeom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1E94DF-7F99-B541-A4E9-D907D29A19D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067" t="5597" r="9198" b="10997"/>
          <a:stretch/>
        </p:blipFill>
        <p:spPr>
          <a:xfrm>
            <a:off x="2176294" y="1628547"/>
            <a:ext cx="2042842" cy="76392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8FF1B98-BE6A-F44A-A3F4-5F544C5EFAE8}"/>
              </a:ext>
            </a:extLst>
          </p:cNvPr>
          <p:cNvSpPr txBox="1"/>
          <p:nvPr/>
        </p:nvSpPr>
        <p:spPr>
          <a:xfrm>
            <a:off x="146741" y="1779196"/>
            <a:ext cx="2418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For this model: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4E0D12F-8C49-894F-88AF-CF6C34FFDF39}"/>
              </a:ext>
            </a:extLst>
          </p:cNvPr>
          <p:cNvSpPr/>
          <p:nvPr/>
        </p:nvSpPr>
        <p:spPr>
          <a:xfrm>
            <a:off x="4288490" y="1854021"/>
            <a:ext cx="51552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Non-driven case: </a:t>
            </a:r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Rahav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 et al, PRA (2012), Goswami and </a:t>
            </a:r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Harbola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, PRA (2013)</a:t>
            </a:r>
          </a:p>
        </p:txBody>
      </p:sp>
    </p:spTree>
    <p:extLst>
      <p:ext uri="{BB962C8B-B14F-4D97-AF65-F5344CB8AC3E}">
        <p14:creationId xmlns:p14="http://schemas.microsoft.com/office/powerpoint/2010/main" val="1689992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515" y="936213"/>
            <a:ext cx="3758508" cy="2711977"/>
          </a:xfrm>
          <a:prstGeom prst="rect">
            <a:avLst/>
          </a:prstGeom>
          <a:effectLst>
            <a:outerShdw blurRad="50800" dist="762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24" name="Rectangle 23"/>
          <p:cNvSpPr/>
          <p:nvPr/>
        </p:nvSpPr>
        <p:spPr>
          <a:xfrm>
            <a:off x="7279585" y="2517749"/>
            <a:ext cx="846956" cy="68195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63000">
                <a:srgbClr val="FF0000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123799" y="1151142"/>
            <a:ext cx="876203" cy="2048566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66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11458" y="3346079"/>
            <a:ext cx="50609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en-US" i="1" dirty="0">
                <a:solidFill>
                  <a:srgbClr val="C00000"/>
                </a:solidFill>
              </a:rPr>
              <a:t>Reservoir Hamiltonian: Harmonic Oscillators</a:t>
            </a:r>
          </a:p>
          <a:p>
            <a:pPr marL="285750" indent="-285750">
              <a:buFont typeface="Wingdings" charset="2"/>
              <a:buChar char="v"/>
            </a:pPr>
            <a:endParaRPr lang="en-US" i="1" dirty="0">
              <a:solidFill>
                <a:srgbClr val="C00000"/>
              </a:solidFill>
            </a:endParaRPr>
          </a:p>
          <a:p>
            <a:pPr marL="285750" indent="-285750">
              <a:buFont typeface="Wingdings" charset="2"/>
              <a:buChar char="v"/>
            </a:pPr>
            <a:r>
              <a:rPr lang="en-US" i="1" dirty="0">
                <a:solidFill>
                  <a:srgbClr val="C00000"/>
                </a:solidFill>
              </a:rPr>
              <a:t>System Hamiltonian:  </a:t>
            </a:r>
            <a:r>
              <a:rPr lang="en-US" i="1" dirty="0" err="1">
                <a:solidFill>
                  <a:srgbClr val="C00000"/>
                </a:solidFill>
              </a:rPr>
              <a:t>Anharmonic</a:t>
            </a:r>
            <a:r>
              <a:rPr lang="en-US" i="1" dirty="0">
                <a:solidFill>
                  <a:srgbClr val="C00000"/>
                </a:solidFill>
              </a:rPr>
              <a:t> Oscillator</a:t>
            </a:r>
          </a:p>
          <a:p>
            <a:pPr marL="285750" indent="-285750">
              <a:buFont typeface="Wingdings" charset="2"/>
              <a:buChar char="v"/>
            </a:pPr>
            <a:endParaRPr lang="en-US" i="1" dirty="0">
              <a:solidFill>
                <a:srgbClr val="C00000"/>
              </a:solidFill>
            </a:endParaRPr>
          </a:p>
          <a:p>
            <a:pPr marL="285750" indent="-285750">
              <a:buFont typeface="Wingdings" charset="2"/>
              <a:buChar char="v"/>
            </a:pPr>
            <a:r>
              <a:rPr lang="en-US" i="1" dirty="0">
                <a:solidFill>
                  <a:srgbClr val="C00000"/>
                </a:solidFill>
              </a:rPr>
              <a:t>Cavity Hamiltonian: Single Photonic mode.</a:t>
            </a:r>
          </a:p>
          <a:p>
            <a:pPr marL="285750" indent="-285750">
              <a:buFont typeface="Wingdings" charset="2"/>
              <a:buChar char="v"/>
            </a:pPr>
            <a:endParaRPr lang="en-US" i="1" dirty="0">
              <a:solidFill>
                <a:srgbClr val="C00000"/>
              </a:solidFill>
            </a:endParaRPr>
          </a:p>
          <a:p>
            <a:pPr marL="285750" indent="-285750">
              <a:buFont typeface="Wingdings" charset="2"/>
              <a:buChar char="v"/>
            </a:pPr>
            <a:r>
              <a:rPr lang="en-US" i="1" dirty="0">
                <a:solidFill>
                  <a:srgbClr val="C00000"/>
                </a:solidFill>
              </a:rPr>
              <a:t>Phase different driving protocol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1744982"/>
            <a:ext cx="4668375" cy="5123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489" y="1307551"/>
            <a:ext cx="2184400" cy="2286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8004" y="1852653"/>
            <a:ext cx="1282700" cy="8001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9622" y="2913845"/>
            <a:ext cx="1016000" cy="546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4731" y="1227341"/>
            <a:ext cx="237723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en-US" dirty="0">
                <a:solidFill>
                  <a:srgbClr val="C00000"/>
                </a:solidFill>
              </a:rPr>
              <a:t>Energies: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pPr marL="285750" indent="-285750">
              <a:buFont typeface="Wingdings" charset="2"/>
              <a:buChar char="v"/>
            </a:pPr>
            <a:r>
              <a:rPr lang="en-US" dirty="0">
                <a:solidFill>
                  <a:srgbClr val="C00000"/>
                </a:solidFill>
              </a:rPr>
              <a:t>Hot Couplings:</a:t>
            </a:r>
          </a:p>
          <a:p>
            <a:pPr marL="285750" indent="-285750">
              <a:buFont typeface="Wingdings" charset="2"/>
              <a:buChar char="v"/>
            </a:pPr>
            <a:r>
              <a:rPr lang="en-US" dirty="0">
                <a:solidFill>
                  <a:srgbClr val="C00000"/>
                </a:solidFill>
              </a:rPr>
              <a:t>Cold Couplings:</a:t>
            </a:r>
          </a:p>
          <a:p>
            <a:pPr marL="285750" indent="-285750">
              <a:buFont typeface="Wingdings" charset="2"/>
              <a:buChar char="v"/>
            </a:pPr>
            <a:r>
              <a:rPr lang="en-US" dirty="0">
                <a:solidFill>
                  <a:srgbClr val="C00000"/>
                </a:solidFill>
              </a:rPr>
              <a:t>Cavity Couplings :</a:t>
            </a:r>
          </a:p>
          <a:p>
            <a:pPr marL="285750" indent="-285750">
              <a:buFont typeface="Wingdings" charset="2"/>
              <a:buChar char="v"/>
            </a:pPr>
            <a:endParaRPr lang="en-US" dirty="0">
              <a:solidFill>
                <a:srgbClr val="C00000"/>
              </a:solidFill>
            </a:endParaRPr>
          </a:p>
          <a:p>
            <a:pPr marL="285750" indent="-285750">
              <a:buFont typeface="Wingdings" charset="2"/>
              <a:buChar char="v"/>
            </a:pPr>
            <a:r>
              <a:rPr lang="en-US" dirty="0">
                <a:solidFill>
                  <a:srgbClr val="C00000"/>
                </a:solidFill>
              </a:rPr>
              <a:t>Hot Coherences:</a:t>
            </a:r>
          </a:p>
          <a:p>
            <a:pPr marL="285750" indent="-285750">
              <a:buFont typeface="Wingdings" charset="2"/>
              <a:buChar char="v"/>
            </a:pPr>
            <a:r>
              <a:rPr lang="en-US" dirty="0">
                <a:solidFill>
                  <a:srgbClr val="C00000"/>
                </a:solidFill>
              </a:rPr>
              <a:t>Cold Coherence:</a:t>
            </a:r>
          </a:p>
          <a:p>
            <a:pPr marL="285750" indent="-285750">
              <a:buFont typeface="Wingdings" charset="2"/>
              <a:buChar char="v"/>
            </a:pPr>
            <a:endParaRPr lang="en-US" dirty="0">
              <a:solidFill>
                <a:srgbClr val="C00000"/>
              </a:solidFill>
            </a:endParaRPr>
          </a:p>
          <a:p>
            <a:pPr marL="285750" indent="-285750">
              <a:buFont typeface="Wingdings" charset="2"/>
              <a:buChar char="v"/>
            </a:pPr>
            <a:endParaRPr lang="en-US" dirty="0">
              <a:solidFill>
                <a:srgbClr val="C00000"/>
              </a:solidFill>
            </a:endParaRPr>
          </a:p>
          <a:p>
            <a:pPr marL="285750" indent="-285750">
              <a:buFont typeface="Wingdings" charset="2"/>
              <a:buChar char="v"/>
            </a:pPr>
            <a:r>
              <a:rPr lang="en-US" dirty="0">
                <a:solidFill>
                  <a:srgbClr val="C00000"/>
                </a:solidFill>
              </a:rPr>
              <a:t>Driving parameters: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7241" y="4040214"/>
            <a:ext cx="1587500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68977" y="4546999"/>
            <a:ext cx="55146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dirty="0"/>
              <a:t>Each set of parameters takes roughly 10 minutes to get a single value of an observable like variance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/>
              <a:t>Very time consuming subsequent calculations.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dirty="0"/>
              <a:t>Hence, “machine learning” 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90BABCF7-BA97-9543-AA6C-04E81D3CFCC5}"/>
              </a:ext>
            </a:extLst>
          </p:cNvPr>
          <p:cNvSpPr txBox="1">
            <a:spLocks/>
          </p:cNvSpPr>
          <p:nvPr/>
        </p:nvSpPr>
        <p:spPr>
          <a:xfrm>
            <a:off x="84980" y="-240826"/>
            <a:ext cx="8896661" cy="916646"/>
          </a:xfrm>
          <a:prstGeom prst="rect">
            <a:avLst/>
          </a:prstGeo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</a:rPr>
              <a:t>A different approach to statistics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6471" y="1974529"/>
            <a:ext cx="344924" cy="279668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2B2C0395-164B-074B-BCD9-875E75B4C6D4}"/>
              </a:ext>
            </a:extLst>
          </p:cNvPr>
          <p:cNvSpPr/>
          <p:nvPr/>
        </p:nvSpPr>
        <p:spPr>
          <a:xfrm>
            <a:off x="4626298" y="3794561"/>
            <a:ext cx="368476" cy="349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587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-17561"/>
            <a:ext cx="8896661" cy="1253560"/>
          </a:xfrm>
          <a:prstGeom prst="rect">
            <a:avLst/>
          </a:prstGeo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</a:rPr>
              <a:t>Machine Learning </a:t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>“artificial intelligence via neural network algorithm”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3533" y="3143583"/>
            <a:ext cx="825500" cy="31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13" y="1698794"/>
            <a:ext cx="342900" cy="3492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6029" y="1834817"/>
            <a:ext cx="317500" cy="101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771" y="3394578"/>
            <a:ext cx="304800" cy="10287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197769" y="1280885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205791" y="2091010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229855" y="2836968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253917" y="3663138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261939" y="4473263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002502" y="1272865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10524" y="2082990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034588" y="2828948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058650" y="3655118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066672" y="4465243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550567" y="1312971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558589" y="2123096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582653" y="2869054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606715" y="3695224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614737" y="4505349"/>
            <a:ext cx="513347" cy="498268"/>
          </a:xfrm>
          <a:prstGeom prst="ellipse">
            <a:avLst/>
          </a:prstGeom>
          <a:gradFill>
            <a:gsLst>
              <a:gs pos="0">
                <a:srgbClr val="00B050">
                  <a:alpha val="10000"/>
                  <a:lumMod val="50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>
            <a:endCxn id="8" idx="2"/>
          </p:cNvCxnSpPr>
          <p:nvPr/>
        </p:nvCxnSpPr>
        <p:spPr>
          <a:xfrm flipV="1">
            <a:off x="957513" y="1530019"/>
            <a:ext cx="1240256" cy="281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9" idx="2"/>
          </p:cNvCxnSpPr>
          <p:nvPr/>
        </p:nvCxnSpPr>
        <p:spPr>
          <a:xfrm>
            <a:off x="973556" y="1851923"/>
            <a:ext cx="1232235" cy="4882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0" idx="2"/>
          </p:cNvCxnSpPr>
          <p:nvPr/>
        </p:nvCxnSpPr>
        <p:spPr>
          <a:xfrm>
            <a:off x="965535" y="1843320"/>
            <a:ext cx="1264320" cy="1242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1" idx="2"/>
          </p:cNvCxnSpPr>
          <p:nvPr/>
        </p:nvCxnSpPr>
        <p:spPr>
          <a:xfrm>
            <a:off x="949491" y="1851923"/>
            <a:ext cx="1304426" cy="2060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964031" y="1834817"/>
            <a:ext cx="1262646" cy="2769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8" idx="6"/>
            <a:endCxn id="14" idx="2"/>
          </p:cNvCxnSpPr>
          <p:nvPr/>
        </p:nvCxnSpPr>
        <p:spPr>
          <a:xfrm flipV="1">
            <a:off x="2711116" y="1521999"/>
            <a:ext cx="1291386" cy="8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endCxn id="15" idx="2"/>
          </p:cNvCxnSpPr>
          <p:nvPr/>
        </p:nvCxnSpPr>
        <p:spPr>
          <a:xfrm>
            <a:off x="2679032" y="1513976"/>
            <a:ext cx="1331492" cy="818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8" idx="6"/>
            <a:endCxn id="16" idx="2"/>
          </p:cNvCxnSpPr>
          <p:nvPr/>
        </p:nvCxnSpPr>
        <p:spPr>
          <a:xfrm>
            <a:off x="2711116" y="1530019"/>
            <a:ext cx="1323472" cy="1548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8" idx="6"/>
            <a:endCxn id="17" idx="2"/>
          </p:cNvCxnSpPr>
          <p:nvPr/>
        </p:nvCxnSpPr>
        <p:spPr>
          <a:xfrm>
            <a:off x="2711116" y="1530019"/>
            <a:ext cx="1347534" cy="2374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18" idx="2"/>
          </p:cNvCxnSpPr>
          <p:nvPr/>
        </p:nvCxnSpPr>
        <p:spPr>
          <a:xfrm>
            <a:off x="2727158" y="1530019"/>
            <a:ext cx="1339514" cy="3184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14" idx="6"/>
            <a:endCxn id="20" idx="2"/>
          </p:cNvCxnSpPr>
          <p:nvPr/>
        </p:nvCxnSpPr>
        <p:spPr>
          <a:xfrm>
            <a:off x="4515849" y="1521999"/>
            <a:ext cx="1034718" cy="40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14" idx="6"/>
          </p:cNvCxnSpPr>
          <p:nvPr/>
        </p:nvCxnSpPr>
        <p:spPr>
          <a:xfrm>
            <a:off x="4515849" y="1521999"/>
            <a:ext cx="1117918" cy="7074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14" idx="6"/>
            <a:endCxn id="22" idx="1"/>
          </p:cNvCxnSpPr>
          <p:nvPr/>
        </p:nvCxnSpPr>
        <p:spPr>
          <a:xfrm>
            <a:off x="4515849" y="1521999"/>
            <a:ext cx="1141982" cy="1420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4" idx="6"/>
            <a:endCxn id="23" idx="1"/>
          </p:cNvCxnSpPr>
          <p:nvPr/>
        </p:nvCxnSpPr>
        <p:spPr>
          <a:xfrm>
            <a:off x="4515849" y="1521999"/>
            <a:ext cx="1166044" cy="2246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14" idx="6"/>
            <a:endCxn id="24" idx="1"/>
          </p:cNvCxnSpPr>
          <p:nvPr/>
        </p:nvCxnSpPr>
        <p:spPr>
          <a:xfrm>
            <a:off x="4515849" y="1521999"/>
            <a:ext cx="1174066" cy="3056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18" idx="6"/>
            <a:endCxn id="22" idx="3"/>
          </p:cNvCxnSpPr>
          <p:nvPr/>
        </p:nvCxnSpPr>
        <p:spPr>
          <a:xfrm flipV="1">
            <a:off x="4580019" y="3294352"/>
            <a:ext cx="1077812" cy="1420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18" idx="6"/>
            <a:endCxn id="23" idx="2"/>
          </p:cNvCxnSpPr>
          <p:nvPr/>
        </p:nvCxnSpPr>
        <p:spPr>
          <a:xfrm flipV="1">
            <a:off x="4580019" y="3944358"/>
            <a:ext cx="1026696" cy="770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18" idx="6"/>
            <a:endCxn id="21" idx="3"/>
          </p:cNvCxnSpPr>
          <p:nvPr/>
        </p:nvCxnSpPr>
        <p:spPr>
          <a:xfrm flipV="1">
            <a:off x="4580019" y="2548394"/>
            <a:ext cx="1053748" cy="2165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8" idx="6"/>
            <a:endCxn id="24" idx="2"/>
          </p:cNvCxnSpPr>
          <p:nvPr/>
        </p:nvCxnSpPr>
        <p:spPr>
          <a:xfrm>
            <a:off x="4580019" y="4714377"/>
            <a:ext cx="1034718" cy="40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>
            <a:endCxn id="9" idx="3"/>
          </p:cNvCxnSpPr>
          <p:nvPr/>
        </p:nvCxnSpPr>
        <p:spPr>
          <a:xfrm flipV="1">
            <a:off x="883106" y="2516308"/>
            <a:ext cx="1397863" cy="2073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>
            <a:endCxn id="11" idx="3"/>
          </p:cNvCxnSpPr>
          <p:nvPr/>
        </p:nvCxnSpPr>
        <p:spPr>
          <a:xfrm flipV="1">
            <a:off x="873749" y="4088436"/>
            <a:ext cx="1455346" cy="541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/>
          <p:nvPr/>
        </p:nvCxnSpPr>
        <p:spPr>
          <a:xfrm flipV="1">
            <a:off x="892385" y="3262267"/>
            <a:ext cx="1539648" cy="132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/>
          <p:cNvCxnSpPr>
            <a:endCxn id="12" idx="2"/>
          </p:cNvCxnSpPr>
          <p:nvPr/>
        </p:nvCxnSpPr>
        <p:spPr>
          <a:xfrm>
            <a:off x="864224" y="4613081"/>
            <a:ext cx="1397715" cy="109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>
            <a:stCxn id="12" idx="6"/>
            <a:endCxn id="16" idx="2"/>
          </p:cNvCxnSpPr>
          <p:nvPr/>
        </p:nvCxnSpPr>
        <p:spPr>
          <a:xfrm flipV="1">
            <a:off x="2775286" y="3078082"/>
            <a:ext cx="1259302" cy="16443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>
            <a:stCxn id="12" idx="6"/>
            <a:endCxn id="17" idx="3"/>
          </p:cNvCxnSpPr>
          <p:nvPr/>
        </p:nvCxnSpPr>
        <p:spPr>
          <a:xfrm flipV="1">
            <a:off x="2775286" y="4080416"/>
            <a:ext cx="1358542" cy="641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>
            <a:stCxn id="12" idx="6"/>
            <a:endCxn id="14" idx="3"/>
          </p:cNvCxnSpPr>
          <p:nvPr/>
        </p:nvCxnSpPr>
        <p:spPr>
          <a:xfrm flipV="1">
            <a:off x="2775286" y="1698163"/>
            <a:ext cx="1302394" cy="3024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>
            <a:stCxn id="12" idx="6"/>
            <a:endCxn id="18" idx="2"/>
          </p:cNvCxnSpPr>
          <p:nvPr/>
        </p:nvCxnSpPr>
        <p:spPr>
          <a:xfrm flipV="1">
            <a:off x="2775286" y="4714377"/>
            <a:ext cx="1291386" cy="8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/>
          <p:cNvCxnSpPr/>
          <p:nvPr/>
        </p:nvCxnSpPr>
        <p:spPr>
          <a:xfrm>
            <a:off x="6063914" y="1529003"/>
            <a:ext cx="946486" cy="450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/>
          <p:cNvCxnSpPr>
            <a:endCxn id="6" idx="1"/>
          </p:cNvCxnSpPr>
          <p:nvPr/>
        </p:nvCxnSpPr>
        <p:spPr>
          <a:xfrm>
            <a:off x="6047027" y="1531009"/>
            <a:ext cx="949002" cy="8118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/>
          <p:cNvCxnSpPr>
            <a:stCxn id="20" idx="6"/>
          </p:cNvCxnSpPr>
          <p:nvPr/>
        </p:nvCxnSpPr>
        <p:spPr>
          <a:xfrm>
            <a:off x="6063914" y="1562105"/>
            <a:ext cx="932115" cy="1108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>
            <a:cxnSpLocks/>
          </p:cNvCxnSpPr>
          <p:nvPr/>
        </p:nvCxnSpPr>
        <p:spPr>
          <a:xfrm flipV="1">
            <a:off x="6096000" y="2033480"/>
            <a:ext cx="923258" cy="335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/>
          <p:cNvCxnSpPr>
            <a:cxnSpLocks/>
            <a:stCxn id="21" idx="6"/>
          </p:cNvCxnSpPr>
          <p:nvPr/>
        </p:nvCxnSpPr>
        <p:spPr>
          <a:xfrm>
            <a:off x="6071936" y="2372230"/>
            <a:ext cx="990416" cy="1500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/>
          <p:cNvCxnSpPr>
            <a:cxnSpLocks/>
            <a:stCxn id="21" idx="6"/>
          </p:cNvCxnSpPr>
          <p:nvPr/>
        </p:nvCxnSpPr>
        <p:spPr>
          <a:xfrm>
            <a:off x="6071936" y="2372230"/>
            <a:ext cx="920749" cy="1821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/>
          <p:cNvCxnSpPr>
            <a:stCxn id="24" idx="7"/>
            <a:endCxn id="7" idx="1"/>
          </p:cNvCxnSpPr>
          <p:nvPr/>
        </p:nvCxnSpPr>
        <p:spPr>
          <a:xfrm flipV="1">
            <a:off x="6052906" y="3908928"/>
            <a:ext cx="971865" cy="669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/>
          <p:cNvCxnSpPr>
            <a:stCxn id="24" idx="7"/>
          </p:cNvCxnSpPr>
          <p:nvPr/>
        </p:nvCxnSpPr>
        <p:spPr>
          <a:xfrm flipV="1">
            <a:off x="6052906" y="4299648"/>
            <a:ext cx="1009446" cy="2786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Arrow Connector 204"/>
          <p:cNvCxnSpPr>
            <a:stCxn id="24" idx="7"/>
          </p:cNvCxnSpPr>
          <p:nvPr/>
        </p:nvCxnSpPr>
        <p:spPr>
          <a:xfrm flipV="1">
            <a:off x="6052906" y="2800109"/>
            <a:ext cx="982873" cy="17782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Arrow Connector 205"/>
          <p:cNvCxnSpPr>
            <a:cxnSpLocks/>
          </p:cNvCxnSpPr>
          <p:nvPr/>
        </p:nvCxnSpPr>
        <p:spPr>
          <a:xfrm flipV="1">
            <a:off x="6055075" y="2293920"/>
            <a:ext cx="943123" cy="2235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extBox 211"/>
          <p:cNvSpPr txBox="1"/>
          <p:nvPr/>
        </p:nvSpPr>
        <p:spPr>
          <a:xfrm>
            <a:off x="206368" y="1185277"/>
            <a:ext cx="1437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Input vector</a:t>
            </a:r>
          </a:p>
        </p:txBody>
      </p:sp>
      <p:sp>
        <p:nvSpPr>
          <p:cNvPr id="213" name="TextBox 212"/>
          <p:cNvSpPr txBox="1"/>
          <p:nvPr/>
        </p:nvSpPr>
        <p:spPr>
          <a:xfrm>
            <a:off x="6432890" y="1313728"/>
            <a:ext cx="1694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Output vector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-38552" y="5354037"/>
            <a:ext cx="9044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en-US" u="sng" dirty="0">
                <a:solidFill>
                  <a:srgbClr val="FF0000"/>
                </a:solidFill>
              </a:rPr>
              <a:t>Neural Network</a:t>
            </a:r>
            <a:r>
              <a:rPr lang="en-US" dirty="0">
                <a:solidFill>
                  <a:srgbClr val="FF0000"/>
                </a:solidFill>
              </a:rPr>
              <a:t>:</a:t>
            </a:r>
            <a:r>
              <a:rPr lang="en-US" dirty="0"/>
              <a:t> A network of vectors connected by weight matrices:</a:t>
            </a:r>
          </a:p>
        </p:txBody>
      </p:sp>
      <p:pic>
        <p:nvPicPr>
          <p:cNvPr id="215" name="Picture 2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5912" y="5361463"/>
            <a:ext cx="2180358" cy="308541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7771029" y="3487154"/>
            <a:ext cx="12915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PDF for </a:t>
            </a:r>
          </a:p>
          <a:p>
            <a:pPr algn="ctr"/>
            <a:r>
              <a:rPr lang="en-US" b="1" dirty="0"/>
              <a:t>Net photon exchange between system and cavity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203405" y="1754100"/>
            <a:ext cx="1694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Flux: mean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332079" y="2163172"/>
            <a:ext cx="1266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Variance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411455" y="2565216"/>
            <a:ext cx="127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Skewness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2727572" y="5025348"/>
            <a:ext cx="224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Layer Vectors</a:t>
            </a:r>
          </a:p>
        </p:txBody>
      </p:sp>
      <p:sp>
        <p:nvSpPr>
          <p:cNvPr id="3" name="Rectangle 2"/>
          <p:cNvSpPr/>
          <p:nvPr/>
        </p:nvSpPr>
        <p:spPr>
          <a:xfrm>
            <a:off x="-48130" y="5718660"/>
            <a:ext cx="90062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en-US" u="sng" dirty="0">
                <a:solidFill>
                  <a:srgbClr val="FF0000"/>
                </a:solidFill>
              </a:rPr>
              <a:t>Artificial Intelligence</a:t>
            </a:r>
            <a:r>
              <a:rPr lang="en-US" dirty="0"/>
              <a:t>: Error reduction by </a:t>
            </a:r>
            <a:r>
              <a:rPr lang="en-US" i="1" u="sng" dirty="0"/>
              <a:t>backpropagation</a:t>
            </a:r>
            <a:r>
              <a:rPr lang="en-US" dirty="0"/>
              <a:t> via a </a:t>
            </a:r>
            <a:r>
              <a:rPr lang="en-US" dirty="0" err="1"/>
              <a:t>Levenberg-Marquadt</a:t>
            </a:r>
            <a:r>
              <a:rPr lang="en-US" dirty="0"/>
              <a:t> gradient </a:t>
            </a:r>
            <a:r>
              <a:rPr lang="en-US" dirty="0" err="1"/>
              <a:t>descence</a:t>
            </a:r>
            <a:r>
              <a:rPr lang="en-US" dirty="0"/>
              <a:t> and comparing </a:t>
            </a:r>
            <a:r>
              <a:rPr lang="en-US" i="1" dirty="0"/>
              <a:t>predicted data </a:t>
            </a:r>
            <a:r>
              <a:rPr lang="en-US" dirty="0"/>
              <a:t>with </a:t>
            </a:r>
            <a:r>
              <a:rPr lang="en-US" i="1" u="sng" dirty="0"/>
              <a:t>some known data</a:t>
            </a:r>
            <a:r>
              <a:rPr lang="en-US" dirty="0"/>
              <a:t>.</a:t>
            </a:r>
          </a:p>
        </p:txBody>
      </p:sp>
      <p:cxnSp>
        <p:nvCxnSpPr>
          <p:cNvPr id="75" name="Straight Arrow Connector 74"/>
          <p:cNvCxnSpPr>
            <a:endCxn id="9" idx="3"/>
          </p:cNvCxnSpPr>
          <p:nvPr/>
        </p:nvCxnSpPr>
        <p:spPr>
          <a:xfrm flipV="1">
            <a:off x="978022" y="2516308"/>
            <a:ext cx="1302947" cy="653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989597" y="3107395"/>
            <a:ext cx="1264320" cy="77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8" idx="3"/>
          </p:cNvCxnSpPr>
          <p:nvPr/>
        </p:nvCxnSpPr>
        <p:spPr>
          <a:xfrm flipV="1">
            <a:off x="986044" y="1706183"/>
            <a:ext cx="1286903" cy="14956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endCxn id="11" idx="3"/>
          </p:cNvCxnSpPr>
          <p:nvPr/>
        </p:nvCxnSpPr>
        <p:spPr>
          <a:xfrm>
            <a:off x="984540" y="3193365"/>
            <a:ext cx="1344555" cy="895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21FA6ED0-319F-C340-8913-7430ED639A2E}"/>
              </a:ext>
            </a:extLst>
          </p:cNvPr>
          <p:cNvSpPr/>
          <p:nvPr/>
        </p:nvSpPr>
        <p:spPr>
          <a:xfrm>
            <a:off x="261010" y="6444647"/>
            <a:ext cx="9978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en-US" b="1" dirty="0"/>
              <a:t>Network becomes self aware of the relationship pattern between i/o via repetition</a:t>
            </a:r>
          </a:p>
        </p:txBody>
      </p:sp>
    </p:spTree>
    <p:extLst>
      <p:ext uri="{BB962C8B-B14F-4D97-AF65-F5344CB8AC3E}">
        <p14:creationId xmlns:p14="http://schemas.microsoft.com/office/powerpoint/2010/main" val="1311300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-17561"/>
            <a:ext cx="8896661" cy="1253560"/>
          </a:xfrm>
          <a:prstGeom prst="rect">
            <a:avLst/>
          </a:prstGeo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</a:rPr>
              <a:t>Artificial Intelligence Error visualization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" t="1083" r="725" b="26387"/>
          <a:stretch/>
        </p:blipFill>
        <p:spPr>
          <a:xfrm>
            <a:off x="162435" y="962528"/>
            <a:ext cx="5967134" cy="353803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286" y="1114679"/>
            <a:ext cx="254000" cy="3048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653" y="1134229"/>
            <a:ext cx="266700" cy="2794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053" y="1178847"/>
            <a:ext cx="292100" cy="1905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0354" y="1159797"/>
            <a:ext cx="279400" cy="228600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162435" y="5671228"/>
            <a:ext cx="9044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en-US" dirty="0"/>
              <a:t>Actual Data obtained from solving the QME combined with FCS method for </a:t>
            </a:r>
            <a:r>
              <a:rPr lang="en-US" i="1" u="sng" dirty="0"/>
              <a:t>32200 random</a:t>
            </a:r>
            <a:r>
              <a:rPr lang="en-US" i="1" dirty="0"/>
              <a:t> </a:t>
            </a:r>
            <a:r>
              <a:rPr lang="en-US" dirty="0"/>
              <a:t>combination of input parameters</a:t>
            </a:r>
            <a:r>
              <a:rPr lang="en-US" i="1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48C14D-BD4D-B948-B5CE-A35F62B3E734}"/>
              </a:ext>
            </a:extLst>
          </p:cNvPr>
          <p:cNvSpPr txBox="1"/>
          <p:nvPr/>
        </p:nvSpPr>
        <p:spPr>
          <a:xfrm>
            <a:off x="6164204" y="962528"/>
            <a:ext cx="289489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en-US" sz="1600" b="1" dirty="0">
                <a:solidFill>
                  <a:srgbClr val="002060"/>
                </a:solidFill>
              </a:rPr>
              <a:t>Learning phase</a:t>
            </a:r>
            <a:r>
              <a:rPr lang="en-US" sz="1600" dirty="0">
                <a:solidFill>
                  <a:srgbClr val="002060"/>
                </a:solidFill>
              </a:rPr>
              <a:t>, estimates error and updates </a:t>
            </a:r>
            <a:r>
              <a:rPr lang="en-US" sz="1600" b="1" dirty="0">
                <a:solidFill>
                  <a:srgbClr val="002060"/>
                </a:solidFill>
              </a:rPr>
              <a:t>W</a:t>
            </a:r>
            <a:r>
              <a:rPr lang="en-US" sz="1600" dirty="0">
                <a:solidFill>
                  <a:srgbClr val="002060"/>
                </a:solidFill>
              </a:rPr>
              <a:t> matrices via comparison and backpropagation.</a:t>
            </a:r>
          </a:p>
          <a:p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Wingdings" charset="2"/>
              <a:buChar char="v"/>
            </a:pPr>
            <a:r>
              <a:rPr lang="en-US" sz="1600" b="1" dirty="0">
                <a:solidFill>
                  <a:srgbClr val="C00000"/>
                </a:solidFill>
              </a:rPr>
              <a:t>Application phase</a:t>
            </a:r>
            <a:r>
              <a:rPr lang="en-US" sz="1600" dirty="0">
                <a:solidFill>
                  <a:srgbClr val="C00000"/>
                </a:solidFill>
              </a:rPr>
              <a:t>, uses previously calculated </a:t>
            </a:r>
            <a:r>
              <a:rPr lang="en-US" sz="1600" b="1" dirty="0">
                <a:solidFill>
                  <a:srgbClr val="C00000"/>
                </a:solidFill>
              </a:rPr>
              <a:t>W </a:t>
            </a:r>
            <a:r>
              <a:rPr lang="en-US" sz="1600" dirty="0">
                <a:solidFill>
                  <a:srgbClr val="C00000"/>
                </a:solidFill>
              </a:rPr>
              <a:t>matrices to gain intelligence!</a:t>
            </a:r>
          </a:p>
          <a:p>
            <a:endParaRPr lang="en-US" sz="1600" dirty="0">
              <a:solidFill>
                <a:srgbClr val="C00000"/>
              </a:solidFill>
            </a:endParaRPr>
          </a:p>
          <a:p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Wingdings" charset="2"/>
              <a:buChar char="v"/>
            </a:pPr>
            <a:r>
              <a:rPr lang="en-US" sz="1600" b="1" dirty="0">
                <a:solidFill>
                  <a:srgbClr val="006F33"/>
                </a:solidFill>
              </a:rPr>
              <a:t>Self aware phase!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F36815-9C7C-EA40-A855-7735B6F81621}"/>
              </a:ext>
            </a:extLst>
          </p:cNvPr>
          <p:cNvSpPr txBox="1"/>
          <p:nvPr/>
        </p:nvSpPr>
        <p:spPr>
          <a:xfrm>
            <a:off x="190851" y="4940225"/>
            <a:ext cx="9044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en-US" dirty="0"/>
              <a:t>Network has access to actual data only in training and validation phase.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39249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-17561"/>
            <a:ext cx="8896661" cy="1253560"/>
          </a:xfrm>
          <a:prstGeom prst="rect">
            <a:avLst/>
          </a:prstGeo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</a:rPr>
              <a:t>Artificial Intelligence Error visualization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FE8CA7-6FBD-154A-B723-B2C52A7E5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900111"/>
            <a:ext cx="9144000" cy="3940178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 rot="16200000">
            <a:off x="7638534" y="2372133"/>
            <a:ext cx="264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Coefficient of prediction</a:t>
            </a:r>
          </a:p>
        </p:txBody>
      </p:sp>
    </p:spTree>
    <p:extLst>
      <p:ext uri="{BB962C8B-B14F-4D97-AF65-F5344CB8AC3E}">
        <p14:creationId xmlns:p14="http://schemas.microsoft.com/office/powerpoint/2010/main" val="3273211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-17561"/>
            <a:ext cx="8896661" cy="1253560"/>
          </a:xfrm>
          <a:prstGeom prst="rect">
            <a:avLst/>
          </a:prstGeo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Comparison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C782A-A134-3D41-BE6B-5EC6D3F76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65" y="864136"/>
            <a:ext cx="8527329" cy="542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99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-17561"/>
            <a:ext cx="8896661" cy="1253560"/>
          </a:xfrm>
          <a:prstGeom prst="rect">
            <a:avLst/>
          </a:prstGeo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Photon Bunching and Antibunching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5C21EA-364C-7846-8D1F-9CFFE3B98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80" y="740639"/>
            <a:ext cx="8191500" cy="568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34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-17561"/>
            <a:ext cx="8896661" cy="1253560"/>
          </a:xfrm>
          <a:prstGeom prst="rect">
            <a:avLst/>
          </a:prstGeo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Interesting observation?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98010B-C5FF-A046-B900-E9A431031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717550"/>
            <a:ext cx="6019800" cy="3467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33C761-DC45-3349-B8E9-BB35AD5EB8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3149600"/>
            <a:ext cx="3531704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0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02" y="84408"/>
            <a:ext cx="10474321" cy="1450757"/>
          </a:xfrm>
        </p:spPr>
        <p:txBody>
          <a:bodyPr>
            <a:normAutofit/>
          </a:bodyPr>
          <a:lstStyle/>
          <a:p>
            <a:r>
              <a:rPr lang="en-US" dirty="0"/>
              <a:t>Concluding Remarks </a:t>
            </a:r>
            <a:br>
              <a:rPr lang="en-US" dirty="0"/>
            </a:br>
            <a:r>
              <a:rPr lang="en-US" dirty="0"/>
              <a:t>                                      and Future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8800" y="2472289"/>
            <a:ext cx="8925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Geometric Effects nullify the effect of quantum coherences in optimizing the flux.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8799" y="2894538"/>
            <a:ext cx="88291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sz="2000" dirty="0">
                <a:solidFill>
                  <a:srgbClr val="C00000"/>
                </a:solidFill>
              </a:rPr>
              <a:t>With Geometric effects, some well established and standard nonequilibrium  thermodynamic formulae do not hold.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sz="2000" dirty="0">
                <a:solidFill>
                  <a:srgbClr val="C00000"/>
                </a:solidFill>
              </a:rPr>
              <a:t>Change of statistics possible from by tuning geometric components and coherences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4591" y="4707182"/>
            <a:ext cx="7490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7030A0"/>
                </a:solidFill>
              </a:rPr>
              <a:t>Further Analysis of fluctuations</a:t>
            </a:r>
            <a:r>
              <a:rPr lang="mr-IN" sz="2000" dirty="0">
                <a:solidFill>
                  <a:srgbClr val="7030A0"/>
                </a:solidFill>
              </a:rPr>
              <a:t>…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2244" y="5105649"/>
            <a:ext cx="7490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7030A0"/>
                </a:solidFill>
              </a:rPr>
              <a:t>Some sort of geometric entropy production?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5831" y="5609740"/>
            <a:ext cx="7490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7030A0"/>
                </a:solidFill>
              </a:rPr>
              <a:t>Effect on universal oscillations of higher order </a:t>
            </a:r>
            <a:r>
              <a:rPr lang="en-US" sz="2000" dirty="0" err="1">
                <a:solidFill>
                  <a:srgbClr val="7030A0"/>
                </a:solidFill>
              </a:rPr>
              <a:t>cumulants</a:t>
            </a:r>
            <a:r>
              <a:rPr lang="en-US" sz="2000" dirty="0">
                <a:solidFill>
                  <a:srgbClr val="7030A0"/>
                </a:solidFill>
              </a:rPr>
              <a:t>...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756" y="5216828"/>
            <a:ext cx="1523244" cy="16411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6822" y="1983008"/>
            <a:ext cx="8230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C00000"/>
                </a:solidFill>
              </a:rPr>
              <a:t>Quantum statistical thermodynamics can be studied via machine learning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B0F6E9-9B1A-B545-BE73-01429D1947C8}"/>
              </a:ext>
            </a:extLst>
          </p:cNvPr>
          <p:cNvSpPr txBox="1"/>
          <p:nvPr/>
        </p:nvSpPr>
        <p:spPr>
          <a:xfrm>
            <a:off x="238749" y="6025606"/>
            <a:ext cx="7490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dirty="0">
                <a:solidFill>
                  <a:srgbClr val="7030A0"/>
                </a:solidFill>
              </a:rPr>
              <a:t>Non-Markovian Effects</a:t>
            </a:r>
          </a:p>
        </p:txBody>
      </p:sp>
      <p:pic>
        <p:nvPicPr>
          <p:cNvPr id="13" name="Picture 12" descr="http://images.goneshopping.ca/cache/Product/SheShe/thankyouglobal-504x504.jpg">
            <a:extLst>
              <a:ext uri="{FF2B5EF4-FFF2-40B4-BE49-F238E27FC236}">
                <a16:creationId xmlns:a16="http://schemas.microsoft.com/office/drawing/2014/main" id="{9A9D68F0-48E3-E848-95FD-3E66FC916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20619" y="3809523"/>
            <a:ext cx="1777353" cy="17773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19164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9.25"/>
  <p:tag name="ORIGINALWIDTH" val="1051.5"/>
  <p:tag name="OUTPUTDPI" val="1200"/>
  <p:tag name="LATEXADDIN" val="\documentclass{article}&#10;\usepackage{amsmath,color}&#10;\pagestyle{empty}&#10;\begin{document}&#10;&#10;&#10;&#10;${\color{red}|\dot\rho_s(t)\rangle=\hat{\mathcal{L}}(t)|\rho_s(t)\rangle}$&#10;\end{document}"/>
  <p:tag name="IGUANATEXSIZE" val="24"/>
  <p:tag name="IGUANATEXCURSOR" val="101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4334</TotalTime>
  <Words>986</Words>
  <Application>Microsoft Macintosh PowerPoint</Application>
  <PresentationFormat>On-screen Show (4:3)</PresentationFormat>
  <Paragraphs>200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Abadi MT Condensed Light</vt:lpstr>
      <vt:lpstr>Calibri</vt:lpstr>
      <vt:lpstr>Calibri Light</vt:lpstr>
      <vt:lpstr>Gill Sans MT</vt:lpstr>
      <vt:lpstr>Mangal</vt:lpstr>
      <vt:lpstr>Times New Roman</vt:lpstr>
      <vt:lpstr>Wingdings</vt:lpstr>
      <vt:lpstr>Retrospect</vt:lpstr>
      <vt:lpstr>Statistics of an adiabatically driven quantum engine</vt:lpstr>
      <vt:lpstr>PowerPoint Presentation</vt:lpstr>
      <vt:lpstr>PowerPoint Presentation</vt:lpstr>
      <vt:lpstr>PowerPoint Presentation</vt:lpstr>
      <vt:lpstr>Geometric or Pancharatnam-Berry Phase</vt:lpstr>
      <vt:lpstr>PowerPoint Presentation</vt:lpstr>
      <vt:lpstr>PowerPoint Presentation</vt:lpstr>
      <vt:lpstr>PowerPoint Presentation</vt:lpstr>
      <vt:lpstr>Effect on Flux </vt:lpstr>
      <vt:lpstr>Universal Relationships in Efficiency at maximum Power</vt:lpstr>
      <vt:lpstr>Universal Relationships in Efficiency at maximum Power</vt:lpstr>
      <vt:lpstr>Impact on II Law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Concluding Remarks                                        and Future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Geometric Phase in </dc:title>
  <dc:creator>Microsoft Office User</dc:creator>
  <cp:lastModifiedBy>Microsoft Office User</cp:lastModifiedBy>
  <cp:revision>382</cp:revision>
  <cp:lastPrinted>2018-06-22T14:47:59Z</cp:lastPrinted>
  <dcterms:created xsi:type="dcterms:W3CDTF">2018-02-28T09:38:16Z</dcterms:created>
  <dcterms:modified xsi:type="dcterms:W3CDTF">2018-06-23T06:00:57Z</dcterms:modified>
</cp:coreProperties>
</file>