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4309" r:id="rId2"/>
    <p:sldMasterId id="2147484335" r:id="rId3"/>
    <p:sldMasterId id="2147484347" r:id="rId4"/>
    <p:sldMasterId id="2147484371" r:id="rId5"/>
  </p:sldMasterIdLst>
  <p:notesMasterIdLst>
    <p:notesMasterId r:id="rId31"/>
  </p:notesMasterIdLst>
  <p:handoutMasterIdLst>
    <p:handoutMasterId r:id="rId32"/>
  </p:handoutMasterIdLst>
  <p:sldIdLst>
    <p:sldId id="489" r:id="rId6"/>
    <p:sldId id="661" r:id="rId7"/>
    <p:sldId id="486" r:id="rId8"/>
    <p:sldId id="482" r:id="rId9"/>
    <p:sldId id="665" r:id="rId10"/>
    <p:sldId id="647" r:id="rId11"/>
    <p:sldId id="676" r:id="rId12"/>
    <p:sldId id="658" r:id="rId13"/>
    <p:sldId id="663" r:id="rId14"/>
    <p:sldId id="660" r:id="rId15"/>
    <p:sldId id="675" r:id="rId16"/>
    <p:sldId id="652" r:id="rId17"/>
    <p:sldId id="622" r:id="rId18"/>
    <p:sldId id="677" r:id="rId19"/>
    <p:sldId id="487" r:id="rId20"/>
    <p:sldId id="655" r:id="rId21"/>
    <p:sldId id="654" r:id="rId22"/>
    <p:sldId id="656" r:id="rId23"/>
    <p:sldId id="279" r:id="rId24"/>
    <p:sldId id="657" r:id="rId25"/>
    <p:sldId id="653" r:id="rId26"/>
    <p:sldId id="638" r:id="rId27"/>
    <p:sldId id="492" r:id="rId28"/>
    <p:sldId id="493" r:id="rId29"/>
    <p:sldId id="629" r:id="rId30"/>
  </p:sldIdLst>
  <p:sldSz cx="9144000" cy="6858000" type="screen4x3"/>
  <p:notesSz cx="70104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D04FF"/>
    <a:srgbClr val="FF56DA"/>
    <a:srgbClr val="FF40FF"/>
    <a:srgbClr val="DEF4F1"/>
    <a:srgbClr val="F4E4EB"/>
    <a:srgbClr val="FFF4FB"/>
    <a:srgbClr val="F4F4D3"/>
    <a:srgbClr val="F4E0EC"/>
    <a:srgbClr val="C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0"/>
    <p:restoredTop sz="97685" autoAdjust="0"/>
  </p:normalViewPr>
  <p:slideViewPr>
    <p:cSldViewPr>
      <p:cViewPr>
        <p:scale>
          <a:sx n="80" d="100"/>
          <a:sy n="80" d="100"/>
        </p:scale>
        <p:origin x="84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1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\grames\Downloads\Copy%20of%2005.07.2017_Pv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30539326998601"/>
          <c:y val="0.12736603247299"/>
          <c:w val="0.86014409634612898"/>
          <c:h val="0.65068579579658004"/>
        </c:manualLayout>
      </c:layout>
      <c:scatterChart>
        <c:scatterStyle val="lineMarker"/>
        <c:varyColors val="0"/>
        <c:ser>
          <c:idx val="0"/>
          <c:order val="0"/>
          <c:spPr>
            <a:ln>
              <a:noFill/>
            </a:ln>
          </c:spPr>
          <c:marker>
            <c:symbol val="circle"/>
            <c:size val="10"/>
            <c:spPr>
              <a:solidFill>
                <a:srgbClr val="FF0000"/>
              </a:solidFill>
              <a:ln w="6350"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/>
                </a:pPr>
                <a:endParaRPr lang="fr-FR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Sheet1!$L$60:$L$68</c:f>
                <c:numCache>
                  <c:formatCode>General</c:formatCode>
                  <c:ptCount val="9"/>
                  <c:pt idx="0">
                    <c:v>0.59563141325443403</c:v>
                  </c:pt>
                  <c:pt idx="1">
                    <c:v>0.64470094188515403</c:v>
                  </c:pt>
                  <c:pt idx="2">
                    <c:v>0.73734013144366695</c:v>
                  </c:pt>
                  <c:pt idx="3">
                    <c:v>0.70440345740569299</c:v>
                  </c:pt>
                  <c:pt idx="4">
                    <c:v>0.71979382578407303</c:v>
                  </c:pt>
                  <c:pt idx="5">
                    <c:v>0.73353642287573495</c:v>
                  </c:pt>
                  <c:pt idx="6">
                    <c:v>0.72459927320303397</c:v>
                  </c:pt>
                  <c:pt idx="7">
                    <c:v>0.73073695881895995</c:v>
                  </c:pt>
                  <c:pt idx="8">
                    <c:v>0.73696774701700296</c:v>
                  </c:pt>
                </c:numCache>
              </c:numRef>
            </c:plus>
            <c:minus>
              <c:numRef>
                <c:f>Sheet1!$L$60:$L$68</c:f>
                <c:numCache>
                  <c:formatCode>General</c:formatCode>
                  <c:ptCount val="9"/>
                  <c:pt idx="0">
                    <c:v>0.59563141325443403</c:v>
                  </c:pt>
                  <c:pt idx="1">
                    <c:v>0.64470094188515403</c:v>
                  </c:pt>
                  <c:pt idx="2">
                    <c:v>0.73734013144366695</c:v>
                  </c:pt>
                  <c:pt idx="3">
                    <c:v>0.70440345740569299</c:v>
                  </c:pt>
                  <c:pt idx="4">
                    <c:v>0.71979382578407303</c:v>
                  </c:pt>
                  <c:pt idx="5">
                    <c:v>0.73353642287573495</c:v>
                  </c:pt>
                  <c:pt idx="6">
                    <c:v>0.72459927320303397</c:v>
                  </c:pt>
                  <c:pt idx="7">
                    <c:v>0.73073695881895995</c:v>
                  </c:pt>
                  <c:pt idx="8">
                    <c:v>0.73696774701700296</c:v>
                  </c:pt>
                </c:numCache>
              </c:numRef>
            </c:minus>
            <c:spPr>
              <a:ln w="0">
                <a:solidFill>
                  <a:srgbClr val="000000"/>
                </a:solidFill>
                <a:prstDash val="solid"/>
                <a:round/>
              </a:ln>
            </c:spPr>
          </c:errBars>
          <c:xVal>
            <c:numRef>
              <c:f>Sheet1!$G$60:$G$68</c:f>
              <c:numCache>
                <c:formatCode>General</c:formatCode>
                <c:ptCount val="9"/>
                <c:pt idx="0">
                  <c:v>1.67</c:v>
                </c:pt>
                <c:pt idx="1">
                  <c:v>10.4</c:v>
                </c:pt>
                <c:pt idx="2">
                  <c:v>50.5</c:v>
                </c:pt>
                <c:pt idx="3">
                  <c:v>100.5</c:v>
                </c:pt>
                <c:pt idx="4">
                  <c:v>250.5</c:v>
                </c:pt>
                <c:pt idx="5">
                  <c:v>504</c:v>
                </c:pt>
                <c:pt idx="6">
                  <c:v>755</c:v>
                </c:pt>
                <c:pt idx="7">
                  <c:v>1011</c:v>
                </c:pt>
                <c:pt idx="8">
                  <c:v>1.06</c:v>
                </c:pt>
              </c:numCache>
            </c:numRef>
          </c:xVal>
          <c:yVal>
            <c:numRef>
              <c:f>Sheet1!$K$60:$K$68</c:f>
              <c:numCache>
                <c:formatCode>0.000</c:formatCode>
                <c:ptCount val="9"/>
                <c:pt idx="0">
                  <c:v>85.670397355409321</c:v>
                </c:pt>
                <c:pt idx="1">
                  <c:v>84.521785930884931</c:v>
                </c:pt>
                <c:pt idx="2">
                  <c:v>84.389638965182286</c:v>
                </c:pt>
                <c:pt idx="3">
                  <c:v>85.347886058753048</c:v>
                </c:pt>
                <c:pt idx="4">
                  <c:v>84.953576971348994</c:v>
                </c:pt>
                <c:pt idx="5">
                  <c:v>86.116003474939404</c:v>
                </c:pt>
                <c:pt idx="6">
                  <c:v>84.771445742013512</c:v>
                </c:pt>
                <c:pt idx="7">
                  <c:v>85.964715567368202</c:v>
                </c:pt>
                <c:pt idx="8">
                  <c:v>87.148593001858032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8C2-1647-84B2-46E806AFB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430336"/>
        <c:axId val="-2087434368"/>
      </c:scatterChart>
      <c:valAx>
        <c:axId val="-2087434368"/>
        <c:scaling>
          <c:orientation val="minMax"/>
          <c:max val="90"/>
          <c:min val="80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US" sz="1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Polarization (%)</a:t>
                </a:r>
              </a:p>
            </c:rich>
          </c:tx>
          <c:layout>
            <c:manualLayout>
              <c:xMode val="edge"/>
              <c:yMode val="edge"/>
              <c:x val="2.1249315880784981E-2"/>
              <c:y val="0.17834547523270788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fr-FR"/>
          </a:p>
        </c:txPr>
        <c:crossAx val="-2087430336"/>
        <c:crossesAt val="0"/>
        <c:crossBetween val="midCat"/>
        <c:majorUnit val="1"/>
        <c:minorUnit val="1"/>
      </c:valAx>
      <c:valAx>
        <c:axId val="-2087430336"/>
        <c:scaling>
          <c:logBase val="10"/>
          <c:orientation val="minMax"/>
          <c:max val="2000"/>
        </c:scaling>
        <c:delete val="0"/>
        <c:axPos val="b"/>
        <c:majorGridlines>
          <c:spPr>
            <a:ln>
              <a:solidFill>
                <a:srgbClr val="B3B3B3"/>
              </a:solidFill>
            </a:ln>
          </c:spPr>
        </c:majorGridlines>
        <c:minorGridlines>
          <c:spPr>
            <a:ln>
              <a:solidFill>
                <a:srgbClr val="B3B3B3"/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US" sz="1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Beam Current [</a:t>
                </a:r>
                <a:r>
                  <a:rPr lang="en-US" sz="1200" b="0" dirty="0">
                    <a:latin typeface="Symbol" charset="2"/>
                    <a:ea typeface="Symbol" charset="2"/>
                    <a:cs typeface="Symbol" charset="2"/>
                  </a:rPr>
                  <a:t>m</a:t>
                </a:r>
                <a:r>
                  <a:rPr lang="en-US" sz="1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A]</a:t>
                </a:r>
              </a:p>
            </c:rich>
          </c:tx>
          <c:layout>
            <c:manualLayout>
              <c:xMode val="edge"/>
              <c:yMode val="edge"/>
              <c:x val="0.37670251777622393"/>
              <c:y val="0.836492409770836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fr-FR"/>
          </a:p>
        </c:txPr>
        <c:crossAx val="-2087434368"/>
        <c:crossesAt val="0"/>
        <c:crossBetween val="midCat"/>
      </c:valAx>
      <c:spPr>
        <a:noFill/>
        <a:ln>
          <a:solidFill>
            <a:srgbClr val="B3B3B3"/>
          </a:solidFill>
          <a:prstDash val="solid"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0.09028</cdr:x>
      <cdr:y>0.02117</cdr:y>
    </cdr:from>
    <cdr:to>
      <cdr:x>0.2469</cdr:x>
      <cdr:y>0.15204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5B095E43-F233-E945-B007-A2B1DDDE325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39552" y="44624"/>
          <a:ext cx="936103" cy="27581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4925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XXVth International Workshop on Nuclear Theory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924925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B89646D-F334-9641-933C-68DDD50DB9F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58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570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64050"/>
            <a:ext cx="5607050" cy="42275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  <a:p>
            <a:pPr lvl="4"/>
            <a:r>
              <a:rPr lang="en-US" noProof="0"/>
              <a:t>Cinquième niveau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4925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XXVth International Workshop on Nuclear Theory</a:t>
            </a:r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24925"/>
            <a:ext cx="3038475" cy="469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0883D98-43AA-1E45-8A41-807BCDC21E9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2410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2BA9DF-1FE2-3C4A-9699-2FABF5EA3238}" type="slidenum">
              <a:rPr lang="fr-FR"/>
              <a:pPr>
                <a:defRPr/>
              </a:pPr>
              <a:t>1</a:t>
            </a:fld>
            <a:endParaRPr lang="fr-FR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842333-3598-1B48-9D96-2C11FC9C4477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33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C9491-5401-EE44-97E6-A80C050A8A93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8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11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418F16-A202-BC45-A87D-6B49D7293116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223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32137-A1E3-7945-8FEB-2265F69E5892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007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32137-A1E3-7945-8FEB-2265F69E5892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32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32137-A1E3-7945-8FEB-2265F69E5892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8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AFCCA0-5E0D-5C4A-BC50-8BA8EF0EAE59}" type="slidenum">
              <a:rPr lang="fr-FR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4850"/>
            <a:ext cx="4699000" cy="35242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4" y="4463296"/>
            <a:ext cx="5605074" cy="4228386"/>
          </a:xfrm>
        </p:spPr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516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AFCCA0-5E0D-5C4A-BC50-8BA8EF0EAE59}" type="slidenum">
              <a:rPr lang="fr-FR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4850"/>
            <a:ext cx="4699000" cy="35242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4" y="4463296"/>
            <a:ext cx="5605074" cy="4228386"/>
          </a:xfrm>
        </p:spPr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423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AFCCA0-5E0D-5C4A-BC50-8BA8EF0EAE59}" type="slidenum">
              <a:rPr lang="fr-FR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4850"/>
            <a:ext cx="4699000" cy="35242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4" y="4463296"/>
            <a:ext cx="5605074" cy="4228386"/>
          </a:xfrm>
        </p:spPr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318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32137-A1E3-7945-8FEB-2265F69E5892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173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8117EF-B6DB-DD43-90BF-70AED9DFECF9}" type="slidenum">
              <a:rPr lang="fr-FR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459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AFCCA0-5E0D-5C4A-BC50-8BA8EF0EAE59}" type="slidenum">
              <a:rPr lang="fr-FR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4850"/>
            <a:ext cx="4699000" cy="35242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4" y="4463296"/>
            <a:ext cx="5605074" cy="4228386"/>
          </a:xfrm>
        </p:spPr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32137-A1E3-7945-8FEB-2265F69E5892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219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067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05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8117EF-B6DB-DD43-90BF-70AED9DFECF9}" type="slidenum">
              <a:rPr lang="fr-FR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438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665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281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23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808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269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3C0E8-F4C5-6548-B3F8-B3862D888709}" type="slidenum">
              <a:rPr lang="en-U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870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XXVth International Workshop on Nuclear Theory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E2F8AD-946D-6342-A72D-8D60212FBA4B}" type="slidenum">
              <a:rPr lang="en-U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EC43E-C7FC-5546-A650-91E2E56DD61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3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8F361-4769-EE4B-B451-EAC271BA0FC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5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B420A-B2A6-E44A-A0A8-29C0FCEBBFA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3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CC8F7-4CDC-6B4A-A5B3-99B19FA0848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4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F7BF-D6D8-CB4E-8C01-F3124AAE4CA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7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2666D-57E5-2847-AD33-95321643D03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6D71A-7768-BA44-96B0-B5778E21CE4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4FC60-E3D4-B045-96E8-B8170A2AC77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3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901FF-56BD-4549-9554-97DDFE5551D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04DD8-4657-3642-BB14-6AEAC02299B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27822-C6E9-474A-A429-6FC62BE6F38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82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E1D72-4971-9B48-863D-50A409A816D8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63973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046F5-0990-1D41-BCDA-486603E91F31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46739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F3439-4054-D44E-B228-BD7600B1EB50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6138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B98D7-BBC9-CC42-8B99-FFBCEB8BB4A7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24258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53B91-95F5-604D-B79E-DEE2E2244909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30491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3A6DA-8379-AC47-99E6-58204C7CB3C1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49719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70B24-F3CD-9E4F-81A1-B9300DC16739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59131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841D-924E-8142-84C9-9BB2295735AD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11053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353B7-15E0-B841-B09F-7E684244752A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22097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7EFC8-C1F0-4F44-82B9-3A8E31DB4DA1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26871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5E3B8-AC19-1745-BC98-E83315CF97A8}" type="slidenum">
              <a:rPr lang="fr-FR">
                <a:solidFill>
                  <a:srgbClr val="000000"/>
                </a:solidFill>
                <a:latin typeface="Arial"/>
                <a:ea typeface="ＭＳ Ｐゴシック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44882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EC43E-C7FC-5546-A650-91E2E56DD616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9397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8F361-4769-EE4B-B451-EAC271BA0FC5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5034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B420A-B2A6-E44A-A0A8-29C0FCEBBFA4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2173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CC8F7-4CDC-6B4A-A5B3-99B19FA0848C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8653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F7BF-D6D8-CB4E-8C01-F3124AAE4CA4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631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2666D-57E5-2847-AD33-95321643D032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0016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6D71A-7768-BA44-96B0-B5778E21CE4D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246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4FC60-E3D4-B045-96E8-B8170A2AC776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4719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901FF-56BD-4549-9554-97DDFE5551DC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17995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04DD8-4657-3642-BB14-6AEAC02299B3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49758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27822-C6E9-474A-A429-6FC62BE6F381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1542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BB42F048-80C5-5941-BDB2-1F046B6791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77DF7DAF-D864-3C4A-AEAF-9EC44ECF2D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F75F4A3B-2D12-7A42-BD5B-C2DD8478DF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8A054E6C-2336-1745-A9DD-BC07ADC810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925A5E46-209D-A944-88E8-603A6B35D6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154EB4A8-6288-CD47-80E4-314726B88A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FE2FF1DB-0F9F-DD44-8AD3-333229919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3778CF8E-F1D4-014C-894B-A1384420C4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6DE81134-DE1C-744A-9399-B42BD8102E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F1AC92BE-DBD2-8449-86C6-946B664EBF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150126E4-A935-D240-9B2B-76E9A59BDC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1CFB7C91-9785-284A-9E3E-9C991447A5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A00D9173-EDAA-D04B-B59B-B6CD10C849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62EFDBA8-B8C6-3C49-AC28-E8474E2ABD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AAFE5525-9C7C-5D4F-9182-E287554C69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590106B4-60B7-5342-B5E5-020AA41A6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FA2D35AD-367C-A940-8D1C-D781D5292A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9F8C7A4F-8FAC-CB45-AC48-080D35AD32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F2197C16-A43B-814E-9DDA-7994AD29CE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5C1A9672-CF98-AB46-8D7A-8B87364439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D2E5651E-E4B7-1548-BA14-2ACED4BD20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</a:defRPr>
            </a:lvl1pPr>
          </a:lstStyle>
          <a:p>
            <a:pPr>
              <a:defRPr/>
            </a:pPr>
            <a:fld id="{86C71BC7-66FA-0942-BD8B-787B4812E2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Eric Voutier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04A056-F75C-254E-8293-21047A6754E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FC7F0815-5523-E048-9EB8-F8C5F89B92D6}" type="slidenum">
              <a:rPr lang="fr-FR">
                <a:solidFill>
                  <a:srgbClr val="000000"/>
                </a:solidFill>
                <a:latin typeface="Arial" charset="0"/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8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11" r:id="rId2"/>
    <p:sldLayoutId id="2147484312" r:id="rId3"/>
    <p:sldLayoutId id="2147484313" r:id="rId4"/>
    <p:sldLayoutId id="2147484314" r:id="rId5"/>
    <p:sldLayoutId id="2147484315" r:id="rId6"/>
    <p:sldLayoutId id="2147484316" r:id="rId7"/>
    <p:sldLayoutId id="2147484317" r:id="rId8"/>
    <p:sldLayoutId id="2147484318" r:id="rId9"/>
    <p:sldLayoutId id="2147484319" r:id="rId10"/>
    <p:sldLayoutId id="21474843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</a:rPr>
              <a:t>Eric Voutier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04A056-F75C-254E-8293-21047A6754EF}" type="slidenum">
              <a:rPr 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‹N°›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69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6" r:id="rId1"/>
    <p:sldLayoutId id="2147484337" r:id="rId2"/>
    <p:sldLayoutId id="2147484338" r:id="rId3"/>
    <p:sldLayoutId id="2147484339" r:id="rId4"/>
    <p:sldLayoutId id="2147484340" r:id="rId5"/>
    <p:sldLayoutId id="2147484341" r:id="rId6"/>
    <p:sldLayoutId id="2147484342" r:id="rId7"/>
    <p:sldLayoutId id="2147484343" r:id="rId8"/>
    <p:sldLayoutId id="2147484344" r:id="rId9"/>
    <p:sldLayoutId id="2147484345" r:id="rId10"/>
    <p:sldLayoutId id="21474843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90D44B8-8ACE-C64F-9CAC-A2F252C589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12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56" r:id="rId9"/>
    <p:sldLayoutId id="2147484357" r:id="rId10"/>
    <p:sldLayoutId id="21474843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BC52F36-9D78-9940-98C5-796787D283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91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7.wmf"/><Relationship Id="rId18" Type="http://schemas.openxmlformats.org/officeDocument/2006/relationships/image" Target="../media/image19.wmf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5.png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8.wmf"/><Relationship Id="rId20" Type="http://schemas.openxmlformats.org/officeDocument/2006/relationships/image" Target="../media/image20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5.wmf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jpg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png"/><Relationship Id="rId11" Type="http://schemas.openxmlformats.org/officeDocument/2006/relationships/image" Target="../media/image29.emf"/><Relationship Id="rId10" Type="http://schemas.openxmlformats.org/officeDocument/2006/relationships/image" Target="../media/image220.png"/><Relationship Id="rId4" Type="http://schemas.openxmlformats.org/officeDocument/2006/relationships/image" Target="../media/image28.emf"/><Relationship Id="rId9" Type="http://schemas.openxmlformats.org/officeDocument/2006/relationships/image" Target="../media/image2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emf"/><Relationship Id="rId3" Type="http://schemas.openxmlformats.org/officeDocument/2006/relationships/image" Target="../media/image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emf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60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73.jpeg"/><Relationship Id="rId4" Type="http://schemas.openxmlformats.org/officeDocument/2006/relationships/image" Target="../media/image7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.pn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rames@jlab.org" TargetMode="External"/><Relationship Id="rId4" Type="http://schemas.openxmlformats.org/officeDocument/2006/relationships/hyperlink" Target="mailto:voutier@ipno.in2p3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LP15122-Pictur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93" y="3624659"/>
            <a:ext cx="3034200" cy="3034200"/>
          </a:xfrm>
          <a:prstGeom prst="rect">
            <a:avLst/>
          </a:prstGeom>
        </p:spPr>
      </p:pic>
      <p:sp>
        <p:nvSpPr>
          <p:cNvPr id="3110" name="AutoShape 38"/>
          <p:cNvSpPr>
            <a:spLocks noChangeArrowheads="1"/>
          </p:cNvSpPr>
          <p:nvPr/>
        </p:nvSpPr>
        <p:spPr bwMode="auto">
          <a:xfrm>
            <a:off x="154112" y="270176"/>
            <a:ext cx="8853488" cy="6334125"/>
          </a:xfrm>
          <a:prstGeom prst="roundRect">
            <a:avLst>
              <a:gd name="adj" fmla="val 16667"/>
            </a:avLst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fr-FR" dirty="0">
              <a:cs typeface="+mn-cs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104864" y="741701"/>
            <a:ext cx="4977184" cy="147732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400" b="1" dirty="0">
              <a:effectLst>
                <a:outerShdw blurRad="38100" dist="38100" dir="2700000" algn="tl">
                  <a:srgbClr val="FFFFFF"/>
                </a:outerShdw>
              </a:effectLst>
              <a:latin typeface="Lucida Calligraphy" charset="0"/>
              <a:cs typeface="+mn-cs"/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Phy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sics Perspectives </a:t>
            </a:r>
          </a:p>
          <a:p>
            <a:pPr algn="ctr">
              <a:defRPr/>
            </a:pP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with 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Pos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itron Beams at Jefferson Lab</a:t>
            </a:r>
          </a:p>
          <a:p>
            <a:pPr algn="ctr">
              <a:defRPr/>
            </a:pPr>
            <a:endParaRPr lang="en-US" sz="1000" b="1" dirty="0">
              <a:effectLst>
                <a:outerShdw blurRad="38100" dist="38100" dir="2700000" algn="tl">
                  <a:srgbClr val="FFFFFF"/>
                </a:outerShdw>
              </a:effectLst>
              <a:latin typeface="Lucida Calligraphy" charset="0"/>
              <a:cs typeface="+mn-cs"/>
            </a:endParaRPr>
          </a:p>
          <a:p>
            <a:pPr algn="ctr">
              <a:defRPr/>
            </a:pP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e</a:t>
            </a:r>
            <a:r>
              <a:rPr lang="en-US" sz="16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+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 @ </a:t>
            </a:r>
            <a:r>
              <a:rPr lang="en-US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Jlab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 12 GeV </a:t>
            </a:r>
            <a:r>
              <a:rPr lang="en-US" sz="16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</a:rPr>
              <a:t>&amp; </a:t>
            </a:r>
            <a:r>
              <a:rPr lang="en-US" sz="16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Calligraphy" charset="0"/>
                <a:cs typeface="+mn-cs"/>
              </a:rPr>
              <a:t>JLEIC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Calligraphy" charset="0"/>
              <a:cs typeface="+mn-cs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514125" y="4605612"/>
            <a:ext cx="370386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71475" indent="-3714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28675" indent="-3714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85875" indent="-3714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43075" indent="-3714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00275" indent="-3714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7475" indent="-371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14675" indent="-371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71875" indent="-371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29075" indent="-371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AutoNum type="romanLcParenBoth"/>
              <a:defRPr/>
            </a:pPr>
            <a:r>
              <a:rPr lang="en-US" sz="1600" dirty="0">
                <a:latin typeface="Comic Sans MS" charset="0"/>
                <a:cs typeface="+mn-cs"/>
              </a:rPr>
              <a:t>   Physics motivations</a:t>
            </a:r>
          </a:p>
          <a:p>
            <a:pPr>
              <a:buFontTx/>
              <a:buAutoNum type="romanLcParenBoth"/>
              <a:defRPr/>
            </a:pPr>
            <a:r>
              <a:rPr lang="en-US" sz="1600" dirty="0">
                <a:latin typeface="Comic Sans MS" charset="0"/>
                <a:cs typeface="+mn-cs"/>
              </a:rPr>
              <a:t>   Polarized positrons @ </a:t>
            </a:r>
            <a:r>
              <a:rPr lang="en-US" sz="1600" dirty="0" err="1">
                <a:latin typeface="Comic Sans MS" charset="0"/>
                <a:cs typeface="+mn-cs"/>
              </a:rPr>
              <a:t>JLab</a:t>
            </a:r>
            <a:endParaRPr lang="en-US" sz="1600" dirty="0">
              <a:latin typeface="Comic Sans MS" charset="0"/>
              <a:cs typeface="+mn-cs"/>
            </a:endParaRPr>
          </a:p>
          <a:p>
            <a:pPr>
              <a:buFontTx/>
              <a:buAutoNum type="romanLcParenBoth"/>
              <a:defRPr/>
            </a:pPr>
            <a:r>
              <a:rPr lang="en-US" sz="1600" dirty="0">
                <a:latin typeface="Comic Sans MS" charset="0"/>
                <a:cs typeface="+mn-cs"/>
              </a:rPr>
              <a:t>   Technological challenges</a:t>
            </a:r>
          </a:p>
          <a:p>
            <a:pPr>
              <a:buFontTx/>
              <a:buAutoNum type="romanLcParenBoth"/>
              <a:defRPr/>
            </a:pPr>
            <a:r>
              <a:rPr lang="en-US" sz="1600" dirty="0">
                <a:latin typeface="Comic Sans MS" charset="0"/>
                <a:cs typeface="+mn-cs"/>
              </a:rPr>
              <a:t>   Conclusion</a:t>
            </a:r>
          </a:p>
        </p:txBody>
      </p:sp>
      <p:grpSp>
        <p:nvGrpSpPr>
          <p:cNvPr id="113669" name="Group 41"/>
          <p:cNvGrpSpPr>
            <a:grpSpLocks/>
          </p:cNvGrpSpPr>
          <p:nvPr/>
        </p:nvGrpSpPr>
        <p:grpSpPr bwMode="auto">
          <a:xfrm>
            <a:off x="1006302" y="2769744"/>
            <a:ext cx="7136382" cy="833439"/>
            <a:chOff x="1333" y="1368"/>
            <a:chExt cx="3104" cy="525"/>
          </a:xfrm>
        </p:grpSpPr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1333" y="1368"/>
              <a:ext cx="310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800" b="1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Eric </a:t>
              </a:r>
              <a:r>
                <a:rPr lang="en-US" sz="1800" b="1" dirty="0" err="1">
                  <a:solidFill>
                    <a:schemeClr val="tx2"/>
                  </a:solidFill>
                  <a:latin typeface="Microsoft Sans Serif" charset="0"/>
                  <a:cs typeface="+mn-cs"/>
                </a:rPr>
                <a:t>Voutier</a:t>
              </a:r>
              <a:r>
                <a:rPr lang="en-US" sz="1800" b="1" baseline="30000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 </a:t>
              </a:r>
              <a:r>
                <a:rPr lang="en-US" b="1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 </a:t>
              </a:r>
              <a:r>
                <a:rPr lang="en-US" sz="1600" b="1" i="1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for the</a:t>
              </a:r>
              <a:r>
                <a:rPr lang="en-US" b="1" i="1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 </a:t>
              </a:r>
              <a:r>
                <a:rPr lang="en-US" sz="1600" b="1" i="1" dirty="0" err="1">
                  <a:solidFill>
                    <a:schemeClr val="tx2"/>
                  </a:solidFill>
                  <a:latin typeface="Microsoft Sans Serif" charset="0"/>
                  <a:cs typeface="+mn-cs"/>
                </a:rPr>
                <a:t>JLab</a:t>
              </a:r>
              <a:r>
                <a:rPr lang="en-US" sz="1600" b="1" i="1" dirty="0">
                  <a:solidFill>
                    <a:schemeClr val="tx2"/>
                  </a:solidFill>
                  <a:latin typeface="Microsoft Sans Serif" charset="0"/>
                  <a:cs typeface="+mn-cs"/>
                </a:rPr>
                <a:t> Positron Working Group</a:t>
              </a:r>
              <a:r>
                <a:rPr lang="en-US" sz="1600" b="1" i="1" dirty="0">
                  <a:latin typeface="Microsoft Sans Serif" charset="0"/>
                  <a:ea typeface="SimSun" charset="0"/>
                  <a:cs typeface="SimSun" charset="0"/>
                </a:rPr>
                <a:t> </a:t>
              </a: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1955" y="1680"/>
              <a:ext cx="187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i="1" dirty="0" err="1">
                  <a:solidFill>
                    <a:srgbClr val="FF0000"/>
                  </a:solidFill>
                  <a:latin typeface="Arial"/>
                  <a:cs typeface="Arial"/>
                </a:rPr>
                <a:t>Institut</a:t>
              </a:r>
              <a:r>
                <a:rPr lang="en-US" sz="1600" i="1" dirty="0">
                  <a:solidFill>
                    <a:srgbClr val="FF0000"/>
                  </a:solidFill>
                  <a:latin typeface="Arial"/>
                  <a:cs typeface="Arial"/>
                </a:rPr>
                <a:t> de Physique </a:t>
              </a:r>
              <a:r>
                <a:rPr lang="en-US" sz="1600" i="1" dirty="0" err="1">
                  <a:solidFill>
                    <a:srgbClr val="FF0000"/>
                  </a:solidFill>
                  <a:latin typeface="Arial"/>
                  <a:cs typeface="Arial"/>
                </a:rPr>
                <a:t>Nucléaire</a:t>
              </a:r>
              <a:r>
                <a:rPr lang="en-US" sz="1600" i="1" dirty="0">
                  <a:solidFill>
                    <a:srgbClr val="FF0000"/>
                  </a:solidFill>
                  <a:latin typeface="Arial"/>
                  <a:cs typeface="Arial"/>
                </a:rPr>
                <a:t>, Orsay, France</a:t>
              </a:r>
            </a:p>
          </p:txBody>
        </p:sp>
      </p:grp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147019" y="6585115"/>
            <a:ext cx="9781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CC00FF"/>
                </a:solidFill>
                <a:latin typeface="Footlight MT Light" charset="0"/>
                <a:cs typeface="+mn-cs"/>
              </a:rPr>
              <a:t>APCTP 2018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239145" y="6585231"/>
            <a:ext cx="17867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200" i="1" dirty="0">
                <a:solidFill>
                  <a:srgbClr val="CC00FF"/>
                </a:solidFill>
                <a:latin typeface="Footlight MT Light" charset="0"/>
                <a:cs typeface="+mn-cs"/>
              </a:rPr>
              <a:t>Pohang, July,1</a:t>
            </a:r>
            <a:r>
              <a:rPr lang="en-US" sz="1200" i="1" baseline="30000" dirty="0">
                <a:solidFill>
                  <a:srgbClr val="CC00FF"/>
                </a:solidFill>
                <a:latin typeface="Footlight MT Light" charset="0"/>
                <a:cs typeface="+mn-cs"/>
              </a:rPr>
              <a:t>st</a:t>
            </a:r>
            <a:r>
              <a:rPr lang="en-US" sz="1200" i="1" dirty="0">
                <a:solidFill>
                  <a:srgbClr val="CC00FF"/>
                </a:solidFill>
                <a:latin typeface="Footlight MT Light" charset="0"/>
                <a:cs typeface="+mn-cs"/>
              </a:rPr>
              <a:t>-4</a:t>
            </a:r>
            <a:r>
              <a:rPr lang="en-US" sz="1200" i="1" baseline="30000" dirty="0">
                <a:solidFill>
                  <a:srgbClr val="CC00FF"/>
                </a:solidFill>
                <a:latin typeface="Footlight MT Light" charset="0"/>
                <a:cs typeface="+mn-cs"/>
              </a:rPr>
              <a:t>th</a:t>
            </a:r>
            <a:r>
              <a:rPr lang="en-US" sz="1200" i="1" dirty="0">
                <a:solidFill>
                  <a:srgbClr val="CC00FF"/>
                </a:solidFill>
                <a:latin typeface="Footlight MT Light" charset="0"/>
                <a:cs typeface="+mn-cs"/>
              </a:rPr>
              <a:t>, 2018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1" name="Picture 108" descr="nuc-spin"/>
          <p:cNvPicPr>
            <a:picLocks noChangeArrowheads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4"/>
            <a:ext cx="9145588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rgbClr val="CC00FF"/>
                </a:solidFill>
              </a:rPr>
              <a:t>2/25</a:t>
            </a:r>
          </a:p>
        </p:txBody>
      </p:sp>
      <p:sp>
        <p:nvSpPr>
          <p:cNvPr id="20" name="ZoneTexte 4"/>
          <p:cNvSpPr txBox="1"/>
          <p:nvPr/>
        </p:nvSpPr>
        <p:spPr>
          <a:xfrm>
            <a:off x="2474891" y="943793"/>
            <a:ext cx="4251485" cy="49859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400" b="1" dirty="0" err="1">
                <a:solidFill>
                  <a:srgbClr val="3333FF"/>
                </a:solidFill>
                <a:latin typeface="Lucida Calligraphy"/>
                <a:cs typeface="Lucida Calligraphy"/>
              </a:rPr>
              <a:t>Physics</a:t>
            </a:r>
            <a:r>
              <a:rPr lang="fr-FR" sz="2400" b="1" dirty="0">
                <a:solidFill>
                  <a:srgbClr val="3333FF"/>
                </a:solidFill>
                <a:latin typeface="Lucida Calligraphy"/>
                <a:cs typeface="Lucida Calligraphy"/>
              </a:rPr>
              <a:t> Motivations</a:t>
            </a:r>
          </a:p>
          <a:p>
            <a:pPr algn="ctr">
              <a:defRPr/>
            </a:pPr>
            <a:endParaRPr lang="fr-FR" sz="2400" b="1" dirty="0">
              <a:solidFill>
                <a:srgbClr val="000000"/>
              </a:solidFill>
              <a:latin typeface="Lucida Calligraphy"/>
              <a:cs typeface="Lucida Calligraphy"/>
            </a:endParaRPr>
          </a:p>
          <a:p>
            <a:pPr>
              <a:defRPr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Two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-photon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physics</a:t>
            </a: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Generalized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parton distributions</a:t>
            </a:r>
            <a:endParaRPr lang="fr-FR" sz="1800" baseline="-250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fr-FR" sz="1800" baseline="-250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fr-FR" sz="1800" baseline="-250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Neutral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and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charged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DIS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Charm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production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Pion and kaon structure</a:t>
            </a:r>
          </a:p>
          <a:p>
            <a:pPr marL="285750" indent="-285750" algn="ctr">
              <a:buFont typeface="Arial"/>
              <a:buChar char="•"/>
              <a:defRPr/>
            </a:pP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Charge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conjugation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violation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Dark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photon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Right-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handed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W-bosons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Leptoquarks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,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leptogluons</a:t>
            </a: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fr-FR" sz="1800" baseline="-250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grpSp>
        <p:nvGrpSpPr>
          <p:cNvPr id="24" name="Grouper 11"/>
          <p:cNvGrpSpPr/>
          <p:nvPr/>
        </p:nvGrpSpPr>
        <p:grpSpPr>
          <a:xfrm>
            <a:off x="1606217" y="2912244"/>
            <a:ext cx="1483083" cy="849841"/>
            <a:chOff x="44875" y="4462878"/>
            <a:chExt cx="1483083" cy="849841"/>
          </a:xfrm>
        </p:grpSpPr>
        <p:sp>
          <p:nvSpPr>
            <p:cNvPr id="25" name="Accolade ouvrante 12"/>
            <p:cNvSpPr/>
            <p:nvPr/>
          </p:nvSpPr>
          <p:spPr>
            <a:xfrm>
              <a:off x="1337457" y="4462878"/>
              <a:ext cx="190501" cy="849841"/>
            </a:xfrm>
            <a:prstGeom prst="leftBrace">
              <a:avLst>
                <a:gd name="adj1" fmla="val 33656"/>
                <a:gd name="adj2" fmla="val 50000"/>
              </a:avLst>
            </a:prstGeom>
            <a:noFill/>
            <a:ln w="127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ZoneTexte 13"/>
            <p:cNvSpPr txBox="1"/>
            <p:nvPr/>
          </p:nvSpPr>
          <p:spPr>
            <a:xfrm>
              <a:off x="44875" y="4610883"/>
              <a:ext cx="12121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Structure </a:t>
              </a:r>
            </a:p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Functions</a:t>
              </a:r>
            </a:p>
          </p:txBody>
        </p:sp>
      </p:grpSp>
      <p:grpSp>
        <p:nvGrpSpPr>
          <p:cNvPr id="27" name="Grouper 5"/>
          <p:cNvGrpSpPr/>
          <p:nvPr/>
        </p:nvGrpSpPr>
        <p:grpSpPr>
          <a:xfrm>
            <a:off x="942427" y="1976729"/>
            <a:ext cx="1753747" cy="584776"/>
            <a:chOff x="524492" y="2799651"/>
            <a:chExt cx="1753747" cy="584776"/>
          </a:xfrm>
        </p:grpSpPr>
        <p:sp>
          <p:nvSpPr>
            <p:cNvPr id="28" name="Accolade ouvrante 6"/>
            <p:cNvSpPr/>
            <p:nvPr/>
          </p:nvSpPr>
          <p:spPr>
            <a:xfrm>
              <a:off x="2136942" y="2833408"/>
              <a:ext cx="141297" cy="516016"/>
            </a:xfrm>
            <a:prstGeom prst="leftBrace">
              <a:avLst>
                <a:gd name="adj1" fmla="val 33656"/>
                <a:gd name="adj2" fmla="val 50000"/>
              </a:avLst>
            </a:prstGeom>
            <a:noFill/>
            <a:ln w="127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ZoneTexte 7"/>
            <p:cNvSpPr txBox="1"/>
            <p:nvPr/>
          </p:nvSpPr>
          <p:spPr>
            <a:xfrm>
              <a:off x="524492" y="2799651"/>
              <a:ext cx="153850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Interference</a:t>
              </a:r>
            </a:p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Physics</a:t>
              </a:r>
            </a:p>
          </p:txBody>
        </p:sp>
      </p:grpSp>
      <p:grpSp>
        <p:nvGrpSpPr>
          <p:cNvPr id="30" name="Grouper 8"/>
          <p:cNvGrpSpPr/>
          <p:nvPr/>
        </p:nvGrpSpPr>
        <p:grpSpPr>
          <a:xfrm>
            <a:off x="1230470" y="4293096"/>
            <a:ext cx="1668329" cy="1080119"/>
            <a:chOff x="-74540" y="3478611"/>
            <a:chExt cx="1668329" cy="1080119"/>
          </a:xfrm>
        </p:grpSpPr>
        <p:sp>
          <p:nvSpPr>
            <p:cNvPr id="31" name="Accolade ouvrante 9"/>
            <p:cNvSpPr/>
            <p:nvPr/>
          </p:nvSpPr>
          <p:spPr>
            <a:xfrm>
              <a:off x="1378209" y="3478611"/>
              <a:ext cx="215580" cy="1080119"/>
            </a:xfrm>
            <a:prstGeom prst="leftBrace">
              <a:avLst>
                <a:gd name="adj1" fmla="val 33656"/>
                <a:gd name="adj2" fmla="val 50000"/>
              </a:avLst>
            </a:prstGeom>
            <a:noFill/>
            <a:ln w="127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ZoneTexte 10"/>
            <p:cNvSpPr txBox="1"/>
            <p:nvPr/>
          </p:nvSpPr>
          <p:spPr>
            <a:xfrm>
              <a:off x="-74540" y="3731158"/>
              <a:ext cx="13692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Standard</a:t>
              </a:r>
            </a:p>
            <a:p>
              <a:pPr algn="ctr"/>
              <a:r>
                <a:rPr lang="en-US" sz="1600" i="1" dirty="0">
                  <a:solidFill>
                    <a:srgbClr val="0000FF"/>
                  </a:solidFill>
                  <a:latin typeface="Comic Sans MS"/>
                  <a:cs typeface="Comic Sans MS"/>
                </a:rPr>
                <a:t>Model Tests</a:t>
              </a:r>
            </a:p>
          </p:txBody>
        </p:sp>
      </p:grpSp>
      <p:sp>
        <p:nvSpPr>
          <p:cNvPr id="19" name="Text Box 18">
            <a:extLst>
              <a:ext uri="{FF2B5EF4-FFF2-40B4-BE49-F238E27FC236}">
                <a16:creationId xmlns:a16="http://schemas.microsoft.com/office/drawing/2014/main" id="{CAC7F5FD-A59D-9547-94E7-FF28248DC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655152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83012" name="Text Box 4"/>
          <p:cNvSpPr txBox="1">
            <a:spLocks noChangeArrowheads="1"/>
          </p:cNvSpPr>
          <p:nvPr/>
        </p:nvSpPr>
        <p:spPr bwMode="auto">
          <a:xfrm>
            <a:off x="3079750" y="995363"/>
            <a:ext cx="3006725" cy="4095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>
                <a:latin typeface="Lucida Calligraphy" charset="0"/>
                <a:cs typeface="+mn-cs"/>
              </a:rPr>
              <a:t>Two Photons Physics</a:t>
            </a:r>
            <a:endParaRPr lang="en-US" sz="1100" b="1">
              <a:latin typeface="Microsoft Sans Serif" charset="0"/>
              <a:cs typeface="+mn-cs"/>
            </a:endParaRPr>
          </a:p>
        </p:txBody>
      </p:sp>
      <p:sp>
        <p:nvSpPr>
          <p:cNvPr id="683014" name="Text Box 6"/>
          <p:cNvSpPr txBox="1">
            <a:spLocks noChangeArrowheads="1"/>
          </p:cNvSpPr>
          <p:nvPr/>
        </p:nvSpPr>
        <p:spPr bwMode="auto">
          <a:xfrm>
            <a:off x="947738" y="2095500"/>
            <a:ext cx="72485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en-US" sz="1600" dirty="0">
                <a:cs typeface="+mn-cs"/>
              </a:rPr>
              <a:t> Following the very first measurements of </a:t>
            </a:r>
            <a:r>
              <a:rPr lang="en-US" sz="1600" b="1" dirty="0">
                <a:solidFill>
                  <a:srgbClr val="3333CC"/>
                </a:solidFill>
                <a:cs typeface="+mn-cs"/>
              </a:rPr>
              <a:t>polarization transfer observables</a:t>
            </a:r>
            <a:r>
              <a:rPr lang="en-US" sz="1600" dirty="0">
                <a:cs typeface="+mn-cs"/>
              </a:rPr>
              <a:t> in electron elastic scattering, the validity of the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1</a:t>
            </a:r>
            <a:r>
              <a:rPr lang="en-US" sz="1600" b="1" dirty="0">
                <a:solidFill>
                  <a:srgbClr val="FF0000"/>
                </a:solidFill>
                <a:latin typeface="Symbol" charset="0"/>
                <a:cs typeface="+mn-cs"/>
              </a:rPr>
              <a:t>g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 exchange</a:t>
            </a:r>
            <a:r>
              <a:rPr lang="en-US" sz="1600" dirty="0">
                <a:cs typeface="+mn-cs"/>
              </a:rPr>
              <a:t> approximation of the electromagnetic interaction has been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questioned</a:t>
            </a:r>
            <a:r>
              <a:rPr lang="en-US" sz="1600" dirty="0">
                <a:cs typeface="+mn-cs"/>
              </a:rPr>
              <a:t>.</a:t>
            </a:r>
          </a:p>
        </p:txBody>
      </p:sp>
      <p:sp>
        <p:nvSpPr>
          <p:cNvPr id="683016" name="Rectangle 8"/>
          <p:cNvSpPr>
            <a:spLocks noChangeArrowheads="1"/>
          </p:cNvSpPr>
          <p:nvPr/>
        </p:nvSpPr>
        <p:spPr bwMode="auto">
          <a:xfrm>
            <a:off x="2809875" y="1622425"/>
            <a:ext cx="35433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P.A.M.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Guichon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M.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Vanderhaeghen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PRL 91 (2003) 142303</a:t>
            </a:r>
          </a:p>
        </p:txBody>
      </p:sp>
      <p:sp>
        <p:nvSpPr>
          <p:cNvPr id="683019" name="Text Box 11"/>
          <p:cNvSpPr txBox="1">
            <a:spLocks noChangeArrowheads="1"/>
          </p:cNvSpPr>
          <p:nvPr/>
        </p:nvSpPr>
        <p:spPr bwMode="auto">
          <a:xfrm>
            <a:off x="8485188" y="6580188"/>
            <a:ext cx="5469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200" dirty="0">
                <a:solidFill>
                  <a:srgbClr val="969696"/>
                </a:solidFill>
                <a:cs typeface="+mn-cs"/>
              </a:rPr>
              <a:t>3/25</a:t>
            </a:r>
          </a:p>
        </p:txBody>
      </p:sp>
      <p:sp>
        <p:nvSpPr>
          <p:cNvPr id="683023" name="Text Box 15"/>
          <p:cNvSpPr txBox="1">
            <a:spLocks noChangeArrowheads="1"/>
          </p:cNvSpPr>
          <p:nvPr/>
        </p:nvSpPr>
        <p:spPr bwMode="auto">
          <a:xfrm>
            <a:off x="190500" y="276225"/>
            <a:ext cx="3379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>
                <a:solidFill>
                  <a:srgbClr val="969696"/>
                </a:solidFill>
                <a:cs typeface="+mn-cs"/>
              </a:rPr>
              <a:t>Electromagnetic form factors</a:t>
            </a:r>
            <a:endParaRPr lang="fr-FR" sz="1800" i="1">
              <a:solidFill>
                <a:srgbClr val="B2B2B2"/>
              </a:solidFill>
              <a:cs typeface="+mn-cs"/>
            </a:endParaRPr>
          </a:p>
        </p:txBody>
      </p:sp>
      <p:graphicFrame>
        <p:nvGraphicFramePr>
          <p:cNvPr id="11777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204501"/>
              </p:ext>
            </p:extLst>
          </p:nvPr>
        </p:nvGraphicFramePr>
        <p:xfrm>
          <a:off x="4821238" y="4706938"/>
          <a:ext cx="3103562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65" name="Equation" r:id="rId4" imgW="1968500" imgH="800100" progId="Equation.3">
                  <p:embed/>
                </p:oleObj>
              </mc:Choice>
              <mc:Fallback>
                <p:oleObj name="Equation" r:id="rId4" imgW="1968500" imgH="800100" progId="Equation.3">
                  <p:embed/>
                  <p:pic>
                    <p:nvPicPr>
                      <p:cNvPr id="1177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238" y="4706938"/>
                        <a:ext cx="3103562" cy="1262062"/>
                      </a:xfrm>
                      <a:prstGeom prst="rect">
                        <a:avLst/>
                      </a:prstGeom>
                      <a:noFill/>
                      <a:ln w="44450" cmpd="thickThin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3028" name="Text Box 20"/>
          <p:cNvSpPr txBox="1">
            <a:spLocks noChangeArrowheads="1"/>
          </p:cNvSpPr>
          <p:nvPr/>
        </p:nvSpPr>
        <p:spPr bwMode="auto">
          <a:xfrm>
            <a:off x="4330700" y="3417888"/>
            <a:ext cx="4090988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n-US">
                <a:cs typeface="+mn-cs"/>
              </a:rPr>
              <a:t>Within the </a:t>
            </a:r>
            <a:r>
              <a:rPr lang="en-US" b="1">
                <a:solidFill>
                  <a:srgbClr val="009900"/>
                </a:solidFill>
                <a:cs typeface="+mn-cs"/>
              </a:rPr>
              <a:t>2</a:t>
            </a:r>
            <a:r>
              <a:rPr lang="en-US" b="1">
                <a:solidFill>
                  <a:srgbClr val="009900"/>
                </a:solidFill>
                <a:latin typeface="Symbol" charset="0"/>
                <a:cs typeface="+mn-cs"/>
              </a:rPr>
              <a:t>g</a:t>
            </a:r>
            <a:r>
              <a:rPr lang="en-US" b="1">
                <a:solidFill>
                  <a:srgbClr val="009900"/>
                </a:solidFill>
                <a:cs typeface="+mn-cs"/>
              </a:rPr>
              <a:t> exchange hypothesis</a:t>
            </a:r>
            <a:r>
              <a:rPr lang="en-US">
                <a:cs typeface="+mn-cs"/>
              </a:rPr>
              <a:t>, the electromagnetic structure of the nucleon may be parametrized by 3 generalized form factors, corresponding to </a:t>
            </a:r>
            <a:r>
              <a:rPr lang="en-US" b="1">
                <a:solidFill>
                  <a:srgbClr val="FF0000"/>
                </a:solidFill>
                <a:cs typeface="+mn-cs"/>
              </a:rPr>
              <a:t>8 unknow quantities</a:t>
            </a:r>
            <a:r>
              <a:rPr lang="en-US">
                <a:cs typeface="+mn-cs"/>
              </a:rPr>
              <a:t>. </a:t>
            </a: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B2C76AB2-370F-4240-9E68-52D62B781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C5D87712-6125-BF43-8C61-DA5E2E5B6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953" y="3149600"/>
            <a:ext cx="26793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A.J.R.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Puckett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 et al. PRC 96 (2017) 055203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C6FB17F-F02E-D342-97CD-BE1EE1C5E32E}"/>
              </a:ext>
            </a:extLst>
          </p:cNvPr>
          <p:cNvGrpSpPr/>
          <p:nvPr/>
        </p:nvGrpSpPr>
        <p:grpSpPr>
          <a:xfrm>
            <a:off x="637268" y="3374289"/>
            <a:ext cx="3193388" cy="3101463"/>
            <a:chOff x="637268" y="3374289"/>
            <a:chExt cx="3193388" cy="31014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01DEB9E-3804-044C-B35B-574349A04190}"/>
                </a:ext>
              </a:extLst>
            </p:cNvPr>
            <p:cNvGrpSpPr/>
            <p:nvPr/>
          </p:nvGrpSpPr>
          <p:grpSpPr>
            <a:xfrm>
              <a:off x="637268" y="3374289"/>
              <a:ext cx="3193388" cy="3101463"/>
              <a:chOff x="637268" y="3374289"/>
              <a:chExt cx="3193388" cy="3101463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E40F63C8-D8CC-484A-98C7-A02BE7037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7268" y="3374289"/>
                <a:ext cx="3142644" cy="3040821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AC25FD3-8274-1541-8942-A5994FC92AC5}"/>
                  </a:ext>
                </a:extLst>
              </p:cNvPr>
              <p:cNvSpPr/>
              <p:nvPr/>
            </p:nvSpPr>
            <p:spPr>
              <a:xfrm>
                <a:off x="2144514" y="6260460"/>
                <a:ext cx="1686142" cy="2152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E818D63-F9E5-E748-9B6D-DDF312E3EAB5}"/>
                  </a:ext>
                </a:extLst>
              </p:cNvPr>
              <p:cNvSpPr/>
              <p:nvPr/>
            </p:nvSpPr>
            <p:spPr>
              <a:xfrm>
                <a:off x="643324" y="6301579"/>
                <a:ext cx="1507246" cy="1681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E501C1B-0AE5-B948-8AC5-3DC76DE68A7A}"/>
                </a:ext>
              </a:extLst>
            </p:cNvPr>
            <p:cNvSpPr txBox="1"/>
            <p:nvPr/>
          </p:nvSpPr>
          <p:spPr>
            <a:xfrm>
              <a:off x="2032223" y="6222515"/>
              <a:ext cx="7569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>
                  <a:latin typeface="+mn-lt"/>
                  <a:cs typeface="Arial Hebrew" pitchFamily="2" charset="-79"/>
                </a:rPr>
                <a:t>Q</a:t>
              </a:r>
              <a:r>
                <a:rPr lang="fr-FR" sz="1000" b="1" baseline="30000" dirty="0">
                  <a:latin typeface="+mn-lt"/>
                  <a:cs typeface="Arial Hebrew" pitchFamily="2" charset="-79"/>
                </a:rPr>
                <a:t>2</a:t>
              </a:r>
              <a:r>
                <a:rPr lang="fr-FR" sz="1000" b="1" dirty="0">
                  <a:latin typeface="+mn-lt"/>
                  <a:cs typeface="Arial Hebrew" pitchFamily="2" charset="-79"/>
                </a:rPr>
                <a:t> (GeV</a:t>
              </a:r>
              <a:r>
                <a:rPr lang="fr-FR" sz="1000" b="1" baseline="30000" dirty="0">
                  <a:latin typeface="+mn-lt"/>
                  <a:cs typeface="Arial Hebrew" pitchFamily="2" charset="-79"/>
                </a:rPr>
                <a:t>2</a:t>
              </a:r>
              <a:r>
                <a:rPr lang="fr-FR" sz="1000" b="1" dirty="0">
                  <a:latin typeface="+mn-lt"/>
                  <a:cs typeface="Arial Hebrew" pitchFamily="2" charset="-79"/>
                </a:rPr>
                <a:t>)</a:t>
              </a:r>
            </a:p>
          </p:txBody>
        </p:sp>
      </p:grpSp>
      <p:grpSp>
        <p:nvGrpSpPr>
          <p:cNvPr id="24" name="Grouper 14">
            <a:extLst>
              <a:ext uri="{FF2B5EF4-FFF2-40B4-BE49-F238E27FC236}">
                <a16:creationId xmlns:a16="http://schemas.microsoft.com/office/drawing/2014/main" id="{0373C49D-A0DA-F64E-9F7D-FC6DFA6DD623}"/>
              </a:ext>
            </a:extLst>
          </p:cNvPr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5" name="Text Box 64">
              <a:extLst>
                <a:ext uri="{FF2B5EF4-FFF2-40B4-BE49-F238E27FC236}">
                  <a16:creationId xmlns:a16="http://schemas.microsoft.com/office/drawing/2014/main" id="{C16A406A-53D2-1147-9E96-F6B3697C2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26" name="Image 16" descr="log_ipn.gif">
              <a:extLst>
                <a:ext uri="{FF2B5EF4-FFF2-40B4-BE49-F238E27FC236}">
                  <a16:creationId xmlns:a16="http://schemas.microsoft.com/office/drawing/2014/main" id="{9B802EDF-E5A6-9949-A2CB-359544FA7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42605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47" name="Oval 27"/>
          <p:cNvSpPr>
            <a:spLocks noChangeArrowheads="1"/>
          </p:cNvSpPr>
          <p:nvPr/>
        </p:nvSpPr>
        <p:spPr bwMode="auto">
          <a:xfrm>
            <a:off x="4435475" y="4446588"/>
            <a:ext cx="198438" cy="215900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48" name="Oval 28"/>
          <p:cNvSpPr>
            <a:spLocks noChangeArrowheads="1"/>
          </p:cNvSpPr>
          <p:nvPr/>
        </p:nvSpPr>
        <p:spPr bwMode="auto">
          <a:xfrm>
            <a:off x="4294188" y="3851275"/>
            <a:ext cx="198437" cy="215900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49" name="Oval 29"/>
          <p:cNvSpPr>
            <a:spLocks noChangeArrowheads="1"/>
          </p:cNvSpPr>
          <p:nvPr/>
        </p:nvSpPr>
        <p:spPr bwMode="auto">
          <a:xfrm>
            <a:off x="5526088" y="3851275"/>
            <a:ext cx="198437" cy="215900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50" name="Oval 30"/>
          <p:cNvSpPr>
            <a:spLocks noChangeArrowheads="1"/>
          </p:cNvSpPr>
          <p:nvPr/>
        </p:nvSpPr>
        <p:spPr bwMode="auto">
          <a:xfrm>
            <a:off x="5364163" y="3189288"/>
            <a:ext cx="198437" cy="215900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51" name="Oval 31"/>
          <p:cNvSpPr>
            <a:spLocks noChangeArrowheads="1"/>
          </p:cNvSpPr>
          <p:nvPr/>
        </p:nvSpPr>
        <p:spPr bwMode="auto">
          <a:xfrm>
            <a:off x="3144838" y="3179763"/>
            <a:ext cx="198437" cy="215900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22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670728" name="Text Box 8"/>
          <p:cNvSpPr txBox="1">
            <a:spLocks noChangeArrowheads="1"/>
          </p:cNvSpPr>
          <p:nvPr/>
        </p:nvSpPr>
        <p:spPr bwMode="auto">
          <a:xfrm>
            <a:off x="190500" y="276225"/>
            <a:ext cx="3379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  <a:cs typeface="+mn-cs"/>
              </a:rPr>
              <a:t>Electromagnetic</a:t>
            </a:r>
            <a:r>
              <a:rPr lang="fr-FR" sz="1800" i="1" dirty="0">
                <a:solidFill>
                  <a:srgbClr val="969696"/>
                </a:solidFill>
                <a:cs typeface="+mn-cs"/>
              </a:rPr>
              <a:t> </a:t>
            </a:r>
            <a:r>
              <a:rPr lang="fr-FR" sz="1800" i="1" dirty="0" err="1">
                <a:solidFill>
                  <a:srgbClr val="969696"/>
                </a:solidFill>
                <a:cs typeface="+mn-cs"/>
              </a:rPr>
              <a:t>form</a:t>
            </a:r>
            <a:r>
              <a:rPr lang="fr-FR" sz="1800" i="1" dirty="0">
                <a:solidFill>
                  <a:srgbClr val="969696"/>
                </a:solidFill>
                <a:cs typeface="+mn-cs"/>
              </a:rPr>
              <a:t> </a:t>
            </a:r>
            <a:r>
              <a:rPr lang="fr-FR" sz="1800" i="1" dirty="0" err="1">
                <a:solidFill>
                  <a:srgbClr val="969696"/>
                </a:solidFill>
                <a:cs typeface="+mn-cs"/>
              </a:rPr>
              <a:t>factors</a:t>
            </a:r>
            <a:endParaRPr lang="fr-FR" sz="1800" i="1" dirty="0">
              <a:solidFill>
                <a:srgbClr val="B2B2B2"/>
              </a:solidFill>
              <a:cs typeface="+mn-cs"/>
            </a:endParaRPr>
          </a:p>
        </p:txBody>
      </p:sp>
      <p:sp>
        <p:nvSpPr>
          <p:cNvPr id="670738" name="Text Box 18"/>
          <p:cNvSpPr txBox="1">
            <a:spLocks noChangeArrowheads="1"/>
          </p:cNvSpPr>
          <p:nvPr/>
        </p:nvSpPr>
        <p:spPr bwMode="auto">
          <a:xfrm>
            <a:off x="2716213" y="995363"/>
            <a:ext cx="3736975" cy="4095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>
                <a:latin typeface="Lucida Calligraphy" charset="0"/>
                <a:cs typeface="+mn-cs"/>
              </a:rPr>
              <a:t>Experimental Observables</a:t>
            </a:r>
            <a:endParaRPr lang="en-US" sz="1100" b="1">
              <a:latin typeface="Microsoft Sans Serif" charset="0"/>
              <a:cs typeface="+mn-cs"/>
            </a:endParaRPr>
          </a:p>
        </p:txBody>
      </p:sp>
      <p:sp>
        <p:nvSpPr>
          <p:cNvPr id="670739" name="Rectangle 19"/>
          <p:cNvSpPr>
            <a:spLocks noChangeArrowheads="1"/>
          </p:cNvSpPr>
          <p:nvPr/>
        </p:nvSpPr>
        <p:spPr bwMode="auto">
          <a:xfrm>
            <a:off x="1268413" y="162242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M.P.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Rekalo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E.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Tomasi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Gustafsson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NPA 742 (2004) 322     C. Carlson, M.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Vanderhaeghen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ARNPS 57 (2007) 171</a:t>
            </a:r>
          </a:p>
        </p:txBody>
      </p:sp>
      <p:graphicFrame>
        <p:nvGraphicFramePr>
          <p:cNvPr id="119820" name="Object 21"/>
          <p:cNvGraphicFramePr>
            <a:graphicFrameLocks noChangeAspect="1"/>
          </p:cNvGraphicFramePr>
          <p:nvPr/>
        </p:nvGraphicFramePr>
        <p:xfrm>
          <a:off x="1481138" y="2974975"/>
          <a:ext cx="619283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55" name="Equation" r:id="rId4" imgW="3975100" imgH="393700" progId="Equation.3">
                  <p:embed/>
                </p:oleObj>
              </mc:Choice>
              <mc:Fallback>
                <p:oleObj name="Equation" r:id="rId4" imgW="3975100" imgH="393700" progId="Equation.3">
                  <p:embed/>
                  <p:pic>
                    <p:nvPicPr>
                      <p:cNvPr id="11982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2974975"/>
                        <a:ext cx="6192837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1" name="Object 22"/>
          <p:cNvGraphicFramePr>
            <a:graphicFrameLocks noChangeAspect="1"/>
          </p:cNvGraphicFramePr>
          <p:nvPr/>
        </p:nvGraphicFramePr>
        <p:xfrm>
          <a:off x="1590675" y="3595688"/>
          <a:ext cx="5973763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56" name="Equation" r:id="rId6" imgW="3949700" imgH="444500" progId="Equation.3">
                  <p:embed/>
                </p:oleObj>
              </mc:Choice>
              <mc:Fallback>
                <p:oleObj name="Equation" r:id="rId6" imgW="3949700" imgH="444500" progId="Equation.3">
                  <p:embed/>
                  <p:pic>
                    <p:nvPicPr>
                      <p:cNvPr id="119821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3595688"/>
                        <a:ext cx="5973763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2" name="Object 23"/>
          <p:cNvGraphicFramePr>
            <a:graphicFrameLocks noChangeAspect="1"/>
          </p:cNvGraphicFramePr>
          <p:nvPr/>
        </p:nvGraphicFramePr>
        <p:xfrm>
          <a:off x="2444750" y="4278313"/>
          <a:ext cx="42799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57" name="Equation" r:id="rId8" imgW="2755900" imgH="292100" progId="Equation.3">
                  <p:embed/>
                </p:oleObj>
              </mc:Choice>
              <mc:Fallback>
                <p:oleObj name="Equation" r:id="rId8" imgW="2755900" imgH="292100" progId="Equation.3">
                  <p:embed/>
                  <p:pic>
                    <p:nvPicPr>
                      <p:cNvPr id="119822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4278313"/>
                        <a:ext cx="42799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0744" name="Text Box 24"/>
          <p:cNvSpPr txBox="1">
            <a:spLocks noChangeArrowheads="1"/>
          </p:cNvSpPr>
          <p:nvPr/>
        </p:nvSpPr>
        <p:spPr bwMode="auto">
          <a:xfrm>
            <a:off x="261938" y="5694363"/>
            <a:ext cx="8636000" cy="58420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latin typeface="Kristen ITC" charset="0"/>
                <a:cs typeface="+mn-cs"/>
              </a:rPr>
              <a:t>Combining</a:t>
            </a:r>
            <a:r>
              <a:rPr lang="en-US" sz="1600" b="1" dirty="0">
                <a:solidFill>
                  <a:srgbClr val="008000"/>
                </a:solidFill>
                <a:latin typeface="Kristen ITC" charset="0"/>
                <a:cs typeface="+mn-cs"/>
              </a:rPr>
              <a:t> polarized electrons</a:t>
            </a:r>
            <a:r>
              <a:rPr lang="en-US" sz="1600" dirty="0">
                <a:solidFill>
                  <a:srgbClr val="000000"/>
                </a:solidFill>
                <a:latin typeface="Kristen ITC" charset="0"/>
                <a:cs typeface="+mn-cs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Kristen ITC" charset="0"/>
                <a:cs typeface="+mn-cs"/>
              </a:rPr>
              <a:t>and</a:t>
            </a:r>
            <a:r>
              <a:rPr lang="en-US" sz="1600" b="1" dirty="0">
                <a:solidFill>
                  <a:srgbClr val="008000"/>
                </a:solidFill>
                <a:latin typeface="Kristen ITC" charset="0"/>
                <a:cs typeface="+mn-cs"/>
              </a:rPr>
              <a:t> positrons</a:t>
            </a:r>
            <a:r>
              <a:rPr lang="en-US" sz="1600" dirty="0">
                <a:solidFill>
                  <a:srgbClr val="000000"/>
                </a:solidFill>
                <a:latin typeface="Kristen ITC" charset="0"/>
                <a:cs typeface="+mn-cs"/>
              </a:rPr>
              <a:t> allows a </a:t>
            </a:r>
            <a:r>
              <a:rPr lang="en-US" sz="1600" b="1" dirty="0">
                <a:solidFill>
                  <a:srgbClr val="FF0000"/>
                </a:solidFill>
                <a:latin typeface="Kristen ITC" charset="0"/>
                <a:cs typeface="+mn-cs"/>
              </a:rPr>
              <a:t>model independent separation</a:t>
            </a:r>
            <a:r>
              <a:rPr lang="en-US" sz="1600" dirty="0">
                <a:solidFill>
                  <a:srgbClr val="000000"/>
                </a:solidFill>
                <a:latin typeface="Kristen ITC" charset="0"/>
                <a:cs typeface="+mn-cs"/>
              </a:rPr>
              <a:t> of the electromagnetic form factors of the nucleon.</a:t>
            </a:r>
            <a:endParaRPr lang="en-US" sz="1600" baseline="300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70745" name="Text Box 25"/>
          <p:cNvSpPr txBox="1">
            <a:spLocks noChangeArrowheads="1"/>
          </p:cNvSpPr>
          <p:nvPr/>
        </p:nvSpPr>
        <p:spPr bwMode="auto">
          <a:xfrm>
            <a:off x="185738" y="2136775"/>
            <a:ext cx="87963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fr-FR" sz="1600">
                <a:cs typeface="+mn-cs"/>
              </a:rPr>
              <a:t> </a:t>
            </a:r>
            <a:r>
              <a:rPr lang="fr-FR" sz="1600" b="1">
                <a:solidFill>
                  <a:srgbClr val="FF0000"/>
                </a:solidFill>
                <a:cs typeface="+mn-cs"/>
              </a:rPr>
              <a:t>Unpolarized e</a:t>
            </a:r>
            <a:r>
              <a:rPr lang="fr-FR" sz="1600" b="1" baseline="30000">
                <a:solidFill>
                  <a:srgbClr val="FF0000"/>
                </a:solidFill>
                <a:cs typeface="+mn-cs"/>
              </a:rPr>
              <a:t>±</a:t>
            </a:r>
            <a:r>
              <a:rPr lang="fr-FR" sz="1600">
                <a:cs typeface="+mn-cs"/>
              </a:rPr>
              <a:t> elastic scattering and </a:t>
            </a:r>
            <a:r>
              <a:rPr lang="fr-FR" sz="1600" b="1">
                <a:solidFill>
                  <a:srgbClr val="FF0000"/>
                </a:solidFill>
                <a:cs typeface="+mn-cs"/>
              </a:rPr>
              <a:t>polarization transfert observables</a:t>
            </a:r>
            <a:r>
              <a:rPr lang="fr-FR" sz="1600">
                <a:cs typeface="+mn-cs"/>
              </a:rPr>
              <a:t> off the nucleon involve up to </a:t>
            </a:r>
            <a:r>
              <a:rPr lang="fr-FR" sz="1600" b="1">
                <a:solidFill>
                  <a:srgbClr val="0000FF"/>
                </a:solidFill>
                <a:cs typeface="+mn-cs"/>
              </a:rPr>
              <a:t>5 unknown</a:t>
            </a:r>
            <a:r>
              <a:rPr lang="fr-FR" sz="1600">
                <a:cs typeface="+mn-cs"/>
              </a:rPr>
              <a:t> quantities. </a:t>
            </a:r>
            <a:endParaRPr lang="fr-FR">
              <a:cs typeface="+mn-cs"/>
            </a:endParaRPr>
          </a:p>
        </p:txBody>
      </p:sp>
      <p:sp>
        <p:nvSpPr>
          <p:cNvPr id="670746" name="Text Box 26"/>
          <p:cNvSpPr txBox="1">
            <a:spLocks noChangeArrowheads="1"/>
          </p:cNvSpPr>
          <p:nvPr/>
        </p:nvSpPr>
        <p:spPr bwMode="auto">
          <a:xfrm>
            <a:off x="2201863" y="5086350"/>
            <a:ext cx="4764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0000FF"/>
                </a:solidFill>
                <a:cs typeface="+mn-cs"/>
              </a:rPr>
              <a:t>5 unknown contributions for 6 independent observables</a:t>
            </a:r>
          </a:p>
        </p:txBody>
      </p:sp>
      <p:sp>
        <p:nvSpPr>
          <p:cNvPr id="670752" name="Text Box 32"/>
          <p:cNvSpPr txBox="1">
            <a:spLocks noChangeArrowheads="1"/>
          </p:cNvSpPr>
          <p:nvPr/>
        </p:nvSpPr>
        <p:spPr bwMode="auto">
          <a:xfrm>
            <a:off x="22225" y="3557588"/>
            <a:ext cx="11890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  <a:cs typeface="+mn-cs"/>
              </a:rPr>
              <a:t>Cross Section</a:t>
            </a:r>
          </a:p>
        </p:txBody>
      </p:sp>
      <p:sp>
        <p:nvSpPr>
          <p:cNvPr id="670753" name="Text Box 33"/>
          <p:cNvSpPr txBox="1">
            <a:spLocks noChangeArrowheads="1"/>
          </p:cNvSpPr>
          <p:nvPr/>
        </p:nvSpPr>
        <p:spPr bwMode="auto">
          <a:xfrm>
            <a:off x="460375" y="4757738"/>
            <a:ext cx="102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  <a:cs typeface="+mn-cs"/>
              </a:rPr>
              <a:t>Polarization</a:t>
            </a:r>
          </a:p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  <a:cs typeface="+mn-cs"/>
              </a:rPr>
              <a:t>Transfert</a:t>
            </a:r>
          </a:p>
        </p:txBody>
      </p:sp>
      <p:cxnSp>
        <p:nvCxnSpPr>
          <p:cNvPr id="670754" name="AutoShape 34"/>
          <p:cNvCxnSpPr>
            <a:cxnSpLocks noChangeShapeType="1"/>
            <a:stCxn id="670752" idx="0"/>
          </p:cNvCxnSpPr>
          <p:nvPr/>
        </p:nvCxnSpPr>
        <p:spPr bwMode="auto">
          <a:xfrm rot="16200000">
            <a:off x="911225" y="2987676"/>
            <a:ext cx="276225" cy="863600"/>
          </a:xfrm>
          <a:prstGeom prst="bentConnector2">
            <a:avLst/>
          </a:prstGeom>
          <a:noFill/>
          <a:ln w="19050">
            <a:solidFill>
              <a:srgbClr val="0099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0755" name="AutoShape 35"/>
          <p:cNvCxnSpPr>
            <a:cxnSpLocks noChangeShapeType="1"/>
            <a:stCxn id="670753" idx="0"/>
          </p:cNvCxnSpPr>
          <p:nvPr/>
        </p:nvCxnSpPr>
        <p:spPr bwMode="auto">
          <a:xfrm rot="16200000">
            <a:off x="869157" y="4036219"/>
            <a:ext cx="825500" cy="617537"/>
          </a:xfrm>
          <a:prstGeom prst="bentConnector2">
            <a:avLst/>
          </a:prstGeom>
          <a:noFill/>
          <a:ln w="19050">
            <a:solidFill>
              <a:srgbClr val="0099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0756" name="AutoShape 36"/>
          <p:cNvCxnSpPr>
            <a:cxnSpLocks noChangeShapeType="1"/>
            <a:stCxn id="670753" idx="0"/>
          </p:cNvCxnSpPr>
          <p:nvPr/>
        </p:nvCxnSpPr>
        <p:spPr bwMode="auto">
          <a:xfrm rot="16200000">
            <a:off x="1582737" y="3895726"/>
            <a:ext cx="252413" cy="1471612"/>
          </a:xfrm>
          <a:prstGeom prst="bentConnector2">
            <a:avLst/>
          </a:prstGeom>
          <a:noFill/>
          <a:ln w="19050">
            <a:solidFill>
              <a:srgbClr val="0099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8485188" y="6580188"/>
            <a:ext cx="5469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200" dirty="0">
                <a:solidFill>
                  <a:srgbClr val="969696"/>
                </a:solidFill>
                <a:cs typeface="+mn-cs"/>
              </a:rPr>
              <a:t>4/25</a:t>
            </a:r>
          </a:p>
        </p:txBody>
      </p:sp>
      <p:sp>
        <p:nvSpPr>
          <p:cNvPr id="27" name="Text Box 18">
            <a:extLst>
              <a:ext uri="{FF2B5EF4-FFF2-40B4-BE49-F238E27FC236}">
                <a16:creationId xmlns:a16="http://schemas.microsoft.com/office/drawing/2014/main" id="{61DE40B6-C73E-844D-A44A-0B9292BA3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grpSp>
        <p:nvGrpSpPr>
          <p:cNvPr id="28" name="Grouper 14">
            <a:extLst>
              <a:ext uri="{FF2B5EF4-FFF2-40B4-BE49-F238E27FC236}">
                <a16:creationId xmlns:a16="http://schemas.microsoft.com/office/drawing/2014/main" id="{76139DEA-81EA-6F43-8E20-E5BB98CE2C17}"/>
              </a:ext>
            </a:extLst>
          </p:cNvPr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2E9D6A14-F1B5-8B42-96A8-34E5EE50E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1" name="Image 16" descr="log_ipn.gif">
              <a:extLst>
                <a:ext uri="{FF2B5EF4-FFF2-40B4-BE49-F238E27FC236}">
                  <a16:creationId xmlns:a16="http://schemas.microsoft.com/office/drawing/2014/main" id="{DC4720EC-BA43-B84D-B847-471D5179F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11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7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B1434A4-4A36-9840-924A-EA4D1B80CFF8}"/>
              </a:ext>
            </a:extLst>
          </p:cNvPr>
          <p:cNvGrpSpPr/>
          <p:nvPr/>
        </p:nvGrpSpPr>
        <p:grpSpPr>
          <a:xfrm>
            <a:off x="2186614" y="3035093"/>
            <a:ext cx="3479536" cy="2364296"/>
            <a:chOff x="2130169" y="3080249"/>
            <a:chExt cx="3479536" cy="23642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D9F272E-FB45-2D4F-AD0D-F9EDDA3E7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5329" y="3080249"/>
              <a:ext cx="3384376" cy="2364296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EDC6E2-325C-214C-B3AC-39E5B80E0F7B}"/>
                </a:ext>
              </a:extLst>
            </p:cNvPr>
            <p:cNvSpPr/>
            <p:nvPr/>
          </p:nvSpPr>
          <p:spPr>
            <a:xfrm flipH="1">
              <a:off x="2130169" y="3181849"/>
              <a:ext cx="288032" cy="276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83689" name="Text Box 9"/>
          <p:cNvSpPr txBox="1">
            <a:spLocks noChangeArrowheads="1"/>
          </p:cNvSpPr>
          <p:nvPr/>
        </p:nvSpPr>
        <p:spPr bwMode="auto">
          <a:xfrm>
            <a:off x="2965049" y="977900"/>
            <a:ext cx="3251338" cy="5847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LOI12-18-004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e+ @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JLab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12 GeV -  J.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Grames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, E.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Voutier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et al.</a:t>
            </a:r>
          </a:p>
        </p:txBody>
      </p:sp>
      <p:sp>
        <p:nvSpPr>
          <p:cNvPr id="583709" name="Line 29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3723" name="Rectangle 43"/>
          <p:cNvSpPr>
            <a:spLocks noChangeArrowheads="1"/>
          </p:cNvSpPr>
          <p:nvPr/>
        </p:nvSpPr>
        <p:spPr bwMode="auto">
          <a:xfrm>
            <a:off x="2643384" y="1727526"/>
            <a:ext cx="386676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J.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Arrington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J.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Bernauer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V.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Burkert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A.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Puckett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A. Schmidt et al.</a:t>
            </a:r>
          </a:p>
        </p:txBody>
      </p:sp>
      <p:grpSp>
        <p:nvGrpSpPr>
          <p:cNvPr id="29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4" name="Image 16" descr="log_ipn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11">
            <a:extLst>
              <a:ext uri="{FF2B5EF4-FFF2-40B4-BE49-F238E27FC236}">
                <a16:creationId xmlns:a16="http://schemas.microsoft.com/office/drawing/2014/main" id="{CE3EAF07-8369-FE42-94E3-994723549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5/25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EBB76B12-7C2D-D14F-848D-14E4E1EA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830E1B68-B066-4A4A-BD02-79E89CFB4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3379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  <a:cs typeface="+mn-cs"/>
              </a:rPr>
              <a:t>Electromagnetic</a:t>
            </a:r>
            <a:r>
              <a:rPr lang="fr-FR" sz="1800" i="1" dirty="0">
                <a:solidFill>
                  <a:srgbClr val="969696"/>
                </a:solidFill>
                <a:cs typeface="+mn-cs"/>
              </a:rPr>
              <a:t> </a:t>
            </a:r>
            <a:r>
              <a:rPr lang="fr-FR" sz="1800" i="1" dirty="0" err="1">
                <a:solidFill>
                  <a:srgbClr val="969696"/>
                </a:solidFill>
                <a:cs typeface="+mn-cs"/>
              </a:rPr>
              <a:t>form</a:t>
            </a:r>
            <a:r>
              <a:rPr lang="fr-FR" sz="1800" i="1" dirty="0">
                <a:solidFill>
                  <a:srgbClr val="969696"/>
                </a:solidFill>
                <a:cs typeface="+mn-cs"/>
              </a:rPr>
              <a:t> </a:t>
            </a:r>
            <a:r>
              <a:rPr lang="fr-FR" sz="1800" i="1" dirty="0" err="1">
                <a:solidFill>
                  <a:srgbClr val="969696"/>
                </a:solidFill>
                <a:cs typeface="+mn-cs"/>
              </a:rPr>
              <a:t>factors</a:t>
            </a:r>
            <a:endParaRPr lang="fr-FR" sz="1800" i="1" dirty="0">
              <a:solidFill>
                <a:srgbClr val="B2B2B2"/>
              </a:solidFill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2B06FD-0D62-3D40-8CD2-79ACB5065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5" y="4217760"/>
            <a:ext cx="3622421" cy="253774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0C4599-9B03-E843-8990-16EBB0919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062" y="3811217"/>
            <a:ext cx="2755404" cy="1923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D466A-DFA0-AB43-9A03-AFFCC9586F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487" y="4830672"/>
            <a:ext cx="2808312" cy="19608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Text Box 6">
            <a:extLst>
              <a:ext uri="{FF2B5EF4-FFF2-40B4-BE49-F238E27FC236}">
                <a16:creationId xmlns:a16="http://schemas.microsoft.com/office/drawing/2014/main" id="{A5E6E32C-FBCA-1C41-BA34-B5DBD6182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64" y="2146989"/>
            <a:ext cx="8351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en-US" sz="1600" dirty="0">
                <a:cs typeface="+mn-cs"/>
              </a:rPr>
              <a:t> A </a:t>
            </a:r>
            <a:r>
              <a:rPr lang="en-US" sz="1600" b="1" dirty="0">
                <a:solidFill>
                  <a:srgbClr val="0000FF"/>
                </a:solidFill>
                <a:cs typeface="+mn-cs"/>
              </a:rPr>
              <a:t>modified CLAS12 </a:t>
            </a:r>
            <a:r>
              <a:rPr lang="en-US" sz="1600" dirty="0">
                <a:cs typeface="+mn-cs"/>
              </a:rPr>
              <a:t>hosting an electromagnetic calorimeter in place of the Central Neutron Detector would allow to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map out </a:t>
            </a:r>
            <a:r>
              <a:rPr lang="en-US" sz="1600" dirty="0">
                <a:cs typeface="+mn-cs"/>
              </a:rPr>
              <a:t>the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2</a:t>
            </a:r>
            <a:r>
              <a:rPr lang="en-US" sz="1600" b="1" dirty="0">
                <a:solidFill>
                  <a:srgbClr val="FF0000"/>
                </a:solidFill>
                <a:latin typeface="Symbol" pitchFamily="2" charset="2"/>
                <a:cs typeface="+mn-cs"/>
              </a:rPr>
              <a:t>g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-effects</a:t>
            </a:r>
            <a:r>
              <a:rPr lang="en-US" sz="1600" dirty="0">
                <a:cs typeface="+mn-cs"/>
              </a:rPr>
              <a:t> in the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(Q</a:t>
            </a:r>
            <a:r>
              <a:rPr lang="en-US" sz="1600" b="1" baseline="30000" dirty="0">
                <a:solidFill>
                  <a:srgbClr val="FF0000"/>
                </a:solidFill>
                <a:cs typeface="+mn-cs"/>
              </a:rPr>
              <a:t>2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,</a:t>
            </a:r>
            <a:r>
              <a:rPr lang="en-US" sz="1600" b="1" dirty="0">
                <a:solidFill>
                  <a:srgbClr val="FF0000"/>
                </a:solidFill>
                <a:latin typeface="Symbol" pitchFamily="2" charset="2"/>
                <a:cs typeface="+mn-cs"/>
              </a:rPr>
              <a:t>e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) </a:t>
            </a:r>
            <a:r>
              <a:rPr lang="en-US" sz="1600" dirty="0">
                <a:cs typeface="+mn-cs"/>
              </a:rPr>
              <a:t>space.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66032B-6972-294A-90C0-B06E30566270}"/>
              </a:ext>
            </a:extLst>
          </p:cNvPr>
          <p:cNvSpPr txBox="1"/>
          <p:nvPr/>
        </p:nvSpPr>
        <p:spPr>
          <a:xfrm>
            <a:off x="4161433" y="3644454"/>
            <a:ext cx="1363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00FF"/>
                </a:solidFill>
                <a:latin typeface="+mj-lt"/>
              </a:rPr>
              <a:t>Super-</a:t>
            </a:r>
            <a:r>
              <a:rPr lang="fr-FR" sz="1000" b="1" dirty="0" err="1">
                <a:solidFill>
                  <a:srgbClr val="0000FF"/>
                </a:solidFill>
                <a:latin typeface="+mj-lt"/>
              </a:rPr>
              <a:t>Rosenbluth</a:t>
            </a:r>
            <a:r>
              <a:rPr lang="fr-FR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fr-FR" sz="1000" b="1" dirty="0" err="1">
                <a:solidFill>
                  <a:srgbClr val="0000FF"/>
                </a:solidFill>
                <a:latin typeface="+mj-lt"/>
              </a:rPr>
              <a:t>measurements</a:t>
            </a:r>
            <a:r>
              <a:rPr lang="fr-FR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fr-FR" sz="1000" b="1" dirty="0" err="1">
                <a:solidFill>
                  <a:srgbClr val="0000FF"/>
                </a:solidFill>
                <a:latin typeface="+mj-lt"/>
              </a:rPr>
              <a:t>with</a:t>
            </a:r>
            <a:r>
              <a:rPr lang="fr-FR" sz="1000" b="1" dirty="0">
                <a:solidFill>
                  <a:srgbClr val="0000FF"/>
                </a:solidFill>
                <a:latin typeface="+mj-lt"/>
              </a:rPr>
              <a:t> e</a:t>
            </a:r>
            <a:r>
              <a:rPr lang="fr-FR" sz="1000" b="1" baseline="30000" dirty="0">
                <a:solidFill>
                  <a:srgbClr val="0000FF"/>
                </a:solidFill>
                <a:latin typeface="+mj-lt"/>
              </a:rPr>
              <a:t>+ </a:t>
            </a:r>
            <a:r>
              <a:rPr lang="fr-FR" sz="1000" b="1" dirty="0">
                <a:solidFill>
                  <a:srgbClr val="0000FF"/>
                </a:solidFill>
                <a:latin typeface="+mj-lt"/>
              </a:rPr>
              <a:t>in Hall A/C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198DBBC-0110-3A40-89B0-BC42795E0157}"/>
              </a:ext>
            </a:extLst>
          </p:cNvPr>
          <p:cNvSpPr txBox="1"/>
          <p:nvPr/>
        </p:nvSpPr>
        <p:spPr>
          <a:xfrm>
            <a:off x="7006661" y="3463512"/>
            <a:ext cx="1709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FF0000"/>
                </a:solidFill>
                <a:latin typeface="+mj-lt"/>
              </a:rPr>
              <a:t>e</a:t>
            </a:r>
            <a:r>
              <a:rPr lang="fr-FR" sz="1000" b="1" baseline="30000" dirty="0">
                <a:solidFill>
                  <a:srgbClr val="FF0000"/>
                </a:solidFill>
                <a:latin typeface="+mj-lt"/>
              </a:rPr>
              <a:t>±</a:t>
            </a:r>
            <a:r>
              <a:rPr lang="fr-FR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000" b="1" dirty="0" err="1">
                <a:solidFill>
                  <a:srgbClr val="FF0000"/>
                </a:solidFill>
                <a:latin typeface="+mj-lt"/>
              </a:rPr>
              <a:t>polarization</a:t>
            </a:r>
            <a:r>
              <a:rPr lang="fr-FR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000" b="1" dirty="0" err="1">
                <a:solidFill>
                  <a:srgbClr val="FF0000"/>
                </a:solidFill>
                <a:latin typeface="+mj-lt"/>
              </a:rPr>
              <a:t>transfer</a:t>
            </a:r>
            <a:r>
              <a:rPr lang="fr-FR" sz="1000" b="1" dirty="0">
                <a:solidFill>
                  <a:srgbClr val="FF0000"/>
                </a:solidFill>
                <a:latin typeface="+mj-lt"/>
              </a:rPr>
              <a:t>  </a:t>
            </a:r>
            <a:r>
              <a:rPr lang="fr-FR" sz="1000" b="1" dirty="0" err="1">
                <a:solidFill>
                  <a:srgbClr val="FF0000"/>
                </a:solidFill>
                <a:latin typeface="+mj-lt"/>
              </a:rPr>
              <a:t>measurements</a:t>
            </a:r>
            <a:r>
              <a:rPr lang="fr-FR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000" b="1" dirty="0" err="1">
                <a:solidFill>
                  <a:srgbClr val="FF0000"/>
                </a:solidFill>
                <a:latin typeface="+mj-lt"/>
              </a:rPr>
              <a:t>with</a:t>
            </a:r>
            <a:r>
              <a:rPr lang="fr-FR" sz="1000" b="1" dirty="0">
                <a:solidFill>
                  <a:srgbClr val="FF0000"/>
                </a:solidFill>
                <a:latin typeface="+mj-lt"/>
              </a:rPr>
              <a:t> SBS</a:t>
            </a:r>
          </a:p>
        </p:txBody>
      </p:sp>
    </p:spTree>
    <p:extLst>
      <p:ext uri="{BB962C8B-B14F-4D97-AF65-F5344CB8AC3E}">
        <p14:creationId xmlns:p14="http://schemas.microsoft.com/office/powerpoint/2010/main" val="26757567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9" name="Text Box 9"/>
          <p:cNvSpPr txBox="1">
            <a:spLocks noChangeArrowheads="1"/>
          </p:cNvSpPr>
          <p:nvPr/>
        </p:nvSpPr>
        <p:spPr bwMode="auto">
          <a:xfrm>
            <a:off x="2052638" y="977900"/>
            <a:ext cx="5053012" cy="4000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N(</a:t>
            </a:r>
            <a:r>
              <a:rPr lang="en-US" sz="2000" b="1" dirty="0" err="1">
                <a:solidFill>
                  <a:srgbClr val="000000"/>
                </a:solidFill>
                <a:latin typeface="Lucida Calligraphy" charset="0"/>
              </a:rPr>
              <a:t>e,e</a:t>
            </a:r>
            <a:r>
              <a:rPr lang="en-US" sz="2000" b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′</a:t>
            </a:r>
            <a:r>
              <a:rPr lang="en-US" sz="2000" b="1" dirty="0" err="1">
                <a:solidFill>
                  <a:srgbClr val="000000"/>
                </a:solidFill>
                <a:latin typeface="Symbol" charset="0"/>
              </a:rPr>
              <a:t>g</a:t>
            </a:r>
            <a:r>
              <a:rPr lang="en-US" sz="2000" b="1" dirty="0" err="1">
                <a:solidFill>
                  <a:srgbClr val="000000"/>
                </a:solidFill>
                <a:latin typeface="Lucida Calligraphy" charset="0"/>
              </a:rPr>
              <a:t>N</a:t>
            </a: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) Differential Cross Section</a:t>
            </a:r>
          </a:p>
        </p:txBody>
      </p:sp>
      <p:sp>
        <p:nvSpPr>
          <p:cNvPr id="583709" name="Line 29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3723" name="Rectangle 43"/>
          <p:cNvSpPr>
            <a:spLocks noChangeArrowheads="1"/>
          </p:cNvSpPr>
          <p:nvPr/>
        </p:nvSpPr>
        <p:spPr bwMode="auto">
          <a:xfrm>
            <a:off x="2923104" y="1592263"/>
            <a:ext cx="330731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M. Diehl, CLAS12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European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Workshop, Genova (2009)</a:t>
            </a:r>
          </a:p>
        </p:txBody>
      </p:sp>
      <p:graphicFrame>
        <p:nvGraphicFramePr>
          <p:cNvPr id="10246" name="Object 44"/>
          <p:cNvGraphicFramePr>
            <a:graphicFrameLocks noChangeAspect="1"/>
          </p:cNvGraphicFramePr>
          <p:nvPr/>
        </p:nvGraphicFramePr>
        <p:xfrm>
          <a:off x="1600200" y="3454400"/>
          <a:ext cx="596423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1" name="Equation" r:id="rId4" imgW="3276600" imgH="266700" progId="Equation.3">
                  <p:embed/>
                </p:oleObj>
              </mc:Choice>
              <mc:Fallback>
                <p:oleObj name="Equation" r:id="rId4" imgW="32766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454400"/>
                        <a:ext cx="5964238" cy="48577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 w="25400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0" name="Text Box 70"/>
          <p:cNvSpPr txBox="1">
            <a:spLocks noChangeArrowheads="1"/>
          </p:cNvSpPr>
          <p:nvPr/>
        </p:nvSpPr>
        <p:spPr bwMode="auto">
          <a:xfrm>
            <a:off x="858313" y="6013450"/>
            <a:ext cx="7462465" cy="584776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8000"/>
                </a:solidFill>
                <a:latin typeface="Comic Sans MS"/>
                <a:cs typeface="Comic Sans MS"/>
              </a:rPr>
              <a:t>Polarized electrons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and</a:t>
            </a:r>
            <a:r>
              <a:rPr lang="en-US" sz="1600" b="1" dirty="0">
                <a:solidFill>
                  <a:srgbClr val="008000"/>
                </a:solidFill>
                <a:latin typeface="Comic Sans MS"/>
                <a:cs typeface="Comic Sans MS"/>
              </a:rPr>
              <a:t> positrons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allow to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separate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the </a:t>
            </a:r>
          </a:p>
          <a:p>
            <a:pPr algn="ctr">
              <a:defRPr/>
            </a:pPr>
            <a:r>
              <a:rPr lang="en-US" sz="1600" dirty="0">
                <a:solidFill>
                  <a:srgbClr val="0000CC"/>
                </a:solidFill>
                <a:latin typeface="Comic Sans MS"/>
                <a:cs typeface="Comic Sans MS"/>
              </a:rPr>
              <a:t>unknown amplitudes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of the cross section for electro-production of photons.</a:t>
            </a:r>
            <a:endParaRPr lang="en-US" sz="1600" baseline="30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graphicFrame>
        <p:nvGraphicFramePr>
          <p:cNvPr id="123912" name="Object 71"/>
          <p:cNvGraphicFramePr>
            <a:graphicFrameLocks noChangeAspect="1"/>
          </p:cNvGraphicFramePr>
          <p:nvPr/>
        </p:nvGraphicFramePr>
        <p:xfrm>
          <a:off x="1570038" y="5141913"/>
          <a:ext cx="17018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2" name="Equation" r:id="rId6" imgW="1701800" imgH="266700" progId="Equation.3">
                  <p:embed/>
                </p:oleObj>
              </mc:Choice>
              <mc:Fallback>
                <p:oleObj name="Equation" r:id="rId6" imgW="17018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0038" y="5141913"/>
                        <a:ext cx="1701800" cy="266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3" name="Object 72"/>
          <p:cNvGraphicFramePr>
            <a:graphicFrameLocks noChangeAspect="1"/>
          </p:cNvGraphicFramePr>
          <p:nvPr/>
        </p:nvGraphicFramePr>
        <p:xfrm>
          <a:off x="1481138" y="5435600"/>
          <a:ext cx="18669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3" name="Equation" r:id="rId8" imgW="1866090" imgH="266584" progId="Equation.3">
                  <p:embed/>
                </p:oleObj>
              </mc:Choice>
              <mc:Fallback>
                <p:oleObj name="Equation" r:id="rId8" imgW="1866090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5435600"/>
                        <a:ext cx="1866900" cy="266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4" name="Object 74"/>
          <p:cNvGraphicFramePr>
            <a:graphicFrameLocks noChangeAspect="1"/>
          </p:cNvGraphicFramePr>
          <p:nvPr/>
        </p:nvGraphicFramePr>
        <p:xfrm>
          <a:off x="5491163" y="5151438"/>
          <a:ext cx="11684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4" name="Equation" r:id="rId10" imgW="1167893" imgH="266584" progId="Equation.3">
                  <p:embed/>
                </p:oleObj>
              </mc:Choice>
              <mc:Fallback>
                <p:oleObj name="Equation" r:id="rId10" imgW="1167893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163" y="5151438"/>
                        <a:ext cx="1168400" cy="266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5" name="Object 75"/>
          <p:cNvGraphicFramePr>
            <a:graphicFrameLocks noChangeAspect="1"/>
          </p:cNvGraphicFramePr>
          <p:nvPr/>
        </p:nvGraphicFramePr>
        <p:xfrm>
          <a:off x="4198938" y="5438775"/>
          <a:ext cx="37338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5" name="Equation" r:id="rId12" imgW="3733800" imgH="266700" progId="Equation.3">
                  <p:embed/>
                </p:oleObj>
              </mc:Choice>
              <mc:Fallback>
                <p:oleObj name="Equation" r:id="rId12" imgW="37338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8938" y="5438775"/>
                        <a:ext cx="3733800" cy="266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7" name="Text Box 77"/>
          <p:cNvSpPr txBox="1">
            <a:spLocks noChangeArrowheads="1"/>
          </p:cNvSpPr>
          <p:nvPr/>
        </p:nvSpPr>
        <p:spPr bwMode="auto">
          <a:xfrm>
            <a:off x="530225" y="4384675"/>
            <a:ext cx="103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</a:rPr>
              <a:t>Electron </a:t>
            </a:r>
          </a:p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</a:rPr>
              <a:t>observables</a:t>
            </a:r>
          </a:p>
        </p:txBody>
      </p:sp>
      <p:sp>
        <p:nvSpPr>
          <p:cNvPr id="583758" name="Text Box 78"/>
          <p:cNvSpPr txBox="1">
            <a:spLocks noChangeArrowheads="1"/>
          </p:cNvSpPr>
          <p:nvPr/>
        </p:nvSpPr>
        <p:spPr bwMode="auto">
          <a:xfrm>
            <a:off x="7251700" y="4391025"/>
            <a:ext cx="1668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</a:rPr>
              <a:t>Electron &amp; positron </a:t>
            </a:r>
          </a:p>
          <a:p>
            <a:pPr algn="ctr">
              <a:defRPr/>
            </a:pPr>
            <a:r>
              <a:rPr lang="fr-FR" sz="1200" b="1">
                <a:solidFill>
                  <a:srgbClr val="008000"/>
                </a:solidFill>
              </a:rPr>
              <a:t>observables</a:t>
            </a:r>
          </a:p>
        </p:txBody>
      </p:sp>
      <p:sp>
        <p:nvSpPr>
          <p:cNvPr id="583760" name="Oval 80"/>
          <p:cNvSpPr>
            <a:spLocks noChangeArrowheads="1"/>
          </p:cNvSpPr>
          <p:nvPr/>
        </p:nvSpPr>
        <p:spPr bwMode="auto">
          <a:xfrm>
            <a:off x="1481138" y="5335588"/>
            <a:ext cx="144462" cy="1222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3761" name="Oval 81"/>
          <p:cNvSpPr>
            <a:spLocks noChangeArrowheads="1"/>
          </p:cNvSpPr>
          <p:nvPr/>
        </p:nvSpPr>
        <p:spPr bwMode="auto">
          <a:xfrm>
            <a:off x="7515225" y="5341938"/>
            <a:ext cx="144463" cy="1222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cxnSp>
        <p:nvCxnSpPr>
          <p:cNvPr id="583763" name="AutoShape 83"/>
          <p:cNvCxnSpPr>
            <a:cxnSpLocks noChangeShapeType="1"/>
            <a:stCxn id="583757" idx="2"/>
            <a:endCxn id="583760" idx="2"/>
          </p:cNvCxnSpPr>
          <p:nvPr/>
        </p:nvCxnSpPr>
        <p:spPr bwMode="auto">
          <a:xfrm rot="16200000" flipH="1">
            <a:off x="987425" y="4903788"/>
            <a:ext cx="555625" cy="431800"/>
          </a:xfrm>
          <a:prstGeom prst="bentConnector2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83764" name="AutoShape 84"/>
          <p:cNvCxnSpPr>
            <a:cxnSpLocks noChangeShapeType="1"/>
            <a:stCxn id="583758" idx="2"/>
            <a:endCxn id="583761" idx="6"/>
          </p:cNvCxnSpPr>
          <p:nvPr/>
        </p:nvCxnSpPr>
        <p:spPr bwMode="auto">
          <a:xfrm rot="5400000">
            <a:off x="7595394" y="4912519"/>
            <a:ext cx="555625" cy="427037"/>
          </a:xfrm>
          <a:prstGeom prst="bentConnector2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83768" name="Text Box 88"/>
          <p:cNvSpPr txBox="1">
            <a:spLocks noChangeArrowheads="1"/>
          </p:cNvSpPr>
          <p:nvPr/>
        </p:nvSpPr>
        <p:spPr bwMode="auto">
          <a:xfrm>
            <a:off x="190500" y="276225"/>
            <a:ext cx="3713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</a:rPr>
              <a:t>Generalized</a:t>
            </a:r>
            <a:r>
              <a:rPr lang="fr-FR" sz="1800" i="1" dirty="0">
                <a:solidFill>
                  <a:srgbClr val="969696"/>
                </a:solidFill>
              </a:rPr>
              <a:t> parton distributions </a:t>
            </a:r>
            <a:endParaRPr lang="fr-FR" sz="1800" i="1" dirty="0">
              <a:solidFill>
                <a:srgbClr val="B2B2B2"/>
              </a:solidFill>
            </a:endParaRPr>
          </a:p>
        </p:txBody>
      </p:sp>
      <p:pic>
        <p:nvPicPr>
          <p:cNvPr id="123924" name="Picture 8" descr="diagbh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1901825"/>
            <a:ext cx="5362575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5" name="Object 10"/>
          <p:cNvGraphicFramePr>
            <a:graphicFrameLocks noChangeAspect="1"/>
          </p:cNvGraphicFramePr>
          <p:nvPr/>
        </p:nvGraphicFramePr>
        <p:xfrm>
          <a:off x="433388" y="3449638"/>
          <a:ext cx="829786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46" name="Equation" r:id="rId15" imgW="4559300" imgH="266700" progId="Equation.3">
                  <p:embed/>
                </p:oleObj>
              </mc:Choice>
              <mc:Fallback>
                <p:oleObj name="Equation" r:id="rId15" imgW="45593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3449638"/>
                        <a:ext cx="8297862" cy="48577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 w="25400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r 1"/>
          <p:cNvGrpSpPr>
            <a:grpSpLocks/>
          </p:cNvGrpSpPr>
          <p:nvPr/>
        </p:nvGrpSpPr>
        <p:grpSpPr bwMode="auto">
          <a:xfrm>
            <a:off x="2844800" y="4160838"/>
            <a:ext cx="3492500" cy="881062"/>
            <a:chOff x="2845265" y="4182112"/>
            <a:chExt cx="3492500" cy="880616"/>
          </a:xfrm>
        </p:grpSpPr>
        <p:graphicFrame>
          <p:nvGraphicFramePr>
            <p:cNvPr id="123928" name="Object 37"/>
            <p:cNvGraphicFramePr>
              <a:graphicFrameLocks noChangeAspect="1"/>
            </p:cNvGraphicFramePr>
            <p:nvPr/>
          </p:nvGraphicFramePr>
          <p:xfrm>
            <a:off x="3599328" y="4457890"/>
            <a:ext cx="1981200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347" name="Equation" r:id="rId17" imgW="1981200" imgH="266700" progId="Equation.3">
                    <p:embed/>
                  </p:oleObj>
                </mc:Choice>
                <mc:Fallback>
                  <p:oleObj name="Equation" r:id="rId17" imgW="1981200" imgH="266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9328" y="4457890"/>
                          <a:ext cx="1981200" cy="2667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" name="Text Box 39"/>
            <p:cNvSpPr txBox="1">
              <a:spLocks noChangeArrowheads="1"/>
            </p:cNvSpPr>
            <p:nvPr/>
          </p:nvSpPr>
          <p:spPr bwMode="auto">
            <a:xfrm>
              <a:off x="3666003" y="4182112"/>
              <a:ext cx="1835150" cy="274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1200" b="1">
                  <a:solidFill>
                    <a:srgbClr val="008000"/>
                  </a:solidFill>
                </a:rPr>
                <a:t>Additional observables</a:t>
              </a:r>
            </a:p>
          </p:txBody>
        </p:sp>
        <p:graphicFrame>
          <p:nvGraphicFramePr>
            <p:cNvPr id="123930" name="Object 38"/>
            <p:cNvGraphicFramePr>
              <a:graphicFrameLocks noChangeAspect="1"/>
            </p:cNvGraphicFramePr>
            <p:nvPr/>
          </p:nvGraphicFramePr>
          <p:xfrm>
            <a:off x="2845265" y="4796028"/>
            <a:ext cx="3492500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348" name="…quation" r:id="rId19" imgW="3492500" imgH="266700" progId="Equation.3">
                    <p:embed/>
                  </p:oleObj>
                </mc:Choice>
                <mc:Fallback>
                  <p:oleObj name="…quation" r:id="rId19" imgW="3492500" imgH="266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5265" y="4796028"/>
                          <a:ext cx="3492500" cy="2667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4" name="Image 16" descr="log_ipn.gif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11">
            <a:extLst>
              <a:ext uri="{FF2B5EF4-FFF2-40B4-BE49-F238E27FC236}">
                <a16:creationId xmlns:a16="http://schemas.microsoft.com/office/drawing/2014/main" id="{CE3EAF07-8369-FE42-94E3-994723549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6/25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744316FF-388C-9A49-A586-6A0E5E9D1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677385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3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3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9" name="Line 29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3723" name="Rectangle 43"/>
          <p:cNvSpPr>
            <a:spLocks noChangeArrowheads="1"/>
          </p:cNvSpPr>
          <p:nvPr/>
        </p:nvSpPr>
        <p:spPr bwMode="auto">
          <a:xfrm>
            <a:off x="2062302" y="1727526"/>
            <a:ext cx="502894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V.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Burkert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Elouadrhiri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F.-X. Girod, C.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Muñoz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Camacho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Niccolai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E.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Voutier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</a:t>
            </a:r>
          </a:p>
        </p:txBody>
      </p:sp>
      <p:grpSp>
        <p:nvGrpSpPr>
          <p:cNvPr id="29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4" name="Image 16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11">
            <a:extLst>
              <a:ext uri="{FF2B5EF4-FFF2-40B4-BE49-F238E27FC236}">
                <a16:creationId xmlns:a16="http://schemas.microsoft.com/office/drawing/2014/main" id="{CE3EAF07-8369-FE42-94E3-994723549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7/25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EBB76B12-7C2D-D14F-848D-14E4E1EA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13" name="Text Box 88">
            <a:extLst>
              <a:ext uri="{FF2B5EF4-FFF2-40B4-BE49-F238E27FC236}">
                <a16:creationId xmlns:a16="http://schemas.microsoft.com/office/drawing/2014/main" id="{DB986E19-276D-254D-BC08-CEFEAB2BC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3713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</a:rPr>
              <a:t>Generalized</a:t>
            </a:r>
            <a:r>
              <a:rPr lang="fr-FR" sz="1800" i="1" dirty="0">
                <a:solidFill>
                  <a:srgbClr val="969696"/>
                </a:solidFill>
              </a:rPr>
              <a:t> parton distributions </a:t>
            </a:r>
            <a:endParaRPr lang="fr-FR" sz="1800" i="1" dirty="0">
              <a:solidFill>
                <a:srgbClr val="B2B2B2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2261F9-378A-0B4A-92B9-4F0AF29F5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" y="2231198"/>
            <a:ext cx="4424655" cy="33259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B996B-380C-E749-B87D-93456B70E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25965" y="3453791"/>
            <a:ext cx="2952328" cy="38131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2CCC25-D2DE-594A-8812-BACFDE2C7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1647" y="3547680"/>
            <a:ext cx="2917469" cy="2906161"/>
          </a:xfrm>
          <a:prstGeom prst="rect">
            <a:avLst/>
          </a:prstGeom>
        </p:spPr>
      </p:pic>
      <p:sp>
        <p:nvSpPr>
          <p:cNvPr id="20" name="Text Box 6">
            <a:extLst>
              <a:ext uri="{FF2B5EF4-FFF2-40B4-BE49-F238E27FC236}">
                <a16:creationId xmlns:a16="http://schemas.microsoft.com/office/drawing/2014/main" id="{6D67DDD0-EFBF-094E-8AB8-835EB9619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133" y="2146989"/>
            <a:ext cx="426771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en-US" sz="1600" dirty="0">
                <a:cs typeface="+mn-cs"/>
              </a:rPr>
              <a:t> It is proposed to measure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polarized</a:t>
            </a:r>
            <a:r>
              <a:rPr lang="en-US" sz="1600" dirty="0">
                <a:cs typeface="+mn-cs"/>
              </a:rPr>
              <a:t> and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unpolarized</a:t>
            </a:r>
            <a:r>
              <a:rPr lang="en-US" sz="1600" dirty="0">
                <a:cs typeface="+mn-cs"/>
              </a:rPr>
              <a:t> beam </a:t>
            </a:r>
            <a:r>
              <a:rPr lang="en-US" sz="1600" b="1" dirty="0">
                <a:solidFill>
                  <a:srgbClr val="0000FF"/>
                </a:solidFill>
                <a:cs typeface="+mn-cs"/>
              </a:rPr>
              <a:t>charge asymmetries</a:t>
            </a:r>
            <a:r>
              <a:rPr lang="en-US" sz="1600" dirty="0">
                <a:cs typeface="+mn-cs"/>
              </a:rPr>
              <a:t> off </a:t>
            </a:r>
            <a:r>
              <a:rPr lang="en-US" sz="1600" b="1" dirty="0">
                <a:solidFill>
                  <a:srgbClr val="CD04FF"/>
                </a:solidFill>
                <a:cs typeface="+mn-cs"/>
              </a:rPr>
              <a:t>protons</a:t>
            </a:r>
            <a:r>
              <a:rPr lang="en-US" sz="1600" dirty="0">
                <a:cs typeface="+mn-cs"/>
              </a:rPr>
              <a:t> and </a:t>
            </a:r>
            <a:r>
              <a:rPr lang="en-US" sz="1600" b="1" dirty="0">
                <a:solidFill>
                  <a:srgbClr val="CD04FF"/>
                </a:solidFill>
                <a:cs typeface="+mn-cs"/>
              </a:rPr>
              <a:t>neutrons</a:t>
            </a:r>
            <a:r>
              <a:rPr lang="en-US" sz="1600" dirty="0">
                <a:cs typeface="+mn-cs"/>
              </a:rPr>
              <a:t> (CLAS12), and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unpolarized</a:t>
            </a:r>
            <a:r>
              <a:rPr lang="en-US" sz="1600" dirty="0">
                <a:cs typeface="+mn-cs"/>
              </a:rPr>
              <a:t> </a:t>
            </a:r>
            <a:r>
              <a:rPr lang="en-US" sz="1600" b="1" dirty="0">
                <a:solidFill>
                  <a:srgbClr val="CD04FF"/>
                </a:solidFill>
                <a:cs typeface="+mn-cs"/>
              </a:rPr>
              <a:t>p-DVCS</a:t>
            </a:r>
            <a:r>
              <a:rPr lang="en-US" sz="1600" dirty="0">
                <a:cs typeface="+mn-cs"/>
              </a:rPr>
              <a:t> </a:t>
            </a:r>
            <a:r>
              <a:rPr lang="en-US" sz="1600" b="1" dirty="0">
                <a:solidFill>
                  <a:srgbClr val="0000FF"/>
                </a:solidFill>
                <a:cs typeface="+mn-cs"/>
              </a:rPr>
              <a:t>cross section</a:t>
            </a:r>
            <a:r>
              <a:rPr lang="en-US" sz="1600" dirty="0">
                <a:cs typeface="+mn-cs"/>
              </a:rPr>
              <a:t> with positrons (HMS+NPS).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56AC9B-FEB0-5F45-9843-CE534B181E5F}"/>
              </a:ext>
            </a:extLst>
          </p:cNvPr>
          <p:cNvSpPr txBox="1"/>
          <p:nvPr/>
        </p:nvSpPr>
        <p:spPr>
          <a:xfrm>
            <a:off x="718293" y="5667104"/>
            <a:ext cx="962635" cy="8771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D-</a:t>
            </a:r>
            <a:r>
              <a:rPr lang="fr-FR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</a:t>
            </a:r>
            <a:endParaRPr lang="fr-F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b="1" dirty="0" err="1">
                <a:solidFill>
                  <a:srgbClr val="FF0000"/>
                </a:solidFill>
                <a:latin typeface="Lucida Calligraphy" panose="03010101010101010101" pitchFamily="66" charset="77"/>
                <a:cs typeface="Calibri" panose="020F0502020204030204" pitchFamily="34" charset="0"/>
              </a:rPr>
              <a:t>Re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fr-FR" b="1" dirty="0">
                <a:solidFill>
                  <a:srgbClr val="FF0000"/>
                </a:solidFill>
                <a:latin typeface="Lucida Calligraphy" panose="03010101010101010101" pitchFamily="66" charset="77"/>
                <a:cs typeface="Calibri" panose="020F0502020204030204" pitchFamily="34" charset="0"/>
              </a:rPr>
              <a:t>E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Pure DVCS</a:t>
            </a: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2" name="Text Box 9">
            <a:extLst>
              <a:ext uri="{FF2B5EF4-FFF2-40B4-BE49-F238E27FC236}">
                <a16:creationId xmlns:a16="http://schemas.microsoft.com/office/drawing/2014/main" id="{5FD72772-A1F2-4F4A-AC1B-C4E0395BF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049" y="977900"/>
            <a:ext cx="3251338" cy="5847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LOI12-18-004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e+ @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JLab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12 GeV -  J.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Grames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, E.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Voutier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et al.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F79474C-E4C5-FC42-B1A8-AF7617758280}"/>
              </a:ext>
            </a:extLst>
          </p:cNvPr>
          <p:cNvSpPr/>
          <p:nvPr/>
        </p:nvSpPr>
        <p:spPr>
          <a:xfrm>
            <a:off x="2649050" y="4314362"/>
            <a:ext cx="72000" cy="720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DB74A38-B17C-3B4E-BF98-C8EF044A310E}"/>
              </a:ext>
            </a:extLst>
          </p:cNvPr>
          <p:cNvSpPr/>
          <p:nvPr/>
        </p:nvSpPr>
        <p:spPr>
          <a:xfrm>
            <a:off x="2649600" y="4509128"/>
            <a:ext cx="70568" cy="72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BD70334-CE91-D54E-B862-8EC33120BBA3}"/>
              </a:ext>
            </a:extLst>
          </p:cNvPr>
          <p:cNvSpPr txBox="1"/>
          <p:nvPr/>
        </p:nvSpPr>
        <p:spPr>
          <a:xfrm>
            <a:off x="2693908" y="4231525"/>
            <a:ext cx="1119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rgbClr val="0000FF"/>
                </a:solidFill>
                <a:latin typeface="+mj-lt"/>
              </a:rPr>
              <a:t>e</a:t>
            </a:r>
            <a:r>
              <a:rPr lang="fr-FR" sz="1000" baseline="30000" dirty="0">
                <a:solidFill>
                  <a:srgbClr val="0000FF"/>
                </a:solidFill>
                <a:latin typeface="+mj-lt"/>
              </a:rPr>
              <a:t>+</a:t>
            </a:r>
            <a:r>
              <a:rPr lang="fr-FR" sz="1000" dirty="0">
                <a:solidFill>
                  <a:srgbClr val="0000FF"/>
                </a:solidFill>
                <a:latin typeface="+mj-lt"/>
              </a:rPr>
              <a:t> and e</a:t>
            </a:r>
            <a:r>
              <a:rPr lang="fr-FR" sz="1000" baseline="30000" dirty="0">
                <a:solidFill>
                  <a:srgbClr val="0000FF"/>
                </a:solidFill>
                <a:latin typeface="+mj-lt"/>
              </a:rPr>
              <a:t>- </a:t>
            </a:r>
            <a:r>
              <a:rPr lang="fr-FR" sz="1000" dirty="0" err="1">
                <a:solidFill>
                  <a:srgbClr val="0000FF"/>
                </a:solidFill>
                <a:latin typeface="+mj-lt"/>
              </a:rPr>
              <a:t>beams</a:t>
            </a:r>
            <a:endParaRPr lang="fr-FR" sz="10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772AEC-862D-234D-B30A-D6569FF8422F}"/>
              </a:ext>
            </a:extLst>
          </p:cNvPr>
          <p:cNvSpPr txBox="1"/>
          <p:nvPr/>
        </p:nvSpPr>
        <p:spPr>
          <a:xfrm>
            <a:off x="2692297" y="4414410"/>
            <a:ext cx="9220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rgbClr val="FF0000"/>
                </a:solidFill>
                <a:latin typeface="+mj-lt"/>
              </a:rPr>
              <a:t>e</a:t>
            </a:r>
            <a:r>
              <a:rPr lang="fr-FR" sz="1000" baseline="30000" dirty="0">
                <a:solidFill>
                  <a:srgbClr val="FF0000"/>
                </a:solidFill>
                <a:latin typeface="+mj-lt"/>
              </a:rPr>
              <a:t>-</a:t>
            </a:r>
            <a:r>
              <a:rPr lang="fr-FR" sz="1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000" dirty="0" err="1">
                <a:solidFill>
                  <a:srgbClr val="FF0000"/>
                </a:solidFill>
                <a:latin typeface="+mj-lt"/>
              </a:rPr>
              <a:t>beam</a:t>
            </a:r>
            <a:r>
              <a:rPr lang="fr-FR" sz="1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000" dirty="0" err="1">
                <a:solidFill>
                  <a:srgbClr val="FF0000"/>
                </a:solidFill>
                <a:latin typeface="+mj-lt"/>
              </a:rPr>
              <a:t>only</a:t>
            </a:r>
            <a:endParaRPr lang="fr-FR" sz="1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597067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3142308" y="982663"/>
            <a:ext cx="2872902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000000"/>
                </a:solidFill>
                <a:latin typeface="Lucida Calligraphy" charset="0"/>
              </a:rPr>
              <a:t>Strangenes</a:t>
            </a: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 Tagging</a:t>
            </a:r>
          </a:p>
        </p:txBody>
      </p:sp>
      <p:grpSp>
        <p:nvGrpSpPr>
          <p:cNvPr id="24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5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26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C4C810A-AB11-044E-B7B4-14B26C914EDE}"/>
              </a:ext>
            </a:extLst>
          </p:cNvPr>
          <p:cNvGrpSpPr>
            <a:grpSpLocks noChangeAspect="1"/>
          </p:cNvGrpSpPr>
          <p:nvPr/>
        </p:nvGrpSpPr>
        <p:grpSpPr>
          <a:xfrm>
            <a:off x="4695005" y="2255685"/>
            <a:ext cx="4755979" cy="5977526"/>
            <a:chOff x="3203848" y="1256123"/>
            <a:chExt cx="3972356" cy="4992634"/>
          </a:xfrm>
        </p:grpSpPr>
        <p:pic>
          <p:nvPicPr>
            <p:cNvPr id="30" name="Picture 17">
              <a:extLst>
                <a:ext uri="{FF2B5EF4-FFF2-40B4-BE49-F238E27FC236}">
                  <a16:creationId xmlns:a16="http://schemas.microsoft.com/office/drawing/2014/main" id="{EFDB69B9-208C-6946-83D8-749FA242D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3848" y="1256123"/>
              <a:ext cx="3972356" cy="4992634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DE9CE44-B79F-E24B-85E4-F90EF0E688CF}"/>
                </a:ext>
              </a:extLst>
            </p:cNvPr>
            <p:cNvSpPr/>
            <p:nvPr/>
          </p:nvSpPr>
          <p:spPr>
            <a:xfrm>
              <a:off x="3203848" y="3869403"/>
              <a:ext cx="3972356" cy="237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Text Box 88">
            <a:extLst>
              <a:ext uri="{FF2B5EF4-FFF2-40B4-BE49-F238E27FC236}">
                <a16:creationId xmlns:a16="http://schemas.microsoft.com/office/drawing/2014/main" id="{06FCF667-BCDC-3843-AA8F-03C97E699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1499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</a:rPr>
              <a:t>Charm</a:t>
            </a:r>
            <a:r>
              <a:rPr lang="fr-FR" sz="1800" i="1" dirty="0">
                <a:solidFill>
                  <a:srgbClr val="969696"/>
                </a:solidFill>
              </a:rPr>
              <a:t> production 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8DED99-95CA-5F41-8BCA-52909A8FE756}"/>
              </a:ext>
            </a:extLst>
          </p:cNvPr>
          <p:cNvSpPr txBox="1"/>
          <p:nvPr/>
        </p:nvSpPr>
        <p:spPr>
          <a:xfrm>
            <a:off x="707801" y="1622083"/>
            <a:ext cx="7740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The </a:t>
            </a:r>
            <a:r>
              <a:rPr lang="fr-FR" sz="1600" b="1" dirty="0" err="1"/>
              <a:t>modest</a:t>
            </a:r>
            <a:r>
              <a:rPr lang="fr-FR" sz="1600" b="1" dirty="0"/>
              <a:t> center-of-mass </a:t>
            </a:r>
            <a:r>
              <a:rPr lang="fr-FR" sz="1600" b="1" dirty="0" err="1"/>
              <a:t>energy</a:t>
            </a:r>
            <a:r>
              <a:rPr lang="fr-FR" sz="1600" b="1" dirty="0"/>
              <a:t> </a:t>
            </a:r>
            <a:r>
              <a:rPr lang="fr-FR" sz="1600" dirty="0"/>
              <a:t>at the EIC </a:t>
            </a:r>
            <a:r>
              <a:rPr lang="fr-FR" sz="1600" dirty="0" err="1"/>
              <a:t>can</a:t>
            </a:r>
            <a:r>
              <a:rPr lang="fr-FR" sz="1600" dirty="0"/>
              <a:t> </a:t>
            </a:r>
            <a:r>
              <a:rPr lang="fr-FR" sz="1600" dirty="0" err="1"/>
              <a:t>be</a:t>
            </a:r>
            <a:r>
              <a:rPr lang="fr-FR" sz="1600" dirty="0"/>
              <a:t> </a:t>
            </a:r>
            <a:r>
              <a:rPr lang="fr-FR" sz="1600" b="1" dirty="0" err="1"/>
              <a:t>compensated</a:t>
            </a:r>
            <a:r>
              <a:rPr lang="fr-FR" sz="1600" dirty="0"/>
              <a:t> by the </a:t>
            </a:r>
            <a:r>
              <a:rPr lang="fr-FR" sz="1600" b="1" dirty="0">
                <a:solidFill>
                  <a:srgbClr val="FF0000"/>
                </a:solidFill>
              </a:rPr>
              <a:t>high </a:t>
            </a:r>
            <a:r>
              <a:rPr lang="fr-FR" sz="1600" b="1" dirty="0" err="1">
                <a:solidFill>
                  <a:srgbClr val="FF0000"/>
                </a:solidFill>
              </a:rPr>
              <a:t>luminosity</a:t>
            </a:r>
            <a:r>
              <a:rPr lang="fr-FR" sz="1600" dirty="0"/>
              <a:t> and </a:t>
            </a:r>
            <a:r>
              <a:rPr lang="fr-FR" sz="1600" b="1" dirty="0" err="1">
                <a:solidFill>
                  <a:srgbClr val="FF0000"/>
                </a:solidFill>
              </a:rPr>
              <a:t>polarization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degree</a:t>
            </a:r>
            <a:r>
              <a:rPr lang="fr-FR" sz="1600" dirty="0"/>
              <a:t> of the lepton </a:t>
            </a:r>
            <a:r>
              <a:rPr lang="fr-FR" sz="1600" dirty="0" err="1"/>
              <a:t>beam</a:t>
            </a:r>
            <a:r>
              <a:rPr lang="fr-FR" sz="1600" dirty="0"/>
              <a:t>, to help for </a:t>
            </a:r>
            <a:r>
              <a:rPr lang="fr-FR" sz="1600" b="1" dirty="0" err="1">
                <a:solidFill>
                  <a:srgbClr val="0000FF"/>
                </a:solidFill>
              </a:rPr>
              <a:t>precise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measurements</a:t>
            </a:r>
            <a:r>
              <a:rPr lang="fr-FR" sz="1600" dirty="0"/>
              <a:t> of the </a:t>
            </a:r>
            <a:r>
              <a:rPr lang="fr-FR" sz="1600" dirty="0" err="1"/>
              <a:t>small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0000FF"/>
                </a:solidFill>
              </a:rPr>
              <a:t>charge </a:t>
            </a:r>
            <a:r>
              <a:rPr lang="fr-FR" sz="1600" b="1" dirty="0" err="1">
                <a:solidFill>
                  <a:srgbClr val="0000FF"/>
                </a:solidFill>
              </a:rPr>
              <a:t>current</a:t>
            </a:r>
            <a:r>
              <a:rPr lang="fr-FR" sz="1600" b="1" dirty="0">
                <a:solidFill>
                  <a:srgbClr val="0000FF"/>
                </a:solidFill>
              </a:rPr>
              <a:t> cross section</a:t>
            </a:r>
            <a:r>
              <a:rPr lang="fr-FR" sz="1600" dirty="0"/>
              <a:t>.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BA058DA-D109-1046-9514-550D85C76D2D}"/>
              </a:ext>
            </a:extLst>
          </p:cNvPr>
          <p:cNvSpPr txBox="1"/>
          <p:nvPr/>
        </p:nvSpPr>
        <p:spPr>
          <a:xfrm>
            <a:off x="365360" y="2977234"/>
            <a:ext cx="4055400" cy="1353960"/>
          </a:xfrm>
          <a:prstGeom prst="rect">
            <a:avLst/>
          </a:prstGeom>
          <a:noFill/>
          <a:ln>
            <a:noFill/>
          </a:ln>
        </p:spPr>
        <p:txBody>
          <a:bodyPr vert="horz" wrap="none" lIns="99000" tIns="54000" rIns="99000" bIns="54000" anchorCtr="0" compatLnSpc="1">
            <a:spAutoFit/>
          </a:bodyPr>
          <a:lstStyle/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200"/>
            </a:pPr>
            <a:r>
              <a:rPr lang="en-US" sz="2200" b="0" i="0" u="none" strike="noStrike" baseline="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Arial Unicode MS" pitchFamily="2"/>
                <a:cs typeface="Arial Unicode MS" pitchFamily="2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E5BCC2-2B85-1449-8C08-DCEEF540FB91}"/>
              </a:ext>
            </a:extLst>
          </p:cNvPr>
          <p:cNvSpPr/>
          <p:nvPr/>
        </p:nvSpPr>
        <p:spPr>
          <a:xfrm>
            <a:off x="5516747" y="2607400"/>
            <a:ext cx="914400" cy="2286000"/>
          </a:xfrm>
          <a:prstGeom prst="rect">
            <a:avLst/>
          </a:prstGeom>
          <a:solidFill>
            <a:srgbClr val="F4E4EB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CFF95E-10F5-0644-A904-8B297F0B31B5}"/>
              </a:ext>
            </a:extLst>
          </p:cNvPr>
          <p:cNvSpPr txBox="1"/>
          <p:nvPr/>
        </p:nvSpPr>
        <p:spPr>
          <a:xfrm>
            <a:off x="5777293" y="4642903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CD04FF"/>
                </a:solidFill>
                <a:latin typeface="+mn-lt"/>
              </a:rPr>
              <a:t>EIC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E9752-7193-A340-A16A-AED9B5A5D9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941" y="2842497"/>
            <a:ext cx="1383147" cy="1224000"/>
          </a:xfrm>
          <a:prstGeom prst="rect">
            <a:avLst/>
          </a:prstGeom>
        </p:spPr>
      </p:pic>
      <p:sp>
        <p:nvSpPr>
          <p:cNvPr id="38" name="Text Box 11">
            <a:extLst>
              <a:ext uri="{FF2B5EF4-FFF2-40B4-BE49-F238E27FC236}">
                <a16:creationId xmlns:a16="http://schemas.microsoft.com/office/drawing/2014/main" id="{CAEDFC57-9727-2349-829A-31B5C4AEC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8/25</a:t>
            </a:r>
          </a:p>
        </p:txBody>
      </p:sp>
      <p:cxnSp>
        <p:nvCxnSpPr>
          <p:cNvPr id="46" name="Straight Connector 19">
            <a:extLst>
              <a:ext uri="{FF2B5EF4-FFF2-40B4-BE49-F238E27FC236}">
                <a16:creationId xmlns:a16="http://schemas.microsoft.com/office/drawing/2014/main" id="{0B82C6E2-7947-4F45-BD91-3C1885088D69}"/>
              </a:ext>
            </a:extLst>
          </p:cNvPr>
          <p:cNvCxnSpPr/>
          <p:nvPr/>
        </p:nvCxnSpPr>
        <p:spPr bwMode="auto">
          <a:xfrm>
            <a:off x="7380312" y="4160654"/>
            <a:ext cx="491761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TextBox 20">
            <a:extLst>
              <a:ext uri="{FF2B5EF4-FFF2-40B4-BE49-F238E27FC236}">
                <a16:creationId xmlns:a16="http://schemas.microsoft.com/office/drawing/2014/main" id="{3FB72979-3236-3949-B111-C7689A9FF50C}"/>
              </a:ext>
            </a:extLst>
          </p:cNvPr>
          <p:cNvSpPr txBox="1"/>
          <p:nvPr/>
        </p:nvSpPr>
        <p:spPr>
          <a:xfrm>
            <a:off x="7845137" y="3995952"/>
            <a:ext cx="1007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CC e</a:t>
            </a:r>
            <a:r>
              <a:rPr lang="en-US" baseline="30000" dirty="0">
                <a:solidFill>
                  <a:schemeClr val="tx1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-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p</a:t>
            </a:r>
          </a:p>
        </p:txBody>
      </p:sp>
      <p:cxnSp>
        <p:nvCxnSpPr>
          <p:cNvPr id="48" name="Straight Connector 23">
            <a:extLst>
              <a:ext uri="{FF2B5EF4-FFF2-40B4-BE49-F238E27FC236}">
                <a16:creationId xmlns:a16="http://schemas.microsoft.com/office/drawing/2014/main" id="{C40A2EF7-0CBF-4541-92BD-06DC881B014D}"/>
              </a:ext>
            </a:extLst>
          </p:cNvPr>
          <p:cNvCxnSpPr/>
          <p:nvPr/>
        </p:nvCxnSpPr>
        <p:spPr bwMode="auto">
          <a:xfrm>
            <a:off x="7371341" y="4370891"/>
            <a:ext cx="491761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24">
            <a:extLst>
              <a:ext uri="{FF2B5EF4-FFF2-40B4-BE49-F238E27FC236}">
                <a16:creationId xmlns:a16="http://schemas.microsoft.com/office/drawing/2014/main" id="{7917E614-7387-3740-B08E-17B42292FC24}"/>
              </a:ext>
            </a:extLst>
          </p:cNvPr>
          <p:cNvCxnSpPr/>
          <p:nvPr/>
        </p:nvCxnSpPr>
        <p:spPr bwMode="auto">
          <a:xfrm>
            <a:off x="7365554" y="4581128"/>
            <a:ext cx="491761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TextBox 25">
            <a:extLst>
              <a:ext uri="{FF2B5EF4-FFF2-40B4-BE49-F238E27FC236}">
                <a16:creationId xmlns:a16="http://schemas.microsoft.com/office/drawing/2014/main" id="{78ECB019-CCA0-2545-AC77-6BD6D89AAB4F}"/>
              </a:ext>
            </a:extLst>
          </p:cNvPr>
          <p:cNvSpPr txBox="1"/>
          <p:nvPr/>
        </p:nvSpPr>
        <p:spPr>
          <a:xfrm>
            <a:off x="7832466" y="4211976"/>
            <a:ext cx="100723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CC 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e</a:t>
            </a:r>
            <a:r>
              <a:rPr lang="en-US" baseline="30000" dirty="0" err="1">
                <a:solidFill>
                  <a:srgbClr val="FF0000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+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p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omic Sans MS" charset="0"/>
              <a:cs typeface="Calibri" panose="020F0502020204030204" pitchFamily="34" charset="0"/>
            </a:endParaRPr>
          </a:p>
        </p:txBody>
      </p:sp>
      <p:sp>
        <p:nvSpPr>
          <p:cNvPr id="51" name="TextBox 26">
            <a:extLst>
              <a:ext uri="{FF2B5EF4-FFF2-40B4-BE49-F238E27FC236}">
                <a16:creationId xmlns:a16="http://schemas.microsoft.com/office/drawing/2014/main" id="{D5769A92-B7BE-604B-932A-5454979A2231}"/>
              </a:ext>
            </a:extLst>
          </p:cNvPr>
          <p:cNvSpPr txBox="1"/>
          <p:nvPr/>
        </p:nvSpPr>
        <p:spPr>
          <a:xfrm>
            <a:off x="7837318" y="4419790"/>
            <a:ext cx="1249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CC </a:t>
            </a:r>
            <a:r>
              <a:rPr lang="en-US" dirty="0" err="1">
                <a:solidFill>
                  <a:srgbClr val="0000FF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e</a:t>
            </a:r>
            <a:r>
              <a:rPr lang="en-US" baseline="30000" dirty="0" err="1">
                <a:solidFill>
                  <a:srgbClr val="0000FF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+</a:t>
            </a:r>
            <a:r>
              <a:rPr lang="en-US" dirty="0" err="1">
                <a:solidFill>
                  <a:srgbClr val="0000FF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p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Comic Sans MS" charset="0"/>
                <a:cs typeface="Calibri" panose="020F0502020204030204" pitchFamily="34" charset="0"/>
              </a:rPr>
              <a:t> (s-&gt;c)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70DB04A-0D6B-FD46-A086-4750F19AB981}"/>
              </a:ext>
            </a:extLst>
          </p:cNvPr>
          <p:cNvGrpSpPr/>
          <p:nvPr/>
        </p:nvGrpSpPr>
        <p:grpSpPr>
          <a:xfrm>
            <a:off x="7798583" y="3495906"/>
            <a:ext cx="1165905" cy="439458"/>
            <a:chOff x="6991574" y="3458876"/>
            <a:chExt cx="1165905" cy="439458"/>
          </a:xfrm>
        </p:grpSpPr>
        <p:sp>
          <p:nvSpPr>
            <p:cNvPr id="52" name="TextBox 22">
              <a:extLst>
                <a:ext uri="{FF2B5EF4-FFF2-40B4-BE49-F238E27FC236}">
                  <a16:creationId xmlns:a16="http://schemas.microsoft.com/office/drawing/2014/main" id="{BAF87A9F-BA7E-6A4C-ABE8-EF4C6478857A}"/>
                </a:ext>
              </a:extLst>
            </p:cNvPr>
            <p:cNvSpPr txBox="1"/>
            <p:nvPr/>
          </p:nvSpPr>
          <p:spPr>
            <a:xfrm>
              <a:off x="6991574" y="3501008"/>
              <a:ext cx="11659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Q</a:t>
              </a:r>
              <a:r>
                <a:rPr lang="en-US" sz="1200" baseline="300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2</a:t>
              </a:r>
              <a:r>
                <a:rPr lang="en-US" sz="1200" baseline="30000" dirty="0">
                  <a:ea typeface="Comic Sans MS" charset="0"/>
                  <a:cs typeface="Comic Sans MS" charset="0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&gt;      GeV</a:t>
              </a:r>
              <a:r>
                <a:rPr lang="en-US" sz="1200" baseline="300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2</a:t>
              </a:r>
            </a:p>
          </p:txBody>
        </p:sp>
        <p:sp>
          <p:nvSpPr>
            <p:cNvPr id="53" name="TextBox 22">
              <a:extLst>
                <a:ext uri="{FF2B5EF4-FFF2-40B4-BE49-F238E27FC236}">
                  <a16:creationId xmlns:a16="http://schemas.microsoft.com/office/drawing/2014/main" id="{427B4262-95E8-DD4C-990A-8D578D32EE42}"/>
                </a:ext>
              </a:extLst>
            </p:cNvPr>
            <p:cNvSpPr txBox="1"/>
            <p:nvPr/>
          </p:nvSpPr>
          <p:spPr>
            <a:xfrm>
              <a:off x="7326290" y="3458876"/>
              <a:ext cx="373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10</a:t>
              </a:r>
              <a:endParaRPr lang="en-US" sz="1200" baseline="30000" dirty="0">
                <a:solidFill>
                  <a:schemeClr val="tx1"/>
                </a:solidFill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C751AAC4-AD84-9440-8AC5-FFF5FB49F666}"/>
                </a:ext>
              </a:extLst>
            </p:cNvPr>
            <p:cNvSpPr txBox="1"/>
            <p:nvPr/>
          </p:nvSpPr>
          <p:spPr>
            <a:xfrm>
              <a:off x="7275627" y="3621335"/>
              <a:ext cx="4753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rPr>
                <a:t>100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29FC2743-51A8-524C-9352-0E0B47173AD1}"/>
              </a:ext>
            </a:extLst>
          </p:cNvPr>
          <p:cNvSpPr txBox="1"/>
          <p:nvPr/>
        </p:nvSpPr>
        <p:spPr>
          <a:xfrm>
            <a:off x="365360" y="4464516"/>
            <a:ext cx="44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b="1" dirty="0" err="1">
                <a:solidFill>
                  <a:srgbClr val="FF0000"/>
                </a:solidFill>
              </a:rPr>
              <a:t>Charm</a:t>
            </a:r>
            <a:r>
              <a:rPr lang="fr-FR" b="1" dirty="0">
                <a:solidFill>
                  <a:srgbClr val="FF0000"/>
                </a:solidFill>
              </a:rPr>
              <a:t> production</a:t>
            </a:r>
            <a:r>
              <a:rPr lang="fr-FR" dirty="0"/>
              <a:t> via </a:t>
            </a:r>
            <a:r>
              <a:rPr lang="fr-FR" b="1" dirty="0">
                <a:solidFill>
                  <a:srgbClr val="0000FF"/>
                </a:solidFill>
              </a:rPr>
              <a:t>charge </a:t>
            </a:r>
            <a:r>
              <a:rPr lang="fr-FR" b="1" dirty="0" err="1">
                <a:solidFill>
                  <a:srgbClr val="0000FF"/>
                </a:solidFill>
              </a:rPr>
              <a:t>current</a:t>
            </a:r>
            <a:r>
              <a:rPr lang="fr-FR" b="1" dirty="0">
                <a:solidFill>
                  <a:srgbClr val="0000FF"/>
                </a:solidFill>
              </a:rPr>
              <a:t> </a:t>
            </a:r>
            <a:r>
              <a:rPr lang="fr-FR" dirty="0"/>
              <a:t>exchange </a:t>
            </a:r>
            <a:r>
              <a:rPr lang="fr-FR" dirty="0" err="1"/>
              <a:t>preferentially</a:t>
            </a:r>
            <a:r>
              <a:rPr lang="fr-FR" dirty="0"/>
              <a:t> couples to the </a:t>
            </a:r>
            <a:r>
              <a:rPr lang="fr-FR" b="1" dirty="0" err="1">
                <a:solidFill>
                  <a:srgbClr val="FF0000"/>
                </a:solidFill>
              </a:rPr>
              <a:t>strange</a:t>
            </a:r>
            <a:r>
              <a:rPr lang="fr-FR" b="1" dirty="0">
                <a:solidFill>
                  <a:srgbClr val="FF0000"/>
                </a:solidFill>
              </a:rPr>
              <a:t> conten</a:t>
            </a:r>
            <a:r>
              <a:rPr lang="fr-FR" dirty="0"/>
              <a:t>t of the </a:t>
            </a:r>
            <a:r>
              <a:rPr lang="fr-FR" dirty="0" err="1"/>
              <a:t>nucleon</a:t>
            </a:r>
            <a:r>
              <a:rPr lang="fr-FR" dirty="0"/>
              <a:t>.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fr-FR" sz="800" dirty="0"/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dirty="0"/>
              <a:t>The boson-gluon-fusion </a:t>
            </a:r>
            <a:r>
              <a:rPr lang="fr-FR" dirty="0" err="1"/>
              <a:t>mechanism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source of </a:t>
            </a:r>
            <a:r>
              <a:rPr lang="fr-FR" b="1" dirty="0">
                <a:solidFill>
                  <a:srgbClr val="FF0000"/>
                </a:solidFill>
              </a:rPr>
              <a:t>background</a:t>
            </a:r>
            <a:r>
              <a:rPr lang="fr-FR" dirty="0"/>
              <a:t>, </a:t>
            </a:r>
            <a:r>
              <a:rPr lang="fr-FR" b="1" dirty="0" err="1">
                <a:solidFill>
                  <a:srgbClr val="FF0000"/>
                </a:solidFill>
              </a:rPr>
              <a:t>manageable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good </a:t>
            </a:r>
            <a:r>
              <a:rPr lang="fr-FR" b="1" dirty="0">
                <a:solidFill>
                  <a:srgbClr val="0000FF"/>
                </a:solidFill>
              </a:rPr>
              <a:t>PID</a:t>
            </a:r>
            <a:r>
              <a:rPr lang="fr-FR" dirty="0"/>
              <a:t> and </a:t>
            </a:r>
            <a:r>
              <a:rPr lang="fr-FR" b="1" dirty="0">
                <a:solidFill>
                  <a:srgbClr val="0000FF"/>
                </a:solidFill>
              </a:rPr>
              <a:t>vertex reconstruction</a:t>
            </a:r>
            <a:r>
              <a:rPr lang="fr-FR" dirty="0"/>
              <a:t>. 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8023B093-BEA2-AA4C-9F2B-428C3643DD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875" y="2858174"/>
            <a:ext cx="1414016" cy="1224000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2D8E5E53-124B-0045-91C6-2F790FEA9EB7}"/>
              </a:ext>
            </a:extLst>
          </p:cNvPr>
          <p:cNvSpPr txBox="1"/>
          <p:nvPr/>
        </p:nvSpPr>
        <p:spPr>
          <a:xfrm>
            <a:off x="832619" y="6209092"/>
            <a:ext cx="7521257" cy="33855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CD04FF"/>
              </a:buClr>
            </a:pPr>
            <a:r>
              <a:rPr lang="fr-FR" sz="1600" dirty="0"/>
              <a:t>An </a:t>
            </a:r>
            <a:r>
              <a:rPr lang="fr-FR" sz="1600" dirty="0" err="1"/>
              <a:t>integrated</a:t>
            </a:r>
            <a:r>
              <a:rPr lang="fr-FR" sz="1600" dirty="0"/>
              <a:t> </a:t>
            </a:r>
            <a:r>
              <a:rPr lang="fr-FR" sz="1600" dirty="0" err="1"/>
              <a:t>luminosity</a:t>
            </a:r>
            <a:r>
              <a:rPr lang="fr-FR" sz="1600" dirty="0"/>
              <a:t> of </a:t>
            </a:r>
            <a:r>
              <a:rPr lang="fr-FR" sz="1600" dirty="0">
                <a:solidFill>
                  <a:srgbClr val="0000FF"/>
                </a:solidFill>
              </a:rPr>
              <a:t>10 fb</a:t>
            </a:r>
            <a:r>
              <a:rPr lang="fr-FR" sz="1600" baseline="30000" dirty="0">
                <a:solidFill>
                  <a:srgbClr val="0000FF"/>
                </a:solidFill>
              </a:rPr>
              <a:t>-1</a:t>
            </a:r>
            <a:r>
              <a:rPr lang="fr-FR" sz="1600" dirty="0">
                <a:solidFill>
                  <a:srgbClr val="0000FF"/>
                </a:solidFill>
              </a:rPr>
              <a:t>/</a:t>
            </a:r>
            <a:r>
              <a:rPr lang="fr-FR" sz="1600" dirty="0" err="1">
                <a:solidFill>
                  <a:srgbClr val="0000FF"/>
                </a:solidFill>
              </a:rPr>
              <a:t>year</a:t>
            </a:r>
            <a:r>
              <a:rPr lang="fr-FR" sz="1600" dirty="0"/>
              <a:t> </a:t>
            </a:r>
            <a:r>
              <a:rPr lang="fr-FR" sz="1600" dirty="0" err="1"/>
              <a:t>would</a:t>
            </a:r>
            <a:r>
              <a:rPr lang="fr-FR" sz="1600" dirty="0"/>
              <a:t> </a:t>
            </a:r>
            <a:r>
              <a:rPr lang="fr-FR" sz="1600" dirty="0" err="1"/>
              <a:t>provide</a:t>
            </a:r>
            <a:r>
              <a:rPr lang="fr-FR" sz="1600" dirty="0"/>
              <a:t> ~</a:t>
            </a:r>
            <a:r>
              <a:rPr lang="fr-FR" sz="1600" b="1" dirty="0">
                <a:solidFill>
                  <a:srgbClr val="CD04FF"/>
                </a:solidFill>
              </a:rPr>
              <a:t>1500 </a:t>
            </a:r>
            <a:r>
              <a:rPr lang="fr-FR" sz="1600" b="1" dirty="0" err="1">
                <a:solidFill>
                  <a:srgbClr val="CD04FF"/>
                </a:solidFill>
              </a:rPr>
              <a:t>events</a:t>
            </a:r>
            <a:r>
              <a:rPr lang="fr-FR" sz="1600" b="1" dirty="0">
                <a:solidFill>
                  <a:srgbClr val="CD04FF"/>
                </a:solidFill>
              </a:rPr>
              <a:t>/</a:t>
            </a:r>
            <a:r>
              <a:rPr lang="fr-FR" sz="1600" b="1" dirty="0" err="1">
                <a:solidFill>
                  <a:srgbClr val="CD04FF"/>
                </a:solidFill>
              </a:rPr>
              <a:t>year</a:t>
            </a:r>
            <a:r>
              <a:rPr lang="fr-FR" sz="16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93F98864-1611-F245-9125-4DC8B2D20530}"/>
                  </a:ext>
                </a:extLst>
              </p:cNvPr>
              <p:cNvSpPr txBox="1"/>
              <p:nvPr/>
            </p:nvSpPr>
            <p:spPr>
              <a:xfrm>
                <a:off x="6394502" y="5312573"/>
                <a:ext cx="1872208" cy="430887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̅"/>
                          <m:ctrlP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acc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fr-FR" b="0" dirty="0"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93F98864-1611-F245-9125-4DC8B2D20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502" y="5312573"/>
                <a:ext cx="1872208" cy="430887"/>
              </a:xfrm>
              <a:prstGeom prst="rect">
                <a:avLst/>
              </a:prstGeom>
              <a:blipFill>
                <a:blip r:embed="rId7"/>
                <a:stretch>
                  <a:fillRect t="-2857" b="-17143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18">
            <a:extLst>
              <a:ext uri="{FF2B5EF4-FFF2-40B4-BE49-F238E27FC236}">
                <a16:creationId xmlns:a16="http://schemas.microsoft.com/office/drawing/2014/main" id="{387E804D-1056-3847-BBF0-47764B041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153277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>
            <a:extLst>
              <a:ext uri="{FF2B5EF4-FFF2-40B4-BE49-F238E27FC236}">
                <a16:creationId xmlns:a16="http://schemas.microsoft.com/office/drawing/2014/main" id="{02DD346A-A0A1-904E-9082-A04AA81DCF59}"/>
              </a:ext>
            </a:extLst>
          </p:cNvPr>
          <p:cNvSpPr/>
          <p:nvPr/>
        </p:nvSpPr>
        <p:spPr>
          <a:xfrm>
            <a:off x="5807712" y="3004523"/>
            <a:ext cx="324000" cy="288000"/>
          </a:xfrm>
          <a:prstGeom prst="ellipse">
            <a:avLst/>
          </a:prstGeom>
          <a:solidFill>
            <a:srgbClr val="F4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496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2226193" y="982663"/>
            <a:ext cx="4705134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Weak Neutral Current Couplings</a:t>
            </a:r>
          </a:p>
        </p:txBody>
      </p:sp>
      <p:grpSp>
        <p:nvGrpSpPr>
          <p:cNvPr id="24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5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26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11">
            <a:extLst>
              <a:ext uri="{FF2B5EF4-FFF2-40B4-BE49-F238E27FC236}">
                <a16:creationId xmlns:a16="http://schemas.microsoft.com/office/drawing/2014/main" id="{DA5BF6B1-A0BB-4A4B-958E-60F80B2CF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9198" y="6580188"/>
            <a:ext cx="546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9/25</a:t>
            </a:r>
          </a:p>
        </p:txBody>
      </p:sp>
      <p:sp>
        <p:nvSpPr>
          <p:cNvPr id="9" name="Text Box 88">
            <a:extLst>
              <a:ext uri="{FF2B5EF4-FFF2-40B4-BE49-F238E27FC236}">
                <a16:creationId xmlns:a16="http://schemas.microsoft.com/office/drawing/2014/main" id="{048E527B-91C5-AF48-9141-C95398860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32656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>
                <a:solidFill>
                  <a:srgbClr val="969696"/>
                </a:solidFill>
              </a:rPr>
              <a:t>Charge </a:t>
            </a:r>
            <a:r>
              <a:rPr lang="fr-FR" sz="1800" i="1" dirty="0" err="1">
                <a:solidFill>
                  <a:srgbClr val="969696"/>
                </a:solidFill>
              </a:rPr>
              <a:t>conjugation</a:t>
            </a:r>
            <a:r>
              <a:rPr lang="fr-FR" sz="1800" i="1" dirty="0">
                <a:solidFill>
                  <a:srgbClr val="969696"/>
                </a:solidFill>
              </a:rPr>
              <a:t> violation 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359E1CEE-B22D-D94E-98BD-BD1320C8A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13" y="162242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S.M.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Berman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J.R.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Primack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 , Phys.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Rev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. D 9 (1974) 2171     X. Zheng, JPos09, Newport News (2009)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D3F0D-2018-0742-84A0-185CC06A01A9}"/>
              </a:ext>
            </a:extLst>
          </p:cNvPr>
          <p:cNvSpPr txBox="1"/>
          <p:nvPr/>
        </p:nvSpPr>
        <p:spPr>
          <a:xfrm>
            <a:off x="370136" y="195894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The </a:t>
            </a:r>
            <a:r>
              <a:rPr lang="fr-FR" sz="1600" dirty="0" err="1"/>
              <a:t>comparison</a:t>
            </a:r>
            <a:r>
              <a:rPr lang="fr-FR" sz="1600" dirty="0"/>
              <a:t> of </a:t>
            </a:r>
            <a:r>
              <a:rPr lang="fr-FR" sz="1600" b="1" dirty="0" err="1">
                <a:solidFill>
                  <a:srgbClr val="0000FF"/>
                </a:solidFill>
              </a:rPr>
              <a:t>polarized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electron</a:t>
            </a:r>
            <a:r>
              <a:rPr lang="fr-FR" sz="1600" dirty="0"/>
              <a:t> an </a:t>
            </a:r>
            <a:r>
              <a:rPr lang="fr-FR" sz="1600" b="1" dirty="0" err="1">
                <a:solidFill>
                  <a:srgbClr val="0000FF"/>
                </a:solidFill>
              </a:rPr>
              <a:t>polarized</a:t>
            </a:r>
            <a:r>
              <a:rPr lang="fr-FR" sz="1600" b="1" dirty="0">
                <a:solidFill>
                  <a:srgbClr val="0000FF"/>
                </a:solidFill>
              </a:rPr>
              <a:t> positon</a:t>
            </a:r>
            <a:r>
              <a:rPr lang="fr-FR" sz="1600" dirty="0"/>
              <a:t> </a:t>
            </a:r>
            <a:r>
              <a:rPr lang="fr-FR" sz="1600" dirty="0" err="1"/>
              <a:t>scatterings</a:t>
            </a:r>
            <a:r>
              <a:rPr lang="fr-FR" sz="1600" dirty="0"/>
              <a:t> </a:t>
            </a:r>
            <a:r>
              <a:rPr lang="fr-FR" sz="1600" dirty="0" err="1"/>
              <a:t>provides</a:t>
            </a:r>
            <a:r>
              <a:rPr lang="fr-FR" sz="1600" dirty="0"/>
              <a:t> </a:t>
            </a:r>
            <a:r>
              <a:rPr lang="fr-FR" sz="1600" dirty="0" err="1"/>
              <a:t>access</a:t>
            </a:r>
            <a:r>
              <a:rPr lang="fr-FR" sz="1600" dirty="0"/>
              <a:t> to the </a:t>
            </a:r>
            <a:r>
              <a:rPr lang="fr-FR" sz="1600" b="1" dirty="0">
                <a:solidFill>
                  <a:srgbClr val="FF0000"/>
                </a:solidFill>
              </a:rPr>
              <a:t>charge </a:t>
            </a:r>
            <a:r>
              <a:rPr lang="fr-FR" sz="1600" b="1" dirty="0" err="1">
                <a:solidFill>
                  <a:srgbClr val="FF0000"/>
                </a:solidFill>
              </a:rPr>
              <a:t>conjugation</a:t>
            </a:r>
            <a:r>
              <a:rPr lang="fr-FR" sz="1600" b="1" dirty="0">
                <a:solidFill>
                  <a:srgbClr val="FF0000"/>
                </a:solidFill>
              </a:rPr>
              <a:t>-violation</a:t>
            </a:r>
            <a:r>
              <a:rPr lang="fr-FR" sz="1600" dirty="0"/>
              <a:t> </a:t>
            </a:r>
            <a:r>
              <a:rPr lang="fr-FR" sz="1600" dirty="0" err="1"/>
              <a:t>coupling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C</a:t>
            </a:r>
            <a:r>
              <a:rPr lang="fr-FR" sz="1600" b="1" baseline="-25000" dirty="0">
                <a:solidFill>
                  <a:srgbClr val="FF0000"/>
                </a:solidFill>
              </a:rPr>
              <a:t>3q</a:t>
            </a:r>
            <a:r>
              <a:rPr lang="fr-FR" sz="1600" dirty="0"/>
              <a:t> </a:t>
            </a:r>
            <a:r>
              <a:rPr lang="fr-FR" sz="1600" dirty="0" err="1"/>
              <a:t>from</a:t>
            </a:r>
            <a:r>
              <a:rPr lang="fr-FR" sz="1600" dirty="0"/>
              <a:t> the </a:t>
            </a:r>
            <a:r>
              <a:rPr lang="fr-FR" sz="1600" dirty="0" err="1"/>
              <a:t>interference</a:t>
            </a:r>
            <a:r>
              <a:rPr lang="fr-FR" sz="1600" dirty="0"/>
              <a:t> </a:t>
            </a:r>
            <a:r>
              <a:rPr lang="fr-FR" sz="1600" dirty="0" err="1"/>
              <a:t>between</a:t>
            </a:r>
            <a:r>
              <a:rPr lang="fr-FR" sz="1600" dirty="0"/>
              <a:t> the </a:t>
            </a:r>
            <a:r>
              <a:rPr lang="fr-FR" sz="1600" dirty="0" err="1"/>
              <a:t>weak</a:t>
            </a:r>
            <a:r>
              <a:rPr lang="fr-FR" sz="1600" dirty="0"/>
              <a:t> </a:t>
            </a:r>
            <a:r>
              <a:rPr lang="fr-FR" sz="1600" dirty="0" err="1"/>
              <a:t>neutral</a:t>
            </a:r>
            <a:r>
              <a:rPr lang="fr-FR" sz="1600" dirty="0"/>
              <a:t> and </a:t>
            </a:r>
            <a:r>
              <a:rPr lang="fr-FR" sz="1600" dirty="0" err="1"/>
              <a:t>electromagnetic</a:t>
            </a:r>
            <a:r>
              <a:rPr lang="fr-FR" sz="1600" dirty="0"/>
              <a:t> </a:t>
            </a:r>
            <a:r>
              <a:rPr lang="fr-FR" sz="1600" dirty="0" err="1"/>
              <a:t>currents</a:t>
            </a:r>
            <a:r>
              <a:rPr lang="fr-FR" sz="1600" dirty="0"/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0B5ED2E-E204-0E42-ADF6-C2A676C3D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6" y="3498066"/>
            <a:ext cx="3331588" cy="313656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38B1780-5620-1B4F-99C0-17582A174B01}"/>
              </a:ext>
            </a:extLst>
          </p:cNvPr>
          <p:cNvGrpSpPr/>
          <p:nvPr/>
        </p:nvGrpSpPr>
        <p:grpSpPr>
          <a:xfrm>
            <a:off x="3237798" y="3772349"/>
            <a:ext cx="5441524" cy="2810023"/>
            <a:chOff x="3237798" y="3772349"/>
            <a:chExt cx="5441524" cy="2810023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DEAEF30-27C5-7444-9B6D-E07B21910E52}"/>
                </a:ext>
              </a:extLst>
            </p:cNvPr>
            <p:cNvSpPr txBox="1"/>
            <p:nvPr/>
          </p:nvSpPr>
          <p:spPr>
            <a:xfrm>
              <a:off x="5236768" y="5699378"/>
              <a:ext cx="2431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D04FF"/>
                </a:buClr>
              </a:pPr>
              <a:r>
                <a:rPr lang="fr-FR" b="1" dirty="0">
                  <a:solidFill>
                    <a:srgbClr val="FF0000"/>
                  </a:solidFill>
                </a:rPr>
                <a:t>2C</a:t>
              </a:r>
              <a:r>
                <a:rPr lang="fr-FR" b="1" baseline="-25000" dirty="0">
                  <a:solidFill>
                    <a:srgbClr val="FF0000"/>
                  </a:solidFill>
                </a:rPr>
                <a:t>3u</a:t>
              </a:r>
              <a:r>
                <a:rPr lang="fr-FR" b="1" dirty="0">
                  <a:solidFill>
                    <a:srgbClr val="FF0000"/>
                  </a:solidFill>
                </a:rPr>
                <a:t> – C</a:t>
              </a:r>
              <a:r>
                <a:rPr lang="fr-FR" b="1" baseline="-25000" dirty="0">
                  <a:solidFill>
                    <a:srgbClr val="FF0000"/>
                  </a:solidFill>
                </a:rPr>
                <a:t>3d</a:t>
              </a:r>
              <a:r>
                <a:rPr lang="fr-FR" b="1" dirty="0">
                  <a:solidFill>
                    <a:srgbClr val="FF0000"/>
                  </a:solidFill>
                </a:rPr>
                <a:t> = 1.65 ± 0.45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1FFA6A7-82E5-F543-AB1F-8242690B8173}"/>
                </a:ext>
              </a:extLst>
            </p:cNvPr>
            <p:cNvSpPr/>
            <p:nvPr/>
          </p:nvSpPr>
          <p:spPr>
            <a:xfrm>
              <a:off x="3237798" y="3772349"/>
              <a:ext cx="544152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CD04FF"/>
                </a:buClr>
              </a:pPr>
              <a:r>
                <a:rPr lang="fr-FR" dirty="0"/>
                <a:t>The </a:t>
              </a:r>
              <a:r>
                <a:rPr lang="fr-FR" dirty="0" err="1"/>
                <a:t>combination</a:t>
              </a:r>
              <a:r>
                <a:rPr lang="fr-FR" dirty="0"/>
                <a:t> of </a:t>
              </a:r>
              <a:r>
                <a:rPr lang="fr-FR" b="1" dirty="0">
                  <a:solidFill>
                    <a:srgbClr val="FF0000"/>
                  </a:solidFill>
                </a:rPr>
                <a:t>C</a:t>
              </a:r>
              <a:r>
                <a:rPr lang="fr-FR" b="1" baseline="-25000" dirty="0">
                  <a:solidFill>
                    <a:srgbClr val="FF0000"/>
                  </a:solidFill>
                </a:rPr>
                <a:t>3q</a:t>
              </a:r>
              <a:r>
                <a:rPr lang="fr-FR" dirty="0"/>
                <a:t> </a:t>
              </a:r>
              <a:r>
                <a:rPr lang="fr-FR" dirty="0" err="1"/>
                <a:t>couplings</a:t>
              </a:r>
              <a:r>
                <a:rPr lang="fr-FR" dirty="0"/>
                <a:t> </a:t>
              </a:r>
              <a:r>
                <a:rPr lang="fr-FR" dirty="0" err="1"/>
                <a:t>is</a:t>
              </a:r>
              <a:r>
                <a:rPr lang="fr-FR" dirty="0"/>
                <a:t> </a:t>
              </a:r>
              <a:r>
                <a:rPr lang="fr-FR" b="1" dirty="0" err="1">
                  <a:solidFill>
                    <a:srgbClr val="FF0000"/>
                  </a:solidFill>
                </a:rPr>
                <a:t>poorly</a:t>
              </a:r>
              <a:r>
                <a:rPr lang="fr-FR" b="1" dirty="0">
                  <a:solidFill>
                    <a:srgbClr val="FF0000"/>
                  </a:solidFill>
                </a:rPr>
                <a:t> </a:t>
              </a:r>
              <a:r>
                <a:rPr lang="fr-FR" b="1" dirty="0" err="1">
                  <a:solidFill>
                    <a:srgbClr val="FF0000"/>
                  </a:solidFill>
                </a:rPr>
                <a:t>known</a:t>
              </a:r>
              <a:r>
                <a:rPr lang="fr-FR" dirty="0"/>
                <a:t>; have </a:t>
              </a:r>
              <a:r>
                <a:rPr lang="fr-FR" dirty="0" err="1"/>
                <a:t>only</a:t>
              </a:r>
              <a:r>
                <a:rPr lang="fr-FR" dirty="0"/>
                <a:t> been </a:t>
              </a:r>
              <a:r>
                <a:rPr lang="fr-FR" dirty="0" err="1"/>
                <a:t>measured</a:t>
              </a:r>
              <a:r>
                <a:rPr lang="fr-FR" dirty="0"/>
                <a:t> at CERN </a:t>
              </a:r>
              <a:r>
                <a:rPr lang="fr-FR" dirty="0" err="1"/>
                <a:t>using</a:t>
              </a:r>
              <a:r>
                <a:rPr lang="fr-FR" dirty="0"/>
                <a:t> </a:t>
              </a:r>
              <a:r>
                <a:rPr lang="fr-FR" b="1" dirty="0">
                  <a:solidFill>
                    <a:srgbClr val="0000FF"/>
                  </a:solidFill>
                </a:rPr>
                <a:t>muon</a:t>
              </a:r>
              <a:r>
                <a:rPr lang="fr-FR" dirty="0"/>
                <a:t> and </a:t>
              </a:r>
              <a:r>
                <a:rPr lang="fr-FR" b="1" dirty="0">
                  <a:solidFill>
                    <a:srgbClr val="0000FF"/>
                  </a:solidFill>
                </a:rPr>
                <a:t>anti-muon</a:t>
              </a:r>
              <a:r>
                <a:rPr lang="fr-FR" dirty="0"/>
                <a:t> </a:t>
              </a:r>
              <a:r>
                <a:rPr lang="fr-FR" dirty="0" err="1"/>
                <a:t>beams</a:t>
              </a:r>
              <a:r>
                <a:rPr lang="fr-FR" dirty="0"/>
                <a:t> on a </a:t>
              </a:r>
              <a:r>
                <a:rPr lang="fr-FR" dirty="0" err="1"/>
                <a:t>carbon</a:t>
              </a:r>
              <a:r>
                <a:rPr lang="fr-FR" dirty="0"/>
                <a:t> </a:t>
              </a:r>
              <a:r>
                <a:rPr lang="fr-FR" dirty="0" err="1"/>
                <a:t>target</a:t>
              </a:r>
              <a:r>
                <a:rPr lang="fr-FR" dirty="0"/>
                <a:t>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794C083-03D8-474D-9A08-7CFD97F5091C}"/>
                </a:ext>
              </a:extLst>
            </p:cNvPr>
            <p:cNvSpPr txBox="1"/>
            <p:nvPr/>
          </p:nvSpPr>
          <p:spPr>
            <a:xfrm>
              <a:off x="3785732" y="4659099"/>
              <a:ext cx="33554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0.81 (2C</a:t>
              </a:r>
              <a:r>
                <a:rPr lang="fr-FR" baseline="-25000" dirty="0"/>
                <a:t>2u</a:t>
              </a:r>
              <a:r>
                <a:rPr lang="fr-FR" dirty="0"/>
                <a:t>-C</a:t>
              </a:r>
              <a:r>
                <a:rPr lang="fr-FR" baseline="-25000" dirty="0"/>
                <a:t>2d</a:t>
              </a:r>
              <a:r>
                <a:rPr lang="fr-FR" dirty="0"/>
                <a:t>) + 2C</a:t>
              </a:r>
              <a:r>
                <a:rPr lang="fr-FR" baseline="-25000" dirty="0"/>
                <a:t>3u</a:t>
              </a:r>
              <a:r>
                <a:rPr lang="fr-FR" dirty="0"/>
                <a:t>-C</a:t>
              </a:r>
              <a:r>
                <a:rPr lang="fr-FR" baseline="-25000" dirty="0"/>
                <a:t>3d</a:t>
              </a:r>
              <a:r>
                <a:rPr lang="fr-FR" dirty="0"/>
                <a:t> = 1.53±0.45</a:t>
              </a:r>
            </a:p>
          </p:txBody>
        </p:sp>
        <p:cxnSp>
          <p:nvCxnSpPr>
            <p:cNvPr id="12" name="Connecteur en arc 11">
              <a:extLst>
                <a:ext uri="{FF2B5EF4-FFF2-40B4-BE49-F238E27FC236}">
                  <a16:creationId xmlns:a16="http://schemas.microsoft.com/office/drawing/2014/main" id="{22C258CF-41CB-9247-A1BE-E94BB1FE7611}"/>
                </a:ext>
              </a:extLst>
            </p:cNvPr>
            <p:cNvCxnSpPr>
              <a:cxnSpLocks/>
              <a:stCxn id="5" idx="2"/>
              <a:endCxn id="29" idx="0"/>
            </p:cNvCxnSpPr>
            <p:nvPr/>
          </p:nvCxnSpPr>
          <p:spPr>
            <a:xfrm rot="16200000" flipH="1">
              <a:off x="5591744" y="4838566"/>
              <a:ext cx="732502" cy="989121"/>
            </a:xfrm>
            <a:prstGeom prst="curvedConnector3">
              <a:avLst>
                <a:gd name="adj1" fmla="val 56570"/>
              </a:avLst>
            </a:prstGeom>
            <a:ln w="15875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32E2E37B-137F-8F44-95DB-AEA4B0298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4928" y="5145617"/>
              <a:ext cx="287203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000" dirty="0">
                  <a:solidFill>
                    <a:srgbClr val="5F5F5F"/>
                  </a:solidFill>
                  <a:latin typeface="Microsoft Sans Serif" charset="0"/>
                  <a:cs typeface="+mn-cs"/>
                </a:rPr>
                <a:t>D. Wang et al. Phys. </a:t>
              </a:r>
              <a:r>
                <a:rPr lang="fr-FR" sz="1000" dirty="0" err="1">
                  <a:solidFill>
                    <a:srgbClr val="5F5F5F"/>
                  </a:solidFill>
                  <a:latin typeface="Microsoft Sans Serif" charset="0"/>
                  <a:cs typeface="+mn-cs"/>
                </a:rPr>
                <a:t>Rev</a:t>
              </a:r>
              <a:r>
                <a:rPr lang="fr-FR" sz="1000" dirty="0">
                  <a:solidFill>
                    <a:srgbClr val="5F5F5F"/>
                  </a:solidFill>
                  <a:latin typeface="Microsoft Sans Serif" charset="0"/>
                  <a:cs typeface="+mn-cs"/>
                </a:rPr>
                <a:t>. C 91 (2015) 045506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6B749EF-3DFF-A744-9450-796D3024FFEC}"/>
                </a:ext>
              </a:extLst>
            </p:cNvPr>
            <p:cNvSpPr txBox="1"/>
            <p:nvPr/>
          </p:nvSpPr>
          <p:spPr>
            <a:xfrm>
              <a:off x="4986014" y="6274595"/>
              <a:ext cx="2784737" cy="307777"/>
            </a:xfrm>
            <a:prstGeom prst="rect">
              <a:avLst/>
            </a:prstGeom>
            <a:noFill/>
            <a:ln w="15875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3q</a:t>
              </a:r>
              <a:r>
                <a:rPr lang="fr-FR" b="1" dirty="0">
                  <a:solidFill>
                    <a:srgbClr val="0000FF"/>
                  </a:solidFill>
                </a:rPr>
                <a:t> are </a:t>
              </a:r>
              <a:r>
                <a:rPr lang="fr-FR" b="1" dirty="0" err="1">
                  <a:solidFill>
                    <a:srgbClr val="0000FF"/>
                  </a:solidFill>
                </a:rPr>
                <a:t>known</a:t>
              </a:r>
              <a:r>
                <a:rPr lang="fr-FR" b="1" dirty="0">
                  <a:solidFill>
                    <a:srgbClr val="0000FF"/>
                  </a:solidFill>
                </a:rPr>
                <a:t> </a:t>
              </a:r>
              <a:r>
                <a:rPr lang="fr-FR" b="1" dirty="0" err="1">
                  <a:solidFill>
                    <a:srgbClr val="0000FF"/>
                  </a:solidFill>
                </a:rPr>
                <a:t>only</a:t>
              </a:r>
              <a:r>
                <a:rPr lang="fr-FR" b="1" dirty="0">
                  <a:solidFill>
                    <a:srgbClr val="0000FF"/>
                  </a:solidFill>
                </a:rPr>
                <a:t> </a:t>
              </a:r>
              <a:r>
                <a:rPr lang="fr-FR" b="1" dirty="0" err="1">
                  <a:solidFill>
                    <a:srgbClr val="0000FF"/>
                  </a:solidFill>
                </a:rPr>
                <a:t>within</a:t>
              </a:r>
              <a:r>
                <a:rPr lang="fr-FR" b="1" dirty="0">
                  <a:solidFill>
                    <a:srgbClr val="0000FF"/>
                  </a:solidFill>
                </a:rPr>
                <a:t> 30%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77E41F-ECAD-9C4B-9B66-E17326C60E31}"/>
                  </a:ext>
                </a:extLst>
              </p:cNvPr>
              <p:cNvSpPr txBox="1"/>
              <p:nvPr/>
            </p:nvSpPr>
            <p:spPr>
              <a:xfrm>
                <a:off x="6268023" y="3394275"/>
                <a:ext cx="432049" cy="185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sz="11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bSup>
                      <m:sSubSup>
                        <m:sSubSupPr>
                          <m:ctrlPr>
                            <a:rPr lang="el-GR" sz="11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fr-FR" sz="11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bSup>
                    </m:oMath>
                  </m:oMathPara>
                </a14:m>
                <a:endParaRPr lang="fr-FR" sz="11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77E41F-ECAD-9C4B-9B66-E17326C60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23" y="3394275"/>
                <a:ext cx="432049" cy="18588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Connecteur en arc 32">
            <a:extLst>
              <a:ext uri="{FF2B5EF4-FFF2-40B4-BE49-F238E27FC236}">
                <a16:creationId xmlns:a16="http://schemas.microsoft.com/office/drawing/2014/main" id="{E3A8C924-15B3-824F-8A37-A864CDDB4BD1}"/>
              </a:ext>
            </a:extLst>
          </p:cNvPr>
          <p:cNvCxnSpPr>
            <a:cxnSpLocks/>
            <a:stCxn id="32" idx="1"/>
          </p:cNvCxnSpPr>
          <p:nvPr/>
        </p:nvCxnSpPr>
        <p:spPr>
          <a:xfrm rot="10800000">
            <a:off x="5969713" y="3292524"/>
            <a:ext cx="298311" cy="194695"/>
          </a:xfrm>
          <a:prstGeom prst="curvedConnector2">
            <a:avLst/>
          </a:prstGeom>
          <a:ln w="19050">
            <a:solidFill>
              <a:srgbClr val="F4E0E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9163AF6-17C8-8B40-ACAB-380EB000E983}"/>
              </a:ext>
            </a:extLst>
          </p:cNvPr>
          <p:cNvGrpSpPr/>
          <p:nvPr/>
        </p:nvGrpSpPr>
        <p:grpSpPr>
          <a:xfrm>
            <a:off x="3205035" y="3713131"/>
            <a:ext cx="5466887" cy="2920382"/>
            <a:chOff x="3205035" y="3713131"/>
            <a:chExt cx="5466887" cy="29203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E78E8440-1B2A-8440-9E19-2C128B9F6666}"/>
                    </a:ext>
                  </a:extLst>
                </p:cNvPr>
                <p:cNvSpPr txBox="1"/>
                <p:nvPr/>
              </p:nvSpPr>
              <p:spPr>
                <a:xfrm>
                  <a:off x="4626650" y="3713131"/>
                  <a:ext cx="2603187" cy="475964"/>
                </a:xfrm>
                <a:prstGeom prst="rect">
                  <a:avLst/>
                </a:prstGeom>
                <a:noFill/>
                <a:ln w="22225">
                  <a:solidFill>
                    <a:srgbClr val="FF0000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</m:sup>
                        </m:sSup>
                        <m:r>
                          <a:rPr lang="fr-FR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  <m:sup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fr-FR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  <m:sup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</m:num>
                          <m:den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fr-FR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  <m:sup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fr-FR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  <m:sup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E78E8440-1B2A-8440-9E19-2C128B9F6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6650" y="3713131"/>
                  <a:ext cx="2603187" cy="475964"/>
                </a:xfrm>
                <a:prstGeom prst="rect">
                  <a:avLst/>
                </a:prstGeom>
                <a:blipFill>
                  <a:blip r:embed="rId7"/>
                  <a:stretch>
                    <a:fillRect b="-4878"/>
                  </a:stretch>
                </a:blipFill>
                <a:ln w="2222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ED3B6EB-F650-1949-BA36-236918A21F11}"/>
                    </a:ext>
                  </a:extLst>
                </p:cNvPr>
                <p:cNvSpPr txBox="1"/>
                <p:nvPr/>
              </p:nvSpPr>
              <p:spPr>
                <a:xfrm>
                  <a:off x="3205035" y="4381795"/>
                  <a:ext cx="5453387" cy="383823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fr-FR" sz="11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1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fr-FR" sz="11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sSubSup>
                              <m:sSubSupPr>
                                <m:ctrlPr>
                                  <a:rPr lang="fr-FR" sz="11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  <m:sup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  <m:r>
                              <a:rPr lang="fr-FR" sz="11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sz="11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  <m:sup>
                                <m:r>
                                  <a:rPr lang="fr-FR" sz="11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</m:sup>
                        </m:sSubSup>
                        <m:r>
                          <a:rPr lang="fr-FR" sz="11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1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fr-FR" sz="11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p>
                                    <m: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𝜋𝛼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sz="11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  <m:r>
                          <a:rPr lang="fr-FR" sz="11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num>
                          <m:den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fr-FR" sz="11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1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num>
                          <m:den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1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</m:oMath>
                    </m:oMathPara>
                  </a14:m>
                  <a:endParaRPr lang="fr-FR" sz="11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ED3B6EB-F650-1949-BA36-236918A21F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035" y="4381795"/>
                  <a:ext cx="5453387" cy="383823"/>
                </a:xfrm>
                <a:prstGeom prst="rect">
                  <a:avLst/>
                </a:prstGeom>
                <a:blipFill>
                  <a:blip r:embed="rId8"/>
                  <a:stretch>
                    <a:fillRect b="-3226"/>
                  </a:stretch>
                </a:blipFill>
                <a:ln w="22225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DA007C55-DB7C-524B-A2D8-93A5BDB4D4D1}"/>
                    </a:ext>
                  </a:extLst>
                </p:cNvPr>
                <p:cNvSpPr txBox="1"/>
                <p:nvPr/>
              </p:nvSpPr>
              <p:spPr>
                <a:xfrm>
                  <a:off x="4008311" y="5510727"/>
                  <a:ext cx="3843890" cy="403700"/>
                </a:xfrm>
                <a:prstGeom prst="rect">
                  <a:avLst/>
                </a:prstGeom>
                <a:solidFill>
                  <a:srgbClr val="F4E0EC"/>
                </a:solidFill>
                <a:ln w="22225">
                  <a:solidFill>
                    <a:srgbClr val="FF0000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sSubSup>
                            <m:sSub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sup>
                      </m:sSubSup>
                      <m:r>
                        <a:rPr lang="fr-FR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≈108 </m:t>
                      </m:r>
                      <m:f>
                        <m:fPr>
                          <m:ctrlP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ctrlP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fr-FR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fr-FR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lang="fr-FR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fr-F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fr-FR" sz="1600" dirty="0"/>
                    <a:t> ppm </a:t>
                  </a:r>
                </a:p>
              </p:txBody>
            </p:sp>
          </mc:Choice>
          <mc:Fallback xmlns=""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DA007C55-DB7C-524B-A2D8-93A5BDB4D4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8311" y="5510727"/>
                  <a:ext cx="3843890" cy="403700"/>
                </a:xfrm>
                <a:prstGeom prst="rect">
                  <a:avLst/>
                </a:prstGeom>
                <a:blipFill>
                  <a:blip r:embed="rId9"/>
                  <a:stretch>
                    <a:fillRect r="-2951" b="-5714"/>
                  </a:stretch>
                </a:blipFill>
                <a:ln w="2222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A509C1D-324A-DB43-829E-5C028585A3C9}"/>
                    </a:ext>
                  </a:extLst>
                </p:cNvPr>
                <p:cNvSpPr txBox="1"/>
                <p:nvPr/>
              </p:nvSpPr>
              <p:spPr>
                <a:xfrm>
                  <a:off x="3218535" y="4888409"/>
                  <a:ext cx="5453387" cy="488339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</m:sup>
                        </m:sSubSup>
                        <m:r>
                          <a:rPr lang="fr-F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fr-FR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p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𝜋𝛼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  <m:r>
                          <a:rPr lang="fr-F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num>
                          <m:den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fr-F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f>
                          <m:f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num>
                          <m:den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acc>
                          </m:den>
                        </m:f>
                      </m:oMath>
                    </m:oMathPara>
                  </a14:m>
                  <a:endParaRPr lang="fr-FR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A509C1D-324A-DB43-829E-5C028585A3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8535" y="4888409"/>
                  <a:ext cx="5453387" cy="488339"/>
                </a:xfrm>
                <a:prstGeom prst="rect">
                  <a:avLst/>
                </a:prstGeom>
                <a:blipFill>
                  <a:blip r:embed="rId10"/>
                  <a:stretch>
                    <a:fillRect l="-464" b="-7692"/>
                  </a:stretch>
                </a:blipFill>
                <a:ln w="22225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C688B78E-1C28-AB40-BD59-DD6E670F6CF6}"/>
                </a:ext>
              </a:extLst>
            </p:cNvPr>
            <p:cNvSpPr txBox="1"/>
            <p:nvPr/>
          </p:nvSpPr>
          <p:spPr>
            <a:xfrm>
              <a:off x="3257174" y="6110293"/>
              <a:ext cx="5352513" cy="523220"/>
            </a:xfrm>
            <a:prstGeom prst="rect">
              <a:avLst/>
            </a:prstGeom>
            <a:noFill/>
            <a:ln w="15875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D04FF"/>
                </a:buClr>
              </a:pPr>
              <a:r>
                <a:rPr lang="fr-FR" dirty="0">
                  <a:solidFill>
                    <a:srgbClr val="0000FF"/>
                  </a:solidFill>
                </a:rPr>
                <a:t>There </a:t>
              </a:r>
              <a:r>
                <a:rPr lang="fr-FR" dirty="0" err="1">
                  <a:solidFill>
                    <a:srgbClr val="0000FF"/>
                  </a:solidFill>
                </a:rPr>
                <a:t>exists</a:t>
              </a:r>
              <a:r>
                <a:rPr lang="fr-FR" dirty="0">
                  <a:solidFill>
                    <a:srgbClr val="0000FF"/>
                  </a:solidFill>
                </a:rPr>
                <a:t> a unique </a:t>
              </a:r>
              <a:r>
                <a:rPr lang="fr-FR" dirty="0" err="1">
                  <a:solidFill>
                    <a:srgbClr val="0000FF"/>
                  </a:solidFill>
                </a:rPr>
                <a:t>opportunity</a:t>
              </a:r>
              <a:r>
                <a:rPr lang="fr-FR" dirty="0">
                  <a:solidFill>
                    <a:srgbClr val="0000FF"/>
                  </a:solidFill>
                </a:rPr>
                <a:t> for a </a:t>
              </a:r>
              <a:r>
                <a:rPr lang="fr-FR" dirty="0" err="1">
                  <a:solidFill>
                    <a:srgbClr val="0000FF"/>
                  </a:solidFill>
                </a:rPr>
                <a:t>polarized</a:t>
              </a:r>
              <a:r>
                <a:rPr lang="fr-FR" dirty="0">
                  <a:solidFill>
                    <a:srgbClr val="0000FF"/>
                  </a:solidFill>
                </a:rPr>
                <a:t> </a:t>
              </a:r>
              <a:r>
                <a:rPr lang="fr-FR" dirty="0" err="1">
                  <a:solidFill>
                    <a:srgbClr val="0000FF"/>
                  </a:solidFill>
                </a:rPr>
                <a:t>electron</a:t>
              </a:r>
              <a:r>
                <a:rPr lang="fr-FR" dirty="0">
                  <a:solidFill>
                    <a:srgbClr val="0000FF"/>
                  </a:solidFill>
                </a:rPr>
                <a:t> and positron </a:t>
              </a:r>
              <a:r>
                <a:rPr lang="fr-FR" dirty="0" err="1">
                  <a:solidFill>
                    <a:srgbClr val="0000FF"/>
                  </a:solidFill>
                </a:rPr>
                <a:t>beam</a:t>
              </a:r>
              <a:r>
                <a:rPr lang="fr-FR" dirty="0">
                  <a:solidFill>
                    <a:srgbClr val="0000FF"/>
                  </a:solidFill>
                </a:rPr>
                <a:t> at EIC to </a:t>
              </a:r>
              <a:r>
                <a:rPr lang="fr-FR" dirty="0" err="1">
                  <a:solidFill>
                    <a:srgbClr val="0000FF"/>
                  </a:solidFill>
                </a:rPr>
                <a:t>improve</a:t>
              </a:r>
              <a:r>
                <a:rPr lang="fr-FR" dirty="0">
                  <a:solidFill>
                    <a:srgbClr val="0000FF"/>
                  </a:solidFill>
                </a:rPr>
                <a:t> the C</a:t>
              </a:r>
              <a:r>
                <a:rPr lang="fr-FR" baseline="-25000" dirty="0">
                  <a:solidFill>
                    <a:srgbClr val="0000FF"/>
                  </a:solidFill>
                </a:rPr>
                <a:t>3q</a:t>
              </a:r>
              <a:r>
                <a:rPr lang="fr-FR" dirty="0">
                  <a:solidFill>
                    <a:srgbClr val="0000FF"/>
                  </a:solidFill>
                </a:rPr>
                <a:t> </a:t>
              </a:r>
              <a:r>
                <a:rPr lang="fr-FR" dirty="0" err="1">
                  <a:solidFill>
                    <a:srgbClr val="0000FF"/>
                  </a:solidFill>
                </a:rPr>
                <a:t>knowledge</a:t>
              </a:r>
              <a:r>
                <a:rPr lang="fr-FR" dirty="0">
                  <a:solidFill>
                    <a:srgbClr val="0000FF"/>
                  </a:solidFill>
                </a:rPr>
                <a:t>.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F632867-759B-6049-AE87-72203847E9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11878" y="2856702"/>
            <a:ext cx="5161427" cy="595549"/>
          </a:xfrm>
          <a:prstGeom prst="rect">
            <a:avLst/>
          </a:prstGeom>
        </p:spPr>
      </p:pic>
      <p:sp>
        <p:nvSpPr>
          <p:cNvPr id="31" name="Text Box 18">
            <a:extLst>
              <a:ext uri="{FF2B5EF4-FFF2-40B4-BE49-F238E27FC236}">
                <a16:creationId xmlns:a16="http://schemas.microsoft.com/office/drawing/2014/main" id="{72B44637-A817-B04F-B3D7-B269930A1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98571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1804606" y="982663"/>
            <a:ext cx="5548315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Polarized Charge Current Cross Section</a:t>
            </a:r>
          </a:p>
        </p:txBody>
      </p:sp>
      <p:grpSp>
        <p:nvGrpSpPr>
          <p:cNvPr id="24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5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26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11">
            <a:extLst>
              <a:ext uri="{FF2B5EF4-FFF2-40B4-BE49-F238E27FC236}">
                <a16:creationId xmlns:a16="http://schemas.microsoft.com/office/drawing/2014/main" id="{7B5B294C-95EE-C345-B508-D714B0162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10/25</a:t>
            </a:r>
          </a:p>
        </p:txBody>
      </p:sp>
      <p:sp>
        <p:nvSpPr>
          <p:cNvPr id="9" name="Text Box 88">
            <a:extLst>
              <a:ext uri="{FF2B5EF4-FFF2-40B4-BE49-F238E27FC236}">
                <a16:creationId xmlns:a16="http://schemas.microsoft.com/office/drawing/2014/main" id="{E6E89708-8299-7041-824B-AD13335AE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754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>
                <a:solidFill>
                  <a:srgbClr val="969696"/>
                </a:solidFill>
              </a:rPr>
              <a:t>Right-</a:t>
            </a:r>
            <a:r>
              <a:rPr lang="fr-FR" sz="1800" i="1" dirty="0" err="1">
                <a:solidFill>
                  <a:srgbClr val="969696"/>
                </a:solidFill>
              </a:rPr>
              <a:t>handed</a:t>
            </a:r>
            <a:r>
              <a:rPr lang="fr-FR" sz="1800" i="1" dirty="0">
                <a:solidFill>
                  <a:srgbClr val="969696"/>
                </a:solidFill>
              </a:rPr>
              <a:t> W-bosons</a:t>
            </a:r>
            <a:endParaRPr lang="fr-FR" sz="1800" i="1" dirty="0">
              <a:solidFill>
                <a:srgbClr val="B2B2B2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7BF54B-51EE-6246-BA92-C85EBABA1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491" y="3028723"/>
            <a:ext cx="3515638" cy="3375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6CB3243-71BA-054C-8C53-39BFA26045CC}"/>
                  </a:ext>
                </a:extLst>
              </p:cNvPr>
              <p:cNvSpPr txBox="1"/>
              <p:nvPr/>
            </p:nvSpPr>
            <p:spPr>
              <a:xfrm>
                <a:off x="570496" y="3005320"/>
                <a:ext cx="4752528" cy="543097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𝑆𝑀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fr-F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FR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sub>
                                    <m:sup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sub>
                                    <m:sup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p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fr-F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acc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6CB3243-71BA-054C-8C53-39BFA2604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96" y="3005320"/>
                <a:ext cx="4752528" cy="543097"/>
              </a:xfrm>
              <a:prstGeom prst="rect">
                <a:avLst/>
              </a:prstGeom>
              <a:blipFill>
                <a:blip r:embed="rId5"/>
                <a:stretch>
                  <a:fillRect l="-1867" b="-13953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A15E91-3EBE-4442-B81D-966B2D404E89}"/>
                  </a:ext>
                </a:extLst>
              </p:cNvPr>
              <p:cNvSpPr txBox="1"/>
              <p:nvPr/>
            </p:nvSpPr>
            <p:spPr>
              <a:xfrm>
                <a:off x="559720" y="3654612"/>
                <a:ext cx="4752528" cy="534313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𝑆𝑀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p>
                        <m:sSupPr>
                          <m:ctrlPr>
                            <a:rPr lang="fr-F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FR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sub>
                                    <m:sup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sub>
                                    <m:sup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p>
                                      <m:r>
                                        <a:rPr lang="fr-F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fr-F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̅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A15E91-3EBE-4442-B81D-966B2D404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0" y="3654612"/>
                <a:ext cx="4752528" cy="534313"/>
              </a:xfrm>
              <a:prstGeom prst="rect">
                <a:avLst/>
              </a:prstGeom>
              <a:blipFill>
                <a:blip r:embed="rId6"/>
                <a:stretch>
                  <a:fillRect l="-1333" b="-11905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9A3EA032-2AD2-3D41-9800-A931DD616811}"/>
              </a:ext>
            </a:extLst>
          </p:cNvPr>
          <p:cNvSpPr txBox="1"/>
          <p:nvPr/>
        </p:nvSpPr>
        <p:spPr>
          <a:xfrm>
            <a:off x="592096" y="2099403"/>
            <a:ext cx="7962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The </a:t>
            </a:r>
            <a:r>
              <a:rPr lang="fr-FR" sz="1600" b="1" dirty="0" err="1">
                <a:solidFill>
                  <a:srgbClr val="0000FF"/>
                </a:solidFill>
              </a:rPr>
              <a:t>polarization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dependence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dirty="0"/>
              <a:t>of the charge </a:t>
            </a:r>
            <a:r>
              <a:rPr lang="fr-FR" sz="1600" dirty="0" err="1"/>
              <a:t>current</a:t>
            </a:r>
            <a:r>
              <a:rPr lang="fr-FR" sz="1600" dirty="0"/>
              <a:t> cross section </a:t>
            </a:r>
            <a:r>
              <a:rPr lang="fr-FR" sz="1600" dirty="0" err="1"/>
              <a:t>can</a:t>
            </a:r>
            <a:r>
              <a:rPr lang="fr-FR" sz="1600" dirty="0"/>
              <a:t> </a:t>
            </a:r>
            <a:r>
              <a:rPr lang="fr-FR" sz="1600" dirty="0" err="1"/>
              <a:t>be</a:t>
            </a:r>
            <a:r>
              <a:rPr lang="fr-FR" sz="1600" dirty="0"/>
              <a:t> </a:t>
            </a:r>
            <a:r>
              <a:rPr lang="fr-FR" sz="1600" dirty="0" err="1"/>
              <a:t>measured</a:t>
            </a:r>
            <a:r>
              <a:rPr lang="fr-FR" sz="1600" dirty="0"/>
              <a:t> to </a:t>
            </a:r>
            <a:r>
              <a:rPr lang="fr-FR" sz="1600" dirty="0" err="1"/>
              <a:t>potentially</a:t>
            </a:r>
            <a:r>
              <a:rPr lang="fr-FR" sz="1600" dirty="0"/>
              <a:t> </a:t>
            </a:r>
            <a:r>
              <a:rPr lang="fr-FR" sz="1600" dirty="0" err="1"/>
              <a:t>reveal</a:t>
            </a:r>
            <a:r>
              <a:rPr lang="fr-FR" sz="1600" dirty="0"/>
              <a:t> </a:t>
            </a:r>
            <a:r>
              <a:rPr lang="fr-FR" sz="1600" i="1" dirty="0" err="1">
                <a:solidFill>
                  <a:srgbClr val="FF0000"/>
                </a:solidFill>
              </a:rPr>
              <a:t>deviations</a:t>
            </a:r>
            <a:r>
              <a:rPr lang="fr-FR" sz="1600" i="1" dirty="0">
                <a:solidFill>
                  <a:srgbClr val="FF0000"/>
                </a:solidFill>
              </a:rPr>
              <a:t> </a:t>
            </a:r>
            <a:r>
              <a:rPr lang="fr-FR" sz="1600" i="1" dirty="0" err="1">
                <a:solidFill>
                  <a:srgbClr val="FF0000"/>
                </a:solidFill>
              </a:rPr>
              <a:t>from</a:t>
            </a:r>
            <a:r>
              <a:rPr lang="fr-FR" sz="1600" i="1" dirty="0">
                <a:solidFill>
                  <a:srgbClr val="FF0000"/>
                </a:solidFill>
              </a:rPr>
              <a:t> the Standard Model </a:t>
            </a:r>
            <a:r>
              <a:rPr lang="fr-FR" sz="1600" i="1" dirty="0" err="1">
                <a:solidFill>
                  <a:srgbClr val="FF0000"/>
                </a:solidFill>
              </a:rPr>
              <a:t>prediction</a:t>
            </a:r>
            <a:r>
              <a:rPr lang="fr-FR" sz="1600" dirty="0"/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49A2DD-9694-FF44-B55C-781A47519993}"/>
              </a:ext>
            </a:extLst>
          </p:cNvPr>
          <p:cNvSpPr txBox="1"/>
          <p:nvPr/>
        </p:nvSpPr>
        <p:spPr>
          <a:xfrm>
            <a:off x="5814565" y="4939359"/>
            <a:ext cx="1327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CD04FF"/>
                </a:solidFill>
                <a:latin typeface="Phosphate Inline" panose="02000506050000020004" pitchFamily="2" charset="77"/>
                <a:cs typeface="Phosphate Inline" panose="02000506050000020004" pitchFamily="2" charset="77"/>
              </a:rPr>
              <a:t>Preliminary</a:t>
            </a:r>
            <a:endParaRPr lang="fr-FR" dirty="0">
              <a:solidFill>
                <a:srgbClr val="CD04FF"/>
              </a:solidFill>
              <a:latin typeface="Phosphate Inline" panose="02000506050000020004" pitchFamily="2" charset="77"/>
              <a:cs typeface="Phosphate Inline" panose="02000506050000020004" pitchFamily="2" charset="77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67CD5A-0789-0F49-BE4E-1825E4B347B3}"/>
              </a:ext>
            </a:extLst>
          </p:cNvPr>
          <p:cNvSpPr txBox="1"/>
          <p:nvPr/>
        </p:nvSpPr>
        <p:spPr>
          <a:xfrm>
            <a:off x="7654749" y="2804177"/>
            <a:ext cx="1220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100" i="1" dirty="0"/>
              <a:t>EIC projections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8C3058E-530A-BA46-8FF4-C06F6295055E}"/>
              </a:ext>
            </a:extLst>
          </p:cNvPr>
          <p:cNvGrpSpPr/>
          <p:nvPr/>
        </p:nvGrpSpPr>
        <p:grpSpPr>
          <a:xfrm>
            <a:off x="785303" y="4491920"/>
            <a:ext cx="4227762" cy="584775"/>
            <a:chOff x="251520" y="5315341"/>
            <a:chExt cx="4227762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58C867CF-3F28-C940-A18A-1E385940AFAD}"/>
                    </a:ext>
                  </a:extLst>
                </p:cNvPr>
                <p:cNvSpPr txBox="1"/>
                <p:nvPr/>
              </p:nvSpPr>
              <p:spPr>
                <a:xfrm>
                  <a:off x="251520" y="5434941"/>
                  <a:ext cx="2160240" cy="286489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p>
                        <m:sSup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sSup>
                            <m:s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p>
                          </m:sSup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fr-FR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∓1</m:t>
                          </m:r>
                        </m:e>
                      </m:d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fr-FR" sz="16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r>
                        <a:rPr lang="fr-FR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fr-FR" sz="1600" dirty="0"/>
                    <a:t> </a:t>
                  </a: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58C867CF-3F28-C940-A18A-1E385940AF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20" y="5434941"/>
                  <a:ext cx="2160240" cy="286489"/>
                </a:xfrm>
                <a:prstGeom prst="rect">
                  <a:avLst/>
                </a:prstGeom>
                <a:blipFill>
                  <a:blip r:embed="rId7"/>
                  <a:stretch>
                    <a:fillRect r="-1754" b="-25000"/>
                  </a:stretch>
                </a:blipFill>
                <a:ln w="22225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0A6F727-1D47-8C41-847D-4512F22FAB16}"/>
                </a:ext>
              </a:extLst>
            </p:cNvPr>
            <p:cNvSpPr txBox="1"/>
            <p:nvPr/>
          </p:nvSpPr>
          <p:spPr>
            <a:xfrm>
              <a:off x="2423335" y="5315341"/>
              <a:ext cx="20559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Limit</a:t>
              </a:r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on the mass of </a:t>
              </a:r>
            </a:p>
            <a:p>
              <a:pPr algn="ctr"/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right-</a:t>
              </a:r>
              <a:r>
                <a:rPr lang="fr-FR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handed</a:t>
              </a:r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W-boson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7441A86-097A-0D4D-8DB0-7B232EBC3036}"/>
              </a:ext>
            </a:extLst>
          </p:cNvPr>
          <p:cNvSpPr txBox="1"/>
          <p:nvPr/>
        </p:nvSpPr>
        <p:spPr>
          <a:xfrm>
            <a:off x="6101610" y="3312388"/>
            <a:ext cx="904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>
                <a:latin typeface="Symbol" pitchFamily="2" charset="2"/>
              </a:rPr>
              <a:t>D</a:t>
            </a:r>
            <a:r>
              <a:rPr lang="fr-FR" sz="1200" dirty="0" err="1"/>
              <a:t>P</a:t>
            </a:r>
            <a:r>
              <a:rPr lang="fr-FR" sz="1200" baseline="-25000" dirty="0" err="1"/>
              <a:t>e</a:t>
            </a:r>
            <a:r>
              <a:rPr lang="fr-FR" sz="1200" dirty="0"/>
              <a:t>/</a:t>
            </a:r>
            <a:r>
              <a:rPr lang="fr-FR" sz="1200" dirty="0" err="1"/>
              <a:t>P</a:t>
            </a:r>
            <a:r>
              <a:rPr lang="fr-FR" sz="1200" baseline="-25000" dirty="0" err="1"/>
              <a:t>e</a:t>
            </a:r>
            <a:r>
              <a:rPr lang="fr-FR" sz="1200" dirty="0"/>
              <a:t>=1%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0038D59-DCBE-CA40-B3B0-8CF37FD2F1D9}"/>
                  </a:ext>
                </a:extLst>
              </p:cNvPr>
              <p:cNvSpPr txBox="1"/>
              <p:nvPr/>
            </p:nvSpPr>
            <p:spPr>
              <a:xfrm>
                <a:off x="706202" y="5754839"/>
                <a:ext cx="4755601" cy="322204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</m:sup>
                        </m:s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0.0776 </m:t>
                    </m:r>
                    <m:r>
                      <m:rPr>
                        <m:sty m:val="p"/>
                      </m:rPr>
                      <a:rPr lang="fr-FR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pb</m:t>
                    </m:r>
                    <m:r>
                      <a:rPr lang="fr-FR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sSub>
                      <m:sSubPr>
                        <m:ctrlPr>
                          <a:rPr lang="fr-FR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fr-FR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fr-FR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𝟐𝟖𝟓</m:t>
                    </m:r>
                    <m:r>
                      <a:rPr lang="fr-FR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𝐆𝐞𝐕</m:t>
                    </m:r>
                  </m:oMath>
                </a14:m>
                <a:r>
                  <a:rPr lang="fr-FR" sz="1800" b="1" dirty="0">
                    <a:solidFill>
                      <a:srgbClr val="FF0000"/>
                    </a:solidFill>
                  </a:rPr>
                  <a:t> </a:t>
                </a:r>
                <a:endParaRPr lang="fr-FR" sz="1800" b="1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0038D59-DCBE-CA40-B3B0-8CF37FD2F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202" y="5754839"/>
                <a:ext cx="4755601" cy="322204"/>
              </a:xfrm>
              <a:prstGeom prst="rect">
                <a:avLst/>
              </a:prstGeom>
              <a:blipFill>
                <a:blip r:embed="rId8"/>
                <a:stretch>
                  <a:fillRect l="-800" r="-1333" b="-29630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19EC7BD0-993E-6744-A50D-48673D0EF1B2}"/>
              </a:ext>
            </a:extLst>
          </p:cNvPr>
          <p:cNvSpPr txBox="1"/>
          <p:nvPr/>
        </p:nvSpPr>
        <p:spPr>
          <a:xfrm>
            <a:off x="17886" y="5252362"/>
            <a:ext cx="24112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95% confidence </a:t>
            </a:r>
            <a:r>
              <a:rPr lang="fr-FR" sz="1100" dirty="0" err="1"/>
              <a:t>level</a:t>
            </a:r>
            <a:r>
              <a:rPr lang="fr-FR" sz="1100" dirty="0"/>
              <a:t> </a:t>
            </a:r>
            <a:r>
              <a:rPr lang="fr-FR" sz="1100" dirty="0" err="1"/>
              <a:t>upper</a:t>
            </a:r>
            <a:r>
              <a:rPr lang="fr-FR" sz="1100" dirty="0"/>
              <a:t> </a:t>
            </a:r>
            <a:r>
              <a:rPr lang="fr-FR" sz="1100" dirty="0" err="1"/>
              <a:t>bound</a:t>
            </a:r>
            <a:endParaRPr lang="fr-FR" sz="11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806D832-9866-404F-9BC5-1A0CCB6984CA}"/>
              </a:ext>
            </a:extLst>
          </p:cNvPr>
          <p:cNvSpPr txBox="1"/>
          <p:nvPr/>
        </p:nvSpPr>
        <p:spPr>
          <a:xfrm>
            <a:off x="3230402" y="6279174"/>
            <a:ext cx="2698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0000FF"/>
                </a:solidFill>
              </a:rPr>
              <a:t>(HERA </a:t>
            </a:r>
            <a:r>
              <a:rPr lang="fr-FR" i="1" dirty="0" err="1">
                <a:solidFill>
                  <a:srgbClr val="0000FF"/>
                </a:solidFill>
              </a:rPr>
              <a:t>limit</a:t>
            </a:r>
            <a:r>
              <a:rPr lang="fr-FR" i="1" dirty="0">
                <a:solidFill>
                  <a:srgbClr val="0000FF"/>
                </a:solidFill>
              </a:rPr>
              <a:t> in </a:t>
            </a:r>
            <a:r>
              <a:rPr lang="fr-FR" i="1" dirty="0" err="1">
                <a:solidFill>
                  <a:srgbClr val="0000FF"/>
                </a:solidFill>
              </a:rPr>
              <a:t>e</a:t>
            </a:r>
            <a:r>
              <a:rPr lang="fr-FR" i="1" baseline="30000" dirty="0" err="1">
                <a:solidFill>
                  <a:srgbClr val="0000FF"/>
                </a:solidFill>
              </a:rPr>
              <a:t>+</a:t>
            </a:r>
            <a:r>
              <a:rPr lang="fr-FR" i="1" dirty="0" err="1">
                <a:solidFill>
                  <a:srgbClr val="0000FF"/>
                </a:solidFill>
              </a:rPr>
              <a:t>p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is</a:t>
            </a:r>
            <a:r>
              <a:rPr lang="fr-FR" i="1" dirty="0">
                <a:solidFill>
                  <a:srgbClr val="0000FF"/>
                </a:solidFill>
              </a:rPr>
              <a:t> 208 </a:t>
            </a:r>
            <a:r>
              <a:rPr lang="fr-FR" i="1" dirty="0" err="1">
                <a:solidFill>
                  <a:srgbClr val="0000FF"/>
                </a:solidFill>
              </a:rPr>
              <a:t>GeV</a:t>
            </a:r>
            <a:r>
              <a:rPr lang="fr-FR" i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0D85131A-1FD4-7542-8098-6FA20D573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13" y="1564550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Y.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Furletova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Mantry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JPos17, Newport News (2017)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13177BE-C027-3841-843D-0C1EACF2D54A}"/>
              </a:ext>
            </a:extLst>
          </p:cNvPr>
          <p:cNvSpPr/>
          <p:nvPr/>
        </p:nvSpPr>
        <p:spPr>
          <a:xfrm>
            <a:off x="2760649" y="5805296"/>
            <a:ext cx="324000" cy="28800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0" name="Connecteur en angle 9">
            <a:extLst>
              <a:ext uri="{FF2B5EF4-FFF2-40B4-BE49-F238E27FC236}">
                <a16:creationId xmlns:a16="http://schemas.microsoft.com/office/drawing/2014/main" id="{D1DDC6E0-4E2D-E544-8BB1-4399AB2162C9}"/>
              </a:ext>
            </a:extLst>
          </p:cNvPr>
          <p:cNvCxnSpPr>
            <a:cxnSpLocks/>
            <a:stCxn id="12" idx="3"/>
            <a:endCxn id="23" idx="0"/>
          </p:cNvCxnSpPr>
          <p:nvPr/>
        </p:nvCxnSpPr>
        <p:spPr>
          <a:xfrm>
            <a:off x="2429124" y="5383167"/>
            <a:ext cx="654879" cy="37167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Box 18">
            <a:extLst>
              <a:ext uri="{FF2B5EF4-FFF2-40B4-BE49-F238E27FC236}">
                <a16:creationId xmlns:a16="http://schemas.microsoft.com/office/drawing/2014/main" id="{528522FC-76A9-EC4E-9445-1BDAD183F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59904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9" name="Line 29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3768" name="Text Box 88"/>
          <p:cNvSpPr txBox="1">
            <a:spLocks noChangeArrowheads="1"/>
          </p:cNvSpPr>
          <p:nvPr/>
        </p:nvSpPr>
        <p:spPr bwMode="auto">
          <a:xfrm>
            <a:off x="190500" y="276225"/>
            <a:ext cx="28664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 err="1">
                <a:solidFill>
                  <a:srgbClr val="969696"/>
                </a:solidFill>
              </a:rPr>
              <a:t>Search</a:t>
            </a:r>
            <a:r>
              <a:rPr lang="fr-FR" sz="1800" i="1" dirty="0">
                <a:solidFill>
                  <a:srgbClr val="969696"/>
                </a:solidFill>
              </a:rPr>
              <a:t> for </a:t>
            </a:r>
            <a:r>
              <a:rPr lang="fr-FR" sz="1800" i="1" dirty="0" err="1">
                <a:solidFill>
                  <a:srgbClr val="969696"/>
                </a:solidFill>
              </a:rPr>
              <a:t>dark</a:t>
            </a:r>
            <a:r>
              <a:rPr lang="fr-FR" sz="1800" i="1" dirty="0">
                <a:solidFill>
                  <a:srgbClr val="969696"/>
                </a:solidFill>
              </a:rPr>
              <a:t> photon  </a:t>
            </a:r>
            <a:endParaRPr lang="fr-FR" sz="1800" i="1" dirty="0">
              <a:solidFill>
                <a:srgbClr val="B2B2B2"/>
              </a:solidFill>
            </a:endParaRPr>
          </a:p>
        </p:txBody>
      </p:sp>
      <p:grpSp>
        <p:nvGrpSpPr>
          <p:cNvPr id="29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4" name="Image 16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 Box 18">
            <a:extLst>
              <a:ext uri="{FF2B5EF4-FFF2-40B4-BE49-F238E27FC236}">
                <a16:creationId xmlns:a16="http://schemas.microsoft.com/office/drawing/2014/main" id="{8DEAF45D-3075-9F40-B4F7-4B136516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31" name="Rectangle 43">
            <a:extLst>
              <a:ext uri="{FF2B5EF4-FFF2-40B4-BE49-F238E27FC236}">
                <a16:creationId xmlns:a16="http://schemas.microsoft.com/office/drawing/2014/main" id="{DDC639AD-A3B5-5941-8E8C-0F026672F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965" y="1727526"/>
            <a:ext cx="283763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M.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Battaglieri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A.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Celentano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Marsicano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238684-48D8-9C47-ACB3-E4DC9F65A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81" y="3554712"/>
            <a:ext cx="4172374" cy="30072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63BDCC-898F-4148-9E37-2EB32889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07" y="2295878"/>
            <a:ext cx="4254500" cy="1155700"/>
          </a:xfrm>
          <a:prstGeom prst="rect">
            <a:avLst/>
          </a:prstGeom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41694" y="6582020"/>
            <a:ext cx="5902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rgbClr val="969696"/>
                </a:solidFill>
                <a:cs typeface="+mn-cs"/>
              </a:rPr>
              <a:t>11/25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30D1BB1-C283-8E46-B3C8-33D8C42E475A}"/>
              </a:ext>
            </a:extLst>
          </p:cNvPr>
          <p:cNvSpPr txBox="1"/>
          <p:nvPr/>
        </p:nvSpPr>
        <p:spPr>
          <a:xfrm>
            <a:off x="5055464" y="2416066"/>
            <a:ext cx="3503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The </a:t>
            </a:r>
            <a:r>
              <a:rPr lang="fr-FR" sz="1600" b="1" dirty="0" err="1">
                <a:solidFill>
                  <a:srgbClr val="FF0000"/>
                </a:solidFill>
              </a:rPr>
              <a:t>e</a:t>
            </a:r>
            <a:r>
              <a:rPr lang="fr-FR" sz="1600" b="1" baseline="30000" dirty="0" err="1">
                <a:solidFill>
                  <a:srgbClr val="FF0000"/>
                </a:solidFill>
              </a:rPr>
              <a:t>+</a:t>
            </a:r>
            <a:r>
              <a:rPr lang="fr-FR" sz="1600" b="1" dirty="0" err="1">
                <a:solidFill>
                  <a:srgbClr val="FF0000"/>
                </a:solidFill>
              </a:rPr>
              <a:t>e</a:t>
            </a:r>
            <a:r>
              <a:rPr lang="fr-FR" sz="1600" b="1" baseline="30000" dirty="0">
                <a:solidFill>
                  <a:srgbClr val="FF0000"/>
                </a:solidFill>
              </a:rPr>
              <a:t>-</a:t>
            </a:r>
            <a:r>
              <a:rPr lang="fr-FR" sz="1600" b="1" dirty="0">
                <a:solidFill>
                  <a:srgbClr val="FF0000"/>
                </a:solidFill>
              </a:rPr>
              <a:t>-annihilation </a:t>
            </a:r>
            <a:r>
              <a:rPr lang="fr-FR" sz="1600" dirty="0" err="1"/>
              <a:t>offers</a:t>
            </a:r>
            <a:r>
              <a:rPr lang="fr-FR" sz="1600" dirty="0"/>
              <a:t> an alternative </a:t>
            </a:r>
            <a:r>
              <a:rPr lang="fr-FR" sz="1600" dirty="0" err="1"/>
              <a:t>way</a:t>
            </a:r>
            <a:r>
              <a:rPr lang="fr-FR" sz="1600" dirty="0"/>
              <a:t> to </a:t>
            </a:r>
            <a:r>
              <a:rPr lang="fr-FR" sz="1600" b="1" dirty="0">
                <a:solidFill>
                  <a:srgbClr val="0000FF"/>
                </a:solidFill>
              </a:rPr>
              <a:t>probe</a:t>
            </a:r>
            <a:r>
              <a:rPr lang="fr-FR" sz="1600" dirty="0"/>
              <a:t> the existence of a </a:t>
            </a:r>
            <a:r>
              <a:rPr lang="fr-FR" sz="1600" b="1" dirty="0" err="1">
                <a:solidFill>
                  <a:srgbClr val="0000FF"/>
                </a:solidFill>
              </a:rPr>
              <a:t>dark</a:t>
            </a:r>
            <a:r>
              <a:rPr lang="fr-FR" sz="1600" b="1" dirty="0">
                <a:solidFill>
                  <a:srgbClr val="0000FF"/>
                </a:solidFill>
              </a:rPr>
              <a:t> photon</a:t>
            </a:r>
            <a:r>
              <a:rPr lang="fr-FR" sz="1600" dirty="0"/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7250D5-97F2-CD4C-870C-FC7DBC785948}"/>
              </a:ext>
            </a:extLst>
          </p:cNvPr>
          <p:cNvSpPr txBox="1"/>
          <p:nvPr/>
        </p:nvSpPr>
        <p:spPr>
          <a:xfrm>
            <a:off x="2686083" y="4752320"/>
            <a:ext cx="4844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>
                <a:solidFill>
                  <a:srgbClr val="FF0000"/>
                </a:solidFill>
              </a:rPr>
              <a:t>10 </a:t>
            </a:r>
            <a:r>
              <a:rPr lang="fr-FR" sz="800" b="1" i="1" dirty="0" err="1">
                <a:solidFill>
                  <a:srgbClr val="FF0000"/>
                </a:solidFill>
              </a:rPr>
              <a:t>nA</a:t>
            </a:r>
            <a:endParaRPr lang="fr-FR" sz="800" b="1" i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B402D13-1228-4244-967D-2ED502D0FDCB}"/>
              </a:ext>
            </a:extLst>
          </p:cNvPr>
          <p:cNvSpPr txBox="1"/>
          <p:nvPr/>
        </p:nvSpPr>
        <p:spPr>
          <a:xfrm>
            <a:off x="2179148" y="4899887"/>
            <a:ext cx="5469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>
                <a:solidFill>
                  <a:srgbClr val="0000FF"/>
                </a:solidFill>
              </a:rPr>
              <a:t>100 </a:t>
            </a:r>
            <a:r>
              <a:rPr lang="fr-FR" sz="800" b="1" i="1" dirty="0" err="1">
                <a:solidFill>
                  <a:srgbClr val="0000FF"/>
                </a:solidFill>
              </a:rPr>
              <a:t>nA</a:t>
            </a:r>
            <a:endParaRPr lang="fr-FR" sz="800" b="1" i="1" dirty="0">
              <a:solidFill>
                <a:srgbClr val="0000FF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9798320-A1BC-C044-BD41-8FB5DB59B25C}"/>
              </a:ext>
            </a:extLst>
          </p:cNvPr>
          <p:cNvSpPr txBox="1"/>
          <p:nvPr/>
        </p:nvSpPr>
        <p:spPr>
          <a:xfrm>
            <a:off x="4503980" y="4250697"/>
            <a:ext cx="4487158" cy="181588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CD04FF"/>
              </a:buClr>
            </a:pPr>
            <a:r>
              <a:rPr lang="fr-FR" sz="1600" dirty="0"/>
              <a:t>In a PADME-</a:t>
            </a:r>
            <a:r>
              <a:rPr lang="fr-FR" sz="1600" dirty="0" err="1"/>
              <a:t>like</a:t>
            </a:r>
            <a:r>
              <a:rPr lang="fr-FR" sz="1600" dirty="0"/>
              <a:t> </a:t>
            </a:r>
            <a:r>
              <a:rPr lang="fr-FR" sz="1600" dirty="0" err="1"/>
              <a:t>experiment</a:t>
            </a:r>
            <a:r>
              <a:rPr lang="fr-FR" sz="1600" dirty="0"/>
              <a:t> </a:t>
            </a:r>
            <a:r>
              <a:rPr lang="fr-FR" sz="1600" dirty="0" err="1"/>
              <a:t>looking</a:t>
            </a:r>
            <a:r>
              <a:rPr lang="fr-FR" sz="1600" dirty="0"/>
              <a:t> at the </a:t>
            </a:r>
            <a:r>
              <a:rPr lang="fr-FR" sz="1600" b="1" dirty="0">
                <a:solidFill>
                  <a:srgbClr val="FF0000"/>
                </a:solidFill>
              </a:rPr>
              <a:t>photon </a:t>
            </a:r>
            <a:r>
              <a:rPr lang="fr-FR" sz="1600" b="1" dirty="0" err="1">
                <a:solidFill>
                  <a:srgbClr val="FF0000"/>
                </a:solidFill>
              </a:rPr>
              <a:t>spectra</a:t>
            </a:r>
            <a:r>
              <a:rPr lang="fr-FR" sz="1600" dirty="0"/>
              <a:t> in the </a:t>
            </a:r>
            <a:r>
              <a:rPr lang="fr-FR" sz="1600" b="1" dirty="0">
                <a:solidFill>
                  <a:srgbClr val="0000FF"/>
                </a:solidFill>
              </a:rPr>
              <a:t>A’ invisible </a:t>
            </a:r>
            <a:r>
              <a:rPr lang="fr-FR" sz="1600" b="1" dirty="0" err="1">
                <a:solidFill>
                  <a:srgbClr val="0000FF"/>
                </a:solidFill>
              </a:rPr>
              <a:t>decay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dirty="0" err="1"/>
              <a:t>channel</a:t>
            </a:r>
            <a:r>
              <a:rPr lang="fr-FR" sz="1600" dirty="0"/>
              <a:t>, a high </a:t>
            </a:r>
            <a:r>
              <a:rPr lang="fr-FR" sz="1600" dirty="0" err="1"/>
              <a:t>energy</a:t>
            </a:r>
            <a:r>
              <a:rPr lang="fr-FR" sz="1600" dirty="0"/>
              <a:t> positron </a:t>
            </a:r>
            <a:r>
              <a:rPr lang="fr-FR" sz="1600" dirty="0" err="1"/>
              <a:t>beam</a:t>
            </a:r>
            <a:r>
              <a:rPr lang="fr-FR" sz="1600" dirty="0"/>
              <a:t> </a:t>
            </a:r>
          </a:p>
          <a:p>
            <a:pPr algn="ctr">
              <a:buClr>
                <a:srgbClr val="CD04FF"/>
              </a:buClr>
            </a:pPr>
            <a:r>
              <a:rPr lang="fr-FR" sz="1600" dirty="0" err="1"/>
              <a:t>would</a:t>
            </a:r>
            <a:r>
              <a:rPr lang="fr-FR" sz="1600" dirty="0"/>
              <a:t> </a:t>
            </a:r>
            <a:r>
              <a:rPr lang="fr-FR" sz="1600" dirty="0" err="1"/>
              <a:t>extend</a:t>
            </a:r>
            <a:r>
              <a:rPr lang="fr-FR" sz="1600" dirty="0"/>
              <a:t> in </a:t>
            </a:r>
            <a:r>
              <a:rPr lang="fr-FR" sz="1600" b="1" dirty="0">
                <a:solidFill>
                  <a:srgbClr val="CD04FF"/>
                </a:solidFill>
              </a:rPr>
              <a:t>180 </a:t>
            </a:r>
            <a:r>
              <a:rPr lang="fr-FR" sz="1600" b="1" dirty="0" err="1">
                <a:solidFill>
                  <a:srgbClr val="CD04FF"/>
                </a:solidFill>
              </a:rPr>
              <a:t>days</a:t>
            </a:r>
            <a:r>
              <a:rPr lang="fr-FR" sz="1600" b="1" dirty="0">
                <a:solidFill>
                  <a:srgbClr val="CD04FF"/>
                </a:solidFill>
              </a:rPr>
              <a:t> </a:t>
            </a:r>
            <a:r>
              <a:rPr lang="fr-FR" sz="1600" dirty="0"/>
              <a:t>data </a:t>
            </a:r>
            <a:r>
              <a:rPr lang="fr-FR" sz="1600" dirty="0" err="1"/>
              <a:t>taking</a:t>
            </a:r>
            <a:r>
              <a:rPr lang="fr-FR" sz="1600" dirty="0"/>
              <a:t> </a:t>
            </a:r>
          </a:p>
          <a:p>
            <a:pPr algn="ctr">
              <a:buClr>
                <a:srgbClr val="CD04FF"/>
              </a:buClr>
            </a:pPr>
            <a:r>
              <a:rPr lang="fr-FR" sz="1600" dirty="0"/>
              <a:t>the </a:t>
            </a:r>
            <a:r>
              <a:rPr lang="fr-FR" sz="1600" b="1" dirty="0">
                <a:solidFill>
                  <a:srgbClr val="0000FF"/>
                </a:solidFill>
              </a:rPr>
              <a:t>A’ mass </a:t>
            </a:r>
            <a:r>
              <a:rPr lang="fr-FR" sz="1600" b="1" dirty="0" err="1">
                <a:solidFill>
                  <a:srgbClr val="0000FF"/>
                </a:solidFill>
              </a:rPr>
              <a:t>reach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dirty="0"/>
              <a:t>up to </a:t>
            </a:r>
            <a:r>
              <a:rPr lang="fr-FR" sz="1600" b="1" dirty="0">
                <a:solidFill>
                  <a:srgbClr val="FF0000"/>
                </a:solidFill>
              </a:rPr>
              <a:t>100 MeV </a:t>
            </a:r>
          </a:p>
          <a:p>
            <a:pPr algn="ctr">
              <a:buClr>
                <a:srgbClr val="CD04FF"/>
              </a:buClr>
            </a:pPr>
            <a:r>
              <a:rPr lang="fr-FR" sz="1600" dirty="0"/>
              <a:t>and </a:t>
            </a:r>
            <a:r>
              <a:rPr lang="fr-FR" sz="1600" dirty="0" err="1"/>
              <a:t>would</a:t>
            </a:r>
            <a:r>
              <a:rPr lang="fr-FR" sz="1600" dirty="0"/>
              <a:t> </a:t>
            </a:r>
            <a:r>
              <a:rPr lang="fr-FR" sz="1600" dirty="0" err="1"/>
              <a:t>improve</a:t>
            </a:r>
            <a:r>
              <a:rPr lang="fr-FR" sz="1600" dirty="0"/>
              <a:t> by a </a:t>
            </a:r>
          </a:p>
          <a:p>
            <a:pPr algn="ctr">
              <a:buClr>
                <a:srgbClr val="CD04FF"/>
              </a:buClr>
            </a:pPr>
            <a:r>
              <a:rPr lang="fr-FR" sz="1600" b="1" dirty="0">
                <a:solidFill>
                  <a:srgbClr val="FF0000"/>
                </a:solidFill>
              </a:rPr>
              <a:t>factor 10 </a:t>
            </a:r>
            <a:r>
              <a:rPr lang="fr-FR" sz="1600" dirty="0"/>
              <a:t>the </a:t>
            </a:r>
            <a:r>
              <a:rPr lang="fr-FR" sz="1600" dirty="0" err="1"/>
              <a:t>coupling</a:t>
            </a:r>
            <a:r>
              <a:rPr lang="fr-FR" sz="1600" dirty="0"/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strength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sensitivity</a:t>
            </a:r>
            <a:r>
              <a:rPr lang="fr-FR" sz="1600" dirty="0"/>
              <a:t>.</a:t>
            </a: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F118171B-3575-2141-A3DF-8E764B1D4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332" y="3757786"/>
            <a:ext cx="38004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P.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Valente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, J. Alexander, JPos17, Newport News (2017)</a:t>
            </a:r>
          </a:p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Marsicano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JPos17, Newport News (2017)</a:t>
            </a:r>
          </a:p>
        </p:txBody>
      </p:sp>
      <p:sp>
        <p:nvSpPr>
          <p:cNvPr id="38" name="Text Box 9">
            <a:extLst>
              <a:ext uri="{FF2B5EF4-FFF2-40B4-BE49-F238E27FC236}">
                <a16:creationId xmlns:a16="http://schemas.microsoft.com/office/drawing/2014/main" id="{8DC4ABF4-1A5B-0C48-89C7-AAB4C64C0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049" y="977900"/>
            <a:ext cx="3251338" cy="5847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LOI12-18-004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e+ @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JLab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12 GeV -  J.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Grames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, E.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Voutier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851155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1" name="Picture 3" descr="C:\Documents and Settings\grames\Desktop\images\install_111222\photo.JPG"/>
          <p:cNvPicPr preferRelativeResize="0">
            <a:picLocks noChangeArrowheads="1"/>
          </p:cNvPicPr>
          <p:nvPr/>
        </p:nvPicPr>
        <p:blipFill>
          <a:blip r:embed="rId3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258644" y="2184400"/>
            <a:ext cx="4639412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400" b="1" dirty="0" err="1">
                <a:solidFill>
                  <a:srgbClr val="3333FF"/>
                </a:solidFill>
                <a:latin typeface="Lucida Calligraphy"/>
                <a:cs typeface="Lucida Calligraphy"/>
              </a:rPr>
              <a:t>Polarized</a:t>
            </a:r>
            <a:r>
              <a:rPr lang="fr-FR" sz="2400" b="1" dirty="0">
                <a:solidFill>
                  <a:srgbClr val="3333FF"/>
                </a:solidFill>
                <a:latin typeface="Lucida Calligraphy"/>
                <a:cs typeface="Lucida Calligraphy"/>
              </a:rPr>
              <a:t> Positrons @ </a:t>
            </a:r>
            <a:r>
              <a:rPr lang="fr-FR" sz="2400" b="1" dirty="0" err="1">
                <a:solidFill>
                  <a:srgbClr val="3333FF"/>
                </a:solidFill>
                <a:latin typeface="Lucida Calligraphy"/>
                <a:cs typeface="Lucida Calligraphy"/>
              </a:rPr>
              <a:t>JLab</a:t>
            </a:r>
            <a:endParaRPr lang="fr-FR" sz="2400" b="1" dirty="0">
              <a:solidFill>
                <a:srgbClr val="3333FF"/>
              </a:solidFill>
              <a:latin typeface="Lucida Calligraphy"/>
              <a:cs typeface="Lucida Calligraphy"/>
            </a:endParaRPr>
          </a:p>
          <a:p>
            <a:pPr algn="ctr">
              <a:defRPr/>
            </a:pPr>
            <a:endParaRPr lang="fr-FR" sz="2400" b="1" dirty="0">
              <a:solidFill>
                <a:srgbClr val="000000"/>
              </a:solidFill>
              <a:latin typeface="Lucida Calligraphy"/>
              <a:cs typeface="Lucida Calligraphy"/>
            </a:endParaRPr>
          </a:p>
          <a:p>
            <a:pPr>
              <a:defRPr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Positron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polarization</a:t>
            </a:r>
            <a:endParaRPr lang="fr-FR" sz="1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JLab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12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GeV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positron source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JLEIC positron source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561E81F2-0A8E-1244-BC72-435FC96A8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rgbClr val="CC00FF"/>
                </a:solidFill>
              </a:rPr>
              <a:t>12/25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5D6E6D12-1CDB-764A-B378-5986FD53B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523982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3284173" y="982663"/>
            <a:ext cx="2589170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000000"/>
                </a:solidFill>
                <a:latin typeface="Lucida Calligraphy" charset="0"/>
              </a:rPr>
              <a:t>PEPPo</a:t>
            </a: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 Technique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5400" y="2100009"/>
            <a:ext cx="91330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en-US" sz="1600" dirty="0">
                <a:cs typeface="+mn-cs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cs typeface="+mn-cs"/>
              </a:rPr>
              <a:t>PEPPo</a:t>
            </a:r>
            <a:r>
              <a:rPr lang="en-US" sz="1600" dirty="0">
                <a:cs typeface="+mn-cs"/>
              </a:rPr>
              <a:t> demonstrated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efficient polarization transfer </a:t>
            </a:r>
            <a:r>
              <a:rPr lang="en-US" sz="1600" dirty="0">
                <a:cs typeface="+mn-cs"/>
              </a:rPr>
              <a:t>from </a:t>
            </a:r>
            <a:r>
              <a:rPr lang="en-US" sz="1600" b="1" dirty="0">
                <a:cs typeface="+mn-cs"/>
              </a:rPr>
              <a:t>8.2 MeV/</a:t>
            </a:r>
            <a:r>
              <a:rPr lang="en-US" sz="1600" b="1" i="1" dirty="0">
                <a:cs typeface="+mn-cs"/>
              </a:rPr>
              <a:t>c</a:t>
            </a:r>
            <a:r>
              <a:rPr lang="en-US" sz="1600" b="1" dirty="0">
                <a:cs typeface="+mn-cs"/>
              </a:rPr>
              <a:t> </a:t>
            </a:r>
            <a:r>
              <a:rPr lang="en-US" sz="1600" b="1" dirty="0">
                <a:solidFill>
                  <a:srgbClr val="FF0000"/>
                </a:solidFill>
                <a:cs typeface="+mn-cs"/>
              </a:rPr>
              <a:t>electrons to positrons</a:t>
            </a:r>
            <a:r>
              <a:rPr lang="en-US" sz="1600" dirty="0">
                <a:cs typeface="+mn-cs"/>
              </a:rPr>
              <a:t>, expanding polarized positron capabilities </a:t>
            </a:r>
            <a:r>
              <a:rPr lang="en-US" sz="1600" b="1" dirty="0">
                <a:solidFill>
                  <a:srgbClr val="0000FF"/>
                </a:solidFill>
                <a:cs typeface="+mn-cs"/>
              </a:rPr>
              <a:t>from GeV to MeV accelerators</a:t>
            </a:r>
            <a:r>
              <a:rPr lang="en-US" sz="1600" dirty="0">
                <a:cs typeface="+mn-cs"/>
              </a:rPr>
              <a:t>.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059613" y="162242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(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PEPPo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 Collaboration) D. Abbott et al. , Phys.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Rev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Lett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. 116 (2016) 214801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24740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i="1">
                <a:solidFill>
                  <a:srgbClr val="969696"/>
                </a:solidFill>
                <a:latin typeface="Comic Sans MS" charset="0"/>
              </a:rPr>
              <a:t>Positron </a:t>
            </a:r>
            <a:r>
              <a:rPr lang="fr-FR" sz="1800" i="1" err="1">
                <a:solidFill>
                  <a:srgbClr val="969696"/>
                </a:solidFill>
                <a:latin typeface="Comic Sans MS" charset="0"/>
              </a:rPr>
              <a:t>polarization</a:t>
            </a:r>
            <a:endParaRPr lang="fr-FR" sz="1800" i="1">
              <a:solidFill>
                <a:srgbClr val="B2B2B2"/>
              </a:solidFill>
              <a:latin typeface="Comic Sans MS" charset="0"/>
            </a:endParaRPr>
          </a:p>
        </p:txBody>
      </p:sp>
      <p:grpSp>
        <p:nvGrpSpPr>
          <p:cNvPr id="22" name="Grouper 21"/>
          <p:cNvGrpSpPr>
            <a:grpSpLocks noChangeAspect="1"/>
          </p:cNvGrpSpPr>
          <p:nvPr/>
        </p:nvGrpSpPr>
        <p:grpSpPr>
          <a:xfrm>
            <a:off x="4384552" y="2967079"/>
            <a:ext cx="3718728" cy="2954761"/>
            <a:chOff x="4948773" y="3261407"/>
            <a:chExt cx="3428703" cy="2736304"/>
          </a:xfrm>
        </p:grpSpPr>
        <p:pic>
          <p:nvPicPr>
            <p:cNvPr id="7" name="Image 6" descr="PosPol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8773" y="3261407"/>
              <a:ext cx="3428703" cy="2736304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>
              <a:off x="5409304" y="3262041"/>
              <a:ext cx="1184592" cy="466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>
                  <a:solidFill>
                    <a:srgbClr val="38ABA6"/>
                  </a:solidFill>
                  <a:latin typeface="+mn-lt"/>
                </a:rPr>
                <a:t>e</a:t>
              </a:r>
              <a:r>
                <a:rPr lang="en-US" sz="1050" b="1" baseline="30000">
                  <a:solidFill>
                    <a:srgbClr val="38ABA6"/>
                  </a:solidFill>
                  <a:latin typeface="+mn-lt"/>
                </a:rPr>
                <a:t>-</a:t>
              </a:r>
              <a:r>
                <a:rPr lang="en-US" sz="1050" b="1">
                  <a:solidFill>
                    <a:srgbClr val="38ABA6"/>
                  </a:solidFill>
                  <a:latin typeface="+mn-lt"/>
                </a:rPr>
                <a:t> beam polarization</a:t>
              </a:r>
            </a:p>
            <a:p>
              <a:pPr algn="ctr"/>
              <a:endParaRPr lang="en-US" sz="1050" b="1">
                <a:solidFill>
                  <a:srgbClr val="38ABA6"/>
                </a:solidFill>
                <a:latin typeface="+mn-lt"/>
              </a:endParaRPr>
            </a:p>
            <a:p>
              <a:pPr algn="ctr"/>
              <a:r>
                <a:rPr lang="en-US" sz="1050" b="1">
                  <a:solidFill>
                    <a:srgbClr val="38ABA6"/>
                  </a:solidFill>
                  <a:latin typeface="+mn-lt"/>
                </a:rPr>
                <a:t>85.2 ± 0.6 ± 0.7 %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02295" y="4977168"/>
              <a:ext cx="72016" cy="36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5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26" name="Image 41" descr="log_ipn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10" descr="PRLMay2016illustration_F2b-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16" y="2947391"/>
            <a:ext cx="2897681" cy="2897681"/>
          </a:xfrm>
          <a:prstGeom prst="rect">
            <a:avLst/>
          </a:prstGeom>
        </p:spPr>
      </p:pic>
      <p:sp>
        <p:nvSpPr>
          <p:cNvPr id="29" name="Text Box 35">
            <a:extLst>
              <a:ext uri="{FF2B5EF4-FFF2-40B4-BE49-F238E27FC236}">
                <a16:creationId xmlns:a16="http://schemas.microsoft.com/office/drawing/2014/main" id="{C90DDD40-26B0-9A42-BA6F-6956B269B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73" y="6186790"/>
            <a:ext cx="7700227" cy="338554"/>
          </a:xfrm>
          <a:prstGeom prst="rect">
            <a:avLst/>
          </a:prstGeom>
          <a:noFill/>
          <a:ln w="50800" cmpd="thickThin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990099"/>
              </a:buClr>
              <a:buFont typeface="Wingdings" charset="0"/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The </a:t>
            </a:r>
            <a:r>
              <a:rPr lang="en-US" sz="1600" b="1" dirty="0" err="1">
                <a:solidFill>
                  <a:srgbClr val="CD04FF"/>
                </a:solidFill>
                <a:latin typeface="Comic Sans MS"/>
                <a:cs typeface="Comic Sans MS"/>
              </a:rPr>
              <a:t>PEPPo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technique can </a:t>
            </a:r>
            <a:r>
              <a:rPr lang="en-US" sz="1600" i="1" dirty="0" err="1">
                <a:solidFill>
                  <a:srgbClr val="000000"/>
                </a:solidFill>
                <a:latin typeface="Comic Sans MS"/>
                <a:cs typeface="Comic Sans MS"/>
              </a:rPr>
              <a:t>optimaly</a:t>
            </a:r>
            <a:r>
              <a:rPr lang="en-US" sz="1600" i="1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achieve </a:t>
            </a:r>
            <a:r>
              <a:rPr lang="en-US" sz="1600" b="1" dirty="0">
                <a:solidFill>
                  <a:srgbClr val="CD04FF"/>
                </a:solidFill>
                <a:latin typeface="Comic Sans MS"/>
                <a:cs typeface="Comic Sans MS"/>
              </a:rPr>
              <a:t>75%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electron </a:t>
            </a:r>
            <a:r>
              <a:rPr lang="en-US" sz="1600" b="1" dirty="0">
                <a:solidFill>
                  <a:srgbClr val="CD04FF"/>
                </a:solidFill>
                <a:latin typeface="Comic Sans MS"/>
                <a:cs typeface="Comic Sans MS"/>
              </a:rPr>
              <a:t>polarization transfer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. 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36D9CCA1-4FCD-3E4B-B63A-763C2C6AA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13/25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F5ED5E72-18E4-4043-B6DE-AB23B57F9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1004343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9" name="Line 29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9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4" name="Image 16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16046" y="6582020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rgbClr val="969696"/>
                </a:solidFill>
                <a:cs typeface="+mn-cs"/>
              </a:rPr>
              <a:t>14/25</a:t>
            </a:r>
          </a:p>
        </p:txBody>
      </p:sp>
      <p:sp>
        <p:nvSpPr>
          <p:cNvPr id="23" name="Text Box 7">
            <a:extLst>
              <a:ext uri="{FF2B5EF4-FFF2-40B4-BE49-F238E27FC236}">
                <a16:creationId xmlns:a16="http://schemas.microsoft.com/office/drawing/2014/main" id="{F8E10B3C-C9D9-1B41-A9CA-0730100B5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3268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 err="1">
                <a:solidFill>
                  <a:srgbClr val="969696"/>
                </a:solidFill>
              </a:rPr>
              <a:t>JLab</a:t>
            </a:r>
            <a:r>
              <a:rPr lang="en-US" sz="1800" i="1" dirty="0">
                <a:solidFill>
                  <a:srgbClr val="969696"/>
                </a:solidFill>
              </a:rPr>
              <a:t> 12 GeV positron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D0C50D61-0249-6D48-9F6F-96B4BD2A7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13" y="174117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  <a:cs typeface="+mn-cs"/>
              </a:rPr>
              <a:t>Cardman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 et al.  JPos17, Newport News (2017)</a:t>
            </a:r>
          </a:p>
        </p:txBody>
      </p:sp>
      <p:grpSp>
        <p:nvGrpSpPr>
          <p:cNvPr id="25" name="Group 110">
            <a:extLst>
              <a:ext uri="{FF2B5EF4-FFF2-40B4-BE49-F238E27FC236}">
                <a16:creationId xmlns:a16="http://schemas.microsoft.com/office/drawing/2014/main" id="{E07F784D-F29C-264B-AE0C-A904BB7C1BF4}"/>
              </a:ext>
            </a:extLst>
          </p:cNvPr>
          <p:cNvGrpSpPr>
            <a:grpSpLocks/>
          </p:cNvGrpSpPr>
          <p:nvPr/>
        </p:nvGrpSpPr>
        <p:grpSpPr bwMode="auto">
          <a:xfrm>
            <a:off x="290638" y="2544587"/>
            <a:ext cx="8577263" cy="1956110"/>
            <a:chOff x="338138" y="2609045"/>
            <a:chExt cx="8577263" cy="1955800"/>
          </a:xfrm>
        </p:grpSpPr>
        <p:grpSp>
          <p:nvGrpSpPr>
            <p:cNvPr id="26" name="Group 4">
              <a:extLst>
                <a:ext uri="{FF2B5EF4-FFF2-40B4-BE49-F238E27FC236}">
                  <a16:creationId xmlns:a16="http://schemas.microsoft.com/office/drawing/2014/main" id="{0E7E52B1-178F-0340-BC6A-C73C0C49E1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38138" y="2609045"/>
              <a:ext cx="8577263" cy="1955800"/>
              <a:chOff x="199" y="2000"/>
              <a:chExt cx="5403" cy="1232"/>
            </a:xfrm>
          </p:grpSpPr>
          <p:sp>
            <p:nvSpPr>
              <p:cNvPr id="30" name="AutoShape 3">
                <a:extLst>
                  <a:ext uri="{FF2B5EF4-FFF2-40B4-BE49-F238E27FC236}">
                    <a16:creationId xmlns:a16="http://schemas.microsoft.com/office/drawing/2014/main" id="{E6BA8D03-A7E8-DC4E-88FE-2ECA71992E8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99" y="2000"/>
                <a:ext cx="5362" cy="1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pic>
            <p:nvPicPr>
              <p:cNvPr id="32" name="Picture 5">
                <a:extLst>
                  <a:ext uri="{FF2B5EF4-FFF2-40B4-BE49-F238E27FC236}">
                    <a16:creationId xmlns:a16="http://schemas.microsoft.com/office/drawing/2014/main" id="{105142EA-63B3-4A47-8ECD-6EE684BB5A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41" y="2158"/>
                <a:ext cx="126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" name="Picture 6">
                <a:extLst>
                  <a:ext uri="{FF2B5EF4-FFF2-40B4-BE49-F238E27FC236}">
                    <a16:creationId xmlns:a16="http://schemas.microsoft.com/office/drawing/2014/main" id="{ABAD2318-FC06-0A49-BC32-A093821EE1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867" y="2106"/>
                <a:ext cx="150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0BE2DC14-46A6-954C-A986-D91946FFB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2116"/>
                <a:ext cx="132" cy="124"/>
              </a:xfrm>
              <a:custGeom>
                <a:avLst/>
                <a:gdLst>
                  <a:gd name="T0" fmla="*/ 92 w 132"/>
                  <a:gd name="T1" fmla="*/ 124 h 124"/>
                  <a:gd name="T2" fmla="*/ 0 w 132"/>
                  <a:gd name="T3" fmla="*/ 72 h 124"/>
                  <a:gd name="T4" fmla="*/ 42 w 132"/>
                  <a:gd name="T5" fmla="*/ 0 h 124"/>
                  <a:gd name="T6" fmla="*/ 132 w 132"/>
                  <a:gd name="T7" fmla="*/ 50 h 124"/>
                  <a:gd name="T8" fmla="*/ 92 w 132"/>
                  <a:gd name="T9" fmla="*/ 124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124"/>
                  <a:gd name="T17" fmla="*/ 132 w 132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124">
                    <a:moveTo>
                      <a:pt x="92" y="124"/>
                    </a:moveTo>
                    <a:lnTo>
                      <a:pt x="0" y="72"/>
                    </a:lnTo>
                    <a:lnTo>
                      <a:pt x="42" y="0"/>
                    </a:lnTo>
                    <a:lnTo>
                      <a:pt x="132" y="50"/>
                    </a:lnTo>
                    <a:lnTo>
                      <a:pt x="92" y="124"/>
                    </a:lnTo>
                    <a:close/>
                  </a:path>
                </a:pathLst>
              </a:custGeom>
              <a:noFill/>
              <a:ln w="2">
                <a:solidFill>
                  <a:srgbClr val="33A02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37" name="Rectangle 8">
                <a:extLst>
                  <a:ext uri="{FF2B5EF4-FFF2-40B4-BE49-F238E27FC236}">
                    <a16:creationId xmlns:a16="http://schemas.microsoft.com/office/drawing/2014/main" id="{FB6AAEF3-0C91-3540-8E84-FB30AF8C2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" y="2190"/>
                <a:ext cx="376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Chopper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0B8664C0-6622-8A4C-BC73-6D2E4C1F9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" y="2308"/>
                <a:ext cx="384" cy="296"/>
              </a:xfrm>
              <a:custGeom>
                <a:avLst/>
                <a:gdLst>
                  <a:gd name="T0" fmla="*/ 384 w 384"/>
                  <a:gd name="T1" fmla="*/ 296 h 296"/>
                  <a:gd name="T2" fmla="*/ 0 w 384"/>
                  <a:gd name="T3" fmla="*/ 0 h 296"/>
                  <a:gd name="T4" fmla="*/ 384 w 384"/>
                  <a:gd name="T5" fmla="*/ 296 h 2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296"/>
                  <a:gd name="T11" fmla="*/ 384 w 384"/>
                  <a:gd name="T12" fmla="*/ 296 h 2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296">
                    <a:moveTo>
                      <a:pt x="384" y="296"/>
                    </a:moveTo>
                    <a:lnTo>
                      <a:pt x="0" y="0"/>
                    </a:lnTo>
                    <a:lnTo>
                      <a:pt x="384" y="29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39" name="Line 10">
                <a:extLst>
                  <a:ext uri="{FF2B5EF4-FFF2-40B4-BE49-F238E27FC236}">
                    <a16:creationId xmlns:a16="http://schemas.microsoft.com/office/drawing/2014/main" id="{2A648628-CD1A-BD4B-9674-377F993E8D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9" y="2312"/>
                <a:ext cx="384" cy="296"/>
              </a:xfrm>
              <a:prstGeom prst="line">
                <a:avLst/>
              </a:pr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CDD0F352-1C0D-D44B-985C-796D3F3B5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1" y="2318"/>
                <a:ext cx="3952" cy="290"/>
              </a:xfrm>
              <a:custGeom>
                <a:avLst/>
                <a:gdLst>
                  <a:gd name="T0" fmla="*/ 3952 w 3952"/>
                  <a:gd name="T1" fmla="*/ 290 h 290"/>
                  <a:gd name="T2" fmla="*/ 3792 w 3952"/>
                  <a:gd name="T3" fmla="*/ 290 h 290"/>
                  <a:gd name="T4" fmla="*/ 3646 w 3952"/>
                  <a:gd name="T5" fmla="*/ 0 h 290"/>
                  <a:gd name="T6" fmla="*/ 3264 w 3952"/>
                  <a:gd name="T7" fmla="*/ 0 h 290"/>
                  <a:gd name="T8" fmla="*/ 3108 w 3952"/>
                  <a:gd name="T9" fmla="*/ 286 h 290"/>
                  <a:gd name="T10" fmla="*/ 0 w 3952"/>
                  <a:gd name="T11" fmla="*/ 286 h 290"/>
                  <a:gd name="T12" fmla="*/ 3952 w 3952"/>
                  <a:gd name="T13" fmla="*/ 290 h 2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52"/>
                  <a:gd name="T22" fmla="*/ 0 h 290"/>
                  <a:gd name="T23" fmla="*/ 3952 w 3952"/>
                  <a:gd name="T24" fmla="*/ 290 h 2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52" h="290">
                    <a:moveTo>
                      <a:pt x="3952" y="290"/>
                    </a:moveTo>
                    <a:lnTo>
                      <a:pt x="3792" y="290"/>
                    </a:lnTo>
                    <a:lnTo>
                      <a:pt x="3646" y="0"/>
                    </a:lnTo>
                    <a:lnTo>
                      <a:pt x="3264" y="0"/>
                    </a:lnTo>
                    <a:lnTo>
                      <a:pt x="3108" y="286"/>
                    </a:lnTo>
                    <a:lnTo>
                      <a:pt x="0" y="286"/>
                    </a:lnTo>
                    <a:lnTo>
                      <a:pt x="3952" y="2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FEB06C17-BF05-A040-98B2-6E643AFA1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1" y="2318"/>
                <a:ext cx="3952" cy="290"/>
              </a:xfrm>
              <a:custGeom>
                <a:avLst/>
                <a:gdLst>
                  <a:gd name="T0" fmla="*/ 3952 w 3952"/>
                  <a:gd name="T1" fmla="*/ 290 h 290"/>
                  <a:gd name="T2" fmla="*/ 3792 w 3952"/>
                  <a:gd name="T3" fmla="*/ 290 h 290"/>
                  <a:gd name="T4" fmla="*/ 3646 w 3952"/>
                  <a:gd name="T5" fmla="*/ 0 h 290"/>
                  <a:gd name="T6" fmla="*/ 3264 w 3952"/>
                  <a:gd name="T7" fmla="*/ 0 h 290"/>
                  <a:gd name="T8" fmla="*/ 3108 w 3952"/>
                  <a:gd name="T9" fmla="*/ 286 h 290"/>
                  <a:gd name="T10" fmla="*/ 0 w 3952"/>
                  <a:gd name="T11" fmla="*/ 286 h 2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52"/>
                  <a:gd name="T19" fmla="*/ 0 h 290"/>
                  <a:gd name="T20" fmla="*/ 3952 w 3952"/>
                  <a:gd name="T21" fmla="*/ 290 h 2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52" h="290">
                    <a:moveTo>
                      <a:pt x="3952" y="290"/>
                    </a:moveTo>
                    <a:lnTo>
                      <a:pt x="3792" y="290"/>
                    </a:lnTo>
                    <a:lnTo>
                      <a:pt x="3646" y="0"/>
                    </a:lnTo>
                    <a:lnTo>
                      <a:pt x="3264" y="0"/>
                    </a:lnTo>
                    <a:lnTo>
                      <a:pt x="3108" y="286"/>
                    </a:lnTo>
                    <a:lnTo>
                      <a:pt x="0" y="286"/>
                    </a:lnTo>
                  </a:path>
                </a:pathLst>
              </a:cu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2" name="Line 13">
                <a:extLst>
                  <a:ext uri="{FF2B5EF4-FFF2-40B4-BE49-F238E27FC236}">
                    <a16:creationId xmlns:a16="http://schemas.microsoft.com/office/drawing/2014/main" id="{BB9D53ED-5A64-784F-934C-D719F3CF27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" y="2604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3" name="Line 14">
                <a:extLst>
                  <a:ext uri="{FF2B5EF4-FFF2-40B4-BE49-F238E27FC236}">
                    <a16:creationId xmlns:a16="http://schemas.microsoft.com/office/drawing/2014/main" id="{5E043B3A-D060-8D40-BE0A-18F5B7082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" y="2604"/>
                <a:ext cx="1" cy="1"/>
              </a:xfrm>
              <a:prstGeom prst="line">
                <a:avLst/>
              </a:prstGeom>
              <a:noFill/>
              <a:ln w="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B5920582-B4C8-D149-A94C-B4F298FFB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" y="2604"/>
                <a:ext cx="384" cy="296"/>
              </a:xfrm>
              <a:custGeom>
                <a:avLst/>
                <a:gdLst>
                  <a:gd name="T0" fmla="*/ 384 w 384"/>
                  <a:gd name="T1" fmla="*/ 0 h 296"/>
                  <a:gd name="T2" fmla="*/ 0 w 384"/>
                  <a:gd name="T3" fmla="*/ 296 h 296"/>
                  <a:gd name="T4" fmla="*/ 384 w 384"/>
                  <a:gd name="T5" fmla="*/ 0 h 2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296"/>
                  <a:gd name="T11" fmla="*/ 384 w 384"/>
                  <a:gd name="T12" fmla="*/ 296 h 2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296">
                    <a:moveTo>
                      <a:pt x="384" y="0"/>
                    </a:moveTo>
                    <a:lnTo>
                      <a:pt x="0" y="296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5" name="Freeform 17">
                <a:extLst>
                  <a:ext uri="{FF2B5EF4-FFF2-40B4-BE49-F238E27FC236}">
                    <a16:creationId xmlns:a16="http://schemas.microsoft.com/office/drawing/2014/main" id="{7649DC1F-167C-2A44-AF04-90568A26F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" y="2180"/>
                <a:ext cx="258" cy="250"/>
              </a:xfrm>
              <a:custGeom>
                <a:avLst/>
                <a:gdLst>
                  <a:gd name="T0" fmla="*/ 158 w 258"/>
                  <a:gd name="T1" fmla="*/ 250 h 250"/>
                  <a:gd name="T2" fmla="*/ 0 w 258"/>
                  <a:gd name="T3" fmla="*/ 132 h 250"/>
                  <a:gd name="T4" fmla="*/ 100 w 258"/>
                  <a:gd name="T5" fmla="*/ 0 h 250"/>
                  <a:gd name="T6" fmla="*/ 258 w 258"/>
                  <a:gd name="T7" fmla="*/ 118 h 250"/>
                  <a:gd name="T8" fmla="*/ 158 w 258"/>
                  <a:gd name="T9" fmla="*/ 250 h 2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250"/>
                  <a:gd name="T17" fmla="*/ 258 w 258"/>
                  <a:gd name="T18" fmla="*/ 250 h 2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250">
                    <a:moveTo>
                      <a:pt x="158" y="250"/>
                    </a:moveTo>
                    <a:lnTo>
                      <a:pt x="0" y="132"/>
                    </a:lnTo>
                    <a:lnTo>
                      <a:pt x="100" y="0"/>
                    </a:lnTo>
                    <a:lnTo>
                      <a:pt x="258" y="118"/>
                    </a:lnTo>
                    <a:lnTo>
                      <a:pt x="158" y="250"/>
                    </a:lnTo>
                    <a:close/>
                  </a:path>
                </a:pathLst>
              </a:custGeom>
              <a:solidFill>
                <a:srgbClr val="33A02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6" name="Freeform 19">
                <a:extLst>
                  <a:ext uri="{FF2B5EF4-FFF2-40B4-BE49-F238E27FC236}">
                    <a16:creationId xmlns:a16="http://schemas.microsoft.com/office/drawing/2014/main" id="{BA9A3267-664A-A64D-9D2B-36B7DE3D5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1" y="2396"/>
                <a:ext cx="100" cy="418"/>
              </a:xfrm>
              <a:custGeom>
                <a:avLst/>
                <a:gdLst>
                  <a:gd name="T0" fmla="*/ 100 w 100"/>
                  <a:gd name="T1" fmla="*/ 208 h 418"/>
                  <a:gd name="T2" fmla="*/ 100 w 100"/>
                  <a:gd name="T3" fmla="*/ 208 h 418"/>
                  <a:gd name="T4" fmla="*/ 98 w 100"/>
                  <a:gd name="T5" fmla="*/ 250 h 418"/>
                  <a:gd name="T6" fmla="*/ 96 w 100"/>
                  <a:gd name="T7" fmla="*/ 290 h 418"/>
                  <a:gd name="T8" fmla="*/ 90 w 100"/>
                  <a:gd name="T9" fmla="*/ 326 h 418"/>
                  <a:gd name="T10" fmla="*/ 84 w 100"/>
                  <a:gd name="T11" fmla="*/ 356 h 418"/>
                  <a:gd name="T12" fmla="*/ 78 w 100"/>
                  <a:gd name="T13" fmla="*/ 382 h 418"/>
                  <a:gd name="T14" fmla="*/ 70 w 100"/>
                  <a:gd name="T15" fmla="*/ 400 h 418"/>
                  <a:gd name="T16" fmla="*/ 64 w 100"/>
                  <a:gd name="T17" fmla="*/ 408 h 418"/>
                  <a:gd name="T18" fmla="*/ 60 w 100"/>
                  <a:gd name="T19" fmla="*/ 412 h 418"/>
                  <a:gd name="T20" fmla="*/ 56 w 100"/>
                  <a:gd name="T21" fmla="*/ 416 h 418"/>
                  <a:gd name="T22" fmla="*/ 50 w 100"/>
                  <a:gd name="T23" fmla="*/ 418 h 418"/>
                  <a:gd name="T24" fmla="*/ 50 w 100"/>
                  <a:gd name="T25" fmla="*/ 418 h 418"/>
                  <a:gd name="T26" fmla="*/ 44 w 100"/>
                  <a:gd name="T27" fmla="*/ 416 h 418"/>
                  <a:gd name="T28" fmla="*/ 40 w 100"/>
                  <a:gd name="T29" fmla="*/ 412 h 418"/>
                  <a:gd name="T30" fmla="*/ 36 w 100"/>
                  <a:gd name="T31" fmla="*/ 408 h 418"/>
                  <a:gd name="T32" fmla="*/ 30 w 100"/>
                  <a:gd name="T33" fmla="*/ 400 h 418"/>
                  <a:gd name="T34" fmla="*/ 22 w 100"/>
                  <a:gd name="T35" fmla="*/ 382 h 418"/>
                  <a:gd name="T36" fmla="*/ 16 w 100"/>
                  <a:gd name="T37" fmla="*/ 356 h 418"/>
                  <a:gd name="T38" fmla="*/ 10 w 100"/>
                  <a:gd name="T39" fmla="*/ 326 h 418"/>
                  <a:gd name="T40" fmla="*/ 4 w 100"/>
                  <a:gd name="T41" fmla="*/ 290 h 418"/>
                  <a:gd name="T42" fmla="*/ 2 w 100"/>
                  <a:gd name="T43" fmla="*/ 250 h 418"/>
                  <a:gd name="T44" fmla="*/ 0 w 100"/>
                  <a:gd name="T45" fmla="*/ 208 h 418"/>
                  <a:gd name="T46" fmla="*/ 0 w 100"/>
                  <a:gd name="T47" fmla="*/ 208 h 418"/>
                  <a:gd name="T48" fmla="*/ 2 w 100"/>
                  <a:gd name="T49" fmla="*/ 166 h 418"/>
                  <a:gd name="T50" fmla="*/ 4 w 100"/>
                  <a:gd name="T51" fmla="*/ 128 h 418"/>
                  <a:gd name="T52" fmla="*/ 10 w 100"/>
                  <a:gd name="T53" fmla="*/ 92 h 418"/>
                  <a:gd name="T54" fmla="*/ 16 w 100"/>
                  <a:gd name="T55" fmla="*/ 60 h 418"/>
                  <a:gd name="T56" fmla="*/ 22 w 100"/>
                  <a:gd name="T57" fmla="*/ 36 h 418"/>
                  <a:gd name="T58" fmla="*/ 30 w 100"/>
                  <a:gd name="T59" fmla="*/ 16 h 418"/>
                  <a:gd name="T60" fmla="*/ 36 w 100"/>
                  <a:gd name="T61" fmla="*/ 10 h 418"/>
                  <a:gd name="T62" fmla="*/ 40 w 100"/>
                  <a:gd name="T63" fmla="*/ 4 h 418"/>
                  <a:gd name="T64" fmla="*/ 44 w 100"/>
                  <a:gd name="T65" fmla="*/ 0 h 418"/>
                  <a:gd name="T66" fmla="*/ 50 w 100"/>
                  <a:gd name="T67" fmla="*/ 0 h 418"/>
                  <a:gd name="T68" fmla="*/ 50 w 100"/>
                  <a:gd name="T69" fmla="*/ 0 h 418"/>
                  <a:gd name="T70" fmla="*/ 56 w 100"/>
                  <a:gd name="T71" fmla="*/ 0 h 418"/>
                  <a:gd name="T72" fmla="*/ 60 w 100"/>
                  <a:gd name="T73" fmla="*/ 4 h 418"/>
                  <a:gd name="T74" fmla="*/ 64 w 100"/>
                  <a:gd name="T75" fmla="*/ 10 h 418"/>
                  <a:gd name="T76" fmla="*/ 70 w 100"/>
                  <a:gd name="T77" fmla="*/ 16 h 418"/>
                  <a:gd name="T78" fmla="*/ 78 w 100"/>
                  <a:gd name="T79" fmla="*/ 36 h 418"/>
                  <a:gd name="T80" fmla="*/ 84 w 100"/>
                  <a:gd name="T81" fmla="*/ 60 h 418"/>
                  <a:gd name="T82" fmla="*/ 90 w 100"/>
                  <a:gd name="T83" fmla="*/ 92 h 418"/>
                  <a:gd name="T84" fmla="*/ 96 w 100"/>
                  <a:gd name="T85" fmla="*/ 128 h 418"/>
                  <a:gd name="T86" fmla="*/ 98 w 100"/>
                  <a:gd name="T87" fmla="*/ 166 h 418"/>
                  <a:gd name="T88" fmla="*/ 100 w 100"/>
                  <a:gd name="T89" fmla="*/ 208 h 418"/>
                  <a:gd name="T90" fmla="*/ 100 w 100"/>
                  <a:gd name="T91" fmla="*/ 208 h 41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0"/>
                  <a:gd name="T139" fmla="*/ 0 h 418"/>
                  <a:gd name="T140" fmla="*/ 100 w 100"/>
                  <a:gd name="T141" fmla="*/ 418 h 41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0" h="418">
                    <a:moveTo>
                      <a:pt x="100" y="208"/>
                    </a:moveTo>
                    <a:lnTo>
                      <a:pt x="100" y="208"/>
                    </a:lnTo>
                    <a:lnTo>
                      <a:pt x="98" y="250"/>
                    </a:lnTo>
                    <a:lnTo>
                      <a:pt x="96" y="290"/>
                    </a:lnTo>
                    <a:lnTo>
                      <a:pt x="90" y="326"/>
                    </a:lnTo>
                    <a:lnTo>
                      <a:pt x="84" y="356"/>
                    </a:lnTo>
                    <a:lnTo>
                      <a:pt x="78" y="382"/>
                    </a:lnTo>
                    <a:lnTo>
                      <a:pt x="70" y="400"/>
                    </a:lnTo>
                    <a:lnTo>
                      <a:pt x="64" y="408"/>
                    </a:lnTo>
                    <a:lnTo>
                      <a:pt x="60" y="412"/>
                    </a:lnTo>
                    <a:lnTo>
                      <a:pt x="56" y="416"/>
                    </a:lnTo>
                    <a:lnTo>
                      <a:pt x="50" y="418"/>
                    </a:lnTo>
                    <a:lnTo>
                      <a:pt x="44" y="416"/>
                    </a:lnTo>
                    <a:lnTo>
                      <a:pt x="40" y="412"/>
                    </a:lnTo>
                    <a:lnTo>
                      <a:pt x="36" y="408"/>
                    </a:lnTo>
                    <a:lnTo>
                      <a:pt x="30" y="400"/>
                    </a:lnTo>
                    <a:lnTo>
                      <a:pt x="22" y="382"/>
                    </a:lnTo>
                    <a:lnTo>
                      <a:pt x="16" y="356"/>
                    </a:lnTo>
                    <a:lnTo>
                      <a:pt x="10" y="326"/>
                    </a:lnTo>
                    <a:lnTo>
                      <a:pt x="4" y="290"/>
                    </a:lnTo>
                    <a:lnTo>
                      <a:pt x="2" y="250"/>
                    </a:lnTo>
                    <a:lnTo>
                      <a:pt x="0" y="208"/>
                    </a:lnTo>
                    <a:lnTo>
                      <a:pt x="2" y="166"/>
                    </a:lnTo>
                    <a:lnTo>
                      <a:pt x="4" y="128"/>
                    </a:lnTo>
                    <a:lnTo>
                      <a:pt x="10" y="92"/>
                    </a:lnTo>
                    <a:lnTo>
                      <a:pt x="16" y="60"/>
                    </a:lnTo>
                    <a:lnTo>
                      <a:pt x="22" y="36"/>
                    </a:lnTo>
                    <a:lnTo>
                      <a:pt x="30" y="16"/>
                    </a:lnTo>
                    <a:lnTo>
                      <a:pt x="36" y="10"/>
                    </a:lnTo>
                    <a:lnTo>
                      <a:pt x="40" y="4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6" y="0"/>
                    </a:lnTo>
                    <a:lnTo>
                      <a:pt x="60" y="4"/>
                    </a:lnTo>
                    <a:lnTo>
                      <a:pt x="64" y="10"/>
                    </a:lnTo>
                    <a:lnTo>
                      <a:pt x="70" y="16"/>
                    </a:lnTo>
                    <a:lnTo>
                      <a:pt x="78" y="36"/>
                    </a:lnTo>
                    <a:lnTo>
                      <a:pt x="84" y="60"/>
                    </a:lnTo>
                    <a:lnTo>
                      <a:pt x="90" y="92"/>
                    </a:lnTo>
                    <a:lnTo>
                      <a:pt x="96" y="128"/>
                    </a:lnTo>
                    <a:lnTo>
                      <a:pt x="98" y="166"/>
                    </a:lnTo>
                    <a:lnTo>
                      <a:pt x="100" y="208"/>
                    </a:lnTo>
                    <a:close/>
                  </a:path>
                </a:pathLst>
              </a:custGeom>
              <a:solidFill>
                <a:srgbClr val="33A02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id="{3CDB81FF-77FD-824F-9007-026F5E65D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3" y="2420"/>
                <a:ext cx="18" cy="52"/>
              </a:xfrm>
              <a:custGeom>
                <a:avLst/>
                <a:gdLst>
                  <a:gd name="T0" fmla="*/ 18 w 18"/>
                  <a:gd name="T1" fmla="*/ 26 h 52"/>
                  <a:gd name="T2" fmla="*/ 18 w 18"/>
                  <a:gd name="T3" fmla="*/ 26 h 52"/>
                  <a:gd name="T4" fmla="*/ 16 w 18"/>
                  <a:gd name="T5" fmla="*/ 36 h 52"/>
                  <a:gd name="T6" fmla="*/ 14 w 18"/>
                  <a:gd name="T7" fmla="*/ 44 h 52"/>
                  <a:gd name="T8" fmla="*/ 12 w 18"/>
                  <a:gd name="T9" fmla="*/ 50 h 52"/>
                  <a:gd name="T10" fmla="*/ 8 w 18"/>
                  <a:gd name="T11" fmla="*/ 52 h 52"/>
                  <a:gd name="T12" fmla="*/ 8 w 18"/>
                  <a:gd name="T13" fmla="*/ 52 h 52"/>
                  <a:gd name="T14" fmla="*/ 4 w 18"/>
                  <a:gd name="T15" fmla="*/ 50 h 52"/>
                  <a:gd name="T16" fmla="*/ 2 w 18"/>
                  <a:gd name="T17" fmla="*/ 44 h 52"/>
                  <a:gd name="T18" fmla="*/ 0 w 18"/>
                  <a:gd name="T19" fmla="*/ 36 h 52"/>
                  <a:gd name="T20" fmla="*/ 0 w 18"/>
                  <a:gd name="T21" fmla="*/ 26 h 52"/>
                  <a:gd name="T22" fmla="*/ 0 w 18"/>
                  <a:gd name="T23" fmla="*/ 26 h 52"/>
                  <a:gd name="T24" fmla="*/ 0 w 18"/>
                  <a:gd name="T25" fmla="*/ 16 h 52"/>
                  <a:gd name="T26" fmla="*/ 2 w 18"/>
                  <a:gd name="T27" fmla="*/ 8 h 52"/>
                  <a:gd name="T28" fmla="*/ 4 w 18"/>
                  <a:gd name="T29" fmla="*/ 2 h 52"/>
                  <a:gd name="T30" fmla="*/ 8 w 18"/>
                  <a:gd name="T31" fmla="*/ 0 h 52"/>
                  <a:gd name="T32" fmla="*/ 8 w 18"/>
                  <a:gd name="T33" fmla="*/ 0 h 52"/>
                  <a:gd name="T34" fmla="*/ 12 w 18"/>
                  <a:gd name="T35" fmla="*/ 2 h 52"/>
                  <a:gd name="T36" fmla="*/ 14 w 18"/>
                  <a:gd name="T37" fmla="*/ 8 h 52"/>
                  <a:gd name="T38" fmla="*/ 16 w 18"/>
                  <a:gd name="T39" fmla="*/ 16 h 52"/>
                  <a:gd name="T40" fmla="*/ 18 w 18"/>
                  <a:gd name="T41" fmla="*/ 26 h 52"/>
                  <a:gd name="T42" fmla="*/ 18 w 18"/>
                  <a:gd name="T43" fmla="*/ 26 h 5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8"/>
                  <a:gd name="T67" fmla="*/ 0 h 52"/>
                  <a:gd name="T68" fmla="*/ 18 w 18"/>
                  <a:gd name="T69" fmla="*/ 52 h 5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8" h="52">
                    <a:moveTo>
                      <a:pt x="18" y="26"/>
                    </a:moveTo>
                    <a:lnTo>
                      <a:pt x="18" y="26"/>
                    </a:lnTo>
                    <a:lnTo>
                      <a:pt x="16" y="36"/>
                    </a:lnTo>
                    <a:lnTo>
                      <a:pt x="14" y="44"/>
                    </a:lnTo>
                    <a:lnTo>
                      <a:pt x="12" y="50"/>
                    </a:lnTo>
                    <a:lnTo>
                      <a:pt x="8" y="52"/>
                    </a:lnTo>
                    <a:lnTo>
                      <a:pt x="4" y="50"/>
                    </a:lnTo>
                    <a:lnTo>
                      <a:pt x="2" y="44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0" y="16"/>
                    </a:lnTo>
                    <a:lnTo>
                      <a:pt x="2" y="8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4" y="8"/>
                    </a:lnTo>
                    <a:lnTo>
                      <a:pt x="16" y="16"/>
                    </a:lnTo>
                    <a:lnTo>
                      <a:pt x="18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8" name="Freeform 21">
                <a:extLst>
                  <a:ext uri="{FF2B5EF4-FFF2-40B4-BE49-F238E27FC236}">
                    <a16:creationId xmlns:a16="http://schemas.microsoft.com/office/drawing/2014/main" id="{735F6A82-1AFB-264B-AD0C-0E638BB20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5" y="2654"/>
                <a:ext cx="18" cy="52"/>
              </a:xfrm>
              <a:custGeom>
                <a:avLst/>
                <a:gdLst>
                  <a:gd name="T0" fmla="*/ 18 w 18"/>
                  <a:gd name="T1" fmla="*/ 26 h 52"/>
                  <a:gd name="T2" fmla="*/ 18 w 18"/>
                  <a:gd name="T3" fmla="*/ 26 h 52"/>
                  <a:gd name="T4" fmla="*/ 18 w 18"/>
                  <a:gd name="T5" fmla="*/ 36 h 52"/>
                  <a:gd name="T6" fmla="*/ 16 w 18"/>
                  <a:gd name="T7" fmla="*/ 44 h 52"/>
                  <a:gd name="T8" fmla="*/ 12 w 18"/>
                  <a:gd name="T9" fmla="*/ 50 h 52"/>
                  <a:gd name="T10" fmla="*/ 10 w 18"/>
                  <a:gd name="T11" fmla="*/ 52 h 52"/>
                  <a:gd name="T12" fmla="*/ 10 w 18"/>
                  <a:gd name="T13" fmla="*/ 52 h 52"/>
                  <a:gd name="T14" fmla="*/ 6 w 18"/>
                  <a:gd name="T15" fmla="*/ 50 h 52"/>
                  <a:gd name="T16" fmla="*/ 2 w 18"/>
                  <a:gd name="T17" fmla="*/ 44 h 52"/>
                  <a:gd name="T18" fmla="*/ 0 w 18"/>
                  <a:gd name="T19" fmla="*/ 36 h 52"/>
                  <a:gd name="T20" fmla="*/ 0 w 18"/>
                  <a:gd name="T21" fmla="*/ 26 h 52"/>
                  <a:gd name="T22" fmla="*/ 0 w 18"/>
                  <a:gd name="T23" fmla="*/ 26 h 52"/>
                  <a:gd name="T24" fmla="*/ 0 w 18"/>
                  <a:gd name="T25" fmla="*/ 16 h 52"/>
                  <a:gd name="T26" fmla="*/ 2 w 18"/>
                  <a:gd name="T27" fmla="*/ 8 h 52"/>
                  <a:gd name="T28" fmla="*/ 6 w 18"/>
                  <a:gd name="T29" fmla="*/ 2 h 52"/>
                  <a:gd name="T30" fmla="*/ 10 w 18"/>
                  <a:gd name="T31" fmla="*/ 0 h 52"/>
                  <a:gd name="T32" fmla="*/ 10 w 18"/>
                  <a:gd name="T33" fmla="*/ 0 h 52"/>
                  <a:gd name="T34" fmla="*/ 12 w 18"/>
                  <a:gd name="T35" fmla="*/ 2 h 52"/>
                  <a:gd name="T36" fmla="*/ 16 w 18"/>
                  <a:gd name="T37" fmla="*/ 8 h 52"/>
                  <a:gd name="T38" fmla="*/ 18 w 18"/>
                  <a:gd name="T39" fmla="*/ 16 h 52"/>
                  <a:gd name="T40" fmla="*/ 18 w 18"/>
                  <a:gd name="T41" fmla="*/ 26 h 52"/>
                  <a:gd name="T42" fmla="*/ 18 w 18"/>
                  <a:gd name="T43" fmla="*/ 26 h 5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8"/>
                  <a:gd name="T67" fmla="*/ 0 h 52"/>
                  <a:gd name="T68" fmla="*/ 18 w 18"/>
                  <a:gd name="T69" fmla="*/ 52 h 5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8" h="52">
                    <a:moveTo>
                      <a:pt x="18" y="26"/>
                    </a:moveTo>
                    <a:lnTo>
                      <a:pt x="18" y="26"/>
                    </a:lnTo>
                    <a:lnTo>
                      <a:pt x="18" y="36"/>
                    </a:lnTo>
                    <a:lnTo>
                      <a:pt x="16" y="44"/>
                    </a:lnTo>
                    <a:lnTo>
                      <a:pt x="12" y="50"/>
                    </a:lnTo>
                    <a:lnTo>
                      <a:pt x="10" y="52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0" y="16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6" y="8"/>
                    </a:lnTo>
                    <a:lnTo>
                      <a:pt x="18" y="16"/>
                    </a:lnTo>
                    <a:lnTo>
                      <a:pt x="18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49" name="Freeform 22">
                <a:extLst>
                  <a:ext uri="{FF2B5EF4-FFF2-40B4-BE49-F238E27FC236}">
                    <a16:creationId xmlns:a16="http://schemas.microsoft.com/office/drawing/2014/main" id="{8A63B75A-ABED-3D4F-812D-295057A84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" y="2654"/>
                <a:ext cx="18" cy="52"/>
              </a:xfrm>
              <a:custGeom>
                <a:avLst/>
                <a:gdLst>
                  <a:gd name="T0" fmla="*/ 18 w 18"/>
                  <a:gd name="T1" fmla="*/ 26 h 52"/>
                  <a:gd name="T2" fmla="*/ 18 w 18"/>
                  <a:gd name="T3" fmla="*/ 26 h 52"/>
                  <a:gd name="T4" fmla="*/ 18 w 18"/>
                  <a:gd name="T5" fmla="*/ 36 h 52"/>
                  <a:gd name="T6" fmla="*/ 16 w 18"/>
                  <a:gd name="T7" fmla="*/ 44 h 52"/>
                  <a:gd name="T8" fmla="*/ 12 w 18"/>
                  <a:gd name="T9" fmla="*/ 50 h 52"/>
                  <a:gd name="T10" fmla="*/ 8 w 18"/>
                  <a:gd name="T11" fmla="*/ 52 h 52"/>
                  <a:gd name="T12" fmla="*/ 8 w 18"/>
                  <a:gd name="T13" fmla="*/ 52 h 52"/>
                  <a:gd name="T14" fmla="*/ 6 w 18"/>
                  <a:gd name="T15" fmla="*/ 50 h 52"/>
                  <a:gd name="T16" fmla="*/ 2 w 18"/>
                  <a:gd name="T17" fmla="*/ 44 h 52"/>
                  <a:gd name="T18" fmla="*/ 0 w 18"/>
                  <a:gd name="T19" fmla="*/ 36 h 52"/>
                  <a:gd name="T20" fmla="*/ 0 w 18"/>
                  <a:gd name="T21" fmla="*/ 26 h 52"/>
                  <a:gd name="T22" fmla="*/ 0 w 18"/>
                  <a:gd name="T23" fmla="*/ 26 h 52"/>
                  <a:gd name="T24" fmla="*/ 0 w 18"/>
                  <a:gd name="T25" fmla="*/ 16 h 52"/>
                  <a:gd name="T26" fmla="*/ 2 w 18"/>
                  <a:gd name="T27" fmla="*/ 8 h 52"/>
                  <a:gd name="T28" fmla="*/ 6 w 18"/>
                  <a:gd name="T29" fmla="*/ 2 h 52"/>
                  <a:gd name="T30" fmla="*/ 8 w 18"/>
                  <a:gd name="T31" fmla="*/ 0 h 52"/>
                  <a:gd name="T32" fmla="*/ 8 w 18"/>
                  <a:gd name="T33" fmla="*/ 0 h 52"/>
                  <a:gd name="T34" fmla="*/ 12 w 18"/>
                  <a:gd name="T35" fmla="*/ 2 h 52"/>
                  <a:gd name="T36" fmla="*/ 16 w 18"/>
                  <a:gd name="T37" fmla="*/ 8 h 52"/>
                  <a:gd name="T38" fmla="*/ 18 w 18"/>
                  <a:gd name="T39" fmla="*/ 16 h 52"/>
                  <a:gd name="T40" fmla="*/ 18 w 18"/>
                  <a:gd name="T41" fmla="*/ 26 h 52"/>
                  <a:gd name="T42" fmla="*/ 18 w 18"/>
                  <a:gd name="T43" fmla="*/ 26 h 5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8"/>
                  <a:gd name="T67" fmla="*/ 0 h 52"/>
                  <a:gd name="T68" fmla="*/ 18 w 18"/>
                  <a:gd name="T69" fmla="*/ 52 h 5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8" h="52">
                    <a:moveTo>
                      <a:pt x="18" y="26"/>
                    </a:moveTo>
                    <a:lnTo>
                      <a:pt x="18" y="26"/>
                    </a:lnTo>
                    <a:lnTo>
                      <a:pt x="18" y="36"/>
                    </a:lnTo>
                    <a:lnTo>
                      <a:pt x="16" y="44"/>
                    </a:lnTo>
                    <a:lnTo>
                      <a:pt x="12" y="50"/>
                    </a:lnTo>
                    <a:lnTo>
                      <a:pt x="8" y="52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0" y="16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6" y="8"/>
                    </a:lnTo>
                    <a:lnTo>
                      <a:pt x="18" y="16"/>
                    </a:lnTo>
                    <a:lnTo>
                      <a:pt x="18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pic>
            <p:nvPicPr>
              <p:cNvPr id="50" name="Picture 23">
                <a:extLst>
                  <a:ext uri="{FF2B5EF4-FFF2-40B4-BE49-F238E27FC236}">
                    <a16:creationId xmlns:a16="http://schemas.microsoft.com/office/drawing/2014/main" id="{D0E13327-F778-AA45-8B10-846B258271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068" y="2357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24">
                <a:extLst>
                  <a:ext uri="{FF2B5EF4-FFF2-40B4-BE49-F238E27FC236}">
                    <a16:creationId xmlns:a16="http://schemas.microsoft.com/office/drawing/2014/main" id="{13BF2D34-9AA0-5445-8BD7-E10E6783FD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010" y="2362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Picture 25">
                <a:extLst>
                  <a:ext uri="{FF2B5EF4-FFF2-40B4-BE49-F238E27FC236}">
                    <a16:creationId xmlns:a16="http://schemas.microsoft.com/office/drawing/2014/main" id="{E94585A7-BD1E-3D4E-8736-2FC881BC7F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23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Picture 26">
                <a:extLst>
                  <a:ext uri="{FF2B5EF4-FFF2-40B4-BE49-F238E27FC236}">
                    <a16:creationId xmlns:a16="http://schemas.microsoft.com/office/drawing/2014/main" id="{684BC4F9-2B59-1F4A-B361-CE26608A7B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19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27">
                <a:extLst>
                  <a:ext uri="{FF2B5EF4-FFF2-40B4-BE49-F238E27FC236}">
                    <a16:creationId xmlns:a16="http://schemas.microsoft.com/office/drawing/2014/main" id="{6461B366-54F2-B644-8B04-29D7564E10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15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28">
                <a:extLst>
                  <a:ext uri="{FF2B5EF4-FFF2-40B4-BE49-F238E27FC236}">
                    <a16:creationId xmlns:a16="http://schemas.microsoft.com/office/drawing/2014/main" id="{65AE136B-3EDB-1547-842D-FA8CA01246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39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29">
                <a:extLst>
                  <a:ext uri="{FF2B5EF4-FFF2-40B4-BE49-F238E27FC236}">
                    <a16:creationId xmlns:a16="http://schemas.microsoft.com/office/drawing/2014/main" id="{4465BE03-60A6-E544-9291-67B0752C00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35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30">
                <a:extLst>
                  <a:ext uri="{FF2B5EF4-FFF2-40B4-BE49-F238E27FC236}">
                    <a16:creationId xmlns:a16="http://schemas.microsoft.com/office/drawing/2014/main" id="{0AB4B9F4-D654-7B4B-A8FC-AB1C8B0A03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31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" name="Picture 31">
                <a:extLst>
                  <a:ext uri="{FF2B5EF4-FFF2-40B4-BE49-F238E27FC236}">
                    <a16:creationId xmlns:a16="http://schemas.microsoft.com/office/drawing/2014/main" id="{148F4E8E-1CB3-614B-B872-B96AE25357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11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32">
                <a:extLst>
                  <a:ext uri="{FF2B5EF4-FFF2-40B4-BE49-F238E27FC236}">
                    <a16:creationId xmlns:a16="http://schemas.microsoft.com/office/drawing/2014/main" id="{4CBB14E2-6595-9A41-AF4C-84E646164E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273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Picture 33">
                <a:extLst>
                  <a:ext uri="{FF2B5EF4-FFF2-40B4-BE49-F238E27FC236}">
                    <a16:creationId xmlns:a16="http://schemas.microsoft.com/office/drawing/2014/main" id="{394C243D-EFE2-FC48-A6DC-BEF522656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82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" name="Picture 34">
                <a:extLst>
                  <a:ext uri="{FF2B5EF4-FFF2-40B4-BE49-F238E27FC236}">
                    <a16:creationId xmlns:a16="http://schemas.microsoft.com/office/drawing/2014/main" id="{D97B97C6-03CD-3E49-A54A-4C62AE28CD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78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" name="Picture 35">
                <a:extLst>
                  <a:ext uri="{FF2B5EF4-FFF2-40B4-BE49-F238E27FC236}">
                    <a16:creationId xmlns:a16="http://schemas.microsoft.com/office/drawing/2014/main" id="{CD7FB6F9-294F-A743-8364-327ABE850F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74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Picture 36">
                <a:extLst>
                  <a:ext uri="{FF2B5EF4-FFF2-40B4-BE49-F238E27FC236}">
                    <a16:creationId xmlns:a16="http://schemas.microsoft.com/office/drawing/2014/main" id="{177E63F2-519F-074B-9442-662203596D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398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" name="Picture 37">
                <a:extLst>
                  <a:ext uri="{FF2B5EF4-FFF2-40B4-BE49-F238E27FC236}">
                    <a16:creationId xmlns:a16="http://schemas.microsoft.com/office/drawing/2014/main" id="{061F292D-8586-664B-9612-AE95CAB3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394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" name="Picture 38">
                <a:extLst>
                  <a:ext uri="{FF2B5EF4-FFF2-40B4-BE49-F238E27FC236}">
                    <a16:creationId xmlns:a16="http://schemas.microsoft.com/office/drawing/2014/main" id="{3572F243-3D78-DF4A-B891-59AF70B2DC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390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39">
                <a:extLst>
                  <a:ext uri="{FF2B5EF4-FFF2-40B4-BE49-F238E27FC236}">
                    <a16:creationId xmlns:a16="http://schemas.microsoft.com/office/drawing/2014/main" id="{99C6C2AD-406D-3444-883F-8E9E0E751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370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" name="Picture 40">
                <a:extLst>
                  <a:ext uri="{FF2B5EF4-FFF2-40B4-BE49-F238E27FC236}">
                    <a16:creationId xmlns:a16="http://schemas.microsoft.com/office/drawing/2014/main" id="{577E8802-E609-F047-B932-3D6280B09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3865" y="2366"/>
                <a:ext cx="54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8" name="Rectangle 41">
                <a:extLst>
                  <a:ext uri="{FF2B5EF4-FFF2-40B4-BE49-F238E27FC236}">
                    <a16:creationId xmlns:a16="http://schemas.microsoft.com/office/drawing/2014/main" id="{FB348C6C-1C97-504F-8741-1DE779799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7" y="2322"/>
                <a:ext cx="36" cy="560"/>
              </a:xfrm>
              <a:prstGeom prst="rect">
                <a:avLst/>
              </a:prstGeom>
              <a:solidFill>
                <a:srgbClr val="FE9F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69" name="Freeform 42">
                <a:extLst>
                  <a:ext uri="{FF2B5EF4-FFF2-40B4-BE49-F238E27FC236}">
                    <a16:creationId xmlns:a16="http://schemas.microsoft.com/office/drawing/2014/main" id="{79E0B7E8-6E25-9846-99D3-35A661730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" y="2604"/>
                <a:ext cx="886" cy="1"/>
              </a:xfrm>
              <a:custGeom>
                <a:avLst/>
                <a:gdLst>
                  <a:gd name="T0" fmla="*/ 886 w 886"/>
                  <a:gd name="T1" fmla="*/ 0 h 1"/>
                  <a:gd name="T2" fmla="*/ 0 w 886"/>
                  <a:gd name="T3" fmla="*/ 0 h 1"/>
                  <a:gd name="T4" fmla="*/ 886 w 886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86"/>
                  <a:gd name="T10" fmla="*/ 0 h 1"/>
                  <a:gd name="T11" fmla="*/ 886 w 886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86" h="1">
                    <a:moveTo>
                      <a:pt x="886" y="0"/>
                    </a:moveTo>
                    <a:lnTo>
                      <a:pt x="0" y="0"/>
                    </a:lnTo>
                    <a:lnTo>
                      <a:pt x="88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0" name="Line 43">
                <a:extLst>
                  <a:ext uri="{FF2B5EF4-FFF2-40B4-BE49-F238E27FC236}">
                    <a16:creationId xmlns:a16="http://schemas.microsoft.com/office/drawing/2014/main" id="{DB89C264-A53E-EF47-A434-05319D6C7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5" y="2604"/>
                <a:ext cx="886" cy="1"/>
              </a:xfrm>
              <a:prstGeom prst="line">
                <a:avLst/>
              </a:pr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1" name="Rectangle 44">
                <a:extLst>
                  <a:ext uri="{FF2B5EF4-FFF2-40B4-BE49-F238E27FC236}">
                    <a16:creationId xmlns:a16="http://schemas.microsoft.com/office/drawing/2014/main" id="{9136603F-9A88-A245-A475-FE3561523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1" y="2322"/>
                <a:ext cx="34" cy="560"/>
              </a:xfrm>
              <a:prstGeom prst="rect">
                <a:avLst/>
              </a:prstGeom>
              <a:solidFill>
                <a:srgbClr val="FE9F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2" name="Freeform 45">
                <a:extLst>
                  <a:ext uri="{FF2B5EF4-FFF2-40B4-BE49-F238E27FC236}">
                    <a16:creationId xmlns:a16="http://schemas.microsoft.com/office/drawing/2014/main" id="{C9CAA54A-4CBC-7A4C-A4FC-C35A141F9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04"/>
                <a:ext cx="62" cy="92"/>
              </a:xfrm>
              <a:custGeom>
                <a:avLst/>
                <a:gdLst>
                  <a:gd name="T0" fmla="*/ 0 w 62"/>
                  <a:gd name="T1" fmla="*/ 92 h 92"/>
                  <a:gd name="T2" fmla="*/ 32 w 62"/>
                  <a:gd name="T3" fmla="*/ 0 h 92"/>
                  <a:gd name="T4" fmla="*/ 62 w 62"/>
                  <a:gd name="T5" fmla="*/ 92 h 92"/>
                  <a:gd name="T6" fmla="*/ 0 w 62"/>
                  <a:gd name="T7" fmla="*/ 92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"/>
                  <a:gd name="T13" fmla="*/ 0 h 92"/>
                  <a:gd name="T14" fmla="*/ 62 w 62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92">
                    <a:moveTo>
                      <a:pt x="0" y="92"/>
                    </a:moveTo>
                    <a:lnTo>
                      <a:pt x="32" y="0"/>
                    </a:lnTo>
                    <a:lnTo>
                      <a:pt x="62" y="92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3CB6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3" name="Freeform 46">
                <a:extLst>
                  <a:ext uri="{FF2B5EF4-FFF2-40B4-BE49-F238E27FC236}">
                    <a16:creationId xmlns:a16="http://schemas.microsoft.com/office/drawing/2014/main" id="{B6E59967-5563-9B40-B2BC-89C4F5312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508"/>
                <a:ext cx="62" cy="92"/>
              </a:xfrm>
              <a:custGeom>
                <a:avLst/>
                <a:gdLst>
                  <a:gd name="T0" fmla="*/ 0 w 62"/>
                  <a:gd name="T1" fmla="*/ 0 h 92"/>
                  <a:gd name="T2" fmla="*/ 32 w 62"/>
                  <a:gd name="T3" fmla="*/ 92 h 92"/>
                  <a:gd name="T4" fmla="*/ 62 w 62"/>
                  <a:gd name="T5" fmla="*/ 0 h 92"/>
                  <a:gd name="T6" fmla="*/ 0 w 62"/>
                  <a:gd name="T7" fmla="*/ 0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"/>
                  <a:gd name="T13" fmla="*/ 0 h 92"/>
                  <a:gd name="T14" fmla="*/ 62 w 62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92">
                    <a:moveTo>
                      <a:pt x="0" y="0"/>
                    </a:moveTo>
                    <a:lnTo>
                      <a:pt x="32" y="92"/>
                    </a:lnTo>
                    <a:lnTo>
                      <a:pt x="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B6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4" name="Freeform 47">
                <a:extLst>
                  <a:ext uri="{FF2B5EF4-FFF2-40B4-BE49-F238E27FC236}">
                    <a16:creationId xmlns:a16="http://schemas.microsoft.com/office/drawing/2014/main" id="{D88DDB3A-A4C9-C341-B6E9-43D81EAE5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" y="2604"/>
                <a:ext cx="60" cy="92"/>
              </a:xfrm>
              <a:custGeom>
                <a:avLst/>
                <a:gdLst>
                  <a:gd name="T0" fmla="*/ 0 w 60"/>
                  <a:gd name="T1" fmla="*/ 92 h 92"/>
                  <a:gd name="T2" fmla="*/ 30 w 60"/>
                  <a:gd name="T3" fmla="*/ 0 h 92"/>
                  <a:gd name="T4" fmla="*/ 60 w 60"/>
                  <a:gd name="T5" fmla="*/ 92 h 92"/>
                  <a:gd name="T6" fmla="*/ 0 w 60"/>
                  <a:gd name="T7" fmla="*/ 92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92"/>
                  <a:gd name="T14" fmla="*/ 60 w 60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92">
                    <a:moveTo>
                      <a:pt x="0" y="92"/>
                    </a:moveTo>
                    <a:lnTo>
                      <a:pt x="30" y="0"/>
                    </a:lnTo>
                    <a:lnTo>
                      <a:pt x="60" y="92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3CB6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5" name="Freeform 48">
                <a:extLst>
                  <a:ext uri="{FF2B5EF4-FFF2-40B4-BE49-F238E27FC236}">
                    <a16:creationId xmlns:a16="http://schemas.microsoft.com/office/drawing/2014/main" id="{1F2EF50D-4A38-A54E-8179-5E2A7B2A2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" y="2508"/>
                <a:ext cx="60" cy="92"/>
              </a:xfrm>
              <a:custGeom>
                <a:avLst/>
                <a:gdLst>
                  <a:gd name="T0" fmla="*/ 0 w 60"/>
                  <a:gd name="T1" fmla="*/ 0 h 92"/>
                  <a:gd name="T2" fmla="*/ 30 w 60"/>
                  <a:gd name="T3" fmla="*/ 92 h 92"/>
                  <a:gd name="T4" fmla="*/ 60 w 60"/>
                  <a:gd name="T5" fmla="*/ 0 h 92"/>
                  <a:gd name="T6" fmla="*/ 0 w 60"/>
                  <a:gd name="T7" fmla="*/ 0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92"/>
                  <a:gd name="T14" fmla="*/ 60 w 60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92">
                    <a:moveTo>
                      <a:pt x="0" y="0"/>
                    </a:moveTo>
                    <a:lnTo>
                      <a:pt x="30" y="9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B6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6" name="Freeform 49">
                <a:extLst>
                  <a:ext uri="{FF2B5EF4-FFF2-40B4-BE49-F238E27FC236}">
                    <a16:creationId xmlns:a16="http://schemas.microsoft.com/office/drawing/2014/main" id="{8F1F8A06-D0B1-B944-A3DD-B725F38CB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" y="2534"/>
                <a:ext cx="60" cy="132"/>
              </a:xfrm>
              <a:custGeom>
                <a:avLst/>
                <a:gdLst>
                  <a:gd name="T0" fmla="*/ 0 w 60"/>
                  <a:gd name="T1" fmla="*/ 132 h 132"/>
                  <a:gd name="T2" fmla="*/ 60 w 60"/>
                  <a:gd name="T3" fmla="*/ 66 h 132"/>
                  <a:gd name="T4" fmla="*/ 0 w 60"/>
                  <a:gd name="T5" fmla="*/ 0 h 132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132"/>
                  <a:gd name="T11" fmla="*/ 60 w 60"/>
                  <a:gd name="T12" fmla="*/ 132 h 1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132">
                    <a:moveTo>
                      <a:pt x="0" y="132"/>
                    </a:moveTo>
                    <a:lnTo>
                      <a:pt x="60" y="66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7" name="Freeform 50">
                <a:extLst>
                  <a:ext uri="{FF2B5EF4-FFF2-40B4-BE49-F238E27FC236}">
                    <a16:creationId xmlns:a16="http://schemas.microsoft.com/office/drawing/2014/main" id="{8F8556B3-19EB-D44F-8A2C-B1F500D5C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2536"/>
                <a:ext cx="60" cy="132"/>
              </a:xfrm>
              <a:custGeom>
                <a:avLst/>
                <a:gdLst>
                  <a:gd name="T0" fmla="*/ 0 w 60"/>
                  <a:gd name="T1" fmla="*/ 132 h 132"/>
                  <a:gd name="T2" fmla="*/ 60 w 60"/>
                  <a:gd name="T3" fmla="*/ 66 h 132"/>
                  <a:gd name="T4" fmla="*/ 0 w 60"/>
                  <a:gd name="T5" fmla="*/ 0 h 132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132"/>
                  <a:gd name="T11" fmla="*/ 60 w 60"/>
                  <a:gd name="T12" fmla="*/ 132 h 1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132">
                    <a:moveTo>
                      <a:pt x="0" y="132"/>
                    </a:moveTo>
                    <a:lnTo>
                      <a:pt x="60" y="66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8" name="Rectangle 51">
                <a:extLst>
                  <a:ext uri="{FF2B5EF4-FFF2-40B4-BE49-F238E27FC236}">
                    <a16:creationId xmlns:a16="http://schemas.microsoft.com/office/drawing/2014/main" id="{37B5D7BC-747C-8542-AB7A-179C2448D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5" y="2496"/>
                <a:ext cx="52" cy="180"/>
              </a:xfrm>
              <a:prstGeom prst="rect">
                <a:avLst/>
              </a:prstGeom>
              <a:solidFill>
                <a:srgbClr val="F2D000"/>
              </a:solidFill>
              <a:ln w="2">
                <a:solidFill>
                  <a:srgbClr val="AD94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79" name="Rectangle 52">
                <a:extLst>
                  <a:ext uri="{FF2B5EF4-FFF2-40B4-BE49-F238E27FC236}">
                    <a16:creationId xmlns:a16="http://schemas.microsoft.com/office/drawing/2014/main" id="{50B51239-C441-DA48-B8A3-FC4CC4AB9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2496"/>
                <a:ext cx="72" cy="212"/>
              </a:xfrm>
              <a:prstGeom prst="rect">
                <a:avLst/>
              </a:prstGeom>
              <a:solidFill>
                <a:srgbClr val="F2D000"/>
              </a:solidFill>
              <a:ln w="2">
                <a:solidFill>
                  <a:srgbClr val="AD94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0" name="Rectangle 53">
                <a:extLst>
                  <a:ext uri="{FF2B5EF4-FFF2-40B4-BE49-F238E27FC236}">
                    <a16:creationId xmlns:a16="http://schemas.microsoft.com/office/drawing/2014/main" id="{5BCA6CF1-05AF-4A4F-94E6-2184C9D40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7" y="2496"/>
                <a:ext cx="226" cy="212"/>
              </a:xfrm>
              <a:prstGeom prst="rect">
                <a:avLst/>
              </a:prstGeom>
              <a:solidFill>
                <a:srgbClr val="F2D000"/>
              </a:solidFill>
              <a:ln w="2">
                <a:solidFill>
                  <a:srgbClr val="AD94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1" name="Rectangle 54">
                <a:extLst>
                  <a:ext uri="{FF2B5EF4-FFF2-40B4-BE49-F238E27FC236}">
                    <a16:creationId xmlns:a16="http://schemas.microsoft.com/office/drawing/2014/main" id="{887D77A2-5673-EF4E-8FCD-DC4AFD770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942" y="2778"/>
                <a:ext cx="258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PCup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2" name="Rectangle 55">
                <a:extLst>
                  <a:ext uri="{FF2B5EF4-FFF2-40B4-BE49-F238E27FC236}">
                    <a16:creationId xmlns:a16="http://schemas.microsoft.com/office/drawing/2014/main" id="{C3D0B982-9341-AB4A-9E3F-11E7D5EBD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3" y="2734"/>
                <a:ext cx="252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FC#1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3" name="Rectangle 58">
                <a:extLst>
                  <a:ext uri="{FF2B5EF4-FFF2-40B4-BE49-F238E27FC236}">
                    <a16:creationId xmlns:a16="http://schemas.microsoft.com/office/drawing/2014/main" id="{712B956D-4063-FA4B-B489-F1E4FE706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" y="2822"/>
                <a:ext cx="403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Apertures</a:t>
                </a:r>
              </a:p>
            </p:txBody>
          </p:sp>
          <p:sp>
            <p:nvSpPr>
              <p:cNvPr id="84" name="Rectangle 60">
                <a:extLst>
                  <a:ext uri="{FF2B5EF4-FFF2-40B4-BE49-F238E27FC236}">
                    <a16:creationId xmlns:a16="http://schemas.microsoft.com/office/drawing/2014/main" id="{93CE4D3C-3ECF-1A41-AA55-6AC8FC2F5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3" y="2344"/>
                <a:ext cx="362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Buncher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5" name="Rectangle 61">
                <a:extLst>
                  <a:ext uri="{FF2B5EF4-FFF2-40B4-BE49-F238E27FC236}">
                    <a16:creationId xmlns:a16="http://schemas.microsoft.com/office/drawing/2014/main" id="{61205F9B-80D7-544E-B53C-86970DF60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2344"/>
                <a:ext cx="350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Capture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6" name="Rectangle 62">
                <a:extLst>
                  <a:ext uri="{FF2B5EF4-FFF2-40B4-BE49-F238E27FC236}">
                    <a16:creationId xmlns:a16="http://schemas.microsoft.com/office/drawing/2014/main" id="{59B7C993-DE3A-AD4B-AFF0-A795E9CAF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7" y="2256"/>
                <a:ext cx="495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Bunchlength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     Cavity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7" name="Rectangle 64">
                <a:extLst>
                  <a:ext uri="{FF2B5EF4-FFF2-40B4-BE49-F238E27FC236}">
                    <a16:creationId xmlns:a16="http://schemas.microsoft.com/office/drawing/2014/main" id="{BE2C388D-E153-3B44-AA57-B6D07A3B8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133"/>
                <a:ext cx="331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Cryounit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8" name="Rectangle 65">
                <a:extLst>
                  <a:ext uri="{FF2B5EF4-FFF2-40B4-BE49-F238E27FC236}">
                    <a16:creationId xmlns:a16="http://schemas.microsoft.com/office/drawing/2014/main" id="{BC3C5BE3-D0C8-7048-AC0D-FCB879EAA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250"/>
                <a:ext cx="554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Cryomodules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89" name="Rectangle 66">
                <a:extLst>
                  <a:ext uri="{FF2B5EF4-FFF2-40B4-BE49-F238E27FC236}">
                    <a16:creationId xmlns:a16="http://schemas.microsoft.com/office/drawing/2014/main" id="{1C835662-12E7-7F4B-8440-64BAD0812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7" y="2002"/>
                <a:ext cx="1036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Synchrotron Light Monitor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0" name="Rectangle 68">
                <a:extLst>
                  <a:ext uri="{FF2B5EF4-FFF2-40B4-BE49-F238E27FC236}">
                    <a16:creationId xmlns:a16="http://schemas.microsoft.com/office/drawing/2014/main" id="{A9535CA4-5497-FB4D-A503-3247555A7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2006"/>
                <a:ext cx="552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5 MeV Dump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1" name="Rectangle 69">
                <a:extLst>
                  <a:ext uri="{FF2B5EF4-FFF2-40B4-BE49-F238E27FC236}">
                    <a16:creationId xmlns:a16="http://schemas.microsoft.com/office/drawing/2014/main" id="{013A2606-793F-2B4B-BB9E-E79953A1D2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2373"/>
                <a:ext cx="706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Injection Chicane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2" name="Rectangle 71">
                <a:extLst>
                  <a:ext uri="{FF2B5EF4-FFF2-40B4-BE49-F238E27FC236}">
                    <a16:creationId xmlns:a16="http://schemas.microsoft.com/office/drawing/2014/main" id="{C631D22E-BCB6-1342-BB24-D5821E6CB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712" y="2881"/>
                <a:ext cx="490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Prebuncher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3" name="Rectangle 72">
                <a:extLst>
                  <a:ext uri="{FF2B5EF4-FFF2-40B4-BE49-F238E27FC236}">
                    <a16:creationId xmlns:a16="http://schemas.microsoft.com/office/drawing/2014/main" id="{BB959A0B-4450-A04E-8877-D5E209A1B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" y="2432"/>
                <a:ext cx="298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Gun#2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4" name="Line 74">
                <a:extLst>
                  <a:ext uri="{FF2B5EF4-FFF2-40B4-BE49-F238E27FC236}">
                    <a16:creationId xmlns:a16="http://schemas.microsoft.com/office/drawing/2014/main" id="{070E433D-EAD3-104D-81CA-85DB747935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9" y="2608"/>
                <a:ext cx="422" cy="422"/>
              </a:xfrm>
              <a:prstGeom prst="line">
                <a:avLst/>
              </a:pr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5" name="Freeform 75">
                <a:extLst>
                  <a:ext uri="{FF2B5EF4-FFF2-40B4-BE49-F238E27FC236}">
                    <a16:creationId xmlns:a16="http://schemas.microsoft.com/office/drawing/2014/main" id="{EAB5284F-7A7A-1E47-9FB4-D3D8E0F1D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9" y="2954"/>
                <a:ext cx="112" cy="110"/>
              </a:xfrm>
              <a:custGeom>
                <a:avLst/>
                <a:gdLst>
                  <a:gd name="T0" fmla="*/ 112 w 112"/>
                  <a:gd name="T1" fmla="*/ 60 h 110"/>
                  <a:gd name="T2" fmla="*/ 68 w 112"/>
                  <a:gd name="T3" fmla="*/ 110 h 110"/>
                  <a:gd name="T4" fmla="*/ 0 w 112"/>
                  <a:gd name="T5" fmla="*/ 48 h 110"/>
                  <a:gd name="T6" fmla="*/ 44 w 112"/>
                  <a:gd name="T7" fmla="*/ 0 h 110"/>
                  <a:gd name="T8" fmla="*/ 112 w 112"/>
                  <a:gd name="T9" fmla="*/ 6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2"/>
                  <a:gd name="T16" fmla="*/ 0 h 110"/>
                  <a:gd name="T17" fmla="*/ 112 w 112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2" h="110">
                    <a:moveTo>
                      <a:pt x="112" y="60"/>
                    </a:moveTo>
                    <a:lnTo>
                      <a:pt x="68" y="110"/>
                    </a:lnTo>
                    <a:lnTo>
                      <a:pt x="0" y="48"/>
                    </a:lnTo>
                    <a:lnTo>
                      <a:pt x="44" y="0"/>
                    </a:lnTo>
                    <a:lnTo>
                      <a:pt x="112" y="60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6" name="Line 76">
                <a:extLst>
                  <a:ext uri="{FF2B5EF4-FFF2-40B4-BE49-F238E27FC236}">
                    <a16:creationId xmlns:a16="http://schemas.microsoft.com/office/drawing/2014/main" id="{83C20515-EA95-2C49-BE08-148E654AD5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91" y="2180"/>
                <a:ext cx="422" cy="422"/>
              </a:xfrm>
              <a:prstGeom prst="line">
                <a:avLst/>
              </a:pr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7" name="Freeform 77">
                <a:extLst>
                  <a:ext uri="{FF2B5EF4-FFF2-40B4-BE49-F238E27FC236}">
                    <a16:creationId xmlns:a16="http://schemas.microsoft.com/office/drawing/2014/main" id="{5CAAACB5-6EB3-394C-B3F0-807F513AB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" y="2134"/>
                <a:ext cx="176" cy="174"/>
              </a:xfrm>
              <a:custGeom>
                <a:avLst/>
                <a:gdLst>
                  <a:gd name="T0" fmla="*/ 176 w 176"/>
                  <a:gd name="T1" fmla="*/ 78 h 174"/>
                  <a:gd name="T2" fmla="*/ 106 w 176"/>
                  <a:gd name="T3" fmla="*/ 0 h 174"/>
                  <a:gd name="T4" fmla="*/ 0 w 176"/>
                  <a:gd name="T5" fmla="*/ 98 h 174"/>
                  <a:gd name="T6" fmla="*/ 70 w 176"/>
                  <a:gd name="T7" fmla="*/ 174 h 174"/>
                  <a:gd name="T8" fmla="*/ 176 w 176"/>
                  <a:gd name="T9" fmla="*/ 78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"/>
                  <a:gd name="T16" fmla="*/ 0 h 174"/>
                  <a:gd name="T17" fmla="*/ 176 w 176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" h="174">
                    <a:moveTo>
                      <a:pt x="176" y="78"/>
                    </a:moveTo>
                    <a:lnTo>
                      <a:pt x="106" y="0"/>
                    </a:lnTo>
                    <a:lnTo>
                      <a:pt x="0" y="98"/>
                    </a:lnTo>
                    <a:lnTo>
                      <a:pt x="70" y="174"/>
                    </a:lnTo>
                    <a:lnTo>
                      <a:pt x="176" y="78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8" name="Line 78">
                <a:extLst>
                  <a:ext uri="{FF2B5EF4-FFF2-40B4-BE49-F238E27FC236}">
                    <a16:creationId xmlns:a16="http://schemas.microsoft.com/office/drawing/2014/main" id="{4DC26A2F-650E-D44F-B477-A12D6DA5A5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9" y="2608"/>
                <a:ext cx="422" cy="422"/>
              </a:xfrm>
              <a:prstGeom prst="line">
                <a:avLst/>
              </a:prstGeom>
              <a:noFill/>
              <a:ln w="38100">
                <a:solidFill>
                  <a:srgbClr val="1C28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99" name="Freeform 79">
                <a:extLst>
                  <a:ext uri="{FF2B5EF4-FFF2-40B4-BE49-F238E27FC236}">
                    <a16:creationId xmlns:a16="http://schemas.microsoft.com/office/drawing/2014/main" id="{1A4F4481-AA9E-6F49-9E9F-A658FAF57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3" y="2878"/>
                <a:ext cx="230" cy="228"/>
              </a:xfrm>
              <a:custGeom>
                <a:avLst/>
                <a:gdLst>
                  <a:gd name="T0" fmla="*/ 230 w 230"/>
                  <a:gd name="T1" fmla="*/ 128 h 228"/>
                  <a:gd name="T2" fmla="*/ 140 w 230"/>
                  <a:gd name="T3" fmla="*/ 228 h 228"/>
                  <a:gd name="T4" fmla="*/ 0 w 230"/>
                  <a:gd name="T5" fmla="*/ 100 h 228"/>
                  <a:gd name="T6" fmla="*/ 90 w 230"/>
                  <a:gd name="T7" fmla="*/ 0 h 228"/>
                  <a:gd name="T8" fmla="*/ 230 w 230"/>
                  <a:gd name="T9" fmla="*/ 128 h 2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"/>
                  <a:gd name="T16" fmla="*/ 0 h 228"/>
                  <a:gd name="T17" fmla="*/ 230 w 230"/>
                  <a:gd name="T18" fmla="*/ 228 h 2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" h="228">
                    <a:moveTo>
                      <a:pt x="230" y="128"/>
                    </a:moveTo>
                    <a:lnTo>
                      <a:pt x="140" y="228"/>
                    </a:lnTo>
                    <a:lnTo>
                      <a:pt x="0" y="100"/>
                    </a:lnTo>
                    <a:lnTo>
                      <a:pt x="90" y="0"/>
                    </a:lnTo>
                    <a:lnTo>
                      <a:pt x="230" y="128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  <p:sp>
            <p:nvSpPr>
              <p:cNvPr id="100" name="Rectangle 80">
                <a:extLst>
                  <a:ext uri="{FF2B5EF4-FFF2-40B4-BE49-F238E27FC236}">
                    <a16:creationId xmlns:a16="http://schemas.microsoft.com/office/drawing/2014/main" id="{BF76252E-22E5-764F-B3B4-2DA5AB130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536"/>
                <a:ext cx="80" cy="114"/>
              </a:xfrm>
              <a:prstGeom prst="rect">
                <a:avLst/>
              </a:prstGeom>
              <a:solidFill>
                <a:srgbClr val="8117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+mn-ea"/>
                  <a:cs typeface="+mn-cs"/>
                </a:endParaRPr>
              </a:p>
            </p:txBody>
          </p:sp>
        </p:grpSp>
        <p:sp>
          <p:nvSpPr>
            <p:cNvPr id="27" name="Rectangle 80">
              <a:extLst>
                <a:ext uri="{FF2B5EF4-FFF2-40B4-BE49-F238E27FC236}">
                  <a16:creationId xmlns:a16="http://schemas.microsoft.com/office/drawing/2014/main" id="{7191C2D2-11C7-2E49-B61C-7A91F3C1A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238" y="3466295"/>
              <a:ext cx="127000" cy="180975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+mn-cs"/>
              </a:endParaRPr>
            </a:p>
          </p:txBody>
        </p:sp>
        <p:sp>
          <p:nvSpPr>
            <p:cNvPr id="28" name="Rectangle 58">
              <a:extLst>
                <a:ext uri="{FF2B5EF4-FFF2-40B4-BE49-F238E27FC236}">
                  <a16:creationId xmlns:a16="http://schemas.microsoft.com/office/drawing/2014/main" id="{CA4CABF3-269E-0449-9163-64FCD9FC64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908049" y="4028271"/>
              <a:ext cx="798513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Wien Filter</a:t>
              </a:r>
            </a:p>
          </p:txBody>
        </p:sp>
      </p:grpSp>
      <p:pic>
        <p:nvPicPr>
          <p:cNvPr id="101" name="Picture 2">
            <a:extLst>
              <a:ext uri="{FF2B5EF4-FFF2-40B4-BE49-F238E27FC236}">
                <a16:creationId xmlns:a16="http://schemas.microsoft.com/office/drawing/2014/main" id="{17701176-3D0F-404E-9B20-6807CC6FF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40" y="3401973"/>
            <a:ext cx="121931" cy="17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Rectangle 58">
            <a:extLst>
              <a:ext uri="{FF2B5EF4-FFF2-40B4-BE49-F238E27FC236}">
                <a16:creationId xmlns:a16="http://schemas.microsoft.com/office/drawing/2014/main" id="{A0A3089C-87C5-B14A-ABC8-4D6129F6891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597086" y="2884376"/>
            <a:ext cx="798639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Wien Filter</a:t>
            </a:r>
          </a:p>
        </p:txBody>
      </p:sp>
      <p:sp>
        <p:nvSpPr>
          <p:cNvPr id="103" name="Freeform 12">
            <a:extLst>
              <a:ext uri="{FF2B5EF4-FFF2-40B4-BE49-F238E27FC236}">
                <a16:creationId xmlns:a16="http://schemas.microsoft.com/office/drawing/2014/main" id="{D3682D80-98FF-7441-820A-220730761430}"/>
              </a:ext>
            </a:extLst>
          </p:cNvPr>
          <p:cNvSpPr>
            <a:spLocks/>
          </p:cNvSpPr>
          <p:nvPr/>
        </p:nvSpPr>
        <p:spPr bwMode="auto">
          <a:xfrm>
            <a:off x="5455474" y="3068072"/>
            <a:ext cx="3331574" cy="477941"/>
          </a:xfrm>
          <a:custGeom>
            <a:avLst/>
            <a:gdLst>
              <a:gd name="T0" fmla="*/ 3952 w 3952"/>
              <a:gd name="T1" fmla="*/ 290 h 290"/>
              <a:gd name="T2" fmla="*/ 3792 w 3952"/>
              <a:gd name="T3" fmla="*/ 290 h 290"/>
              <a:gd name="T4" fmla="*/ 3646 w 3952"/>
              <a:gd name="T5" fmla="*/ 0 h 290"/>
              <a:gd name="T6" fmla="*/ 3264 w 3952"/>
              <a:gd name="T7" fmla="*/ 0 h 290"/>
              <a:gd name="T8" fmla="*/ 3108 w 3952"/>
              <a:gd name="T9" fmla="*/ 286 h 290"/>
              <a:gd name="T10" fmla="*/ 0 w 3952"/>
              <a:gd name="T11" fmla="*/ 286 h 2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52"/>
              <a:gd name="T19" fmla="*/ 0 h 290"/>
              <a:gd name="T20" fmla="*/ 3952 w 3952"/>
              <a:gd name="T21" fmla="*/ 290 h 290"/>
              <a:gd name="connsiteX0" fmla="*/ 10000 w 10000"/>
              <a:gd name="connsiteY0" fmla="*/ 10000 h 10000"/>
              <a:gd name="connsiteX1" fmla="*/ 9595 w 10000"/>
              <a:gd name="connsiteY1" fmla="*/ 10000 h 10000"/>
              <a:gd name="connsiteX2" fmla="*/ 9226 w 10000"/>
              <a:gd name="connsiteY2" fmla="*/ 0 h 10000"/>
              <a:gd name="connsiteX3" fmla="*/ 8259 w 10000"/>
              <a:gd name="connsiteY3" fmla="*/ 0 h 10000"/>
              <a:gd name="connsiteX4" fmla="*/ 7864 w 10000"/>
              <a:gd name="connsiteY4" fmla="*/ 9862 h 10000"/>
              <a:gd name="connsiteX5" fmla="*/ 5581 w 10000"/>
              <a:gd name="connsiteY5" fmla="*/ 9626 h 10000"/>
              <a:gd name="connsiteX6" fmla="*/ 0 w 10000"/>
              <a:gd name="connsiteY6" fmla="*/ 9862 h 10000"/>
              <a:gd name="connsiteX0" fmla="*/ 10000 w 10000"/>
              <a:gd name="connsiteY0" fmla="*/ 10000 h 10144"/>
              <a:gd name="connsiteX1" fmla="*/ 9595 w 10000"/>
              <a:gd name="connsiteY1" fmla="*/ 10000 h 10144"/>
              <a:gd name="connsiteX2" fmla="*/ 9226 w 10000"/>
              <a:gd name="connsiteY2" fmla="*/ 0 h 10144"/>
              <a:gd name="connsiteX3" fmla="*/ 8259 w 10000"/>
              <a:gd name="connsiteY3" fmla="*/ 0 h 10144"/>
              <a:gd name="connsiteX4" fmla="*/ 7864 w 10000"/>
              <a:gd name="connsiteY4" fmla="*/ 9862 h 10144"/>
              <a:gd name="connsiteX5" fmla="*/ 7862 w 10000"/>
              <a:gd name="connsiteY5" fmla="*/ 10144 h 10144"/>
              <a:gd name="connsiteX6" fmla="*/ 0 w 10000"/>
              <a:gd name="connsiteY6" fmla="*/ 9862 h 10144"/>
              <a:gd name="connsiteX0" fmla="*/ 5944 w 5944"/>
              <a:gd name="connsiteY0" fmla="*/ 10000 h 10553"/>
              <a:gd name="connsiteX1" fmla="*/ 5539 w 5944"/>
              <a:gd name="connsiteY1" fmla="*/ 10000 h 10553"/>
              <a:gd name="connsiteX2" fmla="*/ 5170 w 5944"/>
              <a:gd name="connsiteY2" fmla="*/ 0 h 10553"/>
              <a:gd name="connsiteX3" fmla="*/ 4203 w 5944"/>
              <a:gd name="connsiteY3" fmla="*/ 0 h 10553"/>
              <a:gd name="connsiteX4" fmla="*/ 3808 w 5944"/>
              <a:gd name="connsiteY4" fmla="*/ 9862 h 10553"/>
              <a:gd name="connsiteX5" fmla="*/ 3806 w 5944"/>
              <a:gd name="connsiteY5" fmla="*/ 10144 h 10553"/>
              <a:gd name="connsiteX6" fmla="*/ 0 w 5944"/>
              <a:gd name="connsiteY6" fmla="*/ 10553 h 10553"/>
              <a:gd name="connsiteX0" fmla="*/ 9147 w 9147"/>
              <a:gd name="connsiteY0" fmla="*/ 9476 h 10000"/>
              <a:gd name="connsiteX1" fmla="*/ 8466 w 9147"/>
              <a:gd name="connsiteY1" fmla="*/ 9476 h 10000"/>
              <a:gd name="connsiteX2" fmla="*/ 7845 w 9147"/>
              <a:gd name="connsiteY2" fmla="*/ 0 h 10000"/>
              <a:gd name="connsiteX3" fmla="*/ 6218 w 9147"/>
              <a:gd name="connsiteY3" fmla="*/ 0 h 10000"/>
              <a:gd name="connsiteX4" fmla="*/ 5553 w 9147"/>
              <a:gd name="connsiteY4" fmla="*/ 9345 h 10000"/>
              <a:gd name="connsiteX5" fmla="*/ 5550 w 9147"/>
              <a:gd name="connsiteY5" fmla="*/ 9612 h 10000"/>
              <a:gd name="connsiteX6" fmla="*/ 0 w 9147"/>
              <a:gd name="connsiteY6" fmla="*/ 10000 h 10000"/>
              <a:gd name="connsiteX0" fmla="*/ 9767 w 9767"/>
              <a:gd name="connsiteY0" fmla="*/ 9476 h 9836"/>
              <a:gd name="connsiteX1" fmla="*/ 9022 w 9767"/>
              <a:gd name="connsiteY1" fmla="*/ 9476 h 9836"/>
              <a:gd name="connsiteX2" fmla="*/ 8344 w 9767"/>
              <a:gd name="connsiteY2" fmla="*/ 0 h 9836"/>
              <a:gd name="connsiteX3" fmla="*/ 6565 w 9767"/>
              <a:gd name="connsiteY3" fmla="*/ 0 h 9836"/>
              <a:gd name="connsiteX4" fmla="*/ 5838 w 9767"/>
              <a:gd name="connsiteY4" fmla="*/ 9345 h 9836"/>
              <a:gd name="connsiteX5" fmla="*/ 5835 w 9767"/>
              <a:gd name="connsiteY5" fmla="*/ 9612 h 9836"/>
              <a:gd name="connsiteX6" fmla="*/ 0 w 9767"/>
              <a:gd name="connsiteY6" fmla="*/ 9836 h 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67" h="9836">
                <a:moveTo>
                  <a:pt x="9767" y="9476"/>
                </a:moveTo>
                <a:lnTo>
                  <a:pt x="9022" y="9476"/>
                </a:lnTo>
                <a:lnTo>
                  <a:pt x="8344" y="0"/>
                </a:lnTo>
                <a:lnTo>
                  <a:pt x="6565" y="0"/>
                </a:lnTo>
                <a:cubicBezTo>
                  <a:pt x="6322" y="3115"/>
                  <a:pt x="6082" y="6230"/>
                  <a:pt x="5838" y="9345"/>
                </a:cubicBezTo>
                <a:cubicBezTo>
                  <a:pt x="5837" y="9434"/>
                  <a:pt x="5837" y="9523"/>
                  <a:pt x="5835" y="9612"/>
                </a:cubicBezTo>
                <a:lnTo>
                  <a:pt x="0" y="9836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4" name="Group 95">
            <a:extLst>
              <a:ext uri="{FF2B5EF4-FFF2-40B4-BE49-F238E27FC236}">
                <a16:creationId xmlns:a16="http://schemas.microsoft.com/office/drawing/2014/main" id="{0C34D3E8-58DC-444C-B4B5-AC08145045E2}"/>
              </a:ext>
            </a:extLst>
          </p:cNvPr>
          <p:cNvGrpSpPr/>
          <p:nvPr/>
        </p:nvGrpSpPr>
        <p:grpSpPr>
          <a:xfrm>
            <a:off x="5035920" y="3180915"/>
            <a:ext cx="3111472" cy="1361177"/>
            <a:chOff x="5083420" y="5181600"/>
            <a:chExt cx="3111472" cy="1361177"/>
          </a:xfrm>
        </p:grpSpPr>
        <p:sp>
          <p:nvSpPr>
            <p:cNvPr id="105" name="Arc 104">
              <a:extLst>
                <a:ext uri="{FF2B5EF4-FFF2-40B4-BE49-F238E27FC236}">
                  <a16:creationId xmlns:a16="http://schemas.microsoft.com/office/drawing/2014/main" id="{43CEE2B2-7649-B44F-AB37-99D73BB12D8D}"/>
                </a:ext>
              </a:extLst>
            </p:cNvPr>
            <p:cNvSpPr/>
            <p:nvPr/>
          </p:nvSpPr>
          <p:spPr>
            <a:xfrm rot="3207947">
              <a:off x="7281314" y="5629200"/>
              <a:ext cx="934547" cy="892608"/>
            </a:xfrm>
            <a:prstGeom prst="arc">
              <a:avLst/>
            </a:prstGeom>
            <a:ln w="44450">
              <a:solidFill>
                <a:srgbClr val="1C28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06" name="Line 10">
              <a:extLst>
                <a:ext uri="{FF2B5EF4-FFF2-40B4-BE49-F238E27FC236}">
                  <a16:creationId xmlns:a16="http://schemas.microsoft.com/office/drawing/2014/main" id="{94938EEA-6323-A447-9027-D6E6555D5A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3637" y="6443864"/>
              <a:ext cx="1800226" cy="12436"/>
            </a:xfrm>
            <a:prstGeom prst="line">
              <a:avLst/>
            </a:prstGeom>
            <a:noFill/>
            <a:ln w="44450">
              <a:solidFill>
                <a:srgbClr val="1C2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07" name="Arc 106">
              <a:extLst>
                <a:ext uri="{FF2B5EF4-FFF2-40B4-BE49-F238E27FC236}">
                  <a16:creationId xmlns:a16="http://schemas.microsoft.com/office/drawing/2014/main" id="{BF9DFAD3-246C-4E4B-A553-384F90537781}"/>
                </a:ext>
              </a:extLst>
            </p:cNvPr>
            <p:cNvSpPr/>
            <p:nvPr/>
          </p:nvSpPr>
          <p:spPr>
            <a:xfrm rot="6245240" flipV="1">
              <a:off x="5105730" y="5635580"/>
              <a:ext cx="797810" cy="842429"/>
            </a:xfrm>
            <a:prstGeom prst="arc">
              <a:avLst/>
            </a:prstGeom>
            <a:ln w="444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08" name="Line 10">
              <a:extLst>
                <a:ext uri="{FF2B5EF4-FFF2-40B4-BE49-F238E27FC236}">
                  <a16:creationId xmlns:a16="http://schemas.microsoft.com/office/drawing/2014/main" id="{7ACB16AC-BAA5-C14B-8571-9AD4702C7D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07819" y="6452937"/>
              <a:ext cx="1574309" cy="263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10000 h 10000"/>
                <a:gd name="connsiteX0" fmla="*/ 0 w 8274"/>
                <a:gd name="connsiteY0" fmla="*/ 41316 h 41481"/>
                <a:gd name="connsiteX1" fmla="*/ 8274 w 8274"/>
                <a:gd name="connsiteY1" fmla="*/ 166 h 41481"/>
                <a:gd name="connsiteX0" fmla="*/ 0 w 10588"/>
                <a:gd name="connsiteY0" fmla="*/ 847 h 1021"/>
                <a:gd name="connsiteX1" fmla="*/ 10588 w 10588"/>
                <a:gd name="connsiteY1" fmla="*/ 175 h 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8" h="1021">
                  <a:moveTo>
                    <a:pt x="0" y="847"/>
                  </a:moveTo>
                  <a:cubicBezTo>
                    <a:pt x="4028" y="1651"/>
                    <a:pt x="6560" y="-628"/>
                    <a:pt x="10588" y="175"/>
                  </a:cubicBezTo>
                </a:path>
              </a:pathLst>
            </a:custGeom>
            <a:noFill/>
            <a:ln w="444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C00000"/>
                </a:solidFill>
              </a:endParaRPr>
            </a:p>
          </p:txBody>
        </p:sp>
        <p:cxnSp>
          <p:nvCxnSpPr>
            <p:cNvPr id="109" name="Straight Arrow Connector 100">
              <a:extLst>
                <a:ext uri="{FF2B5EF4-FFF2-40B4-BE49-F238E27FC236}">
                  <a16:creationId xmlns:a16="http://schemas.microsoft.com/office/drawing/2014/main" id="{93F7E0D0-EA21-7B4F-980F-2FCA408EC95F}"/>
                </a:ext>
              </a:extLst>
            </p:cNvPr>
            <p:cNvCxnSpPr/>
            <p:nvPr/>
          </p:nvCxnSpPr>
          <p:spPr>
            <a:xfrm flipV="1">
              <a:off x="7494586" y="5181600"/>
              <a:ext cx="184152" cy="323894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Arc 109">
              <a:extLst>
                <a:ext uri="{FF2B5EF4-FFF2-40B4-BE49-F238E27FC236}">
                  <a16:creationId xmlns:a16="http://schemas.microsoft.com/office/drawing/2014/main" id="{B9E03937-79C7-2648-AF0D-634B9617E21D}"/>
                </a:ext>
              </a:extLst>
            </p:cNvPr>
            <p:cNvSpPr/>
            <p:nvPr/>
          </p:nvSpPr>
          <p:spPr>
            <a:xfrm rot="10253204" flipV="1">
              <a:off x="5090594" y="5527781"/>
              <a:ext cx="879145" cy="702191"/>
            </a:xfrm>
            <a:prstGeom prst="arc">
              <a:avLst/>
            </a:prstGeom>
            <a:ln w="444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11" name="Line 10">
              <a:extLst>
                <a:ext uri="{FF2B5EF4-FFF2-40B4-BE49-F238E27FC236}">
                  <a16:creationId xmlns:a16="http://schemas.microsoft.com/office/drawing/2014/main" id="{869452AE-E5AE-5E40-ACD2-63D7F5EEBF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494586" y="5502948"/>
              <a:ext cx="621658" cy="313337"/>
            </a:xfrm>
            <a:prstGeom prst="line">
              <a:avLst/>
            </a:prstGeom>
            <a:noFill/>
            <a:ln w="44450">
              <a:solidFill>
                <a:srgbClr val="1C2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112" name="Freeform 12">
            <a:extLst>
              <a:ext uri="{FF2B5EF4-FFF2-40B4-BE49-F238E27FC236}">
                <a16:creationId xmlns:a16="http://schemas.microsoft.com/office/drawing/2014/main" id="{55132B22-6291-BB4E-8E8A-D1609D625A3B}"/>
              </a:ext>
            </a:extLst>
          </p:cNvPr>
          <p:cNvSpPr>
            <a:spLocks/>
          </p:cNvSpPr>
          <p:nvPr/>
        </p:nvSpPr>
        <p:spPr bwMode="auto">
          <a:xfrm>
            <a:off x="4753100" y="3425603"/>
            <a:ext cx="809138" cy="82392"/>
          </a:xfrm>
          <a:custGeom>
            <a:avLst/>
            <a:gdLst>
              <a:gd name="T0" fmla="*/ 3952 w 3952"/>
              <a:gd name="T1" fmla="*/ 290 h 290"/>
              <a:gd name="T2" fmla="*/ 3792 w 3952"/>
              <a:gd name="T3" fmla="*/ 290 h 290"/>
              <a:gd name="T4" fmla="*/ 3646 w 3952"/>
              <a:gd name="T5" fmla="*/ 0 h 290"/>
              <a:gd name="T6" fmla="*/ 3264 w 3952"/>
              <a:gd name="T7" fmla="*/ 0 h 290"/>
              <a:gd name="T8" fmla="*/ 3108 w 3952"/>
              <a:gd name="T9" fmla="*/ 286 h 290"/>
              <a:gd name="T10" fmla="*/ 0 w 3952"/>
              <a:gd name="T11" fmla="*/ 286 h 2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52"/>
              <a:gd name="T19" fmla="*/ 0 h 290"/>
              <a:gd name="T20" fmla="*/ 3952 w 3952"/>
              <a:gd name="T21" fmla="*/ 290 h 290"/>
              <a:gd name="connsiteX0" fmla="*/ 10000 w 10000"/>
              <a:gd name="connsiteY0" fmla="*/ 10000 h 10000"/>
              <a:gd name="connsiteX1" fmla="*/ 9595 w 10000"/>
              <a:gd name="connsiteY1" fmla="*/ 10000 h 10000"/>
              <a:gd name="connsiteX2" fmla="*/ 9226 w 10000"/>
              <a:gd name="connsiteY2" fmla="*/ 0 h 10000"/>
              <a:gd name="connsiteX3" fmla="*/ 8259 w 10000"/>
              <a:gd name="connsiteY3" fmla="*/ 0 h 10000"/>
              <a:gd name="connsiteX4" fmla="*/ 7864 w 10000"/>
              <a:gd name="connsiteY4" fmla="*/ 9862 h 10000"/>
              <a:gd name="connsiteX5" fmla="*/ 5581 w 10000"/>
              <a:gd name="connsiteY5" fmla="*/ 9626 h 10000"/>
              <a:gd name="connsiteX6" fmla="*/ 0 w 10000"/>
              <a:gd name="connsiteY6" fmla="*/ 9862 h 10000"/>
              <a:gd name="connsiteX0" fmla="*/ 10000 w 10000"/>
              <a:gd name="connsiteY0" fmla="*/ 10000 h 10144"/>
              <a:gd name="connsiteX1" fmla="*/ 9595 w 10000"/>
              <a:gd name="connsiteY1" fmla="*/ 10000 h 10144"/>
              <a:gd name="connsiteX2" fmla="*/ 9226 w 10000"/>
              <a:gd name="connsiteY2" fmla="*/ 0 h 10144"/>
              <a:gd name="connsiteX3" fmla="*/ 8259 w 10000"/>
              <a:gd name="connsiteY3" fmla="*/ 0 h 10144"/>
              <a:gd name="connsiteX4" fmla="*/ 7864 w 10000"/>
              <a:gd name="connsiteY4" fmla="*/ 9862 h 10144"/>
              <a:gd name="connsiteX5" fmla="*/ 7862 w 10000"/>
              <a:gd name="connsiteY5" fmla="*/ 10144 h 10144"/>
              <a:gd name="connsiteX6" fmla="*/ 0 w 10000"/>
              <a:gd name="connsiteY6" fmla="*/ 9862 h 10144"/>
              <a:gd name="connsiteX0" fmla="*/ 5944 w 5944"/>
              <a:gd name="connsiteY0" fmla="*/ 10000 h 10553"/>
              <a:gd name="connsiteX1" fmla="*/ 5539 w 5944"/>
              <a:gd name="connsiteY1" fmla="*/ 10000 h 10553"/>
              <a:gd name="connsiteX2" fmla="*/ 5170 w 5944"/>
              <a:gd name="connsiteY2" fmla="*/ 0 h 10553"/>
              <a:gd name="connsiteX3" fmla="*/ 4203 w 5944"/>
              <a:gd name="connsiteY3" fmla="*/ 0 h 10553"/>
              <a:gd name="connsiteX4" fmla="*/ 3808 w 5944"/>
              <a:gd name="connsiteY4" fmla="*/ 9862 h 10553"/>
              <a:gd name="connsiteX5" fmla="*/ 3806 w 5944"/>
              <a:gd name="connsiteY5" fmla="*/ 10144 h 10553"/>
              <a:gd name="connsiteX6" fmla="*/ 0 w 5944"/>
              <a:gd name="connsiteY6" fmla="*/ 10553 h 10553"/>
              <a:gd name="connsiteX0" fmla="*/ 9147 w 9147"/>
              <a:gd name="connsiteY0" fmla="*/ 9476 h 10000"/>
              <a:gd name="connsiteX1" fmla="*/ 8466 w 9147"/>
              <a:gd name="connsiteY1" fmla="*/ 9476 h 10000"/>
              <a:gd name="connsiteX2" fmla="*/ 7845 w 9147"/>
              <a:gd name="connsiteY2" fmla="*/ 0 h 10000"/>
              <a:gd name="connsiteX3" fmla="*/ 6218 w 9147"/>
              <a:gd name="connsiteY3" fmla="*/ 0 h 10000"/>
              <a:gd name="connsiteX4" fmla="*/ 5553 w 9147"/>
              <a:gd name="connsiteY4" fmla="*/ 9345 h 10000"/>
              <a:gd name="connsiteX5" fmla="*/ 5550 w 9147"/>
              <a:gd name="connsiteY5" fmla="*/ 9612 h 10000"/>
              <a:gd name="connsiteX6" fmla="*/ 0 w 9147"/>
              <a:gd name="connsiteY6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" h="10000">
                <a:moveTo>
                  <a:pt x="9147" y="9476"/>
                </a:moveTo>
                <a:lnTo>
                  <a:pt x="8466" y="9476"/>
                </a:lnTo>
                <a:lnTo>
                  <a:pt x="7845" y="0"/>
                </a:lnTo>
                <a:lnTo>
                  <a:pt x="6218" y="0"/>
                </a:lnTo>
                <a:cubicBezTo>
                  <a:pt x="5996" y="3115"/>
                  <a:pt x="5776" y="6230"/>
                  <a:pt x="5553" y="9345"/>
                </a:cubicBezTo>
                <a:cubicBezTo>
                  <a:pt x="5552" y="9434"/>
                  <a:pt x="5552" y="9523"/>
                  <a:pt x="5550" y="9612"/>
                </a:cubicBezTo>
                <a:lnTo>
                  <a:pt x="0" y="10000"/>
                </a:lnTo>
              </a:path>
            </a:pathLst>
          </a:custGeom>
          <a:noFill/>
          <a:ln w="38100">
            <a:solidFill>
              <a:srgbClr val="1C28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" name="TextBox 104">
            <a:extLst>
              <a:ext uri="{FF2B5EF4-FFF2-40B4-BE49-F238E27FC236}">
                <a16:creationId xmlns:a16="http://schemas.microsoft.com/office/drawing/2014/main" id="{F45D289D-AADD-7549-B361-BE47138BCFD4}"/>
              </a:ext>
            </a:extLst>
          </p:cNvPr>
          <p:cNvSpPr txBox="1"/>
          <p:nvPr/>
        </p:nvSpPr>
        <p:spPr>
          <a:xfrm>
            <a:off x="6854369" y="4279519"/>
            <a:ext cx="184731" cy="369332"/>
          </a:xfrm>
          <a:prstGeom prst="rect">
            <a:avLst/>
          </a:prstGeom>
          <a:solidFill>
            <a:schemeClr val="tx1"/>
          </a:solidFill>
          <a:ln w="381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4" name="TextBox 105">
            <a:extLst>
              <a:ext uri="{FF2B5EF4-FFF2-40B4-BE49-F238E27FC236}">
                <a16:creationId xmlns:a16="http://schemas.microsoft.com/office/drawing/2014/main" id="{EBF99172-D0C8-A141-9969-8143677E9C3A}"/>
              </a:ext>
            </a:extLst>
          </p:cNvPr>
          <p:cNvSpPr txBox="1"/>
          <p:nvPr/>
        </p:nvSpPr>
        <p:spPr>
          <a:xfrm>
            <a:off x="5711582" y="4086338"/>
            <a:ext cx="987771" cy="738664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 Select</a:t>
            </a:r>
          </a:p>
          <a:p>
            <a:pPr marL="285750" indent="-285750" algn="ctr">
              <a:buFont typeface="Symbol" panose="05050102010706020507" pitchFamily="18" charset="2"/>
              <a:buChar char="e"/>
            </a:pPr>
            <a:r>
              <a:rPr lang="en-US" b="1" dirty="0"/>
              <a:t>Filter</a:t>
            </a:r>
          </a:p>
          <a:p>
            <a:pPr algn="ctr"/>
            <a:r>
              <a:rPr lang="en-US" b="1" dirty="0" err="1">
                <a:latin typeface="Symbol" panose="05050102010706020507" pitchFamily="18" charset="2"/>
              </a:rPr>
              <a:t>Df</a:t>
            </a:r>
            <a:r>
              <a:rPr lang="en-US" b="1" dirty="0">
                <a:latin typeface="Symbol" panose="05050102010706020507" pitchFamily="18" charset="2"/>
              </a:rPr>
              <a:t> </a:t>
            </a:r>
            <a:r>
              <a:rPr lang="en-US" b="1" dirty="0"/>
              <a:t>Select</a:t>
            </a:r>
          </a:p>
        </p:txBody>
      </p:sp>
      <p:sp>
        <p:nvSpPr>
          <p:cNvPr id="117" name="Freeform 50">
            <a:extLst>
              <a:ext uri="{FF2B5EF4-FFF2-40B4-BE49-F238E27FC236}">
                <a16:creationId xmlns:a16="http://schemas.microsoft.com/office/drawing/2014/main" id="{07ABDACA-ECFE-EB4C-9B85-A42B5F8E1F58}"/>
              </a:ext>
            </a:extLst>
          </p:cNvPr>
          <p:cNvSpPr>
            <a:spLocks/>
          </p:cNvSpPr>
          <p:nvPr/>
        </p:nvSpPr>
        <p:spPr bwMode="auto">
          <a:xfrm>
            <a:off x="4985844" y="3381598"/>
            <a:ext cx="95250" cy="209583"/>
          </a:xfrm>
          <a:custGeom>
            <a:avLst/>
            <a:gdLst>
              <a:gd name="T0" fmla="*/ 0 w 60"/>
              <a:gd name="T1" fmla="*/ 132 h 132"/>
              <a:gd name="T2" fmla="*/ 60 w 60"/>
              <a:gd name="T3" fmla="*/ 66 h 132"/>
              <a:gd name="T4" fmla="*/ 0 w 60"/>
              <a:gd name="T5" fmla="*/ 0 h 132"/>
              <a:gd name="T6" fmla="*/ 0 60000 65536"/>
              <a:gd name="T7" fmla="*/ 0 60000 65536"/>
              <a:gd name="T8" fmla="*/ 0 60000 65536"/>
              <a:gd name="T9" fmla="*/ 0 w 60"/>
              <a:gd name="T10" fmla="*/ 0 h 132"/>
              <a:gd name="T11" fmla="*/ 60 w 60"/>
              <a:gd name="T12" fmla="*/ 132 h 1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0" h="132">
                <a:moveTo>
                  <a:pt x="0" y="132"/>
                </a:moveTo>
                <a:lnTo>
                  <a:pt x="60" y="6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1C28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8" name="Freeform 50">
            <a:extLst>
              <a:ext uri="{FF2B5EF4-FFF2-40B4-BE49-F238E27FC236}">
                <a16:creationId xmlns:a16="http://schemas.microsoft.com/office/drawing/2014/main" id="{84B0EB3A-CA00-344C-9A47-727402075F4F}"/>
              </a:ext>
            </a:extLst>
          </p:cNvPr>
          <p:cNvSpPr>
            <a:spLocks/>
          </p:cNvSpPr>
          <p:nvPr/>
        </p:nvSpPr>
        <p:spPr bwMode="auto">
          <a:xfrm rot="-1860000">
            <a:off x="5105070" y="3579321"/>
            <a:ext cx="95250" cy="209583"/>
          </a:xfrm>
          <a:custGeom>
            <a:avLst/>
            <a:gdLst>
              <a:gd name="T0" fmla="*/ 0 w 60"/>
              <a:gd name="T1" fmla="*/ 132 h 132"/>
              <a:gd name="T2" fmla="*/ 60 w 60"/>
              <a:gd name="T3" fmla="*/ 66 h 132"/>
              <a:gd name="T4" fmla="*/ 0 w 60"/>
              <a:gd name="T5" fmla="*/ 0 h 132"/>
              <a:gd name="T6" fmla="*/ 0 60000 65536"/>
              <a:gd name="T7" fmla="*/ 0 60000 65536"/>
              <a:gd name="T8" fmla="*/ 0 60000 65536"/>
              <a:gd name="T9" fmla="*/ 0 w 60"/>
              <a:gd name="T10" fmla="*/ 0 h 132"/>
              <a:gd name="T11" fmla="*/ 60 w 60"/>
              <a:gd name="T12" fmla="*/ 132 h 1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0" h="132">
                <a:moveTo>
                  <a:pt x="0" y="132"/>
                </a:moveTo>
                <a:lnTo>
                  <a:pt x="60" y="6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9" name="Freeform 50">
            <a:extLst>
              <a:ext uri="{FF2B5EF4-FFF2-40B4-BE49-F238E27FC236}">
                <a16:creationId xmlns:a16="http://schemas.microsoft.com/office/drawing/2014/main" id="{F00472C8-69DD-104D-8D64-BB98723E0E80}"/>
              </a:ext>
            </a:extLst>
          </p:cNvPr>
          <p:cNvSpPr>
            <a:spLocks/>
          </p:cNvSpPr>
          <p:nvPr/>
        </p:nvSpPr>
        <p:spPr bwMode="auto">
          <a:xfrm rot="5400000">
            <a:off x="8088306" y="3969484"/>
            <a:ext cx="95250" cy="209583"/>
          </a:xfrm>
          <a:custGeom>
            <a:avLst/>
            <a:gdLst>
              <a:gd name="T0" fmla="*/ 0 w 60"/>
              <a:gd name="T1" fmla="*/ 132 h 132"/>
              <a:gd name="T2" fmla="*/ 60 w 60"/>
              <a:gd name="T3" fmla="*/ 66 h 132"/>
              <a:gd name="T4" fmla="*/ 0 w 60"/>
              <a:gd name="T5" fmla="*/ 0 h 132"/>
              <a:gd name="T6" fmla="*/ 0 60000 65536"/>
              <a:gd name="T7" fmla="*/ 0 60000 65536"/>
              <a:gd name="T8" fmla="*/ 0 60000 65536"/>
              <a:gd name="T9" fmla="*/ 0 w 60"/>
              <a:gd name="T10" fmla="*/ 0 h 132"/>
              <a:gd name="T11" fmla="*/ 60 w 60"/>
              <a:gd name="T12" fmla="*/ 132 h 1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0" h="132">
                <a:moveTo>
                  <a:pt x="0" y="132"/>
                </a:moveTo>
                <a:lnTo>
                  <a:pt x="60" y="6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1C28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5008B6-CEF8-6745-88FD-EF609156017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800" y="4694278"/>
            <a:ext cx="2882900" cy="20193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2AF90C-1241-5F4D-B1FC-00882E673B6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90088" y="4743020"/>
            <a:ext cx="2768600" cy="1955800"/>
          </a:xfrm>
          <a:prstGeom prst="rect">
            <a:avLst/>
          </a:prstGeom>
        </p:spPr>
      </p:pic>
      <p:sp>
        <p:nvSpPr>
          <p:cNvPr id="123" name="Text Box 6">
            <a:extLst>
              <a:ext uri="{FF2B5EF4-FFF2-40B4-BE49-F238E27FC236}">
                <a16:creationId xmlns:a16="http://schemas.microsoft.com/office/drawing/2014/main" id="{A3F7C20E-F188-6C4B-B506-84BE1397D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2053709"/>
            <a:ext cx="91330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D60093"/>
              </a:buClr>
              <a:buFont typeface="Wingdings" charset="0"/>
              <a:buChar char="Ø"/>
              <a:defRPr/>
            </a:pPr>
            <a:r>
              <a:rPr lang="en-US" sz="1600" dirty="0">
                <a:cs typeface="+mn-cs"/>
              </a:rPr>
              <a:t> Positrons would be created at the CEBAF injector, using the </a:t>
            </a:r>
            <a:r>
              <a:rPr lang="en-US" sz="1600" b="1" dirty="0">
                <a:solidFill>
                  <a:srgbClr val="0000FF"/>
                </a:solidFill>
                <a:cs typeface="+mn-cs"/>
              </a:rPr>
              <a:t>123 MeV</a:t>
            </a:r>
            <a:r>
              <a:rPr lang="en-US" sz="1600" dirty="0">
                <a:cs typeface="+mn-cs"/>
              </a:rPr>
              <a:t> electron beam. </a:t>
            </a:r>
          </a:p>
        </p:txBody>
      </p:sp>
      <p:sp>
        <p:nvSpPr>
          <p:cNvPr id="21" name="Text Box 18">
            <a:extLst>
              <a:ext uri="{FF2B5EF4-FFF2-40B4-BE49-F238E27FC236}">
                <a16:creationId xmlns:a16="http://schemas.microsoft.com/office/drawing/2014/main" id="{8DEAF45D-3075-9F40-B4F7-4B136516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723ECD-DE4C-E142-A599-FFBDA53FCDDD}"/>
              </a:ext>
            </a:extLst>
          </p:cNvPr>
          <p:cNvSpPr txBox="1"/>
          <p:nvPr/>
        </p:nvSpPr>
        <p:spPr>
          <a:xfrm>
            <a:off x="5562238" y="5119909"/>
            <a:ext cx="34423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00FF"/>
              </a:buClr>
              <a:buFont typeface="Wingdings" pitchFamily="2" charset="2"/>
              <a:buChar char="ü"/>
            </a:pPr>
            <a:r>
              <a:rPr lang="fr-FR" dirty="0" err="1"/>
              <a:t>Selecting</a:t>
            </a:r>
            <a:r>
              <a:rPr lang="fr-FR" dirty="0"/>
              <a:t> </a:t>
            </a:r>
            <a:r>
              <a:rPr lang="fr-FR" b="1" dirty="0">
                <a:solidFill>
                  <a:srgbClr val="0000FF"/>
                </a:solidFill>
              </a:rPr>
              <a:t>60 MeV</a:t>
            </a:r>
            <a:r>
              <a:rPr lang="fr-FR" b="1" dirty="0"/>
              <a:t> </a:t>
            </a:r>
            <a:r>
              <a:rPr lang="fr-FR" dirty="0"/>
              <a:t>positrons </a:t>
            </a:r>
            <a:r>
              <a:rPr lang="fr-FR" dirty="0" err="1"/>
              <a:t>maximizes</a:t>
            </a:r>
            <a:r>
              <a:rPr lang="fr-FR" dirty="0"/>
              <a:t> the </a:t>
            </a:r>
            <a:r>
              <a:rPr lang="fr-FR" dirty="0" err="1"/>
              <a:t>FoM</a:t>
            </a:r>
            <a:r>
              <a:rPr lang="fr-FR" dirty="0"/>
              <a:t> (</a:t>
            </a:r>
            <a:r>
              <a:rPr lang="fr-FR" b="1" dirty="0">
                <a:solidFill>
                  <a:srgbClr val="0000FF"/>
                </a:solidFill>
              </a:rPr>
              <a:t>60%</a:t>
            </a:r>
            <a:r>
              <a:rPr lang="fr-FR" dirty="0"/>
              <a:t>, </a:t>
            </a:r>
            <a:r>
              <a:rPr lang="fr-FR" b="1" dirty="0">
                <a:solidFill>
                  <a:srgbClr val="0000FF"/>
                </a:solidFill>
              </a:rPr>
              <a:t>100 </a:t>
            </a:r>
            <a:r>
              <a:rPr lang="fr-FR" b="1" dirty="0" err="1">
                <a:solidFill>
                  <a:srgbClr val="0000FF"/>
                </a:solidFill>
              </a:rPr>
              <a:t>nA</a:t>
            </a:r>
            <a:r>
              <a:rPr lang="fr-FR" dirty="0"/>
              <a:t>).</a:t>
            </a:r>
          </a:p>
          <a:p>
            <a:pPr marL="285750" indent="-285750" algn="ctr">
              <a:buClr>
                <a:srgbClr val="0000FF"/>
              </a:buClr>
              <a:buFont typeface="Wingdings" pitchFamily="2" charset="2"/>
              <a:buChar char="ü"/>
            </a:pPr>
            <a:endParaRPr lang="fr-FR" dirty="0"/>
          </a:p>
          <a:p>
            <a:pPr marL="285750" indent="-285750" algn="ctr">
              <a:buClr>
                <a:srgbClr val="FF0000"/>
              </a:buClr>
              <a:buFont typeface="Wingdings" pitchFamily="2" charset="2"/>
              <a:buChar char="ü"/>
            </a:pPr>
            <a:r>
              <a:rPr lang="fr-FR" dirty="0" err="1"/>
              <a:t>Selecting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6 MeV </a:t>
            </a:r>
            <a:r>
              <a:rPr lang="fr-FR" dirty="0"/>
              <a:t>positrons </a:t>
            </a:r>
            <a:r>
              <a:rPr lang="fr-FR" dirty="0" err="1"/>
              <a:t>maximizes</a:t>
            </a:r>
            <a:r>
              <a:rPr lang="fr-FR" dirty="0"/>
              <a:t> the flux (&gt; </a:t>
            </a:r>
            <a:r>
              <a:rPr lang="fr-FR" b="1" dirty="0">
                <a:solidFill>
                  <a:srgbClr val="FF0000"/>
                </a:solidFill>
              </a:rPr>
              <a:t>1 </a:t>
            </a:r>
            <a:r>
              <a:rPr lang="fr-FR" b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fr-FR" b="1" dirty="0">
                <a:solidFill>
                  <a:srgbClr val="FF0000"/>
                </a:solidFill>
              </a:rPr>
              <a:t>A</a:t>
            </a:r>
            <a:r>
              <a:rPr lang="fr-FR" dirty="0"/>
              <a:t>).</a:t>
            </a:r>
          </a:p>
        </p:txBody>
      </p:sp>
      <p:sp>
        <p:nvSpPr>
          <p:cNvPr id="124" name="Text Box 9">
            <a:extLst>
              <a:ext uri="{FF2B5EF4-FFF2-40B4-BE49-F238E27FC236}">
                <a16:creationId xmlns:a16="http://schemas.microsoft.com/office/drawing/2014/main" id="{D11ECDF1-7D1F-D04C-B838-2550C2ECC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049" y="977900"/>
            <a:ext cx="3251338" cy="5847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LOI12-18-004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e+ @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JLab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12 GeV -  J.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Grames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, E. </a:t>
            </a:r>
            <a:r>
              <a:rPr lang="en-US" sz="1200" b="1" dirty="0" err="1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Voutier</a:t>
            </a:r>
            <a:r>
              <a:rPr lang="en-US" sz="1200" b="1" dirty="0">
                <a:solidFill>
                  <a:srgbClr val="0000FF"/>
                </a:solidFill>
                <a:latin typeface="Al Tarikh" pitchFamily="2" charset="-78"/>
                <a:cs typeface="Al Tarikh" pitchFamily="2" charset="-78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193299346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oneTexte 60">
            <a:extLst>
              <a:ext uri="{FF2B5EF4-FFF2-40B4-BE49-F238E27FC236}">
                <a16:creationId xmlns:a16="http://schemas.microsoft.com/office/drawing/2014/main" id="{851EDDCF-202B-C24A-B8D7-A67EFA3BDF83}"/>
              </a:ext>
            </a:extLst>
          </p:cNvPr>
          <p:cNvSpPr txBox="1"/>
          <p:nvPr/>
        </p:nvSpPr>
        <p:spPr>
          <a:xfrm>
            <a:off x="13809" y="2096671"/>
            <a:ext cx="37553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C00FF"/>
              </a:buClr>
              <a:buFont typeface="Wingdings" charset="2"/>
              <a:buChar char="Ø"/>
            </a:pPr>
            <a:r>
              <a:rPr lang="fr-FR" sz="1600" dirty="0"/>
              <a:t>A possible design for a </a:t>
            </a:r>
            <a:r>
              <a:rPr lang="fr-FR" sz="1600" b="1" dirty="0">
                <a:solidFill>
                  <a:srgbClr val="0000FF"/>
                </a:solidFill>
              </a:rPr>
              <a:t>Positron-Ion-</a:t>
            </a:r>
            <a:r>
              <a:rPr lang="fr-FR" sz="1600" b="1" dirty="0" err="1">
                <a:solidFill>
                  <a:srgbClr val="0000FF"/>
                </a:solidFill>
              </a:rPr>
              <a:t>Collider</a:t>
            </a:r>
            <a:r>
              <a:rPr lang="fr-FR" sz="1600" dirty="0"/>
              <a:t> (</a:t>
            </a:r>
            <a:r>
              <a:rPr lang="fr-FR" sz="1600" b="1" dirty="0">
                <a:solidFill>
                  <a:srgbClr val="0000FF"/>
                </a:solidFill>
              </a:rPr>
              <a:t>PIC</a:t>
            </a:r>
            <a:r>
              <a:rPr lang="fr-FR" sz="1600" dirty="0"/>
              <a:t>) at </a:t>
            </a:r>
            <a:r>
              <a:rPr lang="fr-FR" sz="1600" b="1" dirty="0">
                <a:solidFill>
                  <a:srgbClr val="FF0000"/>
                </a:solidFill>
              </a:rPr>
              <a:t>JLEIC</a:t>
            </a:r>
            <a:r>
              <a:rPr lang="fr-FR" sz="1600" dirty="0"/>
              <a:t> </a:t>
            </a:r>
            <a:r>
              <a:rPr lang="fr-FR" sz="1600" dirty="0" err="1"/>
              <a:t>would</a:t>
            </a:r>
            <a:r>
              <a:rPr lang="fr-FR" sz="1600" dirty="0"/>
              <a:t> </a:t>
            </a:r>
            <a:r>
              <a:rPr lang="fr-FR" sz="1600" dirty="0" err="1"/>
              <a:t>involve</a:t>
            </a:r>
            <a:r>
              <a:rPr lang="fr-FR" sz="1600" dirty="0"/>
              <a:t> a </a:t>
            </a:r>
            <a:r>
              <a:rPr lang="fr-FR" sz="1600" dirty="0" err="1"/>
              <a:t>dedicated</a:t>
            </a:r>
            <a:r>
              <a:rPr lang="fr-FR" sz="1600" dirty="0"/>
              <a:t> </a:t>
            </a:r>
            <a:r>
              <a:rPr lang="fr-FR" sz="1600" dirty="0" err="1"/>
              <a:t>low</a:t>
            </a:r>
            <a:r>
              <a:rPr lang="fr-FR" sz="1600" dirty="0"/>
              <a:t> </a:t>
            </a:r>
            <a:r>
              <a:rPr lang="fr-FR" sz="1600" dirty="0" err="1"/>
              <a:t>energy</a:t>
            </a:r>
            <a:r>
              <a:rPr lang="fr-FR" sz="1600" dirty="0"/>
              <a:t> </a:t>
            </a:r>
            <a:r>
              <a:rPr lang="fr-FR" sz="1600" dirty="0" err="1"/>
              <a:t>polarized</a:t>
            </a:r>
            <a:r>
              <a:rPr lang="fr-FR" sz="1600" dirty="0"/>
              <a:t> positron </a:t>
            </a:r>
            <a:r>
              <a:rPr lang="fr-FR" sz="1600" dirty="0" err="1"/>
              <a:t>injector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specific</a:t>
            </a:r>
            <a:r>
              <a:rPr lang="fr-FR" sz="1600" dirty="0"/>
              <a:t> pulse structure.</a:t>
            </a:r>
          </a:p>
          <a:p>
            <a:pPr algn="ctr">
              <a:buClr>
                <a:srgbClr val="CC00FF"/>
              </a:buClr>
            </a:pPr>
            <a:endParaRPr lang="fr-FR" b="1" dirty="0">
              <a:solidFill>
                <a:srgbClr val="FF0000"/>
              </a:solidFill>
            </a:endParaRPr>
          </a:p>
          <a:p>
            <a:pPr algn="ctr">
              <a:buClr>
                <a:srgbClr val="CC00FF"/>
              </a:buClr>
            </a:pPr>
            <a:r>
              <a:rPr lang="fr-FR" sz="1800" b="1" dirty="0">
                <a:solidFill>
                  <a:srgbClr val="0000FF"/>
                </a:solidFill>
                <a:latin typeface="Lucida Calligraphy" charset="0"/>
                <a:ea typeface="Lucida Calligraphy" charset="0"/>
                <a:cs typeface="Lucida Calligraphy" charset="0"/>
              </a:rPr>
              <a:t>L</a:t>
            </a:r>
            <a:r>
              <a:rPr lang="fr-FR" sz="1800" b="1" dirty="0">
                <a:solidFill>
                  <a:srgbClr val="0000FF"/>
                </a:solidFill>
              </a:rPr>
              <a:t> ≧ 10</a:t>
            </a:r>
            <a:r>
              <a:rPr lang="fr-FR" sz="1800" b="1" baseline="30000" dirty="0">
                <a:solidFill>
                  <a:srgbClr val="0000FF"/>
                </a:solidFill>
              </a:rPr>
              <a:t>33</a:t>
            </a:r>
            <a:r>
              <a:rPr lang="fr-FR" sz="1800" b="1" dirty="0">
                <a:solidFill>
                  <a:srgbClr val="0000FF"/>
                </a:solidFill>
              </a:rPr>
              <a:t> cm</a:t>
            </a:r>
            <a:r>
              <a:rPr lang="fr-FR" sz="1800" b="1" baseline="30000" dirty="0">
                <a:solidFill>
                  <a:srgbClr val="0000FF"/>
                </a:solidFill>
              </a:rPr>
              <a:t>-2</a:t>
            </a:r>
            <a:r>
              <a:rPr lang="fr-FR" sz="1800" b="1" dirty="0">
                <a:solidFill>
                  <a:srgbClr val="0000FF"/>
                </a:solidFill>
              </a:rPr>
              <a:t>.s</a:t>
            </a:r>
            <a:r>
              <a:rPr lang="fr-FR" sz="1800" b="1" baseline="30000" dirty="0">
                <a:solidFill>
                  <a:srgbClr val="0000FF"/>
                </a:solidFill>
              </a:rPr>
              <a:t>-1</a:t>
            </a:r>
            <a:r>
              <a:rPr lang="fr-FR" sz="1800" b="1" dirty="0">
                <a:solidFill>
                  <a:srgbClr val="0000FF"/>
                </a:solidFill>
              </a:rPr>
              <a:t>  P ≧ 40%</a:t>
            </a:r>
            <a:r>
              <a:rPr lang="fr-FR" sz="1600" dirty="0"/>
              <a:t>  </a:t>
            </a:r>
          </a:p>
        </p:txBody>
      </p:sp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3183638" y="1041504"/>
            <a:ext cx="2776722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Design Constraints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52187" y="4335193"/>
            <a:ext cx="5956501" cy="2169815"/>
            <a:chOff x="327821" y="3066240"/>
            <a:chExt cx="5957478" cy="2169335"/>
          </a:xfrm>
        </p:grpSpPr>
        <p:cxnSp>
          <p:nvCxnSpPr>
            <p:cNvPr id="19" name="Straight Arrow Connector 194"/>
            <p:cNvCxnSpPr>
              <a:cxnSpLocks noChangeShapeType="1"/>
            </p:cNvCxnSpPr>
            <p:nvPr/>
          </p:nvCxnSpPr>
          <p:spPr bwMode="auto">
            <a:xfrm flipV="1">
              <a:off x="3410130" y="4571998"/>
              <a:ext cx="2826833" cy="78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4"/>
            <p:cNvCxnSpPr>
              <a:cxnSpLocks noChangeShapeType="1"/>
            </p:cNvCxnSpPr>
            <p:nvPr/>
          </p:nvCxnSpPr>
          <p:spPr bwMode="auto">
            <a:xfrm flipV="1">
              <a:off x="611368" y="4927657"/>
              <a:ext cx="5617579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2" name="Content Placeholder 6"/>
            <p:cNvSpPr txBox="1">
              <a:spLocks/>
            </p:cNvSpPr>
            <p:nvPr/>
          </p:nvSpPr>
          <p:spPr bwMode="auto">
            <a:xfrm>
              <a:off x="1447800" y="4583102"/>
              <a:ext cx="936625" cy="268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2pPr>
              <a:lvl3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5pPr>
              <a:lvl6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6pPr>
              <a:lvl7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7pPr>
              <a:lvl8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8pPr>
              <a:lvl9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sz="1200" dirty="0">
                  <a:solidFill>
                    <a:srgbClr val="000000"/>
                  </a:solidFill>
                </a:rPr>
                <a:t>60 </a:t>
              </a:r>
              <a:r>
                <a:rPr lang="en-US" sz="1200" dirty="0">
                  <a:solidFill>
                    <a:srgbClr val="000000"/>
                  </a:solidFill>
                  <a:sym typeface="Symbol" charset="0"/>
                </a:rPr>
                <a:t></a:t>
              </a:r>
              <a:r>
                <a:rPr lang="en-US" sz="1200" dirty="0">
                  <a:solidFill>
                    <a:srgbClr val="000000"/>
                  </a:solidFill>
                </a:rPr>
                <a:t>s</a:t>
              </a:r>
            </a:p>
          </p:txBody>
        </p:sp>
        <p:cxnSp>
          <p:nvCxnSpPr>
            <p:cNvPr id="23" name="Straight Arrow Connector 194"/>
            <p:cNvCxnSpPr>
              <a:cxnSpLocks noChangeShapeType="1"/>
            </p:cNvCxnSpPr>
            <p:nvPr/>
          </p:nvCxnSpPr>
          <p:spPr bwMode="auto">
            <a:xfrm flipV="1">
              <a:off x="894725" y="4571998"/>
              <a:ext cx="2305675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25" name="Group 6"/>
            <p:cNvGrpSpPr>
              <a:grpSpLocks/>
            </p:cNvGrpSpPr>
            <p:nvPr/>
          </p:nvGrpSpPr>
          <p:grpSpPr bwMode="auto">
            <a:xfrm>
              <a:off x="443929" y="3848074"/>
              <a:ext cx="5841370" cy="1387501"/>
              <a:chOff x="1690924" y="2689058"/>
              <a:chExt cx="4282248" cy="1387501"/>
            </a:xfrm>
          </p:grpSpPr>
          <p:cxnSp>
            <p:nvCxnSpPr>
              <p:cNvPr id="48" name="Straight Arrow Connector 127"/>
              <p:cNvCxnSpPr>
                <a:cxnSpLocks noChangeShapeType="1"/>
              </p:cNvCxnSpPr>
              <p:nvPr/>
            </p:nvCxnSpPr>
            <p:spPr bwMode="auto">
              <a:xfrm>
                <a:off x="1696744" y="3249701"/>
                <a:ext cx="4276428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9" name="Straight Arrow Connector 2"/>
              <p:cNvCxnSpPr>
                <a:cxnSpLocks noChangeShapeType="1"/>
              </p:cNvCxnSpPr>
              <p:nvPr/>
            </p:nvCxnSpPr>
            <p:spPr bwMode="auto">
              <a:xfrm flipV="1">
                <a:off x="1690924" y="2689058"/>
                <a:ext cx="0" cy="1387501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6" name="Content Placeholder 2"/>
            <p:cNvSpPr txBox="1">
              <a:spLocks/>
            </p:cNvSpPr>
            <p:nvPr/>
          </p:nvSpPr>
          <p:spPr bwMode="auto">
            <a:xfrm>
              <a:off x="327821" y="3124452"/>
              <a:ext cx="2248012" cy="549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2pPr>
              <a:lvl3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5pPr>
              <a:lvl6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6pPr>
              <a:lvl7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7pPr>
              <a:lvl8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8pPr>
              <a:lvl9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SzPct val="70000"/>
              </a:pPr>
              <a:r>
                <a:rPr lang="en-US" sz="1200" dirty="0">
                  <a:solidFill>
                    <a:srgbClr val="FF0000"/>
                  </a:solidFill>
                </a:rPr>
                <a:t>17</a:t>
              </a:r>
              <a:r>
                <a:rPr lang="en-US" sz="1200" dirty="0">
                  <a:solidFill>
                    <a:srgbClr val="000000"/>
                  </a:solidFill>
                </a:rPr>
                <a:t> MHz bunch train </a:t>
              </a:r>
            </a:p>
            <a:p>
              <a:pPr algn="ctr" eaLnBrk="1" hangingPunct="1">
                <a:spcBef>
                  <a:spcPct val="20000"/>
                </a:spcBef>
                <a:buSzPct val="70000"/>
              </a:pPr>
              <a:r>
                <a:rPr lang="en-US" sz="1200" dirty="0">
                  <a:solidFill>
                    <a:srgbClr val="000000"/>
                  </a:solidFill>
                </a:rPr>
                <a:t>of </a:t>
              </a:r>
              <a:r>
                <a:rPr lang="en-US" sz="1200" dirty="0">
                  <a:solidFill>
                    <a:srgbClr val="FF0000"/>
                  </a:solidFill>
                </a:rPr>
                <a:t>60</a:t>
              </a:r>
              <a:r>
                <a:rPr lang="en-US" sz="1200" dirty="0">
                  <a:solidFill>
                    <a:srgbClr val="000000"/>
                  </a:solidFill>
                </a:rPr>
                <a:t> bunches</a:t>
              </a:r>
            </a:p>
          </p:txBody>
        </p:sp>
        <p:sp>
          <p:nvSpPr>
            <p:cNvPr id="27" name="Content Placeholder 6"/>
            <p:cNvSpPr txBox="1">
              <a:spLocks/>
            </p:cNvSpPr>
            <p:nvPr/>
          </p:nvSpPr>
          <p:spPr bwMode="auto">
            <a:xfrm>
              <a:off x="1153658" y="3704024"/>
              <a:ext cx="658920" cy="215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 eaLnBrk="0" hangingPunct="0">
                <a:spcBef>
                  <a:spcPct val="20000"/>
                </a:spcBef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2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1-2 </a:t>
              </a:r>
              <a:r>
                <a:rPr lang="en-US" altLang="en-US" sz="105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pC</a:t>
              </a:r>
              <a:endParaRPr lang="en-US" altLang="en-US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ontent Placeholder 6"/>
            <p:cNvSpPr txBox="1">
              <a:spLocks/>
            </p:cNvSpPr>
            <p:nvPr/>
          </p:nvSpPr>
          <p:spPr bwMode="auto">
            <a:xfrm>
              <a:off x="4092644" y="4584047"/>
              <a:ext cx="1471613" cy="25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2pPr>
              <a:lvl3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5pPr>
              <a:lvl6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6pPr>
              <a:lvl7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7pPr>
              <a:lvl8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8pPr>
              <a:lvl9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sz="1200" dirty="0">
                  <a:solidFill>
                    <a:srgbClr val="000000"/>
                  </a:solidFill>
                </a:rPr>
                <a:t>20-85 </a:t>
              </a:r>
              <a:r>
                <a:rPr lang="en-US" sz="1200" dirty="0" err="1">
                  <a:solidFill>
                    <a:srgbClr val="000000"/>
                  </a:solidFill>
                </a:rPr>
                <a:t>ms</a:t>
              </a:r>
              <a:r>
                <a:rPr lang="en-US" sz="1200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Content Placeholder 6"/>
            <p:cNvSpPr txBox="1">
              <a:spLocks/>
            </p:cNvSpPr>
            <p:nvPr/>
          </p:nvSpPr>
          <p:spPr bwMode="auto">
            <a:xfrm>
              <a:off x="2362200" y="4953054"/>
              <a:ext cx="2438400" cy="25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2pPr>
              <a:lvl3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5pPr>
              <a:lvl6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6pPr>
              <a:lvl7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7pPr>
              <a:lvl8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8pPr>
              <a:lvl9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sz="1200" dirty="0">
                  <a:solidFill>
                    <a:srgbClr val="000000"/>
                  </a:solidFill>
                </a:rPr>
                <a:t>12-50 Hz, </a:t>
              </a:r>
              <a:r>
                <a:rPr lang="en-US" sz="1200" dirty="0" err="1">
                  <a:solidFill>
                    <a:srgbClr val="000000"/>
                  </a:solidFill>
                </a:rPr>
                <a:t>I</a:t>
              </a:r>
              <a:r>
                <a:rPr lang="en-US" sz="1200" baseline="-25000" dirty="0" err="1">
                  <a:solidFill>
                    <a:srgbClr val="000000"/>
                  </a:solidFill>
                </a:rPr>
                <a:t>ave</a:t>
              </a:r>
              <a:r>
                <a:rPr lang="en-US" sz="1200" dirty="0">
                  <a:solidFill>
                    <a:srgbClr val="000000"/>
                  </a:solidFill>
                </a:rPr>
                <a:t> up to 6 </a:t>
              </a:r>
              <a:r>
                <a:rPr lang="en-US" sz="1200" dirty="0" err="1">
                  <a:solidFill>
                    <a:srgbClr val="000000"/>
                  </a:solidFill>
                </a:rPr>
                <a:t>nA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grpSp>
          <p:nvGrpSpPr>
            <p:cNvPr id="31" name="Group 16"/>
            <p:cNvGrpSpPr>
              <a:grpSpLocks/>
            </p:cNvGrpSpPr>
            <p:nvPr/>
          </p:nvGrpSpPr>
          <p:grpSpPr bwMode="auto">
            <a:xfrm>
              <a:off x="990600" y="3960473"/>
              <a:ext cx="58182" cy="436491"/>
              <a:chOff x="475488" y="2667000"/>
              <a:chExt cx="60955" cy="457200"/>
            </a:xfrm>
          </p:grpSpPr>
          <p:sp>
            <p:nvSpPr>
              <p:cNvPr id="46" name="Rectangle 45"/>
              <p:cNvSpPr>
                <a:spLocks noChangeArrowheads="1"/>
              </p:cNvSpPr>
              <p:nvPr/>
            </p:nvSpPr>
            <p:spPr bwMode="auto">
              <a:xfrm>
                <a:off x="474984" y="2667701"/>
                <a:ext cx="61548" cy="457172"/>
              </a:xfrm>
              <a:prstGeom prst="rect">
                <a:avLst/>
              </a:prstGeom>
              <a:solidFill>
                <a:srgbClr val="A3A3E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200">
                  <a:solidFill>
                    <a:srgbClr val="FFFFFF"/>
                  </a:solidFill>
                  <a:latin typeface="+mn-lt"/>
                </a:endParaRPr>
              </a:p>
            </p:txBody>
          </p:sp>
          <p:cxnSp>
            <p:nvCxnSpPr>
              <p:cNvPr id="47" name="Straight Arrow Connector 215"/>
              <p:cNvCxnSpPr>
                <a:cxnSpLocks noChangeShapeType="1"/>
              </p:cNvCxnSpPr>
              <p:nvPr/>
            </p:nvCxnSpPr>
            <p:spPr bwMode="auto">
              <a:xfrm flipV="1">
                <a:off x="508588" y="2694611"/>
                <a:ext cx="0" cy="365805"/>
              </a:xfrm>
              <a:prstGeom prst="straightConnector1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2" name="Group 27"/>
            <p:cNvGrpSpPr>
              <a:grpSpLocks/>
            </p:cNvGrpSpPr>
            <p:nvPr/>
          </p:nvGrpSpPr>
          <p:grpSpPr bwMode="auto">
            <a:xfrm>
              <a:off x="1200845" y="3960811"/>
              <a:ext cx="58737" cy="436564"/>
              <a:chOff x="319476" y="2667352"/>
              <a:chExt cx="61537" cy="457275"/>
            </a:xfrm>
          </p:grpSpPr>
          <p:sp>
            <p:nvSpPr>
              <p:cNvPr id="44" name="Rectangle 43"/>
              <p:cNvSpPr>
                <a:spLocks noChangeArrowheads="1"/>
              </p:cNvSpPr>
              <p:nvPr/>
            </p:nvSpPr>
            <p:spPr bwMode="auto">
              <a:xfrm>
                <a:off x="319943" y="2667699"/>
                <a:ext cx="61547" cy="457170"/>
              </a:xfrm>
              <a:prstGeom prst="rect">
                <a:avLst/>
              </a:prstGeom>
              <a:solidFill>
                <a:srgbClr val="A3A3E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200">
                  <a:solidFill>
                    <a:srgbClr val="FFFFFF"/>
                  </a:solidFill>
                  <a:latin typeface="+mn-lt"/>
                </a:endParaRPr>
              </a:p>
            </p:txBody>
          </p:sp>
          <p:cxnSp>
            <p:nvCxnSpPr>
              <p:cNvPr id="45" name="Straight Arrow Connector 215"/>
              <p:cNvCxnSpPr>
                <a:cxnSpLocks noChangeShapeType="1"/>
              </p:cNvCxnSpPr>
              <p:nvPr/>
            </p:nvCxnSpPr>
            <p:spPr bwMode="auto">
              <a:xfrm flipV="1">
                <a:off x="350085" y="2694611"/>
                <a:ext cx="0" cy="365805"/>
              </a:xfrm>
              <a:prstGeom prst="straightConnector1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oup 28"/>
            <p:cNvGrpSpPr>
              <a:grpSpLocks/>
            </p:cNvGrpSpPr>
            <p:nvPr/>
          </p:nvGrpSpPr>
          <p:grpSpPr bwMode="auto">
            <a:xfrm>
              <a:off x="1457939" y="3960811"/>
              <a:ext cx="58738" cy="436564"/>
              <a:chOff x="168605" y="2667352"/>
              <a:chExt cx="61537" cy="457275"/>
            </a:xfrm>
          </p:grpSpPr>
          <p:sp>
            <p:nvSpPr>
              <p:cNvPr id="42" name="Rectangle 41"/>
              <p:cNvSpPr>
                <a:spLocks noChangeArrowheads="1"/>
              </p:cNvSpPr>
              <p:nvPr/>
            </p:nvSpPr>
            <p:spPr bwMode="auto">
              <a:xfrm>
                <a:off x="169201" y="2667699"/>
                <a:ext cx="61546" cy="457170"/>
              </a:xfrm>
              <a:prstGeom prst="rect">
                <a:avLst/>
              </a:prstGeom>
              <a:solidFill>
                <a:srgbClr val="A3A3E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200">
                  <a:solidFill>
                    <a:srgbClr val="FFFFFF"/>
                  </a:solidFill>
                  <a:latin typeface="+mn-lt"/>
                </a:endParaRPr>
              </a:p>
            </p:txBody>
          </p:sp>
          <p:cxnSp>
            <p:nvCxnSpPr>
              <p:cNvPr id="43" name="Straight Arrow Connector 215"/>
              <p:cNvCxnSpPr>
                <a:cxnSpLocks noChangeShapeType="1"/>
              </p:cNvCxnSpPr>
              <p:nvPr/>
            </p:nvCxnSpPr>
            <p:spPr bwMode="auto">
              <a:xfrm flipV="1">
                <a:off x="203877" y="2694611"/>
                <a:ext cx="0" cy="365805"/>
              </a:xfrm>
              <a:prstGeom prst="straightConnector1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4" name="Group 29"/>
            <p:cNvGrpSpPr>
              <a:grpSpLocks/>
            </p:cNvGrpSpPr>
            <p:nvPr/>
          </p:nvGrpSpPr>
          <p:grpSpPr bwMode="auto">
            <a:xfrm>
              <a:off x="1922462" y="3960811"/>
              <a:ext cx="58738" cy="436564"/>
              <a:chOff x="168769" y="2667354"/>
              <a:chExt cx="61537" cy="457275"/>
            </a:xfrm>
          </p:grpSpPr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168425" y="2667701"/>
                <a:ext cx="61546" cy="457170"/>
              </a:xfrm>
              <a:prstGeom prst="rect">
                <a:avLst/>
              </a:prstGeom>
              <a:solidFill>
                <a:srgbClr val="A3A3E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200">
                  <a:solidFill>
                    <a:srgbClr val="FFFFFF"/>
                  </a:solidFill>
                  <a:latin typeface="+mn-lt"/>
                </a:endParaRPr>
              </a:p>
            </p:txBody>
          </p:sp>
          <p:cxnSp>
            <p:nvCxnSpPr>
              <p:cNvPr id="41" name="Straight Arrow Connector 215"/>
              <p:cNvCxnSpPr>
                <a:cxnSpLocks noChangeShapeType="1"/>
              </p:cNvCxnSpPr>
              <p:nvPr/>
            </p:nvCxnSpPr>
            <p:spPr bwMode="auto">
              <a:xfrm flipV="1">
                <a:off x="203877" y="2694611"/>
                <a:ext cx="0" cy="365805"/>
              </a:xfrm>
              <a:prstGeom prst="straightConnector1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5" name="Content Placeholder 6"/>
            <p:cNvSpPr txBox="1">
              <a:spLocks/>
            </p:cNvSpPr>
            <p:nvPr/>
          </p:nvSpPr>
          <p:spPr bwMode="auto">
            <a:xfrm>
              <a:off x="1583941" y="4005582"/>
              <a:ext cx="304850" cy="290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2pPr>
              <a:lvl3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5pPr>
              <a:lvl6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6pPr>
              <a:lvl7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7pPr>
              <a:lvl8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8pPr>
              <a:lvl9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sz="1200">
                  <a:solidFill>
                    <a:srgbClr val="000000"/>
                  </a:solidFill>
                  <a:latin typeface="Times" charset="0"/>
                </a:rPr>
                <a:t>…</a:t>
              </a:r>
            </a:p>
          </p:txBody>
        </p:sp>
        <p:sp>
          <p:nvSpPr>
            <p:cNvPr id="36" name="Left Bracket 115"/>
            <p:cNvSpPr>
              <a:spLocks/>
            </p:cNvSpPr>
            <p:nvPr/>
          </p:nvSpPr>
          <p:spPr bwMode="auto">
            <a:xfrm>
              <a:off x="730194" y="3066240"/>
              <a:ext cx="79213" cy="1587249"/>
            </a:xfrm>
            <a:prstGeom prst="leftBracket">
              <a:avLst>
                <a:gd name="adj" fmla="val 3275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cs typeface="Arial" charset="0"/>
              </a:endParaRPr>
            </a:p>
          </p:txBody>
        </p:sp>
        <p:sp>
          <p:nvSpPr>
            <p:cNvPr id="37" name="Left Bracket 116"/>
            <p:cNvSpPr>
              <a:spLocks/>
            </p:cNvSpPr>
            <p:nvPr/>
          </p:nvSpPr>
          <p:spPr bwMode="auto">
            <a:xfrm rot="10800000">
              <a:off x="3200400" y="3066241"/>
              <a:ext cx="79666" cy="1586354"/>
            </a:xfrm>
            <a:prstGeom prst="leftBracket">
              <a:avLst>
                <a:gd name="adj" fmla="val 3275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cs typeface="Arial" charset="0"/>
              </a:endParaRPr>
            </a:p>
          </p:txBody>
        </p:sp>
      </p:grp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6230634" y="5079578"/>
            <a:ext cx="2610430" cy="1169551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Comic Sans MS" pitchFamily="66" charset="0"/>
                <a:cs typeface="Arial" charset="0"/>
              </a:rPr>
              <a:t> low average current is required for injection into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JLEIC</a:t>
            </a:r>
            <a:r>
              <a:rPr lang="en-US" dirty="0">
                <a:latin typeface="Comic Sans MS" pitchFamily="66" charset="0"/>
                <a:cs typeface="Arial" charset="0"/>
              </a:rPr>
              <a:t> with a reasonably short injection time (</a:t>
            </a:r>
            <a:r>
              <a:rPr lang="en-US" dirty="0" err="1">
                <a:latin typeface="Comic Sans MS" pitchFamily="66" charset="0"/>
                <a:cs typeface="Arial" charset="0"/>
              </a:rPr>
              <a:t>mn</a:t>
            </a:r>
            <a:r>
              <a:rPr lang="en-US" dirty="0">
                <a:latin typeface="Comic Sans MS" pitchFamily="66" charset="0"/>
                <a:cs typeface="Arial" charset="0"/>
              </a:rPr>
              <a:t>) and a reasonable polarization.</a:t>
            </a:r>
          </a:p>
        </p:txBody>
      </p:sp>
      <p:grpSp>
        <p:nvGrpSpPr>
          <p:cNvPr id="54" name="Grouper 2">
            <a:extLst>
              <a:ext uri="{FF2B5EF4-FFF2-40B4-BE49-F238E27FC236}">
                <a16:creationId xmlns:a16="http://schemas.microsoft.com/office/drawing/2014/main" id="{F6426EBB-90ED-7C45-A5F8-A57EED5FC978}"/>
              </a:ext>
            </a:extLst>
          </p:cNvPr>
          <p:cNvGrpSpPr/>
          <p:nvPr/>
        </p:nvGrpSpPr>
        <p:grpSpPr>
          <a:xfrm>
            <a:off x="3946525" y="2049189"/>
            <a:ext cx="5121275" cy="2684463"/>
            <a:chOff x="3946525" y="1884089"/>
            <a:chExt cx="5121275" cy="2684463"/>
          </a:xfrm>
        </p:grpSpPr>
        <p:pic>
          <p:nvPicPr>
            <p:cNvPr id="55" name="Picture 4">
              <a:extLst>
                <a:ext uri="{FF2B5EF4-FFF2-40B4-BE49-F238E27FC236}">
                  <a16:creationId xmlns:a16="http://schemas.microsoft.com/office/drawing/2014/main" id="{A9415BAD-3EF7-3749-BBD9-75E228357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525" y="1884089"/>
              <a:ext cx="5121275" cy="268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Striped Right Arrow 41">
              <a:extLst>
                <a:ext uri="{FF2B5EF4-FFF2-40B4-BE49-F238E27FC236}">
                  <a16:creationId xmlns:a16="http://schemas.microsoft.com/office/drawing/2014/main" id="{FDB27536-367A-6845-8B67-D41D12EA8301}"/>
                </a:ext>
              </a:extLst>
            </p:cNvPr>
            <p:cNvSpPr/>
            <p:nvPr/>
          </p:nvSpPr>
          <p:spPr bwMode="auto">
            <a:xfrm rot="10800000">
              <a:off x="8085669" y="3922629"/>
              <a:ext cx="445160" cy="339400"/>
            </a:xfrm>
            <a:prstGeom prst="stripedRightArrow">
              <a:avLst>
                <a:gd name="adj1" fmla="val 45883"/>
                <a:gd name="adj2" fmla="val 56081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cs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B1A666A2-16AA-DA43-9E15-5CE399F897BC}"/>
                    </a:ext>
                  </a:extLst>
                </p:cNvPr>
                <p:cNvSpPr txBox="1"/>
                <p:nvPr/>
              </p:nvSpPr>
              <p:spPr>
                <a:xfrm>
                  <a:off x="8165322" y="4026681"/>
                  <a:ext cx="199285" cy="1799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mr-IN" sz="1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mr-IN" sz="1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lang="fr-FR" sz="1000" b="1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cs typeface="+mn-cs"/>
                                  </a:rPr>
                                  <m:t>𝒆</m:t>
                                </m:r>
                              </m:e>
                              <m:sup>
                                <m:r>
                                  <a:rPr lang="fr-FR" sz="1000" b="1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cs typeface="+mn-cs"/>
                                  </a:rPr>
                                  <m:t>+</m:t>
                                </m:r>
                              </m:sup>
                            </m:sSup>
                          </m:e>
                        </m:acc>
                      </m:oMath>
                    </m:oMathPara>
                  </a14:m>
                  <a:endParaRPr lang="fr-FR" sz="1000" b="1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ZoneTexte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5322" y="4026681"/>
                  <a:ext cx="199285" cy="1799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030" b="-689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Explosion 1 2">
            <a:extLst>
              <a:ext uri="{FF2B5EF4-FFF2-40B4-BE49-F238E27FC236}">
                <a16:creationId xmlns:a16="http://schemas.microsoft.com/office/drawing/2014/main" id="{01FDC59D-BDB8-8C40-92E8-A69ADD2F4071}"/>
              </a:ext>
            </a:extLst>
          </p:cNvPr>
          <p:cNvSpPr/>
          <p:nvPr/>
        </p:nvSpPr>
        <p:spPr>
          <a:xfrm rot="20794824">
            <a:off x="6371093" y="3060371"/>
            <a:ext cx="144000" cy="108000"/>
          </a:xfrm>
          <a:prstGeom prst="irregularSeal1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Explosion 1 57">
            <a:extLst>
              <a:ext uri="{FF2B5EF4-FFF2-40B4-BE49-F238E27FC236}">
                <a16:creationId xmlns:a16="http://schemas.microsoft.com/office/drawing/2014/main" id="{2CC7D6E0-0122-594A-94B3-6215A9871ECE}"/>
              </a:ext>
            </a:extLst>
          </p:cNvPr>
          <p:cNvSpPr/>
          <p:nvPr/>
        </p:nvSpPr>
        <p:spPr>
          <a:xfrm rot="1355680">
            <a:off x="6882639" y="3161969"/>
            <a:ext cx="144000" cy="108000"/>
          </a:xfrm>
          <a:prstGeom prst="irregularSeal1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Text Box 7">
            <a:extLst>
              <a:ext uri="{FF2B5EF4-FFF2-40B4-BE49-F238E27FC236}">
                <a16:creationId xmlns:a16="http://schemas.microsoft.com/office/drawing/2014/main" id="{6846FB01-20F2-3147-A3AF-0AD2554B5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6757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JLEIC positron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62" name="Right Brace 38">
            <a:extLst>
              <a:ext uri="{FF2B5EF4-FFF2-40B4-BE49-F238E27FC236}">
                <a16:creationId xmlns:a16="http://schemas.microsoft.com/office/drawing/2014/main" id="{4CDBF9B3-EDED-A242-A0D8-CF42E205CE31}"/>
              </a:ext>
            </a:extLst>
          </p:cNvPr>
          <p:cNvSpPr>
            <a:spLocks/>
          </p:cNvSpPr>
          <p:nvPr/>
        </p:nvSpPr>
        <p:spPr bwMode="auto">
          <a:xfrm rot="16200000">
            <a:off x="1097557" y="4431156"/>
            <a:ext cx="165307" cy="1035700"/>
          </a:xfrm>
          <a:prstGeom prst="rightBrace">
            <a:avLst>
              <a:gd name="adj1" fmla="val 31085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" pitchFamily="2" charset="0"/>
            </a:endParaRPr>
          </a:p>
        </p:txBody>
      </p:sp>
      <p:sp>
        <p:nvSpPr>
          <p:cNvPr id="51" name="Text Box 11">
            <a:extLst>
              <a:ext uri="{FF2B5EF4-FFF2-40B4-BE49-F238E27FC236}">
                <a16:creationId xmlns:a16="http://schemas.microsoft.com/office/drawing/2014/main" id="{C77B1725-EDA4-5746-9111-9465B48E0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15/25</a:t>
            </a:r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930BC587-1832-C947-BC3A-A8ABAA466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13" y="162242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F. Lin et al. JPos17, Newport News (2017)</a:t>
            </a:r>
          </a:p>
        </p:txBody>
      </p:sp>
      <p:sp>
        <p:nvSpPr>
          <p:cNvPr id="53" name="Text Box 18">
            <a:extLst>
              <a:ext uri="{FF2B5EF4-FFF2-40B4-BE49-F238E27FC236}">
                <a16:creationId xmlns:a16="http://schemas.microsoft.com/office/drawing/2014/main" id="{BF89DA35-39C8-424A-BF99-AAFCCD899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24601387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2554460" y="1041504"/>
            <a:ext cx="4035079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Positron Production Scheme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" name="Text Box 7">
            <a:extLst>
              <a:ext uri="{FF2B5EF4-FFF2-40B4-BE49-F238E27FC236}">
                <a16:creationId xmlns:a16="http://schemas.microsoft.com/office/drawing/2014/main" id="{6846FB01-20F2-3147-A3AF-0AD2554B5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606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JLEIC positron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BB331A09-D453-3749-A133-E2C8A8D8C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13" y="1622425"/>
            <a:ext cx="70485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  <a:cs typeface="+mn-cs"/>
              </a:rPr>
              <a:t>F. Lin et al. JPos17, Newport News (2017)</a:t>
            </a:r>
          </a:p>
        </p:txBody>
      </p:sp>
      <p:grpSp>
        <p:nvGrpSpPr>
          <p:cNvPr id="52" name="Group 1">
            <a:extLst>
              <a:ext uri="{FF2B5EF4-FFF2-40B4-BE49-F238E27FC236}">
                <a16:creationId xmlns:a16="http://schemas.microsoft.com/office/drawing/2014/main" id="{CF3B5DD3-265F-4B42-B239-31CB2479C5BD}"/>
              </a:ext>
            </a:extLst>
          </p:cNvPr>
          <p:cNvGrpSpPr>
            <a:grpSpLocks/>
          </p:cNvGrpSpPr>
          <p:nvPr/>
        </p:nvGrpSpPr>
        <p:grpSpPr bwMode="auto">
          <a:xfrm>
            <a:off x="227006" y="2245811"/>
            <a:ext cx="8652161" cy="2002285"/>
            <a:chOff x="169839" y="850327"/>
            <a:chExt cx="8652734" cy="2002516"/>
          </a:xfrm>
        </p:grpSpPr>
        <p:grpSp>
          <p:nvGrpSpPr>
            <p:cNvPr id="53" name="Group 5">
              <a:extLst>
                <a:ext uri="{FF2B5EF4-FFF2-40B4-BE49-F238E27FC236}">
                  <a16:creationId xmlns:a16="http://schemas.microsoft.com/office/drawing/2014/main" id="{F0AA6169-6AE6-8744-89F7-C3F90B00E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839" y="850327"/>
              <a:ext cx="8652734" cy="2002516"/>
              <a:chOff x="169227" y="850540"/>
              <a:chExt cx="8652885" cy="2002339"/>
            </a:xfrm>
          </p:grpSpPr>
          <p:sp>
            <p:nvSpPr>
              <p:cNvPr id="63" name="Text Box 6">
                <a:extLst>
                  <a:ext uri="{FF2B5EF4-FFF2-40B4-BE49-F238E27FC236}">
                    <a16:creationId xmlns:a16="http://schemas.microsoft.com/office/drawing/2014/main" id="{3EEE9EDA-AE72-9C46-BCE9-AD689BF2F5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023" y="2282127"/>
                <a:ext cx="1353234" cy="5324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100" b="1" dirty="0">
                    <a:latin typeface="Arial"/>
                    <a:cs typeface="Arial"/>
                  </a:rPr>
                  <a:t> </a:t>
                </a:r>
                <a:r>
                  <a:rPr lang="en-US" sz="1000" b="1" dirty="0">
                    <a:latin typeface="Arial"/>
                    <a:cs typeface="Arial"/>
                  </a:rPr>
                  <a:t>200 </a:t>
                </a:r>
                <a:r>
                  <a:rPr lang="en-US" sz="1000" b="1" dirty="0" err="1">
                    <a:latin typeface="Arial"/>
                    <a:cs typeface="Arial"/>
                  </a:rPr>
                  <a:t>keV</a:t>
                </a:r>
                <a:r>
                  <a:rPr lang="en-US" sz="1000" b="1" dirty="0">
                    <a:latin typeface="Arial"/>
                    <a:cs typeface="Arial"/>
                  </a:rPr>
                  <a:t> polarized e</a:t>
                </a:r>
                <a:r>
                  <a:rPr lang="en-US" sz="1000" b="1" baseline="30000" dirty="0">
                    <a:latin typeface="Arial"/>
                    <a:cs typeface="Arial"/>
                  </a:rPr>
                  <a:t>-</a:t>
                </a:r>
                <a:endParaRPr lang="en-US" sz="1000" b="1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 8 </a:t>
                </a:r>
                <a:r>
                  <a:rPr lang="en-US" sz="1000" b="1" dirty="0" err="1">
                    <a:latin typeface="Arial"/>
                    <a:cs typeface="Arial"/>
                  </a:rPr>
                  <a:t>pC</a:t>
                </a:r>
                <a:r>
                  <a:rPr lang="en-US" sz="1000" b="1" dirty="0">
                    <a:latin typeface="Arial"/>
                    <a:cs typeface="Arial"/>
                  </a:rPr>
                  <a:t> @ 748.5 MHz</a:t>
                </a:r>
              </a:p>
              <a:p>
                <a:pPr algn="ctr">
                  <a:defRPr/>
                </a:pPr>
                <a:r>
                  <a:rPr lang="en-US" sz="10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~6mA</a:t>
                </a:r>
              </a:p>
            </p:txBody>
          </p:sp>
          <p:sp>
            <p:nvSpPr>
              <p:cNvPr id="64" name="AutoShape 44">
                <a:extLst>
                  <a:ext uri="{FF2B5EF4-FFF2-40B4-BE49-F238E27FC236}">
                    <a16:creationId xmlns:a16="http://schemas.microsoft.com/office/drawing/2014/main" id="{98AB2B4D-D8FD-AF45-8125-303D428334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7656" y="2030086"/>
                <a:ext cx="2143306" cy="104778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65" name="Text Box 6">
                <a:extLst>
                  <a:ext uri="{FF2B5EF4-FFF2-40B4-BE49-F238E27FC236}">
                    <a16:creationId xmlns:a16="http://schemas.microsoft.com/office/drawing/2014/main" id="{A0C5A221-0FEB-A648-99C8-4F91B02FB1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415" y="2286327"/>
                <a:ext cx="2133040" cy="363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50 MeV polarized e</a:t>
                </a:r>
                <a:r>
                  <a:rPr lang="en-US" sz="1000" b="1" baseline="30000" dirty="0">
                    <a:latin typeface="Arial"/>
                    <a:cs typeface="Arial"/>
                  </a:rPr>
                  <a:t>-</a:t>
                </a:r>
                <a:endParaRPr lang="en-US" sz="1000" b="1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4 </a:t>
                </a:r>
                <a:r>
                  <a:rPr lang="en-US" sz="1000" b="1" dirty="0" err="1">
                    <a:latin typeface="Arial"/>
                    <a:cs typeface="Arial"/>
                  </a:rPr>
                  <a:t>nC</a:t>
                </a:r>
                <a:r>
                  <a:rPr lang="en-US" sz="1000" b="1" dirty="0">
                    <a:latin typeface="Arial"/>
                    <a:cs typeface="Arial"/>
                  </a:rPr>
                  <a:t> bunches @ 748.5 MHz</a:t>
                </a:r>
              </a:p>
            </p:txBody>
          </p:sp>
          <p:sp>
            <p:nvSpPr>
              <p:cNvPr id="66" name="Text Box 6">
                <a:extLst>
                  <a:ext uri="{FF2B5EF4-FFF2-40B4-BE49-F238E27FC236}">
                    <a16:creationId xmlns:a16="http://schemas.microsoft.com/office/drawing/2014/main" id="{D8ECD8A4-1925-344A-B128-581985822D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1935" y="999773"/>
                <a:ext cx="1989305" cy="5170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Accumulator Ring (36m) 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500-turn 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phase-space painting</a:t>
                </a:r>
              </a:p>
            </p:txBody>
          </p:sp>
          <p:sp>
            <p:nvSpPr>
              <p:cNvPr id="67" name="AutoShape 47">
                <a:extLst>
                  <a:ext uri="{FF2B5EF4-FFF2-40B4-BE49-F238E27FC236}">
                    <a16:creationId xmlns:a16="http://schemas.microsoft.com/office/drawing/2014/main" id="{78A84D5A-4FBD-E748-8C50-7CC930501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8978" y="1764966"/>
                <a:ext cx="119073" cy="609618"/>
              </a:xfrm>
              <a:prstGeom prst="diamond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68" name="Text Box 6">
                <a:extLst>
                  <a:ext uri="{FF2B5EF4-FFF2-40B4-BE49-F238E27FC236}">
                    <a16:creationId xmlns:a16="http://schemas.microsoft.com/office/drawing/2014/main" id="{37462F63-C91F-4043-829F-DE7D55F78E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3533" y="1339515"/>
                <a:ext cx="893134" cy="363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Bunch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Management</a:t>
                </a:r>
              </a:p>
            </p:txBody>
          </p:sp>
          <p:sp>
            <p:nvSpPr>
              <p:cNvPr id="69" name="Text Box 6">
                <a:extLst>
                  <a:ext uri="{FF2B5EF4-FFF2-40B4-BE49-F238E27FC236}">
                    <a16:creationId xmlns:a16="http://schemas.microsoft.com/office/drawing/2014/main" id="{191EFBA5-2A96-9540-973A-6C99868A05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1146" y="2422210"/>
                <a:ext cx="1281094" cy="363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50 MeV polarized e</a:t>
                </a:r>
                <a:r>
                  <a:rPr lang="en-US" sz="1000" b="1" baseline="30000" dirty="0">
                    <a:latin typeface="Arial"/>
                    <a:cs typeface="Arial"/>
                  </a:rPr>
                  <a:t>-</a:t>
                </a:r>
                <a:endParaRPr lang="en-US" sz="1000" b="1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4 </a:t>
                </a:r>
                <a:r>
                  <a:rPr lang="en-US" sz="1000" b="1" dirty="0" err="1">
                    <a:latin typeface="Arial"/>
                    <a:cs typeface="Arial"/>
                  </a:rPr>
                  <a:t>nC</a:t>
                </a:r>
                <a:r>
                  <a:rPr lang="en-US" sz="1000" b="1" dirty="0">
                    <a:latin typeface="Arial"/>
                    <a:cs typeface="Arial"/>
                  </a:rPr>
                  <a:t> @ 17 MHz</a:t>
                </a:r>
              </a:p>
            </p:txBody>
          </p:sp>
          <p:sp>
            <p:nvSpPr>
              <p:cNvPr id="70" name="AutoShape 56">
                <a:extLst>
                  <a:ext uri="{FF2B5EF4-FFF2-40B4-BE49-F238E27FC236}">
                    <a16:creationId xmlns:a16="http://schemas.microsoft.com/office/drawing/2014/main" id="{B92ABDE1-289A-E845-9541-F71870D66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1436" y="1874507"/>
                <a:ext cx="1309798" cy="381011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1" name="AutoShape 57">
                <a:extLst>
                  <a:ext uri="{FF2B5EF4-FFF2-40B4-BE49-F238E27FC236}">
                    <a16:creationId xmlns:a16="http://schemas.microsoft.com/office/drawing/2014/main" id="{0AB045BA-4CEC-BA43-AA55-14F1D3D31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4737" y="1525247"/>
                <a:ext cx="123835" cy="1123982"/>
              </a:xfrm>
              <a:prstGeom prst="diamond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2" name="Rectangle 48">
                <a:extLst>
                  <a:ext uri="{FF2B5EF4-FFF2-40B4-BE49-F238E27FC236}">
                    <a16:creationId xmlns:a16="http://schemas.microsoft.com/office/drawing/2014/main" id="{AED9613D-9207-E542-AD57-FC9047178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9517" y="1687177"/>
                <a:ext cx="152413" cy="763609"/>
              </a:xfrm>
              <a:prstGeom prst="rect">
                <a:avLst/>
              </a:prstGeom>
              <a:solidFill>
                <a:srgbClr val="008000"/>
              </a:soli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3" name="Text Box 6">
                <a:extLst>
                  <a:ext uri="{FF2B5EF4-FFF2-40B4-BE49-F238E27FC236}">
                    <a16:creationId xmlns:a16="http://schemas.microsoft.com/office/drawing/2014/main" id="{A7A683D2-056B-D245-8EEE-378DDE51B8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17991" y="850540"/>
                <a:ext cx="2468770" cy="5170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Positron Conversion/Collection Efficiency ~ 5 x 10</a:t>
                </a:r>
                <a:r>
                  <a:rPr lang="en-US" sz="1000" b="1" baseline="30000" dirty="0">
                    <a:latin typeface="Arial"/>
                    <a:cs typeface="Arial"/>
                  </a:rPr>
                  <a:t>-4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 60% in polarization</a:t>
                </a:r>
              </a:p>
            </p:txBody>
          </p:sp>
          <p:sp>
            <p:nvSpPr>
              <p:cNvPr id="74" name="Text Box 6">
                <a:extLst>
                  <a:ext uri="{FF2B5EF4-FFF2-40B4-BE49-F238E27FC236}">
                    <a16:creationId xmlns:a16="http://schemas.microsoft.com/office/drawing/2014/main" id="{BC28A8EB-9601-0245-9502-03007DA8FE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6961" y="2358706"/>
                <a:ext cx="1515151" cy="393963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lg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1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~25 MeV Polarized e</a:t>
                </a:r>
                <a:r>
                  <a:rPr lang="en-US" sz="1100" b="1" baseline="30000" dirty="0">
                    <a:solidFill>
                      <a:srgbClr val="FF0000"/>
                    </a:solidFill>
                    <a:latin typeface="Arial"/>
                    <a:cs typeface="Arial"/>
                  </a:rPr>
                  <a:t>+</a:t>
                </a:r>
                <a:endParaRPr lang="en-US" sz="1100" b="1" dirty="0">
                  <a:solidFill>
                    <a:srgbClr val="FF0000"/>
                  </a:solidFill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11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2 </a:t>
                </a:r>
                <a:r>
                  <a:rPr lang="en-US" sz="1100" b="1" dirty="0" err="1">
                    <a:solidFill>
                      <a:srgbClr val="FF0000"/>
                    </a:solidFill>
                    <a:latin typeface="Arial"/>
                    <a:cs typeface="Arial"/>
                  </a:rPr>
                  <a:t>pC</a:t>
                </a:r>
                <a:r>
                  <a:rPr lang="en-US" sz="11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 @ 17 MHz</a:t>
                </a:r>
              </a:p>
            </p:txBody>
          </p:sp>
          <p:sp>
            <p:nvSpPr>
              <p:cNvPr id="75" name="Text Box 6">
                <a:extLst>
                  <a:ext uri="{FF2B5EF4-FFF2-40B4-BE49-F238E27FC236}">
                    <a16:creationId xmlns:a16="http://schemas.microsoft.com/office/drawing/2014/main" id="{5CA5228B-DC0F-7E40-A2BC-880D9525B0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9588" y="1934842"/>
                <a:ext cx="771590" cy="2254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100" b="1" dirty="0">
                    <a:latin typeface="Arial"/>
                    <a:cs typeface="Arial"/>
                  </a:rPr>
                  <a:t>to CEBAF</a:t>
                </a:r>
              </a:p>
            </p:txBody>
          </p:sp>
          <p:sp>
            <p:nvSpPr>
              <p:cNvPr id="76" name="Rectangle 68">
                <a:extLst>
                  <a:ext uri="{FF2B5EF4-FFF2-40B4-BE49-F238E27FC236}">
                    <a16:creationId xmlns:a16="http://schemas.microsoft.com/office/drawing/2014/main" id="{808710F7-D766-5246-AFDB-168107D31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7378" y="2030086"/>
                <a:ext cx="320702" cy="1047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7" name="Rectangle 69">
                <a:extLst>
                  <a:ext uri="{FF2B5EF4-FFF2-40B4-BE49-F238E27FC236}">
                    <a16:creationId xmlns:a16="http://schemas.microsoft.com/office/drawing/2014/main" id="{679283C4-B146-8644-8E9D-3134BB845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3687" y="1949121"/>
                <a:ext cx="574723" cy="30004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8" name="Rectangle 70">
                <a:extLst>
                  <a:ext uri="{FF2B5EF4-FFF2-40B4-BE49-F238E27FC236}">
                    <a16:creationId xmlns:a16="http://schemas.microsoft.com/office/drawing/2014/main" id="{9B978817-8623-A542-8069-BBFBEC902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668" y="2023736"/>
                <a:ext cx="650930" cy="1047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79" name="Line 43">
                <a:extLst>
                  <a:ext uri="{FF2B5EF4-FFF2-40B4-BE49-F238E27FC236}">
                    <a16:creationId xmlns:a16="http://schemas.microsoft.com/office/drawing/2014/main" id="{BF79DE0F-5ADC-3E4E-8803-AF2629CBB8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1329791" y="2084063"/>
                <a:ext cx="3214959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80" name="Oval 38">
                <a:extLst>
                  <a:ext uri="{FF2B5EF4-FFF2-40B4-BE49-F238E27FC236}">
                    <a16:creationId xmlns:a16="http://schemas.microsoft.com/office/drawing/2014/main" id="{356E72CE-C0DE-944B-A196-944313159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9247" y="1613234"/>
                <a:ext cx="914400" cy="455612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 b="1"/>
              </a:p>
            </p:txBody>
          </p:sp>
          <p:sp>
            <p:nvSpPr>
              <p:cNvPr id="81" name="Text Box 6">
                <a:extLst>
                  <a:ext uri="{FF2B5EF4-FFF2-40B4-BE49-F238E27FC236}">
                    <a16:creationId xmlns:a16="http://schemas.microsoft.com/office/drawing/2014/main" id="{9F193986-03A6-4F4F-A4A6-153582DE26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0484" y="1674475"/>
                <a:ext cx="1103146" cy="363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Harmonic kicker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Extraction</a:t>
                </a:r>
              </a:p>
            </p:txBody>
          </p:sp>
          <p:sp>
            <p:nvSpPr>
              <p:cNvPr id="82" name="Left Brace 1">
                <a:extLst>
                  <a:ext uri="{FF2B5EF4-FFF2-40B4-BE49-F238E27FC236}">
                    <a16:creationId xmlns:a16="http://schemas.microsoft.com/office/drawing/2014/main" id="{66728FFF-2D0E-124B-93EA-A9AAC208519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6546446" y="761999"/>
                <a:ext cx="228601" cy="1447800"/>
              </a:xfrm>
              <a:prstGeom prst="leftBrace">
                <a:avLst>
                  <a:gd name="adj1" fmla="val 4993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 b="1"/>
              </a:p>
            </p:txBody>
          </p:sp>
          <p:sp>
            <p:nvSpPr>
              <p:cNvPr id="83" name="Text Box 6">
                <a:extLst>
                  <a:ext uri="{FF2B5EF4-FFF2-40B4-BE49-F238E27FC236}">
                    <a16:creationId xmlns:a16="http://schemas.microsoft.com/office/drawing/2014/main" id="{0DE7F141-72CD-AA47-B672-682EA1463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227" y="1546285"/>
                <a:ext cx="1684480" cy="363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54861" tIns="27431" rIns="54861" bIns="27431">
                <a:spAutoFit/>
              </a:bodyPr>
              <a:lstStyle>
                <a:lvl1pPr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444500" indent="-171450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2pPr>
                <a:lvl3pPr marL="685800" indent="-138113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3pPr>
                <a:lvl4pPr marL="958850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4pPr>
                <a:lvl5pPr marL="1233488" indent="-134938" defTabSz="547688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5pPr>
                <a:lvl6pPr marL="16906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6pPr>
                <a:lvl7pPr marL="21478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7pPr>
                <a:lvl8pPr marL="26050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8pPr>
                <a:lvl9pPr marL="3062288" indent="-134938" defTabSz="54768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Polarized Electron</a:t>
                </a:r>
              </a:p>
              <a:p>
                <a:pPr algn="ctr">
                  <a:defRPr/>
                </a:pPr>
                <a:r>
                  <a:rPr lang="en-US" sz="1000" b="1" dirty="0">
                    <a:latin typeface="Arial"/>
                    <a:cs typeface="Arial"/>
                  </a:rPr>
                  <a:t>50 MeV Injector</a:t>
                </a:r>
              </a:p>
            </p:txBody>
          </p:sp>
          <p:sp>
            <p:nvSpPr>
              <p:cNvPr id="84" name="Right Arrow 57">
                <a:extLst>
                  <a:ext uri="{FF2B5EF4-FFF2-40B4-BE49-F238E27FC236}">
                    <a16:creationId xmlns:a16="http://schemas.microsoft.com/office/drawing/2014/main" id="{54A925E9-D567-8C4D-B308-6A408CF6F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2247" y="1951371"/>
                <a:ext cx="6858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200" b="1"/>
              </a:p>
            </p:txBody>
          </p:sp>
          <p:sp>
            <p:nvSpPr>
              <p:cNvPr id="85" name="Rectangle 2">
                <a:extLst>
                  <a:ext uri="{FF2B5EF4-FFF2-40B4-BE49-F238E27FC236}">
                    <a16:creationId xmlns:a16="http://schemas.microsoft.com/office/drawing/2014/main" id="{E9C2028D-1088-D544-81E4-079AB3BE8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2384" y="960405"/>
                <a:ext cx="4019013" cy="189247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" pitchFamily="2" charset="0"/>
                </a:endParaRPr>
              </a:p>
            </p:txBody>
          </p:sp>
        </p:grpSp>
        <p:sp>
          <p:nvSpPr>
            <p:cNvPr id="59" name="Block Arc 8">
              <a:extLst>
                <a:ext uri="{FF2B5EF4-FFF2-40B4-BE49-F238E27FC236}">
                  <a16:creationId xmlns:a16="http://schemas.microsoft.com/office/drawing/2014/main" id="{DB9CB768-CF97-4644-BA82-42962077A9DD}"/>
                </a:ext>
              </a:extLst>
            </p:cNvPr>
            <p:cNvSpPr/>
            <p:nvPr/>
          </p:nvSpPr>
          <p:spPr bwMode="auto">
            <a:xfrm>
              <a:off x="2233735" y="1561609"/>
              <a:ext cx="984315" cy="557278"/>
            </a:xfrm>
            <a:prstGeom prst="blockArc">
              <a:avLst>
                <a:gd name="adj1" fmla="val 9020828"/>
                <a:gd name="adj2" fmla="val 1289892"/>
                <a:gd name="adj3" fmla="val 10447"/>
              </a:avLst>
            </a:prstGeom>
            <a:solidFill>
              <a:srgbClr val="00B050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10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162CA01-111B-D043-8EDC-8B8C16562161}"/>
              </a:ext>
            </a:extLst>
          </p:cNvPr>
          <p:cNvSpPr txBox="1"/>
          <p:nvPr/>
        </p:nvSpPr>
        <p:spPr>
          <a:xfrm>
            <a:off x="339520" y="5026896"/>
            <a:ext cx="51587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dirty="0"/>
              <a:t>High </a:t>
            </a:r>
            <a:r>
              <a:rPr lang="fr-FR" sz="1600" dirty="0" err="1"/>
              <a:t>intensity</a:t>
            </a:r>
            <a:r>
              <a:rPr lang="fr-FR" sz="1600" dirty="0"/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polarized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electron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dirty="0"/>
              <a:t>source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b="1" dirty="0">
                <a:solidFill>
                  <a:srgbClr val="0000FF"/>
                </a:solidFill>
              </a:rPr>
              <a:t>Management</a:t>
            </a:r>
            <a:r>
              <a:rPr lang="fr-FR" sz="1600" dirty="0"/>
              <a:t> of </a:t>
            </a:r>
            <a:r>
              <a:rPr lang="fr-FR" sz="1600" b="1" dirty="0" err="1">
                <a:solidFill>
                  <a:srgbClr val="0000FF"/>
                </a:solidFill>
              </a:rPr>
              <a:t>beam</a:t>
            </a:r>
            <a:r>
              <a:rPr lang="fr-FR" sz="1600" b="1" dirty="0">
                <a:solidFill>
                  <a:srgbClr val="0000FF"/>
                </a:solidFill>
              </a:rPr>
              <a:t> power</a:t>
            </a:r>
            <a:r>
              <a:rPr lang="fr-FR" sz="1600" dirty="0"/>
              <a:t> and </a:t>
            </a:r>
            <a:r>
              <a:rPr lang="fr-FR" sz="1600" b="1" dirty="0" err="1">
                <a:solidFill>
                  <a:srgbClr val="0000FF"/>
                </a:solidFill>
              </a:rPr>
              <a:t>material</a:t>
            </a:r>
            <a:r>
              <a:rPr lang="fr-FR" sz="1600" b="1" dirty="0">
                <a:solidFill>
                  <a:srgbClr val="0000FF"/>
                </a:solidFill>
              </a:rPr>
              <a:t> damage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dirty="0" err="1"/>
              <a:t>Optimized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0000FF"/>
                </a:solidFill>
              </a:rPr>
              <a:t>collection system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5BA664B-155E-894B-934D-2BA3BBA69580}"/>
              </a:ext>
            </a:extLst>
          </p:cNvPr>
          <p:cNvGrpSpPr/>
          <p:nvPr/>
        </p:nvGrpSpPr>
        <p:grpSpPr>
          <a:xfrm>
            <a:off x="6127600" y="3729732"/>
            <a:ext cx="2291574" cy="2147540"/>
            <a:chOff x="6127600" y="3909543"/>
            <a:chExt cx="2291574" cy="214754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DE3ADB5-2AD2-8342-A6AD-1ACAA0425992}"/>
                </a:ext>
              </a:extLst>
            </p:cNvPr>
            <p:cNvSpPr txBox="1"/>
            <p:nvPr/>
          </p:nvSpPr>
          <p:spPr>
            <a:xfrm>
              <a:off x="6588224" y="5318419"/>
              <a:ext cx="1830950" cy="738664"/>
            </a:xfrm>
            <a:prstGeom prst="rect">
              <a:avLst/>
            </a:prstGeom>
            <a:solidFill>
              <a:srgbClr val="FFF4FB"/>
            </a:solidFill>
            <a:ln w="317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FF"/>
                  </a:solidFill>
                </a:rPr>
                <a:t>Power on </a:t>
              </a:r>
              <a:r>
                <a:rPr lang="fr-FR" dirty="0" err="1">
                  <a:solidFill>
                    <a:srgbClr val="0000FF"/>
                  </a:solidFill>
                </a:rPr>
                <a:t>target</a:t>
              </a:r>
              <a:endParaRPr lang="fr-FR" dirty="0">
                <a:solidFill>
                  <a:srgbClr val="0000FF"/>
                </a:solidFill>
              </a:endParaRPr>
            </a:p>
            <a:p>
              <a:pPr algn="ctr"/>
              <a:r>
                <a:rPr lang="fr-FR" dirty="0"/>
                <a:t>3.4 MW </a:t>
              </a:r>
              <a:r>
                <a:rPr lang="fr-FR" dirty="0" err="1"/>
                <a:t>peak</a:t>
              </a:r>
              <a:r>
                <a:rPr lang="fr-FR" dirty="0"/>
                <a:t> power</a:t>
              </a:r>
            </a:p>
            <a:p>
              <a:pPr algn="ctr"/>
              <a:r>
                <a:rPr lang="fr-FR" dirty="0"/>
                <a:t>0.6 kW </a:t>
              </a:r>
              <a:r>
                <a:rPr lang="fr-FR" dirty="0" err="1"/>
                <a:t>average</a:t>
              </a:r>
              <a:endParaRPr lang="fr-FR" dirty="0"/>
            </a:p>
          </p:txBody>
        </p:sp>
        <p:cxnSp>
          <p:nvCxnSpPr>
            <p:cNvPr id="7" name="Connecteur en arc 6">
              <a:extLst>
                <a:ext uri="{FF2B5EF4-FFF2-40B4-BE49-F238E27FC236}">
                  <a16:creationId xmlns:a16="http://schemas.microsoft.com/office/drawing/2014/main" id="{85595753-1E52-1B4D-9E11-E4D6DFE6FC2A}"/>
                </a:ext>
              </a:extLst>
            </p:cNvPr>
            <p:cNvCxnSpPr>
              <a:cxnSpLocks/>
              <a:stCxn id="5" idx="0"/>
              <a:endCxn id="11" idx="4"/>
            </p:cNvCxnSpPr>
            <p:nvPr/>
          </p:nvCxnSpPr>
          <p:spPr>
            <a:xfrm rot="16200000" flipV="1">
              <a:off x="6226875" y="4041594"/>
              <a:ext cx="1283643" cy="127000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157549B-F2B3-074E-B0E6-EE67BFD24542}"/>
                </a:ext>
              </a:extLst>
            </p:cNvPr>
            <p:cNvSpPr/>
            <p:nvPr/>
          </p:nvSpPr>
          <p:spPr>
            <a:xfrm>
              <a:off x="6127600" y="3909543"/>
              <a:ext cx="212183" cy="125233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1" name="Text Box 11">
            <a:extLst>
              <a:ext uri="{FF2B5EF4-FFF2-40B4-BE49-F238E27FC236}">
                <a16:creationId xmlns:a16="http://schemas.microsoft.com/office/drawing/2014/main" id="{621D03A1-109D-304B-ADE9-7105A7E49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16/25</a:t>
            </a:r>
          </a:p>
        </p:txBody>
      </p:sp>
      <p:sp>
        <p:nvSpPr>
          <p:cNvPr id="42" name="Text Box 18">
            <a:extLst>
              <a:ext uri="{FF2B5EF4-FFF2-40B4-BE49-F238E27FC236}">
                <a16:creationId xmlns:a16="http://schemas.microsoft.com/office/drawing/2014/main" id="{40A82EF6-4325-3143-A54D-16E39936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1165360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1" name="Picture 3" descr="C:\Documents and Settings\grames\Desktop\images\install_111222\photo.JPG"/>
          <p:cNvPicPr preferRelativeResize="0">
            <a:picLocks noChangeArrowheads="1"/>
          </p:cNvPicPr>
          <p:nvPr/>
        </p:nvPicPr>
        <p:blipFill>
          <a:blip r:embed="rId3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555198" y="2184400"/>
            <a:ext cx="4046301" cy="24929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400" b="1" dirty="0" err="1">
                <a:solidFill>
                  <a:srgbClr val="3333FF"/>
                </a:solidFill>
                <a:latin typeface="Lucida Calligraphy"/>
                <a:cs typeface="Lucida Calligraphy"/>
              </a:rPr>
              <a:t>Tecnological</a:t>
            </a:r>
            <a:r>
              <a:rPr lang="fr-FR" sz="2400" b="1" dirty="0">
                <a:solidFill>
                  <a:srgbClr val="3333FF"/>
                </a:solidFill>
                <a:latin typeface="Lucida Calligraphy"/>
                <a:cs typeface="Lucida Calligraphy"/>
              </a:rPr>
              <a:t> Challenges</a:t>
            </a:r>
          </a:p>
          <a:p>
            <a:pPr algn="ctr">
              <a:defRPr/>
            </a:pPr>
            <a:endParaRPr lang="fr-FR" sz="2400" b="1" dirty="0">
              <a:solidFill>
                <a:srgbClr val="000000"/>
              </a:solidFill>
              <a:latin typeface="Lucida Calligraphy"/>
              <a:cs typeface="Lucida Calligraphy"/>
            </a:endParaRPr>
          </a:p>
          <a:p>
            <a:pPr>
              <a:defRPr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Polarized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electron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source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 err="1">
                <a:solidFill>
                  <a:srgbClr val="000000"/>
                </a:solidFill>
                <a:latin typeface="Comic Sans MS"/>
                <a:cs typeface="Comic Sans MS"/>
              </a:rPr>
              <a:t>Accumulator</a:t>
            </a: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 ring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Positron production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Positron capture</a:t>
            </a:r>
          </a:p>
          <a:p>
            <a:pPr marL="285750" indent="-285750" algn="ctr">
              <a:buFont typeface="Arial"/>
              <a:buChar char="•"/>
              <a:defRPr/>
            </a:pPr>
            <a:r>
              <a:rPr lang="fr-FR" sz="1800" dirty="0">
                <a:solidFill>
                  <a:srgbClr val="000000"/>
                </a:solidFill>
                <a:latin typeface="Comic Sans MS"/>
                <a:cs typeface="Comic Sans MS"/>
              </a:rPr>
              <a:t>P3E initiative 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F9A3DC0B-7705-7A4B-8292-9308256A8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rgbClr val="CC00FF"/>
                </a:solidFill>
              </a:rPr>
              <a:t>17/25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DD963850-DA93-D349-AE98-5D7E4992A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rgbClr val="CC00FF"/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rgbClr val="CC00FF"/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381342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3174018" y="1041504"/>
            <a:ext cx="2795958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srgbClr val="000000"/>
                </a:solidFill>
                <a:latin typeface="Lucida Calligraphy" charset="0"/>
                <a:cs typeface="+mn-cs"/>
              </a:rPr>
              <a:t>Photocathode R&amp;D</a:t>
            </a:r>
            <a:endParaRPr lang="en-US" b="1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2912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Polarized electron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C042282-3A49-EC46-B732-E268E8D2B864}"/>
              </a:ext>
            </a:extLst>
          </p:cNvPr>
          <p:cNvSpPr txBox="1"/>
          <p:nvPr/>
        </p:nvSpPr>
        <p:spPr>
          <a:xfrm>
            <a:off x="344860" y="1827605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>
                <a:ea typeface="Comic Sans MS" charset="0"/>
                <a:cs typeface="Comic Sans MS" charset="0"/>
              </a:rPr>
              <a:t>The </a:t>
            </a:r>
            <a:r>
              <a:rPr lang="fr-FR" sz="1600" dirty="0" err="1">
                <a:ea typeface="Comic Sans MS" charset="0"/>
                <a:cs typeface="Comic Sans MS" charset="0"/>
              </a:rPr>
              <a:t>actual</a:t>
            </a:r>
            <a:r>
              <a:rPr lang="fr-FR" sz="1600" dirty="0">
                <a:ea typeface="Comic Sans MS" charset="0"/>
                <a:cs typeface="Comic Sans MS" charset="0"/>
              </a:rPr>
              <a:t> challenge of </a:t>
            </a:r>
            <a:r>
              <a:rPr lang="fr-FR" sz="1600" dirty="0" err="1">
                <a:ea typeface="Comic Sans MS" charset="0"/>
                <a:cs typeface="Comic Sans MS" charset="0"/>
              </a:rPr>
              <a:t>today’s</a:t>
            </a:r>
            <a:r>
              <a:rPr lang="fr-FR" sz="1600" dirty="0">
                <a:ea typeface="Comic Sans MS" charset="0"/>
                <a:cs typeface="Comic Sans MS" charset="0"/>
              </a:rPr>
              <a:t> spin </a:t>
            </a:r>
            <a:r>
              <a:rPr lang="fr-FR" sz="1600" dirty="0" err="1">
                <a:ea typeface="Comic Sans MS" charset="0"/>
                <a:cs typeface="Comic Sans MS" charset="0"/>
              </a:rPr>
              <a:t>polarized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GaAs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photoelectron</a:t>
            </a:r>
            <a:r>
              <a:rPr lang="fr-FR" sz="1600" dirty="0">
                <a:ea typeface="Comic Sans MS" charset="0"/>
                <a:cs typeface="Comic Sans MS" charset="0"/>
              </a:rPr>
              <a:t> guns </a:t>
            </a:r>
            <a:r>
              <a:rPr lang="fr-FR" sz="1600" dirty="0" err="1">
                <a:ea typeface="Comic Sans MS" charset="0"/>
                <a:cs typeface="Comic Sans MS" charset="0"/>
              </a:rPr>
              <a:t>technology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is</a:t>
            </a:r>
            <a:r>
              <a:rPr lang="fr-FR" sz="1600" dirty="0">
                <a:ea typeface="Comic Sans MS" charset="0"/>
                <a:cs typeface="Comic Sans MS" charset="0"/>
              </a:rPr>
              <a:t> the </a:t>
            </a:r>
            <a:r>
              <a:rPr lang="fr-FR" sz="1600" b="1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extension</a:t>
            </a:r>
            <a:r>
              <a:rPr lang="fr-FR" sz="1600" dirty="0">
                <a:ea typeface="Comic Sans MS" charset="0"/>
                <a:cs typeface="Comic Sans MS" charset="0"/>
              </a:rPr>
              <a:t> of the </a:t>
            </a:r>
            <a:r>
              <a:rPr lang="fr-FR" sz="1600" b="1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charge </a:t>
            </a:r>
            <a:r>
              <a:rPr lang="fr-FR" sz="1600" b="1" dirty="0" err="1">
                <a:solidFill>
                  <a:srgbClr val="FF0000"/>
                </a:solidFill>
                <a:ea typeface="Comic Sans MS" charset="0"/>
                <a:cs typeface="Comic Sans MS" charset="0"/>
              </a:rPr>
              <a:t>lifetime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from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b="1" dirty="0" err="1">
                <a:ea typeface="Comic Sans MS" charset="0"/>
                <a:cs typeface="Comic Sans MS" charset="0"/>
              </a:rPr>
              <a:t>hundreds</a:t>
            </a:r>
            <a:r>
              <a:rPr lang="fr-FR" sz="1600" dirty="0">
                <a:ea typeface="Comic Sans MS" charset="0"/>
                <a:cs typeface="Comic Sans MS" charset="0"/>
              </a:rPr>
              <a:t> to </a:t>
            </a:r>
            <a:r>
              <a:rPr lang="fr-FR" sz="1600" b="1" dirty="0" err="1">
                <a:ea typeface="Comic Sans MS" charset="0"/>
                <a:cs typeface="Comic Sans MS" charset="0"/>
              </a:rPr>
              <a:t>thousands</a:t>
            </a:r>
            <a:r>
              <a:rPr lang="fr-FR" sz="1600" dirty="0">
                <a:ea typeface="Comic Sans MS" charset="0"/>
                <a:cs typeface="Comic Sans MS" charset="0"/>
              </a:rPr>
              <a:t> of </a:t>
            </a:r>
            <a:r>
              <a:rPr lang="fr-FR" sz="1600" b="1" dirty="0">
                <a:ea typeface="Comic Sans MS" charset="0"/>
                <a:cs typeface="Comic Sans MS" charset="0"/>
              </a:rPr>
              <a:t>Coulomb</a:t>
            </a:r>
            <a:r>
              <a:rPr lang="fr-FR" sz="1600" dirty="0">
                <a:ea typeface="Comic Sans MS" charset="0"/>
                <a:cs typeface="Comic Sans MS" charset="0"/>
              </a:rPr>
              <a:t> for </a:t>
            </a:r>
            <a:r>
              <a:rPr lang="fr-FR" sz="1600" dirty="0" err="1">
                <a:ea typeface="Comic Sans MS" charset="0"/>
                <a:cs typeface="Comic Sans MS" charset="0"/>
              </a:rPr>
              <a:t>uninterrupted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operation</a:t>
            </a:r>
            <a:r>
              <a:rPr lang="fr-FR" sz="1600" dirty="0">
                <a:ea typeface="Comic Sans MS" charset="0"/>
                <a:cs typeface="Comic Sans MS" charset="0"/>
              </a:rPr>
              <a:t> at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milli-Ampère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beam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current</a:t>
            </a:r>
            <a:r>
              <a:rPr lang="fr-FR" dirty="0">
                <a:ea typeface="Comic Sans MS" charset="0"/>
                <a:cs typeface="Comic Sans MS" charset="0"/>
              </a:rPr>
              <a:t>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8985593-060D-4B41-B247-CED0B001E39E}"/>
              </a:ext>
            </a:extLst>
          </p:cNvPr>
          <p:cNvSpPr txBox="1"/>
          <p:nvPr/>
        </p:nvSpPr>
        <p:spPr>
          <a:xfrm>
            <a:off x="306760" y="5881841"/>
            <a:ext cx="85520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FF0000"/>
              </a:buClr>
              <a:buSzPct val="100000"/>
              <a:buFont typeface="AppleSymbols" charset="0"/>
              <a:buChar char="☛"/>
            </a:pPr>
            <a:r>
              <a:rPr lang="fr-FR" b="1" dirty="0" err="1">
                <a:solidFill>
                  <a:srgbClr val="0000FF"/>
                </a:solidFill>
              </a:rPr>
              <a:t>Minimizing</a:t>
            </a:r>
            <a:r>
              <a:rPr lang="fr-FR" dirty="0"/>
              <a:t> </a:t>
            </a:r>
            <a:r>
              <a:rPr lang="fr-FR" b="1" dirty="0">
                <a:solidFill>
                  <a:srgbClr val="0000FF"/>
                </a:solidFill>
              </a:rPr>
              <a:t>ion production </a:t>
            </a:r>
            <a:r>
              <a:rPr lang="fr-FR" dirty="0"/>
              <a:t>rate</a:t>
            </a:r>
            <a:r>
              <a:rPr lang="fr-FR" b="1" dirty="0">
                <a:solidFill>
                  <a:srgbClr val="0000FF"/>
                </a:solidFill>
              </a:rPr>
              <a:t> </a:t>
            </a:r>
            <a:r>
              <a:rPr lang="fr-FR" dirty="0"/>
              <a:t>(</a:t>
            </a:r>
            <a:r>
              <a:rPr lang="fr-FR" dirty="0" err="1"/>
              <a:t>higher</a:t>
            </a:r>
            <a:r>
              <a:rPr lang="fr-FR" dirty="0"/>
              <a:t> photo-gun voltage, </a:t>
            </a:r>
            <a:r>
              <a:rPr lang="fr-FR" dirty="0" err="1"/>
              <a:t>increased</a:t>
            </a:r>
            <a:r>
              <a:rPr lang="fr-FR" dirty="0"/>
              <a:t> quantum </a:t>
            </a:r>
            <a:r>
              <a:rPr lang="fr-FR" dirty="0" err="1"/>
              <a:t>efficiency</a:t>
            </a:r>
            <a:r>
              <a:rPr lang="mr-IN" dirty="0"/>
              <a:t>…</a:t>
            </a:r>
            <a:r>
              <a:rPr lang="fr-FR" dirty="0"/>
              <a:t>)</a:t>
            </a:r>
          </a:p>
          <a:p>
            <a:pPr marL="285750" indent="-285750" algn="ctr">
              <a:buFont typeface="AppleSymbols" charset="0"/>
              <a:buChar char="☛"/>
            </a:pPr>
            <a:endParaRPr lang="fr-FR" sz="1000" dirty="0"/>
          </a:p>
          <a:p>
            <a:pPr marL="285750" indent="-285750" algn="ctr">
              <a:buClr>
                <a:srgbClr val="FF0000"/>
              </a:buClr>
              <a:buFont typeface="AppleSymbols" charset="0"/>
              <a:buChar char="☛"/>
            </a:pPr>
            <a:r>
              <a:rPr lang="fr-FR" b="1" dirty="0" err="1">
                <a:solidFill>
                  <a:srgbClr val="0000FF"/>
                </a:solidFill>
              </a:rPr>
              <a:t>Minimizing</a:t>
            </a:r>
            <a:r>
              <a:rPr lang="fr-FR" dirty="0"/>
              <a:t> </a:t>
            </a:r>
            <a:r>
              <a:rPr lang="fr-FR" b="1" dirty="0">
                <a:solidFill>
                  <a:srgbClr val="0000FF"/>
                </a:solidFill>
              </a:rPr>
              <a:t>ion damage </a:t>
            </a:r>
            <a:r>
              <a:rPr lang="fr-FR" dirty="0" err="1"/>
              <a:t>effects</a:t>
            </a:r>
            <a:r>
              <a:rPr lang="fr-FR" dirty="0"/>
              <a:t> (</a:t>
            </a:r>
            <a:r>
              <a:rPr lang="fr-FR" dirty="0" err="1"/>
              <a:t>improved</a:t>
            </a:r>
            <a:r>
              <a:rPr lang="fr-FR" dirty="0"/>
              <a:t> vacuum </a:t>
            </a:r>
            <a:r>
              <a:rPr lang="fr-FR" dirty="0" err="1"/>
              <a:t>quality</a:t>
            </a:r>
            <a:r>
              <a:rPr lang="fr-FR" dirty="0"/>
              <a:t>, </a:t>
            </a:r>
            <a:r>
              <a:rPr lang="fr-FR" dirty="0" err="1"/>
              <a:t>larger</a:t>
            </a:r>
            <a:r>
              <a:rPr lang="fr-FR" dirty="0"/>
              <a:t> spot size</a:t>
            </a:r>
            <a:r>
              <a:rPr lang="mr-IN" dirty="0"/>
              <a:t>…</a:t>
            </a:r>
            <a:r>
              <a:rPr lang="fr-FR" dirty="0"/>
              <a:t>)</a:t>
            </a:r>
          </a:p>
        </p:txBody>
      </p:sp>
      <p:sp>
        <p:nvSpPr>
          <p:cNvPr id="93" name="Text Box 123">
            <a:extLst>
              <a:ext uri="{FF2B5EF4-FFF2-40B4-BE49-F238E27FC236}">
                <a16:creationId xmlns:a16="http://schemas.microsoft.com/office/drawing/2014/main" id="{D041D611-4FC7-1943-AFF9-505AC8455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981" y="2827333"/>
            <a:ext cx="27031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600" b="1" dirty="0">
                <a:latin typeface="Century Gothic" panose="020B0502020202020204" pitchFamily="34" charset="0"/>
              </a:rPr>
              <a:t>Ions create QE trough to electrostatic center</a:t>
            </a:r>
          </a:p>
        </p:txBody>
      </p:sp>
      <p:pic>
        <p:nvPicPr>
          <p:cNvPr id="94" name="Picture 125" descr="msotw9_temp0">
            <a:extLst>
              <a:ext uri="{FF2B5EF4-FFF2-40B4-BE49-F238E27FC236}">
                <a16:creationId xmlns:a16="http://schemas.microsoft.com/office/drawing/2014/main" id="{D4BCFD02-6CA7-214D-A80F-07C6D1C44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6" t="13287" r="6436" b="6644"/>
          <a:stretch>
            <a:fillRect/>
          </a:stretch>
        </p:blipFill>
        <p:spPr bwMode="auto">
          <a:xfrm>
            <a:off x="5220073" y="3403239"/>
            <a:ext cx="2592288" cy="221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 Box 119">
            <a:extLst>
              <a:ext uri="{FF2B5EF4-FFF2-40B4-BE49-F238E27FC236}">
                <a16:creationId xmlns:a16="http://schemas.microsoft.com/office/drawing/2014/main" id="{95FF842D-17AC-4F47-905F-02CCBDE4D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4549745"/>
            <a:ext cx="4427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dirty="0">
                <a:latin typeface="Comic Sans MS" charset="0"/>
                <a:ea typeface="Comic Sans MS" charset="0"/>
                <a:cs typeface="Comic Sans MS" charset="0"/>
              </a:rPr>
              <a:t>Gas</a:t>
            </a:r>
          </a:p>
        </p:txBody>
      </p:sp>
      <p:grpSp>
        <p:nvGrpSpPr>
          <p:cNvPr id="155" name="Grouper 100">
            <a:extLst>
              <a:ext uri="{FF2B5EF4-FFF2-40B4-BE49-F238E27FC236}">
                <a16:creationId xmlns:a16="http://schemas.microsoft.com/office/drawing/2014/main" id="{386201AE-3F75-C946-8433-686F0B469BC7}"/>
              </a:ext>
            </a:extLst>
          </p:cNvPr>
          <p:cNvGrpSpPr/>
          <p:nvPr/>
        </p:nvGrpSpPr>
        <p:grpSpPr>
          <a:xfrm>
            <a:off x="1543224" y="2806452"/>
            <a:ext cx="2300147" cy="2808312"/>
            <a:chOff x="2500269" y="2303230"/>
            <a:chExt cx="2198187" cy="2793211"/>
          </a:xfrm>
        </p:grpSpPr>
        <p:sp>
          <p:nvSpPr>
            <p:cNvPr id="156" name="AutoShape 65">
              <a:extLst>
                <a:ext uri="{FF2B5EF4-FFF2-40B4-BE49-F238E27FC236}">
                  <a16:creationId xmlns:a16="http://schemas.microsoft.com/office/drawing/2014/main" id="{3A220586-7679-A242-B7FB-8A50FA7EE4A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01608" y="3406431"/>
              <a:ext cx="281668" cy="1633676"/>
            </a:xfrm>
            <a:prstGeom prst="rtTriangle">
              <a:avLst/>
            </a:prstGeom>
            <a:solidFill>
              <a:srgbClr val="99CCFF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57" name="Rectangle 66">
              <a:extLst>
                <a:ext uri="{FF2B5EF4-FFF2-40B4-BE49-F238E27FC236}">
                  <a16:creationId xmlns:a16="http://schemas.microsoft.com/office/drawing/2014/main" id="{31C8EFD0-8651-8742-8360-54130DDCF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273" y="5040107"/>
              <a:ext cx="732338" cy="56334"/>
            </a:xfrm>
            <a:prstGeom prst="rect">
              <a:avLst/>
            </a:prstGeom>
            <a:solidFill>
              <a:srgbClr val="4472C4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58" name="Line 67">
              <a:extLst>
                <a:ext uri="{FF2B5EF4-FFF2-40B4-BE49-F238E27FC236}">
                  <a16:creationId xmlns:a16="http://schemas.microsoft.com/office/drawing/2014/main" id="{2AB3BC3C-B7C9-FE47-8435-B1C5DF9D0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7272" y="2843094"/>
              <a:ext cx="225335" cy="2197013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59" name="Group 68">
              <a:extLst>
                <a:ext uri="{FF2B5EF4-FFF2-40B4-BE49-F238E27FC236}">
                  <a16:creationId xmlns:a16="http://schemas.microsoft.com/office/drawing/2014/main" id="{A92EA724-CD19-A24C-AE0E-9FA4E6A779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0269" y="3406431"/>
              <a:ext cx="450669" cy="225335"/>
              <a:chOff x="576" y="1872"/>
              <a:chExt cx="384" cy="192"/>
            </a:xfrm>
          </p:grpSpPr>
          <p:sp>
            <p:nvSpPr>
              <p:cNvPr id="208" name="Rectangle 69">
                <a:extLst>
                  <a:ext uri="{FF2B5EF4-FFF2-40B4-BE49-F238E27FC236}">
                    <a16:creationId xmlns:a16="http://schemas.microsoft.com/office/drawing/2014/main" id="{C0316924-5914-BA4A-8773-ED505B874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1872"/>
                <a:ext cx="240" cy="192"/>
              </a:xfrm>
              <a:prstGeom prst="rect">
                <a:avLst/>
              </a:prstGeom>
              <a:solidFill>
                <a:srgbClr val="954F72"/>
              </a:solidFill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09" name="Group 70">
                <a:extLst>
                  <a:ext uri="{FF2B5EF4-FFF2-40B4-BE49-F238E27FC236}">
                    <a16:creationId xmlns:a16="http://schemas.microsoft.com/office/drawing/2014/main" id="{8C580327-462B-4A41-9517-74976DD3B6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6" y="1872"/>
                <a:ext cx="384" cy="192"/>
                <a:chOff x="576" y="1584"/>
                <a:chExt cx="384" cy="192"/>
              </a:xfrm>
            </p:grpSpPr>
            <p:sp>
              <p:nvSpPr>
                <p:cNvPr id="210" name="Arc 71">
                  <a:extLst>
                    <a:ext uri="{FF2B5EF4-FFF2-40B4-BE49-F238E27FC236}">
                      <a16:creationId xmlns:a16="http://schemas.microsoft.com/office/drawing/2014/main" id="{6F9C78E3-670A-F440-86B0-DBA97F194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" y="1584"/>
                  <a:ext cx="144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54F72"/>
                </a:solidFill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Arc 72">
                  <a:extLst>
                    <a:ext uri="{FF2B5EF4-FFF2-40B4-BE49-F238E27FC236}">
                      <a16:creationId xmlns:a16="http://schemas.microsoft.com/office/drawing/2014/main" id="{6D6AD812-402F-5447-BBFE-35A4C43C8B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16" y="1680"/>
                  <a:ext cx="144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54F72"/>
                </a:solidFill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Line 73">
                  <a:extLst>
                    <a:ext uri="{FF2B5EF4-FFF2-40B4-BE49-F238E27FC236}">
                      <a16:creationId xmlns:a16="http://schemas.microsoft.com/office/drawing/2014/main" id="{1C779EBF-F8DD-DF4A-8BCA-34F82C89E4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76" y="1584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Line 74">
                  <a:extLst>
                    <a:ext uri="{FF2B5EF4-FFF2-40B4-BE49-F238E27FC236}">
                      <a16:creationId xmlns:a16="http://schemas.microsoft.com/office/drawing/2014/main" id="{3FE8FD97-1C13-F24D-95BD-BE94491D68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76" y="177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0" name="AutoShape 75">
              <a:extLst>
                <a:ext uri="{FF2B5EF4-FFF2-40B4-BE49-F238E27FC236}">
                  <a16:creationId xmlns:a16="http://schemas.microsoft.com/office/drawing/2014/main" id="{7C916CC3-0F3A-A14B-A3E0-646A63FD2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269" y="4533104"/>
              <a:ext cx="788671" cy="563337"/>
            </a:xfrm>
            <a:prstGeom prst="rtTriangle">
              <a:avLst/>
            </a:prstGeom>
            <a:solidFill>
              <a:srgbClr val="954F72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61" name="AutoShape 76">
              <a:extLst>
                <a:ext uri="{FF2B5EF4-FFF2-40B4-BE49-F238E27FC236}">
                  <a16:creationId xmlns:a16="http://schemas.microsoft.com/office/drawing/2014/main" id="{97156A95-2A73-B34D-8447-F5EB2F5CD4F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95944" y="4533104"/>
              <a:ext cx="788671" cy="563337"/>
            </a:xfrm>
            <a:prstGeom prst="rtTriangle">
              <a:avLst/>
            </a:prstGeom>
            <a:solidFill>
              <a:srgbClr val="954F72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62" name="Rectangle 77">
              <a:extLst>
                <a:ext uri="{FF2B5EF4-FFF2-40B4-BE49-F238E27FC236}">
                  <a16:creationId xmlns:a16="http://schemas.microsoft.com/office/drawing/2014/main" id="{99B77E05-17A0-7945-A51B-AC6E8E356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273" y="5040107"/>
              <a:ext cx="732338" cy="56334"/>
            </a:xfrm>
            <a:prstGeom prst="rect">
              <a:avLst/>
            </a:prstGeom>
            <a:solidFill>
              <a:srgbClr val="4472C4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63" name="Group 78">
              <a:extLst>
                <a:ext uri="{FF2B5EF4-FFF2-40B4-BE49-F238E27FC236}">
                  <a16:creationId xmlns:a16="http://schemas.microsoft.com/office/drawing/2014/main" id="{69D16B38-AF8C-B647-BE80-8F70D69C05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3946" y="3406431"/>
              <a:ext cx="450669" cy="225335"/>
              <a:chOff x="576" y="1632"/>
              <a:chExt cx="384" cy="192"/>
            </a:xfrm>
          </p:grpSpPr>
          <p:sp>
            <p:nvSpPr>
              <p:cNvPr id="201" name="Rectangle 79">
                <a:extLst>
                  <a:ext uri="{FF2B5EF4-FFF2-40B4-BE49-F238E27FC236}">
                    <a16:creationId xmlns:a16="http://schemas.microsoft.com/office/drawing/2014/main" id="{52BC12F6-0722-6143-86D8-2FBF4577EB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72" y="1632"/>
                <a:ext cx="288" cy="192"/>
              </a:xfrm>
              <a:prstGeom prst="rect">
                <a:avLst/>
              </a:prstGeom>
              <a:solidFill>
                <a:srgbClr val="954F72"/>
              </a:solidFill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02" name="Group 80">
                <a:extLst>
                  <a:ext uri="{FF2B5EF4-FFF2-40B4-BE49-F238E27FC236}">
                    <a16:creationId xmlns:a16="http://schemas.microsoft.com/office/drawing/2014/main" id="{0FAB15F3-15D4-A141-856A-D51B3AD048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6" y="1632"/>
                <a:ext cx="384" cy="192"/>
                <a:chOff x="576" y="1632"/>
                <a:chExt cx="384" cy="192"/>
              </a:xfrm>
            </p:grpSpPr>
            <p:sp>
              <p:nvSpPr>
                <p:cNvPr id="203" name="Line 81">
                  <a:extLst>
                    <a:ext uri="{FF2B5EF4-FFF2-40B4-BE49-F238E27FC236}">
                      <a16:creationId xmlns:a16="http://schemas.microsoft.com/office/drawing/2014/main" id="{F51AA03E-3C22-4F42-B32E-59E8C13522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20" y="1632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Line 82">
                  <a:extLst>
                    <a:ext uri="{FF2B5EF4-FFF2-40B4-BE49-F238E27FC236}">
                      <a16:creationId xmlns:a16="http://schemas.microsoft.com/office/drawing/2014/main" id="{990D3355-D546-EC4F-A782-CF9CBDD77F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20" y="1824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5" name="Group 83">
                  <a:extLst>
                    <a:ext uri="{FF2B5EF4-FFF2-40B4-BE49-F238E27FC236}">
                      <a16:creationId xmlns:a16="http://schemas.microsoft.com/office/drawing/2014/main" id="{488A4F82-19CC-B445-B9DD-89EC43A8B4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76" y="1632"/>
                  <a:ext cx="144" cy="192"/>
                  <a:chOff x="1920" y="1872"/>
                  <a:chExt cx="144" cy="192"/>
                </a:xfrm>
              </p:grpSpPr>
              <p:sp>
                <p:nvSpPr>
                  <p:cNvPr id="206" name="Arc 84">
                    <a:extLst>
                      <a:ext uri="{FF2B5EF4-FFF2-40B4-BE49-F238E27FC236}">
                        <a16:creationId xmlns:a16="http://schemas.microsoft.com/office/drawing/2014/main" id="{D31F7991-B1AF-0647-88FC-CAD73E1D70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920" y="1872"/>
                    <a:ext cx="144" cy="9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954F72"/>
                  </a:solidFill>
                  <a:ln w="9525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7" name="Arc 85">
                    <a:extLst>
                      <a:ext uri="{FF2B5EF4-FFF2-40B4-BE49-F238E27FC236}">
                        <a16:creationId xmlns:a16="http://schemas.microsoft.com/office/drawing/2014/main" id="{5DE0BF6F-4496-4348-A93C-F549AE302F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1920" y="1968"/>
                    <a:ext cx="144" cy="9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954F72"/>
                  </a:solidFill>
                  <a:ln w="9525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64" name="AutoShape 86">
              <a:extLst>
                <a:ext uri="{FF2B5EF4-FFF2-40B4-BE49-F238E27FC236}">
                  <a16:creationId xmlns:a16="http://schemas.microsoft.com/office/drawing/2014/main" id="{EE2DC828-7AF9-1547-A3F9-BC90F08DC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943" y="2392425"/>
              <a:ext cx="169001" cy="338002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65" name="Group 87">
              <a:extLst>
                <a:ext uri="{FF2B5EF4-FFF2-40B4-BE49-F238E27FC236}">
                  <a16:creationId xmlns:a16="http://schemas.microsoft.com/office/drawing/2014/main" id="{AE8DF8D3-6B5A-2443-9050-61C1234659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77612" y="3857100"/>
              <a:ext cx="112667" cy="112667"/>
              <a:chOff x="2064" y="2304"/>
              <a:chExt cx="96" cy="96"/>
            </a:xfrm>
          </p:grpSpPr>
          <p:sp>
            <p:nvSpPr>
              <p:cNvPr id="198" name="Oval 88">
                <a:extLst>
                  <a:ext uri="{FF2B5EF4-FFF2-40B4-BE49-F238E27FC236}">
                    <a16:creationId xmlns:a16="http://schemas.microsoft.com/office/drawing/2014/main" id="{AE5D0685-1150-E44D-A263-8DA4FD1C1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3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9" name="Oval 89">
                <a:extLst>
                  <a:ext uri="{FF2B5EF4-FFF2-40B4-BE49-F238E27FC236}">
                    <a16:creationId xmlns:a16="http://schemas.microsoft.com/office/drawing/2014/main" id="{308C83EB-102B-8545-97A6-FA645DF0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30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0" name="Oval 90">
                <a:extLst>
                  <a:ext uri="{FF2B5EF4-FFF2-40B4-BE49-F238E27FC236}">
                    <a16:creationId xmlns:a16="http://schemas.microsoft.com/office/drawing/2014/main" id="{E5FCF97D-F012-0F45-9427-7AAE4D2EE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3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66" name="Oval 91">
              <a:extLst>
                <a:ext uri="{FF2B5EF4-FFF2-40B4-BE49-F238E27FC236}">
                  <a16:creationId xmlns:a16="http://schemas.microsoft.com/office/drawing/2014/main" id="{AE95DB9B-9A31-5B4B-B7AF-A2444251F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606" y="3688099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67" name="Oval 92">
              <a:extLst>
                <a:ext uri="{FF2B5EF4-FFF2-40B4-BE49-F238E27FC236}">
                  <a16:creationId xmlns:a16="http://schemas.microsoft.com/office/drawing/2014/main" id="{845B0848-F036-DF46-ADA0-9300FB58E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606" y="4195102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68" name="Oval 93">
              <a:extLst>
                <a:ext uri="{FF2B5EF4-FFF2-40B4-BE49-F238E27FC236}">
                  <a16:creationId xmlns:a16="http://schemas.microsoft.com/office/drawing/2014/main" id="{8CF603C4-1FE7-6547-9544-29C8138FD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606" y="4138769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69" name="Oval 94">
              <a:extLst>
                <a:ext uri="{FF2B5EF4-FFF2-40B4-BE49-F238E27FC236}">
                  <a16:creationId xmlns:a16="http://schemas.microsoft.com/office/drawing/2014/main" id="{68E3686C-01FD-9D44-B876-86FAB5AE3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273" y="4307770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0" name="Oval 95">
              <a:extLst>
                <a:ext uri="{FF2B5EF4-FFF2-40B4-BE49-F238E27FC236}">
                  <a16:creationId xmlns:a16="http://schemas.microsoft.com/office/drawing/2014/main" id="{889E5567-4B8D-3B43-95E5-7564DC15B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273" y="4251436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1" name="Oval 96">
              <a:extLst>
                <a:ext uri="{FF2B5EF4-FFF2-40B4-BE49-F238E27FC236}">
                  <a16:creationId xmlns:a16="http://schemas.microsoft.com/office/drawing/2014/main" id="{815CECD3-A22C-9247-9E2E-FD3ACD04C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275" y="4307770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2" name="Oval 97">
              <a:extLst>
                <a:ext uri="{FF2B5EF4-FFF2-40B4-BE49-F238E27FC236}">
                  <a16:creationId xmlns:a16="http://schemas.microsoft.com/office/drawing/2014/main" id="{06762174-EA5A-534F-9B4E-14147E3EB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9280" y="4082435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3" name="Oval 98">
              <a:extLst>
                <a:ext uri="{FF2B5EF4-FFF2-40B4-BE49-F238E27FC236}">
                  <a16:creationId xmlns:a16="http://schemas.microsoft.com/office/drawing/2014/main" id="{7FABABD6-0F4A-3742-9C13-81DACBA7F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278" y="4476771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4" name="Oval 99">
              <a:extLst>
                <a:ext uri="{FF2B5EF4-FFF2-40B4-BE49-F238E27FC236}">
                  <a16:creationId xmlns:a16="http://schemas.microsoft.com/office/drawing/2014/main" id="{D0A8A5B0-F299-7745-8D04-DF766F4FA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608" y="4814773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5" name="Oval 100">
              <a:extLst>
                <a:ext uri="{FF2B5EF4-FFF2-40B4-BE49-F238E27FC236}">
                  <a16:creationId xmlns:a16="http://schemas.microsoft.com/office/drawing/2014/main" id="{6E002FDB-86FC-B241-A9C8-4D03EE21D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273" y="4589438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76" name="Group 101">
              <a:extLst>
                <a:ext uri="{FF2B5EF4-FFF2-40B4-BE49-F238E27FC236}">
                  <a16:creationId xmlns:a16="http://schemas.microsoft.com/office/drawing/2014/main" id="{525EED2F-3C6D-9341-A446-0BBECDE002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3276" y="3462765"/>
              <a:ext cx="112667" cy="169001"/>
              <a:chOff x="2208" y="2448"/>
              <a:chExt cx="96" cy="144"/>
            </a:xfrm>
          </p:grpSpPr>
          <p:sp>
            <p:nvSpPr>
              <p:cNvPr id="195" name="Oval 102">
                <a:extLst>
                  <a:ext uri="{FF2B5EF4-FFF2-40B4-BE49-F238E27FC236}">
                    <a16:creationId xmlns:a16="http://schemas.microsoft.com/office/drawing/2014/main" id="{5630A08D-D926-9842-A86F-CB5748735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24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6" name="Oval 103">
                <a:extLst>
                  <a:ext uri="{FF2B5EF4-FFF2-40B4-BE49-F238E27FC236}">
                    <a16:creationId xmlns:a16="http://schemas.microsoft.com/office/drawing/2014/main" id="{8D3858C7-68E5-E049-A4D3-2121266EC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5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7" name="Oval 104">
                <a:extLst>
                  <a:ext uri="{FF2B5EF4-FFF2-40B4-BE49-F238E27FC236}">
                    <a16:creationId xmlns:a16="http://schemas.microsoft.com/office/drawing/2014/main" id="{85A51F6F-761E-044B-8EE0-B4EBF7C3D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49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77" name="Oval 105">
              <a:extLst>
                <a:ext uri="{FF2B5EF4-FFF2-40B4-BE49-F238E27FC236}">
                  <a16:creationId xmlns:a16="http://schemas.microsoft.com/office/drawing/2014/main" id="{15D0D754-2641-9448-8F8A-B021AC409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269" y="4026101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8" name="Oval 106">
              <a:extLst>
                <a:ext uri="{FF2B5EF4-FFF2-40B4-BE49-F238E27FC236}">
                  <a16:creationId xmlns:a16="http://schemas.microsoft.com/office/drawing/2014/main" id="{6AD1583C-D562-924B-8913-91DFB2031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275" y="3519098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79" name="Oval 107">
              <a:extLst>
                <a:ext uri="{FF2B5EF4-FFF2-40B4-BE49-F238E27FC236}">
                  <a16:creationId xmlns:a16="http://schemas.microsoft.com/office/drawing/2014/main" id="{B8D13AAD-94DD-7643-8F14-2D0C1D553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609" y="3462765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80" name="Group 108">
              <a:extLst>
                <a:ext uri="{FF2B5EF4-FFF2-40B4-BE49-F238E27FC236}">
                  <a16:creationId xmlns:a16="http://schemas.microsoft.com/office/drawing/2014/main" id="{9C4CAE6F-06BC-F543-964A-C21EC7CFA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4945" y="4364103"/>
              <a:ext cx="112667" cy="112667"/>
              <a:chOff x="2064" y="2304"/>
              <a:chExt cx="96" cy="96"/>
            </a:xfrm>
          </p:grpSpPr>
          <p:sp>
            <p:nvSpPr>
              <p:cNvPr id="192" name="Oval 109">
                <a:extLst>
                  <a:ext uri="{FF2B5EF4-FFF2-40B4-BE49-F238E27FC236}">
                    <a16:creationId xmlns:a16="http://schemas.microsoft.com/office/drawing/2014/main" id="{EBD31E83-A0FE-4847-AC7E-599B6AD456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3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3" name="Oval 110">
                <a:extLst>
                  <a:ext uri="{FF2B5EF4-FFF2-40B4-BE49-F238E27FC236}">
                    <a16:creationId xmlns:a16="http://schemas.microsoft.com/office/drawing/2014/main" id="{961B4C9B-5EAB-3946-965E-E952CFF89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30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4" name="Oval 111">
                <a:extLst>
                  <a:ext uri="{FF2B5EF4-FFF2-40B4-BE49-F238E27FC236}">
                    <a16:creationId xmlns:a16="http://schemas.microsoft.com/office/drawing/2014/main" id="{0D486661-A68B-584A-BA73-44F925922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3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81" name="Oval 112">
              <a:extLst>
                <a:ext uri="{FF2B5EF4-FFF2-40B4-BE49-F238E27FC236}">
                  <a16:creationId xmlns:a16="http://schemas.microsoft.com/office/drawing/2014/main" id="{121324DD-C1BD-4442-BD57-D713D745B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942" y="4082435"/>
              <a:ext cx="56334" cy="5633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2" name="Line 113">
              <a:extLst>
                <a:ext uri="{FF2B5EF4-FFF2-40B4-BE49-F238E27FC236}">
                  <a16:creationId xmlns:a16="http://schemas.microsoft.com/office/drawing/2014/main" id="{CBFED1DB-8776-594E-86F0-0C055093EC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5274" y="2843094"/>
              <a:ext cx="225335" cy="2197013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3" name="Arc 114">
              <a:extLst>
                <a:ext uri="{FF2B5EF4-FFF2-40B4-BE49-F238E27FC236}">
                  <a16:creationId xmlns:a16="http://schemas.microsoft.com/office/drawing/2014/main" id="{7A7F0DB6-F8EB-4545-B704-39279EA0770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232607" y="2392425"/>
              <a:ext cx="445975" cy="26476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364"/>
                <a:gd name="T1" fmla="*/ 0 h 21600"/>
                <a:gd name="T2" fmla="*/ 21364 w 21364"/>
                <a:gd name="T3" fmla="*/ 18419 h 21600"/>
                <a:gd name="T4" fmla="*/ 0 w 2136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64" h="21600" fill="none" extrusionOk="0">
                  <a:moveTo>
                    <a:pt x="-1" y="0"/>
                  </a:moveTo>
                  <a:cubicBezTo>
                    <a:pt x="10700" y="0"/>
                    <a:pt x="19788" y="7834"/>
                    <a:pt x="21364" y="18418"/>
                  </a:cubicBezTo>
                </a:path>
                <a:path w="21364" h="21600" stroke="0" extrusionOk="0">
                  <a:moveTo>
                    <a:pt x="-1" y="0"/>
                  </a:moveTo>
                  <a:cubicBezTo>
                    <a:pt x="10700" y="0"/>
                    <a:pt x="19788" y="7834"/>
                    <a:pt x="21364" y="1841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4" name="Arc 115">
              <a:extLst>
                <a:ext uri="{FF2B5EF4-FFF2-40B4-BE49-F238E27FC236}">
                  <a16:creationId xmlns:a16="http://schemas.microsoft.com/office/drawing/2014/main" id="{9AA87562-FAF5-8D44-B8F9-3C9ADAC3AB3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345274" y="2392425"/>
              <a:ext cx="394336" cy="26476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350"/>
                <a:gd name="T1" fmla="*/ 0 h 21600"/>
                <a:gd name="T2" fmla="*/ 21350 w 21350"/>
                <a:gd name="T3" fmla="*/ 18321 h 21600"/>
                <a:gd name="T4" fmla="*/ 0 w 2135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50" h="21600" fill="none" extrusionOk="0">
                  <a:moveTo>
                    <a:pt x="-1" y="0"/>
                  </a:moveTo>
                  <a:cubicBezTo>
                    <a:pt x="10663" y="0"/>
                    <a:pt x="19730" y="7781"/>
                    <a:pt x="21349" y="18321"/>
                  </a:cubicBezTo>
                </a:path>
                <a:path w="21350" h="21600" stroke="0" extrusionOk="0">
                  <a:moveTo>
                    <a:pt x="-1" y="0"/>
                  </a:moveTo>
                  <a:cubicBezTo>
                    <a:pt x="10663" y="0"/>
                    <a:pt x="19730" y="7781"/>
                    <a:pt x="21349" y="1832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5" name="Line 116">
              <a:extLst>
                <a:ext uri="{FF2B5EF4-FFF2-40B4-BE49-F238E27FC236}">
                  <a16:creationId xmlns:a16="http://schemas.microsoft.com/office/drawing/2014/main" id="{E896B7DF-B04E-C640-BCC3-CD1F90E995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7272" y="2899428"/>
              <a:ext cx="56334" cy="507003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6" name="Line 117">
              <a:extLst>
                <a:ext uri="{FF2B5EF4-FFF2-40B4-BE49-F238E27FC236}">
                  <a16:creationId xmlns:a16="http://schemas.microsoft.com/office/drawing/2014/main" id="{EE539CC9-3E9D-6C4E-BA3A-4DF2B8FB2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275" y="2899428"/>
              <a:ext cx="56334" cy="507003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87" name="Text Box 118">
              <a:extLst>
                <a:ext uri="{FF2B5EF4-FFF2-40B4-BE49-F238E27FC236}">
                  <a16:creationId xmlns:a16="http://schemas.microsoft.com/office/drawing/2014/main" id="{43815D79-8E12-2445-9851-D9E9757863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279" y="2597808"/>
              <a:ext cx="582115" cy="461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Comic Sans MS" charset="0"/>
                  <a:cs typeface="Comic Sans MS" charset="0"/>
                </a:rPr>
                <a:t>Laser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Comic Sans MS" charset="0"/>
                  <a:cs typeface="Comic Sans MS" charset="0"/>
                </a:rPr>
                <a:t>IN</a:t>
              </a:r>
            </a:p>
          </p:txBody>
        </p:sp>
        <p:sp>
          <p:nvSpPr>
            <p:cNvPr id="188" name="Text Box 119">
              <a:extLst>
                <a:ext uri="{FF2B5EF4-FFF2-40B4-BE49-F238E27FC236}">
                  <a16:creationId xmlns:a16="http://schemas.microsoft.com/office/drawing/2014/main" id="{62D5E9A9-7066-3C4D-9129-180481AC3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6555" y="2303230"/>
              <a:ext cx="911901" cy="461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omic Sans MS" charset="0"/>
                  <a:cs typeface="Comic Sans MS" charset="0"/>
                </a:rPr>
                <a:t>Electrons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omic Sans MS" charset="0"/>
                  <a:cs typeface="Comic Sans MS" charset="0"/>
                </a:rPr>
                <a:t>OUT</a:t>
              </a:r>
            </a:p>
          </p:txBody>
        </p:sp>
        <p:sp>
          <p:nvSpPr>
            <p:cNvPr id="189" name="Line 120">
              <a:extLst>
                <a:ext uri="{FF2B5EF4-FFF2-40B4-BE49-F238E27FC236}">
                  <a16:creationId xmlns:a16="http://schemas.microsoft.com/office/drawing/2014/main" id="{5CD8CAD8-4EB9-C74F-A44A-FB0F3552FD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6943" y="3519098"/>
              <a:ext cx="56334" cy="1521009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90" name="Line 121">
              <a:extLst>
                <a:ext uri="{FF2B5EF4-FFF2-40B4-BE49-F238E27FC236}">
                  <a16:creationId xmlns:a16="http://schemas.microsoft.com/office/drawing/2014/main" id="{B7B53DB5-3A7C-7243-AB4A-5D4C452C8A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275" y="4307770"/>
              <a:ext cx="56334" cy="732338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91" name="Line 122">
              <a:extLst>
                <a:ext uri="{FF2B5EF4-FFF2-40B4-BE49-F238E27FC236}">
                  <a16:creationId xmlns:a16="http://schemas.microsoft.com/office/drawing/2014/main" id="{846395B1-5DF1-2945-BAD3-5B8502FD4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942" y="4871106"/>
              <a:ext cx="0" cy="169001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3" name="Text Box 11">
            <a:extLst>
              <a:ext uri="{FF2B5EF4-FFF2-40B4-BE49-F238E27FC236}">
                <a16:creationId xmlns:a16="http://schemas.microsoft.com/office/drawing/2014/main" id="{42DB47AF-5FD3-2644-AB93-E41C2477E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18/25</a:t>
            </a:r>
          </a:p>
        </p:txBody>
      </p:sp>
      <p:sp>
        <p:nvSpPr>
          <p:cNvPr id="74" name="Text Box 18">
            <a:extLst>
              <a:ext uri="{FF2B5EF4-FFF2-40B4-BE49-F238E27FC236}">
                <a16:creationId xmlns:a16="http://schemas.microsoft.com/office/drawing/2014/main" id="{46A62148-5663-C640-BF35-294EA9344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9233869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shape">
            <a:extLst>
              <a:ext uri="{FF2B5EF4-FFF2-40B4-BE49-F238E27FC236}">
                <a16:creationId xmlns:a16="http://schemas.microsoft.com/office/drawing/2014/main" id="{D382F3AB-0933-455E-BFC3-2926090AD8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343229"/>
              </p:ext>
            </p:extLst>
          </p:nvPr>
        </p:nvGraphicFramePr>
        <p:xfrm>
          <a:off x="3131841" y="4705798"/>
          <a:ext cx="5976663" cy="210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43"/>
          <p:cNvSpPr>
            <a:spLocks noChangeArrowheads="1"/>
          </p:cNvSpPr>
          <p:nvPr/>
        </p:nvSpPr>
        <p:spPr bwMode="auto">
          <a:xfrm>
            <a:off x="4299648" y="2797538"/>
            <a:ext cx="2914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W. Liu et al.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Appl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. Phys.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Lett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. 109 (2016) 252104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73222"/>
              </p:ext>
            </p:extLst>
          </p:nvPr>
        </p:nvGraphicFramePr>
        <p:xfrm>
          <a:off x="3333576" y="3069508"/>
          <a:ext cx="4478784" cy="1440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73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Cathode</a:t>
                      </a: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/>
                        <a:t>Lab</a:t>
                      </a:r>
                      <a:r>
                        <a:rPr lang="fr-FR" sz="1200" b="1" dirty="0"/>
                        <a:t>/Inc.</a:t>
                      </a:r>
                    </a:p>
                  </a:txBody>
                  <a:tcPr marL="68580" marR="68580" marT="34290" marB="3429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P (%)</a:t>
                      </a:r>
                    </a:p>
                  </a:txBody>
                  <a:tcPr marL="68580" marR="68580" marT="34290" marB="3429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QE (%)</a:t>
                      </a:r>
                    </a:p>
                  </a:txBody>
                  <a:tcPr marL="68580" marR="68580" marT="34290" marB="3429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/>
                        <a:t>FoM</a:t>
                      </a:r>
                      <a:r>
                        <a:rPr lang="fr-FR" sz="1200" b="1" dirty="0"/>
                        <a:t> (P</a:t>
                      </a:r>
                      <a:r>
                        <a:rPr lang="fr-FR" sz="1200" b="1" baseline="30000" dirty="0"/>
                        <a:t>2</a:t>
                      </a:r>
                      <a:r>
                        <a:rPr lang="fr-FR" sz="1200" b="1" dirty="0"/>
                        <a:t>xQE)</a:t>
                      </a:r>
                    </a:p>
                  </a:txBody>
                  <a:tcPr marL="68580" marR="68580"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GaAS-GaASP</a:t>
                      </a:r>
                      <a:endParaRPr lang="fr-FR" sz="12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SLAC/SVTA</a:t>
                      </a:r>
                    </a:p>
                  </a:txBody>
                  <a:tcPr marL="68580" marR="68580" marT="34290" marB="342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86</a:t>
                      </a:r>
                    </a:p>
                  </a:txBody>
                  <a:tcPr marL="68580" marR="68580" marT="34290" marB="342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1.20</a:t>
                      </a:r>
                    </a:p>
                  </a:txBody>
                  <a:tcPr marL="68580" marR="68580" marT="34290" marB="342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0.89</a:t>
                      </a:r>
                    </a:p>
                  </a:txBody>
                  <a:tcPr marL="68580" marR="68580"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72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AlInGaAs-AlGaAs</a:t>
                      </a:r>
                      <a:endParaRPr lang="fr-FR" sz="12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St. Petersburg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0.85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0.72</a:t>
                      </a:r>
                    </a:p>
                  </a:txBody>
                  <a:tcPr marL="68580" marR="68580"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GaAs-GaAsP</a:t>
                      </a:r>
                      <a:endParaRPr lang="fr-FR" sz="12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Nagoya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1.60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1.35</a:t>
                      </a:r>
                    </a:p>
                  </a:txBody>
                  <a:tcPr marL="68580" marR="68580"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8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GaAs-GaASP</a:t>
                      </a:r>
                      <a:r>
                        <a:rPr lang="fr-FR" sz="1200" dirty="0"/>
                        <a:t>/DBR</a:t>
                      </a: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JLab</a:t>
                      </a:r>
                      <a:r>
                        <a:rPr lang="fr-FR" sz="1200" dirty="0"/>
                        <a:t>/SVTA</a:t>
                      </a:r>
                    </a:p>
                  </a:txBody>
                  <a:tcPr marL="68580" marR="68580" marT="34290" marB="3429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68580" marR="68580" marT="34290" marB="3429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FF0000"/>
                          </a:solidFill>
                        </a:rPr>
                        <a:t>6.40</a:t>
                      </a:r>
                    </a:p>
                  </a:txBody>
                  <a:tcPr marL="68580" marR="68580" marT="34290" marB="3429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FF0000"/>
                          </a:solidFill>
                        </a:rPr>
                        <a:t>4.52</a:t>
                      </a:r>
                    </a:p>
                  </a:txBody>
                  <a:tcPr marL="68580" marR="68580"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4591051" y="-1228725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050" dirty="0"/>
          </a:p>
        </p:txBody>
      </p:sp>
      <p:sp>
        <p:nvSpPr>
          <p:cNvPr id="27" name="ZoneTexte 26"/>
          <p:cNvSpPr txBox="1"/>
          <p:nvPr/>
        </p:nvSpPr>
        <p:spPr>
          <a:xfrm>
            <a:off x="838810" y="1694364"/>
            <a:ext cx="7468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just">
              <a:buClr>
                <a:schemeClr val="tx1"/>
              </a:buClr>
              <a:buFontTx/>
              <a:buChar char="-"/>
            </a:pPr>
            <a:r>
              <a:rPr lang="fr-FR" sz="1600" dirty="0" err="1">
                <a:ea typeface="Comic Sans MS" charset="0"/>
                <a:cs typeface="Comic Sans MS" charset="0"/>
              </a:rPr>
              <a:t>Current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GaAs</a:t>
            </a:r>
            <a:r>
              <a:rPr lang="fr-FR" sz="1600" dirty="0">
                <a:ea typeface="Comic Sans MS" charset="0"/>
                <a:cs typeface="Comic Sans MS" charset="0"/>
              </a:rPr>
              <a:t>/</a:t>
            </a:r>
            <a:r>
              <a:rPr lang="fr-FR" sz="1600" dirty="0" err="1">
                <a:ea typeface="Comic Sans MS" charset="0"/>
                <a:cs typeface="Comic Sans MS" charset="0"/>
              </a:rPr>
              <a:t>GaAsP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superlattice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 photocathodes </a:t>
            </a:r>
            <a:r>
              <a:rPr lang="fr-FR" sz="1600" dirty="0">
                <a:ea typeface="Comic Sans MS" charset="0"/>
                <a:cs typeface="Comic Sans MS" charset="0"/>
              </a:rPr>
              <a:t>in </a:t>
            </a:r>
            <a:r>
              <a:rPr lang="fr-FR" sz="1600" dirty="0" err="1">
                <a:ea typeface="Comic Sans MS" charset="0"/>
                <a:cs typeface="Comic Sans MS" charset="0"/>
              </a:rPr>
              <a:t>operation</a:t>
            </a:r>
            <a:r>
              <a:rPr lang="fr-FR" sz="1600" dirty="0">
                <a:ea typeface="Comic Sans MS" charset="0"/>
                <a:cs typeface="Comic Sans MS" charset="0"/>
              </a:rPr>
              <a:t>  at CEBAF </a:t>
            </a:r>
            <a:r>
              <a:rPr lang="fr-FR" sz="1600" dirty="0" err="1">
                <a:ea typeface="Comic Sans MS" charset="0"/>
                <a:cs typeface="Comic Sans MS" charset="0"/>
              </a:rPr>
              <a:t>demonstrated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high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intensity</a:t>
            </a:r>
            <a:r>
              <a:rPr lang="fr-FR" sz="1600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together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with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b="1" dirty="0">
                <a:solidFill>
                  <a:srgbClr val="0000FF"/>
                </a:solidFill>
                <a:ea typeface="Comic Sans MS" charset="0"/>
                <a:cs typeface="Comic Sans MS" charset="0"/>
              </a:rPr>
              <a:t>high </a:t>
            </a:r>
            <a:r>
              <a:rPr lang="fr-FR" sz="1600" b="1" dirty="0" err="1">
                <a:solidFill>
                  <a:srgbClr val="0000FF"/>
                </a:solidFill>
                <a:ea typeface="Comic Sans MS" charset="0"/>
                <a:cs typeface="Comic Sans MS" charset="0"/>
              </a:rPr>
              <a:t>polarization</a:t>
            </a:r>
            <a:r>
              <a:rPr lang="fr-FR" sz="1600" dirty="0">
                <a:ea typeface="Comic Sans MS" charset="0"/>
                <a:cs typeface="Comic Sans MS" charset="0"/>
              </a:rPr>
              <a:t>.</a:t>
            </a:r>
          </a:p>
          <a:p>
            <a:pPr marL="257175" indent="-257175" algn="just">
              <a:buClr>
                <a:schemeClr val="tx1"/>
              </a:buClr>
              <a:buFontTx/>
              <a:buChar char="-"/>
            </a:pPr>
            <a:r>
              <a:rPr lang="fr-FR" sz="1600" dirty="0">
                <a:ea typeface="Comic Sans MS" charset="0"/>
                <a:cs typeface="Comic Sans MS" charset="0"/>
              </a:rPr>
              <a:t>Photocathode </a:t>
            </a:r>
            <a:r>
              <a:rPr lang="fr-FR" sz="1600" dirty="0" err="1">
                <a:ea typeface="Comic Sans MS" charset="0"/>
                <a:cs typeface="Comic Sans MS" charset="0"/>
              </a:rPr>
              <a:t>equiped</a:t>
            </a:r>
            <a:r>
              <a:rPr lang="fr-FR" sz="1600" dirty="0">
                <a:ea typeface="Comic Sans MS" charset="0"/>
                <a:cs typeface="Comic Sans MS" charset="0"/>
              </a:rPr>
              <a:t>  </a:t>
            </a:r>
            <a:r>
              <a:rPr lang="fr-FR" sz="1600" dirty="0" err="1">
                <a:ea typeface="Comic Sans MS" charset="0"/>
                <a:cs typeface="Comic Sans MS" charset="0"/>
              </a:rPr>
              <a:t>with</a:t>
            </a:r>
            <a:r>
              <a:rPr lang="fr-FR" sz="1600" dirty="0">
                <a:ea typeface="Comic Sans MS" charset="0"/>
                <a:cs typeface="Comic Sans MS" charset="0"/>
              </a:rPr>
              <a:t> a </a:t>
            </a:r>
            <a:r>
              <a:rPr lang="fr-FR" sz="1600" b="1" dirty="0" err="1">
                <a:solidFill>
                  <a:srgbClr val="FF0000"/>
                </a:solidFill>
                <a:ea typeface="Comic Sans MS" charset="0"/>
                <a:cs typeface="Comic Sans MS" charset="0"/>
              </a:rPr>
              <a:t>Distributed</a:t>
            </a:r>
            <a:r>
              <a:rPr lang="fr-FR" sz="1600" b="1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 Bragg </a:t>
            </a:r>
            <a:r>
              <a:rPr lang="fr-FR" sz="1600" b="1" dirty="0" err="1">
                <a:solidFill>
                  <a:srgbClr val="FF0000"/>
                </a:solidFill>
                <a:ea typeface="Comic Sans MS" charset="0"/>
                <a:cs typeface="Comic Sans MS" charset="0"/>
              </a:rPr>
              <a:t>Reflector</a:t>
            </a:r>
            <a:r>
              <a:rPr lang="fr-FR" sz="1600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demonstrated</a:t>
            </a:r>
            <a:r>
              <a:rPr lang="fr-FR" sz="1600" dirty="0">
                <a:ea typeface="Comic Sans MS" charset="0"/>
                <a:cs typeface="Comic Sans MS" charset="0"/>
              </a:rPr>
              <a:t> the </a:t>
            </a:r>
            <a:r>
              <a:rPr lang="fr-FR" sz="1600" dirty="0" err="1">
                <a:ea typeface="Comic Sans MS" charset="0"/>
                <a:cs typeface="Comic Sans MS" charset="0"/>
              </a:rPr>
              <a:t>ever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dirty="0" err="1">
                <a:ea typeface="Comic Sans MS" charset="0"/>
                <a:cs typeface="Comic Sans MS" charset="0"/>
              </a:rPr>
              <a:t>measured</a:t>
            </a:r>
            <a:r>
              <a:rPr lang="fr-FR" sz="1600" dirty="0">
                <a:ea typeface="Comic Sans MS" charset="0"/>
                <a:cs typeface="Comic Sans MS" charset="0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ea typeface="Comic Sans MS" charset="0"/>
                <a:cs typeface="Comic Sans MS" charset="0"/>
              </a:rPr>
              <a:t>highest</a:t>
            </a:r>
            <a:r>
              <a:rPr lang="fr-FR" sz="1600" b="1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 QE &amp; </a:t>
            </a:r>
            <a:r>
              <a:rPr lang="fr-FR" sz="1600" b="1" dirty="0" err="1">
                <a:solidFill>
                  <a:srgbClr val="FF0000"/>
                </a:solidFill>
                <a:ea typeface="Comic Sans MS" charset="0"/>
                <a:cs typeface="Comic Sans MS" charset="0"/>
              </a:rPr>
              <a:t>FoM</a:t>
            </a:r>
            <a:r>
              <a:rPr lang="fr-FR" sz="1600" dirty="0">
                <a:ea typeface="Comic Sans MS" charset="0"/>
                <a:cs typeface="Comic Sans MS" charset="0"/>
              </a:rPr>
              <a:t>.    </a:t>
            </a:r>
          </a:p>
        </p:txBody>
      </p:sp>
      <p:sp>
        <p:nvSpPr>
          <p:cNvPr id="28" name="Rectangle 43"/>
          <p:cNvSpPr>
            <a:spLocks noChangeArrowheads="1"/>
          </p:cNvSpPr>
          <p:nvPr/>
        </p:nvSpPr>
        <p:spPr bwMode="auto">
          <a:xfrm>
            <a:off x="6726501" y="4709235"/>
            <a:ext cx="216597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J.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Grames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 PSTP 2017 (2017)</a:t>
            </a:r>
          </a:p>
        </p:txBody>
      </p:sp>
      <p:grpSp>
        <p:nvGrpSpPr>
          <p:cNvPr id="16" name="Grouper 15"/>
          <p:cNvGrpSpPr>
            <a:grpSpLocks noChangeAspect="1"/>
          </p:cNvGrpSpPr>
          <p:nvPr/>
        </p:nvGrpSpPr>
        <p:grpSpPr>
          <a:xfrm>
            <a:off x="323166" y="3026096"/>
            <a:ext cx="2654831" cy="2736304"/>
            <a:chOff x="9105898" y="982325"/>
            <a:chExt cx="2538530" cy="2575800"/>
          </a:xfrm>
        </p:grpSpPr>
        <p:pic>
          <p:nvPicPr>
            <p:cNvPr id="12" name="Picture 10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5898" y="982325"/>
              <a:ext cx="2538530" cy="25758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9343121" y="1223136"/>
              <a:ext cx="296179" cy="250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</p:grpSp>
      <p:sp>
        <p:nvSpPr>
          <p:cNvPr id="29" name="Text Box 2">
            <a:extLst>
              <a:ext uri="{FF2B5EF4-FFF2-40B4-BE49-F238E27FC236}">
                <a16:creationId xmlns:a16="http://schemas.microsoft.com/office/drawing/2014/main" id="{F5505760-1D22-BC40-9910-6C73CBAD9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097" y="1041504"/>
            <a:ext cx="2925801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Quantum Efficiency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31" name="Line 3">
            <a:extLst>
              <a:ext uri="{FF2B5EF4-FFF2-40B4-BE49-F238E27FC236}">
                <a16:creationId xmlns:a16="http://schemas.microsoft.com/office/drawing/2014/main" id="{191D3AC2-B8FE-284A-A85E-8475070FB2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32" name="Grouper 37">
            <a:extLst>
              <a:ext uri="{FF2B5EF4-FFF2-40B4-BE49-F238E27FC236}">
                <a16:creationId xmlns:a16="http://schemas.microsoft.com/office/drawing/2014/main" id="{9CCE3C52-B902-7F41-8F2C-26F8EF90177F}"/>
              </a:ext>
            </a:extLst>
          </p:cNvPr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33" name="Text Box 64">
              <a:extLst>
                <a:ext uri="{FF2B5EF4-FFF2-40B4-BE49-F238E27FC236}">
                  <a16:creationId xmlns:a16="http://schemas.microsoft.com/office/drawing/2014/main" id="{03F6A05A-24FD-ED4D-BD9D-872670B6A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5" name="Image 41" descr="log_ipn.gif">
              <a:extLst>
                <a:ext uri="{FF2B5EF4-FFF2-40B4-BE49-F238E27FC236}">
                  <a16:creationId xmlns:a16="http://schemas.microsoft.com/office/drawing/2014/main" id="{BC707F0E-C000-EB4D-9F79-E9F82FB28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Text Box 7">
            <a:extLst>
              <a:ext uri="{FF2B5EF4-FFF2-40B4-BE49-F238E27FC236}">
                <a16:creationId xmlns:a16="http://schemas.microsoft.com/office/drawing/2014/main" id="{57D59126-9B6B-354E-8974-BDA3AA3BB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912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Polarized electron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4B201A-03C6-D344-BD3D-44A6D46D5C7D}"/>
              </a:ext>
            </a:extLst>
          </p:cNvPr>
          <p:cNvSpPr txBox="1"/>
          <p:nvPr/>
        </p:nvSpPr>
        <p:spPr>
          <a:xfrm>
            <a:off x="882824" y="5898604"/>
            <a:ext cx="635110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TJNAF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27285855-984A-C646-ACBF-F5725BC2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19/25</a:t>
            </a:r>
          </a:p>
        </p:txBody>
      </p:sp>
      <p:sp>
        <p:nvSpPr>
          <p:cNvPr id="20" name="Text Box 18">
            <a:extLst>
              <a:ext uri="{FF2B5EF4-FFF2-40B4-BE49-F238E27FC236}">
                <a16:creationId xmlns:a16="http://schemas.microsoft.com/office/drawing/2014/main" id="{CD670EC9-5AFC-1343-BBE5-E2D299EC9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853677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3345537" y="1041504"/>
            <a:ext cx="2452916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Vacuum Quality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355DDE20-9E25-9B4B-A133-CF46F58B9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76225"/>
            <a:ext cx="2912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Polarized electron source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55A39C-6917-9F4A-BBF2-4E2CFC411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04" y="3205300"/>
            <a:ext cx="2628900" cy="2921904"/>
          </a:xfrm>
          <a:prstGeom prst="rect">
            <a:avLst/>
          </a:prstGeom>
        </p:spPr>
      </p:pic>
      <p:sp>
        <p:nvSpPr>
          <p:cNvPr id="12" name="Rectangle 43">
            <a:extLst>
              <a:ext uri="{FF2B5EF4-FFF2-40B4-BE49-F238E27FC236}">
                <a16:creationId xmlns:a16="http://schemas.microsoft.com/office/drawing/2014/main" id="{B3D7862B-783D-C04F-9410-B93B3B3D0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772" y="1641500"/>
            <a:ext cx="28119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Weih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JACoW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IPAC (2017) TUPAB032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75C389-D0AC-7B48-BE6F-1300290AF17B}"/>
              </a:ext>
            </a:extLst>
          </p:cNvPr>
          <p:cNvSpPr txBox="1"/>
          <p:nvPr/>
        </p:nvSpPr>
        <p:spPr>
          <a:xfrm>
            <a:off x="370136" y="206923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A photocathode </a:t>
            </a:r>
            <a:r>
              <a:rPr lang="fr-FR" sz="1600" dirty="0" err="1"/>
              <a:t>placed</a:t>
            </a:r>
            <a:r>
              <a:rPr lang="fr-FR" sz="1600" dirty="0"/>
              <a:t> in a </a:t>
            </a:r>
            <a:r>
              <a:rPr lang="fr-FR" sz="1600" b="1" dirty="0" err="1">
                <a:solidFill>
                  <a:srgbClr val="0000FF"/>
                </a:solidFill>
              </a:rPr>
              <a:t>cryogenic</a:t>
            </a:r>
            <a:r>
              <a:rPr lang="fr-FR" sz="1600" b="1" dirty="0">
                <a:solidFill>
                  <a:srgbClr val="0000FF"/>
                </a:solidFill>
              </a:rPr>
              <a:t> </a:t>
            </a:r>
            <a:r>
              <a:rPr lang="fr-FR" sz="1600" b="1" dirty="0" err="1">
                <a:solidFill>
                  <a:srgbClr val="0000FF"/>
                </a:solidFill>
              </a:rPr>
              <a:t>environment</a:t>
            </a:r>
            <a:r>
              <a:rPr lang="fr-FR" sz="1600" dirty="0"/>
              <a:t> </a:t>
            </a:r>
            <a:r>
              <a:rPr lang="fr-FR" sz="1600" dirty="0" err="1"/>
              <a:t>is</a:t>
            </a:r>
            <a:r>
              <a:rPr lang="fr-FR" sz="1600" dirty="0"/>
              <a:t> </a:t>
            </a:r>
            <a:r>
              <a:rPr lang="fr-FR" sz="1600" dirty="0" err="1"/>
              <a:t>expected</a:t>
            </a:r>
            <a:r>
              <a:rPr lang="fr-FR" sz="1600" dirty="0"/>
              <a:t> to </a:t>
            </a:r>
            <a:r>
              <a:rPr lang="fr-FR" sz="1600" dirty="0" err="1"/>
              <a:t>sustain</a:t>
            </a:r>
            <a:r>
              <a:rPr lang="fr-FR" sz="1600" dirty="0"/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higher</a:t>
            </a:r>
            <a:r>
              <a:rPr lang="fr-FR" sz="1600" b="1" dirty="0">
                <a:solidFill>
                  <a:srgbClr val="FF0000"/>
                </a:solidFill>
              </a:rPr>
              <a:t> laser power</a:t>
            </a:r>
            <a:r>
              <a:rPr lang="fr-FR" sz="1600" dirty="0"/>
              <a:t>, and to </a:t>
            </a:r>
            <a:r>
              <a:rPr lang="fr-FR" sz="1600" b="1" dirty="0" err="1">
                <a:solidFill>
                  <a:srgbClr val="FF0000"/>
                </a:solidFill>
              </a:rPr>
              <a:t>much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less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dirty="0" err="1"/>
              <a:t>suffer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ion-back-</a:t>
            </a:r>
            <a:r>
              <a:rPr lang="fr-FR" sz="1600" b="1" dirty="0" err="1">
                <a:solidFill>
                  <a:srgbClr val="FF0000"/>
                </a:solidFill>
              </a:rPr>
              <a:t>bombardment</a:t>
            </a:r>
            <a:r>
              <a:rPr lang="fr-FR" sz="1600" dirty="0"/>
              <a:t> </a:t>
            </a:r>
            <a:r>
              <a:rPr lang="fr-FR" sz="1600" dirty="0" err="1"/>
              <a:t>effects</a:t>
            </a:r>
            <a:r>
              <a:rPr lang="fr-FR" sz="1600" dirty="0"/>
              <a:t> </a:t>
            </a:r>
            <a:r>
              <a:rPr lang="fr-FR" sz="1600" dirty="0" err="1"/>
              <a:t>because</a:t>
            </a:r>
            <a:r>
              <a:rPr lang="fr-FR" sz="1600" dirty="0"/>
              <a:t> of </a:t>
            </a:r>
            <a:r>
              <a:rPr lang="fr-FR" sz="1600" dirty="0" err="1"/>
              <a:t>better</a:t>
            </a:r>
            <a:r>
              <a:rPr lang="fr-FR" sz="1600" dirty="0"/>
              <a:t> local vacuum condition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cryopumping</a:t>
            </a:r>
            <a:r>
              <a:rPr lang="fr-FR" sz="1600" dirty="0"/>
              <a:t> at the cold surfaces.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41A560-0911-9644-ADBB-393ECC105FE9}"/>
              </a:ext>
            </a:extLst>
          </p:cNvPr>
          <p:cNvSpPr txBox="1"/>
          <p:nvPr/>
        </p:nvSpPr>
        <p:spPr>
          <a:xfrm>
            <a:off x="2340020" y="6245820"/>
            <a:ext cx="5036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86C027-C216-CC41-B1DC-5C5914A40FD4}"/>
              </a:ext>
            </a:extLst>
          </p:cNvPr>
          <p:cNvSpPr txBox="1"/>
          <p:nvPr/>
        </p:nvSpPr>
        <p:spPr>
          <a:xfrm>
            <a:off x="4531805" y="3645272"/>
            <a:ext cx="37888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A laser </a:t>
            </a:r>
            <a:r>
              <a:rPr lang="fr-FR" dirty="0" err="1"/>
              <a:t>window</a:t>
            </a:r>
            <a:r>
              <a:rPr lang="fr-FR" dirty="0"/>
              <a:t> </a:t>
            </a:r>
            <a:r>
              <a:rPr lang="fr-FR" b="1" dirty="0" err="1">
                <a:solidFill>
                  <a:srgbClr val="FF0000"/>
                </a:solidFill>
              </a:rPr>
              <a:t>prevents</a:t>
            </a:r>
            <a:r>
              <a:rPr lang="fr-FR" dirty="0"/>
              <a:t> </a:t>
            </a:r>
            <a:r>
              <a:rPr lang="fr-FR" dirty="0" err="1"/>
              <a:t>inner</a:t>
            </a:r>
            <a:r>
              <a:rPr lang="fr-FR" dirty="0"/>
              <a:t> surfaces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contamination</a:t>
            </a:r>
            <a:r>
              <a:rPr lang="fr-FR" dirty="0"/>
              <a:t>.</a:t>
            </a:r>
          </a:p>
          <a:p>
            <a:pPr algn="just"/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A </a:t>
            </a:r>
            <a:r>
              <a:rPr lang="fr-FR" dirty="0" err="1"/>
              <a:t>bending</a:t>
            </a:r>
            <a:r>
              <a:rPr lang="fr-FR" dirty="0"/>
              <a:t> </a:t>
            </a:r>
            <a:r>
              <a:rPr lang="fr-FR" dirty="0" err="1"/>
              <a:t>electric</a:t>
            </a:r>
            <a:r>
              <a:rPr lang="fr-FR" dirty="0"/>
              <a:t> </a:t>
            </a:r>
            <a:r>
              <a:rPr lang="fr-FR" dirty="0" err="1"/>
              <a:t>field</a:t>
            </a:r>
            <a:r>
              <a:rPr lang="fr-FR" dirty="0"/>
              <a:t> </a:t>
            </a:r>
            <a:r>
              <a:rPr lang="fr-FR" b="1" dirty="0" err="1">
                <a:solidFill>
                  <a:srgbClr val="FF0000"/>
                </a:solidFill>
              </a:rPr>
              <a:t>prevents</a:t>
            </a:r>
            <a:r>
              <a:rPr lang="fr-FR" b="1" dirty="0">
                <a:solidFill>
                  <a:srgbClr val="FF0000"/>
                </a:solidFill>
              </a:rPr>
              <a:t> ions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by the </a:t>
            </a:r>
            <a:r>
              <a:rPr lang="fr-FR" dirty="0" err="1"/>
              <a:t>extracted</a:t>
            </a:r>
            <a:r>
              <a:rPr lang="fr-FR" dirty="0"/>
              <a:t> </a:t>
            </a:r>
            <a:r>
              <a:rPr lang="fr-FR" dirty="0" err="1"/>
              <a:t>beam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traveling back</a:t>
            </a:r>
            <a:r>
              <a:rPr lang="fr-FR" dirty="0"/>
              <a:t> to the cathode.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 algn="ctr">
              <a:buClr>
                <a:srgbClr val="FF0000"/>
              </a:buClr>
              <a:buFont typeface="ArialUnicodeMS" panose="020B0604020202020204" pitchFamily="34" charset="-128"/>
              <a:buChar char="☛"/>
            </a:pPr>
            <a:r>
              <a:rPr lang="fr-FR" i="1" dirty="0" err="1">
                <a:solidFill>
                  <a:srgbClr val="0000FF"/>
                </a:solidFill>
              </a:rPr>
              <a:t>Would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potentially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provide</a:t>
            </a:r>
            <a:r>
              <a:rPr lang="fr-FR" i="1" dirty="0">
                <a:solidFill>
                  <a:srgbClr val="0000FF"/>
                </a:solidFill>
              </a:rPr>
              <a:t> 100 times </a:t>
            </a:r>
            <a:r>
              <a:rPr lang="fr-FR" i="1" dirty="0" err="1">
                <a:solidFill>
                  <a:srgbClr val="0000FF"/>
                </a:solidFill>
              </a:rPr>
              <a:t>higher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beam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currents</a:t>
            </a:r>
            <a:r>
              <a:rPr lang="fr-FR" i="1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DEF88339-941D-AB43-9391-7AD6DC473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622" y="6580188"/>
            <a:ext cx="6415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20/25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808BE749-8C32-8642-9543-C6BDCCBAB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03187430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44" y="3951288"/>
            <a:ext cx="2611584" cy="263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3060208" y="1041504"/>
            <a:ext cx="3023585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Multi-Turn Injection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2018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Accumulator ring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52" name="TextBox 30"/>
          <p:cNvSpPr txBox="1"/>
          <p:nvPr/>
        </p:nvSpPr>
        <p:spPr>
          <a:xfrm>
            <a:off x="3009671" y="6491436"/>
            <a:ext cx="3152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Courtesy of </a:t>
            </a:r>
            <a:r>
              <a:rPr lang="en-US" i="1" dirty="0" err="1"/>
              <a:t>Vasiliy</a:t>
            </a:r>
            <a:r>
              <a:rPr lang="en-US" i="1" dirty="0"/>
              <a:t> </a:t>
            </a:r>
            <a:r>
              <a:rPr lang="en-US" i="1" dirty="0" err="1"/>
              <a:t>Morozov</a:t>
            </a:r>
            <a:endParaRPr lang="en-US" i="1" dirty="0"/>
          </a:p>
        </p:txBody>
      </p:sp>
      <p:grpSp>
        <p:nvGrpSpPr>
          <p:cNvPr id="54" name="Group 38"/>
          <p:cNvGrpSpPr>
            <a:grpSpLocks/>
          </p:cNvGrpSpPr>
          <p:nvPr/>
        </p:nvGrpSpPr>
        <p:grpSpPr bwMode="auto">
          <a:xfrm>
            <a:off x="508047" y="4654179"/>
            <a:ext cx="5072065" cy="1727149"/>
            <a:chOff x="185" y="2540"/>
            <a:chExt cx="3195" cy="1148"/>
          </a:xfrm>
        </p:grpSpPr>
        <p:pic>
          <p:nvPicPr>
            <p:cNvPr id="55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" y="2540"/>
              <a:ext cx="2303" cy="1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6" name="Text Box 8"/>
            <p:cNvSpPr txBox="1">
              <a:spLocks noChangeArrowheads="1"/>
            </p:cNvSpPr>
            <p:nvPr/>
          </p:nvSpPr>
          <p:spPr bwMode="auto">
            <a:xfrm>
              <a:off x="185" y="3299"/>
              <a:ext cx="953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/>
                <a:t>Injected beam</a:t>
              </a:r>
            </a:p>
          </p:txBody>
        </p:sp>
        <p:sp>
          <p:nvSpPr>
            <p:cNvPr id="57" name="Text Box 9"/>
            <p:cNvSpPr txBox="1">
              <a:spLocks noChangeArrowheads="1"/>
            </p:cNvSpPr>
            <p:nvPr/>
          </p:nvSpPr>
          <p:spPr bwMode="auto">
            <a:xfrm>
              <a:off x="2232" y="2640"/>
              <a:ext cx="1148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/>
                <a:t>Accumulator ring</a:t>
              </a:r>
            </a:p>
          </p:txBody>
        </p:sp>
      </p:grpSp>
      <p:grpSp>
        <p:nvGrpSpPr>
          <p:cNvPr id="58" name="Group 37"/>
          <p:cNvGrpSpPr>
            <a:grpSpLocks/>
          </p:cNvGrpSpPr>
          <p:nvPr/>
        </p:nvGrpSpPr>
        <p:grpSpPr bwMode="auto">
          <a:xfrm>
            <a:off x="5917092" y="1572578"/>
            <a:ext cx="2976235" cy="2495550"/>
            <a:chOff x="3491" y="797"/>
            <a:chExt cx="1800" cy="1572"/>
          </a:xfrm>
        </p:grpSpPr>
        <p:pic>
          <p:nvPicPr>
            <p:cNvPr id="59" name="Picture 10" descr="ArchimedesSpiral_10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" y="990"/>
              <a:ext cx="1517" cy="1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Text Box 11"/>
            <p:cNvSpPr txBox="1">
              <a:spLocks noChangeArrowheads="1"/>
            </p:cNvSpPr>
            <p:nvPr/>
          </p:nvSpPr>
          <p:spPr bwMode="auto">
            <a:xfrm>
              <a:off x="4993" y="1501"/>
              <a:ext cx="1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 Narrow" charset="0"/>
                </a:rPr>
                <a:t>x</a:t>
              </a: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4096" y="797"/>
              <a:ext cx="24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 Narrow" charset="0"/>
                </a:rPr>
                <a:t>x</a:t>
              </a:r>
              <a:r>
                <a:rPr lang="en-US" dirty="0">
                  <a:latin typeface="Arial Narrow" charset="0"/>
                  <a:sym typeface="Symbol" charset="0"/>
                </a:rPr>
                <a:t></a:t>
              </a:r>
            </a:p>
          </p:txBody>
        </p:sp>
        <p:sp>
          <p:nvSpPr>
            <p:cNvPr id="62" name="Oval 13"/>
            <p:cNvSpPr>
              <a:spLocks noChangeAspect="1" noChangeArrowheads="1"/>
            </p:cNvSpPr>
            <p:nvPr/>
          </p:nvSpPr>
          <p:spPr bwMode="auto">
            <a:xfrm>
              <a:off x="4138" y="1569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4239" y="1748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Oval 17"/>
            <p:cNvSpPr>
              <a:spLocks noChangeAspect="1" noChangeArrowheads="1"/>
            </p:cNvSpPr>
            <p:nvPr/>
          </p:nvSpPr>
          <p:spPr bwMode="auto">
            <a:xfrm>
              <a:off x="4377" y="1415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8"/>
            <p:cNvSpPr>
              <a:spLocks noChangeAspect="1" noChangeArrowheads="1"/>
            </p:cNvSpPr>
            <p:nvPr/>
          </p:nvSpPr>
          <p:spPr bwMode="auto">
            <a:xfrm>
              <a:off x="4053" y="1244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Oval 19"/>
            <p:cNvSpPr>
              <a:spLocks noChangeAspect="1" noChangeArrowheads="1"/>
            </p:cNvSpPr>
            <p:nvPr/>
          </p:nvSpPr>
          <p:spPr bwMode="auto">
            <a:xfrm>
              <a:off x="3781" y="1436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20"/>
            <p:cNvSpPr>
              <a:spLocks noChangeAspect="1" noChangeArrowheads="1"/>
            </p:cNvSpPr>
            <p:nvPr/>
          </p:nvSpPr>
          <p:spPr bwMode="auto">
            <a:xfrm>
              <a:off x="3793" y="1807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Oval 21"/>
            <p:cNvSpPr>
              <a:spLocks noChangeAspect="1" noChangeArrowheads="1"/>
            </p:cNvSpPr>
            <p:nvPr/>
          </p:nvSpPr>
          <p:spPr bwMode="auto">
            <a:xfrm>
              <a:off x="4058" y="2012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22"/>
            <p:cNvSpPr>
              <a:spLocks noChangeAspect="1" noChangeArrowheads="1"/>
            </p:cNvSpPr>
            <p:nvPr/>
          </p:nvSpPr>
          <p:spPr bwMode="auto">
            <a:xfrm>
              <a:off x="4411" y="1960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23"/>
            <p:cNvSpPr>
              <a:spLocks noChangeAspect="1" noChangeArrowheads="1"/>
            </p:cNvSpPr>
            <p:nvPr/>
          </p:nvSpPr>
          <p:spPr bwMode="auto">
            <a:xfrm>
              <a:off x="4640" y="1666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Oval 24"/>
            <p:cNvSpPr>
              <a:spLocks noChangeAspect="1" noChangeArrowheads="1"/>
            </p:cNvSpPr>
            <p:nvPr/>
          </p:nvSpPr>
          <p:spPr bwMode="auto">
            <a:xfrm>
              <a:off x="4581" y="1260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Oval 25"/>
            <p:cNvSpPr>
              <a:spLocks noChangeAspect="1" noChangeArrowheads="1"/>
            </p:cNvSpPr>
            <p:nvPr/>
          </p:nvSpPr>
          <p:spPr bwMode="auto">
            <a:xfrm>
              <a:off x="4251" y="1001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26"/>
            <p:cNvSpPr>
              <a:spLocks noChangeAspect="1" noChangeArrowheads="1"/>
            </p:cNvSpPr>
            <p:nvPr/>
          </p:nvSpPr>
          <p:spPr bwMode="auto">
            <a:xfrm>
              <a:off x="3811" y="1049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Oval 27"/>
            <p:cNvSpPr>
              <a:spLocks noChangeAspect="1" noChangeArrowheads="1"/>
            </p:cNvSpPr>
            <p:nvPr/>
          </p:nvSpPr>
          <p:spPr bwMode="auto">
            <a:xfrm>
              <a:off x="3535" y="1355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Oval 28"/>
            <p:cNvSpPr>
              <a:spLocks noChangeAspect="1" noChangeArrowheads="1"/>
            </p:cNvSpPr>
            <p:nvPr/>
          </p:nvSpPr>
          <p:spPr bwMode="auto">
            <a:xfrm>
              <a:off x="3511" y="1795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Oval 29"/>
            <p:cNvSpPr>
              <a:spLocks noChangeAspect="1" noChangeArrowheads="1"/>
            </p:cNvSpPr>
            <p:nvPr/>
          </p:nvSpPr>
          <p:spPr bwMode="auto">
            <a:xfrm>
              <a:off x="3717" y="2124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Oval 30"/>
            <p:cNvSpPr>
              <a:spLocks noChangeAspect="1" noChangeArrowheads="1"/>
            </p:cNvSpPr>
            <p:nvPr/>
          </p:nvSpPr>
          <p:spPr bwMode="auto">
            <a:xfrm>
              <a:off x="4134" y="2283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Oval 31"/>
            <p:cNvSpPr>
              <a:spLocks noChangeAspect="1" noChangeArrowheads="1"/>
            </p:cNvSpPr>
            <p:nvPr/>
          </p:nvSpPr>
          <p:spPr bwMode="auto">
            <a:xfrm>
              <a:off x="4552" y="2183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Oval 32"/>
            <p:cNvSpPr>
              <a:spLocks noChangeAspect="1" noChangeArrowheads="1"/>
            </p:cNvSpPr>
            <p:nvPr/>
          </p:nvSpPr>
          <p:spPr bwMode="auto">
            <a:xfrm>
              <a:off x="4851" y="1824"/>
              <a:ext cx="86" cy="8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33"/>
            <p:cNvSpPr>
              <a:spLocks noChangeShapeType="1"/>
            </p:cNvSpPr>
            <p:nvPr/>
          </p:nvSpPr>
          <p:spPr bwMode="auto">
            <a:xfrm>
              <a:off x="4714" y="1328"/>
              <a:ext cx="2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34"/>
            <p:cNvSpPr>
              <a:spLocks noChangeShapeType="1"/>
            </p:cNvSpPr>
            <p:nvPr/>
          </p:nvSpPr>
          <p:spPr bwMode="auto">
            <a:xfrm>
              <a:off x="4708" y="1283"/>
              <a:ext cx="0" cy="6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35"/>
            <p:cNvSpPr>
              <a:spLocks noChangeShapeType="1"/>
            </p:cNvSpPr>
            <p:nvPr/>
          </p:nvSpPr>
          <p:spPr bwMode="auto">
            <a:xfrm>
              <a:off x="4965" y="1280"/>
              <a:ext cx="0" cy="6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 Box 36"/>
            <p:cNvSpPr txBox="1">
              <a:spLocks noChangeArrowheads="1"/>
            </p:cNvSpPr>
            <p:nvPr/>
          </p:nvSpPr>
          <p:spPr bwMode="auto">
            <a:xfrm>
              <a:off x="4559" y="803"/>
              <a:ext cx="732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/>
                <a:t>Septum thickness +</a:t>
              </a:r>
              <a:br>
                <a:rPr lang="en-US" sz="1400" dirty="0"/>
              </a:br>
              <a:r>
                <a:rPr lang="en-US" sz="1400" dirty="0"/>
                <a:t>bunch width</a:t>
              </a:r>
            </a:p>
          </p:txBody>
        </p:sp>
      </p:grp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274108" y="1801842"/>
            <a:ext cx="5001396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 The concept </a:t>
            </a:r>
            <a:r>
              <a:rPr lang="fr-FR" sz="1600" dirty="0" err="1">
                <a:solidFill>
                  <a:srgbClr val="000000"/>
                </a:solidFill>
              </a:rPr>
              <a:t>consists</a:t>
            </a:r>
            <a:r>
              <a:rPr lang="fr-FR" sz="1600" dirty="0">
                <a:solidFill>
                  <a:srgbClr val="000000"/>
                </a:solidFill>
              </a:rPr>
              <a:t> in an </a:t>
            </a:r>
            <a:r>
              <a:rPr lang="fr-FR" sz="1600" dirty="0" err="1">
                <a:solidFill>
                  <a:srgbClr val="000000"/>
                </a:solidFill>
              </a:rPr>
              <a:t>orbit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bump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near</a:t>
            </a:r>
            <a:r>
              <a:rPr lang="fr-FR" sz="1600" dirty="0">
                <a:solidFill>
                  <a:srgbClr val="000000"/>
                </a:solidFill>
              </a:rPr>
              <a:t> a septum </a:t>
            </a:r>
            <a:r>
              <a:rPr lang="fr-FR" sz="1600" dirty="0" err="1">
                <a:solidFill>
                  <a:srgbClr val="000000"/>
                </a:solidFill>
              </a:rPr>
              <a:t>which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is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then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slowly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reduced</a:t>
            </a:r>
            <a:r>
              <a:rPr lang="fr-FR" sz="1600" dirty="0">
                <a:solidFill>
                  <a:srgbClr val="000000"/>
                </a:solidFill>
              </a:rPr>
              <a:t> as </a:t>
            </a:r>
            <a:r>
              <a:rPr lang="fr-FR" sz="1600" dirty="0" err="1">
                <a:solidFill>
                  <a:srgbClr val="000000"/>
                </a:solidFill>
              </a:rPr>
              <a:t>beam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being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err="1">
                <a:solidFill>
                  <a:srgbClr val="000000"/>
                </a:solidFill>
              </a:rPr>
              <a:t>injected</a:t>
            </a:r>
            <a:r>
              <a:rPr lang="fr-FR" sz="1600" dirty="0">
                <a:solidFill>
                  <a:srgbClr val="000000"/>
                </a:solidFill>
              </a:rPr>
              <a:t> (</a:t>
            </a:r>
            <a:r>
              <a:rPr lang="fr-FR" sz="1600" b="1" dirty="0">
                <a:solidFill>
                  <a:srgbClr val="FF0000"/>
                </a:solidFill>
              </a:rPr>
              <a:t>phase-</a:t>
            </a:r>
            <a:r>
              <a:rPr lang="fr-FR" sz="1600" b="1" dirty="0" err="1">
                <a:solidFill>
                  <a:srgbClr val="FF0000"/>
                </a:solidFill>
              </a:rPr>
              <a:t>space</a:t>
            </a:r>
            <a:r>
              <a:rPr lang="fr-FR" sz="1600" b="1" dirty="0">
                <a:solidFill>
                  <a:srgbClr val="FF0000"/>
                </a:solidFill>
              </a:rPr>
              <a:t> painting</a:t>
            </a:r>
            <a:r>
              <a:rPr lang="fr-FR" sz="1600" dirty="0">
                <a:solidFill>
                  <a:srgbClr val="000000"/>
                </a:solidFill>
              </a:rPr>
              <a:t>).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algn="just">
              <a:buClr>
                <a:srgbClr val="CC00FF"/>
              </a:buClr>
              <a:buFont typeface="Wingdings" charset="0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 The process can simultaneously occur in the longitudinal and vertical dimensions.</a:t>
            </a:r>
          </a:p>
          <a:p>
            <a:pPr algn="just">
              <a:buClr>
                <a:srgbClr val="CC00FF"/>
              </a:buClr>
              <a:buFont typeface="Wingdings" charset="0"/>
              <a:buChar char="Ø"/>
            </a:pPr>
            <a:endParaRPr lang="en-US" sz="1600" dirty="0">
              <a:solidFill>
                <a:srgbClr val="000000"/>
              </a:solidFill>
            </a:endParaRPr>
          </a:p>
          <a:p>
            <a:pPr algn="just">
              <a:buClr>
                <a:srgbClr val="0000CC"/>
              </a:buClr>
              <a:buFont typeface="Wingdings" charset="0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 CERN’s LEIR has a design for </a:t>
            </a:r>
            <a:r>
              <a:rPr lang="en-US" sz="1600" b="1" dirty="0">
                <a:solidFill>
                  <a:srgbClr val="000000"/>
                </a:solidFill>
              </a:rPr>
              <a:t>75-turn</a:t>
            </a:r>
            <a:r>
              <a:rPr lang="en-US" sz="1600" dirty="0">
                <a:solidFill>
                  <a:srgbClr val="000000"/>
                </a:solidFill>
              </a:rPr>
              <a:t> injection of Pb</a:t>
            </a:r>
            <a:r>
              <a:rPr lang="en-US" sz="1600" baseline="30000" dirty="0">
                <a:solidFill>
                  <a:srgbClr val="000000"/>
                </a:solidFill>
              </a:rPr>
              <a:t>54+</a:t>
            </a:r>
            <a:r>
              <a:rPr lang="en-US" sz="1600" dirty="0">
                <a:solidFill>
                  <a:srgbClr val="000000"/>
                </a:solidFill>
              </a:rPr>
              <a:t>. The plan is to push this number to a </a:t>
            </a:r>
            <a:r>
              <a:rPr lang="en-US" sz="1600" b="1" dirty="0">
                <a:solidFill>
                  <a:srgbClr val="0000CC"/>
                </a:solidFill>
              </a:rPr>
              <a:t>few hundred</a:t>
            </a:r>
            <a:r>
              <a:rPr lang="en-US" sz="1600" dirty="0">
                <a:solidFill>
                  <a:srgbClr val="000000"/>
                </a:solidFill>
              </a:rPr>
              <a:t> to a </a:t>
            </a:r>
            <a:r>
              <a:rPr lang="en-US" sz="1600" b="1" dirty="0">
                <a:solidFill>
                  <a:srgbClr val="0000CC"/>
                </a:solidFill>
              </a:rPr>
              <a:t>thousand</a:t>
            </a:r>
            <a:r>
              <a:rPr lang="en-US" sz="1600" dirty="0">
                <a:solidFill>
                  <a:srgbClr val="000000"/>
                </a:solidFill>
              </a:rPr>
              <a:t> thanks to low electron </a:t>
            </a:r>
            <a:r>
              <a:rPr lang="en-US" sz="1600" dirty="0" err="1">
                <a:solidFill>
                  <a:srgbClr val="000000"/>
                </a:solidFill>
              </a:rPr>
              <a:t>emittance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42" name="Text Box 11">
            <a:extLst>
              <a:ext uri="{FF2B5EF4-FFF2-40B4-BE49-F238E27FC236}">
                <a16:creationId xmlns:a16="http://schemas.microsoft.com/office/drawing/2014/main" id="{DE7EDD29-8C25-DA45-8732-5FDACC9D7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70" y="6580188"/>
            <a:ext cx="6158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21/25</a:t>
            </a:r>
          </a:p>
        </p:txBody>
      </p:sp>
      <p:sp>
        <p:nvSpPr>
          <p:cNvPr id="43" name="Text Box 18">
            <a:extLst>
              <a:ext uri="{FF2B5EF4-FFF2-40B4-BE49-F238E27FC236}">
                <a16:creationId xmlns:a16="http://schemas.microsoft.com/office/drawing/2014/main" id="{849FE162-425C-C947-982F-9F0D70C0A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411754994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3158790" y="1041504"/>
            <a:ext cx="2826415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srgbClr val="000000"/>
                </a:solidFill>
                <a:latin typeface="Lucida Calligraphy" charset="0"/>
                <a:cs typeface="+mn-cs"/>
              </a:rPr>
              <a:t>High Power Target</a:t>
            </a:r>
            <a:endParaRPr lang="en-US" b="1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8201" y="5745034"/>
            <a:ext cx="1309598" cy="3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"/>
          <p:cNvGrpSpPr/>
          <p:nvPr/>
        </p:nvGrpSpPr>
        <p:grpSpPr>
          <a:xfrm>
            <a:off x="5508104" y="3314700"/>
            <a:ext cx="3654158" cy="2356292"/>
            <a:chOff x="485375" y="1726648"/>
            <a:chExt cx="5597944" cy="3380147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22" b="16915"/>
            <a:stretch/>
          </p:blipFill>
          <p:spPr bwMode="auto">
            <a:xfrm>
              <a:off x="1183307" y="2429061"/>
              <a:ext cx="3581656" cy="2677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6"/>
            <p:cNvSpPr txBox="1"/>
            <p:nvPr/>
          </p:nvSpPr>
          <p:spPr>
            <a:xfrm>
              <a:off x="898304" y="1726648"/>
              <a:ext cx="2308173" cy="618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>
                  <a:solidFill>
                    <a:srgbClr val="141654"/>
                  </a:solidFill>
                  <a:latin typeface="Arial"/>
                  <a:cs typeface="Arial"/>
                </a:rPr>
                <a:t>Stainless Steel Windows (0.25mm)</a:t>
              </a:r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3412906" y="1802848"/>
              <a:ext cx="1371599" cy="375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>
                  <a:solidFill>
                    <a:srgbClr val="141654"/>
                  </a:solidFill>
                  <a:latin typeface="Arial"/>
                  <a:cs typeface="Arial"/>
                </a:rPr>
                <a:t>LBE (2mm)</a:t>
              </a:r>
            </a:p>
          </p:txBody>
        </p:sp>
        <p:sp>
          <p:nvSpPr>
            <p:cNvPr id="17" name="TextBox 8"/>
            <p:cNvSpPr txBox="1"/>
            <p:nvPr/>
          </p:nvSpPr>
          <p:spPr>
            <a:xfrm>
              <a:off x="485375" y="2727489"/>
              <a:ext cx="1395864" cy="375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>
                  <a:solidFill>
                    <a:srgbClr val="0000FF"/>
                  </a:solidFill>
                  <a:latin typeface="Arial"/>
                  <a:cs typeface="Arial"/>
                </a:rPr>
                <a:t>Input (e</a:t>
              </a:r>
              <a:r>
                <a:rPr lang="en-US" sz="1100" baseline="30000">
                  <a:solidFill>
                    <a:srgbClr val="0000FF"/>
                  </a:solidFill>
                  <a:latin typeface="Arial"/>
                  <a:cs typeface="Arial"/>
                </a:rPr>
                <a:t>-</a:t>
              </a:r>
              <a:r>
                <a:rPr lang="en-US" sz="1100">
                  <a:solidFill>
                    <a:srgbClr val="0000FF"/>
                  </a:solidFill>
                  <a:latin typeface="Arial"/>
                  <a:cs typeface="Arial"/>
                </a:rPr>
                <a:t>)</a:t>
              </a:r>
            </a:p>
          </p:txBody>
        </p:sp>
        <p:sp>
          <p:nvSpPr>
            <p:cNvPr id="18" name="TextBox 9"/>
            <p:cNvSpPr txBox="1"/>
            <p:nvPr/>
          </p:nvSpPr>
          <p:spPr>
            <a:xfrm>
              <a:off x="4267128" y="2396823"/>
              <a:ext cx="1816191" cy="375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>
                  <a:solidFill>
                    <a:srgbClr val="FF0000"/>
                  </a:solidFill>
                  <a:latin typeface="Arial"/>
                  <a:cs typeface="Arial"/>
                </a:rPr>
                <a:t>Output (e</a:t>
              </a:r>
              <a:r>
                <a:rPr lang="en-US" sz="1100" baseline="30000">
                  <a:solidFill>
                    <a:srgbClr val="FF0000"/>
                  </a:solidFill>
                  <a:latin typeface="Arial"/>
                  <a:cs typeface="Arial"/>
                </a:rPr>
                <a:t>-</a:t>
              </a:r>
              <a:r>
                <a:rPr lang="en-US" sz="1100">
                  <a:solidFill>
                    <a:srgbClr val="FF0000"/>
                  </a:solidFill>
                  <a:latin typeface="Arial"/>
                  <a:cs typeface="Arial"/>
                </a:rPr>
                <a:t>,e</a:t>
              </a:r>
              <a:r>
                <a:rPr lang="en-US" sz="1100" baseline="3000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r>
                <a:rPr lang="en-US" sz="1100">
                  <a:solidFill>
                    <a:srgbClr val="FF0000"/>
                  </a:solidFill>
                  <a:latin typeface="Arial"/>
                  <a:cs typeface="Arial"/>
                </a:rPr>
                <a:t>,</a:t>
              </a:r>
              <a:r>
                <a:rPr lang="el-GR" sz="1100">
                  <a:solidFill>
                    <a:srgbClr val="FF0000"/>
                  </a:solidFill>
                  <a:latin typeface="Arial"/>
                  <a:cs typeface="Arial"/>
                </a:rPr>
                <a:t>γ</a:t>
              </a:r>
              <a:r>
                <a:rPr lang="en-US" sz="1100">
                  <a:solidFill>
                    <a:srgbClr val="FF0000"/>
                  </a:solidFill>
                  <a:latin typeface="Arial"/>
                  <a:cs typeface="Arial"/>
                </a:rPr>
                <a:t>)</a:t>
              </a:r>
            </a:p>
          </p:txBody>
        </p:sp>
        <p:cxnSp>
          <p:nvCxnSpPr>
            <p:cNvPr id="19" name="Straight Arrow Connector 10"/>
            <p:cNvCxnSpPr/>
            <p:nvPr/>
          </p:nvCxnSpPr>
          <p:spPr>
            <a:xfrm>
              <a:off x="1172562" y="3085839"/>
              <a:ext cx="973924" cy="6681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1"/>
            <p:cNvCxnSpPr/>
            <p:nvPr/>
          </p:nvCxnSpPr>
          <p:spPr>
            <a:xfrm>
              <a:off x="1888906" y="2336248"/>
              <a:ext cx="1146775" cy="1184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12"/>
            <p:cNvCxnSpPr/>
            <p:nvPr/>
          </p:nvCxnSpPr>
          <p:spPr>
            <a:xfrm>
              <a:off x="1888906" y="2336248"/>
              <a:ext cx="1085229" cy="128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13"/>
            <p:cNvCxnSpPr>
              <a:stCxn id="16" idx="2"/>
            </p:cNvCxnSpPr>
            <p:nvPr/>
          </p:nvCxnSpPr>
          <p:spPr>
            <a:xfrm flipH="1">
              <a:off x="2999534" y="2178133"/>
              <a:ext cx="1099172" cy="16430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14"/>
            <p:cNvCxnSpPr/>
            <p:nvPr/>
          </p:nvCxnSpPr>
          <p:spPr>
            <a:xfrm flipH="1">
              <a:off x="3876414" y="2727489"/>
              <a:ext cx="908092" cy="875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15"/>
            <p:cNvCxnSpPr/>
            <p:nvPr/>
          </p:nvCxnSpPr>
          <p:spPr>
            <a:xfrm>
              <a:off x="1431706" y="3931821"/>
              <a:ext cx="1416702" cy="0"/>
            </a:xfrm>
            <a:prstGeom prst="straightConnector1">
              <a:avLst/>
            </a:prstGeom>
            <a:ln w="19050"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16"/>
            <p:cNvCxnSpPr/>
            <p:nvPr/>
          </p:nvCxnSpPr>
          <p:spPr>
            <a:xfrm>
              <a:off x="3206479" y="3931821"/>
              <a:ext cx="141670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17"/>
            <p:cNvCxnSpPr/>
            <p:nvPr/>
          </p:nvCxnSpPr>
          <p:spPr>
            <a:xfrm>
              <a:off x="1431706" y="3776246"/>
              <a:ext cx="1416702" cy="0"/>
            </a:xfrm>
            <a:prstGeom prst="straightConnector1">
              <a:avLst/>
            </a:prstGeom>
            <a:ln w="19050"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18"/>
            <p:cNvCxnSpPr/>
            <p:nvPr/>
          </p:nvCxnSpPr>
          <p:spPr>
            <a:xfrm>
              <a:off x="1431706" y="4084221"/>
              <a:ext cx="1416702" cy="0"/>
            </a:xfrm>
            <a:prstGeom prst="straightConnector1">
              <a:avLst/>
            </a:prstGeom>
            <a:ln w="19050"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19"/>
            <p:cNvCxnSpPr/>
            <p:nvPr/>
          </p:nvCxnSpPr>
          <p:spPr>
            <a:xfrm>
              <a:off x="3222104" y="4084221"/>
              <a:ext cx="1362506" cy="3175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20"/>
            <p:cNvCxnSpPr/>
            <p:nvPr/>
          </p:nvCxnSpPr>
          <p:spPr>
            <a:xfrm flipV="1">
              <a:off x="3222104" y="3457038"/>
              <a:ext cx="1362506" cy="319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2" descr="N:\Project Engineering\14-1003 2 MeV w Liquid Metal Pump\LBE Loop 2 MeV\IMG_379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3" t="3372" r="21359" b="5199"/>
          <a:stretch/>
        </p:blipFill>
        <p:spPr bwMode="auto">
          <a:xfrm>
            <a:off x="128712" y="2658244"/>
            <a:ext cx="1345454" cy="29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1837521" y="2923693"/>
            <a:ext cx="3641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1600" b="1" dirty="0">
                <a:solidFill>
                  <a:srgbClr val="0000CC"/>
                </a:solidFill>
                <a:latin typeface="Comic Sans MS" pitchFamily="66" charset="0"/>
                <a:cs typeface="Arial"/>
              </a:rPr>
              <a:t>Liquid Metal Target</a:t>
            </a:r>
            <a:r>
              <a:rPr lang="en-US" sz="1600" dirty="0">
                <a:latin typeface="Comic Sans MS" pitchFamily="66" charset="0"/>
                <a:cs typeface="Arial"/>
              </a:rPr>
              <a:t> </a:t>
            </a:r>
          </a:p>
          <a:p>
            <a:r>
              <a:rPr lang="en-US" sz="1600" dirty="0">
                <a:latin typeface="Comic Sans MS" pitchFamily="66" charset="0"/>
                <a:cs typeface="Arial"/>
              </a:rPr>
              <a:t>     Lead-bismuth eutectic compound</a:t>
            </a:r>
          </a:p>
        </p:txBody>
      </p:sp>
      <p:pic>
        <p:nvPicPr>
          <p:cNvPr id="34" name="Picture 2" descr="N:\Project Engineering\14-0004 Liquid Metal Pump\LBE Loop 4.0 (Magnetic Pump)\20140521_10343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7" t="10134" r="14808" b="16283"/>
          <a:stretch/>
        </p:blipFill>
        <p:spPr bwMode="auto">
          <a:xfrm>
            <a:off x="1596030" y="3790617"/>
            <a:ext cx="1378446" cy="29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22797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Positron production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DBFC14B-733E-A54C-AAEE-7B23832B5DFD}"/>
              </a:ext>
            </a:extLst>
          </p:cNvPr>
          <p:cNvSpPr txBox="1"/>
          <p:nvPr/>
        </p:nvSpPr>
        <p:spPr>
          <a:xfrm>
            <a:off x="370136" y="1674599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 err="1"/>
              <a:t>Proposed</a:t>
            </a:r>
            <a:r>
              <a:rPr lang="fr-FR" sz="1600" dirty="0"/>
              <a:t> high </a:t>
            </a:r>
            <a:r>
              <a:rPr lang="fr-FR" sz="1600" dirty="0" err="1"/>
              <a:t>intensity</a:t>
            </a:r>
            <a:r>
              <a:rPr lang="fr-FR" sz="1600" dirty="0"/>
              <a:t> </a:t>
            </a:r>
            <a:r>
              <a:rPr lang="fr-FR" sz="1600" dirty="0" err="1"/>
              <a:t>polarized</a:t>
            </a:r>
            <a:r>
              <a:rPr lang="fr-FR" sz="1600" dirty="0"/>
              <a:t> positron sources (</a:t>
            </a:r>
            <a:r>
              <a:rPr lang="fr-FR" sz="1600" dirty="0">
                <a:solidFill>
                  <a:srgbClr val="0000FF"/>
                </a:solidFill>
              </a:rPr>
              <a:t>ALTO</a:t>
            </a:r>
            <a:r>
              <a:rPr lang="fr-FR" sz="1600" dirty="0"/>
              <a:t>, </a:t>
            </a:r>
            <a:r>
              <a:rPr lang="fr-FR" sz="1600" dirty="0">
                <a:solidFill>
                  <a:srgbClr val="0000FF"/>
                </a:solidFill>
              </a:rPr>
              <a:t>CEBAF</a:t>
            </a:r>
            <a:r>
              <a:rPr lang="fr-FR" sz="1600" dirty="0"/>
              <a:t>, </a:t>
            </a:r>
            <a:r>
              <a:rPr lang="fr-FR" sz="1600" dirty="0">
                <a:solidFill>
                  <a:srgbClr val="0000FF"/>
                </a:solidFill>
              </a:rPr>
              <a:t>JLEIC</a:t>
            </a:r>
            <a:r>
              <a:rPr lang="fr-FR" sz="1600" dirty="0"/>
              <a:t>, </a:t>
            </a:r>
            <a:r>
              <a:rPr lang="fr-FR" sz="1600" dirty="0">
                <a:solidFill>
                  <a:srgbClr val="0000FF"/>
                </a:solidFill>
              </a:rPr>
              <a:t>ILC</a:t>
            </a:r>
            <a:r>
              <a:rPr lang="fr-FR" sz="1600" dirty="0"/>
              <a:t>…) </a:t>
            </a:r>
            <a:r>
              <a:rPr lang="fr-FR" sz="1600" dirty="0" err="1"/>
              <a:t>represent</a:t>
            </a:r>
            <a:r>
              <a:rPr lang="fr-FR" sz="1600" dirty="0"/>
              <a:t> </a:t>
            </a:r>
            <a:r>
              <a:rPr lang="fr-FR" sz="1600" dirty="0" err="1"/>
              <a:t>challenging</a:t>
            </a:r>
            <a:r>
              <a:rPr lang="fr-FR" sz="1600" dirty="0"/>
              <a:t> </a:t>
            </a:r>
            <a:r>
              <a:rPr lang="fr-FR" sz="1600" dirty="0" err="1"/>
              <a:t>target</a:t>
            </a:r>
            <a:r>
              <a:rPr lang="fr-FR" sz="1600" dirty="0"/>
              <a:t> issues </a:t>
            </a:r>
            <a:r>
              <a:rPr lang="fr-FR" sz="1600" dirty="0" err="1"/>
              <a:t>with</a:t>
            </a:r>
            <a:r>
              <a:rPr lang="fr-FR" sz="1600" dirty="0"/>
              <a:t> respect to </a:t>
            </a:r>
            <a:r>
              <a:rPr lang="fr-FR" sz="1600" b="1" dirty="0" err="1">
                <a:solidFill>
                  <a:srgbClr val="FF0000"/>
                </a:solidFill>
              </a:rPr>
              <a:t>beam</a:t>
            </a:r>
            <a:r>
              <a:rPr lang="fr-FR" sz="1600" b="1" dirty="0">
                <a:solidFill>
                  <a:srgbClr val="FF0000"/>
                </a:solidFill>
              </a:rPr>
              <a:t> power </a:t>
            </a:r>
            <a:r>
              <a:rPr lang="fr-FR" sz="1600" b="1" dirty="0" err="1">
                <a:solidFill>
                  <a:srgbClr val="FF0000"/>
                </a:solidFill>
              </a:rPr>
              <a:t>deposition</a:t>
            </a:r>
            <a:r>
              <a:rPr lang="fr-FR" sz="1600" dirty="0"/>
              <a:t> and </a:t>
            </a:r>
            <a:r>
              <a:rPr lang="fr-FR" sz="1600" b="1" dirty="0" err="1">
                <a:solidFill>
                  <a:srgbClr val="FF0000"/>
                </a:solidFill>
              </a:rPr>
              <a:t>degradation</a:t>
            </a:r>
            <a:r>
              <a:rPr lang="fr-FR" sz="1600" b="1" dirty="0">
                <a:solidFill>
                  <a:srgbClr val="FF0000"/>
                </a:solidFill>
              </a:rPr>
              <a:t> of </a:t>
            </a:r>
            <a:r>
              <a:rPr lang="fr-FR" sz="1600" b="1" dirty="0" err="1">
                <a:solidFill>
                  <a:srgbClr val="FF0000"/>
                </a:solidFill>
              </a:rPr>
              <a:t>material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dirty="0" err="1"/>
              <a:t>through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radiation </a:t>
            </a:r>
            <a:r>
              <a:rPr lang="fr-FR" sz="1600" b="1" dirty="0" err="1">
                <a:solidFill>
                  <a:srgbClr val="FF0000"/>
                </a:solidFill>
              </a:rPr>
              <a:t>exposure</a:t>
            </a:r>
            <a:r>
              <a:rPr lang="fr-FR" sz="1600" dirty="0"/>
              <a:t>.</a:t>
            </a:r>
          </a:p>
        </p:txBody>
      </p:sp>
      <p:sp>
        <p:nvSpPr>
          <p:cNvPr id="42" name="Rectangle 43">
            <a:extLst>
              <a:ext uri="{FF2B5EF4-FFF2-40B4-BE49-F238E27FC236}">
                <a16:creationId xmlns:a16="http://schemas.microsoft.com/office/drawing/2014/main" id="{E81CBE14-A86A-574D-B516-00DC48B45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9237" y="3090168"/>
            <a:ext cx="204735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C.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Boulware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 JPos17 (2017)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611BC5-EDA5-3F49-96FE-E1376BF8AFE6}"/>
              </a:ext>
            </a:extLst>
          </p:cNvPr>
          <p:cNvSpPr txBox="1"/>
          <p:nvPr/>
        </p:nvSpPr>
        <p:spPr>
          <a:xfrm>
            <a:off x="6187193" y="6178004"/>
            <a:ext cx="196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~</a:t>
            </a:r>
            <a:r>
              <a:rPr lang="fr-FR" b="1" dirty="0">
                <a:solidFill>
                  <a:srgbClr val="FF0000"/>
                </a:solidFill>
              </a:rPr>
              <a:t>10 kW</a:t>
            </a:r>
            <a:r>
              <a:rPr lang="fr-FR" dirty="0"/>
              <a:t> power in </a:t>
            </a:r>
            <a:r>
              <a:rPr lang="fr-FR" b="1" dirty="0">
                <a:solidFill>
                  <a:srgbClr val="FF0000"/>
                </a:solidFill>
              </a:rPr>
              <a:t>CW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8405DFC-B892-7C4E-9E11-7BC776753FD0}"/>
              </a:ext>
            </a:extLst>
          </p:cNvPr>
          <p:cNvSpPr/>
          <p:nvPr/>
        </p:nvSpPr>
        <p:spPr>
          <a:xfrm>
            <a:off x="2506918" y="4452032"/>
            <a:ext cx="36108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itchFamily="66" charset="0"/>
                <a:cs typeface="Arial"/>
              </a:rPr>
              <a:t>High Z =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  <a:cs typeface="Arial"/>
              </a:rPr>
              <a:t>82</a:t>
            </a:r>
            <a:r>
              <a:rPr lang="en-US" dirty="0">
                <a:latin typeface="Comic Sans MS" pitchFamily="66" charset="0"/>
                <a:cs typeface="Arial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  <a:cs typeface="Arial"/>
              </a:rPr>
              <a:t>83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Comic Sans MS" pitchFamily="66" charset="0"/>
                <a:cs typeface="Arial"/>
              </a:rPr>
              <a:t>Low melting point: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  <a:cs typeface="Arial"/>
              </a:rPr>
              <a:t>124°C</a:t>
            </a:r>
            <a:r>
              <a:rPr lang="en-US" dirty="0">
                <a:latin typeface="Comic Sans MS" pitchFamily="66" charset="0"/>
                <a:cs typeface="Arial"/>
              </a:rPr>
              <a:t> 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Comic Sans MS" pitchFamily="66" charset="0"/>
                <a:cs typeface="Arial"/>
              </a:rPr>
              <a:t>High boiling point: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  <a:cs typeface="Arial"/>
              </a:rPr>
              <a:t>1670°C</a:t>
            </a:r>
            <a:endParaRPr lang="en-US" sz="1600" b="1" dirty="0">
              <a:solidFill>
                <a:srgbClr val="FF0000"/>
              </a:solidFill>
              <a:latin typeface="Comic Sans MS" pitchFamily="66" charset="0"/>
              <a:cs typeface="Arial"/>
            </a:endParaRPr>
          </a:p>
          <a:p>
            <a:pPr marL="742950" lvl="1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0000FF"/>
                </a:solidFill>
                <a:latin typeface="Comic Sans MS" pitchFamily="66" charset="0"/>
                <a:cs typeface="Arial"/>
              </a:rPr>
              <a:t>Natural circulation</a:t>
            </a:r>
            <a:r>
              <a:rPr lang="en-US" b="1" dirty="0">
                <a:latin typeface="Comic Sans MS" pitchFamily="66" charset="0"/>
                <a:cs typeface="Arial"/>
              </a:rPr>
              <a:t> </a:t>
            </a:r>
            <a:r>
              <a:rPr lang="en-US" dirty="0">
                <a:latin typeface="Comic Sans MS" pitchFamily="66" charset="0"/>
                <a:cs typeface="Arial"/>
              </a:rPr>
              <a:t>from density differential in warm/cold legs  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Comic Sans MS" pitchFamily="66" charset="0"/>
                <a:cs typeface="Arial"/>
              </a:rPr>
              <a:t>Possibility of </a:t>
            </a:r>
            <a:r>
              <a:rPr lang="en-US" b="1" dirty="0">
                <a:solidFill>
                  <a:srgbClr val="0000FF"/>
                </a:solidFill>
                <a:latin typeface="Comic Sans MS" pitchFamily="66" charset="0"/>
                <a:cs typeface="Arial"/>
              </a:rPr>
              <a:t>mechanical </a:t>
            </a:r>
            <a:r>
              <a:rPr lang="en-US" dirty="0">
                <a:latin typeface="Comic Sans MS" pitchFamily="66" charset="0"/>
                <a:cs typeface="Arial"/>
              </a:rPr>
              <a:t>and/or </a:t>
            </a:r>
            <a:r>
              <a:rPr lang="en-US" b="1" dirty="0">
                <a:solidFill>
                  <a:srgbClr val="0000FF"/>
                </a:solidFill>
              </a:rPr>
              <a:t>electromagnetic pumping</a:t>
            </a:r>
            <a:r>
              <a:rPr lang="en-US" dirty="0">
                <a:latin typeface="Comic Sans MS" pitchFamily="66" charset="0"/>
                <a:cs typeface="Arial"/>
              </a:rPr>
              <a:t> to increase the flow</a:t>
            </a:r>
          </a:p>
        </p:txBody>
      </p:sp>
      <p:sp>
        <p:nvSpPr>
          <p:cNvPr id="35" name="Text Box 11">
            <a:extLst>
              <a:ext uri="{FF2B5EF4-FFF2-40B4-BE49-F238E27FC236}">
                <a16:creationId xmlns:a16="http://schemas.microsoft.com/office/drawing/2014/main" id="{65A04ED7-C5C8-A344-8C71-852B5DDE0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622" y="6580188"/>
            <a:ext cx="6415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22/25</a:t>
            </a: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9C5FC45C-307E-9549-B18A-7494CB39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68309910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202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Positron capture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584450" y="982663"/>
            <a:ext cx="3973513" cy="4000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Positron Collection Concept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C39550-E99B-804D-8905-C04D20F39949}"/>
              </a:ext>
            </a:extLst>
          </p:cNvPr>
          <p:cNvGrpSpPr/>
          <p:nvPr/>
        </p:nvGrpSpPr>
        <p:grpSpPr>
          <a:xfrm>
            <a:off x="31750" y="4284588"/>
            <a:ext cx="9186492" cy="2553940"/>
            <a:chOff x="31750" y="2695922"/>
            <a:chExt cx="9186492" cy="2553940"/>
          </a:xfrm>
        </p:grpSpPr>
        <p:pic>
          <p:nvPicPr>
            <p:cNvPr id="13" name="Content Placeholder 3" descr="CFelectron_orbit.ep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38" y="2877790"/>
              <a:ext cx="8012112" cy="2133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1028229" y="4594224"/>
              <a:ext cx="87947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</a:rPr>
                <a:t>W target</a:t>
              </a:r>
            </a:p>
          </p:txBody>
        </p:sp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1898104" y="2695922"/>
              <a:ext cx="13057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</a:rPr>
                <a:t>QWT Solenoid</a:t>
              </a:r>
            </a:p>
          </p:txBody>
        </p:sp>
        <p:sp>
          <p:nvSpPr>
            <p:cNvPr id="16" name="TextBox 16"/>
            <p:cNvSpPr txBox="1">
              <a:spLocks noChangeArrowheads="1"/>
            </p:cNvSpPr>
            <p:nvPr/>
          </p:nvSpPr>
          <p:spPr bwMode="auto">
            <a:xfrm>
              <a:off x="2627784" y="4792662"/>
              <a:ext cx="208823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</a:rPr>
                <a:t>Combined Function Magnet</a:t>
              </a:r>
            </a:p>
            <a:p>
              <a:pPr algn="ctr" eaLnBrk="1" hangingPunct="1"/>
              <a:r>
                <a:rPr lang="en-US" sz="1200" dirty="0">
                  <a:solidFill>
                    <a:srgbClr val="000000"/>
                  </a:solidFill>
                </a:rPr>
                <a:t>(QD)</a:t>
              </a:r>
            </a:p>
          </p:txBody>
        </p:sp>
        <p:sp>
          <p:nvSpPr>
            <p:cNvPr id="17" name="TextBox 18"/>
            <p:cNvSpPr txBox="1">
              <a:spLocks noChangeArrowheads="1"/>
            </p:cNvSpPr>
            <p:nvPr/>
          </p:nvSpPr>
          <p:spPr bwMode="auto">
            <a:xfrm>
              <a:off x="4843463" y="2874615"/>
              <a:ext cx="1081087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>
                  <a:solidFill>
                    <a:srgbClr val="000000"/>
                  </a:solidFill>
                </a:rPr>
                <a:t>Collimators</a:t>
              </a:r>
            </a:p>
          </p:txBody>
        </p:sp>
        <p:sp>
          <p:nvSpPr>
            <p:cNvPr id="18" name="Text Box 25"/>
            <p:cNvSpPr txBox="1">
              <a:spLocks noChangeArrowheads="1"/>
            </p:cNvSpPr>
            <p:nvPr/>
          </p:nvSpPr>
          <p:spPr bwMode="auto">
            <a:xfrm>
              <a:off x="3149600" y="3025427"/>
              <a:ext cx="406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</a:rPr>
                <a:t>e</a:t>
              </a:r>
              <a:r>
                <a:rPr lang="en-US" sz="1800" b="1" baseline="3000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8501188" y="3914433"/>
              <a:ext cx="4064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 dirty="0">
                  <a:solidFill>
                    <a:srgbClr val="0000FF"/>
                  </a:solidFill>
                </a:rPr>
                <a:t>e</a:t>
              </a:r>
              <a:r>
                <a:rPr lang="en-US" sz="1800" b="1" baseline="30000" dirty="0">
                  <a:solidFill>
                    <a:srgbClr val="0000FF"/>
                  </a:solidFill>
                </a:rPr>
                <a:t>+</a:t>
              </a: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7532688" y="3581052"/>
              <a:ext cx="2889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00CC00"/>
                  </a:solidFill>
                  <a:latin typeface="Symbol" charset="0"/>
                </a:rPr>
                <a:t>g</a:t>
              </a:r>
              <a:endParaRPr lang="en-US" sz="2000" b="1" baseline="30000">
                <a:solidFill>
                  <a:srgbClr val="00CC00"/>
                </a:solidFill>
                <a:latin typeface="Symbol" charset="0"/>
              </a:endParaRPr>
            </a:p>
          </p:txBody>
        </p:sp>
        <p:sp>
          <p:nvSpPr>
            <p:cNvPr id="23" name="Oval 29"/>
            <p:cNvSpPr>
              <a:spLocks noChangeArrowheads="1"/>
            </p:cNvSpPr>
            <p:nvPr/>
          </p:nvSpPr>
          <p:spPr bwMode="auto">
            <a:xfrm>
              <a:off x="1254125" y="3727102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5" name="Oval 30"/>
            <p:cNvSpPr>
              <a:spLocks noChangeArrowheads="1"/>
            </p:cNvSpPr>
            <p:nvPr/>
          </p:nvSpPr>
          <p:spPr bwMode="auto">
            <a:xfrm>
              <a:off x="2314575" y="4023965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" name="Oval 31"/>
            <p:cNvSpPr>
              <a:spLocks noChangeArrowheads="1"/>
            </p:cNvSpPr>
            <p:nvPr/>
          </p:nvSpPr>
          <p:spPr bwMode="auto">
            <a:xfrm>
              <a:off x="3467100" y="4138265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7" name="Oval 32"/>
            <p:cNvSpPr>
              <a:spLocks noChangeArrowheads="1"/>
            </p:cNvSpPr>
            <p:nvPr/>
          </p:nvSpPr>
          <p:spPr bwMode="auto">
            <a:xfrm>
              <a:off x="5222875" y="4163665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4992688" y="3363565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9" name="Oval 34"/>
            <p:cNvSpPr>
              <a:spLocks noChangeArrowheads="1"/>
            </p:cNvSpPr>
            <p:nvPr/>
          </p:nvSpPr>
          <p:spPr bwMode="auto">
            <a:xfrm>
              <a:off x="1838325" y="3193702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0" name="Oval 35"/>
            <p:cNvSpPr>
              <a:spLocks noChangeArrowheads="1"/>
            </p:cNvSpPr>
            <p:nvPr/>
          </p:nvSpPr>
          <p:spPr bwMode="auto">
            <a:xfrm>
              <a:off x="3294063" y="3338165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1" name="Oval 36"/>
            <p:cNvSpPr>
              <a:spLocks noChangeArrowheads="1"/>
            </p:cNvSpPr>
            <p:nvPr/>
          </p:nvSpPr>
          <p:spPr bwMode="auto">
            <a:xfrm>
              <a:off x="7934325" y="3542952"/>
              <a:ext cx="215900" cy="193675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cxnSp>
          <p:nvCxnSpPr>
            <p:cNvPr id="32" name="AutoShape 37"/>
            <p:cNvCxnSpPr>
              <a:cxnSpLocks noChangeShapeType="1"/>
              <a:stCxn id="16" idx="0"/>
              <a:endCxn id="26" idx="4"/>
            </p:cNvCxnSpPr>
            <p:nvPr/>
          </p:nvCxnSpPr>
          <p:spPr bwMode="auto">
            <a:xfrm rot="16200000" flipV="1">
              <a:off x="3393114" y="4513876"/>
              <a:ext cx="460722" cy="96850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FFFF00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38"/>
            <p:cNvCxnSpPr>
              <a:cxnSpLocks noChangeShapeType="1"/>
              <a:stCxn id="16" idx="3"/>
              <a:endCxn id="27" idx="4"/>
            </p:cNvCxnSpPr>
            <p:nvPr/>
          </p:nvCxnSpPr>
          <p:spPr bwMode="auto">
            <a:xfrm flipV="1">
              <a:off x="4716016" y="4357340"/>
              <a:ext cx="614809" cy="663922"/>
            </a:xfrm>
            <a:prstGeom prst="curvedConnector2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4" name="AutoShape 39"/>
            <p:cNvCxnSpPr>
              <a:cxnSpLocks noChangeShapeType="1"/>
              <a:stCxn id="16" idx="0"/>
              <a:endCxn id="25" idx="4"/>
            </p:cNvCxnSpPr>
            <p:nvPr/>
          </p:nvCxnSpPr>
          <p:spPr bwMode="auto">
            <a:xfrm rot="16200000" flipV="1">
              <a:off x="2759702" y="3880463"/>
              <a:ext cx="575022" cy="1249375"/>
            </a:xfrm>
            <a:prstGeom prst="curvedConnector3">
              <a:avLst>
                <a:gd name="adj1" fmla="val 21288"/>
              </a:avLst>
            </a:prstGeom>
            <a:noFill/>
            <a:ln w="19050">
              <a:solidFill>
                <a:srgbClr val="FFFF00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AutoShape 40"/>
            <p:cNvCxnSpPr>
              <a:cxnSpLocks noChangeShapeType="1"/>
              <a:stCxn id="17" idx="1"/>
              <a:endCxn id="29" idx="7"/>
            </p:cNvCxnSpPr>
            <p:nvPr/>
          </p:nvCxnSpPr>
          <p:spPr bwMode="auto">
            <a:xfrm rot="10800000" flipV="1">
              <a:off x="2022475" y="3012727"/>
              <a:ext cx="2820988" cy="209550"/>
            </a:xfrm>
            <a:prstGeom prst="curvedConnector2">
              <a:avLst/>
            </a:prstGeom>
            <a:noFill/>
            <a:ln w="15875">
              <a:solidFill>
                <a:srgbClr val="003399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41"/>
            <p:cNvCxnSpPr>
              <a:cxnSpLocks noChangeShapeType="1"/>
              <a:stCxn id="17" idx="1"/>
              <a:endCxn id="30" idx="6"/>
            </p:cNvCxnSpPr>
            <p:nvPr/>
          </p:nvCxnSpPr>
          <p:spPr bwMode="auto">
            <a:xfrm rot="10800000" flipV="1">
              <a:off x="3509963" y="3012727"/>
              <a:ext cx="1333500" cy="422275"/>
            </a:xfrm>
            <a:prstGeom prst="curvedConnector3">
              <a:avLst>
                <a:gd name="adj1" fmla="val 50000"/>
              </a:avLst>
            </a:prstGeom>
            <a:noFill/>
            <a:ln w="15875">
              <a:solidFill>
                <a:srgbClr val="003399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AutoShape 42"/>
            <p:cNvCxnSpPr>
              <a:cxnSpLocks noChangeShapeType="1"/>
              <a:stCxn id="17" idx="3"/>
              <a:endCxn id="28" idx="0"/>
            </p:cNvCxnSpPr>
            <p:nvPr/>
          </p:nvCxnSpPr>
          <p:spPr bwMode="auto">
            <a:xfrm flipH="1">
              <a:off x="5100638" y="3012727"/>
              <a:ext cx="823912" cy="350838"/>
            </a:xfrm>
            <a:prstGeom prst="curvedConnector4">
              <a:avLst>
                <a:gd name="adj1" fmla="val -27551"/>
                <a:gd name="adj2" fmla="val 69231"/>
              </a:avLst>
            </a:prstGeom>
            <a:noFill/>
            <a:ln w="15875">
              <a:solidFill>
                <a:srgbClr val="003399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AutoShape 43"/>
            <p:cNvCxnSpPr>
              <a:cxnSpLocks noChangeShapeType="1"/>
              <a:stCxn id="17" idx="3"/>
              <a:endCxn id="31" idx="2"/>
            </p:cNvCxnSpPr>
            <p:nvPr/>
          </p:nvCxnSpPr>
          <p:spPr bwMode="auto">
            <a:xfrm>
              <a:off x="5924550" y="3012727"/>
              <a:ext cx="2009775" cy="627063"/>
            </a:xfrm>
            <a:prstGeom prst="curvedConnector3">
              <a:avLst>
                <a:gd name="adj1" fmla="val 49921"/>
              </a:avLst>
            </a:prstGeom>
            <a:noFill/>
            <a:ln w="15875">
              <a:solidFill>
                <a:srgbClr val="003399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AutoShape 44"/>
            <p:cNvCxnSpPr>
              <a:cxnSpLocks noChangeShapeType="1"/>
              <a:stCxn id="15" idx="1"/>
              <a:endCxn id="23" idx="0"/>
            </p:cNvCxnSpPr>
            <p:nvPr/>
          </p:nvCxnSpPr>
          <p:spPr bwMode="auto">
            <a:xfrm rot="10800000" flipV="1">
              <a:off x="1362076" y="2834422"/>
              <a:ext cx="536029" cy="892680"/>
            </a:xfrm>
            <a:prstGeom prst="curvedConnector2">
              <a:avLst/>
            </a:prstGeom>
            <a:noFill/>
            <a:ln w="15875">
              <a:solidFill>
                <a:srgbClr val="CC00CC"/>
              </a:solidFill>
              <a:round/>
              <a:headEnd/>
              <a:tailEnd type="diamond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1" name="Text Box 47"/>
            <p:cNvSpPr txBox="1">
              <a:spLocks noChangeArrowheads="1"/>
            </p:cNvSpPr>
            <p:nvPr/>
          </p:nvSpPr>
          <p:spPr bwMode="auto">
            <a:xfrm>
              <a:off x="8057347" y="4409472"/>
              <a:ext cx="116089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</a:rPr>
                <a:t>24 MeV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</a:rPr>
                <a:t>3x10</a:t>
              </a:r>
              <a:r>
                <a:rPr lang="en-US" b="1" baseline="30000" dirty="0">
                  <a:solidFill>
                    <a:srgbClr val="0000FF"/>
                  </a:solidFill>
                </a:rPr>
                <a:t>-4</a:t>
              </a:r>
              <a:r>
                <a:rPr lang="en-US" b="1" dirty="0">
                  <a:solidFill>
                    <a:srgbClr val="0000FF"/>
                  </a:solidFill>
                </a:rPr>
                <a:t> e</a:t>
              </a:r>
              <a:r>
                <a:rPr lang="en-US" b="1" baseline="30000" dirty="0">
                  <a:solidFill>
                    <a:srgbClr val="0000FF"/>
                  </a:solidFill>
                </a:rPr>
                <a:t>+</a:t>
              </a:r>
              <a:r>
                <a:rPr lang="en-US" b="1" dirty="0">
                  <a:solidFill>
                    <a:srgbClr val="0000FF"/>
                  </a:solidFill>
                </a:rPr>
                <a:t>/e</a:t>
              </a:r>
              <a:r>
                <a:rPr lang="en-US" b="1" baseline="30000" dirty="0">
                  <a:solidFill>
                    <a:srgbClr val="0000FF"/>
                  </a:solidFill>
                </a:rPr>
                <a:t>-</a:t>
              </a:r>
            </a:p>
          </p:txBody>
        </p:sp>
        <p:sp>
          <p:nvSpPr>
            <p:cNvPr id="42" name="Text Box 48"/>
            <p:cNvSpPr txBox="1">
              <a:spLocks noChangeArrowheads="1"/>
            </p:cNvSpPr>
            <p:nvPr/>
          </p:nvSpPr>
          <p:spPr bwMode="auto">
            <a:xfrm>
              <a:off x="31750" y="3895377"/>
              <a:ext cx="96361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solidFill>
                    <a:srgbClr val="FF0000"/>
                  </a:solidFill>
                </a:rPr>
                <a:t>126 MeV</a:t>
              </a:r>
            </a:p>
          </p:txBody>
        </p:sp>
        <p:sp>
          <p:nvSpPr>
            <p:cNvPr id="43" name="Text Box 49"/>
            <p:cNvSpPr txBox="1">
              <a:spLocks noChangeArrowheads="1"/>
            </p:cNvSpPr>
            <p:nvPr/>
          </p:nvSpPr>
          <p:spPr bwMode="auto">
            <a:xfrm>
              <a:off x="357188" y="3584227"/>
              <a:ext cx="406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</a:rPr>
                <a:t>e</a:t>
              </a:r>
              <a:r>
                <a:rPr lang="en-US" sz="1800" b="1" baseline="30000">
                  <a:solidFill>
                    <a:srgbClr val="FF0000"/>
                  </a:solidFill>
                </a:rPr>
                <a:t>-</a:t>
              </a:r>
            </a:p>
          </p:txBody>
        </p:sp>
      </p:grpSp>
      <p:sp>
        <p:nvSpPr>
          <p:cNvPr id="40" name="Text Box 45"/>
          <p:cNvSpPr txBox="1">
            <a:spLocks noChangeArrowheads="1"/>
          </p:cNvSpPr>
          <p:nvPr/>
        </p:nvSpPr>
        <p:spPr bwMode="auto">
          <a:xfrm>
            <a:off x="4785493" y="5971629"/>
            <a:ext cx="3649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S.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Golge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PhD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Thesis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2010 (ODU/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JLab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)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7FDC1F4-6BD8-2F4E-B398-1F1FF66E4A70}"/>
              </a:ext>
            </a:extLst>
          </p:cNvPr>
          <p:cNvSpPr txBox="1"/>
          <p:nvPr/>
        </p:nvSpPr>
        <p:spPr>
          <a:xfrm>
            <a:off x="146051" y="1645816"/>
            <a:ext cx="8856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In </a:t>
            </a:r>
            <a:r>
              <a:rPr lang="fr-FR" sz="1600" dirty="0" err="1"/>
              <a:t>comparison</a:t>
            </a:r>
            <a:r>
              <a:rPr lang="fr-FR" sz="1600" dirty="0"/>
              <a:t> to </a:t>
            </a:r>
            <a:r>
              <a:rPr lang="fr-FR" sz="1600" dirty="0" err="1"/>
              <a:t>unpolarized</a:t>
            </a:r>
            <a:r>
              <a:rPr lang="fr-FR" sz="1600" dirty="0"/>
              <a:t> positron sources, the </a:t>
            </a:r>
            <a:r>
              <a:rPr lang="fr-FR" sz="1600" b="1" dirty="0" err="1">
                <a:solidFill>
                  <a:srgbClr val="0000FF"/>
                </a:solidFill>
              </a:rPr>
              <a:t>PEPPo</a:t>
            </a:r>
            <a:r>
              <a:rPr lang="fr-FR" sz="1600" dirty="0"/>
              <a:t> technique </a:t>
            </a:r>
            <a:r>
              <a:rPr lang="fr-FR" sz="1600" b="1" dirty="0" err="1">
                <a:solidFill>
                  <a:srgbClr val="FF0000"/>
                </a:solidFill>
              </a:rPr>
              <a:t>requires</a:t>
            </a:r>
            <a:r>
              <a:rPr lang="fr-FR" sz="1600" dirty="0"/>
              <a:t> the </a:t>
            </a:r>
            <a:r>
              <a:rPr lang="fr-FR" sz="1600" dirty="0" err="1"/>
              <a:t>selection</a:t>
            </a:r>
            <a:r>
              <a:rPr lang="fr-FR" sz="1600" dirty="0"/>
              <a:t> of a </a:t>
            </a:r>
            <a:r>
              <a:rPr lang="fr-FR" sz="1600" b="1" dirty="0" err="1">
                <a:solidFill>
                  <a:srgbClr val="FF0000"/>
                </a:solidFill>
              </a:rPr>
              <a:t>specific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energy</a:t>
            </a:r>
            <a:r>
              <a:rPr lang="fr-FR" sz="1600" b="1" dirty="0">
                <a:solidFill>
                  <a:srgbClr val="FF0000"/>
                </a:solidFill>
              </a:rPr>
              <a:t> bite</a:t>
            </a:r>
            <a:r>
              <a:rPr lang="fr-FR" sz="1600" dirty="0"/>
              <a:t> of the positron </a:t>
            </a:r>
            <a:r>
              <a:rPr lang="fr-FR" sz="1600" dirty="0" err="1"/>
              <a:t>momentum</a:t>
            </a:r>
            <a:r>
              <a:rPr lang="fr-FR" sz="1600" dirty="0"/>
              <a:t> </a:t>
            </a:r>
            <a:r>
              <a:rPr lang="fr-FR" sz="1600" dirty="0" err="1"/>
              <a:t>spectra</a:t>
            </a:r>
            <a:r>
              <a:rPr lang="fr-FR" sz="1600" dirty="0"/>
              <a:t> in </a:t>
            </a:r>
            <a:r>
              <a:rPr lang="fr-FR" sz="1600" dirty="0" err="1"/>
              <a:t>order</a:t>
            </a:r>
            <a:r>
              <a:rPr lang="fr-FR" sz="1600" dirty="0"/>
              <a:t> to </a:t>
            </a:r>
            <a:r>
              <a:rPr lang="fr-FR" sz="1600" dirty="0" err="1"/>
              <a:t>optimize</a:t>
            </a:r>
            <a:r>
              <a:rPr lang="fr-FR" sz="1600" dirty="0"/>
              <a:t> the figure-of-</a:t>
            </a:r>
            <a:r>
              <a:rPr lang="fr-FR" sz="1600" dirty="0" err="1"/>
              <a:t>merit</a:t>
            </a:r>
            <a:r>
              <a:rPr lang="fr-FR" sz="1600" dirty="0"/>
              <a:t> (</a:t>
            </a:r>
            <a:r>
              <a:rPr lang="fr-FR" sz="1600" b="1" dirty="0"/>
              <a:t>P</a:t>
            </a:r>
            <a:r>
              <a:rPr lang="fr-FR" sz="1600" b="1" baseline="30000" dirty="0"/>
              <a:t>2</a:t>
            </a:r>
            <a:r>
              <a:rPr lang="fr-FR" sz="1600" b="1" dirty="0"/>
              <a:t>I</a:t>
            </a:r>
            <a:r>
              <a:rPr lang="fr-FR" sz="1600" dirty="0"/>
              <a:t>) of the </a:t>
            </a:r>
            <a:r>
              <a:rPr lang="fr-FR" sz="1600" dirty="0" err="1"/>
              <a:t>beam</a:t>
            </a:r>
            <a:r>
              <a:rPr lang="fr-FR" sz="1600" dirty="0"/>
              <a:t>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3B4EB4-E94E-F348-B589-10995462BFB2}"/>
              </a:ext>
            </a:extLst>
          </p:cNvPr>
          <p:cNvGrpSpPr/>
          <p:nvPr/>
        </p:nvGrpSpPr>
        <p:grpSpPr>
          <a:xfrm>
            <a:off x="6207002" y="2636912"/>
            <a:ext cx="2253430" cy="1772799"/>
            <a:chOff x="6384508" y="2241734"/>
            <a:chExt cx="2398712" cy="191404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3F7F2B3-009F-404F-A2A0-CB8DED15E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4508" y="2241734"/>
              <a:ext cx="2398712" cy="1914041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F3F2006-33AD-3845-AA4C-D81C197BD54D}"/>
                </a:ext>
              </a:extLst>
            </p:cNvPr>
            <p:cNvSpPr txBox="1"/>
            <p:nvPr/>
          </p:nvSpPr>
          <p:spPr>
            <a:xfrm>
              <a:off x="7289530" y="3863844"/>
              <a:ext cx="1470274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Flux </a:t>
              </a:r>
              <a:r>
                <a:rPr lang="fr-FR" sz="1200" b="1" dirty="0" err="1"/>
                <a:t>concentrator</a:t>
              </a:r>
              <a:endParaRPr lang="fr-FR" sz="1200" b="1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944FC3A-2242-A249-96FD-02CE566532FD}"/>
                </a:ext>
              </a:extLst>
            </p:cNvPr>
            <p:cNvSpPr txBox="1"/>
            <p:nvPr/>
          </p:nvSpPr>
          <p:spPr>
            <a:xfrm>
              <a:off x="6418517" y="2268633"/>
              <a:ext cx="699232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VEPP-5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A423B8C1-97B2-8549-BAF5-CB8DB4E498E5}"/>
              </a:ext>
            </a:extLst>
          </p:cNvPr>
          <p:cNvSpPr txBox="1"/>
          <p:nvPr/>
        </p:nvSpPr>
        <p:spPr>
          <a:xfrm>
            <a:off x="145604" y="2461890"/>
            <a:ext cx="58345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/>
              <a:t>Due to large </a:t>
            </a:r>
            <a:r>
              <a:rPr lang="fr-FR" sz="1600" dirty="0" err="1"/>
              <a:t>emission</a:t>
            </a:r>
            <a:r>
              <a:rPr lang="fr-FR" sz="1600" dirty="0"/>
              <a:t> angles, positron must </a:t>
            </a:r>
            <a:r>
              <a:rPr lang="fr-FR" sz="1600" dirty="0" err="1"/>
              <a:t>be</a:t>
            </a:r>
            <a:r>
              <a:rPr lang="fr-FR" sz="1600" dirty="0"/>
              <a:t> </a:t>
            </a:r>
            <a:r>
              <a:rPr lang="fr-FR" sz="1600" dirty="0" err="1"/>
              <a:t>captured</a:t>
            </a:r>
            <a:r>
              <a:rPr lang="fr-FR" sz="1600" dirty="0"/>
              <a:t> in an </a:t>
            </a:r>
            <a:r>
              <a:rPr lang="fr-FR" sz="1600" b="1" dirty="0">
                <a:solidFill>
                  <a:srgbClr val="FF0000"/>
                </a:solidFill>
              </a:rPr>
              <a:t>efficient </a:t>
            </a:r>
            <a:r>
              <a:rPr lang="fr-FR" sz="1600" b="1" dirty="0" err="1">
                <a:solidFill>
                  <a:srgbClr val="FF0000"/>
                </a:solidFill>
              </a:rPr>
              <a:t>matching</a:t>
            </a:r>
            <a:r>
              <a:rPr lang="fr-FR" sz="1600" b="1" dirty="0">
                <a:solidFill>
                  <a:srgbClr val="FF0000"/>
                </a:solidFill>
              </a:rPr>
              <a:t> system</a:t>
            </a:r>
            <a:r>
              <a:rPr lang="fr-FR" sz="1600" dirty="0"/>
              <a:t>: Quarter </a:t>
            </a:r>
            <a:r>
              <a:rPr lang="fr-FR" sz="1600" dirty="0" err="1"/>
              <a:t>Wave</a:t>
            </a:r>
            <a:r>
              <a:rPr lang="fr-FR" sz="1600" dirty="0"/>
              <a:t> Transformer (QWT), </a:t>
            </a:r>
            <a:r>
              <a:rPr lang="fr-FR" sz="1600" dirty="0" err="1"/>
              <a:t>Adiabatic</a:t>
            </a:r>
            <a:r>
              <a:rPr lang="fr-FR" sz="1600" dirty="0"/>
              <a:t> </a:t>
            </a:r>
            <a:r>
              <a:rPr lang="fr-FR" sz="1600" dirty="0" err="1"/>
              <a:t>Matching</a:t>
            </a:r>
            <a:r>
              <a:rPr lang="fr-FR" sz="1600" dirty="0"/>
              <a:t> </a:t>
            </a:r>
            <a:r>
              <a:rPr lang="fr-FR" sz="1600" dirty="0" err="1"/>
              <a:t>Device</a:t>
            </a:r>
            <a:r>
              <a:rPr lang="fr-FR" sz="1600" dirty="0"/>
              <a:t> (AMD), Lithium </a:t>
            </a:r>
            <a:r>
              <a:rPr lang="fr-FR" sz="1600" dirty="0" err="1"/>
              <a:t>Lenses</a:t>
            </a:r>
            <a:r>
              <a:rPr lang="fr-FR" sz="1600" dirty="0"/>
              <a:t>, Plasma </a:t>
            </a:r>
            <a:r>
              <a:rPr lang="fr-FR" sz="1600" dirty="0" err="1"/>
              <a:t>Lenses</a:t>
            </a:r>
            <a:r>
              <a:rPr lang="fr-FR" sz="1600" dirty="0"/>
              <a:t>…</a:t>
            </a:r>
          </a:p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endParaRPr lang="fr-FR" sz="800" dirty="0"/>
          </a:p>
          <a:p>
            <a:pPr marL="285750" indent="-285750" algn="just">
              <a:buClr>
                <a:srgbClr val="CD04FF"/>
              </a:buClr>
              <a:buFont typeface="Wingdings" pitchFamily="2" charset="2"/>
              <a:buChar char="Ø"/>
            </a:pPr>
            <a:r>
              <a:rPr lang="fr-FR" sz="1600" dirty="0" err="1"/>
              <a:t>Additional</a:t>
            </a:r>
            <a:r>
              <a:rPr lang="fr-FR" sz="1600" dirty="0"/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emittance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filters</a:t>
            </a:r>
            <a:r>
              <a:rPr lang="fr-FR" sz="1600" dirty="0"/>
              <a:t> </a:t>
            </a:r>
            <a:r>
              <a:rPr lang="fr-FR" sz="1600" dirty="0" err="1"/>
              <a:t>should</a:t>
            </a:r>
            <a:r>
              <a:rPr lang="fr-FR" sz="1600" dirty="0"/>
              <a:t> </a:t>
            </a:r>
            <a:r>
              <a:rPr lang="fr-FR" sz="1600" dirty="0" err="1"/>
              <a:t>also</a:t>
            </a:r>
            <a:r>
              <a:rPr lang="fr-FR" sz="1600" dirty="0"/>
              <a:t> </a:t>
            </a:r>
            <a:r>
              <a:rPr lang="fr-FR" sz="1600" dirty="0" err="1"/>
              <a:t>be</a:t>
            </a:r>
            <a:r>
              <a:rPr lang="fr-FR" sz="1600" dirty="0"/>
              <a:t> </a:t>
            </a:r>
            <a:r>
              <a:rPr lang="fr-FR" sz="1600" dirty="0" err="1"/>
              <a:t>considered</a:t>
            </a:r>
            <a:r>
              <a:rPr lang="fr-FR" sz="1600" dirty="0"/>
              <a:t> to match CEBAF injection </a:t>
            </a:r>
            <a:r>
              <a:rPr lang="fr-FR" sz="1600" dirty="0" err="1"/>
              <a:t>requirements</a:t>
            </a:r>
            <a:r>
              <a:rPr lang="fr-FR" sz="1600" dirty="0"/>
              <a:t>.</a:t>
            </a:r>
          </a:p>
        </p:txBody>
      </p:sp>
      <p:sp>
        <p:nvSpPr>
          <p:cNvPr id="44" name="Text Box 11">
            <a:extLst>
              <a:ext uri="{FF2B5EF4-FFF2-40B4-BE49-F238E27FC236}">
                <a16:creationId xmlns:a16="http://schemas.microsoft.com/office/drawing/2014/main" id="{2DBB6B24-37A1-E947-AB61-323DB7501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622" y="6580188"/>
            <a:ext cx="6415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23/25</a:t>
            </a:r>
          </a:p>
        </p:txBody>
      </p:sp>
      <p:sp>
        <p:nvSpPr>
          <p:cNvPr id="45" name="Text Box 18">
            <a:extLst>
              <a:ext uri="{FF2B5EF4-FFF2-40B4-BE49-F238E27FC236}">
                <a16:creationId xmlns:a16="http://schemas.microsoft.com/office/drawing/2014/main" id="{4FB24D8D-46BC-F44B-842E-C1C98BF05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384611287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Text Box 2"/>
          <p:cNvSpPr txBox="1">
            <a:spLocks noChangeArrowheads="1"/>
          </p:cNvSpPr>
          <p:nvPr/>
        </p:nvSpPr>
        <p:spPr bwMode="auto">
          <a:xfrm>
            <a:off x="2466298" y="1041504"/>
            <a:ext cx="4211409" cy="40011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  <a:cs typeface="+mn-cs"/>
              </a:rPr>
              <a:t>Technical Concept Validation</a:t>
            </a:r>
            <a:endParaRPr lang="en-US" b="1" dirty="0">
              <a:solidFill>
                <a:srgbClr val="009999"/>
              </a:solidFill>
              <a:latin typeface="Microsoft Sans Serif" charset="0"/>
              <a:cs typeface="+mn-cs"/>
            </a:endParaRPr>
          </a:p>
        </p:txBody>
      </p:sp>
      <p:sp>
        <p:nvSpPr>
          <p:cNvPr id="672771" name="Line 3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" name="Grouper 37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21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Voutier</a:t>
              </a:r>
            </a:p>
          </p:txBody>
        </p:sp>
        <p:pic>
          <p:nvPicPr>
            <p:cNvPr id="320525" name="Image 41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0500" y="276225"/>
            <a:ext cx="1611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969696"/>
                </a:solidFill>
              </a:rPr>
              <a:t>P3E initiative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6997" y="1950981"/>
            <a:ext cx="80767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rgbClr val="CC00FF"/>
              </a:buClr>
              <a:buFont typeface="Wingdings" charset="0"/>
              <a:buChar char="Ø"/>
            </a:pPr>
            <a:r>
              <a:rPr lang="fr-FR" sz="1800" b="1" dirty="0" err="1">
                <a:solidFill>
                  <a:srgbClr val="0000CC"/>
                </a:solidFill>
              </a:rPr>
              <a:t>Technical</a:t>
            </a:r>
            <a:r>
              <a:rPr lang="fr-FR" sz="1800" b="1" dirty="0">
                <a:solidFill>
                  <a:srgbClr val="0000CC"/>
                </a:solidFill>
              </a:rPr>
              <a:t> solutions </a:t>
            </a:r>
            <a:r>
              <a:rPr lang="fr-FR" sz="1800" dirty="0">
                <a:solidFill>
                  <a:srgbClr val="000000"/>
                </a:solidFill>
              </a:rPr>
              <a:t>for </a:t>
            </a:r>
            <a:r>
              <a:rPr lang="fr-FR" sz="1800" dirty="0" err="1">
                <a:solidFill>
                  <a:srgbClr val="000000"/>
                </a:solidFill>
              </a:rPr>
              <a:t>each</a:t>
            </a:r>
            <a:r>
              <a:rPr lang="fr-FR" sz="1800" dirty="0">
                <a:solidFill>
                  <a:srgbClr val="000000"/>
                </a:solidFill>
              </a:rPr>
              <a:t> component of the positron source must </a:t>
            </a:r>
            <a:r>
              <a:rPr lang="fr-FR" sz="1800" dirty="0" err="1">
                <a:solidFill>
                  <a:srgbClr val="000000"/>
                </a:solidFill>
              </a:rPr>
              <a:t>be</a:t>
            </a:r>
            <a:r>
              <a:rPr lang="fr-FR" sz="1800" dirty="0">
                <a:solidFill>
                  <a:srgbClr val="00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experimentally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evaluated</a:t>
            </a:r>
            <a:r>
              <a:rPr lang="fr-FR" sz="1800" dirty="0">
                <a:solidFill>
                  <a:srgbClr val="000000"/>
                </a:solidFill>
              </a:rPr>
              <a:t>  and  </a:t>
            </a:r>
            <a:r>
              <a:rPr lang="fr-FR" sz="1800" b="1" dirty="0" err="1">
                <a:solidFill>
                  <a:srgbClr val="0000CC"/>
                </a:solidFill>
              </a:rPr>
              <a:t>optimized</a:t>
            </a:r>
            <a:r>
              <a:rPr lang="fr-FR" sz="18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608260" name="Picture 4" descr="\\VBOXSVR\Bureau\facilities_seul-a4d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1522" y="2681845"/>
            <a:ext cx="3076135" cy="1763651"/>
          </a:xfrm>
          <a:prstGeom prst="rect">
            <a:avLst/>
          </a:prstGeom>
          <a:noFill/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644964" y="2815351"/>
            <a:ext cx="23222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ALTO @ IPN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Orsay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10-50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MeV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> 100 Hz</a:t>
            </a:r>
            <a:endParaRPr lang="fr-FR" sz="1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Rectangle 43">
            <a:extLst>
              <a:ext uri="{FF2B5EF4-FFF2-40B4-BE49-F238E27FC236}">
                <a16:creationId xmlns:a16="http://schemas.microsoft.com/office/drawing/2014/main" id="{E8D47249-10E7-3942-A8E3-01F311F13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64" y="1602679"/>
            <a:ext cx="635943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K.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Aulenbacher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</a:t>
            </a:r>
            <a:r>
              <a:rPr lang="fr-FR" sz="1000" u="sng" dirty="0">
                <a:solidFill>
                  <a:srgbClr val="5F5F5F"/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Microsoft Sans Serif" charset="0"/>
              </a:rPr>
              <a:t>N. Berger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I.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Chaivoska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J. Enders, J.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Grames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G. </a:t>
            </a:r>
            <a:r>
              <a:rPr lang="fr-FR" sz="1000" dirty="0" err="1">
                <a:solidFill>
                  <a:srgbClr val="5F5F5F"/>
                </a:solidFill>
                <a:latin typeface="Microsoft Sans Serif" charset="0"/>
              </a:rPr>
              <a:t>Moortgat-Pick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, S. Riemann, </a:t>
            </a:r>
            <a:r>
              <a:rPr lang="fr-FR" sz="1000" u="sng" dirty="0">
                <a:solidFill>
                  <a:srgbClr val="5F5F5F"/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Microsoft Sans Serif" charset="0"/>
              </a:rPr>
              <a:t>E. </a:t>
            </a:r>
            <a:r>
              <a:rPr lang="fr-FR" sz="1000" u="sng" dirty="0" err="1">
                <a:solidFill>
                  <a:srgbClr val="5F5F5F"/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Microsoft Sans Serif" charset="0"/>
              </a:rPr>
              <a:t>Voutier</a:t>
            </a:r>
            <a:r>
              <a:rPr lang="fr-FR" sz="1000" dirty="0">
                <a:solidFill>
                  <a:srgbClr val="5F5F5F"/>
                </a:solidFill>
                <a:latin typeface="Microsoft Sans Serif" charset="0"/>
              </a:rPr>
              <a:t> et al.</a:t>
            </a:r>
          </a:p>
        </p:txBody>
      </p:sp>
      <p:sp>
        <p:nvSpPr>
          <p:cNvPr id="20" name="Text Box 35">
            <a:extLst>
              <a:ext uri="{FF2B5EF4-FFF2-40B4-BE49-F238E27FC236}">
                <a16:creationId xmlns:a16="http://schemas.microsoft.com/office/drawing/2014/main" id="{3588FCC6-DEF7-3941-8033-4E457ACC9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6118696"/>
            <a:ext cx="9143999" cy="584775"/>
          </a:xfrm>
          <a:prstGeom prst="rect">
            <a:avLst/>
          </a:prstGeom>
          <a:noFill/>
          <a:ln w="50800" cmpd="thickThin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990099"/>
              </a:buClr>
              <a:buFont typeface="Wingdings" charset="0"/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The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P3E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(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="1" dirty="0">
                <a:latin typeface="Comic Sans MS"/>
                <a:cs typeface="Comic Sans MS"/>
              </a:rPr>
              <a:t>olarized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lang="en-US" sz="1600" b="1" dirty="0">
                <a:latin typeface="Comic Sans MS"/>
                <a:cs typeface="Comic Sans MS"/>
              </a:rPr>
              <a:t>lectrons,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="1" dirty="0">
                <a:latin typeface="Comic Sans MS"/>
                <a:cs typeface="Comic Sans MS"/>
              </a:rPr>
              <a:t>ositrons, and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="1" dirty="0">
                <a:latin typeface="Comic Sans MS"/>
                <a:cs typeface="Comic Sans MS"/>
              </a:rPr>
              <a:t>olarimetry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) initiative, part of the 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cs typeface="Comic Sans MS"/>
              </a:rPr>
              <a:t>STRONG-2020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proposal (</a:t>
            </a:r>
            <a:r>
              <a:rPr lang="en-US" sz="1600" b="1" dirty="0">
                <a:solidFill>
                  <a:srgbClr val="000000"/>
                </a:solidFill>
                <a:latin typeface="Comic Sans MS"/>
                <a:cs typeface="Comic Sans MS"/>
              </a:rPr>
              <a:t>H2020-INFRAIA-2018-2019</a:t>
            </a:r>
            <a:r>
              <a:rPr lang="en-US" sz="1600" dirty="0">
                <a:solidFill>
                  <a:srgbClr val="000000"/>
                </a:solidFill>
                <a:latin typeface="Comic Sans MS"/>
                <a:cs typeface="Comic Sans MS"/>
              </a:rPr>
              <a:t> call), intends to address these issues .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3CDA7A6-BDA5-284F-9FE5-499710CE40A6}"/>
              </a:ext>
            </a:extLst>
          </p:cNvPr>
          <p:cNvGrpSpPr>
            <a:grpSpLocks noChangeAspect="1"/>
          </p:cNvGrpSpPr>
          <p:nvPr/>
        </p:nvGrpSpPr>
        <p:grpSpPr>
          <a:xfrm>
            <a:off x="577652" y="3107184"/>
            <a:ext cx="4367088" cy="2941261"/>
            <a:chOff x="-158986" y="1934699"/>
            <a:chExt cx="5445734" cy="3667738"/>
          </a:xfrm>
        </p:grpSpPr>
        <p:pic>
          <p:nvPicPr>
            <p:cNvPr id="23" name="Picture 13">
              <a:extLst>
                <a:ext uri="{FF2B5EF4-FFF2-40B4-BE49-F238E27FC236}">
                  <a16:creationId xmlns:a16="http://schemas.microsoft.com/office/drawing/2014/main" id="{A18AACA5-1C6C-1444-9D2E-FE2F599A46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87760" y="2777705"/>
              <a:ext cx="3998987" cy="2824732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B1EEF57B-FDED-2F44-A5BA-316C36A452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8124" y="1965019"/>
              <a:ext cx="858285" cy="1950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hteck 9">
              <a:extLst>
                <a:ext uri="{FF2B5EF4-FFF2-40B4-BE49-F238E27FC236}">
                  <a16:creationId xmlns:a16="http://schemas.microsoft.com/office/drawing/2014/main" id="{BCD1FBB9-C0A5-B04E-88F2-7C414BFF6D60}"/>
                </a:ext>
              </a:extLst>
            </p:cNvPr>
            <p:cNvSpPr/>
            <p:nvPr/>
          </p:nvSpPr>
          <p:spPr>
            <a:xfrm>
              <a:off x="4700751" y="1934699"/>
              <a:ext cx="585997" cy="1190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 Box 11">
              <a:extLst>
                <a:ext uri="{FF2B5EF4-FFF2-40B4-BE49-F238E27FC236}">
                  <a16:creationId xmlns:a16="http://schemas.microsoft.com/office/drawing/2014/main" id="{53E5159B-01EB-5448-B1CF-FBCFB87D6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58986" y="4559747"/>
              <a:ext cx="3430278" cy="575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Clr>
                  <a:srgbClr val="CC00FF"/>
                </a:buClr>
              </a:pPr>
              <a:r>
                <a:rPr lang="en-US" sz="1200" b="1" dirty="0">
                  <a:solidFill>
                    <a:srgbClr val="FF0000"/>
                  </a:solidFill>
                  <a:latin typeface="+mj-lt"/>
                </a:rPr>
                <a:t>MAMI @ JGU Mainz</a:t>
              </a:r>
            </a:p>
            <a:p>
              <a:pPr algn="ctr">
                <a:buClr>
                  <a:srgbClr val="CC00FF"/>
                </a:buClr>
              </a:pPr>
              <a:r>
                <a:rPr lang="en-US" sz="1200" b="1" dirty="0">
                  <a:solidFill>
                    <a:srgbClr val="FF0000"/>
                  </a:solidFill>
                  <a:latin typeface="+mj-lt"/>
                </a:rPr>
                <a:t>1.6 GeV CW - 150 kW</a:t>
              </a:r>
              <a:endParaRPr lang="fr-FR" sz="12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7" name="Rechteck 3">
              <a:extLst>
                <a:ext uri="{FF2B5EF4-FFF2-40B4-BE49-F238E27FC236}">
                  <a16:creationId xmlns:a16="http://schemas.microsoft.com/office/drawing/2014/main" id="{738A1425-1581-5643-8ADA-25F74A13897E}"/>
                </a:ext>
              </a:extLst>
            </p:cNvPr>
            <p:cNvSpPr/>
            <p:nvPr/>
          </p:nvSpPr>
          <p:spPr>
            <a:xfrm>
              <a:off x="2837459" y="4092377"/>
              <a:ext cx="654421" cy="366562"/>
            </a:xfrm>
            <a:prstGeom prst="rect">
              <a:avLst/>
            </a:prstGeom>
            <a:solidFill>
              <a:schemeClr val="accent1">
                <a:alpha val="3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F804393F-17BA-F747-B0AD-EA3E0A4F04EE}"/>
                </a:ext>
              </a:extLst>
            </p:cNvPr>
            <p:cNvCxnSpPr/>
            <p:nvPr/>
          </p:nvCxnSpPr>
          <p:spPr>
            <a:xfrm>
              <a:off x="4224028" y="2940095"/>
              <a:ext cx="0" cy="960129"/>
            </a:xfrm>
            <a:prstGeom prst="line">
              <a:avLst/>
            </a:prstGeom>
            <a:ln w="28575">
              <a:solidFill>
                <a:srgbClr val="999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8258" name="Picture 2" descr="\\VBOXSVR\Bureau\Panorama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4520" y="2734444"/>
            <a:ext cx="3025802" cy="1910308"/>
          </a:xfrm>
          <a:prstGeom prst="rect">
            <a:avLst/>
          </a:prstGeom>
          <a:noFill/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585888" y="3395092"/>
            <a:ext cx="16561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IUTF @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JLab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5-10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MeV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> CW</a:t>
            </a:r>
            <a:endParaRPr lang="fr-FR" sz="1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5AF643-18D5-BA4F-A58C-9D55BD4277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6267" y="4583079"/>
            <a:ext cx="3473690" cy="14721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BA7D25-A823-8540-B97F-C1CE0B628C92}"/>
              </a:ext>
            </a:extLst>
          </p:cNvPr>
          <p:cNvSpPr txBox="1"/>
          <p:nvPr/>
        </p:nvSpPr>
        <p:spPr>
          <a:xfrm>
            <a:off x="9499600" y="23749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361838" y="5004770"/>
            <a:ext cx="2560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PRAE @ LAL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Orsay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  <a:p>
            <a:pPr algn="ctr">
              <a:buClr>
                <a:srgbClr val="CC00FF"/>
              </a:buClr>
            </a:pPr>
            <a:r>
              <a:rPr lang="en-US" sz="1200" b="1" dirty="0">
                <a:solidFill>
                  <a:srgbClr val="FF0000"/>
                </a:solidFill>
                <a:latin typeface="+mj-lt"/>
              </a:rPr>
              <a:t>30-140 </a:t>
            </a:r>
            <a:r>
              <a:rPr lang="en-US" sz="1200" b="1" dirty="0" err="1">
                <a:solidFill>
                  <a:srgbClr val="FF0000"/>
                </a:solidFill>
                <a:latin typeface="+mj-lt"/>
              </a:rPr>
              <a:t>MeV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> 50 Hz</a:t>
            </a:r>
            <a:endParaRPr lang="fr-FR" sz="1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A5F42EFD-FC88-CF41-8A42-7046D0983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622" y="6580188"/>
            <a:ext cx="6415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24/25</a:t>
            </a:r>
          </a:p>
        </p:txBody>
      </p:sp>
      <p:sp>
        <p:nvSpPr>
          <p:cNvPr id="31" name="Text Box 18">
            <a:extLst>
              <a:ext uri="{FF2B5EF4-FFF2-40B4-BE49-F238E27FC236}">
                <a16:creationId xmlns:a16="http://schemas.microsoft.com/office/drawing/2014/main" id="{3E4F662C-C075-7946-8F15-941E9B2EC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362541498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Line 2"/>
          <p:cNvSpPr>
            <a:spLocks noChangeShapeType="1"/>
          </p:cNvSpPr>
          <p:nvPr/>
        </p:nvSpPr>
        <p:spPr bwMode="auto">
          <a:xfrm>
            <a:off x="146050" y="741363"/>
            <a:ext cx="8856663" cy="0"/>
          </a:xfrm>
          <a:prstGeom prst="line">
            <a:avLst/>
          </a:prstGeom>
          <a:noFill/>
          <a:ln w="50800" cmpd="dbl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201732" name="Text Box 4"/>
          <p:cNvSpPr txBox="1">
            <a:spLocks noChangeArrowheads="1"/>
          </p:cNvSpPr>
          <p:nvPr/>
        </p:nvSpPr>
        <p:spPr bwMode="auto">
          <a:xfrm>
            <a:off x="190500" y="276225"/>
            <a:ext cx="12859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fr-FR" sz="1800" i="1" dirty="0">
                <a:solidFill>
                  <a:srgbClr val="969696"/>
                </a:solidFill>
              </a:rPr>
              <a:t>Conclusion</a:t>
            </a:r>
            <a:endParaRPr lang="fr-FR" sz="1800" i="1" dirty="0">
              <a:solidFill>
                <a:srgbClr val="B2B2B2"/>
              </a:solidFill>
            </a:endParaRPr>
          </a:p>
        </p:txBody>
      </p:sp>
      <p:sp>
        <p:nvSpPr>
          <p:cNvPr id="201736" name="Text Box 8"/>
          <p:cNvSpPr txBox="1">
            <a:spLocks noChangeArrowheads="1"/>
          </p:cNvSpPr>
          <p:nvPr/>
        </p:nvSpPr>
        <p:spPr bwMode="auto">
          <a:xfrm>
            <a:off x="3813175" y="995363"/>
            <a:ext cx="1531938" cy="4095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Lucida Calligraphy" charset="0"/>
              </a:rPr>
              <a:t>Summary</a:t>
            </a:r>
            <a:endParaRPr lang="en-US" sz="1100" b="1" dirty="0">
              <a:solidFill>
                <a:srgbClr val="000000"/>
              </a:solidFill>
              <a:latin typeface="Microsoft Sans Serif" charset="0"/>
            </a:endParaRPr>
          </a:p>
        </p:txBody>
      </p:sp>
      <p:grpSp>
        <p:nvGrpSpPr>
          <p:cNvPr id="361481" name="Grouper 14"/>
          <p:cNvGrpSpPr>
            <a:grpSpLocks/>
          </p:cNvGrpSpPr>
          <p:nvPr/>
        </p:nvGrpSpPr>
        <p:grpSpPr bwMode="auto">
          <a:xfrm>
            <a:off x="7269163" y="174625"/>
            <a:ext cx="1641475" cy="469900"/>
            <a:chOff x="7269817" y="175183"/>
            <a:chExt cx="1640458" cy="468600"/>
          </a:xfrm>
        </p:grpSpPr>
        <p:sp>
          <p:nvSpPr>
            <p:cNvPr id="16" name="Text Box 64"/>
            <p:cNvSpPr txBox="1">
              <a:spLocks noChangeArrowheads="1"/>
            </p:cNvSpPr>
            <p:nvPr/>
          </p:nvSpPr>
          <p:spPr bwMode="auto">
            <a:xfrm>
              <a:off x="7269817" y="412649"/>
              <a:ext cx="983640" cy="23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900" dirty="0">
                  <a:solidFill>
                    <a:srgbClr val="333399"/>
                  </a:solidFill>
                  <a:latin typeface="Lucida Calligraphy" charset="0"/>
                </a:rPr>
                <a:t>Eric </a:t>
              </a:r>
              <a:r>
                <a:rPr lang="en-US" sz="900" dirty="0" err="1">
                  <a:solidFill>
                    <a:srgbClr val="333399"/>
                  </a:solidFill>
                  <a:latin typeface="Lucida Calligraphy" charset="0"/>
                </a:rPr>
                <a:t>Voutier</a:t>
              </a:r>
              <a:endParaRPr lang="en-US" sz="900" dirty="0">
                <a:solidFill>
                  <a:srgbClr val="333399"/>
                </a:solidFill>
                <a:latin typeface="Lucida Calligraphy" charset="0"/>
              </a:endParaRPr>
            </a:p>
          </p:txBody>
        </p:sp>
        <p:pic>
          <p:nvPicPr>
            <p:cNvPr id="361484" name="Image 16" descr="log_ipn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7583" y="175183"/>
              <a:ext cx="752692" cy="45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11">
            <a:extLst>
              <a:ext uri="{FF2B5EF4-FFF2-40B4-BE49-F238E27FC236}">
                <a16:creationId xmlns:a16="http://schemas.microsoft.com/office/drawing/2014/main" id="{04538433-EA19-414A-A8C0-1767BBD10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622" y="6580188"/>
            <a:ext cx="6415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fr-FR" sz="1200" dirty="0">
                <a:solidFill>
                  <a:schemeClr val="accent3">
                    <a:lumMod val="65000"/>
                  </a:schemeClr>
                </a:solidFill>
              </a:rPr>
              <a:t>25/25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CCF49E6A-E922-104A-80E7-C2615A891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45" y="1751497"/>
            <a:ext cx="7784945" cy="1077218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b="1" dirty="0" err="1">
                <a:solidFill>
                  <a:srgbClr val="FF0000"/>
                </a:solidFill>
              </a:rPr>
              <a:t>Polarized</a:t>
            </a:r>
            <a:r>
              <a:rPr lang="fr-FR" sz="1800" dirty="0">
                <a:solidFill>
                  <a:srgbClr val="000000"/>
                </a:solidFill>
              </a:rPr>
              <a:t> and </a:t>
            </a:r>
            <a:r>
              <a:rPr lang="fr-FR" sz="1800" b="1" dirty="0" err="1">
                <a:solidFill>
                  <a:srgbClr val="FF0000"/>
                </a:solidFill>
              </a:rPr>
              <a:t>unpolarized</a:t>
            </a:r>
            <a:r>
              <a:rPr lang="fr-FR" sz="1800" b="1" dirty="0">
                <a:solidFill>
                  <a:srgbClr val="FF0000"/>
                </a:solidFill>
              </a:rPr>
              <a:t> positron </a:t>
            </a:r>
            <a:r>
              <a:rPr lang="fr-FR" sz="1800" b="1" dirty="0" err="1">
                <a:solidFill>
                  <a:srgbClr val="FF0000"/>
                </a:solidFill>
              </a:rPr>
              <a:t>beams</a:t>
            </a:r>
            <a:r>
              <a:rPr lang="fr-FR" sz="1800" dirty="0">
                <a:solidFill>
                  <a:srgbClr val="000000"/>
                </a:solidFill>
              </a:rPr>
              <a:t> </a:t>
            </a:r>
            <a:r>
              <a:rPr lang="fr-FR" sz="1800" dirty="0" err="1">
                <a:solidFill>
                  <a:srgbClr val="000000"/>
                </a:solidFill>
              </a:rPr>
              <a:t>provide</a:t>
            </a:r>
            <a:r>
              <a:rPr lang="fr-FR" sz="1800" dirty="0">
                <a:solidFill>
                  <a:srgbClr val="000000"/>
                </a:solidFill>
              </a:rPr>
              <a:t> a unique </a:t>
            </a:r>
            <a:r>
              <a:rPr lang="fr-FR" sz="1800" dirty="0" err="1">
                <a:solidFill>
                  <a:srgbClr val="000000"/>
                </a:solidFill>
              </a:rPr>
              <a:t>opportunity</a:t>
            </a:r>
            <a:r>
              <a:rPr lang="fr-FR" sz="1800" dirty="0">
                <a:solidFill>
                  <a:srgbClr val="000000"/>
                </a:solidFill>
              </a:rPr>
              <a:t> </a:t>
            </a:r>
          </a:p>
          <a:p>
            <a:pPr algn="ctr">
              <a:defRPr/>
            </a:pPr>
            <a:r>
              <a:rPr lang="fr-FR" sz="1800" dirty="0">
                <a:solidFill>
                  <a:srgbClr val="000000"/>
                </a:solidFill>
              </a:rPr>
              <a:t>to </a:t>
            </a:r>
            <a:r>
              <a:rPr lang="fr-FR" sz="1800" b="1" dirty="0" err="1">
                <a:solidFill>
                  <a:srgbClr val="FF0000"/>
                </a:solidFill>
              </a:rPr>
              <a:t>enhance</a:t>
            </a:r>
            <a:r>
              <a:rPr lang="fr-FR" sz="1800" dirty="0">
                <a:solidFill>
                  <a:srgbClr val="000000"/>
                </a:solidFill>
              </a:rPr>
              <a:t> the </a:t>
            </a:r>
            <a:r>
              <a:rPr lang="fr-FR" sz="1800" b="1" dirty="0" err="1">
                <a:solidFill>
                  <a:srgbClr val="FF0000"/>
                </a:solidFill>
              </a:rPr>
              <a:t>physics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reach</a:t>
            </a:r>
            <a:r>
              <a:rPr lang="fr-FR" sz="1800" dirty="0">
                <a:solidFill>
                  <a:srgbClr val="000000"/>
                </a:solidFill>
              </a:rPr>
              <a:t> of </a:t>
            </a:r>
            <a:r>
              <a:rPr lang="fr-FR" sz="1800" dirty="0" err="1">
                <a:solidFill>
                  <a:srgbClr val="000000"/>
                </a:solidFill>
              </a:rPr>
              <a:t>JLab</a:t>
            </a:r>
            <a:r>
              <a:rPr lang="fr-FR" sz="1800" dirty="0">
                <a:solidFill>
                  <a:srgbClr val="000000"/>
                </a:solidFill>
              </a:rPr>
              <a:t> and a future EIC.</a:t>
            </a:r>
          </a:p>
          <a:p>
            <a:pPr algn="ctr">
              <a:defRPr/>
            </a:pPr>
            <a:endParaRPr lang="fr-FR" sz="10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fr-FR" i="1" dirty="0" err="1">
                <a:solidFill>
                  <a:srgbClr val="0000FF"/>
                </a:solidFill>
              </a:rPr>
              <a:t>Interferences</a:t>
            </a:r>
            <a:r>
              <a:rPr lang="fr-FR" i="1" dirty="0">
                <a:solidFill>
                  <a:srgbClr val="0000FF"/>
                </a:solidFill>
              </a:rPr>
              <a:t>, </a:t>
            </a:r>
            <a:r>
              <a:rPr lang="fr-FR" i="1" dirty="0" err="1">
                <a:solidFill>
                  <a:srgbClr val="0000FF"/>
                </a:solidFill>
              </a:rPr>
              <a:t>neutral</a:t>
            </a:r>
            <a:r>
              <a:rPr lang="fr-FR" i="1" dirty="0">
                <a:solidFill>
                  <a:srgbClr val="0000FF"/>
                </a:solidFill>
              </a:rPr>
              <a:t> and </a:t>
            </a:r>
            <a:r>
              <a:rPr lang="fr-FR" i="1" dirty="0" err="1">
                <a:solidFill>
                  <a:srgbClr val="0000FF"/>
                </a:solidFill>
              </a:rPr>
              <a:t>charged</a:t>
            </a:r>
            <a:r>
              <a:rPr lang="fr-FR" i="1" dirty="0">
                <a:solidFill>
                  <a:srgbClr val="0000FF"/>
                </a:solidFill>
              </a:rPr>
              <a:t> </a:t>
            </a:r>
            <a:r>
              <a:rPr lang="fr-FR" i="1" dirty="0" err="1">
                <a:solidFill>
                  <a:srgbClr val="0000FF"/>
                </a:solidFill>
              </a:rPr>
              <a:t>currents</a:t>
            </a:r>
            <a:r>
              <a:rPr lang="fr-FR" i="1" dirty="0">
                <a:solidFill>
                  <a:srgbClr val="0000FF"/>
                </a:solidFill>
              </a:rPr>
              <a:t>, test of the Standard Model…</a:t>
            </a:r>
            <a:r>
              <a:rPr lang="fr-FR" sz="1800" i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C7161202-B102-674A-BF06-818F6731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70" y="6632114"/>
            <a:ext cx="140936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Pohang, July 1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st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-4</a:t>
            </a:r>
            <a:r>
              <a:rPr lang="en-US" sz="900" i="1" baseline="30000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th</a:t>
            </a:r>
            <a:r>
              <a:rPr lang="en-US" sz="900" i="1" dirty="0">
                <a:solidFill>
                  <a:schemeClr val="accent3">
                    <a:lumMod val="65000"/>
                  </a:schemeClr>
                </a:solidFill>
                <a:latin typeface="Footlight MT Light" charset="0"/>
                <a:cs typeface=""/>
              </a:rPr>
              <a:t>, 2018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DBD5B1-83B3-5545-A799-F14B08487FBF}"/>
              </a:ext>
            </a:extLst>
          </p:cNvPr>
          <p:cNvSpPr txBox="1"/>
          <p:nvPr/>
        </p:nvSpPr>
        <p:spPr>
          <a:xfrm>
            <a:off x="288299" y="3087651"/>
            <a:ext cx="85747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CD04FF"/>
              </a:buClr>
              <a:buFont typeface="ArialUnicodeMS" panose="020B0604020202020204" pitchFamily="34" charset="-128"/>
              <a:buChar char="☛"/>
            </a:pPr>
            <a:r>
              <a:rPr lang="fr-FR" sz="1600" dirty="0" err="1"/>
              <a:t>Work</a:t>
            </a:r>
            <a:r>
              <a:rPr lang="fr-FR" sz="1600" dirty="0"/>
              <a:t> </a:t>
            </a:r>
            <a:r>
              <a:rPr lang="fr-FR" sz="1600" dirty="0" err="1"/>
              <a:t>is</a:t>
            </a:r>
            <a:r>
              <a:rPr lang="fr-FR" sz="1600" dirty="0"/>
              <a:t> </a:t>
            </a:r>
            <a:r>
              <a:rPr lang="fr-FR" sz="1600" dirty="0" err="1"/>
              <a:t>progressing</a:t>
            </a:r>
            <a:r>
              <a:rPr lang="fr-FR" sz="1600" dirty="0"/>
              <a:t> to </a:t>
            </a:r>
            <a:r>
              <a:rPr lang="fr-FR" sz="1600" b="1" dirty="0" err="1">
                <a:solidFill>
                  <a:srgbClr val="0000FF"/>
                </a:solidFill>
              </a:rPr>
              <a:t>assess</a:t>
            </a:r>
            <a:r>
              <a:rPr lang="fr-FR" sz="1600" dirty="0"/>
              <a:t> the </a:t>
            </a:r>
            <a:r>
              <a:rPr lang="fr-FR" sz="1600" b="1" dirty="0">
                <a:solidFill>
                  <a:srgbClr val="0000FF"/>
                </a:solidFill>
              </a:rPr>
              <a:t>quantitative impact</a:t>
            </a:r>
            <a:r>
              <a:rPr lang="fr-FR" sz="1600" dirty="0"/>
              <a:t> of a </a:t>
            </a:r>
            <a:r>
              <a:rPr lang="fr-FR" sz="1600" dirty="0" err="1"/>
              <a:t>polarized</a:t>
            </a:r>
            <a:r>
              <a:rPr lang="fr-FR" sz="1600" dirty="0"/>
              <a:t> positron </a:t>
            </a:r>
            <a:r>
              <a:rPr lang="fr-FR" sz="1600" dirty="0" err="1"/>
              <a:t>beam</a:t>
            </a:r>
            <a:r>
              <a:rPr lang="fr-FR" sz="1600" dirty="0"/>
              <a:t> at </a:t>
            </a:r>
            <a:r>
              <a:rPr lang="fr-FR" sz="1600" b="1" dirty="0">
                <a:solidFill>
                  <a:srgbClr val="CD04FF"/>
                </a:solidFill>
              </a:rPr>
              <a:t>JLab12</a:t>
            </a:r>
            <a:r>
              <a:rPr lang="fr-FR" sz="1600" dirty="0"/>
              <a:t> and </a:t>
            </a:r>
            <a:r>
              <a:rPr lang="fr-FR" sz="1600" b="1" dirty="0">
                <a:solidFill>
                  <a:srgbClr val="CD04FF"/>
                </a:solidFill>
              </a:rPr>
              <a:t>EIC</a:t>
            </a:r>
            <a:r>
              <a:rPr lang="fr-FR" sz="1600" dirty="0"/>
              <a:t>.</a:t>
            </a:r>
          </a:p>
          <a:p>
            <a:pPr algn="ctr">
              <a:buClr>
                <a:srgbClr val="CD04FF"/>
              </a:buClr>
            </a:pPr>
            <a:r>
              <a:rPr lang="fr-FR" b="1" dirty="0">
                <a:solidFill>
                  <a:srgbClr val="7030A0"/>
                </a:solidFill>
              </a:rPr>
              <a:t>… JPos17 </a:t>
            </a:r>
            <a:r>
              <a:rPr lang="fr-FR" b="1" dirty="0" err="1">
                <a:solidFill>
                  <a:srgbClr val="7030A0"/>
                </a:solidFill>
              </a:rPr>
              <a:t>proceedings</a:t>
            </a:r>
            <a:r>
              <a:rPr lang="fr-FR" b="1" dirty="0">
                <a:solidFill>
                  <a:srgbClr val="7030A0"/>
                </a:solidFill>
              </a:rPr>
              <a:t>, LOI12-18-004, White Paper (2019), </a:t>
            </a:r>
            <a:r>
              <a:rPr lang="fr-FR" b="1" dirty="0" err="1">
                <a:solidFill>
                  <a:srgbClr val="7030A0"/>
                </a:solidFill>
              </a:rPr>
              <a:t>Coneptual</a:t>
            </a:r>
            <a:r>
              <a:rPr lang="fr-FR" b="1" dirty="0">
                <a:solidFill>
                  <a:srgbClr val="7030A0"/>
                </a:solidFill>
              </a:rPr>
              <a:t> Design Report (2020) …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480940-F224-CC4D-B1F7-694476BFD573}"/>
              </a:ext>
            </a:extLst>
          </p:cNvPr>
          <p:cNvSpPr txBox="1"/>
          <p:nvPr/>
        </p:nvSpPr>
        <p:spPr>
          <a:xfrm>
            <a:off x="654608" y="4103854"/>
            <a:ext cx="7850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00FF"/>
              </a:buClr>
              <a:buFont typeface="Wingdings" pitchFamily="2" charset="2"/>
              <a:buChar char="q"/>
            </a:pPr>
            <a:r>
              <a:rPr lang="fr-FR" sz="1600" dirty="0"/>
              <a:t>The </a:t>
            </a:r>
            <a:r>
              <a:rPr lang="fr-FR" sz="1600" b="1" dirty="0">
                <a:solidFill>
                  <a:srgbClr val="FF0000"/>
                </a:solidFill>
              </a:rPr>
              <a:t>P3E </a:t>
            </a:r>
            <a:r>
              <a:rPr lang="fr-FR" sz="1600" b="1" dirty="0" err="1">
                <a:solidFill>
                  <a:srgbClr val="FF0000"/>
                </a:solidFill>
              </a:rPr>
              <a:t>european</a:t>
            </a:r>
            <a:r>
              <a:rPr lang="fr-FR" sz="1600" b="1" dirty="0">
                <a:solidFill>
                  <a:srgbClr val="FF0000"/>
                </a:solidFill>
              </a:rPr>
              <a:t>/US initiative</a:t>
            </a:r>
            <a:r>
              <a:rPr lang="fr-FR" sz="1600" dirty="0"/>
              <a:t> has been </a:t>
            </a:r>
            <a:r>
              <a:rPr lang="fr-FR" sz="1600" dirty="0" err="1"/>
              <a:t>proposed</a:t>
            </a:r>
            <a:r>
              <a:rPr lang="fr-FR" sz="1600" dirty="0"/>
              <a:t> to </a:t>
            </a:r>
            <a:r>
              <a:rPr lang="fr-FR" sz="1600" b="1" dirty="0" err="1">
                <a:solidFill>
                  <a:srgbClr val="0000FF"/>
                </a:solidFill>
              </a:rPr>
              <a:t>evaluate</a:t>
            </a:r>
            <a:r>
              <a:rPr lang="fr-FR" sz="1600" b="1" dirty="0">
                <a:solidFill>
                  <a:srgbClr val="0000FF"/>
                </a:solidFill>
              </a:rPr>
              <a:t>/</a:t>
            </a:r>
            <a:r>
              <a:rPr lang="fr-FR" sz="1600" b="1" dirty="0" err="1">
                <a:solidFill>
                  <a:srgbClr val="0000FF"/>
                </a:solidFill>
              </a:rPr>
              <a:t>address</a:t>
            </a:r>
            <a:r>
              <a:rPr lang="fr-FR" sz="1600" dirty="0"/>
              <a:t> </a:t>
            </a:r>
            <a:r>
              <a:rPr lang="fr-FR" sz="1600" dirty="0" err="1"/>
              <a:t>some</a:t>
            </a:r>
            <a:r>
              <a:rPr lang="fr-FR" sz="1600" dirty="0"/>
              <a:t> of the </a:t>
            </a:r>
            <a:r>
              <a:rPr lang="fr-FR" sz="1600" b="1" dirty="0" err="1">
                <a:solidFill>
                  <a:srgbClr val="0000FF"/>
                </a:solidFill>
              </a:rPr>
              <a:t>technical</a:t>
            </a:r>
            <a:r>
              <a:rPr lang="fr-FR" sz="1600" b="1" dirty="0">
                <a:solidFill>
                  <a:srgbClr val="0000FF"/>
                </a:solidFill>
              </a:rPr>
              <a:t> challenges</a:t>
            </a:r>
            <a:r>
              <a:rPr lang="fr-FR" sz="1600" dirty="0"/>
              <a:t> of </a:t>
            </a:r>
          </a:p>
          <a:p>
            <a:pPr algn="ctr">
              <a:buClr>
                <a:srgbClr val="CD04FF"/>
              </a:buClr>
            </a:pPr>
            <a:r>
              <a:rPr lang="fr-FR" sz="1600" b="1" dirty="0" err="1"/>
              <a:t>polarized</a:t>
            </a:r>
            <a:r>
              <a:rPr lang="fr-FR" sz="1600" b="1" dirty="0"/>
              <a:t> positron </a:t>
            </a:r>
            <a:r>
              <a:rPr lang="fr-FR" sz="1600" b="1" dirty="0" err="1"/>
              <a:t>beams</a:t>
            </a:r>
            <a:r>
              <a:rPr lang="fr-FR" sz="1600" b="1" dirty="0"/>
              <a:t> </a:t>
            </a:r>
            <a:r>
              <a:rPr lang="fr-FR" sz="1600" b="1" dirty="0" err="1"/>
              <a:t>driven</a:t>
            </a:r>
            <a:r>
              <a:rPr lang="fr-FR" sz="1600" b="1" dirty="0"/>
              <a:t> by high </a:t>
            </a:r>
            <a:r>
              <a:rPr lang="fr-FR" sz="1600" b="1" dirty="0" err="1"/>
              <a:t>intensity</a:t>
            </a:r>
            <a:r>
              <a:rPr lang="fr-FR" sz="1600" b="1" dirty="0"/>
              <a:t> </a:t>
            </a:r>
            <a:r>
              <a:rPr lang="fr-FR" sz="1600" b="1" dirty="0" err="1"/>
              <a:t>polarized</a:t>
            </a:r>
            <a:r>
              <a:rPr lang="fr-FR" sz="1600" b="1" dirty="0"/>
              <a:t> </a:t>
            </a:r>
            <a:r>
              <a:rPr lang="fr-FR" sz="1600" b="1" dirty="0" err="1"/>
              <a:t>electron</a:t>
            </a:r>
            <a:r>
              <a:rPr lang="fr-FR" sz="1600" b="1" dirty="0"/>
              <a:t> </a:t>
            </a:r>
            <a:r>
              <a:rPr lang="fr-FR" sz="1600" b="1" dirty="0" err="1"/>
              <a:t>beams</a:t>
            </a:r>
            <a:r>
              <a:rPr lang="fr-FR" sz="16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70179-FFDA-134A-9E6C-5C1F47CD5807}"/>
              </a:ext>
            </a:extLst>
          </p:cNvPr>
          <p:cNvSpPr txBox="1"/>
          <p:nvPr/>
        </p:nvSpPr>
        <p:spPr>
          <a:xfrm>
            <a:off x="2239420" y="6284054"/>
            <a:ext cx="6593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D04FF"/>
              </a:buClr>
            </a:pPr>
            <a:r>
              <a:rPr lang="fr-FR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voutier@ipno.in2p3.fr</a:t>
            </a:r>
            <a:r>
              <a:rPr lang="fr-FR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grames@jlab.org</a:t>
            </a:r>
            <a:r>
              <a:rPr lang="fr-FR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fr-FR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Subscribe</a:t>
            </a:r>
            <a:r>
              <a:rPr lang="fr-FR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pwg@jlab.org</a:t>
            </a:r>
            <a:endParaRPr lang="fr-FR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90EB943-7CA6-2F4E-8048-803368670034}"/>
              </a:ext>
            </a:extLst>
          </p:cNvPr>
          <p:cNvSpPr/>
          <p:nvPr/>
        </p:nvSpPr>
        <p:spPr>
          <a:xfrm>
            <a:off x="2177405" y="5242591"/>
            <a:ext cx="4793093" cy="781900"/>
          </a:xfrm>
          <a:prstGeom prst="ellipse">
            <a:avLst/>
          </a:prstGeom>
          <a:solidFill>
            <a:srgbClr val="DEF4F1"/>
          </a:solidFill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err="1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Please</a:t>
            </a:r>
            <a:r>
              <a:rPr lang="fr-FR" sz="1800" b="1" dirty="0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, </a:t>
            </a:r>
            <a:r>
              <a:rPr lang="fr-FR" sz="1800" b="1" dirty="0" err="1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consider</a:t>
            </a:r>
            <a:r>
              <a:rPr lang="fr-FR" sz="1800" b="1" dirty="0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contributing</a:t>
            </a:r>
            <a:r>
              <a:rPr lang="fr-FR" sz="1800" b="1" dirty="0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 to </a:t>
            </a:r>
            <a:r>
              <a:rPr lang="fr-FR" sz="1800" b="1" dirty="0" err="1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this</a:t>
            </a:r>
            <a:r>
              <a:rPr lang="fr-FR" sz="1800" b="1" dirty="0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adventure</a:t>
            </a:r>
            <a:r>
              <a:rPr lang="fr-FR" sz="1800" b="1" dirty="0">
                <a:solidFill>
                  <a:srgbClr val="FF0000"/>
                </a:solidFill>
                <a:latin typeface="Comic Sans MS" panose="030F0902030302020204" pitchFamily="66" charset="0"/>
                <a:cs typeface="Gautami" panose="020B0502040204020203" pitchFamily="34" charset="0"/>
              </a:rPr>
              <a:t> !!</a:t>
            </a:r>
          </a:p>
        </p:txBody>
      </p:sp>
    </p:spTree>
    <p:extLst>
      <p:ext uri="{BB962C8B-B14F-4D97-AF65-F5344CB8AC3E}">
        <p14:creationId xmlns:p14="http://schemas.microsoft.com/office/powerpoint/2010/main" val="754313064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5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125112</TotalTime>
  <Words>2728</Words>
  <Application>Microsoft Macintosh PowerPoint</Application>
  <PresentationFormat>Affichage à l'écran (4:3)</PresentationFormat>
  <Paragraphs>495</Paragraphs>
  <Slides>25</Slides>
  <Notes>24</Notes>
  <HiddenSlides>0</HiddenSlides>
  <MMClips>0</MMClips>
  <ScaleCrop>false</ScaleCrop>
  <HeadingPairs>
    <vt:vector size="8" baseType="variant">
      <vt:variant>
        <vt:lpstr>Polices utilisées</vt:lpstr>
      </vt:variant>
      <vt:variant>
        <vt:i4>25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57" baseType="lpstr">
      <vt:lpstr>Arial Unicode MS</vt:lpstr>
      <vt:lpstr>ArialUnicodeMS</vt:lpstr>
      <vt:lpstr>MS PGothic</vt:lpstr>
      <vt:lpstr>MS PGothic</vt:lpstr>
      <vt:lpstr>SimSun</vt:lpstr>
      <vt:lpstr>Al Tarikh</vt:lpstr>
      <vt:lpstr>AppleSymbols</vt:lpstr>
      <vt:lpstr>Arial</vt:lpstr>
      <vt:lpstr>Arial Hebrew</vt:lpstr>
      <vt:lpstr>Arial Narrow</vt:lpstr>
      <vt:lpstr>Calibri</vt:lpstr>
      <vt:lpstr>Cambria Math</vt:lpstr>
      <vt:lpstr>Century Gothic</vt:lpstr>
      <vt:lpstr>Comic Sans MS</vt:lpstr>
      <vt:lpstr>Footlight MT Light</vt:lpstr>
      <vt:lpstr>Gautami</vt:lpstr>
      <vt:lpstr>Helvetica</vt:lpstr>
      <vt:lpstr>Kristen ITC</vt:lpstr>
      <vt:lpstr>Lucida Calligraphy</vt:lpstr>
      <vt:lpstr>Microsoft Sans Serif</vt:lpstr>
      <vt:lpstr>Phosphate Inline</vt:lpstr>
      <vt:lpstr>Symbol</vt:lpstr>
      <vt:lpstr>Times</vt:lpstr>
      <vt:lpstr>Times New Roman</vt:lpstr>
      <vt:lpstr>Wingdings</vt:lpstr>
      <vt:lpstr>Modèle par défaut</vt:lpstr>
      <vt:lpstr>9_Modèle par défaut</vt:lpstr>
      <vt:lpstr>1_Modèle par défaut</vt:lpstr>
      <vt:lpstr>10_Modèle par défaut</vt:lpstr>
      <vt:lpstr>15_Modèle par défaut</vt:lpstr>
      <vt:lpstr>Equation</vt:lpstr>
      <vt:lpstr>…quation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LPSC-IN2P3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Eric Voutier</dc:creator>
  <cp:lastModifiedBy>Utilisateur Microsoft Office</cp:lastModifiedBy>
  <cp:revision>1034</cp:revision>
  <dcterms:created xsi:type="dcterms:W3CDTF">2006-05-27T14:32:12Z</dcterms:created>
  <dcterms:modified xsi:type="dcterms:W3CDTF">2018-07-02T03:24:33Z</dcterms:modified>
</cp:coreProperties>
</file>