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4"/>
  </p:notesMasterIdLst>
  <p:sldIdLst>
    <p:sldId id="256" r:id="rId2"/>
    <p:sldId id="415" r:id="rId3"/>
    <p:sldId id="479" r:id="rId4"/>
    <p:sldId id="480" r:id="rId5"/>
    <p:sldId id="456" r:id="rId6"/>
    <p:sldId id="477" r:id="rId7"/>
    <p:sldId id="478" r:id="rId8"/>
    <p:sldId id="458" r:id="rId9"/>
    <p:sldId id="460" r:id="rId10"/>
    <p:sldId id="461" r:id="rId11"/>
    <p:sldId id="459" r:id="rId12"/>
    <p:sldId id="462" r:id="rId13"/>
    <p:sldId id="390" r:id="rId14"/>
    <p:sldId id="463" r:id="rId15"/>
    <p:sldId id="475" r:id="rId16"/>
    <p:sldId id="464" r:id="rId17"/>
    <p:sldId id="466" r:id="rId18"/>
    <p:sldId id="467" r:id="rId19"/>
    <p:sldId id="472" r:id="rId20"/>
    <p:sldId id="473" r:id="rId21"/>
    <p:sldId id="470" r:id="rId22"/>
    <p:sldId id="317" r:id="rId23"/>
  </p:sldIdLst>
  <p:sldSz cx="9144000" cy="6858000" type="screen4x3"/>
  <p:notesSz cx="6858000" cy="9144000"/>
  <p:defaultTextStyle>
    <a:defPPr>
      <a:defRPr lang="en-GB"/>
    </a:defPPr>
    <a:lvl1pPr algn="l" rtl="0" eaLnBrk="0" fontAlgn="base" hangingPunct="0">
      <a:spcBef>
        <a:spcPct val="0"/>
      </a:spcBef>
      <a:spcAft>
        <a:spcPct val="0"/>
      </a:spcAft>
      <a:defRPr sz="2400" kern="1200">
        <a:solidFill>
          <a:srgbClr val="000000"/>
        </a:solidFill>
        <a:latin typeface="Times New Roman" charset="0"/>
        <a:ea typeface="+mn-ea"/>
        <a:cs typeface="+mn-cs"/>
      </a:defRPr>
    </a:lvl1pPr>
    <a:lvl2pPr marL="457200" algn="l" rtl="0" eaLnBrk="0" fontAlgn="base" hangingPunct="0">
      <a:spcBef>
        <a:spcPct val="0"/>
      </a:spcBef>
      <a:spcAft>
        <a:spcPct val="0"/>
      </a:spcAft>
      <a:defRPr sz="2400" kern="1200">
        <a:solidFill>
          <a:srgbClr val="000000"/>
        </a:solidFill>
        <a:latin typeface="Times New Roman" charset="0"/>
        <a:ea typeface="+mn-ea"/>
        <a:cs typeface="+mn-cs"/>
      </a:defRPr>
    </a:lvl2pPr>
    <a:lvl3pPr marL="914400" algn="l" rtl="0" eaLnBrk="0" fontAlgn="base" hangingPunct="0">
      <a:spcBef>
        <a:spcPct val="0"/>
      </a:spcBef>
      <a:spcAft>
        <a:spcPct val="0"/>
      </a:spcAft>
      <a:defRPr sz="2400" kern="1200">
        <a:solidFill>
          <a:srgbClr val="000000"/>
        </a:solidFill>
        <a:latin typeface="Times New Roman" charset="0"/>
        <a:ea typeface="+mn-ea"/>
        <a:cs typeface="+mn-cs"/>
      </a:defRPr>
    </a:lvl3pPr>
    <a:lvl4pPr marL="1371600" algn="l" rtl="0" eaLnBrk="0" fontAlgn="base" hangingPunct="0">
      <a:spcBef>
        <a:spcPct val="0"/>
      </a:spcBef>
      <a:spcAft>
        <a:spcPct val="0"/>
      </a:spcAft>
      <a:defRPr sz="2400" kern="1200">
        <a:solidFill>
          <a:srgbClr val="000000"/>
        </a:solidFill>
        <a:latin typeface="Times New Roman" charset="0"/>
        <a:ea typeface="+mn-ea"/>
        <a:cs typeface="+mn-cs"/>
      </a:defRPr>
    </a:lvl4pPr>
    <a:lvl5pPr marL="1828800" algn="l" rtl="0" eaLnBrk="0" fontAlgn="base" hangingPunct="0">
      <a:spcBef>
        <a:spcPct val="0"/>
      </a:spcBef>
      <a:spcAft>
        <a:spcPct val="0"/>
      </a:spcAft>
      <a:defRPr sz="2400" kern="1200">
        <a:solidFill>
          <a:srgbClr val="000000"/>
        </a:solidFill>
        <a:latin typeface="Times New Roman" charset="0"/>
        <a:ea typeface="+mn-ea"/>
        <a:cs typeface="+mn-cs"/>
      </a:defRPr>
    </a:lvl5pPr>
    <a:lvl6pPr marL="2286000" algn="l" defTabSz="457200" rtl="0" eaLnBrk="1" latinLnBrk="0" hangingPunct="1">
      <a:defRPr sz="2400" kern="1200">
        <a:solidFill>
          <a:srgbClr val="000000"/>
        </a:solidFill>
        <a:latin typeface="Times New Roman" charset="0"/>
        <a:ea typeface="+mn-ea"/>
        <a:cs typeface="+mn-cs"/>
      </a:defRPr>
    </a:lvl6pPr>
    <a:lvl7pPr marL="2743200" algn="l" defTabSz="457200" rtl="0" eaLnBrk="1" latinLnBrk="0" hangingPunct="1">
      <a:defRPr sz="2400" kern="1200">
        <a:solidFill>
          <a:srgbClr val="000000"/>
        </a:solidFill>
        <a:latin typeface="Times New Roman" charset="0"/>
        <a:ea typeface="+mn-ea"/>
        <a:cs typeface="+mn-cs"/>
      </a:defRPr>
    </a:lvl7pPr>
    <a:lvl8pPr marL="3200400" algn="l" defTabSz="457200" rtl="0" eaLnBrk="1" latinLnBrk="0" hangingPunct="1">
      <a:defRPr sz="2400" kern="1200">
        <a:solidFill>
          <a:srgbClr val="000000"/>
        </a:solidFill>
        <a:latin typeface="Times New Roman" charset="0"/>
        <a:ea typeface="+mn-ea"/>
        <a:cs typeface="+mn-cs"/>
      </a:defRPr>
    </a:lvl8pPr>
    <a:lvl9pPr marL="3657600" algn="l" defTabSz="457200" rtl="0" eaLnBrk="1" latinLnBrk="0" hangingPunct="1">
      <a:defRPr sz="2400" kern="1200">
        <a:solidFill>
          <a:srgbClr val="000000"/>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66FF"/>
    <a:srgbClr val="FF0000"/>
    <a:srgbClr val="00FFFF"/>
    <a:srgbClr val="D60093"/>
    <a:srgbClr val="FFFF00"/>
    <a:srgbClr val="FFFF66"/>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78" autoAdjust="0"/>
    <p:restoredTop sz="94718" autoAdjust="0"/>
  </p:normalViewPr>
  <p:slideViewPr>
    <p:cSldViewPr>
      <p:cViewPr varScale="1">
        <p:scale>
          <a:sx n="88" d="100"/>
          <a:sy n="88" d="100"/>
        </p:scale>
        <p:origin x="1080" y="192"/>
      </p:cViewPr>
      <p:guideLst>
        <p:guide orient="horz" pos="2160"/>
        <p:guide pos="2880"/>
      </p:guideLst>
    </p:cSldViewPr>
  </p:slideViewPr>
  <p:outlineViewPr>
    <p:cViewPr varScale="1">
      <p:scale>
        <a:sx n="170" d="200"/>
        <a:sy n="170" d="200"/>
      </p:scale>
      <p:origin x="0" y="7860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58000" cy="9144000"/>
          </a:xfrm>
          <a:prstGeom prst="roundRect">
            <a:avLst>
              <a:gd name="adj" fmla="val 23"/>
            </a:avLst>
          </a:prstGeom>
          <a:solidFill>
            <a:srgbClr val="FFFFFF"/>
          </a:solidFill>
          <a:ln w="9360">
            <a:noFill/>
            <a:round/>
            <a:headEnd/>
            <a:tailEnd/>
          </a:ln>
        </p:spPr>
        <p:txBody>
          <a:bodyPr wrap="none" anchor="ctr">
            <a:prstTxWarp prst="textNoShape">
              <a:avLst/>
            </a:prstTxWarp>
          </a:bodyPr>
          <a:lstStyle/>
          <a:p>
            <a:pPr>
              <a:defRPr/>
            </a:pPr>
            <a:endParaRPr lang="en-US"/>
          </a:p>
        </p:txBody>
      </p:sp>
      <p:sp>
        <p:nvSpPr>
          <p:cNvPr id="2050" name="AutoShape 2"/>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p:spPr>
        <p:txBody>
          <a:bodyPr wrap="none" anchor="ctr">
            <a:prstTxWarp prst="textNoShape">
              <a:avLst/>
            </a:prstTxWarp>
          </a:bodyPr>
          <a:lstStyle/>
          <a:p>
            <a:pPr>
              <a:defRPr/>
            </a:pPr>
            <a:endParaRPr lang="en-US"/>
          </a:p>
        </p:txBody>
      </p:sp>
      <p:sp>
        <p:nvSpPr>
          <p:cNvPr id="2051" name="AutoShape 3"/>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p:spPr>
        <p:txBody>
          <a:bodyPr wrap="none" anchor="ctr">
            <a:prstTxWarp prst="textNoShape">
              <a:avLst/>
            </a:prstTxWarp>
          </a:bodyPr>
          <a:lstStyle/>
          <a:p>
            <a:pPr>
              <a:defRPr/>
            </a:pPr>
            <a:endParaRPr lang="en-US"/>
          </a:p>
        </p:txBody>
      </p:sp>
      <p:sp>
        <p:nvSpPr>
          <p:cNvPr id="2052" name="AutoShape 4"/>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p:spPr>
        <p:txBody>
          <a:bodyPr wrap="none" anchor="ctr">
            <a:prstTxWarp prst="textNoShape">
              <a:avLst/>
            </a:prstTxWarp>
          </a:bodyPr>
          <a:lstStyle/>
          <a:p>
            <a:pPr>
              <a:defRPr/>
            </a:pPr>
            <a:endParaRPr lang="en-US"/>
          </a:p>
        </p:txBody>
      </p:sp>
      <p:sp>
        <p:nvSpPr>
          <p:cNvPr id="2053" name="AutoShape 5"/>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p:spPr>
        <p:txBody>
          <a:bodyPr wrap="none" anchor="ctr">
            <a:prstTxWarp prst="textNoShape">
              <a:avLst/>
            </a:prstTxWarp>
          </a:bodyPr>
          <a:lstStyle/>
          <a:p>
            <a:pPr>
              <a:defRPr/>
            </a:pPr>
            <a:endParaRPr lang="en-US"/>
          </a:p>
        </p:txBody>
      </p:sp>
      <p:sp>
        <p:nvSpPr>
          <p:cNvPr id="2054" name="AutoShape 6"/>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p:spPr>
        <p:txBody>
          <a:bodyPr wrap="none" anchor="ctr">
            <a:prstTxWarp prst="textNoShape">
              <a:avLst/>
            </a:prstTxWarp>
          </a:bodyPr>
          <a:lstStyle/>
          <a:p>
            <a:pPr>
              <a:defRPr/>
            </a:pPr>
            <a:endParaRPr lang="en-US"/>
          </a:p>
        </p:txBody>
      </p:sp>
      <p:sp>
        <p:nvSpPr>
          <p:cNvPr id="2055" name="AutoShape 7"/>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p:spPr>
        <p:txBody>
          <a:bodyPr wrap="none" anchor="ctr">
            <a:prstTxWarp prst="textNoShape">
              <a:avLst/>
            </a:prstTxWarp>
          </a:bodyPr>
          <a:lstStyle/>
          <a:p>
            <a:pPr>
              <a:defRPr/>
            </a:pPr>
            <a:endParaRPr lang="en-US"/>
          </a:p>
        </p:txBody>
      </p:sp>
      <p:sp>
        <p:nvSpPr>
          <p:cNvPr id="2056" name="AutoShape 8"/>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p:spPr>
        <p:txBody>
          <a:bodyPr wrap="none" anchor="ctr">
            <a:prstTxWarp prst="textNoShape">
              <a:avLst/>
            </a:prstTxWarp>
          </a:bodyPr>
          <a:lstStyle/>
          <a:p>
            <a:pPr>
              <a:defRPr/>
            </a:pPr>
            <a:endParaRPr lang="en-US"/>
          </a:p>
        </p:txBody>
      </p:sp>
      <p:sp>
        <p:nvSpPr>
          <p:cNvPr id="2057" name="AutoShape 9"/>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p:spPr>
        <p:txBody>
          <a:bodyPr wrap="none" anchor="ctr">
            <a:prstTxWarp prst="textNoShape">
              <a:avLst/>
            </a:prstTxWarp>
          </a:bodyPr>
          <a:lstStyle/>
          <a:p>
            <a:pPr>
              <a:defRPr/>
            </a:pPr>
            <a:endParaRPr lang="en-US"/>
          </a:p>
        </p:txBody>
      </p:sp>
      <p:sp>
        <p:nvSpPr>
          <p:cNvPr id="16395" name="Rectangle 10"/>
          <p:cNvSpPr>
            <a:spLocks noGrp="1" noRot="1" noChangeAspect="1" noChangeArrowheads="1" noTextEdit="1"/>
          </p:cNvSpPr>
          <p:nvPr>
            <p:ph type="sldImg"/>
          </p:nvPr>
        </p:nvSpPr>
        <p:spPr bwMode="auto">
          <a:xfrm>
            <a:off x="0" y="227013"/>
            <a:ext cx="1588" cy="12750800"/>
          </a:xfrm>
          <a:prstGeom prst="rect">
            <a:avLst/>
          </a:prstGeom>
          <a:solidFill>
            <a:srgbClr val="FFFFFF"/>
          </a:solidFill>
          <a:ln w="9525">
            <a:solidFill>
              <a:srgbClr val="000000"/>
            </a:solidFill>
            <a:miter lim="800000"/>
            <a:headEnd/>
            <a:tailEnd/>
          </a:ln>
        </p:spPr>
      </p:sp>
      <p:sp>
        <p:nvSpPr>
          <p:cNvPr id="2059" name="Text Box 11"/>
          <p:cNvSpPr txBox="1">
            <a:spLocks noGrp="1" noChangeArrowheads="1"/>
          </p:cNvSpPr>
          <p:nvPr>
            <p:ph type="body" idx="1"/>
          </p:nvPr>
        </p:nvSpPr>
        <p:spPr bwMode="auto">
          <a:xfrm>
            <a:off x="671513" y="3236913"/>
            <a:ext cx="7808912" cy="30448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1499404007"/>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ＭＳ Ｐゴシック" charset="-128"/>
      </a:defRPr>
    </a:lvl1pPr>
    <a:lvl2pPr marL="37931725" indent="-37474525"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2pPr>
    <a:lvl3pPr marL="11430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3pPr>
    <a:lvl4pPr marL="16002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4pPr>
    <a:lvl5pPr marL="20574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1"/>
          <p:cNvSpPr>
            <a:spLocks noGrp="1" noRot="1" noChangeAspect="1" noChangeArrowheads="1" noTextEdit="1"/>
          </p:cNvSpPr>
          <p:nvPr>
            <p:ph type="sldImg"/>
          </p:nvPr>
        </p:nvSpPr>
        <p:spPr>
          <a:xfrm>
            <a:off x="0" y="303213"/>
            <a:ext cx="1588" cy="1587"/>
          </a:xfrm>
          <a:ln/>
        </p:spPr>
      </p:sp>
      <p:sp>
        <p:nvSpPr>
          <p:cNvPr id="18435" name="Text Box 2"/>
          <p:cNvSpPr txBox="1">
            <a:spLocks noGrp="1" noChangeArrowheads="1"/>
          </p:cNvSpPr>
          <p:nvPr>
            <p:ph type="body" idx="1"/>
          </p:nvPr>
        </p:nvSpPr>
        <p:spPr>
          <a:noFill/>
          <a:ln/>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516107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672322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621640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628452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803707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567193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145053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584340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444171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428277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553769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683675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7308873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200846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656977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533730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0134020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43000" y="685800"/>
            <a:ext cx="4572000" cy="3429000"/>
          </a:xfrm>
          <a:noFill/>
          <a:ln/>
        </p:spPr>
      </p:sp>
      <p:sp>
        <p:nvSpPr>
          <p:cNvPr id="26627" name="Text Box 3"/>
          <p:cNvSpPr txBox="1">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9481820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143000" y="685800"/>
            <a:ext cx="4572000" cy="3429000"/>
          </a:xfrm>
          <a:noFill/>
          <a:ln/>
        </p:spPr>
      </p:sp>
      <p:sp>
        <p:nvSpPr>
          <p:cNvPr id="69635" name="Text Box 3"/>
          <p:cNvSpPr txBox="1">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AutoShape 1"/>
          <p:cNvSpPr>
            <a:spLocks noChangeArrowheads="1"/>
          </p:cNvSpPr>
          <p:nvPr/>
        </p:nvSpPr>
        <p:spPr bwMode="auto">
          <a:xfrm>
            <a:off x="395288" y="2708275"/>
            <a:ext cx="8272462" cy="53975"/>
          </a:xfrm>
          <a:prstGeom prst="roundRect">
            <a:avLst>
              <a:gd name="adj" fmla="val 2940"/>
            </a:avLst>
          </a:prstGeom>
          <a:gradFill rotWithShape="0">
            <a:gsLst>
              <a:gs pos="0">
                <a:srgbClr val="000099"/>
              </a:gs>
              <a:gs pos="50000">
                <a:srgbClr val="CCECFF"/>
              </a:gs>
              <a:gs pos="100000">
                <a:srgbClr val="000099"/>
              </a:gs>
            </a:gsLst>
            <a:lin ang="2700000" scaled="1"/>
          </a:gradFill>
          <a:ln w="9525">
            <a:noFill/>
            <a:round/>
            <a:headEnd/>
            <a:tailEnd/>
          </a:ln>
        </p:spPr>
        <p:txBody>
          <a:bodyPr wrap="none" anchor="ctr">
            <a:prstTxWarp prst="textNoShape">
              <a:avLst/>
            </a:prstTxWarp>
          </a:bodyPr>
          <a:lstStyle/>
          <a:p>
            <a:pPr>
              <a:defRPr/>
            </a:pPr>
            <a:endParaRPr lang="en-US"/>
          </a:p>
        </p:txBody>
      </p:sp>
      <p:sp>
        <p:nvSpPr>
          <p:cNvPr id="3" name="AutoShape 2"/>
          <p:cNvSpPr>
            <a:spLocks noChangeArrowheads="1"/>
          </p:cNvSpPr>
          <p:nvPr/>
        </p:nvSpPr>
        <p:spPr bwMode="auto">
          <a:xfrm>
            <a:off x="395288" y="836613"/>
            <a:ext cx="8272462" cy="53975"/>
          </a:xfrm>
          <a:prstGeom prst="roundRect">
            <a:avLst>
              <a:gd name="adj" fmla="val 2940"/>
            </a:avLst>
          </a:prstGeom>
          <a:gradFill rotWithShape="0">
            <a:gsLst>
              <a:gs pos="0">
                <a:srgbClr val="000099"/>
              </a:gs>
              <a:gs pos="50000">
                <a:srgbClr val="CCECFF"/>
              </a:gs>
              <a:gs pos="100000">
                <a:srgbClr val="000099"/>
              </a:gs>
            </a:gsLst>
            <a:lin ang="2700000" scaled="1"/>
          </a:gradFill>
          <a:ln w="9525">
            <a:noFill/>
            <a:round/>
            <a:headEnd/>
            <a:tailEnd/>
          </a:ln>
        </p:spPr>
        <p:txBody>
          <a:bodyPr wrap="none" anchor="ctr">
            <a:prstTxWarp prst="textNoShape">
              <a:avLst/>
            </a:prstTxWarp>
          </a:body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 y="1125538"/>
            <a:ext cx="4411663" cy="5311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8" y="1125538"/>
            <a:ext cx="4411662" cy="5311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3238" y="53975"/>
            <a:ext cx="2274887" cy="63833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6988" y="53975"/>
            <a:ext cx="6673850" cy="63833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6988" y="53975"/>
            <a:ext cx="9101137" cy="930275"/>
          </a:xfrm>
        </p:spPr>
        <p:txBody>
          <a:bodyPr/>
          <a:lstStyle/>
          <a:p>
            <a:r>
              <a:rPr lang="en-US"/>
              <a:t>Click to edit Master title style</a:t>
            </a:r>
          </a:p>
        </p:txBody>
      </p:sp>
      <p:sp>
        <p:nvSpPr>
          <p:cNvPr id="3" name="Text Placeholder 2"/>
          <p:cNvSpPr>
            <a:spLocks noGrp="1"/>
          </p:cNvSpPr>
          <p:nvPr>
            <p:ph type="body" sz="half" idx="1"/>
          </p:nvPr>
        </p:nvSpPr>
        <p:spPr>
          <a:xfrm>
            <a:off x="34925" y="1125538"/>
            <a:ext cx="4411663" cy="5311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98988" y="1125538"/>
            <a:ext cx="4411662" cy="2579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98988" y="3857625"/>
            <a:ext cx="4411662" cy="2579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6988" y="53975"/>
            <a:ext cx="9101137" cy="930275"/>
          </a:xfrm>
        </p:spPr>
        <p:txBody>
          <a:bodyPr/>
          <a:lstStyle/>
          <a:p>
            <a:r>
              <a:rPr lang="en-US"/>
              <a:t>Click to edit Master title style</a:t>
            </a:r>
          </a:p>
        </p:txBody>
      </p:sp>
      <p:sp>
        <p:nvSpPr>
          <p:cNvPr id="3" name="Content Placeholder 2"/>
          <p:cNvSpPr>
            <a:spLocks noGrp="1"/>
          </p:cNvSpPr>
          <p:nvPr>
            <p:ph sz="half" idx="1"/>
          </p:nvPr>
        </p:nvSpPr>
        <p:spPr>
          <a:xfrm>
            <a:off x="34925" y="1125538"/>
            <a:ext cx="4411663" cy="5311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98988" y="1125538"/>
            <a:ext cx="4411662" cy="2579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98988" y="3857625"/>
            <a:ext cx="4411662" cy="2579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6988" y="53975"/>
            <a:ext cx="9101137" cy="930275"/>
          </a:xfrm>
        </p:spPr>
        <p:txBody>
          <a:bodyPr/>
          <a:lstStyle/>
          <a:p>
            <a:r>
              <a:rPr lang="en-US"/>
              <a:t>Click to edit Master title style</a:t>
            </a:r>
          </a:p>
        </p:txBody>
      </p:sp>
      <p:sp>
        <p:nvSpPr>
          <p:cNvPr id="3" name="Content Placeholder 2"/>
          <p:cNvSpPr>
            <a:spLocks noGrp="1"/>
          </p:cNvSpPr>
          <p:nvPr>
            <p:ph sz="quarter" idx="1"/>
          </p:nvPr>
        </p:nvSpPr>
        <p:spPr>
          <a:xfrm>
            <a:off x="34925" y="1125538"/>
            <a:ext cx="4411663" cy="2579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98988" y="1125538"/>
            <a:ext cx="4411662" cy="2579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34925" y="3857625"/>
            <a:ext cx="4411663" cy="2579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598988" y="3857625"/>
            <a:ext cx="4411662" cy="2579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AutoShape 1"/>
          <p:cNvSpPr>
            <a:spLocks noChangeArrowheads="1"/>
          </p:cNvSpPr>
          <p:nvPr/>
        </p:nvSpPr>
        <p:spPr bwMode="auto">
          <a:xfrm>
            <a:off x="0" y="981075"/>
            <a:ext cx="8964613" cy="36513"/>
          </a:xfrm>
          <a:prstGeom prst="roundRect">
            <a:avLst>
              <a:gd name="adj" fmla="val 4542"/>
            </a:avLst>
          </a:prstGeom>
          <a:gradFill rotWithShape="0">
            <a:gsLst>
              <a:gs pos="0">
                <a:srgbClr val="000099"/>
              </a:gs>
              <a:gs pos="50000">
                <a:srgbClr val="CCECFF"/>
              </a:gs>
              <a:gs pos="100000">
                <a:srgbClr val="000099"/>
              </a:gs>
            </a:gsLst>
            <a:lin ang="2700000" scaled="1"/>
          </a:gradFill>
          <a:ln w="9525">
            <a:noFill/>
            <a:round/>
            <a:headEnd/>
            <a:tailEnd/>
          </a:ln>
        </p:spPr>
        <p:txBody>
          <a:bodyPr wrap="none" anchor="ctr">
            <a:prstTxWarp prst="textNoShape">
              <a:avLst/>
            </a:prstTxWarp>
          </a:bodyPr>
          <a:lstStyle/>
          <a:p>
            <a:pPr>
              <a:defRPr/>
            </a:pPr>
            <a:endParaRPr lang="en-US"/>
          </a:p>
        </p:txBody>
      </p:sp>
      <p:sp>
        <p:nvSpPr>
          <p:cNvPr id="1026" name="Rectangle 2"/>
          <p:cNvSpPr>
            <a:spLocks noGrp="1" noChangeArrowheads="1"/>
          </p:cNvSpPr>
          <p:nvPr>
            <p:ph type="title"/>
          </p:nvPr>
        </p:nvSpPr>
        <p:spPr bwMode="auto">
          <a:xfrm>
            <a:off x="26988" y="53975"/>
            <a:ext cx="9101137" cy="930275"/>
          </a:xfrm>
          <a:prstGeom prst="rect">
            <a:avLst/>
          </a:prstGeom>
          <a:noFill/>
          <a:ln w="9525">
            <a:noFill/>
            <a:miter lim="800000"/>
            <a:headEnd/>
            <a:tailEnd/>
          </a:ln>
          <a:effectLst/>
        </p:spPr>
        <p:txBody>
          <a:bodyPr vert="horz" wrap="square" lIns="90000" tIns="46800" rIns="90000" bIns="46800" numCol="1" anchor="ctr" anchorCtr="0" compatLnSpc="1">
            <a:prstTxWarp prst="textNoShape">
              <a:avLst/>
            </a:prstTxWarp>
          </a:bodyPr>
          <a:lstStyle/>
          <a:p>
            <a:pPr lvl="0"/>
            <a:r>
              <a:rPr lang="en-GB"/>
              <a:t>Click to edit Master title style</a:t>
            </a:r>
          </a:p>
        </p:txBody>
      </p:sp>
      <p:sp>
        <p:nvSpPr>
          <p:cNvPr id="1028" name="Rectangle 3"/>
          <p:cNvSpPr>
            <a:spLocks noGrp="1" noChangeArrowheads="1"/>
          </p:cNvSpPr>
          <p:nvPr>
            <p:ph type="body" idx="1"/>
          </p:nvPr>
        </p:nvSpPr>
        <p:spPr bwMode="auto">
          <a:xfrm>
            <a:off x="34925" y="1125538"/>
            <a:ext cx="8975725" cy="5311775"/>
          </a:xfrm>
          <a:prstGeom prst="rect">
            <a:avLst/>
          </a:prstGeom>
          <a:noFill/>
          <a:ln w="9525">
            <a:noFill/>
            <a:miter lim="800000"/>
            <a:headEnd/>
            <a:tailEnd/>
          </a:ln>
        </p:spPr>
        <p:txBody>
          <a:bodyPr vert="horz" wrap="square" lIns="92160" tIns="46080" rIns="92160" bIns="4608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cSld>
  <p:clrMap bg1="lt1" tx1="dk1" bg2="lt2" tx2="dk2" accent1="accent1" accent2="accent2" accent3="accent3" accent4="accent4" accent5="accent5" accent6="accent6" hlink="hlink" folHlink="folHlink"/>
  <p:sldLayoutIdLst>
    <p:sldLayoutId id="2147483722"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Lst>
  <p:txStyles>
    <p:titleStyle>
      <a:lvl1pPr algn="l" defTabSz="449263" rtl="0" eaLnBrk="0" fontAlgn="base" hangingPunct="0">
        <a:spcBef>
          <a:spcPct val="0"/>
        </a:spcBef>
        <a:spcAft>
          <a:spcPct val="0"/>
        </a:spcAft>
        <a:buClr>
          <a:srgbClr val="000000"/>
        </a:buClr>
        <a:buSzPct val="100000"/>
        <a:buFont typeface="Arial" charset="0"/>
        <a:defRPr sz="3600" i="1">
          <a:solidFill>
            <a:srgbClr val="000000"/>
          </a:solidFill>
          <a:effectLst>
            <a:outerShdw blurRad="38100" dist="38100" dir="2700000" algn="tl">
              <a:srgbClr val="DDDDDD"/>
            </a:outerShdw>
          </a:effectLst>
          <a:latin typeface="+mj-lt"/>
          <a:ea typeface="ＭＳ Ｐゴシック" charset="-128"/>
          <a:cs typeface="ＭＳ Ｐゴシック" charset="-128"/>
        </a:defRPr>
      </a:lvl1pPr>
      <a:lvl2pPr algn="l" defTabSz="449263" rtl="0" eaLnBrk="0" fontAlgn="base" hangingPunct="0">
        <a:spcBef>
          <a:spcPct val="0"/>
        </a:spcBef>
        <a:spcAft>
          <a:spcPct val="0"/>
        </a:spcAft>
        <a:buClr>
          <a:srgbClr val="000000"/>
        </a:buClr>
        <a:buSzPct val="100000"/>
        <a:buFont typeface="Arial" charset="0"/>
        <a:defRPr sz="3600" i="1">
          <a:solidFill>
            <a:srgbClr val="000000"/>
          </a:solidFill>
          <a:latin typeface="Arial" charset="0"/>
          <a:ea typeface="ＭＳ Ｐゴシック" charset="-128"/>
          <a:cs typeface="ＭＳ Ｐゴシック" charset="-128"/>
        </a:defRPr>
      </a:lvl2pPr>
      <a:lvl3pPr algn="l" defTabSz="449263" rtl="0" eaLnBrk="0" fontAlgn="base" hangingPunct="0">
        <a:spcBef>
          <a:spcPct val="0"/>
        </a:spcBef>
        <a:spcAft>
          <a:spcPct val="0"/>
        </a:spcAft>
        <a:buClr>
          <a:srgbClr val="000000"/>
        </a:buClr>
        <a:buSzPct val="100000"/>
        <a:buFont typeface="Arial" charset="0"/>
        <a:defRPr sz="3600" i="1">
          <a:solidFill>
            <a:srgbClr val="000000"/>
          </a:solidFill>
          <a:latin typeface="Arial" charset="0"/>
          <a:ea typeface="ＭＳ Ｐゴシック" charset="-128"/>
          <a:cs typeface="ＭＳ Ｐゴシック" charset="-128"/>
        </a:defRPr>
      </a:lvl3pPr>
      <a:lvl4pPr algn="l" defTabSz="449263" rtl="0" eaLnBrk="0" fontAlgn="base" hangingPunct="0">
        <a:spcBef>
          <a:spcPct val="0"/>
        </a:spcBef>
        <a:spcAft>
          <a:spcPct val="0"/>
        </a:spcAft>
        <a:buClr>
          <a:srgbClr val="000000"/>
        </a:buClr>
        <a:buSzPct val="100000"/>
        <a:buFont typeface="Arial" charset="0"/>
        <a:defRPr sz="3600" i="1">
          <a:solidFill>
            <a:srgbClr val="000000"/>
          </a:solidFill>
          <a:latin typeface="Arial" charset="0"/>
          <a:ea typeface="ＭＳ Ｐゴシック" charset="-128"/>
          <a:cs typeface="ＭＳ Ｐゴシック" charset="-128"/>
        </a:defRPr>
      </a:lvl4pPr>
      <a:lvl5pPr algn="l" defTabSz="449263" rtl="0" eaLnBrk="0" fontAlgn="base" hangingPunct="0">
        <a:spcBef>
          <a:spcPct val="0"/>
        </a:spcBef>
        <a:spcAft>
          <a:spcPct val="0"/>
        </a:spcAft>
        <a:buClr>
          <a:srgbClr val="000000"/>
        </a:buClr>
        <a:buSzPct val="100000"/>
        <a:buFont typeface="Arial" charset="0"/>
        <a:defRPr sz="3600" i="1">
          <a:solidFill>
            <a:srgbClr val="000000"/>
          </a:solidFill>
          <a:latin typeface="Arial" charset="0"/>
          <a:ea typeface="ＭＳ Ｐゴシック" charset="-128"/>
          <a:cs typeface="ＭＳ Ｐゴシック" charset="-128"/>
        </a:defRPr>
      </a:lvl5pPr>
      <a:lvl6pPr marL="457200" algn="l" defTabSz="449263" rtl="0" fontAlgn="base">
        <a:spcBef>
          <a:spcPct val="0"/>
        </a:spcBef>
        <a:spcAft>
          <a:spcPct val="0"/>
        </a:spcAft>
        <a:buClr>
          <a:srgbClr val="000000"/>
        </a:buClr>
        <a:buSzPct val="100000"/>
        <a:buFont typeface="Arial" charset="0"/>
        <a:defRPr sz="4400">
          <a:solidFill>
            <a:srgbClr val="000000"/>
          </a:solidFill>
          <a:latin typeface="Times New Roman" charset="0"/>
          <a:ea typeface="ＭＳ Ｐゴシック" charset="-128"/>
        </a:defRPr>
      </a:lvl6pPr>
      <a:lvl7pPr marL="914400" algn="l" defTabSz="449263" rtl="0" fontAlgn="base">
        <a:spcBef>
          <a:spcPct val="0"/>
        </a:spcBef>
        <a:spcAft>
          <a:spcPct val="0"/>
        </a:spcAft>
        <a:buClr>
          <a:srgbClr val="000000"/>
        </a:buClr>
        <a:buSzPct val="100000"/>
        <a:buFont typeface="Arial" charset="0"/>
        <a:defRPr sz="4400">
          <a:solidFill>
            <a:srgbClr val="000000"/>
          </a:solidFill>
          <a:latin typeface="Times New Roman" charset="0"/>
          <a:ea typeface="ＭＳ Ｐゴシック" charset="-128"/>
        </a:defRPr>
      </a:lvl7pPr>
      <a:lvl8pPr marL="1371600" algn="l" defTabSz="449263" rtl="0" fontAlgn="base">
        <a:spcBef>
          <a:spcPct val="0"/>
        </a:spcBef>
        <a:spcAft>
          <a:spcPct val="0"/>
        </a:spcAft>
        <a:buClr>
          <a:srgbClr val="000000"/>
        </a:buClr>
        <a:buSzPct val="100000"/>
        <a:buFont typeface="Arial" charset="0"/>
        <a:defRPr sz="4400">
          <a:solidFill>
            <a:srgbClr val="000000"/>
          </a:solidFill>
          <a:latin typeface="Times New Roman" charset="0"/>
          <a:ea typeface="ＭＳ Ｐゴシック" charset="-128"/>
        </a:defRPr>
      </a:lvl8pPr>
      <a:lvl9pPr marL="1828800" algn="l" defTabSz="449263" rtl="0" fontAlgn="base">
        <a:spcBef>
          <a:spcPct val="0"/>
        </a:spcBef>
        <a:spcAft>
          <a:spcPct val="0"/>
        </a:spcAft>
        <a:buClr>
          <a:srgbClr val="000000"/>
        </a:buClr>
        <a:buSzPct val="100000"/>
        <a:buFont typeface="Arial" charset="0"/>
        <a:defRPr sz="4400">
          <a:solidFill>
            <a:srgbClr val="000000"/>
          </a:solidFill>
          <a:latin typeface="Times New Roman" charset="0"/>
          <a:ea typeface="ＭＳ Ｐゴシック" charset="-128"/>
        </a:defRPr>
      </a:lvl9pPr>
    </p:titleStyle>
    <p:bodyStyle>
      <a:lvl1pPr marL="327025" indent="-327025" algn="l" defTabSz="449263" rtl="0" eaLnBrk="0" fontAlgn="base" hangingPunct="0">
        <a:spcBef>
          <a:spcPts val="475"/>
        </a:spcBef>
        <a:spcAft>
          <a:spcPct val="0"/>
        </a:spcAft>
        <a:buClr>
          <a:srgbClr val="333399"/>
        </a:buClr>
        <a:buSzPct val="85000"/>
        <a:buFont typeface="Times New Roman" charset="0"/>
        <a:buBlip>
          <a:blip r:embed="rId16"/>
        </a:buBlip>
        <a:defRPr sz="2400">
          <a:solidFill>
            <a:srgbClr val="000000"/>
          </a:solidFill>
          <a:latin typeface="+mn-lt"/>
          <a:ea typeface="ＭＳ Ｐゴシック" charset="-128"/>
          <a:cs typeface="ＭＳ Ｐゴシック" charset="-128"/>
        </a:defRPr>
      </a:lvl1pPr>
      <a:lvl2pPr marL="727075" indent="-269875" algn="l" defTabSz="449263" rtl="0" eaLnBrk="0" fontAlgn="base" hangingPunct="0">
        <a:spcBef>
          <a:spcPts val="375"/>
        </a:spcBef>
        <a:spcAft>
          <a:spcPct val="0"/>
        </a:spcAft>
        <a:buClr>
          <a:srgbClr val="0000CC"/>
        </a:buClr>
        <a:buSzPct val="100000"/>
        <a:buFont typeface="Arial" charset="0"/>
        <a:buChar char="•"/>
        <a:defRPr sz="2000">
          <a:solidFill>
            <a:srgbClr val="0000CC"/>
          </a:solidFill>
          <a:latin typeface="+mn-lt"/>
          <a:ea typeface="ＭＳ Ｐゴシック" charset="-128"/>
        </a:defRPr>
      </a:lvl2pPr>
      <a:lvl3pPr marL="1143000" indent="-228600" algn="l" defTabSz="449263" rtl="0" eaLnBrk="0" fontAlgn="base" hangingPunct="0">
        <a:spcBef>
          <a:spcPts val="375"/>
        </a:spcBef>
        <a:spcAft>
          <a:spcPct val="0"/>
        </a:spcAft>
        <a:buClr>
          <a:srgbClr val="333399"/>
        </a:buClr>
        <a:buFont typeface="Gothic720" pitchFamily="32" charset="0"/>
        <a:buBlip>
          <a:blip r:embed="rId17"/>
        </a:buBlip>
        <a:defRPr sz="2000">
          <a:solidFill>
            <a:srgbClr val="000000"/>
          </a:solidFill>
          <a:latin typeface="+mn-lt"/>
          <a:ea typeface="ＭＳ Ｐゴシック" charset="-128"/>
        </a:defRPr>
      </a:lvl3pPr>
      <a:lvl4pPr marL="1600200" indent="-228600" algn="l" defTabSz="449263" rtl="0" eaLnBrk="0" fontAlgn="base" hangingPunct="0">
        <a:spcBef>
          <a:spcPts val="375"/>
        </a:spcBef>
        <a:spcAft>
          <a:spcPct val="0"/>
        </a:spcAft>
        <a:buClr>
          <a:srgbClr val="333399"/>
        </a:buClr>
        <a:buFont typeface="Arial" charset="0"/>
        <a:buBlip>
          <a:blip r:embed="rId17"/>
        </a:buBlip>
        <a:defRPr sz="2000">
          <a:solidFill>
            <a:srgbClr val="000000"/>
          </a:solidFill>
          <a:latin typeface="+mn-lt"/>
          <a:ea typeface="ＭＳ Ｐゴシック" charset="-128"/>
        </a:defRPr>
      </a:lvl4pPr>
      <a:lvl5pPr marL="2057400" indent="-228600" algn="l" defTabSz="449263" rtl="0" eaLnBrk="0" fontAlgn="base" hangingPunct="0">
        <a:spcBef>
          <a:spcPts val="375"/>
        </a:spcBef>
        <a:spcAft>
          <a:spcPct val="0"/>
        </a:spcAft>
        <a:buClr>
          <a:srgbClr val="333399"/>
        </a:buClr>
        <a:buFont typeface="Arial" charset="0"/>
        <a:buBlip>
          <a:blip r:embed="rId17"/>
        </a:buBlip>
        <a:defRPr sz="2000">
          <a:solidFill>
            <a:srgbClr val="000000"/>
          </a:solidFill>
          <a:latin typeface="+mn-lt"/>
          <a:ea typeface="ＭＳ Ｐゴシック" charset="-128"/>
        </a:defRPr>
      </a:lvl5pPr>
      <a:lvl6pPr marL="2514600" indent="-228600" algn="l" defTabSz="449263" rtl="0" fontAlgn="base">
        <a:spcBef>
          <a:spcPts val="375"/>
        </a:spcBef>
        <a:spcAft>
          <a:spcPct val="0"/>
        </a:spcAft>
        <a:buClr>
          <a:srgbClr val="333399"/>
        </a:buClr>
        <a:buFont typeface="Arial" charset="0"/>
        <a:buBlip>
          <a:blip r:embed="rId17"/>
        </a:buBlip>
        <a:defRPr sz="2000">
          <a:solidFill>
            <a:srgbClr val="000000"/>
          </a:solidFill>
          <a:latin typeface="+mn-lt"/>
          <a:ea typeface="ＭＳ Ｐゴシック" charset="-128"/>
        </a:defRPr>
      </a:lvl6pPr>
      <a:lvl7pPr marL="2971800" indent="-228600" algn="l" defTabSz="449263" rtl="0" fontAlgn="base">
        <a:spcBef>
          <a:spcPts val="375"/>
        </a:spcBef>
        <a:spcAft>
          <a:spcPct val="0"/>
        </a:spcAft>
        <a:buClr>
          <a:srgbClr val="333399"/>
        </a:buClr>
        <a:buFont typeface="Arial" charset="0"/>
        <a:buBlip>
          <a:blip r:embed="rId17"/>
        </a:buBlip>
        <a:defRPr sz="2000">
          <a:solidFill>
            <a:srgbClr val="000000"/>
          </a:solidFill>
          <a:latin typeface="+mn-lt"/>
          <a:ea typeface="ＭＳ Ｐゴシック" charset="-128"/>
        </a:defRPr>
      </a:lvl7pPr>
      <a:lvl8pPr marL="3429000" indent="-228600" algn="l" defTabSz="449263" rtl="0" fontAlgn="base">
        <a:spcBef>
          <a:spcPts val="375"/>
        </a:spcBef>
        <a:spcAft>
          <a:spcPct val="0"/>
        </a:spcAft>
        <a:buClr>
          <a:srgbClr val="333399"/>
        </a:buClr>
        <a:buFont typeface="Arial" charset="0"/>
        <a:buBlip>
          <a:blip r:embed="rId17"/>
        </a:buBlip>
        <a:defRPr sz="2000">
          <a:solidFill>
            <a:srgbClr val="000000"/>
          </a:solidFill>
          <a:latin typeface="+mn-lt"/>
          <a:ea typeface="ＭＳ Ｐゴシック" charset="-128"/>
        </a:defRPr>
      </a:lvl8pPr>
      <a:lvl9pPr marL="3886200" indent="-228600" algn="l" defTabSz="449263" rtl="0" fontAlgn="base">
        <a:spcBef>
          <a:spcPts val="375"/>
        </a:spcBef>
        <a:spcAft>
          <a:spcPct val="0"/>
        </a:spcAft>
        <a:buClr>
          <a:srgbClr val="333399"/>
        </a:buClr>
        <a:buFont typeface="Arial" charset="0"/>
        <a:buBlip>
          <a:blip r:embed="rId17"/>
        </a:buBlip>
        <a:defRPr sz="2000">
          <a:solidFill>
            <a:srgbClr val="000000"/>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8.tiff"/><Relationship Id="rId4" Type="http://schemas.openxmlformats.org/officeDocument/2006/relationships/image" Target="../media/image7.tiff"/></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9.tiff"/><Relationship Id="rId5" Type="http://schemas.openxmlformats.org/officeDocument/2006/relationships/image" Target="../media/image18.tiff"/><Relationship Id="rId4" Type="http://schemas.openxmlformats.org/officeDocument/2006/relationships/image" Target="../media/image17.tiff"/></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tiff"/></Relationships>
</file>

<file path=ppt/slides/_rels/slide17.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20.png"/></Relationships>
</file>

<file path=ppt/slides/_rels/slide18.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5.tiff"/><Relationship Id="rId4" Type="http://schemas.openxmlformats.org/officeDocument/2006/relationships/image" Target="../media/image24.tiff"/></Relationships>
</file>

<file path=ppt/slides/_rels/slide19.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7.tiff"/></Relationships>
</file>

<file path=ppt/slides/_rels/slide20.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7.tif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Rectangle 1"/>
          <p:cNvSpPr>
            <a:spLocks noGrp="1" noChangeArrowheads="1"/>
          </p:cNvSpPr>
          <p:nvPr>
            <p:ph type="title" idx="4294967295"/>
          </p:nvPr>
        </p:nvSpPr>
        <p:spPr>
          <a:xfrm>
            <a:off x="158750" y="908050"/>
            <a:ext cx="8985250" cy="1755775"/>
          </a:xfrm>
        </p:spPr>
        <p:txBody>
          <a:bodyPr/>
          <a:lstStyle/>
          <a:p>
            <a:pPr algn="ctr" eaLnBrk="1" hangingPunct="1">
              <a:lnSpc>
                <a:spcPct val="96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i="0" dirty="0">
                <a:solidFill>
                  <a:srgbClr val="94006B"/>
                </a:solidFill>
                <a:latin typeface="Times New Roman"/>
                <a:ea typeface="굴림" charset="-127"/>
                <a:cs typeface="굴림" charset="-127"/>
              </a:rPr>
              <a:t>Blindfold Determination of Baryon Spectrum </a:t>
            </a:r>
            <a:br>
              <a:rPr lang="en-GB" i="0" dirty="0">
                <a:solidFill>
                  <a:srgbClr val="94006B"/>
                </a:solidFill>
                <a:latin typeface="Times New Roman"/>
                <a:ea typeface="굴림" charset="-127"/>
                <a:cs typeface="굴림" charset="-127"/>
              </a:rPr>
            </a:br>
            <a:r>
              <a:rPr lang="en-GB" i="0" dirty="0">
                <a:solidFill>
                  <a:srgbClr val="94006B"/>
                </a:solidFill>
                <a:latin typeface="Times New Roman"/>
                <a:ea typeface="굴림" charset="-127"/>
                <a:cs typeface="굴림" charset="-127"/>
              </a:rPr>
              <a:t>in Strangeness Production Reactions</a:t>
            </a:r>
          </a:p>
        </p:txBody>
      </p:sp>
      <p:sp>
        <p:nvSpPr>
          <p:cNvPr id="17411" name="TextBox 3"/>
          <p:cNvSpPr txBox="1">
            <a:spLocks noChangeArrowheads="1"/>
          </p:cNvSpPr>
          <p:nvPr/>
        </p:nvSpPr>
        <p:spPr bwMode="auto">
          <a:xfrm>
            <a:off x="5867400" y="4495800"/>
            <a:ext cx="2895600" cy="1846659"/>
          </a:xfrm>
          <a:prstGeom prst="rect">
            <a:avLst/>
          </a:prstGeom>
          <a:noFill/>
          <a:ln w="9525">
            <a:noFill/>
            <a:miter lim="800000"/>
            <a:headEnd/>
            <a:tailEnd/>
          </a:ln>
        </p:spPr>
        <p:txBody>
          <a:bodyPr>
            <a:prstTxWarp prst="textNoShape">
              <a:avLst/>
            </a:prstTxWarp>
            <a:spAutoFit/>
          </a:bodyPr>
          <a:lstStyle/>
          <a:p>
            <a:r>
              <a:rPr lang="en-US" sz="2000" u="sng" dirty="0">
                <a:solidFill>
                  <a:srgbClr val="800000"/>
                </a:solidFill>
              </a:rPr>
              <a:t>Collaboration</a:t>
            </a:r>
            <a:r>
              <a:rPr lang="en-US" dirty="0"/>
              <a:t>:</a:t>
            </a:r>
          </a:p>
          <a:p>
            <a:r>
              <a:rPr lang="en-US" sz="1800" dirty="0"/>
              <a:t>Justin </a:t>
            </a:r>
            <a:r>
              <a:rPr lang="en-US" sz="1800" dirty="0" err="1"/>
              <a:t>Landay</a:t>
            </a:r>
            <a:r>
              <a:rPr lang="en-US" sz="1800" dirty="0"/>
              <a:t> (GWU)</a:t>
            </a:r>
          </a:p>
          <a:p>
            <a:r>
              <a:rPr lang="en-US" sz="1800" dirty="0"/>
              <a:t>Maxim Mai (GWU)</a:t>
            </a:r>
          </a:p>
          <a:p>
            <a:r>
              <a:rPr lang="en-US" sz="1800" dirty="0" err="1"/>
              <a:t>Micheal</a:t>
            </a:r>
            <a:r>
              <a:rPr lang="en-US" sz="1800" dirty="0"/>
              <a:t> Doering (GWU)</a:t>
            </a:r>
          </a:p>
          <a:p>
            <a:r>
              <a:rPr lang="en-US" sz="1800" dirty="0"/>
              <a:t>Helmut </a:t>
            </a:r>
            <a:r>
              <a:rPr lang="en-US" sz="1800" dirty="0" err="1"/>
              <a:t>Haberzettl</a:t>
            </a:r>
            <a:r>
              <a:rPr lang="en-US" sz="1800" dirty="0"/>
              <a:t> (GWU)</a:t>
            </a:r>
          </a:p>
          <a:p>
            <a:r>
              <a:rPr lang="en-US" sz="1800" dirty="0"/>
              <a:t>K. N. (UGA)</a:t>
            </a:r>
          </a:p>
        </p:txBody>
      </p:sp>
      <p:sp>
        <p:nvSpPr>
          <p:cNvPr id="4" name="TextBox 3"/>
          <p:cNvSpPr txBox="1"/>
          <p:nvPr/>
        </p:nvSpPr>
        <p:spPr>
          <a:xfrm>
            <a:off x="228600" y="6248400"/>
            <a:ext cx="2604687" cy="338554"/>
          </a:xfrm>
          <a:prstGeom prst="rect">
            <a:avLst/>
          </a:prstGeom>
          <a:noFill/>
        </p:spPr>
        <p:txBody>
          <a:bodyPr wrap="none" rtlCol="0">
            <a:spAutoFit/>
          </a:bodyPr>
          <a:lstStyle/>
          <a:p>
            <a:r>
              <a:rPr lang="en-US" sz="1600" dirty="0"/>
              <a:t>APCTP2018,  July. 1-4, 2018</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Rectangle 4"/>
          <p:cNvSpPr>
            <a:spLocks noGrp="1" noChangeArrowheads="1"/>
          </p:cNvSpPr>
          <p:nvPr>
            <p:ph type="title"/>
          </p:nvPr>
        </p:nvSpPr>
        <p:spPr/>
        <p:txBody>
          <a:bodyPr/>
          <a:lstStyle/>
          <a:p>
            <a:pPr eaLnBrk="1" hangingPunct="1"/>
            <a:r>
              <a:rPr lang="en-US" dirty="0">
                <a:solidFill>
                  <a:srgbClr val="FF0000"/>
                </a:solidFill>
                <a:latin typeface="Times New Roman"/>
              </a:rPr>
              <a:t>Resonance determination: </a:t>
            </a:r>
            <a:r>
              <a:rPr lang="en-US" sz="3000" dirty="0">
                <a:solidFill>
                  <a:srgbClr val="D60093"/>
                </a:solidFill>
                <a:latin typeface="Times New Roman"/>
              </a:rPr>
              <a:t>issues one faces</a:t>
            </a:r>
          </a:p>
        </p:txBody>
      </p:sp>
      <p:sp>
        <p:nvSpPr>
          <p:cNvPr id="7" name="TextBox 6">
            <a:extLst>
              <a:ext uri="{FF2B5EF4-FFF2-40B4-BE49-F238E27FC236}">
                <a16:creationId xmlns:a16="http://schemas.microsoft.com/office/drawing/2014/main" id="{DEC7A849-453A-6648-BAA4-967F45E89838}"/>
              </a:ext>
            </a:extLst>
          </p:cNvPr>
          <p:cNvSpPr txBox="1"/>
          <p:nvPr/>
        </p:nvSpPr>
        <p:spPr>
          <a:xfrm>
            <a:off x="141287" y="3369682"/>
            <a:ext cx="8872537" cy="3477875"/>
          </a:xfrm>
          <a:prstGeom prst="rect">
            <a:avLst/>
          </a:prstGeom>
          <a:noFill/>
        </p:spPr>
        <p:txBody>
          <a:bodyPr wrap="square" rtlCol="0">
            <a:spAutoFit/>
          </a:bodyPr>
          <a:lstStyle/>
          <a:p>
            <a:pPr marL="342900" indent="-342900">
              <a:buFont typeface="Arial" panose="020B0604020202020204" pitchFamily="34" charset="0"/>
              <a:buChar char="•"/>
            </a:pPr>
            <a:r>
              <a:rPr lang="en-US" sz="2200" dirty="0"/>
              <a:t>Resonance extraction from experimental data is non-trivial since the separation of the signal from background is model-dependent. </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Many experimental data, especially, in hadronic reactions suffer from </a:t>
            </a:r>
          </a:p>
          <a:p>
            <a:r>
              <a:rPr lang="en-US" sz="2200" dirty="0"/>
              <a:t>     large uncertainties. Some of them suffer from under- or over-estimation of</a:t>
            </a:r>
          </a:p>
          <a:p>
            <a:r>
              <a:rPr lang="en-US" sz="2200" dirty="0"/>
              <a:t>     the systematical uncertainties. Furthermore, many data sets are often</a:t>
            </a:r>
          </a:p>
          <a:p>
            <a:r>
              <a:rPr lang="en-US" sz="2200" dirty="0"/>
              <a:t>     inconsistent with each other, even for recent high-precision</a:t>
            </a:r>
          </a:p>
          <a:p>
            <a:r>
              <a:rPr lang="en-US" sz="2200" dirty="0"/>
              <a:t>     photoproduction data  (e.g., differential cross sections in </a:t>
            </a:r>
            <a:r>
              <a:rPr lang="en-US" sz="2200" dirty="0">
                <a:latin typeface="Symbol" pitchFamily="2" charset="2"/>
              </a:rPr>
              <a:t>h</a:t>
            </a:r>
            <a:r>
              <a:rPr lang="en-US" sz="2200" dirty="0"/>
              <a:t>, </a:t>
            </a:r>
            <a:r>
              <a:rPr lang="en-US" sz="2200" dirty="0">
                <a:latin typeface="Symbol" pitchFamily="2" charset="2"/>
              </a:rPr>
              <a:t>h</a:t>
            </a:r>
            <a:r>
              <a:rPr lang="en-US" sz="2200" dirty="0"/>
              <a:t>’ and  </a:t>
            </a:r>
            <a:r>
              <a:rPr lang="en-US" sz="2200" dirty="0">
                <a:latin typeface="Symbol" pitchFamily="2" charset="2"/>
              </a:rPr>
              <a:t>w</a:t>
            </a:r>
          </a:p>
          <a:p>
            <a:pPr marL="342900" indent="-342900">
              <a:buFont typeface="Symbol" pitchFamily="2" charset="2"/>
              <a:buChar char=" "/>
            </a:pPr>
            <a:r>
              <a:rPr lang="en-US" sz="2200" dirty="0"/>
              <a:t>photoproduction from the CLAS and CBELSA/TAPS collaborations </a:t>
            </a:r>
          </a:p>
          <a:p>
            <a:pPr marL="285750" indent="-285750">
              <a:buFont typeface="Symbol" pitchFamily="2" charset="2"/>
              <a:buChar char=" "/>
            </a:pPr>
            <a:r>
              <a:rPr lang="en-US" sz="2200" dirty="0">
                <a:solidFill>
                  <a:srgbClr val="FF66FF"/>
                </a:solidFill>
              </a:rPr>
              <a:t> </a:t>
            </a:r>
            <a:r>
              <a:rPr lang="en-US" sz="1800" dirty="0">
                <a:solidFill>
                  <a:srgbClr val="FF66FF"/>
                </a:solidFill>
              </a:rPr>
              <a:t>[V. </a:t>
            </a:r>
            <a:r>
              <a:rPr lang="en-US" sz="1800" dirty="0" err="1">
                <a:solidFill>
                  <a:srgbClr val="FF66FF"/>
                </a:solidFill>
              </a:rPr>
              <a:t>Crede</a:t>
            </a:r>
            <a:r>
              <a:rPr lang="en-US" sz="1800" dirty="0">
                <a:solidFill>
                  <a:srgbClr val="FF66FF"/>
                </a:solidFill>
              </a:rPr>
              <a:t>, </a:t>
            </a:r>
            <a:r>
              <a:rPr lang="en-US" sz="1800" i="1" dirty="0">
                <a:solidFill>
                  <a:srgbClr val="FF66FF"/>
                </a:solidFill>
              </a:rPr>
              <a:t>et al</a:t>
            </a:r>
            <a:r>
              <a:rPr lang="en-US" sz="1800" dirty="0">
                <a:solidFill>
                  <a:srgbClr val="FF66FF"/>
                </a:solidFill>
              </a:rPr>
              <a:t>., PRC80’2009; A. Wilson </a:t>
            </a:r>
            <a:r>
              <a:rPr lang="en-US" sz="1800" i="1" dirty="0">
                <a:solidFill>
                  <a:srgbClr val="FF66FF"/>
                </a:solidFill>
              </a:rPr>
              <a:t>et al</a:t>
            </a:r>
            <a:r>
              <a:rPr lang="en-US" sz="1800" dirty="0">
                <a:solidFill>
                  <a:srgbClr val="FF66FF"/>
                </a:solidFill>
              </a:rPr>
              <a:t>., PLB479’2015] </a:t>
            </a:r>
            <a:r>
              <a:rPr lang="en-US" sz="2200" dirty="0"/>
              <a:t>).    </a:t>
            </a:r>
          </a:p>
        </p:txBody>
      </p:sp>
      <p:sp>
        <p:nvSpPr>
          <p:cNvPr id="2" name="TextBox 1">
            <a:extLst>
              <a:ext uri="{FF2B5EF4-FFF2-40B4-BE49-F238E27FC236}">
                <a16:creationId xmlns:a16="http://schemas.microsoft.com/office/drawing/2014/main" id="{AA411F70-6527-0749-AEB2-C9FBF44C342D}"/>
              </a:ext>
            </a:extLst>
          </p:cNvPr>
          <p:cNvSpPr txBox="1"/>
          <p:nvPr/>
        </p:nvSpPr>
        <p:spPr>
          <a:xfrm>
            <a:off x="152400" y="1147027"/>
            <a:ext cx="6768199" cy="1138773"/>
          </a:xfrm>
          <a:prstGeom prst="rect">
            <a:avLst/>
          </a:prstGeom>
          <a:noFill/>
        </p:spPr>
        <p:txBody>
          <a:bodyPr wrap="none" rtlCol="0">
            <a:spAutoFit/>
          </a:bodyPr>
          <a:lstStyle/>
          <a:p>
            <a:r>
              <a:rPr lang="en-US" sz="2200" dirty="0">
                <a:solidFill>
                  <a:schemeClr val="accent2"/>
                </a:solidFill>
              </a:rPr>
              <a:t>Hadron Spectroscopy:  </a:t>
            </a:r>
            <a:r>
              <a:rPr lang="en-US" sz="2200" dirty="0"/>
              <a:t>integral part for understanding the </a:t>
            </a:r>
          </a:p>
          <a:p>
            <a:r>
              <a:rPr lang="en-US" sz="2200" dirty="0"/>
              <a:t>                                      non-perturbative regime of  QCD.</a:t>
            </a:r>
          </a:p>
          <a:p>
            <a:r>
              <a:rPr lang="en-US" sz="1800" dirty="0"/>
              <a:t>                      Jlab-12 GeV:   strangeness baryon spectroscopy</a:t>
            </a:r>
            <a:r>
              <a:rPr lang="en-US" dirty="0"/>
              <a:t> </a:t>
            </a:r>
          </a:p>
        </p:txBody>
      </p:sp>
      <p:sp>
        <p:nvSpPr>
          <p:cNvPr id="3" name="TextBox 2">
            <a:extLst>
              <a:ext uri="{FF2B5EF4-FFF2-40B4-BE49-F238E27FC236}">
                <a16:creationId xmlns:a16="http://schemas.microsoft.com/office/drawing/2014/main" id="{7ABAC259-B08D-EC47-B28E-F53689B492D6}"/>
              </a:ext>
            </a:extLst>
          </p:cNvPr>
          <p:cNvSpPr txBox="1"/>
          <p:nvPr/>
        </p:nvSpPr>
        <p:spPr>
          <a:xfrm>
            <a:off x="141287" y="2911646"/>
            <a:ext cx="5917004" cy="430887"/>
          </a:xfrm>
          <a:prstGeom prst="rect">
            <a:avLst/>
          </a:prstGeom>
          <a:noFill/>
        </p:spPr>
        <p:txBody>
          <a:bodyPr wrap="none" rtlCol="0">
            <a:spAutoFit/>
          </a:bodyPr>
          <a:lstStyle/>
          <a:p>
            <a:r>
              <a:rPr lang="en-US" sz="2200" dirty="0">
                <a:solidFill>
                  <a:schemeClr val="accent2"/>
                </a:solidFill>
              </a:rPr>
              <a:t>Basic issues in resonance determination from data:</a:t>
            </a:r>
          </a:p>
        </p:txBody>
      </p:sp>
    </p:spTree>
    <p:extLst>
      <p:ext uri="{BB962C8B-B14F-4D97-AF65-F5344CB8AC3E}">
        <p14:creationId xmlns:p14="http://schemas.microsoft.com/office/powerpoint/2010/main" val="3114939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Rectangle 4"/>
          <p:cNvSpPr>
            <a:spLocks noGrp="1" noChangeArrowheads="1"/>
          </p:cNvSpPr>
          <p:nvPr>
            <p:ph type="title"/>
          </p:nvPr>
        </p:nvSpPr>
        <p:spPr/>
        <p:txBody>
          <a:bodyPr/>
          <a:lstStyle/>
          <a:p>
            <a:pPr eaLnBrk="1" hangingPunct="1"/>
            <a:r>
              <a:rPr lang="en-US" dirty="0">
                <a:solidFill>
                  <a:srgbClr val="FF0000"/>
                </a:solidFill>
                <a:latin typeface="Times New Roman"/>
              </a:rPr>
              <a:t>Resonance determination: </a:t>
            </a:r>
            <a:r>
              <a:rPr lang="en-US" sz="3000" dirty="0">
                <a:solidFill>
                  <a:srgbClr val="D60093"/>
                </a:solidFill>
                <a:latin typeface="Times New Roman"/>
              </a:rPr>
              <a:t>standard procedures</a:t>
            </a:r>
          </a:p>
        </p:txBody>
      </p:sp>
      <p:sp>
        <p:nvSpPr>
          <p:cNvPr id="5" name="TextBox 4">
            <a:extLst>
              <a:ext uri="{FF2B5EF4-FFF2-40B4-BE49-F238E27FC236}">
                <a16:creationId xmlns:a16="http://schemas.microsoft.com/office/drawing/2014/main" id="{D5CE6112-84C6-F144-93F4-2CF44B92FA80}"/>
              </a:ext>
            </a:extLst>
          </p:cNvPr>
          <p:cNvSpPr txBox="1"/>
          <p:nvPr/>
        </p:nvSpPr>
        <p:spPr>
          <a:xfrm>
            <a:off x="990600" y="2362200"/>
            <a:ext cx="6187912" cy="1107996"/>
          </a:xfrm>
          <a:prstGeom prst="rect">
            <a:avLst/>
          </a:prstGeom>
          <a:noFill/>
        </p:spPr>
        <p:txBody>
          <a:bodyPr wrap="none" rtlCol="0">
            <a:spAutoFit/>
          </a:bodyPr>
          <a:lstStyle/>
          <a:p>
            <a:pPr marL="457200" indent="-457200">
              <a:buAutoNum type="alphaLcParenR"/>
            </a:pPr>
            <a:r>
              <a:rPr lang="en-US" sz="2200" dirty="0"/>
              <a:t>From some quark (or related) theoretical models </a:t>
            </a:r>
          </a:p>
          <a:p>
            <a:pPr marL="457200" indent="-457200">
              <a:buAutoNum type="alphaLcParenR"/>
            </a:pPr>
            <a:r>
              <a:rPr lang="en-US" sz="2200" dirty="0"/>
              <a:t>Known from PDG (1-, 2-, 3-, 4-star resonances)</a:t>
            </a:r>
          </a:p>
          <a:p>
            <a:pPr marL="457200" indent="-457200">
              <a:buAutoNum type="alphaLcParenR"/>
            </a:pPr>
            <a:r>
              <a:rPr lang="en-US" sz="2200" dirty="0"/>
              <a:t>Completely new resonances as needed  </a:t>
            </a:r>
          </a:p>
        </p:txBody>
      </p:sp>
      <p:sp>
        <p:nvSpPr>
          <p:cNvPr id="7" name="TextBox 6">
            <a:extLst>
              <a:ext uri="{FF2B5EF4-FFF2-40B4-BE49-F238E27FC236}">
                <a16:creationId xmlns:a16="http://schemas.microsoft.com/office/drawing/2014/main" id="{DEC7A849-453A-6648-BAA4-967F45E89838}"/>
              </a:ext>
            </a:extLst>
          </p:cNvPr>
          <p:cNvSpPr txBox="1"/>
          <p:nvPr/>
        </p:nvSpPr>
        <p:spPr>
          <a:xfrm>
            <a:off x="0" y="1143000"/>
            <a:ext cx="9028434" cy="1107996"/>
          </a:xfrm>
          <a:prstGeom prst="rect">
            <a:avLst/>
          </a:prstGeom>
          <a:noFill/>
        </p:spPr>
        <p:txBody>
          <a:bodyPr wrap="none" rtlCol="0">
            <a:spAutoFit/>
          </a:bodyPr>
          <a:lstStyle/>
          <a:p>
            <a:r>
              <a:rPr lang="en-US" sz="2200" dirty="0"/>
              <a:t>Resonances are determined from experimental data by fitting the data using </a:t>
            </a:r>
          </a:p>
          <a:p>
            <a:r>
              <a:rPr lang="en-US" sz="2200" dirty="0"/>
              <a:t>some model. Except for those models where the resonances are generated </a:t>
            </a:r>
          </a:p>
          <a:p>
            <a:r>
              <a:rPr lang="en-US" sz="2200" dirty="0"/>
              <a:t>dynamically (e.g., </a:t>
            </a:r>
            <a:r>
              <a:rPr lang="en-US" sz="2200" dirty="0" err="1"/>
              <a:t>U</a:t>
            </a:r>
            <a:r>
              <a:rPr lang="en-US" sz="2200" dirty="0" err="1">
                <a:latin typeface="Symbol" pitchFamily="2" charset="2"/>
              </a:rPr>
              <a:t>c</a:t>
            </a:r>
            <a:r>
              <a:rPr lang="en-US" sz="2200" dirty="0" err="1"/>
              <a:t>PT</a:t>
            </a:r>
            <a:r>
              <a:rPr lang="en-US" sz="2200" dirty="0"/>
              <a:t>), one usually considers the resonances:  </a:t>
            </a:r>
          </a:p>
        </p:txBody>
      </p:sp>
    </p:spTree>
    <p:extLst>
      <p:ext uri="{BB962C8B-B14F-4D97-AF65-F5344CB8AC3E}">
        <p14:creationId xmlns:p14="http://schemas.microsoft.com/office/powerpoint/2010/main" val="658909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Rectangle 4"/>
          <p:cNvSpPr>
            <a:spLocks noGrp="1" noChangeArrowheads="1"/>
          </p:cNvSpPr>
          <p:nvPr>
            <p:ph type="title"/>
          </p:nvPr>
        </p:nvSpPr>
        <p:spPr/>
        <p:txBody>
          <a:bodyPr/>
          <a:lstStyle/>
          <a:p>
            <a:pPr eaLnBrk="1" hangingPunct="1"/>
            <a:r>
              <a:rPr lang="en-US" dirty="0">
                <a:solidFill>
                  <a:srgbClr val="FF0000"/>
                </a:solidFill>
                <a:latin typeface="Times New Roman"/>
              </a:rPr>
              <a:t>Resonance determination: </a:t>
            </a:r>
            <a:r>
              <a:rPr lang="en-US" sz="3000" dirty="0">
                <a:solidFill>
                  <a:srgbClr val="D60093"/>
                </a:solidFill>
                <a:latin typeface="Times New Roman"/>
              </a:rPr>
              <a:t>standard procedures</a:t>
            </a:r>
          </a:p>
        </p:txBody>
      </p:sp>
      <p:sp>
        <p:nvSpPr>
          <p:cNvPr id="5" name="TextBox 4">
            <a:extLst>
              <a:ext uri="{FF2B5EF4-FFF2-40B4-BE49-F238E27FC236}">
                <a16:creationId xmlns:a16="http://schemas.microsoft.com/office/drawing/2014/main" id="{D5CE6112-84C6-F144-93F4-2CF44B92FA80}"/>
              </a:ext>
            </a:extLst>
          </p:cNvPr>
          <p:cNvSpPr txBox="1"/>
          <p:nvPr/>
        </p:nvSpPr>
        <p:spPr>
          <a:xfrm>
            <a:off x="990600" y="2362200"/>
            <a:ext cx="6187912" cy="1107996"/>
          </a:xfrm>
          <a:prstGeom prst="rect">
            <a:avLst/>
          </a:prstGeom>
          <a:noFill/>
        </p:spPr>
        <p:txBody>
          <a:bodyPr wrap="none" rtlCol="0">
            <a:spAutoFit/>
          </a:bodyPr>
          <a:lstStyle/>
          <a:p>
            <a:pPr marL="457200" indent="-457200">
              <a:buAutoNum type="alphaLcParenR"/>
            </a:pPr>
            <a:r>
              <a:rPr lang="en-US" sz="2200" dirty="0"/>
              <a:t>From some quark (or related) theoretical models </a:t>
            </a:r>
          </a:p>
          <a:p>
            <a:pPr marL="457200" indent="-457200">
              <a:buAutoNum type="alphaLcParenR"/>
            </a:pPr>
            <a:r>
              <a:rPr lang="en-US" sz="2200" dirty="0"/>
              <a:t>Known from PDG (1-, 2-, 3-, 4-star resonances)</a:t>
            </a:r>
          </a:p>
          <a:p>
            <a:pPr marL="457200" indent="-457200">
              <a:buAutoNum type="alphaLcParenR"/>
            </a:pPr>
            <a:r>
              <a:rPr lang="en-US" sz="2200" dirty="0"/>
              <a:t>Completely new resonances as needed  </a:t>
            </a:r>
          </a:p>
        </p:txBody>
      </p:sp>
      <p:sp>
        <p:nvSpPr>
          <p:cNvPr id="7" name="TextBox 6">
            <a:extLst>
              <a:ext uri="{FF2B5EF4-FFF2-40B4-BE49-F238E27FC236}">
                <a16:creationId xmlns:a16="http://schemas.microsoft.com/office/drawing/2014/main" id="{DEC7A849-453A-6648-BAA4-967F45E89838}"/>
              </a:ext>
            </a:extLst>
          </p:cNvPr>
          <p:cNvSpPr txBox="1"/>
          <p:nvPr/>
        </p:nvSpPr>
        <p:spPr>
          <a:xfrm>
            <a:off x="0" y="1143000"/>
            <a:ext cx="9028434" cy="1107996"/>
          </a:xfrm>
          <a:prstGeom prst="rect">
            <a:avLst/>
          </a:prstGeom>
          <a:noFill/>
        </p:spPr>
        <p:txBody>
          <a:bodyPr wrap="none" rtlCol="0">
            <a:spAutoFit/>
          </a:bodyPr>
          <a:lstStyle/>
          <a:p>
            <a:r>
              <a:rPr lang="en-US" sz="2200" dirty="0"/>
              <a:t>Resonances are determined from experimental data by fitting the data using </a:t>
            </a:r>
          </a:p>
          <a:p>
            <a:r>
              <a:rPr lang="en-US" sz="2200" dirty="0"/>
              <a:t>some model. Except for those models where the resonances are generated </a:t>
            </a:r>
          </a:p>
          <a:p>
            <a:r>
              <a:rPr lang="en-US" sz="2200" dirty="0"/>
              <a:t>dynamically (e.g., </a:t>
            </a:r>
            <a:r>
              <a:rPr lang="en-US" sz="2200" dirty="0" err="1"/>
              <a:t>U</a:t>
            </a:r>
            <a:r>
              <a:rPr lang="en-US" sz="2200" dirty="0" err="1">
                <a:latin typeface="Symbol" pitchFamily="2" charset="2"/>
              </a:rPr>
              <a:t>c</a:t>
            </a:r>
            <a:r>
              <a:rPr lang="en-US" sz="2200" dirty="0" err="1"/>
              <a:t>PT</a:t>
            </a:r>
            <a:r>
              <a:rPr lang="en-US" sz="2200" dirty="0"/>
              <a:t>), one usually considers the resonances:  </a:t>
            </a:r>
          </a:p>
        </p:txBody>
      </p:sp>
      <p:sp>
        <p:nvSpPr>
          <p:cNvPr id="8" name="TextBox 7">
            <a:extLst>
              <a:ext uri="{FF2B5EF4-FFF2-40B4-BE49-F238E27FC236}">
                <a16:creationId xmlns:a16="http://schemas.microsoft.com/office/drawing/2014/main" id="{52764021-4752-4D4A-AA1A-E4574E0ACA8B}"/>
              </a:ext>
            </a:extLst>
          </p:cNvPr>
          <p:cNvSpPr txBox="1"/>
          <p:nvPr/>
        </p:nvSpPr>
        <p:spPr>
          <a:xfrm>
            <a:off x="990600" y="3581400"/>
            <a:ext cx="6219972" cy="461665"/>
          </a:xfrm>
          <a:prstGeom prst="rect">
            <a:avLst/>
          </a:prstGeom>
          <a:solidFill>
            <a:srgbClr val="FFFF00"/>
          </a:solidFill>
        </p:spPr>
        <p:txBody>
          <a:bodyPr wrap="none" rtlCol="0">
            <a:spAutoFit/>
          </a:bodyPr>
          <a:lstStyle/>
          <a:p>
            <a:r>
              <a:rPr lang="en-US" dirty="0"/>
              <a:t>Problem:  Many potentially relevant resonances. </a:t>
            </a:r>
          </a:p>
        </p:txBody>
      </p:sp>
    </p:spTree>
    <p:extLst>
      <p:ext uri="{BB962C8B-B14F-4D97-AF65-F5344CB8AC3E}">
        <p14:creationId xmlns:p14="http://schemas.microsoft.com/office/powerpoint/2010/main" val="2454151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194E5652-C54E-5949-B31E-A5DA443DD2D6}"/>
              </a:ext>
            </a:extLst>
          </p:cNvPr>
          <p:cNvSpPr txBox="1">
            <a:spLocks noChangeArrowheads="1"/>
          </p:cNvSpPr>
          <p:nvPr/>
        </p:nvSpPr>
        <p:spPr bwMode="auto">
          <a:xfrm>
            <a:off x="26988" y="53975"/>
            <a:ext cx="9101137" cy="930275"/>
          </a:xfrm>
          <a:prstGeom prst="rect">
            <a:avLst/>
          </a:prstGeom>
          <a:noFill/>
          <a:ln w="9525">
            <a:noFill/>
            <a:miter lim="800000"/>
            <a:headEnd/>
            <a:tailEnd/>
          </a:ln>
          <a:effectLst/>
        </p:spPr>
        <p:txBody>
          <a:bodyPr vert="horz" wrap="square" lIns="90000" tIns="46800" rIns="90000" bIns="46800" numCol="1" anchor="ctr" anchorCtr="0" compatLnSpc="1">
            <a:prstTxWarp prst="textNoShape">
              <a:avLst/>
            </a:prstTxWarp>
          </a:bodyPr>
          <a:lstStyle>
            <a:lvl1pPr algn="l" defTabSz="449263" rtl="0" eaLnBrk="0" fontAlgn="base" hangingPunct="0">
              <a:spcBef>
                <a:spcPct val="0"/>
              </a:spcBef>
              <a:spcAft>
                <a:spcPct val="0"/>
              </a:spcAft>
              <a:buClr>
                <a:srgbClr val="000000"/>
              </a:buClr>
              <a:buSzPct val="100000"/>
              <a:buFont typeface="Arial" charset="0"/>
              <a:defRPr sz="3600" i="1">
                <a:solidFill>
                  <a:srgbClr val="000000"/>
                </a:solidFill>
                <a:effectLst>
                  <a:outerShdw blurRad="38100" dist="38100" dir="2700000" algn="tl">
                    <a:srgbClr val="DDDDDD"/>
                  </a:outerShdw>
                </a:effectLst>
                <a:latin typeface="+mj-lt"/>
                <a:ea typeface="ＭＳ Ｐゴシック" charset="-128"/>
                <a:cs typeface="ＭＳ Ｐゴシック" charset="-128"/>
              </a:defRPr>
            </a:lvl1pPr>
            <a:lvl2pPr algn="l" defTabSz="449263" rtl="0" eaLnBrk="0" fontAlgn="base" hangingPunct="0">
              <a:spcBef>
                <a:spcPct val="0"/>
              </a:spcBef>
              <a:spcAft>
                <a:spcPct val="0"/>
              </a:spcAft>
              <a:buClr>
                <a:srgbClr val="000000"/>
              </a:buClr>
              <a:buSzPct val="100000"/>
              <a:buFont typeface="Arial" charset="0"/>
              <a:defRPr sz="3600" i="1">
                <a:solidFill>
                  <a:srgbClr val="000000"/>
                </a:solidFill>
                <a:latin typeface="Arial" charset="0"/>
                <a:ea typeface="ＭＳ Ｐゴシック" charset="-128"/>
                <a:cs typeface="ＭＳ Ｐゴシック" charset="-128"/>
              </a:defRPr>
            </a:lvl2pPr>
            <a:lvl3pPr algn="l" defTabSz="449263" rtl="0" eaLnBrk="0" fontAlgn="base" hangingPunct="0">
              <a:spcBef>
                <a:spcPct val="0"/>
              </a:spcBef>
              <a:spcAft>
                <a:spcPct val="0"/>
              </a:spcAft>
              <a:buClr>
                <a:srgbClr val="000000"/>
              </a:buClr>
              <a:buSzPct val="100000"/>
              <a:buFont typeface="Arial" charset="0"/>
              <a:defRPr sz="3600" i="1">
                <a:solidFill>
                  <a:srgbClr val="000000"/>
                </a:solidFill>
                <a:latin typeface="Arial" charset="0"/>
                <a:ea typeface="ＭＳ Ｐゴシック" charset="-128"/>
                <a:cs typeface="ＭＳ Ｐゴシック" charset="-128"/>
              </a:defRPr>
            </a:lvl3pPr>
            <a:lvl4pPr algn="l" defTabSz="449263" rtl="0" eaLnBrk="0" fontAlgn="base" hangingPunct="0">
              <a:spcBef>
                <a:spcPct val="0"/>
              </a:spcBef>
              <a:spcAft>
                <a:spcPct val="0"/>
              </a:spcAft>
              <a:buClr>
                <a:srgbClr val="000000"/>
              </a:buClr>
              <a:buSzPct val="100000"/>
              <a:buFont typeface="Arial" charset="0"/>
              <a:defRPr sz="3600" i="1">
                <a:solidFill>
                  <a:srgbClr val="000000"/>
                </a:solidFill>
                <a:latin typeface="Arial" charset="0"/>
                <a:ea typeface="ＭＳ Ｐゴシック" charset="-128"/>
                <a:cs typeface="ＭＳ Ｐゴシック" charset="-128"/>
              </a:defRPr>
            </a:lvl4pPr>
            <a:lvl5pPr algn="l" defTabSz="449263" rtl="0" eaLnBrk="0" fontAlgn="base" hangingPunct="0">
              <a:spcBef>
                <a:spcPct val="0"/>
              </a:spcBef>
              <a:spcAft>
                <a:spcPct val="0"/>
              </a:spcAft>
              <a:buClr>
                <a:srgbClr val="000000"/>
              </a:buClr>
              <a:buSzPct val="100000"/>
              <a:buFont typeface="Arial" charset="0"/>
              <a:defRPr sz="3600" i="1">
                <a:solidFill>
                  <a:srgbClr val="000000"/>
                </a:solidFill>
                <a:latin typeface="Arial" charset="0"/>
                <a:ea typeface="ＭＳ Ｐゴシック" charset="-128"/>
                <a:cs typeface="ＭＳ Ｐゴシック" charset="-128"/>
              </a:defRPr>
            </a:lvl5pPr>
            <a:lvl6pPr marL="457200" algn="l" defTabSz="449263" rtl="0" fontAlgn="base">
              <a:spcBef>
                <a:spcPct val="0"/>
              </a:spcBef>
              <a:spcAft>
                <a:spcPct val="0"/>
              </a:spcAft>
              <a:buClr>
                <a:srgbClr val="000000"/>
              </a:buClr>
              <a:buSzPct val="100000"/>
              <a:buFont typeface="Arial" charset="0"/>
              <a:defRPr sz="4400">
                <a:solidFill>
                  <a:srgbClr val="000000"/>
                </a:solidFill>
                <a:latin typeface="Times New Roman" charset="0"/>
                <a:ea typeface="ＭＳ Ｐゴシック" charset="-128"/>
              </a:defRPr>
            </a:lvl6pPr>
            <a:lvl7pPr marL="914400" algn="l" defTabSz="449263" rtl="0" fontAlgn="base">
              <a:spcBef>
                <a:spcPct val="0"/>
              </a:spcBef>
              <a:spcAft>
                <a:spcPct val="0"/>
              </a:spcAft>
              <a:buClr>
                <a:srgbClr val="000000"/>
              </a:buClr>
              <a:buSzPct val="100000"/>
              <a:buFont typeface="Arial" charset="0"/>
              <a:defRPr sz="4400">
                <a:solidFill>
                  <a:srgbClr val="000000"/>
                </a:solidFill>
                <a:latin typeface="Times New Roman" charset="0"/>
                <a:ea typeface="ＭＳ Ｐゴシック" charset="-128"/>
              </a:defRPr>
            </a:lvl7pPr>
            <a:lvl8pPr marL="1371600" algn="l" defTabSz="449263" rtl="0" fontAlgn="base">
              <a:spcBef>
                <a:spcPct val="0"/>
              </a:spcBef>
              <a:spcAft>
                <a:spcPct val="0"/>
              </a:spcAft>
              <a:buClr>
                <a:srgbClr val="000000"/>
              </a:buClr>
              <a:buSzPct val="100000"/>
              <a:buFont typeface="Arial" charset="0"/>
              <a:defRPr sz="4400">
                <a:solidFill>
                  <a:srgbClr val="000000"/>
                </a:solidFill>
                <a:latin typeface="Times New Roman" charset="0"/>
                <a:ea typeface="ＭＳ Ｐゴシック" charset="-128"/>
              </a:defRPr>
            </a:lvl8pPr>
            <a:lvl9pPr marL="1828800" algn="l" defTabSz="449263" rtl="0" fontAlgn="base">
              <a:spcBef>
                <a:spcPct val="0"/>
              </a:spcBef>
              <a:spcAft>
                <a:spcPct val="0"/>
              </a:spcAft>
              <a:buClr>
                <a:srgbClr val="000000"/>
              </a:buClr>
              <a:buSzPct val="100000"/>
              <a:buFont typeface="Arial" charset="0"/>
              <a:defRPr sz="4400">
                <a:solidFill>
                  <a:srgbClr val="000000"/>
                </a:solidFill>
                <a:latin typeface="Times New Roman" charset="0"/>
                <a:ea typeface="ＭＳ Ｐゴシック" charset="-128"/>
              </a:defRPr>
            </a:lvl9pPr>
          </a:lstStyle>
          <a:p>
            <a:pPr eaLnBrk="1" hangingPunct="1"/>
            <a:r>
              <a:rPr lang="en-US" kern="0">
                <a:solidFill>
                  <a:srgbClr val="FF0000"/>
                </a:solidFill>
                <a:latin typeface="Times New Roman"/>
              </a:rPr>
              <a:t>Resonance determination: </a:t>
            </a:r>
            <a:r>
              <a:rPr lang="en-US" sz="3000" kern="0">
                <a:solidFill>
                  <a:srgbClr val="D60093"/>
                </a:solidFill>
                <a:latin typeface="Times New Roman"/>
              </a:rPr>
              <a:t>standard procedures</a:t>
            </a:r>
            <a:endParaRPr lang="en-US" sz="3000" kern="0" dirty="0">
              <a:solidFill>
                <a:srgbClr val="D60093"/>
              </a:solidFill>
              <a:latin typeface="Times New Roman"/>
            </a:endParaRPr>
          </a:p>
        </p:txBody>
      </p:sp>
      <p:sp>
        <p:nvSpPr>
          <p:cNvPr id="5" name="TextBox 4">
            <a:extLst>
              <a:ext uri="{FF2B5EF4-FFF2-40B4-BE49-F238E27FC236}">
                <a16:creationId xmlns:a16="http://schemas.microsoft.com/office/drawing/2014/main" id="{A71F8389-AA25-D44A-B205-97682DB9B94A}"/>
              </a:ext>
            </a:extLst>
          </p:cNvPr>
          <p:cNvSpPr txBox="1"/>
          <p:nvPr/>
        </p:nvSpPr>
        <p:spPr>
          <a:xfrm>
            <a:off x="2314757" y="1428690"/>
            <a:ext cx="5984331" cy="400110"/>
          </a:xfrm>
          <a:prstGeom prst="rect">
            <a:avLst/>
          </a:prstGeom>
          <a:noFill/>
        </p:spPr>
        <p:txBody>
          <a:bodyPr wrap="none" rtlCol="0">
            <a:spAutoFit/>
          </a:bodyPr>
          <a:lstStyle/>
          <a:p>
            <a:r>
              <a:rPr lang="en-US" sz="2000" dirty="0"/>
              <a:t>S=-1 hyperon resonances listed in PDG (35 resonances):</a:t>
            </a:r>
          </a:p>
        </p:txBody>
      </p:sp>
      <p:pic>
        <p:nvPicPr>
          <p:cNvPr id="3" name="Picture 2">
            <a:extLst>
              <a:ext uri="{FF2B5EF4-FFF2-40B4-BE49-F238E27FC236}">
                <a16:creationId xmlns:a16="http://schemas.microsoft.com/office/drawing/2014/main" id="{9F317889-7D7B-E744-8186-C8B9F744293E}"/>
              </a:ext>
            </a:extLst>
          </p:cNvPr>
          <p:cNvPicPr>
            <a:picLocks noChangeAspect="1"/>
          </p:cNvPicPr>
          <p:nvPr/>
        </p:nvPicPr>
        <p:blipFill>
          <a:blip r:embed="rId3"/>
          <a:stretch>
            <a:fillRect/>
          </a:stretch>
        </p:blipFill>
        <p:spPr>
          <a:xfrm>
            <a:off x="41501" y="1828800"/>
            <a:ext cx="9086623" cy="4702726"/>
          </a:xfrm>
          <a:prstGeom prst="rect">
            <a:avLst/>
          </a:prstGeom>
        </p:spPr>
      </p:pic>
    </p:spTree>
    <p:extLst>
      <p:ext uri="{BB962C8B-B14F-4D97-AF65-F5344CB8AC3E}">
        <p14:creationId xmlns:p14="http://schemas.microsoft.com/office/powerpoint/2010/main" val="4291333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Rectangle 4"/>
          <p:cNvSpPr>
            <a:spLocks noGrp="1" noChangeArrowheads="1"/>
          </p:cNvSpPr>
          <p:nvPr>
            <p:ph type="title"/>
          </p:nvPr>
        </p:nvSpPr>
        <p:spPr/>
        <p:txBody>
          <a:bodyPr/>
          <a:lstStyle/>
          <a:p>
            <a:pPr eaLnBrk="1" hangingPunct="1"/>
            <a:r>
              <a:rPr lang="en-US" dirty="0">
                <a:solidFill>
                  <a:srgbClr val="FF0000"/>
                </a:solidFill>
                <a:latin typeface="Times New Roman"/>
              </a:rPr>
              <a:t>Resonance determination: </a:t>
            </a:r>
            <a:r>
              <a:rPr lang="en-US" sz="3000" dirty="0">
                <a:solidFill>
                  <a:srgbClr val="D60093"/>
                </a:solidFill>
                <a:latin typeface="Times New Roman"/>
              </a:rPr>
              <a:t>standard procedures</a:t>
            </a:r>
          </a:p>
        </p:txBody>
      </p:sp>
      <p:sp>
        <p:nvSpPr>
          <p:cNvPr id="5" name="TextBox 4">
            <a:extLst>
              <a:ext uri="{FF2B5EF4-FFF2-40B4-BE49-F238E27FC236}">
                <a16:creationId xmlns:a16="http://schemas.microsoft.com/office/drawing/2014/main" id="{D5CE6112-84C6-F144-93F4-2CF44B92FA80}"/>
              </a:ext>
            </a:extLst>
          </p:cNvPr>
          <p:cNvSpPr txBox="1"/>
          <p:nvPr/>
        </p:nvSpPr>
        <p:spPr>
          <a:xfrm>
            <a:off x="990600" y="2362200"/>
            <a:ext cx="6187912" cy="1107996"/>
          </a:xfrm>
          <a:prstGeom prst="rect">
            <a:avLst/>
          </a:prstGeom>
          <a:noFill/>
        </p:spPr>
        <p:txBody>
          <a:bodyPr wrap="none" rtlCol="0">
            <a:spAutoFit/>
          </a:bodyPr>
          <a:lstStyle/>
          <a:p>
            <a:pPr marL="457200" indent="-457200">
              <a:buAutoNum type="alphaLcParenR"/>
            </a:pPr>
            <a:r>
              <a:rPr lang="en-US" sz="2200" dirty="0"/>
              <a:t>From some quark (or related) theoretical models </a:t>
            </a:r>
          </a:p>
          <a:p>
            <a:pPr marL="457200" indent="-457200">
              <a:buAutoNum type="alphaLcParenR"/>
            </a:pPr>
            <a:r>
              <a:rPr lang="en-US" sz="2200" dirty="0"/>
              <a:t>Known from PDG (1-, 2-, 3-, 4-star resonances)</a:t>
            </a:r>
          </a:p>
          <a:p>
            <a:pPr marL="457200" indent="-457200">
              <a:buAutoNum type="alphaLcParenR"/>
            </a:pPr>
            <a:r>
              <a:rPr lang="en-US" sz="2200" dirty="0"/>
              <a:t>Completely new resonances as needed  </a:t>
            </a:r>
          </a:p>
        </p:txBody>
      </p:sp>
      <p:sp>
        <p:nvSpPr>
          <p:cNvPr id="7" name="TextBox 6">
            <a:extLst>
              <a:ext uri="{FF2B5EF4-FFF2-40B4-BE49-F238E27FC236}">
                <a16:creationId xmlns:a16="http://schemas.microsoft.com/office/drawing/2014/main" id="{DEC7A849-453A-6648-BAA4-967F45E89838}"/>
              </a:ext>
            </a:extLst>
          </p:cNvPr>
          <p:cNvSpPr txBox="1"/>
          <p:nvPr/>
        </p:nvSpPr>
        <p:spPr>
          <a:xfrm>
            <a:off x="0" y="1143000"/>
            <a:ext cx="9028434" cy="1107996"/>
          </a:xfrm>
          <a:prstGeom prst="rect">
            <a:avLst/>
          </a:prstGeom>
          <a:noFill/>
        </p:spPr>
        <p:txBody>
          <a:bodyPr wrap="none" rtlCol="0">
            <a:spAutoFit/>
          </a:bodyPr>
          <a:lstStyle/>
          <a:p>
            <a:r>
              <a:rPr lang="en-US" sz="2200" dirty="0"/>
              <a:t>Resonances are determined from experimental data by fitting the data using </a:t>
            </a:r>
          </a:p>
          <a:p>
            <a:r>
              <a:rPr lang="en-US" sz="2200" dirty="0"/>
              <a:t>some model. Except for those models where the resonances are generated </a:t>
            </a:r>
          </a:p>
          <a:p>
            <a:r>
              <a:rPr lang="en-US" sz="2200" dirty="0"/>
              <a:t>dynamically (e.g., </a:t>
            </a:r>
            <a:r>
              <a:rPr lang="en-US" sz="2200" dirty="0" err="1"/>
              <a:t>U</a:t>
            </a:r>
            <a:r>
              <a:rPr lang="en-US" sz="2200" dirty="0" err="1">
                <a:latin typeface="Symbol" pitchFamily="2" charset="2"/>
              </a:rPr>
              <a:t>c</a:t>
            </a:r>
            <a:r>
              <a:rPr lang="en-US" sz="2200" dirty="0" err="1"/>
              <a:t>PT</a:t>
            </a:r>
            <a:r>
              <a:rPr lang="en-US" sz="2200" dirty="0"/>
              <a:t>), one usually considers the resonances:  </a:t>
            </a:r>
          </a:p>
        </p:txBody>
      </p:sp>
      <p:sp>
        <p:nvSpPr>
          <p:cNvPr id="8" name="TextBox 7">
            <a:extLst>
              <a:ext uri="{FF2B5EF4-FFF2-40B4-BE49-F238E27FC236}">
                <a16:creationId xmlns:a16="http://schemas.microsoft.com/office/drawing/2014/main" id="{52764021-4752-4D4A-AA1A-E4574E0ACA8B}"/>
              </a:ext>
            </a:extLst>
          </p:cNvPr>
          <p:cNvSpPr txBox="1"/>
          <p:nvPr/>
        </p:nvSpPr>
        <p:spPr>
          <a:xfrm>
            <a:off x="990600" y="3581400"/>
            <a:ext cx="6415539" cy="1569660"/>
          </a:xfrm>
          <a:prstGeom prst="rect">
            <a:avLst/>
          </a:prstGeom>
          <a:solidFill>
            <a:srgbClr val="FFFF00"/>
          </a:solidFill>
        </p:spPr>
        <p:txBody>
          <a:bodyPr wrap="none" rtlCol="0">
            <a:spAutoFit/>
          </a:bodyPr>
          <a:lstStyle/>
          <a:p>
            <a:r>
              <a:rPr lang="en-US" dirty="0"/>
              <a:t>Problem:  Many potentially relevant resonances. </a:t>
            </a:r>
          </a:p>
          <a:p>
            <a:r>
              <a:rPr lang="en-US" dirty="0"/>
              <a:t>                 It is impractical to consider all of them. </a:t>
            </a:r>
          </a:p>
          <a:p>
            <a:r>
              <a:rPr lang="en-US" dirty="0"/>
              <a:t>                 Which ones to consider is subjective.</a:t>
            </a:r>
          </a:p>
          <a:p>
            <a:r>
              <a:rPr lang="en-US" dirty="0"/>
              <a:t>                 Problem of overfitting.</a:t>
            </a:r>
          </a:p>
        </p:txBody>
      </p:sp>
    </p:spTree>
    <p:extLst>
      <p:ext uri="{BB962C8B-B14F-4D97-AF65-F5344CB8AC3E}">
        <p14:creationId xmlns:p14="http://schemas.microsoft.com/office/powerpoint/2010/main" val="3797892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Rectangle 4"/>
          <p:cNvSpPr>
            <a:spLocks noGrp="1" noChangeArrowheads="1"/>
          </p:cNvSpPr>
          <p:nvPr>
            <p:ph type="title"/>
          </p:nvPr>
        </p:nvSpPr>
        <p:spPr/>
        <p:txBody>
          <a:bodyPr/>
          <a:lstStyle/>
          <a:p>
            <a:pPr eaLnBrk="1" hangingPunct="1"/>
            <a:r>
              <a:rPr lang="en-US" dirty="0">
                <a:solidFill>
                  <a:srgbClr val="FF0000"/>
                </a:solidFill>
                <a:latin typeface="Times New Roman"/>
              </a:rPr>
              <a:t>Resonance determination: </a:t>
            </a:r>
            <a:r>
              <a:rPr lang="en-US" sz="3000" dirty="0">
                <a:solidFill>
                  <a:srgbClr val="D60093"/>
                </a:solidFill>
                <a:latin typeface="Times New Roman"/>
              </a:rPr>
              <a:t>standard procedures</a:t>
            </a:r>
          </a:p>
        </p:txBody>
      </p:sp>
      <p:sp>
        <p:nvSpPr>
          <p:cNvPr id="5" name="TextBox 4">
            <a:extLst>
              <a:ext uri="{FF2B5EF4-FFF2-40B4-BE49-F238E27FC236}">
                <a16:creationId xmlns:a16="http://schemas.microsoft.com/office/drawing/2014/main" id="{D5CE6112-84C6-F144-93F4-2CF44B92FA80}"/>
              </a:ext>
            </a:extLst>
          </p:cNvPr>
          <p:cNvSpPr txBox="1"/>
          <p:nvPr/>
        </p:nvSpPr>
        <p:spPr>
          <a:xfrm>
            <a:off x="990600" y="2362200"/>
            <a:ext cx="6187912" cy="1107996"/>
          </a:xfrm>
          <a:prstGeom prst="rect">
            <a:avLst/>
          </a:prstGeom>
          <a:noFill/>
        </p:spPr>
        <p:txBody>
          <a:bodyPr wrap="none" rtlCol="0">
            <a:spAutoFit/>
          </a:bodyPr>
          <a:lstStyle/>
          <a:p>
            <a:pPr marL="457200" indent="-457200">
              <a:buAutoNum type="alphaLcParenR"/>
            </a:pPr>
            <a:r>
              <a:rPr lang="en-US" sz="2200" dirty="0"/>
              <a:t>From some quark (or related) theoretical models </a:t>
            </a:r>
          </a:p>
          <a:p>
            <a:pPr marL="457200" indent="-457200">
              <a:buAutoNum type="alphaLcParenR"/>
            </a:pPr>
            <a:r>
              <a:rPr lang="en-US" sz="2200" dirty="0"/>
              <a:t>Known from PDG (1-, 2-, 3-, 4-star resonances)</a:t>
            </a:r>
          </a:p>
          <a:p>
            <a:pPr marL="457200" indent="-457200">
              <a:buAutoNum type="alphaLcParenR"/>
            </a:pPr>
            <a:r>
              <a:rPr lang="en-US" sz="2200" dirty="0"/>
              <a:t>Completely new resonances as needed  </a:t>
            </a:r>
          </a:p>
        </p:txBody>
      </p:sp>
      <p:sp>
        <p:nvSpPr>
          <p:cNvPr id="7" name="TextBox 6">
            <a:extLst>
              <a:ext uri="{FF2B5EF4-FFF2-40B4-BE49-F238E27FC236}">
                <a16:creationId xmlns:a16="http://schemas.microsoft.com/office/drawing/2014/main" id="{DEC7A849-453A-6648-BAA4-967F45E89838}"/>
              </a:ext>
            </a:extLst>
          </p:cNvPr>
          <p:cNvSpPr txBox="1"/>
          <p:nvPr/>
        </p:nvSpPr>
        <p:spPr>
          <a:xfrm>
            <a:off x="0" y="1143000"/>
            <a:ext cx="9028434" cy="1107996"/>
          </a:xfrm>
          <a:prstGeom prst="rect">
            <a:avLst/>
          </a:prstGeom>
          <a:noFill/>
        </p:spPr>
        <p:txBody>
          <a:bodyPr wrap="none" rtlCol="0">
            <a:spAutoFit/>
          </a:bodyPr>
          <a:lstStyle/>
          <a:p>
            <a:r>
              <a:rPr lang="en-US" sz="2200" dirty="0"/>
              <a:t>Resonances are determined from experimental data by fitting the data using </a:t>
            </a:r>
          </a:p>
          <a:p>
            <a:r>
              <a:rPr lang="en-US" sz="2200" dirty="0"/>
              <a:t>some model. Except for those models where the resonances are generated </a:t>
            </a:r>
          </a:p>
          <a:p>
            <a:r>
              <a:rPr lang="en-US" sz="2200" dirty="0"/>
              <a:t>dynamically (e.g., </a:t>
            </a:r>
            <a:r>
              <a:rPr lang="en-US" sz="2200" dirty="0" err="1"/>
              <a:t>U</a:t>
            </a:r>
            <a:r>
              <a:rPr lang="en-US" sz="2200" dirty="0" err="1">
                <a:latin typeface="Symbol" pitchFamily="2" charset="2"/>
              </a:rPr>
              <a:t>c</a:t>
            </a:r>
            <a:r>
              <a:rPr lang="en-US" sz="2200" dirty="0" err="1"/>
              <a:t>PT</a:t>
            </a:r>
            <a:r>
              <a:rPr lang="en-US" sz="2200" dirty="0"/>
              <a:t>), one usually considers the resonances:  </a:t>
            </a:r>
          </a:p>
        </p:txBody>
      </p:sp>
      <p:sp>
        <p:nvSpPr>
          <p:cNvPr id="8" name="TextBox 7">
            <a:extLst>
              <a:ext uri="{FF2B5EF4-FFF2-40B4-BE49-F238E27FC236}">
                <a16:creationId xmlns:a16="http://schemas.microsoft.com/office/drawing/2014/main" id="{52764021-4752-4D4A-AA1A-E4574E0ACA8B}"/>
              </a:ext>
            </a:extLst>
          </p:cNvPr>
          <p:cNvSpPr txBox="1"/>
          <p:nvPr/>
        </p:nvSpPr>
        <p:spPr>
          <a:xfrm>
            <a:off x="990600" y="3581400"/>
            <a:ext cx="6415539" cy="1569660"/>
          </a:xfrm>
          <a:prstGeom prst="rect">
            <a:avLst/>
          </a:prstGeom>
          <a:solidFill>
            <a:srgbClr val="FFFF00"/>
          </a:solidFill>
        </p:spPr>
        <p:txBody>
          <a:bodyPr wrap="none" rtlCol="0">
            <a:spAutoFit/>
          </a:bodyPr>
          <a:lstStyle/>
          <a:p>
            <a:r>
              <a:rPr lang="en-US" dirty="0"/>
              <a:t>Problem:  Many potentially relevant resonances. </a:t>
            </a:r>
          </a:p>
          <a:p>
            <a:r>
              <a:rPr lang="en-US" dirty="0"/>
              <a:t>                 It is impractical to consider all of them. </a:t>
            </a:r>
          </a:p>
          <a:p>
            <a:r>
              <a:rPr lang="en-US" dirty="0"/>
              <a:t>                 Which ones to consider is subjective.</a:t>
            </a:r>
          </a:p>
          <a:p>
            <a:r>
              <a:rPr lang="en-US" dirty="0"/>
              <a:t>                 Problem of overfitting.</a:t>
            </a:r>
          </a:p>
        </p:txBody>
      </p:sp>
      <p:sp>
        <p:nvSpPr>
          <p:cNvPr id="2" name="TextBox 1">
            <a:extLst>
              <a:ext uri="{FF2B5EF4-FFF2-40B4-BE49-F238E27FC236}">
                <a16:creationId xmlns:a16="http://schemas.microsoft.com/office/drawing/2014/main" id="{729F27C2-50D2-EB46-8511-13B352EA8CD8}"/>
              </a:ext>
            </a:extLst>
          </p:cNvPr>
          <p:cNvSpPr txBox="1"/>
          <p:nvPr/>
        </p:nvSpPr>
        <p:spPr>
          <a:xfrm>
            <a:off x="26988" y="5393307"/>
            <a:ext cx="9144000" cy="1446550"/>
          </a:xfrm>
          <a:prstGeom prst="rect">
            <a:avLst/>
          </a:prstGeom>
          <a:noFill/>
        </p:spPr>
        <p:txBody>
          <a:bodyPr wrap="square" rtlCol="0">
            <a:spAutoFit/>
          </a:bodyPr>
          <a:lstStyle/>
          <a:p>
            <a:r>
              <a:rPr lang="en-US" sz="2200" dirty="0"/>
              <a:t>In particular, if a flexible background with resonance terms on top of it is provided, the task consists of minimizing the number of resonances and only accepting them as physically significant if the background cannot provide a satisfactory description.</a:t>
            </a:r>
          </a:p>
        </p:txBody>
      </p:sp>
    </p:spTree>
    <p:extLst>
      <p:ext uri="{BB962C8B-B14F-4D97-AF65-F5344CB8AC3E}">
        <p14:creationId xmlns:p14="http://schemas.microsoft.com/office/powerpoint/2010/main" val="2723855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Rectangle 4"/>
          <p:cNvSpPr>
            <a:spLocks noGrp="1" noChangeArrowheads="1"/>
          </p:cNvSpPr>
          <p:nvPr>
            <p:ph type="title"/>
          </p:nvPr>
        </p:nvSpPr>
        <p:spPr/>
        <p:txBody>
          <a:bodyPr/>
          <a:lstStyle/>
          <a:p>
            <a:pPr eaLnBrk="1" hangingPunct="1"/>
            <a:r>
              <a:rPr lang="en-US" dirty="0">
                <a:solidFill>
                  <a:srgbClr val="FF0000"/>
                </a:solidFill>
                <a:latin typeface="Times New Roman"/>
              </a:rPr>
              <a:t>Resonance determination: </a:t>
            </a:r>
            <a:r>
              <a:rPr lang="en-US" sz="3000" dirty="0">
                <a:solidFill>
                  <a:srgbClr val="D60093"/>
                </a:solidFill>
                <a:latin typeface="Times New Roman"/>
              </a:rPr>
              <a:t>a novel approach</a:t>
            </a:r>
          </a:p>
        </p:txBody>
      </p:sp>
      <p:sp>
        <p:nvSpPr>
          <p:cNvPr id="7" name="TextBox 6">
            <a:extLst>
              <a:ext uri="{FF2B5EF4-FFF2-40B4-BE49-F238E27FC236}">
                <a16:creationId xmlns:a16="http://schemas.microsoft.com/office/drawing/2014/main" id="{DEC7A849-453A-6648-BAA4-967F45E89838}"/>
              </a:ext>
            </a:extLst>
          </p:cNvPr>
          <p:cNvSpPr txBox="1"/>
          <p:nvPr/>
        </p:nvSpPr>
        <p:spPr>
          <a:xfrm>
            <a:off x="0" y="1085318"/>
            <a:ext cx="9128125" cy="707886"/>
          </a:xfrm>
          <a:prstGeom prst="rect">
            <a:avLst/>
          </a:prstGeom>
          <a:solidFill>
            <a:srgbClr val="00B050"/>
          </a:solidFill>
        </p:spPr>
        <p:txBody>
          <a:bodyPr wrap="square" rtlCol="0">
            <a:spAutoFit/>
          </a:bodyPr>
          <a:lstStyle/>
          <a:p>
            <a:r>
              <a:rPr lang="en-US" sz="2000" dirty="0"/>
              <a:t>A blindfold determination of the resonances based on the </a:t>
            </a:r>
            <a:r>
              <a:rPr lang="en-US" sz="2000" dirty="0">
                <a:solidFill>
                  <a:srgbClr val="D60093"/>
                </a:solidFill>
              </a:rPr>
              <a:t>L</a:t>
            </a:r>
            <a:r>
              <a:rPr lang="en-US" sz="2000" dirty="0"/>
              <a:t>east </a:t>
            </a:r>
            <a:r>
              <a:rPr lang="en-US" sz="2000" dirty="0">
                <a:solidFill>
                  <a:srgbClr val="D60093"/>
                </a:solidFill>
              </a:rPr>
              <a:t>A</a:t>
            </a:r>
            <a:r>
              <a:rPr lang="en-US" sz="2000" dirty="0"/>
              <a:t>bsolute </a:t>
            </a:r>
            <a:r>
              <a:rPr lang="en-US" sz="2000" dirty="0">
                <a:solidFill>
                  <a:srgbClr val="D60093"/>
                </a:solidFill>
              </a:rPr>
              <a:t>S</a:t>
            </a:r>
            <a:r>
              <a:rPr lang="en-US" sz="2000" dirty="0"/>
              <a:t>hrinkage and </a:t>
            </a:r>
          </a:p>
          <a:p>
            <a:r>
              <a:rPr lang="en-US" sz="2000" dirty="0">
                <a:solidFill>
                  <a:srgbClr val="D60093"/>
                </a:solidFill>
              </a:rPr>
              <a:t>S</a:t>
            </a:r>
            <a:r>
              <a:rPr lang="en-US" sz="2000" dirty="0"/>
              <a:t>election </a:t>
            </a:r>
            <a:r>
              <a:rPr lang="en-US" sz="2000" dirty="0">
                <a:solidFill>
                  <a:srgbClr val="D60093"/>
                </a:solidFill>
              </a:rPr>
              <a:t>O</a:t>
            </a:r>
            <a:r>
              <a:rPr lang="en-US" sz="2000" dirty="0"/>
              <a:t>perator (</a:t>
            </a:r>
            <a:r>
              <a:rPr lang="en-US" sz="2000" dirty="0">
                <a:solidFill>
                  <a:srgbClr val="D60093"/>
                </a:solidFill>
              </a:rPr>
              <a:t>LASSO</a:t>
            </a:r>
            <a:r>
              <a:rPr lang="en-US" sz="2000" dirty="0"/>
              <a:t>) in combination with </a:t>
            </a:r>
            <a:r>
              <a:rPr lang="en-US" sz="2000" dirty="0">
                <a:solidFill>
                  <a:srgbClr val="D60093"/>
                </a:solidFill>
              </a:rPr>
              <a:t>I</a:t>
            </a:r>
            <a:r>
              <a:rPr lang="en-US" sz="2000" dirty="0"/>
              <a:t>nformation </a:t>
            </a:r>
            <a:r>
              <a:rPr lang="en-US" sz="2000" dirty="0">
                <a:solidFill>
                  <a:srgbClr val="D60093"/>
                </a:solidFill>
              </a:rPr>
              <a:t>T</a:t>
            </a:r>
            <a:r>
              <a:rPr lang="en-US" sz="2000" dirty="0"/>
              <a:t>heory </a:t>
            </a:r>
            <a:r>
              <a:rPr lang="en-US" sz="2000" dirty="0">
                <a:solidFill>
                  <a:srgbClr val="D60093"/>
                </a:solidFill>
              </a:rPr>
              <a:t>C</a:t>
            </a:r>
            <a:r>
              <a:rPr lang="en-US" sz="2000" dirty="0"/>
              <a:t>riteria (</a:t>
            </a:r>
            <a:r>
              <a:rPr lang="en-US" sz="2000" dirty="0">
                <a:solidFill>
                  <a:srgbClr val="D60093"/>
                </a:solidFill>
              </a:rPr>
              <a:t>ITC</a:t>
            </a:r>
            <a:r>
              <a:rPr lang="en-US" sz="2000" dirty="0"/>
              <a:t>)</a:t>
            </a:r>
          </a:p>
        </p:txBody>
      </p:sp>
      <p:sp>
        <p:nvSpPr>
          <p:cNvPr id="2" name="TextBox 1">
            <a:extLst>
              <a:ext uri="{FF2B5EF4-FFF2-40B4-BE49-F238E27FC236}">
                <a16:creationId xmlns:a16="http://schemas.microsoft.com/office/drawing/2014/main" id="{00F706D4-B4BE-204A-A29A-8A984E456C40}"/>
              </a:ext>
            </a:extLst>
          </p:cNvPr>
          <p:cNvSpPr txBox="1"/>
          <p:nvPr/>
        </p:nvSpPr>
        <p:spPr>
          <a:xfrm>
            <a:off x="76200" y="3124200"/>
            <a:ext cx="2140330" cy="369332"/>
          </a:xfrm>
          <a:prstGeom prst="rect">
            <a:avLst/>
          </a:prstGeom>
          <a:noFill/>
        </p:spPr>
        <p:txBody>
          <a:bodyPr wrap="none" rtlCol="0">
            <a:spAutoFit/>
          </a:bodyPr>
          <a:lstStyle/>
          <a:p>
            <a:r>
              <a:rPr lang="en-US" sz="1800" dirty="0">
                <a:solidFill>
                  <a:srgbClr val="D60093"/>
                </a:solidFill>
              </a:rPr>
              <a:t>LASSO :   </a:t>
            </a:r>
            <a:r>
              <a:rPr lang="en-US" sz="1800" dirty="0">
                <a:solidFill>
                  <a:schemeClr val="tx1"/>
                </a:solidFill>
              </a:rPr>
              <a:t>minimize </a:t>
            </a: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3CF64B4D-EA56-A64B-9DC4-9D55F4FBD262}"/>
                  </a:ext>
                </a:extLst>
              </p:cNvPr>
              <p:cNvSpPr txBox="1"/>
              <p:nvPr/>
            </p:nvSpPr>
            <p:spPr>
              <a:xfrm>
                <a:off x="1157251" y="3545203"/>
                <a:ext cx="6756080" cy="553998"/>
              </a:xfrm>
              <a:prstGeom prst="rect">
                <a:avLst/>
              </a:prstGeom>
              <a:solidFill>
                <a:srgbClr val="FFFF00"/>
              </a:solidFill>
            </p:spPr>
            <p:txBody>
              <a:bodyPr wrap="none" lIns="0" tIns="0" rIns="0" bIns="0" rtlCol="0">
                <a:spAutoFit/>
              </a:bodyPr>
              <a:lstStyle/>
              <a:p>
                <a14:m>
                  <m:oMath xmlns:m="http://schemas.openxmlformats.org/officeDocument/2006/math">
                    <m:r>
                      <a:rPr lang="en-US" sz="1800" i="1" smtClean="0">
                        <a:latin typeface="Cambria Math" panose="02040503050406030204" pitchFamily="18" charset="0"/>
                        <a:ea typeface="Cambria Math" panose="02040503050406030204" pitchFamily="18" charset="0"/>
                      </a:rPr>
                      <m:t>𝜒</m:t>
                    </m:r>
                    <m:r>
                      <m:rPr>
                        <m:nor/>
                      </m:rPr>
                      <a:rPr lang="en-US" sz="1800" b="0" i="0" baseline="-25000" smtClean="0">
                        <a:latin typeface="Cambria Math" panose="02040503050406030204" pitchFamily="18" charset="0"/>
                        <a:ea typeface="Cambria Math" panose="02040503050406030204" pitchFamily="18" charset="0"/>
                      </a:rPr>
                      <m:t>T</m:t>
                    </m:r>
                    <m:r>
                      <m:rPr>
                        <m:nor/>
                      </m:rPr>
                      <a:rPr lang="en-US" sz="1800" baseline="30000" dirty="0"/>
                      <m:t>2</m:t>
                    </m:r>
                    <m:r>
                      <a:rPr lang="en-US" sz="1800" b="0" i="1" smtClean="0">
                        <a:latin typeface="Cambria Math" panose="02040503050406030204" pitchFamily="18" charset="0"/>
                        <a:ea typeface="Cambria Math" panose="02040503050406030204" pitchFamily="18" charset="0"/>
                      </a:rPr>
                      <m:t> = </m:t>
                    </m:r>
                    <m:r>
                      <a:rPr lang="en-US" sz="1800" b="0" i="1" smtClean="0">
                        <a:latin typeface="Cambria Math" panose="02040503050406030204" pitchFamily="18" charset="0"/>
                        <a:ea typeface="Cambria Math" panose="02040503050406030204" pitchFamily="18" charset="0"/>
                      </a:rPr>
                      <m:t>𝜒</m:t>
                    </m:r>
                    <m:r>
                      <m:rPr>
                        <m:nor/>
                      </m:rPr>
                      <a:rPr lang="en-US" sz="1800" baseline="30000" dirty="0"/>
                      <m:t>2</m:t>
                    </m:r>
                    <m:r>
                      <a:rPr lang="en-US" sz="1800" b="0" i="1" smtClean="0">
                        <a:latin typeface="Cambria Math" panose="02040503050406030204" pitchFamily="18" charset="0"/>
                        <a:ea typeface="Cambria Math" panose="02040503050406030204" pitchFamily="18" charset="0"/>
                      </a:rPr>
                      <m:t>+</m:t>
                    </m:r>
                  </m:oMath>
                </a14:m>
                <a:r>
                  <a:rPr lang="en-US" sz="1800" dirty="0"/>
                  <a:t> </a:t>
                </a:r>
                <a14:m>
                  <m:oMath xmlns:m="http://schemas.openxmlformats.org/officeDocument/2006/math">
                    <m:r>
                      <a:rPr lang="en-US" sz="1800" i="1" dirty="0" smtClean="0">
                        <a:latin typeface="Cambria Math" panose="02040503050406030204" pitchFamily="18" charset="0"/>
                        <a:ea typeface="Cambria Math" panose="02040503050406030204" pitchFamily="18" charset="0"/>
                      </a:rPr>
                      <m:t>𝜆</m:t>
                    </m:r>
                    <m:r>
                      <m:rPr>
                        <m:nor/>
                      </m:rPr>
                      <a:rPr lang="en-US" sz="1800" baseline="30000" dirty="0" smtClean="0"/>
                      <m:t>2</m:t>
                    </m:r>
                    <m:r>
                      <m:rPr>
                        <m:nor/>
                      </m:rPr>
                      <a:rPr lang="en-US" sz="1800" b="0" i="0" baseline="30000" dirty="0" smtClean="0"/>
                      <m:t> </m:t>
                    </m:r>
                    <m:nary>
                      <m:naryPr>
                        <m:chr m:val="∑"/>
                        <m:supHide m:val="on"/>
                        <m:ctrlPr>
                          <a:rPr lang="en-US" sz="1800" b="0" i="1" dirty="0" smtClean="0">
                            <a:latin typeface="Cambria Math" panose="02040503050406030204" pitchFamily="18" charset="0"/>
                            <a:ea typeface="Cambria Math" panose="02040503050406030204" pitchFamily="18" charset="0"/>
                          </a:rPr>
                        </m:ctrlPr>
                      </m:naryPr>
                      <m:sub>
                        <m:r>
                          <m:rPr>
                            <m:brk m:alnAt="7"/>
                          </m:rPr>
                          <a:rPr lang="en-US" sz="1800" b="0" i="1" dirty="0" smtClean="0">
                            <a:latin typeface="Cambria Math" panose="02040503050406030204" pitchFamily="18" charset="0"/>
                            <a:ea typeface="Cambria Math" panose="02040503050406030204" pitchFamily="18" charset="0"/>
                          </a:rPr>
                          <m:t>𝑅</m:t>
                        </m:r>
                      </m:sub>
                      <m:sup/>
                      <m:e>
                        <m:r>
                          <a:rPr lang="en-US" sz="1800" b="0" i="1" dirty="0" smtClean="0">
                            <a:latin typeface="Cambria Math" panose="02040503050406030204" pitchFamily="18" charset="0"/>
                            <a:ea typeface="Cambria Math" panose="02040503050406030204" pitchFamily="18" charset="0"/>
                          </a:rPr>
                          <m:t>|</m:t>
                        </m:r>
                        <m:r>
                          <a:rPr lang="en-US" sz="1800" b="0" i="1" dirty="0" smtClean="0">
                            <a:latin typeface="Cambria Math" panose="02040503050406030204" pitchFamily="18" charset="0"/>
                            <a:ea typeface="Cambria Math" panose="02040503050406030204" pitchFamily="18" charset="0"/>
                          </a:rPr>
                          <m:t>𝑓𝑅</m:t>
                        </m:r>
                        <m:r>
                          <a:rPr lang="en-US" sz="1800" b="0" i="1" dirty="0" smtClean="0">
                            <a:latin typeface="Cambria Math" panose="02040503050406030204" pitchFamily="18" charset="0"/>
                            <a:ea typeface="Cambria Math" panose="02040503050406030204" pitchFamily="18" charset="0"/>
                          </a:rPr>
                          <m:t>|</m:t>
                        </m:r>
                      </m:e>
                    </m:nary>
                  </m:oMath>
                </a14:m>
                <a:r>
                  <a:rPr lang="en-US" sz="1800" b="0" i="0" dirty="0">
                    <a:latin typeface="+mj-lt"/>
                    <a:ea typeface="Cambria Math" panose="02040503050406030204" pitchFamily="18" charset="0"/>
                  </a:rPr>
                  <a:t>   </a:t>
                </a:r>
                <a:r>
                  <a:rPr lang="en-US" sz="1800" b="0" i="1" dirty="0">
                    <a:latin typeface="+mj-lt"/>
                    <a:ea typeface="Cambria Math" panose="02040503050406030204" pitchFamily="18" charset="0"/>
                  </a:rPr>
                  <a:t>; </a:t>
                </a:r>
                <a14:m>
                  <m:oMath xmlns:m="http://schemas.openxmlformats.org/officeDocument/2006/math">
                    <m:r>
                      <a:rPr lang="en-US" sz="1800" b="0" i="1" smtClean="0">
                        <a:latin typeface="Cambria Math" panose="02040503050406030204" pitchFamily="18" charset="0"/>
                        <a:ea typeface="Cambria Math" panose="02040503050406030204" pitchFamily="18" charset="0"/>
                      </a:rPr>
                      <m:t>    </m:t>
                    </m:r>
                    <m:r>
                      <a:rPr lang="en-US" sz="1800" b="0" i="1" smtClean="0">
                        <a:latin typeface="Cambria Math" panose="02040503050406030204" pitchFamily="18" charset="0"/>
                        <a:ea typeface="Cambria Math" panose="02040503050406030204" pitchFamily="18" charset="0"/>
                      </a:rPr>
                      <m:t>𝜆</m:t>
                    </m:r>
                    <m:r>
                      <a:rPr lang="en-US" sz="1800" b="0" i="1" smtClean="0">
                        <a:latin typeface="Cambria Math" panose="02040503050406030204" pitchFamily="18" charset="0"/>
                        <a:ea typeface="Cambria Math" panose="02040503050406030204" pitchFamily="18" charset="0"/>
                      </a:rPr>
                      <m:t>=</m:t>
                    </m:r>
                  </m:oMath>
                </a14:m>
                <a:r>
                  <a:rPr lang="en-US" sz="1800" b="0" i="1" dirty="0">
                    <a:latin typeface="+mj-lt"/>
                    <a:ea typeface="Cambria Math" panose="02040503050406030204" pitchFamily="18" charset="0"/>
                  </a:rPr>
                  <a:t> </a:t>
                </a:r>
                <a:r>
                  <a:rPr lang="en-US" sz="1800" dirty="0">
                    <a:latin typeface="Times New Roman" panose="02020603050405020304" pitchFamily="18" charset="0"/>
                    <a:ea typeface="Cambria Math" panose="02040503050406030204" pitchFamily="18" charset="0"/>
                    <a:cs typeface="Times New Roman" panose="02020603050405020304" pitchFamily="18" charset="0"/>
                  </a:rPr>
                  <a:t>penalty parameter</a:t>
                </a:r>
              </a:p>
              <a:p>
                <a:r>
                  <a:rPr lang="en-US" sz="1800" dirty="0">
                    <a:latin typeface="+mj-lt"/>
                    <a:ea typeface="Cambria Math" panose="02040503050406030204" pitchFamily="18" charset="0"/>
                  </a:rPr>
                  <a:t>                                         </a:t>
                </a:r>
                <a14:m>
                  <m:oMath xmlns:m="http://schemas.openxmlformats.org/officeDocument/2006/math">
                    <m:sSub>
                      <m:sSubPr>
                        <m:ctrlPr>
                          <a:rPr lang="en-US" sz="180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𝑓</m:t>
                        </m:r>
                      </m:e>
                      <m:sub>
                        <m:r>
                          <a:rPr lang="en-US" sz="1800" b="0" i="1" smtClean="0">
                            <a:latin typeface="Cambria Math" panose="02040503050406030204" pitchFamily="18" charset="0"/>
                            <a:ea typeface="Cambria Math" panose="02040503050406030204" pitchFamily="18" charset="0"/>
                          </a:rPr>
                          <m:t>𝑅</m:t>
                        </m:r>
                      </m:sub>
                    </m:sSub>
                    <m:r>
                      <a:rPr lang="en-US" sz="1800" b="0" i="1" smtClean="0">
                        <a:latin typeface="Cambria Math" panose="02040503050406030204" pitchFamily="18" charset="0"/>
                        <a:ea typeface="Cambria Math" panose="02040503050406030204" pitchFamily="18" charset="0"/>
                      </a:rPr>
                      <m:t>= </m:t>
                    </m:r>
                  </m:oMath>
                </a14:m>
                <a:r>
                  <a:rPr lang="en-US" sz="1800" dirty="0">
                    <a:latin typeface="Times New Roman" panose="02020603050405020304" pitchFamily="18" charset="0"/>
                    <a:ea typeface="Cambria Math" panose="02040503050406030204" pitchFamily="18" charset="0"/>
                    <a:cs typeface="Times New Roman" panose="02020603050405020304" pitchFamily="18" charset="0"/>
                  </a:rPr>
                  <a:t>penalty function (resonance parameter)</a:t>
                </a:r>
                <a:endParaRPr lang="en-US" sz="1800" dirty="0">
                  <a:latin typeface="Times New Roman" panose="02020603050405020304" pitchFamily="18"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id="{3CF64B4D-EA56-A64B-9DC4-9D55F4FBD262}"/>
                  </a:ext>
                </a:extLst>
              </p:cNvPr>
              <p:cNvSpPr txBox="1">
                <a:spLocks noRot="1" noChangeAspect="1" noMove="1" noResize="1" noEditPoints="1" noAdjustHandles="1" noChangeArrowheads="1" noChangeShapeType="1" noTextEdit="1"/>
              </p:cNvSpPr>
              <p:nvPr/>
            </p:nvSpPr>
            <p:spPr>
              <a:xfrm>
                <a:off x="1157251" y="3545203"/>
                <a:ext cx="6756080" cy="553998"/>
              </a:xfrm>
              <a:prstGeom prst="rect">
                <a:avLst/>
              </a:prstGeom>
              <a:blipFill>
                <a:blip r:embed="rId3"/>
                <a:stretch>
                  <a:fillRect l="-1126" t="-80000" r="-1126" b="-68889"/>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370E9CFE-30B0-0C4C-8F1C-64BFABB4654F}"/>
              </a:ext>
            </a:extLst>
          </p:cNvPr>
          <p:cNvSpPr txBox="1"/>
          <p:nvPr/>
        </p:nvSpPr>
        <p:spPr>
          <a:xfrm>
            <a:off x="1066800" y="4094736"/>
            <a:ext cx="1856598" cy="369332"/>
          </a:xfrm>
          <a:prstGeom prst="rect">
            <a:avLst/>
          </a:prstGeom>
          <a:noFill/>
        </p:spPr>
        <p:txBody>
          <a:bodyPr wrap="none" rtlCol="0">
            <a:spAutoFit/>
          </a:bodyPr>
          <a:lstStyle/>
          <a:p>
            <a:r>
              <a:rPr lang="en-US" sz="1800" dirty="0"/>
              <a:t>as a function of </a:t>
            </a:r>
            <a:r>
              <a:rPr lang="en-US" sz="1800" i="1" dirty="0">
                <a:latin typeface="Symbol" pitchFamily="2" charset="2"/>
              </a:rPr>
              <a:t>l.</a:t>
            </a:r>
          </a:p>
        </p:txBody>
      </p:sp>
      <p:sp>
        <p:nvSpPr>
          <p:cNvPr id="9" name="TextBox 8">
            <a:extLst>
              <a:ext uri="{FF2B5EF4-FFF2-40B4-BE49-F238E27FC236}">
                <a16:creationId xmlns:a16="http://schemas.microsoft.com/office/drawing/2014/main" id="{BA3D0F58-24C3-4F4C-AAF6-A88A0BC0FA72}"/>
              </a:ext>
            </a:extLst>
          </p:cNvPr>
          <p:cNvSpPr txBox="1"/>
          <p:nvPr/>
        </p:nvSpPr>
        <p:spPr>
          <a:xfrm>
            <a:off x="76200" y="4495800"/>
            <a:ext cx="7495000" cy="369332"/>
          </a:xfrm>
          <a:prstGeom prst="rect">
            <a:avLst/>
          </a:prstGeom>
          <a:noFill/>
        </p:spPr>
        <p:txBody>
          <a:bodyPr wrap="none" rtlCol="0">
            <a:spAutoFit/>
          </a:bodyPr>
          <a:lstStyle/>
          <a:p>
            <a:r>
              <a:rPr lang="en-US" sz="1800" dirty="0">
                <a:solidFill>
                  <a:srgbClr val="D60093"/>
                </a:solidFill>
              </a:rPr>
              <a:t>ITC :   </a:t>
            </a:r>
            <a:r>
              <a:rPr lang="en-US" sz="1800" dirty="0">
                <a:solidFill>
                  <a:schemeClr val="tx1"/>
                </a:solidFill>
              </a:rPr>
              <a:t>selection of optimal value of </a:t>
            </a:r>
            <a:r>
              <a:rPr lang="en-US" sz="1800" i="1" dirty="0">
                <a:solidFill>
                  <a:schemeClr val="tx1"/>
                </a:solidFill>
                <a:latin typeface="Symbol" pitchFamily="2" charset="2"/>
              </a:rPr>
              <a:t>l </a:t>
            </a:r>
            <a:r>
              <a:rPr lang="en-US" sz="1800" dirty="0">
                <a:solidFill>
                  <a:schemeClr val="tx1"/>
                </a:solidFill>
                <a:latin typeface="Times New Roman" panose="02020603050405020304" pitchFamily="18" charset="0"/>
                <a:cs typeface="Times New Roman" panose="02020603050405020304" pitchFamily="18" charset="0"/>
              </a:rPr>
              <a:t>based on Information Theory Criteria:</a:t>
            </a:r>
            <a:r>
              <a:rPr lang="en-US" sz="1800" dirty="0">
                <a:solidFill>
                  <a:schemeClr val="tx1"/>
                </a:solidFill>
              </a:rPr>
              <a:t> </a:t>
            </a:r>
          </a:p>
        </p:txBody>
      </p:sp>
      <p:sp>
        <p:nvSpPr>
          <p:cNvPr id="8" name="TextBox 7">
            <a:extLst>
              <a:ext uri="{FF2B5EF4-FFF2-40B4-BE49-F238E27FC236}">
                <a16:creationId xmlns:a16="http://schemas.microsoft.com/office/drawing/2014/main" id="{E57B36C0-E979-104D-8699-F4737BAF5D57}"/>
              </a:ext>
            </a:extLst>
          </p:cNvPr>
          <p:cNvSpPr txBox="1"/>
          <p:nvPr/>
        </p:nvSpPr>
        <p:spPr>
          <a:xfrm>
            <a:off x="838200" y="4945095"/>
            <a:ext cx="3494546" cy="830997"/>
          </a:xfrm>
          <a:prstGeom prst="rect">
            <a:avLst/>
          </a:prstGeom>
          <a:solidFill>
            <a:srgbClr val="FFFF00"/>
          </a:solidFill>
        </p:spPr>
        <p:txBody>
          <a:bodyPr wrap="none" lIns="0" tIns="0" rIns="0" bIns="0" rtlCol="0">
            <a:spAutoFit/>
          </a:bodyPr>
          <a:lstStyle/>
          <a:p>
            <a:r>
              <a:rPr lang="en-US" sz="1800" dirty="0"/>
              <a:t>Akaike Information Criterion (AIC)  </a:t>
            </a:r>
          </a:p>
          <a:p>
            <a:r>
              <a:rPr lang="en-US" sz="1800" dirty="0"/>
              <a:t>Bayesian Information Criterion (BIC)</a:t>
            </a:r>
          </a:p>
          <a:p>
            <a:r>
              <a:rPr lang="en-US" sz="1800" dirty="0"/>
              <a:t>&amp; their </a:t>
            </a:r>
            <a:r>
              <a:rPr lang="en-US" sz="1800" dirty="0" err="1"/>
              <a:t>variatiants</a:t>
            </a:r>
            <a:endParaRPr lang="en-US" sz="1800" dirty="0"/>
          </a:p>
        </p:txBody>
      </p:sp>
      <p:sp>
        <p:nvSpPr>
          <p:cNvPr id="4" name="TextBox 3">
            <a:extLst>
              <a:ext uri="{FF2B5EF4-FFF2-40B4-BE49-F238E27FC236}">
                <a16:creationId xmlns:a16="http://schemas.microsoft.com/office/drawing/2014/main" id="{556F0DBF-3B2F-9E4E-A428-E3528C68C820}"/>
              </a:ext>
            </a:extLst>
          </p:cNvPr>
          <p:cNvSpPr txBox="1"/>
          <p:nvPr/>
        </p:nvSpPr>
        <p:spPr>
          <a:xfrm>
            <a:off x="68139" y="1821966"/>
            <a:ext cx="9027279" cy="1231106"/>
          </a:xfrm>
          <a:prstGeom prst="rect">
            <a:avLst/>
          </a:prstGeom>
          <a:solidFill>
            <a:schemeClr val="accent1">
              <a:lumMod val="60000"/>
              <a:lumOff val="40000"/>
            </a:schemeClr>
          </a:solidFill>
        </p:spPr>
        <p:txBody>
          <a:bodyPr wrap="none" rtlCol="0">
            <a:spAutoFit/>
          </a:bodyPr>
          <a:lstStyle/>
          <a:p>
            <a:r>
              <a:rPr lang="en-US" sz="1400" dirty="0">
                <a:solidFill>
                  <a:srgbClr val="D60093"/>
                </a:solidFill>
              </a:rPr>
              <a:t>R. </a:t>
            </a:r>
            <a:r>
              <a:rPr lang="en-US" sz="1400" dirty="0" err="1">
                <a:solidFill>
                  <a:srgbClr val="D60093"/>
                </a:solidFill>
              </a:rPr>
              <a:t>Tibshirani</a:t>
            </a:r>
            <a:r>
              <a:rPr lang="en-US" sz="1400" dirty="0">
                <a:solidFill>
                  <a:srgbClr val="D60093"/>
                </a:solidFill>
              </a:rPr>
              <a:t>, J. R. Stat. Soc. B </a:t>
            </a:r>
            <a:r>
              <a:rPr lang="en-US" sz="1400" b="1" dirty="0">
                <a:solidFill>
                  <a:srgbClr val="D60093"/>
                </a:solidFill>
              </a:rPr>
              <a:t>58</a:t>
            </a:r>
            <a:r>
              <a:rPr lang="en-US" sz="1400" dirty="0">
                <a:solidFill>
                  <a:srgbClr val="D60093"/>
                </a:solidFill>
              </a:rPr>
              <a:t>, 267 (1996); </a:t>
            </a:r>
          </a:p>
          <a:p>
            <a:r>
              <a:rPr lang="en-US" sz="1400" dirty="0">
                <a:solidFill>
                  <a:srgbClr val="D60093"/>
                </a:solidFill>
              </a:rPr>
              <a:t>T. </a:t>
            </a:r>
            <a:r>
              <a:rPr lang="en-US" sz="1400" dirty="0" err="1">
                <a:solidFill>
                  <a:srgbClr val="D60093"/>
                </a:solidFill>
              </a:rPr>
              <a:t>Hasti</a:t>
            </a:r>
            <a:r>
              <a:rPr lang="en-US" sz="1400" dirty="0">
                <a:solidFill>
                  <a:srgbClr val="D60093"/>
                </a:solidFill>
              </a:rPr>
              <a:t> </a:t>
            </a:r>
            <a:r>
              <a:rPr lang="en-US" sz="1400" i="1" dirty="0">
                <a:solidFill>
                  <a:srgbClr val="D60093"/>
                </a:solidFill>
              </a:rPr>
              <a:t>et al., The Elements of</a:t>
            </a:r>
            <a:r>
              <a:rPr lang="en-US" sz="1400" dirty="0">
                <a:solidFill>
                  <a:srgbClr val="D60093"/>
                </a:solidFill>
              </a:rPr>
              <a:t> </a:t>
            </a:r>
            <a:r>
              <a:rPr lang="en-US" sz="1400" i="1" dirty="0">
                <a:solidFill>
                  <a:srgbClr val="D60093"/>
                </a:solidFill>
              </a:rPr>
              <a:t>Statistical Learning: Data Mining, Inference, and Prediction </a:t>
            </a:r>
            <a:r>
              <a:rPr lang="en-US" sz="1400" dirty="0">
                <a:solidFill>
                  <a:srgbClr val="D60093"/>
                </a:solidFill>
              </a:rPr>
              <a:t>(Springer-Verlag, N.Y., 2009);</a:t>
            </a:r>
          </a:p>
          <a:p>
            <a:r>
              <a:rPr lang="en-US" sz="1400" dirty="0">
                <a:solidFill>
                  <a:srgbClr val="D60093"/>
                </a:solidFill>
              </a:rPr>
              <a:t>G. James, et al., A</a:t>
            </a:r>
            <a:r>
              <a:rPr lang="en-US" sz="1400" i="1" dirty="0">
                <a:solidFill>
                  <a:srgbClr val="D60093"/>
                </a:solidFill>
              </a:rPr>
              <a:t>n Introduction to Statistical Learning </a:t>
            </a:r>
            <a:r>
              <a:rPr lang="en-US" sz="1400" dirty="0">
                <a:solidFill>
                  <a:srgbClr val="D60093"/>
                </a:solidFill>
              </a:rPr>
              <a:t>(Springer-Verlag, N. Y., 2013).</a:t>
            </a:r>
          </a:p>
          <a:p>
            <a:r>
              <a:rPr lang="en-US" sz="1600" dirty="0"/>
              <a:t>applied in excited meson production experiments </a:t>
            </a:r>
            <a:r>
              <a:rPr lang="en-US" sz="1600" dirty="0">
                <a:solidFill>
                  <a:srgbClr val="D60093"/>
                </a:solidFill>
              </a:rPr>
              <a:t>[B. </a:t>
            </a:r>
            <a:r>
              <a:rPr lang="en-US" sz="1600" dirty="0" err="1">
                <a:solidFill>
                  <a:srgbClr val="D60093"/>
                </a:solidFill>
              </a:rPr>
              <a:t>Guegan</a:t>
            </a:r>
            <a:r>
              <a:rPr lang="en-US" sz="1600" dirty="0">
                <a:solidFill>
                  <a:srgbClr val="D60093"/>
                </a:solidFill>
              </a:rPr>
              <a:t> </a:t>
            </a:r>
            <a:r>
              <a:rPr lang="en-US" sz="1600" i="1" dirty="0">
                <a:solidFill>
                  <a:srgbClr val="D60093"/>
                </a:solidFill>
              </a:rPr>
              <a:t>et al</a:t>
            </a:r>
            <a:r>
              <a:rPr lang="en-US" sz="1600" dirty="0">
                <a:solidFill>
                  <a:srgbClr val="D60093"/>
                </a:solidFill>
              </a:rPr>
              <a:t>.,  JINST </a:t>
            </a:r>
            <a:r>
              <a:rPr lang="en-US" sz="1600" b="1" dirty="0">
                <a:solidFill>
                  <a:srgbClr val="D60093"/>
                </a:solidFill>
              </a:rPr>
              <a:t>10</a:t>
            </a:r>
            <a:r>
              <a:rPr lang="en-US" sz="1600" dirty="0">
                <a:solidFill>
                  <a:srgbClr val="D60093"/>
                </a:solidFill>
              </a:rPr>
              <a:t>, P09002 (2015)]</a:t>
            </a:r>
          </a:p>
          <a:p>
            <a:r>
              <a:rPr lang="en-US" sz="1600" dirty="0"/>
              <a:t>applied in pion photoproduction                            </a:t>
            </a:r>
            <a:r>
              <a:rPr lang="en-US" sz="1600" dirty="0">
                <a:solidFill>
                  <a:srgbClr val="D60093"/>
                </a:solidFill>
              </a:rPr>
              <a:t>[J. </a:t>
            </a:r>
            <a:r>
              <a:rPr lang="en-US" sz="1600" dirty="0" err="1">
                <a:solidFill>
                  <a:srgbClr val="D60093"/>
                </a:solidFill>
              </a:rPr>
              <a:t>Landay</a:t>
            </a:r>
            <a:r>
              <a:rPr lang="en-US" sz="1600" dirty="0">
                <a:solidFill>
                  <a:srgbClr val="D60093"/>
                </a:solidFill>
              </a:rPr>
              <a:t> </a:t>
            </a:r>
            <a:r>
              <a:rPr lang="en-US" sz="1600" i="1" dirty="0">
                <a:solidFill>
                  <a:srgbClr val="D60093"/>
                </a:solidFill>
              </a:rPr>
              <a:t>et al</a:t>
            </a:r>
            <a:r>
              <a:rPr lang="en-US" sz="1600" dirty="0">
                <a:solidFill>
                  <a:srgbClr val="D60093"/>
                </a:solidFill>
              </a:rPr>
              <a:t>., PRC95’17]</a:t>
            </a:r>
          </a:p>
        </p:txBody>
      </p:sp>
      <p:sp>
        <p:nvSpPr>
          <p:cNvPr id="10" name="TextBox 9">
            <a:extLst>
              <a:ext uri="{FF2B5EF4-FFF2-40B4-BE49-F238E27FC236}">
                <a16:creationId xmlns:a16="http://schemas.microsoft.com/office/drawing/2014/main" id="{6E184E32-27D0-BF4E-B0BD-22CA9D4FEFE6}"/>
              </a:ext>
            </a:extLst>
          </p:cNvPr>
          <p:cNvSpPr txBox="1"/>
          <p:nvPr/>
        </p:nvSpPr>
        <p:spPr>
          <a:xfrm>
            <a:off x="4343400" y="4876800"/>
            <a:ext cx="4768998" cy="1754326"/>
          </a:xfrm>
          <a:prstGeom prst="rect">
            <a:avLst/>
          </a:prstGeom>
          <a:noFill/>
        </p:spPr>
        <p:txBody>
          <a:bodyPr wrap="none" rtlCol="0">
            <a:spAutoFit/>
          </a:bodyPr>
          <a:lstStyle/>
          <a:p>
            <a:r>
              <a:rPr lang="en-US" sz="1400" dirty="0">
                <a:solidFill>
                  <a:srgbClr val="D60093"/>
                </a:solidFill>
              </a:rPr>
              <a:t>H. Akaike, IEEE Trans. </a:t>
            </a:r>
            <a:r>
              <a:rPr lang="en-US" sz="1400" dirty="0" err="1">
                <a:solidFill>
                  <a:srgbClr val="D60093"/>
                </a:solidFill>
              </a:rPr>
              <a:t>Autom</a:t>
            </a:r>
            <a:r>
              <a:rPr lang="en-US" sz="1400" dirty="0">
                <a:solidFill>
                  <a:srgbClr val="D60093"/>
                </a:solidFill>
              </a:rPr>
              <a:t>. Control </a:t>
            </a:r>
            <a:r>
              <a:rPr lang="en-US" sz="1400" b="1" dirty="0">
                <a:solidFill>
                  <a:srgbClr val="D60093"/>
                </a:solidFill>
              </a:rPr>
              <a:t>19</a:t>
            </a:r>
            <a:r>
              <a:rPr lang="en-US" sz="1400" dirty="0">
                <a:solidFill>
                  <a:srgbClr val="D60093"/>
                </a:solidFill>
              </a:rPr>
              <a:t>, 716 (1974);</a:t>
            </a:r>
          </a:p>
          <a:p>
            <a:r>
              <a:rPr lang="en-US" sz="1400" dirty="0">
                <a:solidFill>
                  <a:srgbClr val="D60093"/>
                </a:solidFill>
              </a:rPr>
              <a:t>K. Burnham and D. Anderson, </a:t>
            </a:r>
            <a:r>
              <a:rPr lang="en-US" sz="1400" i="1" dirty="0">
                <a:solidFill>
                  <a:srgbClr val="D60093"/>
                </a:solidFill>
              </a:rPr>
              <a:t>Model Selection and </a:t>
            </a:r>
            <a:r>
              <a:rPr lang="en-US" sz="1400" i="1" dirty="0" err="1">
                <a:solidFill>
                  <a:srgbClr val="D60093"/>
                </a:solidFill>
              </a:rPr>
              <a:t>Multimodel</a:t>
            </a:r>
            <a:endParaRPr lang="en-US" sz="1400" dirty="0">
              <a:solidFill>
                <a:srgbClr val="D60093"/>
              </a:solidFill>
            </a:endParaRPr>
          </a:p>
          <a:p>
            <a:r>
              <a:rPr lang="en-US" sz="1400" i="1" dirty="0">
                <a:solidFill>
                  <a:srgbClr val="D60093"/>
                </a:solidFill>
              </a:rPr>
              <a:t>Inference: A Practical Information-Theoretic Approach</a:t>
            </a:r>
            <a:endParaRPr lang="en-US" sz="1400" dirty="0">
              <a:solidFill>
                <a:srgbClr val="D60093"/>
              </a:solidFill>
            </a:endParaRPr>
          </a:p>
          <a:p>
            <a:r>
              <a:rPr lang="en-US" sz="1400" dirty="0">
                <a:solidFill>
                  <a:srgbClr val="D60093"/>
                </a:solidFill>
              </a:rPr>
              <a:t>(Springer-Verlag, New York, 2003);</a:t>
            </a:r>
          </a:p>
          <a:p>
            <a:r>
              <a:rPr lang="en-US" sz="1400" dirty="0">
                <a:solidFill>
                  <a:srgbClr val="D60093"/>
                </a:solidFill>
              </a:rPr>
              <a:t>G. Schwarz, Ann. Stat. </a:t>
            </a:r>
            <a:r>
              <a:rPr lang="en-US" sz="1400" b="1" dirty="0">
                <a:solidFill>
                  <a:srgbClr val="D60093"/>
                </a:solidFill>
              </a:rPr>
              <a:t>6</a:t>
            </a:r>
            <a:r>
              <a:rPr lang="en-US" sz="1400" dirty="0">
                <a:solidFill>
                  <a:srgbClr val="D60093"/>
                </a:solidFill>
              </a:rPr>
              <a:t>, 461 (1978);</a:t>
            </a:r>
          </a:p>
          <a:p>
            <a:r>
              <a:rPr lang="en-US" sz="1400" dirty="0">
                <a:solidFill>
                  <a:srgbClr val="D60093"/>
                </a:solidFill>
              </a:rPr>
              <a:t>J. E. Cavanaugh, Statist. </a:t>
            </a:r>
            <a:r>
              <a:rPr lang="en-US" sz="1400" dirty="0" err="1">
                <a:solidFill>
                  <a:srgbClr val="D60093"/>
                </a:solidFill>
              </a:rPr>
              <a:t>Probab</a:t>
            </a:r>
            <a:r>
              <a:rPr lang="en-US" sz="1400" dirty="0">
                <a:solidFill>
                  <a:srgbClr val="D60093"/>
                </a:solidFill>
              </a:rPr>
              <a:t>. Lett. </a:t>
            </a:r>
            <a:r>
              <a:rPr lang="en-US" sz="1400" b="1" dirty="0">
                <a:solidFill>
                  <a:srgbClr val="D60093"/>
                </a:solidFill>
              </a:rPr>
              <a:t>33</a:t>
            </a:r>
            <a:r>
              <a:rPr lang="en-US" sz="1400" dirty="0">
                <a:solidFill>
                  <a:srgbClr val="D60093"/>
                </a:solidFill>
              </a:rPr>
              <a:t>, 201 (1997).</a:t>
            </a:r>
          </a:p>
          <a:p>
            <a:endParaRPr lang="en-US" dirty="0"/>
          </a:p>
        </p:txBody>
      </p:sp>
      <p:sp>
        <p:nvSpPr>
          <p:cNvPr id="12" name="TextBox 11">
            <a:extLst>
              <a:ext uri="{FF2B5EF4-FFF2-40B4-BE49-F238E27FC236}">
                <a16:creationId xmlns:a16="http://schemas.microsoft.com/office/drawing/2014/main" id="{BDD90216-3B59-3F4D-A524-128F96C02789}"/>
              </a:ext>
            </a:extLst>
          </p:cNvPr>
          <p:cNvSpPr txBox="1"/>
          <p:nvPr/>
        </p:nvSpPr>
        <p:spPr>
          <a:xfrm>
            <a:off x="54634" y="6264336"/>
            <a:ext cx="9065194" cy="584775"/>
          </a:xfrm>
          <a:prstGeom prst="rect">
            <a:avLst/>
          </a:prstGeom>
          <a:noFill/>
        </p:spPr>
        <p:txBody>
          <a:bodyPr wrap="square" rtlCol="0">
            <a:spAutoFit/>
          </a:bodyPr>
          <a:lstStyle/>
          <a:p>
            <a:r>
              <a:rPr lang="en-US" sz="1600" dirty="0"/>
              <a:t>             AIC/BIC attempt to resolve the overfitting problem by introducing a penalty term for the number of</a:t>
            </a:r>
          </a:p>
          <a:p>
            <a:r>
              <a:rPr lang="en-US" sz="1600" dirty="0"/>
              <a:t>             parameters in the model.                    Detailed study of LASSO+ITC: </a:t>
            </a:r>
            <a:r>
              <a:rPr lang="en-US" sz="1600" dirty="0">
                <a:solidFill>
                  <a:srgbClr val="FF66FF"/>
                </a:solidFill>
              </a:rPr>
              <a:t>J. </a:t>
            </a:r>
            <a:r>
              <a:rPr lang="en-US" sz="1600" dirty="0" err="1">
                <a:solidFill>
                  <a:srgbClr val="FF66FF"/>
                </a:solidFill>
              </a:rPr>
              <a:t>Landay</a:t>
            </a:r>
            <a:r>
              <a:rPr lang="en-US" sz="1600" dirty="0">
                <a:solidFill>
                  <a:srgbClr val="FF66FF"/>
                </a:solidFill>
              </a:rPr>
              <a:t> et al., in preparation</a:t>
            </a:r>
            <a:r>
              <a:rPr lang="en-US" sz="1600" dirty="0"/>
              <a:t>.</a:t>
            </a:r>
          </a:p>
        </p:txBody>
      </p:sp>
    </p:spTree>
    <p:extLst>
      <p:ext uri="{BB962C8B-B14F-4D97-AF65-F5344CB8AC3E}">
        <p14:creationId xmlns:p14="http://schemas.microsoft.com/office/powerpoint/2010/main" val="198015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EA5B6A-5BB1-9547-972C-7146F5C55186}"/>
              </a:ext>
            </a:extLst>
          </p:cNvPr>
          <p:cNvSpPr txBox="1"/>
          <p:nvPr/>
        </p:nvSpPr>
        <p:spPr>
          <a:xfrm>
            <a:off x="173531" y="1161164"/>
            <a:ext cx="8970469" cy="461665"/>
          </a:xfrm>
          <a:prstGeom prst="rect">
            <a:avLst/>
          </a:prstGeom>
          <a:noFill/>
        </p:spPr>
        <p:txBody>
          <a:bodyPr wrap="none" rtlCol="0">
            <a:spAutoFit/>
          </a:bodyPr>
          <a:lstStyle/>
          <a:p>
            <a:r>
              <a:rPr lang="en-US" u="sng" dirty="0">
                <a:solidFill>
                  <a:schemeClr val="accent2"/>
                </a:solidFill>
                <a:uFill>
                  <a:solidFill>
                    <a:schemeClr val="tx1"/>
                  </a:solidFill>
                </a:uFill>
              </a:rPr>
              <a:t>Self-consistent 3</a:t>
            </a:r>
            <a:r>
              <a:rPr lang="en-US" u="sng" dirty="0">
                <a:solidFill>
                  <a:schemeClr val="accent2"/>
                </a:solidFill>
                <a:uFill>
                  <a:solidFill>
                    <a:schemeClr val="tx1"/>
                  </a:solidFill>
                </a:uFill>
                <a:latin typeface="Symbol" pitchFamily="2" charset="2"/>
              </a:rPr>
              <a:t>s</a:t>
            </a:r>
            <a:r>
              <a:rPr lang="en-US" u="sng" dirty="0">
                <a:solidFill>
                  <a:schemeClr val="accent2"/>
                </a:solidFill>
                <a:uFill>
                  <a:solidFill>
                    <a:schemeClr val="tx1"/>
                  </a:solidFill>
                </a:uFill>
              </a:rPr>
              <a:t> criterion:</a:t>
            </a:r>
            <a:r>
              <a:rPr lang="en-US" sz="1600" dirty="0">
                <a:solidFill>
                  <a:srgbClr val="FF66FF"/>
                </a:solidFill>
                <a:uFill>
                  <a:solidFill>
                    <a:schemeClr val="tx1"/>
                  </a:solidFill>
                </a:uFill>
              </a:rPr>
              <a:t>                                     [Perez, </a:t>
            </a:r>
            <a:r>
              <a:rPr lang="en-US" sz="1600" dirty="0" err="1">
                <a:solidFill>
                  <a:srgbClr val="FF66FF"/>
                </a:solidFill>
                <a:uFill>
                  <a:solidFill>
                    <a:schemeClr val="tx1"/>
                  </a:solidFill>
                </a:uFill>
              </a:rPr>
              <a:t>Amaro</a:t>
            </a:r>
            <a:r>
              <a:rPr lang="en-US" sz="1600" dirty="0">
                <a:solidFill>
                  <a:srgbClr val="FF66FF"/>
                </a:solidFill>
                <a:uFill>
                  <a:solidFill>
                    <a:schemeClr val="tx1"/>
                  </a:solidFill>
                </a:uFill>
              </a:rPr>
              <a:t>, Arriola, PRC88’13, 89’14]</a:t>
            </a:r>
          </a:p>
        </p:txBody>
      </p:sp>
      <p:sp>
        <p:nvSpPr>
          <p:cNvPr id="3" name="TextBox 2">
            <a:extLst>
              <a:ext uri="{FF2B5EF4-FFF2-40B4-BE49-F238E27FC236}">
                <a16:creationId xmlns:a16="http://schemas.microsoft.com/office/drawing/2014/main" id="{0DEAA852-6611-0B48-9BE8-9A1177EFB50F}"/>
              </a:ext>
            </a:extLst>
          </p:cNvPr>
          <p:cNvSpPr txBox="1"/>
          <p:nvPr/>
        </p:nvSpPr>
        <p:spPr>
          <a:xfrm>
            <a:off x="189899" y="1828800"/>
            <a:ext cx="8629285" cy="646331"/>
          </a:xfrm>
          <a:prstGeom prst="rect">
            <a:avLst/>
          </a:prstGeom>
          <a:noFill/>
        </p:spPr>
        <p:txBody>
          <a:bodyPr wrap="none" rtlCol="0">
            <a:spAutoFit/>
          </a:bodyPr>
          <a:lstStyle/>
          <a:p>
            <a:r>
              <a:rPr lang="en-US" sz="1800" dirty="0"/>
              <a:t>For a set of </a:t>
            </a:r>
            <a:r>
              <a:rPr lang="en-US" sz="1800" i="1" dirty="0"/>
              <a:t>n</a:t>
            </a:r>
            <a:r>
              <a:rPr lang="en-US" sz="1800" dirty="0"/>
              <a:t> measurements with Gaussian distribution,  the quantity  </a:t>
            </a:r>
            <a:r>
              <a:rPr lang="en-US" sz="1800" i="1" dirty="0"/>
              <a:t>z</a:t>
            </a:r>
            <a:r>
              <a:rPr lang="en-US" sz="1800" dirty="0"/>
              <a:t> = </a:t>
            </a:r>
            <a:r>
              <a:rPr lang="en-US" sz="1800" dirty="0">
                <a:latin typeface="Symbol" pitchFamily="2" charset="2"/>
              </a:rPr>
              <a:t>c</a:t>
            </a:r>
            <a:r>
              <a:rPr lang="en-US" sz="1800" baseline="30000" dirty="0"/>
              <a:t>2</a:t>
            </a:r>
            <a:r>
              <a:rPr lang="en-US" sz="1800" dirty="0"/>
              <a:t> / </a:t>
            </a:r>
            <a:r>
              <a:rPr lang="en-US" sz="1800" i="1" dirty="0"/>
              <a:t>n</a:t>
            </a:r>
            <a:r>
              <a:rPr lang="en-US" sz="1800" dirty="0"/>
              <a:t> will satisfy </a:t>
            </a:r>
          </a:p>
          <a:p>
            <a:r>
              <a:rPr lang="en-US" sz="1800" dirty="0"/>
              <a:t>the normalized probability distribution:  </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2420E47-BEA2-3C45-995D-DA4E5DD13736}"/>
                  </a:ext>
                </a:extLst>
              </p:cNvPr>
              <p:cNvSpPr txBox="1"/>
              <p:nvPr/>
            </p:nvSpPr>
            <p:spPr>
              <a:xfrm>
                <a:off x="3505200" y="2473959"/>
                <a:ext cx="3809999" cy="6161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𝑃</m:t>
                          </m:r>
                        </m:e>
                        <m:sub>
                          <m:r>
                            <a:rPr lang="en-US" sz="1800" b="0" i="1" smtClean="0">
                              <a:latin typeface="Cambria Math" panose="02040503050406030204" pitchFamily="18" charset="0"/>
                            </a:rPr>
                            <m:t>𝑛</m:t>
                          </m:r>
                        </m:sub>
                      </m:sSub>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𝑧</m:t>
                          </m:r>
                        </m:e>
                      </m:d>
                      <m:r>
                        <a:rPr lang="en-US" sz="1800" b="0" i="1" smtClean="0">
                          <a:latin typeface="Cambria Math" panose="02040503050406030204" pitchFamily="18" charset="0"/>
                        </a:rPr>
                        <m:t>= </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𝑛</m:t>
                          </m:r>
                          <m:r>
                            <a:rPr lang="en-US" sz="1800" b="0" i="1" smtClean="0">
                              <a:latin typeface="Cambria Math" panose="02040503050406030204" pitchFamily="18" charset="0"/>
                            </a:rPr>
                            <m:t>(</m:t>
                          </m:r>
                          <m:r>
                            <a:rPr lang="en-US" sz="1800" b="0" i="1" smtClean="0">
                              <a:latin typeface="Cambria Math" panose="02040503050406030204" pitchFamily="18" charset="0"/>
                            </a:rPr>
                            <m:t>𝑛𝑧</m:t>
                          </m:r>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/2)</m:t>
                              </m:r>
                            </m:e>
                            <m:sup>
                              <m:r>
                                <a:rPr lang="en-US" sz="1800" b="0" i="1" smtClean="0">
                                  <a:latin typeface="Cambria Math" panose="02040503050406030204" pitchFamily="18" charset="0"/>
                                </a:rPr>
                                <m:t>−1/2</m:t>
                              </m:r>
                            </m:sup>
                          </m:sSup>
                        </m:num>
                        <m:den>
                          <m:r>
                            <a:rPr lang="en-US" sz="1800" b="0" i="1" smtClean="0">
                              <a:latin typeface="Cambria Math" panose="02040503050406030204" pitchFamily="18" charset="0"/>
                            </a:rPr>
                            <m:t>2</m:t>
                          </m:r>
                          <m:r>
                            <m:rPr>
                              <m:sty m:val="p"/>
                            </m:rPr>
                            <a:rPr lang="el-GR" sz="1800" b="0" i="1" smtClean="0">
                              <a:latin typeface="Cambria Math" panose="02040503050406030204" pitchFamily="18" charset="0"/>
                              <a:ea typeface="Cambria Math" panose="02040503050406030204" pitchFamily="18" charset="0"/>
                            </a:rPr>
                            <m:t>Γ</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𝑛</m:t>
                          </m:r>
                          <m:r>
                            <a:rPr lang="en-US" sz="1800" b="0" i="1" smtClean="0">
                              <a:latin typeface="Cambria Math" panose="02040503050406030204" pitchFamily="18" charset="0"/>
                              <a:ea typeface="Cambria Math" panose="02040503050406030204" pitchFamily="18" charset="0"/>
                            </a:rPr>
                            <m:t>/2)</m:t>
                          </m:r>
                        </m:den>
                      </m:f>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𝑒</m:t>
                          </m:r>
                        </m:e>
                        <m:sup>
                          <m:r>
                            <a:rPr lang="en-US" sz="1800" b="0" i="1" smtClean="0">
                              <a:latin typeface="Cambria Math" panose="02040503050406030204" pitchFamily="18" charset="0"/>
                            </a:rPr>
                            <m:t>−</m:t>
                          </m:r>
                          <m:r>
                            <a:rPr lang="en-US" sz="1800" b="0" i="1" smtClean="0">
                              <a:latin typeface="Cambria Math" panose="02040503050406030204" pitchFamily="18" charset="0"/>
                            </a:rPr>
                            <m:t>𝑛𝑧</m:t>
                          </m:r>
                          <m:r>
                            <a:rPr lang="en-US" sz="1800" b="0" i="1" smtClean="0">
                              <a:latin typeface="Cambria Math" panose="02040503050406030204" pitchFamily="18" charset="0"/>
                            </a:rPr>
                            <m:t>/2</m:t>
                          </m:r>
                        </m:sup>
                      </m:sSup>
                    </m:oMath>
                  </m:oMathPara>
                </a14:m>
                <a:endParaRPr lang="en-US" sz="1800" dirty="0"/>
              </a:p>
            </p:txBody>
          </p:sp>
        </mc:Choice>
        <mc:Fallback xmlns="">
          <p:sp>
            <p:nvSpPr>
              <p:cNvPr id="6" name="TextBox 5">
                <a:extLst>
                  <a:ext uri="{FF2B5EF4-FFF2-40B4-BE49-F238E27FC236}">
                    <a16:creationId xmlns:a16="http://schemas.microsoft.com/office/drawing/2014/main" id="{32420E47-BEA2-3C45-995D-DA4E5DD13736}"/>
                  </a:ext>
                </a:extLst>
              </p:cNvPr>
              <p:cNvSpPr txBox="1">
                <a:spLocks noRot="1" noChangeAspect="1" noMove="1" noResize="1" noEditPoints="1" noAdjustHandles="1" noChangeArrowheads="1" noChangeShapeType="1" noTextEdit="1"/>
              </p:cNvSpPr>
              <p:nvPr/>
            </p:nvSpPr>
            <p:spPr>
              <a:xfrm>
                <a:off x="3505200" y="2473959"/>
                <a:ext cx="3809999" cy="616131"/>
              </a:xfrm>
              <a:prstGeom prst="rect">
                <a:avLst/>
              </a:prstGeom>
              <a:blipFill>
                <a:blip r:embed="rId3"/>
                <a:stretch>
                  <a:fillRect b="-16327"/>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48A8D51A-2247-B64F-B702-6F810E345D67}"/>
              </a:ext>
            </a:extLst>
          </p:cNvPr>
          <p:cNvSpPr txBox="1"/>
          <p:nvPr/>
        </p:nvSpPr>
        <p:spPr>
          <a:xfrm>
            <a:off x="76200" y="3276600"/>
            <a:ext cx="8868775" cy="1015663"/>
          </a:xfrm>
          <a:prstGeom prst="rect">
            <a:avLst/>
          </a:prstGeom>
          <a:noFill/>
        </p:spPr>
        <p:txBody>
          <a:bodyPr wrap="none" rtlCol="0">
            <a:spAutoFit/>
          </a:bodyPr>
          <a:lstStyle/>
          <a:p>
            <a:r>
              <a:rPr lang="en-US" dirty="0">
                <a:solidFill>
                  <a:schemeClr val="accent2"/>
                </a:solidFill>
              </a:rPr>
              <a:t>3</a:t>
            </a:r>
            <a:r>
              <a:rPr lang="en-US" dirty="0">
                <a:solidFill>
                  <a:schemeClr val="accent2"/>
                </a:solidFill>
                <a:latin typeface="Symbol" pitchFamily="2" charset="2"/>
              </a:rPr>
              <a:t>s</a:t>
            </a:r>
            <a:r>
              <a:rPr lang="en-US" dirty="0">
                <a:solidFill>
                  <a:schemeClr val="accent2"/>
                </a:solidFill>
              </a:rPr>
              <a:t> criterion :   </a:t>
            </a:r>
            <a:r>
              <a:rPr lang="en-US" dirty="0"/>
              <a:t> </a:t>
            </a:r>
            <a:r>
              <a:rPr lang="en-US" sz="1800" dirty="0"/>
              <a:t>a dataset is inconsistent with the rest of the database if </a:t>
            </a:r>
            <a:r>
              <a:rPr lang="en-US" sz="1800" i="1" dirty="0"/>
              <a:t>z</a:t>
            </a:r>
            <a:r>
              <a:rPr lang="en-US" sz="1800" dirty="0"/>
              <a:t> has a probability</a:t>
            </a:r>
          </a:p>
          <a:p>
            <a:r>
              <a:rPr lang="en-US" sz="1800" dirty="0"/>
              <a:t>                                 smaller than 0.27%. Then, for every </a:t>
            </a:r>
            <a:r>
              <a:rPr lang="en-US" sz="1800" i="1" dirty="0"/>
              <a:t>n</a:t>
            </a:r>
            <a:r>
              <a:rPr lang="en-US" sz="1800" dirty="0"/>
              <a:t>, the allowed </a:t>
            </a:r>
            <a:r>
              <a:rPr lang="en-US" sz="1800" i="1" dirty="0"/>
              <a:t>z</a:t>
            </a:r>
            <a:r>
              <a:rPr lang="en-US" sz="1800" dirty="0"/>
              <a:t> is given by </a:t>
            </a:r>
          </a:p>
          <a:p>
            <a:r>
              <a:rPr lang="en-US" sz="1800" i="1" dirty="0"/>
              <a:t>                                 </a:t>
            </a:r>
            <a:r>
              <a:rPr lang="en-US" sz="1800" i="1" dirty="0" err="1"/>
              <a:t>z</a:t>
            </a:r>
            <a:r>
              <a:rPr lang="en-US" sz="1800" i="1" baseline="-25000" dirty="0" err="1"/>
              <a:t>min</a:t>
            </a:r>
            <a:r>
              <a:rPr lang="en-US" sz="1800" i="1" dirty="0"/>
              <a:t> &lt; z &lt; </a:t>
            </a:r>
            <a:r>
              <a:rPr lang="en-US" sz="1800" i="1" dirty="0" err="1"/>
              <a:t>z</a:t>
            </a:r>
            <a:r>
              <a:rPr lang="en-US" sz="1800" i="1" baseline="-25000" dirty="0" err="1"/>
              <a:t>max</a:t>
            </a:r>
            <a:r>
              <a:rPr lang="en-US" sz="1800" i="1" baseline="-25000" dirty="0"/>
              <a:t> </a:t>
            </a:r>
            <a:r>
              <a:rPr lang="en-US" sz="1800" dirty="0"/>
              <a:t>, where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5F456E9-4A4D-FB44-B8BF-16DA5190AD44}"/>
                  </a:ext>
                </a:extLst>
              </p:cNvPr>
              <p:cNvSpPr txBox="1"/>
              <p:nvPr/>
            </p:nvSpPr>
            <p:spPr>
              <a:xfrm>
                <a:off x="3505200" y="4567983"/>
                <a:ext cx="5313984" cy="441211"/>
              </a:xfrm>
              <a:prstGeom prst="rect">
                <a:avLst/>
              </a:prstGeom>
              <a:noFill/>
            </p:spPr>
            <p:txBody>
              <a:bodyPr wrap="square" lIns="0" tIns="0" rIns="0" bIns="0" rtlCol="0">
                <a:spAutoFit/>
              </a:bodyPr>
              <a:lstStyle/>
              <a:p>
                <a14:m>
                  <m:oMath xmlns:m="http://schemas.openxmlformats.org/officeDocument/2006/math">
                    <m:nary>
                      <m:naryPr>
                        <m:ctrlPr>
                          <a:rPr lang="en-US" sz="1800" i="1" smtClean="0">
                            <a:latin typeface="Cambria Math" panose="02040503050406030204" pitchFamily="18" charset="0"/>
                          </a:rPr>
                        </m:ctrlPr>
                      </m:naryPr>
                      <m:sub>
                        <m:r>
                          <m:rPr>
                            <m:brk m:alnAt="23"/>
                          </m:rPr>
                          <a:rPr lang="en-US" sz="1800" b="0" i="1" smtClean="0">
                            <a:latin typeface="Cambria Math" panose="02040503050406030204" pitchFamily="18" charset="0"/>
                          </a:rPr>
                          <m:t>0</m:t>
                        </m:r>
                      </m:sub>
                      <m:sup>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𝑧</m:t>
                            </m:r>
                          </m:e>
                          <m:sub>
                            <m:r>
                              <a:rPr lang="en-US" sz="1800" b="0" i="1" smtClean="0">
                                <a:latin typeface="Cambria Math" panose="02040503050406030204" pitchFamily="18" charset="0"/>
                              </a:rPr>
                              <m:t>𝑚𝑖𝑛</m:t>
                            </m:r>
                          </m:sub>
                        </m:sSub>
                      </m:sup>
                      <m:e>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𝑃</m:t>
                            </m:r>
                          </m:e>
                          <m:sub>
                            <m:r>
                              <a:rPr lang="en-US" sz="1800" b="0" i="1" smtClean="0">
                                <a:latin typeface="Cambria Math" panose="02040503050406030204" pitchFamily="18" charset="0"/>
                              </a:rPr>
                              <m:t>𝑛</m:t>
                            </m:r>
                          </m:sub>
                        </m:sSub>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𝑧</m:t>
                            </m:r>
                          </m:e>
                        </m:d>
                        <m:r>
                          <a:rPr lang="en-US" sz="1800" b="0" i="1" smtClean="0">
                            <a:latin typeface="Cambria Math" panose="02040503050406030204" pitchFamily="18" charset="0"/>
                          </a:rPr>
                          <m:t> </m:t>
                        </m:r>
                        <m:r>
                          <a:rPr lang="en-US" sz="1800" b="0" i="1" smtClean="0">
                            <a:latin typeface="Cambria Math" panose="02040503050406030204" pitchFamily="18" charset="0"/>
                          </a:rPr>
                          <m:t>𝑑𝑧</m:t>
                        </m:r>
                        <m:r>
                          <a:rPr lang="en-US" sz="1800" b="0" i="1" smtClean="0">
                            <a:latin typeface="Cambria Math" panose="02040503050406030204" pitchFamily="18" charset="0"/>
                          </a:rPr>
                          <m:t>=1 − </m:t>
                        </m:r>
                        <m:f>
                          <m:fPr>
                            <m:ctrlPr>
                              <a:rPr lang="en-US" sz="1800" b="0" i="1" smtClean="0">
                                <a:latin typeface="Cambria Math" panose="02040503050406030204" pitchFamily="18" charset="0"/>
                              </a:rPr>
                            </m:ctrlPr>
                          </m:fPr>
                          <m:num>
                            <m:r>
                              <m:rPr>
                                <m:sty m:val="p"/>
                              </m:rPr>
                              <a:rPr lang="el-GR" sz="1800" b="0" i="1" smtClean="0">
                                <a:latin typeface="Cambria Math" panose="02040503050406030204" pitchFamily="18" charset="0"/>
                                <a:ea typeface="Cambria Math" panose="02040503050406030204" pitchFamily="18" charset="0"/>
                              </a:rPr>
                              <m:t>Γ</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𝑛</m:t>
                            </m:r>
                            <m:r>
                              <a:rPr lang="en-US" sz="1800" b="0" i="1" smtClean="0">
                                <a:latin typeface="Cambria Math" panose="02040503050406030204" pitchFamily="18" charset="0"/>
                                <a:ea typeface="Cambria Math" panose="02040503050406030204" pitchFamily="18" charset="0"/>
                              </a:rPr>
                              <m:t>/2,  </m:t>
                            </m:r>
                            <m:r>
                              <a:rPr lang="en-US" sz="1800" b="0" i="1" smtClean="0">
                                <a:latin typeface="Cambria Math" panose="02040503050406030204" pitchFamily="18" charset="0"/>
                                <a:ea typeface="Cambria Math" panose="02040503050406030204" pitchFamily="18" charset="0"/>
                              </a:rPr>
                              <m:t>𝑛</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𝑧</m:t>
                                </m:r>
                              </m:e>
                              <m:sub>
                                <m:r>
                                  <a:rPr lang="en-US" sz="1800" b="0" i="1" smtClean="0">
                                    <a:latin typeface="Cambria Math" panose="02040503050406030204" pitchFamily="18" charset="0"/>
                                    <a:ea typeface="Cambria Math" panose="02040503050406030204" pitchFamily="18" charset="0"/>
                                  </a:rPr>
                                  <m:t>𝑚𝑖𝑛</m:t>
                                </m:r>
                              </m:sub>
                            </m:sSub>
                            <m:r>
                              <a:rPr lang="en-US" sz="1800" b="0" i="1" smtClean="0">
                                <a:latin typeface="Cambria Math" panose="02040503050406030204" pitchFamily="18" charset="0"/>
                                <a:ea typeface="Cambria Math" panose="02040503050406030204" pitchFamily="18" charset="0"/>
                              </a:rPr>
                              <m:t>/2)</m:t>
                            </m:r>
                          </m:num>
                          <m:den>
                            <m:r>
                              <m:rPr>
                                <m:sty m:val="p"/>
                              </m:rPr>
                              <a:rPr lang="el-GR" sz="1800" b="0" i="1" smtClean="0">
                                <a:latin typeface="Cambria Math" panose="02040503050406030204" pitchFamily="18" charset="0"/>
                                <a:ea typeface="Cambria Math" panose="02040503050406030204" pitchFamily="18" charset="0"/>
                              </a:rPr>
                              <m:t>Γ</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𝑛</m:t>
                            </m:r>
                            <m:r>
                              <a:rPr lang="en-US" sz="1800" b="0" i="1" smtClean="0">
                                <a:latin typeface="Cambria Math" panose="02040503050406030204" pitchFamily="18" charset="0"/>
                                <a:ea typeface="Cambria Math" panose="02040503050406030204" pitchFamily="18" charset="0"/>
                              </a:rPr>
                              <m:t>/2)</m:t>
                            </m:r>
                          </m:den>
                        </m:f>
                      </m:e>
                    </m:nary>
                  </m:oMath>
                </a14:m>
                <a:r>
                  <a:rPr lang="en-US" sz="1800" dirty="0"/>
                  <a:t> = 0.0027</a:t>
                </a:r>
              </a:p>
            </p:txBody>
          </p:sp>
        </mc:Choice>
        <mc:Fallback xmlns="">
          <p:sp>
            <p:nvSpPr>
              <p:cNvPr id="5" name="TextBox 4">
                <a:extLst>
                  <a:ext uri="{FF2B5EF4-FFF2-40B4-BE49-F238E27FC236}">
                    <a16:creationId xmlns:a16="http://schemas.microsoft.com/office/drawing/2014/main" id="{85F456E9-4A4D-FB44-B8BF-16DA5190AD44}"/>
                  </a:ext>
                </a:extLst>
              </p:cNvPr>
              <p:cNvSpPr txBox="1">
                <a:spLocks noRot="1" noChangeAspect="1" noMove="1" noResize="1" noEditPoints="1" noAdjustHandles="1" noChangeArrowheads="1" noChangeShapeType="1" noTextEdit="1"/>
              </p:cNvSpPr>
              <p:nvPr/>
            </p:nvSpPr>
            <p:spPr>
              <a:xfrm>
                <a:off x="3505200" y="4567983"/>
                <a:ext cx="5313984" cy="441211"/>
              </a:xfrm>
              <a:prstGeom prst="rect">
                <a:avLst/>
              </a:prstGeom>
              <a:blipFill>
                <a:blip r:embed="rId4"/>
                <a:stretch>
                  <a:fillRect l="-9330" t="-120588" b="-1705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D1C9A83-D407-8F4C-85BB-94833C8F3930}"/>
                  </a:ext>
                </a:extLst>
              </p:cNvPr>
              <p:cNvSpPr txBox="1"/>
              <p:nvPr/>
            </p:nvSpPr>
            <p:spPr>
              <a:xfrm>
                <a:off x="3505200" y="5197271"/>
                <a:ext cx="3796167" cy="441211"/>
              </a:xfrm>
              <a:prstGeom prst="rect">
                <a:avLst/>
              </a:prstGeom>
              <a:noFill/>
            </p:spPr>
            <p:txBody>
              <a:bodyPr wrap="none" lIns="0" tIns="0" rIns="0" bIns="0" rtlCol="0">
                <a:spAutoFit/>
              </a:bodyPr>
              <a:lstStyle/>
              <a:p>
                <a14:m>
                  <m:oMath xmlns:m="http://schemas.openxmlformats.org/officeDocument/2006/math">
                    <m:nary>
                      <m:naryPr>
                        <m:ctrlPr>
                          <a:rPr lang="en-US" sz="1800" i="1" smtClean="0">
                            <a:latin typeface="Cambria Math" panose="02040503050406030204" pitchFamily="18" charset="0"/>
                          </a:rPr>
                        </m:ctrlPr>
                      </m:naryPr>
                      <m:sub>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𝑧</m:t>
                            </m:r>
                          </m:e>
                          <m:sub>
                            <m:r>
                              <a:rPr lang="en-US" sz="1800" b="0" i="1" smtClean="0">
                                <a:latin typeface="Cambria Math" panose="02040503050406030204" pitchFamily="18" charset="0"/>
                              </a:rPr>
                              <m:t>𝑚𝑎𝑥</m:t>
                            </m:r>
                          </m:sub>
                        </m:sSub>
                      </m:sub>
                      <m:sup>
                        <m:r>
                          <a:rPr lang="en-US" sz="1800" i="1" smtClean="0">
                            <a:latin typeface="Cambria Math" panose="02040503050406030204" pitchFamily="18" charset="0"/>
                            <a:ea typeface="Cambria Math" panose="02040503050406030204" pitchFamily="18" charset="0"/>
                          </a:rPr>
                          <m:t>∞</m:t>
                        </m:r>
                      </m:sup>
                      <m:e>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𝑃</m:t>
                            </m:r>
                          </m:e>
                          <m:sub>
                            <m:r>
                              <a:rPr lang="en-US" sz="1800" b="0" i="1" smtClean="0">
                                <a:latin typeface="Cambria Math" panose="02040503050406030204" pitchFamily="18" charset="0"/>
                              </a:rPr>
                              <m:t>𝑛</m:t>
                            </m:r>
                          </m:sub>
                        </m:sSub>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𝑧</m:t>
                            </m:r>
                          </m:e>
                        </m:d>
                        <m:r>
                          <a:rPr lang="en-US" sz="1800" b="0" i="1" smtClean="0">
                            <a:latin typeface="Cambria Math" panose="02040503050406030204" pitchFamily="18" charset="0"/>
                          </a:rPr>
                          <m:t> </m:t>
                        </m:r>
                        <m:r>
                          <a:rPr lang="en-US" sz="1800" b="0" i="1" smtClean="0">
                            <a:latin typeface="Cambria Math" panose="02040503050406030204" pitchFamily="18" charset="0"/>
                          </a:rPr>
                          <m:t>𝑑𝑧</m:t>
                        </m:r>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m:rPr>
                                <m:sty m:val="p"/>
                              </m:rPr>
                              <a:rPr lang="el-GR" sz="1800" b="0" i="1" smtClean="0">
                                <a:latin typeface="Cambria Math" panose="02040503050406030204" pitchFamily="18" charset="0"/>
                                <a:ea typeface="Cambria Math" panose="02040503050406030204" pitchFamily="18" charset="0"/>
                              </a:rPr>
                              <m:t>Γ</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𝑛</m:t>
                            </m:r>
                            <m:r>
                              <a:rPr lang="en-US" sz="1800" b="0" i="1" smtClean="0">
                                <a:latin typeface="Cambria Math" panose="02040503050406030204" pitchFamily="18" charset="0"/>
                                <a:ea typeface="Cambria Math" panose="02040503050406030204" pitchFamily="18" charset="0"/>
                              </a:rPr>
                              <m:t>/2,  </m:t>
                            </m:r>
                            <m:r>
                              <a:rPr lang="en-US" sz="1800" b="0" i="1" smtClean="0">
                                <a:latin typeface="Cambria Math" panose="02040503050406030204" pitchFamily="18" charset="0"/>
                                <a:ea typeface="Cambria Math" panose="02040503050406030204" pitchFamily="18" charset="0"/>
                              </a:rPr>
                              <m:t>𝑛</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𝑧</m:t>
                                </m:r>
                              </m:e>
                              <m:sub>
                                <m:r>
                                  <a:rPr lang="en-US" sz="1800" b="0" i="1" smtClean="0">
                                    <a:latin typeface="Cambria Math" panose="02040503050406030204" pitchFamily="18" charset="0"/>
                                    <a:ea typeface="Cambria Math" panose="02040503050406030204" pitchFamily="18" charset="0"/>
                                  </a:rPr>
                                  <m:t>𝑚𝑖𝑛</m:t>
                                </m:r>
                              </m:sub>
                            </m:sSub>
                            <m:r>
                              <a:rPr lang="en-US" sz="1800" b="0" i="1" smtClean="0">
                                <a:latin typeface="Cambria Math" panose="02040503050406030204" pitchFamily="18" charset="0"/>
                                <a:ea typeface="Cambria Math" panose="02040503050406030204" pitchFamily="18" charset="0"/>
                              </a:rPr>
                              <m:t>/2)</m:t>
                            </m:r>
                          </m:num>
                          <m:den>
                            <m:r>
                              <m:rPr>
                                <m:sty m:val="p"/>
                              </m:rPr>
                              <a:rPr lang="el-GR" sz="1800" b="0" i="1" smtClean="0">
                                <a:latin typeface="Cambria Math" panose="02040503050406030204" pitchFamily="18" charset="0"/>
                                <a:ea typeface="Cambria Math" panose="02040503050406030204" pitchFamily="18" charset="0"/>
                              </a:rPr>
                              <m:t>Γ</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𝑛</m:t>
                            </m:r>
                            <m:r>
                              <a:rPr lang="en-US" sz="1800" b="0" i="1" smtClean="0">
                                <a:latin typeface="Cambria Math" panose="02040503050406030204" pitchFamily="18" charset="0"/>
                                <a:ea typeface="Cambria Math" panose="02040503050406030204" pitchFamily="18" charset="0"/>
                              </a:rPr>
                              <m:t>/2)</m:t>
                            </m:r>
                          </m:den>
                        </m:f>
                      </m:e>
                    </m:nary>
                  </m:oMath>
                </a14:m>
                <a:r>
                  <a:rPr lang="en-US" sz="1800" dirty="0"/>
                  <a:t> = 0.0027</a:t>
                </a:r>
              </a:p>
            </p:txBody>
          </p:sp>
        </mc:Choice>
        <mc:Fallback xmlns="">
          <p:sp>
            <p:nvSpPr>
              <p:cNvPr id="9" name="TextBox 8">
                <a:extLst>
                  <a:ext uri="{FF2B5EF4-FFF2-40B4-BE49-F238E27FC236}">
                    <a16:creationId xmlns:a16="http://schemas.microsoft.com/office/drawing/2014/main" id="{9D1C9A83-D407-8F4C-85BB-94833C8F3930}"/>
                  </a:ext>
                </a:extLst>
              </p:cNvPr>
              <p:cNvSpPr txBox="1">
                <a:spLocks noRot="1" noChangeAspect="1" noMove="1" noResize="1" noEditPoints="1" noAdjustHandles="1" noChangeArrowheads="1" noChangeShapeType="1" noTextEdit="1"/>
              </p:cNvSpPr>
              <p:nvPr/>
            </p:nvSpPr>
            <p:spPr>
              <a:xfrm>
                <a:off x="3505200" y="5197271"/>
                <a:ext cx="3796167" cy="441211"/>
              </a:xfrm>
              <a:prstGeom prst="rect">
                <a:avLst/>
              </a:prstGeom>
              <a:blipFill>
                <a:blip r:embed="rId5"/>
                <a:stretch>
                  <a:fillRect l="-13043" t="-108333" r="-2676" b="-161111"/>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06B0204E-C534-5940-81E2-5BA1CC839597}"/>
              </a:ext>
            </a:extLst>
          </p:cNvPr>
          <p:cNvSpPr txBox="1"/>
          <p:nvPr/>
        </p:nvSpPr>
        <p:spPr>
          <a:xfrm>
            <a:off x="-10065" y="5824687"/>
            <a:ext cx="9121408" cy="1015663"/>
          </a:xfrm>
          <a:prstGeom prst="rect">
            <a:avLst/>
          </a:prstGeom>
          <a:noFill/>
        </p:spPr>
        <p:txBody>
          <a:bodyPr wrap="none" rtlCol="0">
            <a:spAutoFit/>
          </a:bodyPr>
          <a:lstStyle/>
          <a:p>
            <a:r>
              <a:rPr lang="en-US" dirty="0">
                <a:solidFill>
                  <a:schemeClr val="accent2"/>
                </a:solidFill>
              </a:rPr>
              <a:t>self-consistency</a:t>
            </a:r>
            <a:r>
              <a:rPr lang="en-US" dirty="0"/>
              <a:t> :  </a:t>
            </a:r>
            <a:r>
              <a:rPr lang="en-US" sz="1800" dirty="0"/>
              <a:t>fit the entire unpruned data → apply 3</a:t>
            </a:r>
            <a:r>
              <a:rPr lang="en-US" sz="1800" dirty="0">
                <a:latin typeface="Symbol" pitchFamily="2" charset="2"/>
              </a:rPr>
              <a:t>s</a:t>
            </a:r>
            <a:r>
              <a:rPr lang="en-US" sz="1800" dirty="0"/>
              <a:t> criterion &amp; prune the data </a:t>
            </a:r>
          </a:p>
          <a:p>
            <a:r>
              <a:rPr lang="en-US" sz="1800" dirty="0"/>
              <a:t>                                        → fit the pruned data anew &amp; apply 3</a:t>
            </a:r>
            <a:r>
              <a:rPr lang="en-US" sz="1800" dirty="0">
                <a:latin typeface="Symbol" pitchFamily="2" charset="2"/>
              </a:rPr>
              <a:t>s</a:t>
            </a:r>
            <a:r>
              <a:rPr lang="en-US" sz="1800" dirty="0"/>
              <a:t> criterion to the entire unpruned </a:t>
            </a:r>
          </a:p>
          <a:p>
            <a:r>
              <a:rPr lang="en-US" sz="1800" dirty="0"/>
              <a:t>                                             data to get a new pruned data → repeat the process.</a:t>
            </a:r>
          </a:p>
        </p:txBody>
      </p:sp>
      <p:sp>
        <p:nvSpPr>
          <p:cNvPr id="11" name="Rectangle 4">
            <a:extLst>
              <a:ext uri="{FF2B5EF4-FFF2-40B4-BE49-F238E27FC236}">
                <a16:creationId xmlns:a16="http://schemas.microsoft.com/office/drawing/2014/main" id="{9F1F8FCD-7E35-7F46-BB82-D923BFE96610}"/>
              </a:ext>
            </a:extLst>
          </p:cNvPr>
          <p:cNvSpPr txBox="1">
            <a:spLocks noChangeArrowheads="1"/>
          </p:cNvSpPr>
          <p:nvPr/>
        </p:nvSpPr>
        <p:spPr bwMode="auto">
          <a:xfrm>
            <a:off x="26988" y="53975"/>
            <a:ext cx="9101137" cy="930275"/>
          </a:xfrm>
          <a:prstGeom prst="rect">
            <a:avLst/>
          </a:prstGeom>
          <a:noFill/>
          <a:ln w="9525">
            <a:noFill/>
            <a:miter lim="800000"/>
            <a:headEnd/>
            <a:tailEnd/>
          </a:ln>
          <a:effectLst/>
        </p:spPr>
        <p:txBody>
          <a:bodyPr vert="horz" wrap="square" lIns="90000" tIns="46800" rIns="90000" bIns="46800" numCol="1" anchor="ctr" anchorCtr="0" compatLnSpc="1">
            <a:prstTxWarp prst="textNoShape">
              <a:avLst/>
            </a:prstTxWarp>
          </a:bodyPr>
          <a:lstStyle>
            <a:lvl1pPr algn="l" defTabSz="449263" rtl="0" eaLnBrk="0" fontAlgn="base" hangingPunct="0">
              <a:spcBef>
                <a:spcPct val="0"/>
              </a:spcBef>
              <a:spcAft>
                <a:spcPct val="0"/>
              </a:spcAft>
              <a:buClr>
                <a:srgbClr val="000000"/>
              </a:buClr>
              <a:buSzPct val="100000"/>
              <a:buFont typeface="Arial" charset="0"/>
              <a:defRPr sz="3600" i="1">
                <a:solidFill>
                  <a:srgbClr val="000000"/>
                </a:solidFill>
                <a:effectLst>
                  <a:outerShdw blurRad="38100" dist="38100" dir="2700000" algn="tl">
                    <a:srgbClr val="DDDDDD"/>
                  </a:outerShdw>
                </a:effectLst>
                <a:latin typeface="+mj-lt"/>
                <a:ea typeface="ＭＳ Ｐゴシック" charset="-128"/>
                <a:cs typeface="ＭＳ Ｐゴシック" charset="-128"/>
              </a:defRPr>
            </a:lvl1pPr>
            <a:lvl2pPr algn="l" defTabSz="449263" rtl="0" eaLnBrk="0" fontAlgn="base" hangingPunct="0">
              <a:spcBef>
                <a:spcPct val="0"/>
              </a:spcBef>
              <a:spcAft>
                <a:spcPct val="0"/>
              </a:spcAft>
              <a:buClr>
                <a:srgbClr val="000000"/>
              </a:buClr>
              <a:buSzPct val="100000"/>
              <a:buFont typeface="Arial" charset="0"/>
              <a:defRPr sz="3600" i="1">
                <a:solidFill>
                  <a:srgbClr val="000000"/>
                </a:solidFill>
                <a:latin typeface="Arial" charset="0"/>
                <a:ea typeface="ＭＳ Ｐゴシック" charset="-128"/>
                <a:cs typeface="ＭＳ Ｐゴシック" charset="-128"/>
              </a:defRPr>
            </a:lvl2pPr>
            <a:lvl3pPr algn="l" defTabSz="449263" rtl="0" eaLnBrk="0" fontAlgn="base" hangingPunct="0">
              <a:spcBef>
                <a:spcPct val="0"/>
              </a:spcBef>
              <a:spcAft>
                <a:spcPct val="0"/>
              </a:spcAft>
              <a:buClr>
                <a:srgbClr val="000000"/>
              </a:buClr>
              <a:buSzPct val="100000"/>
              <a:buFont typeface="Arial" charset="0"/>
              <a:defRPr sz="3600" i="1">
                <a:solidFill>
                  <a:srgbClr val="000000"/>
                </a:solidFill>
                <a:latin typeface="Arial" charset="0"/>
                <a:ea typeface="ＭＳ Ｐゴシック" charset="-128"/>
                <a:cs typeface="ＭＳ Ｐゴシック" charset="-128"/>
              </a:defRPr>
            </a:lvl3pPr>
            <a:lvl4pPr algn="l" defTabSz="449263" rtl="0" eaLnBrk="0" fontAlgn="base" hangingPunct="0">
              <a:spcBef>
                <a:spcPct val="0"/>
              </a:spcBef>
              <a:spcAft>
                <a:spcPct val="0"/>
              </a:spcAft>
              <a:buClr>
                <a:srgbClr val="000000"/>
              </a:buClr>
              <a:buSzPct val="100000"/>
              <a:buFont typeface="Arial" charset="0"/>
              <a:defRPr sz="3600" i="1">
                <a:solidFill>
                  <a:srgbClr val="000000"/>
                </a:solidFill>
                <a:latin typeface="Arial" charset="0"/>
                <a:ea typeface="ＭＳ Ｐゴシック" charset="-128"/>
                <a:cs typeface="ＭＳ Ｐゴシック" charset="-128"/>
              </a:defRPr>
            </a:lvl4pPr>
            <a:lvl5pPr algn="l" defTabSz="449263" rtl="0" eaLnBrk="0" fontAlgn="base" hangingPunct="0">
              <a:spcBef>
                <a:spcPct val="0"/>
              </a:spcBef>
              <a:spcAft>
                <a:spcPct val="0"/>
              </a:spcAft>
              <a:buClr>
                <a:srgbClr val="000000"/>
              </a:buClr>
              <a:buSzPct val="100000"/>
              <a:buFont typeface="Arial" charset="0"/>
              <a:defRPr sz="3600" i="1">
                <a:solidFill>
                  <a:srgbClr val="000000"/>
                </a:solidFill>
                <a:latin typeface="Arial" charset="0"/>
                <a:ea typeface="ＭＳ Ｐゴシック" charset="-128"/>
                <a:cs typeface="ＭＳ Ｐゴシック" charset="-128"/>
              </a:defRPr>
            </a:lvl5pPr>
            <a:lvl6pPr marL="457200" algn="l" defTabSz="449263" rtl="0" fontAlgn="base">
              <a:spcBef>
                <a:spcPct val="0"/>
              </a:spcBef>
              <a:spcAft>
                <a:spcPct val="0"/>
              </a:spcAft>
              <a:buClr>
                <a:srgbClr val="000000"/>
              </a:buClr>
              <a:buSzPct val="100000"/>
              <a:buFont typeface="Arial" charset="0"/>
              <a:defRPr sz="4400">
                <a:solidFill>
                  <a:srgbClr val="000000"/>
                </a:solidFill>
                <a:latin typeface="Times New Roman" charset="0"/>
                <a:ea typeface="ＭＳ Ｐゴシック" charset="-128"/>
              </a:defRPr>
            </a:lvl6pPr>
            <a:lvl7pPr marL="914400" algn="l" defTabSz="449263" rtl="0" fontAlgn="base">
              <a:spcBef>
                <a:spcPct val="0"/>
              </a:spcBef>
              <a:spcAft>
                <a:spcPct val="0"/>
              </a:spcAft>
              <a:buClr>
                <a:srgbClr val="000000"/>
              </a:buClr>
              <a:buSzPct val="100000"/>
              <a:buFont typeface="Arial" charset="0"/>
              <a:defRPr sz="4400">
                <a:solidFill>
                  <a:srgbClr val="000000"/>
                </a:solidFill>
                <a:latin typeface="Times New Roman" charset="0"/>
                <a:ea typeface="ＭＳ Ｐゴシック" charset="-128"/>
              </a:defRPr>
            </a:lvl7pPr>
            <a:lvl8pPr marL="1371600" algn="l" defTabSz="449263" rtl="0" fontAlgn="base">
              <a:spcBef>
                <a:spcPct val="0"/>
              </a:spcBef>
              <a:spcAft>
                <a:spcPct val="0"/>
              </a:spcAft>
              <a:buClr>
                <a:srgbClr val="000000"/>
              </a:buClr>
              <a:buSzPct val="100000"/>
              <a:buFont typeface="Arial" charset="0"/>
              <a:defRPr sz="4400">
                <a:solidFill>
                  <a:srgbClr val="000000"/>
                </a:solidFill>
                <a:latin typeface="Times New Roman" charset="0"/>
                <a:ea typeface="ＭＳ Ｐゴシック" charset="-128"/>
              </a:defRPr>
            </a:lvl8pPr>
            <a:lvl9pPr marL="1828800" algn="l" defTabSz="449263" rtl="0" fontAlgn="base">
              <a:spcBef>
                <a:spcPct val="0"/>
              </a:spcBef>
              <a:spcAft>
                <a:spcPct val="0"/>
              </a:spcAft>
              <a:buClr>
                <a:srgbClr val="000000"/>
              </a:buClr>
              <a:buSzPct val="100000"/>
              <a:buFont typeface="Arial" charset="0"/>
              <a:defRPr sz="4400">
                <a:solidFill>
                  <a:srgbClr val="000000"/>
                </a:solidFill>
                <a:latin typeface="Times New Roman" charset="0"/>
                <a:ea typeface="ＭＳ Ｐゴシック" charset="-128"/>
              </a:defRPr>
            </a:lvl9pPr>
          </a:lstStyle>
          <a:p>
            <a:pPr eaLnBrk="1" hangingPunct="1"/>
            <a:r>
              <a:rPr lang="en-US" kern="0" dirty="0">
                <a:solidFill>
                  <a:srgbClr val="FF0000"/>
                </a:solidFill>
                <a:latin typeface="Times New Roman"/>
              </a:rPr>
              <a:t>Resonance determination: </a:t>
            </a:r>
            <a:r>
              <a:rPr lang="en-US" sz="3000" kern="0" dirty="0">
                <a:solidFill>
                  <a:srgbClr val="D60093"/>
                </a:solidFill>
                <a:latin typeface="Times New Roman"/>
              </a:rPr>
              <a:t>expt. data </a:t>
            </a:r>
            <a:r>
              <a:rPr lang="en-US" sz="3000" kern="0" dirty="0" err="1">
                <a:solidFill>
                  <a:srgbClr val="D60093"/>
                </a:solidFill>
                <a:latin typeface="Times New Roman"/>
              </a:rPr>
              <a:t>prunning</a:t>
            </a:r>
            <a:r>
              <a:rPr lang="en-US" sz="3000" kern="0" dirty="0">
                <a:solidFill>
                  <a:srgbClr val="D60093"/>
                </a:solidFill>
                <a:latin typeface="Times New Roman"/>
              </a:rPr>
              <a:t> </a:t>
            </a:r>
          </a:p>
        </p:txBody>
      </p:sp>
    </p:spTree>
    <p:extLst>
      <p:ext uri="{BB962C8B-B14F-4D97-AF65-F5344CB8AC3E}">
        <p14:creationId xmlns:p14="http://schemas.microsoft.com/office/powerpoint/2010/main" val="1465256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Rectangle 4"/>
          <p:cNvSpPr>
            <a:spLocks noGrp="1" noChangeArrowheads="1"/>
          </p:cNvSpPr>
          <p:nvPr>
            <p:ph type="title"/>
          </p:nvPr>
        </p:nvSpPr>
        <p:spPr>
          <a:xfrm>
            <a:off x="10206" y="43543"/>
            <a:ext cx="9101137" cy="930275"/>
          </a:xfrm>
        </p:spPr>
        <p:txBody>
          <a:bodyPr/>
          <a:lstStyle/>
          <a:p>
            <a:pPr eaLnBrk="1" hangingPunct="1"/>
            <a:r>
              <a:rPr lang="en-US" dirty="0">
                <a:solidFill>
                  <a:srgbClr val="FF0000"/>
                </a:solidFill>
                <a:latin typeface="Times New Roman"/>
              </a:rPr>
              <a:t>Resonance determination: </a:t>
            </a:r>
            <a:r>
              <a:rPr lang="en-US" sz="3000" dirty="0">
                <a:solidFill>
                  <a:srgbClr val="D60093"/>
                </a:solidFill>
                <a:latin typeface="Symbol" pitchFamily="2" charset="2"/>
              </a:rPr>
              <a:t>c</a:t>
            </a:r>
            <a:r>
              <a:rPr lang="en-US" sz="3000" baseline="30000" dirty="0">
                <a:solidFill>
                  <a:srgbClr val="D60093"/>
                </a:solidFill>
                <a:latin typeface="Times New Roman"/>
              </a:rPr>
              <a:t>2</a:t>
            </a:r>
            <a:r>
              <a:rPr lang="en-US" sz="3000" dirty="0">
                <a:solidFill>
                  <a:srgbClr val="D60093"/>
                </a:solidFill>
                <a:latin typeface="Times New Roman"/>
              </a:rPr>
              <a:t> merit function</a:t>
            </a:r>
          </a:p>
        </p:txBody>
      </p:sp>
      <p:sp>
        <p:nvSpPr>
          <p:cNvPr id="3" name="TextBox 2">
            <a:extLst>
              <a:ext uri="{FF2B5EF4-FFF2-40B4-BE49-F238E27FC236}">
                <a16:creationId xmlns:a16="http://schemas.microsoft.com/office/drawing/2014/main" id="{0DEAA852-6611-0B48-9BE8-9A1177EFB50F}"/>
              </a:ext>
            </a:extLst>
          </p:cNvPr>
          <p:cNvSpPr txBox="1"/>
          <p:nvPr/>
        </p:nvSpPr>
        <p:spPr>
          <a:xfrm>
            <a:off x="189899" y="1219200"/>
            <a:ext cx="8403262" cy="646331"/>
          </a:xfrm>
          <a:prstGeom prst="rect">
            <a:avLst/>
          </a:prstGeom>
          <a:noFill/>
        </p:spPr>
        <p:txBody>
          <a:bodyPr wrap="none" rtlCol="0">
            <a:spAutoFit/>
          </a:bodyPr>
          <a:lstStyle/>
          <a:p>
            <a:r>
              <a:rPr lang="en-US" sz="1800" dirty="0"/>
              <a:t>Theoretical description of a given experimental dataset with </a:t>
            </a:r>
            <a:r>
              <a:rPr lang="en-US" sz="1800" i="1" dirty="0"/>
              <a:t>n</a:t>
            </a:r>
            <a:r>
              <a:rPr lang="en-US" sz="1800" dirty="0"/>
              <a:t> data points is achieved by </a:t>
            </a:r>
          </a:p>
          <a:p>
            <a:r>
              <a:rPr lang="en-US" sz="1800" dirty="0"/>
              <a:t>fitting the model parameters through a minimization procedure of the </a:t>
            </a:r>
            <a:r>
              <a:rPr lang="en-US" sz="1800" dirty="0">
                <a:latin typeface="Symbol" pitchFamily="2" charset="2"/>
              </a:rPr>
              <a:t>c</a:t>
            </a:r>
            <a:r>
              <a:rPr lang="en-US" sz="1800" baseline="30000" dirty="0"/>
              <a:t>2</a:t>
            </a:r>
            <a:r>
              <a:rPr lang="en-US" sz="1800" dirty="0"/>
              <a:t> merit function : </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2420E47-BEA2-3C45-995D-DA4E5DD13736}"/>
                  </a:ext>
                </a:extLst>
              </p:cNvPr>
              <p:cNvSpPr txBox="1"/>
              <p:nvPr/>
            </p:nvSpPr>
            <p:spPr>
              <a:xfrm>
                <a:off x="1550874" y="2028608"/>
                <a:ext cx="6019800" cy="75623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𝜒</m:t>
                          </m:r>
                        </m:e>
                        <m:sup>
                          <m:r>
                            <a:rPr lang="en-US" sz="1800" b="0" i="1" smtClean="0">
                              <a:latin typeface="Cambria Math" panose="02040503050406030204" pitchFamily="18" charset="0"/>
                            </a:rPr>
                            <m:t>2</m:t>
                          </m:r>
                        </m:sup>
                      </m:sSup>
                      <m:r>
                        <a:rPr lang="en-US" sz="1800" b="0" i="1" smtClean="0">
                          <a:latin typeface="Cambria Math" panose="02040503050406030204" pitchFamily="18" charset="0"/>
                        </a:rPr>
                        <m:t> = </m:t>
                      </m:r>
                      <m:nary>
                        <m:naryPr>
                          <m:chr m:val="∑"/>
                          <m:ctrlPr>
                            <a:rPr lang="en-US" sz="1800" b="0" i="1" smtClean="0">
                              <a:latin typeface="Cambria Math" panose="02040503050406030204" pitchFamily="18" charset="0"/>
                            </a:rPr>
                          </m:ctrlPr>
                        </m:naryPr>
                        <m:sub>
                          <m:r>
                            <m:rPr>
                              <m:brk m:alnAt="23"/>
                            </m:rPr>
                            <a:rPr lang="en-US" sz="1800" b="0" i="1" smtClean="0">
                              <a:latin typeface="Cambria Math" panose="02040503050406030204" pitchFamily="18" charset="0"/>
                            </a:rPr>
                            <m:t>𝑖</m:t>
                          </m:r>
                          <m:r>
                            <a:rPr lang="en-US" sz="1800" b="0" i="1" smtClean="0">
                              <a:latin typeface="Cambria Math" panose="02040503050406030204" pitchFamily="18" charset="0"/>
                            </a:rPr>
                            <m:t>=1</m:t>
                          </m:r>
                        </m:sub>
                        <m:sup>
                          <m:r>
                            <a:rPr lang="en-US" sz="1800" b="0" i="1" smtClean="0">
                              <a:latin typeface="Cambria Math" panose="02040503050406030204" pitchFamily="18" charset="0"/>
                            </a:rPr>
                            <m:t>𝑛</m:t>
                          </m:r>
                        </m:sup>
                        <m:e>
                          <m:f>
                            <m:fPr>
                              <m:ctrlPr>
                                <a:rPr lang="en-US" sz="1800" b="0" i="1" smtClean="0">
                                  <a:latin typeface="Cambria Math" panose="02040503050406030204" pitchFamily="18" charset="0"/>
                                </a:rPr>
                              </m:ctrlPr>
                            </m:fPr>
                            <m:num>
                              <m:sSubSup>
                                <m:sSubSupPr>
                                  <m:ctrlPr>
                                    <a:rPr lang="en-US" sz="1800" b="0" i="1" smtClean="0">
                                      <a:latin typeface="Cambria Math" panose="02040503050406030204" pitchFamily="18" charset="0"/>
                                    </a:rPr>
                                  </m:ctrlPr>
                                </m:sSubSupPr>
                                <m:e>
                                  <m:r>
                                    <a:rPr lang="en-US" sz="1800" b="0" i="1" smtClean="0">
                                      <a:latin typeface="Cambria Math" panose="02040503050406030204" pitchFamily="18" charset="0"/>
                                    </a:rPr>
                                    <m:t>(</m:t>
                                  </m:r>
                                  <m:r>
                                    <a:rPr lang="en-US" sz="1800" b="0" i="1" smtClean="0">
                                      <a:latin typeface="Cambria Math" panose="02040503050406030204" pitchFamily="18" charset="0"/>
                                    </a:rPr>
                                    <m:t>𝑂</m:t>
                                  </m:r>
                                </m:e>
                                <m:sub>
                                  <m:r>
                                    <a:rPr lang="en-US" sz="1800" b="0" i="1" smtClean="0">
                                      <a:latin typeface="Cambria Math" panose="02040503050406030204" pitchFamily="18" charset="0"/>
                                    </a:rPr>
                                    <m:t>𝑖</m:t>
                                  </m:r>
                                </m:sub>
                                <m:sup>
                                  <m:r>
                                    <a:rPr lang="en-US" sz="1800" b="0" i="1" smtClean="0">
                                      <a:latin typeface="Cambria Math" panose="02040503050406030204" pitchFamily="18" charset="0"/>
                                    </a:rPr>
                                    <m:t>𝑒𝑥𝑝</m:t>
                                  </m:r>
                                </m:sup>
                              </m:sSubSup>
                              <m:r>
                                <a:rPr lang="en-US" sz="1800" b="0" i="1" smtClean="0">
                                  <a:latin typeface="Cambria Math" panose="02040503050406030204" pitchFamily="18" charset="0"/>
                                </a:rPr>
                                <m:t>/</m:t>
                              </m:r>
                              <m:r>
                                <a:rPr lang="en-US" sz="1800" b="0" i="1" smtClean="0">
                                  <a:latin typeface="Cambria Math" panose="02040503050406030204" pitchFamily="18" charset="0"/>
                                </a:rPr>
                                <m:t>𝑍</m:t>
                              </m:r>
                              <m:r>
                                <a:rPr lang="en-US" sz="1800" b="0" i="1" smtClean="0">
                                  <a:latin typeface="Cambria Math" panose="02040503050406030204" pitchFamily="18" charset="0"/>
                                </a:rPr>
                                <m:t> − </m:t>
                              </m:r>
                              <m:sSubSup>
                                <m:sSubSupPr>
                                  <m:ctrlPr>
                                    <a:rPr lang="en-US" sz="1800" b="0" i="1" smtClean="0">
                                      <a:latin typeface="Cambria Math" panose="02040503050406030204" pitchFamily="18" charset="0"/>
                                    </a:rPr>
                                  </m:ctrlPr>
                                </m:sSubSupPr>
                                <m:e>
                                  <m:r>
                                    <a:rPr lang="en-US" sz="1800" b="0" i="1" smtClean="0">
                                      <a:latin typeface="Cambria Math" panose="02040503050406030204" pitchFamily="18" charset="0"/>
                                    </a:rPr>
                                    <m:t>𝑂</m:t>
                                  </m:r>
                                </m:e>
                                <m:sub>
                                  <m:r>
                                    <a:rPr lang="en-US" sz="1800" b="0" i="1" smtClean="0">
                                      <a:latin typeface="Cambria Math" panose="02040503050406030204" pitchFamily="18" charset="0"/>
                                    </a:rPr>
                                    <m:t>𝑖</m:t>
                                  </m:r>
                                </m:sub>
                                <m:sup>
                                  <m:r>
                                    <a:rPr lang="en-US" sz="1800" b="0" i="1" smtClean="0">
                                      <a:latin typeface="Cambria Math" panose="02040503050406030204" pitchFamily="18" charset="0"/>
                                    </a:rPr>
                                    <m:t>𝑡h𝑒</m:t>
                                  </m:r>
                                </m:sup>
                              </m:sSubSup>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m:t>
                                  </m:r>
                                </m:e>
                                <m:sup>
                                  <m:r>
                                    <a:rPr lang="en-US" sz="1800" b="0" i="1" smtClean="0">
                                      <a:latin typeface="Cambria Math" panose="02040503050406030204" pitchFamily="18" charset="0"/>
                                    </a:rPr>
                                    <m:t>2</m:t>
                                  </m:r>
                                </m:sup>
                              </m:sSup>
                            </m:num>
                            <m:den>
                              <m:r>
                                <a:rPr lang="en-US" sz="1800" b="0" i="1" smtClean="0">
                                  <a:latin typeface="Cambria Math" panose="02040503050406030204" pitchFamily="18" charset="0"/>
                                </a:rPr>
                                <m:t>(</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𝛿</m:t>
                                  </m:r>
                                  <m:r>
                                    <a:rPr lang="en-US" sz="1800" b="0" i="1" smtClean="0">
                                      <a:latin typeface="Cambria Math" panose="02040503050406030204" pitchFamily="18" charset="0"/>
                                      <a:ea typeface="Cambria Math" panose="02040503050406030204" pitchFamily="18" charset="0"/>
                                    </a:rPr>
                                    <m:t>𝑂</m:t>
                                  </m:r>
                                </m:e>
                                <m:sub>
                                  <m:r>
                                    <a:rPr lang="en-US" sz="1800" b="0" i="1" smtClean="0">
                                      <a:latin typeface="Cambria Math" panose="02040503050406030204" pitchFamily="18" charset="0"/>
                                      <a:ea typeface="Cambria Math" panose="02040503050406030204" pitchFamily="18" charset="0"/>
                                    </a:rPr>
                                    <m:t>𝑖</m:t>
                                  </m:r>
                                </m:sub>
                              </m:sSub>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𝑍</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m:t>
                                  </m:r>
                                </m:e>
                                <m:sup>
                                  <m:r>
                                    <a:rPr lang="en-US" sz="1800" b="0" i="1" smtClean="0">
                                      <a:latin typeface="Cambria Math" panose="02040503050406030204" pitchFamily="18" charset="0"/>
                                      <a:ea typeface="Cambria Math" panose="02040503050406030204" pitchFamily="18" charset="0"/>
                                    </a:rPr>
                                    <m:t>2</m:t>
                                  </m:r>
                                </m:sup>
                              </m:sSup>
                            </m:den>
                          </m:f>
                        </m:e>
                      </m:nary>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(1 −1</m:t>
                          </m:r>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m:t>
                              </m:r>
                              <m:r>
                                <a:rPr lang="en-US" sz="1800" b="0" i="1" smtClean="0">
                                  <a:latin typeface="Cambria Math" panose="02040503050406030204" pitchFamily="18" charset="0"/>
                                </a:rPr>
                                <m:t>𝑍</m:t>
                              </m:r>
                              <m:r>
                                <a:rPr lang="en-US" sz="1800" b="0" i="1" smtClean="0">
                                  <a:latin typeface="Cambria Math" panose="02040503050406030204" pitchFamily="18" charset="0"/>
                                </a:rPr>
                                <m:t>)</m:t>
                              </m:r>
                            </m:e>
                            <m:sup>
                              <m:r>
                                <a:rPr lang="en-US" sz="1800" b="0" i="1" smtClean="0">
                                  <a:latin typeface="Cambria Math" panose="02040503050406030204" pitchFamily="18" charset="0"/>
                                </a:rPr>
                                <m:t>2</m:t>
                              </m:r>
                            </m:sup>
                          </m:sSup>
                        </m:num>
                        <m:den>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𝛿</m:t>
                              </m:r>
                            </m:e>
                            <m:sub>
                              <m:r>
                                <a:rPr lang="en-US" sz="1800" b="0" i="1" smtClean="0">
                                  <a:latin typeface="Cambria Math" panose="02040503050406030204" pitchFamily="18" charset="0"/>
                                </a:rPr>
                                <m:t>𝑠𝑦𝑠</m:t>
                              </m:r>
                            </m:sub>
                          </m:sSub>
                          <m:r>
                            <a:rPr lang="en-US" sz="1800" b="0" i="1" smtClean="0">
                              <a:latin typeface="Cambria Math" panose="02040503050406030204" pitchFamily="18" charset="0"/>
                            </a:rPr>
                            <m:t>/</m:t>
                          </m:r>
                          <m:r>
                            <a:rPr lang="en-US" sz="1800" b="0" i="1" smtClean="0">
                              <a:latin typeface="Cambria Math" panose="02040503050406030204" pitchFamily="18" charset="0"/>
                            </a:rPr>
                            <m:t>𝑍</m:t>
                          </m:r>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m:t>
                              </m:r>
                            </m:e>
                            <m:sup>
                              <m:r>
                                <a:rPr lang="en-US" sz="1800" b="0" i="1" smtClean="0">
                                  <a:latin typeface="Cambria Math" panose="02040503050406030204" pitchFamily="18" charset="0"/>
                                </a:rPr>
                                <m:t>2</m:t>
                              </m:r>
                            </m:sup>
                          </m:sSup>
                        </m:den>
                      </m:f>
                    </m:oMath>
                  </m:oMathPara>
                </a14:m>
                <a:endParaRPr lang="en-US" sz="1800" dirty="0"/>
              </a:p>
            </p:txBody>
          </p:sp>
        </mc:Choice>
        <mc:Fallback xmlns="">
          <p:sp>
            <p:nvSpPr>
              <p:cNvPr id="6" name="TextBox 5">
                <a:extLst>
                  <a:ext uri="{FF2B5EF4-FFF2-40B4-BE49-F238E27FC236}">
                    <a16:creationId xmlns:a16="http://schemas.microsoft.com/office/drawing/2014/main" id="{32420E47-BEA2-3C45-995D-DA4E5DD13736}"/>
                  </a:ext>
                </a:extLst>
              </p:cNvPr>
              <p:cNvSpPr txBox="1">
                <a:spLocks noRot="1" noChangeAspect="1" noMove="1" noResize="1" noEditPoints="1" noAdjustHandles="1" noChangeArrowheads="1" noChangeShapeType="1" noTextEdit="1"/>
              </p:cNvSpPr>
              <p:nvPr/>
            </p:nvSpPr>
            <p:spPr>
              <a:xfrm>
                <a:off x="1550874" y="2028608"/>
                <a:ext cx="6019800" cy="756233"/>
              </a:xfrm>
              <a:prstGeom prst="rect">
                <a:avLst/>
              </a:prstGeom>
              <a:blipFill>
                <a:blip r:embed="rId3"/>
                <a:stretch>
                  <a:fillRect t="-118333" b="-17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53BF8CB-FC77-064E-B9C2-F355FBFF0466}"/>
                  </a:ext>
                </a:extLst>
              </p:cNvPr>
              <p:cNvSpPr txBox="1"/>
              <p:nvPr/>
            </p:nvSpPr>
            <p:spPr>
              <a:xfrm>
                <a:off x="2286000" y="2863663"/>
                <a:ext cx="6639959" cy="2862322"/>
              </a:xfrm>
              <a:prstGeom prst="rect">
                <a:avLst/>
              </a:prstGeom>
              <a:noFill/>
            </p:spPr>
            <p:txBody>
              <a:bodyPr wrap="none" rtlCol="0">
                <a:spAutoFit/>
              </a:bodyPr>
              <a:lstStyle/>
              <a:p>
                <a:r>
                  <a:rPr lang="en-US" sz="1800" dirty="0"/>
                  <a:t>where       </a:t>
                </a:r>
              </a:p>
              <a:p>
                <a:r>
                  <a:rPr lang="en-US" sz="1800" i="1" dirty="0"/>
                  <a:t>          </a:t>
                </a:r>
                <a:r>
                  <a:rPr lang="en-US" sz="1800" i="1" dirty="0" err="1"/>
                  <a:t>O</a:t>
                </a:r>
                <a:r>
                  <a:rPr lang="en-US" sz="1800" i="1" baseline="-25000" dirty="0" err="1"/>
                  <a:t>i</a:t>
                </a:r>
                <a:r>
                  <a:rPr lang="en-US" sz="1800" i="1" baseline="30000" dirty="0" err="1"/>
                  <a:t>exp</a:t>
                </a:r>
                <a:r>
                  <a:rPr lang="en-US" sz="1800" dirty="0"/>
                  <a:t> (</a:t>
                </a:r>
                <a:r>
                  <a:rPr lang="en-US" sz="1800" i="1" dirty="0" err="1"/>
                  <a:t>O</a:t>
                </a:r>
                <a:r>
                  <a:rPr lang="en-US" sz="1800" i="1" baseline="-25000" dirty="0" err="1"/>
                  <a:t>i</a:t>
                </a:r>
                <a:r>
                  <a:rPr lang="en-US" sz="1800" i="1" baseline="30000" dirty="0" err="1"/>
                  <a:t>the</a:t>
                </a:r>
                <a:r>
                  <a:rPr lang="en-US" sz="1800" dirty="0"/>
                  <a:t>) = experimental (theoretical) value of the observable</a:t>
                </a:r>
              </a:p>
              <a:p>
                <a:r>
                  <a:rPr lang="en-US" sz="1800" dirty="0"/>
                  <a:t>         </a:t>
                </a:r>
                <a:r>
                  <a:rPr lang="en-US" sz="1800" i="1" dirty="0"/>
                  <a:t> </a:t>
                </a:r>
                <a:r>
                  <a:rPr lang="en-US" sz="1800" i="1" dirty="0" err="1">
                    <a:latin typeface="Symbol" pitchFamily="2" charset="2"/>
                  </a:rPr>
                  <a:t>d</a:t>
                </a:r>
                <a:r>
                  <a:rPr lang="en-US" sz="1800" i="1" dirty="0" err="1"/>
                  <a:t>O</a:t>
                </a:r>
                <a:r>
                  <a:rPr lang="en-US" sz="1800" i="1" baseline="-25000" dirty="0" err="1"/>
                  <a:t>i</a:t>
                </a:r>
                <a:r>
                  <a:rPr lang="en-US" sz="1800" i="1" baseline="-25000" dirty="0"/>
                  <a:t> </a:t>
                </a:r>
                <a:r>
                  <a:rPr lang="en-US" sz="1800" i="1" dirty="0"/>
                  <a:t> </a:t>
                </a:r>
                <a:r>
                  <a:rPr lang="en-US" sz="1800" dirty="0"/>
                  <a:t>= statistical uncertainty</a:t>
                </a:r>
              </a:p>
              <a:p>
                <a:r>
                  <a:rPr lang="en-US" sz="1800" dirty="0"/>
                  <a:t>          </a:t>
                </a:r>
                <a:r>
                  <a:rPr lang="en-US" sz="1800" i="1" dirty="0" err="1">
                    <a:latin typeface="Symbol" pitchFamily="2" charset="2"/>
                  </a:rPr>
                  <a:t>d</a:t>
                </a:r>
                <a:r>
                  <a:rPr lang="en-US" sz="1800" i="1" baseline="-25000" dirty="0" err="1"/>
                  <a:t>sys</a:t>
                </a:r>
                <a:r>
                  <a:rPr lang="en-US" sz="1800" i="1" baseline="-25000" dirty="0"/>
                  <a:t>  </a:t>
                </a:r>
                <a:r>
                  <a:rPr lang="en-US" sz="1800" dirty="0"/>
                  <a:t>= systematic uncertainty of the experiment </a:t>
                </a:r>
              </a:p>
              <a:p>
                <a:r>
                  <a:rPr lang="en-US" sz="1800" dirty="0"/>
                  <a:t>          </a:t>
                </a:r>
                <a:r>
                  <a:rPr lang="en-US" sz="1800" i="1" dirty="0"/>
                  <a:t>Z</a:t>
                </a:r>
                <a:r>
                  <a:rPr lang="en-US" sz="1800" dirty="0"/>
                  <a:t> =  </a:t>
                </a:r>
                <a:r>
                  <a:rPr lang="en-US" sz="1800" dirty="0" err="1"/>
                  <a:t>scalling</a:t>
                </a:r>
                <a:r>
                  <a:rPr lang="en-US" sz="1800" dirty="0"/>
                  <a:t> factor:</a:t>
                </a:r>
              </a:p>
              <a:p>
                <a:r>
                  <a:rPr lang="en-US" sz="1800" dirty="0"/>
                  <a:t>                  no </a:t>
                </a:r>
                <a:r>
                  <a:rPr lang="en-US" sz="1800" i="1" dirty="0" err="1">
                    <a:latin typeface="Symbol" pitchFamily="2" charset="2"/>
                  </a:rPr>
                  <a:t>d</a:t>
                </a:r>
                <a:r>
                  <a:rPr lang="en-US" sz="1800" i="1" baseline="-25000" dirty="0" err="1"/>
                  <a:t>sys</a:t>
                </a:r>
                <a:r>
                  <a:rPr lang="en-US" sz="1800" i="1" baseline="-25000" dirty="0"/>
                  <a:t>  </a:t>
                </a:r>
                <a14:m>
                  <m:oMath xmlns:m="http://schemas.openxmlformats.org/officeDocument/2006/math">
                    <m:r>
                      <a:rPr lang="en-US" sz="1800" i="1">
                        <a:latin typeface="Cambria Math" panose="02040503050406030204" pitchFamily="18" charset="0"/>
                        <a:ea typeface="Cambria Math" panose="02040503050406030204" pitchFamily="18" charset="0"/>
                      </a:rPr>
                      <m:t>→</m:t>
                    </m:r>
                    <m:r>
                      <m:rPr>
                        <m:sty m:val="p"/>
                      </m:rPr>
                      <a:rPr lang="en-US" sz="1800">
                        <a:latin typeface="Cambria Math" panose="02040503050406030204" pitchFamily="18" charset="0"/>
                        <a:ea typeface="Cambria Math" panose="02040503050406030204" pitchFamily="18" charset="0"/>
                      </a:rPr>
                      <m:t>absolute</m:t>
                    </m:r>
                    <m:r>
                      <a:rPr lang="en-US" sz="1800">
                        <a:latin typeface="Cambria Math" panose="02040503050406030204" pitchFamily="18" charset="0"/>
                        <a:ea typeface="Cambria Math" panose="02040503050406030204" pitchFamily="18" charset="0"/>
                      </a:rPr>
                      <m:t> </m:t>
                    </m:r>
                    <m:r>
                      <m:rPr>
                        <m:sty m:val="p"/>
                      </m:rPr>
                      <a:rPr lang="en-US" sz="1800">
                        <a:latin typeface="Cambria Math" panose="02040503050406030204" pitchFamily="18" charset="0"/>
                        <a:ea typeface="Cambria Math" panose="02040503050406030204" pitchFamily="18" charset="0"/>
                      </a:rPr>
                      <m:t>dataset</m:t>
                    </m:r>
                  </m:oMath>
                </a14:m>
                <a:r>
                  <a:rPr lang="en-US" sz="1800" dirty="0"/>
                  <a:t> (</a:t>
                </a:r>
                <a:r>
                  <a:rPr lang="en-US" sz="1800" i="1" dirty="0">
                    <a:latin typeface="Symbol" pitchFamily="2" charset="2"/>
                  </a:rPr>
                  <a:t>d</a:t>
                </a:r>
                <a:r>
                  <a:rPr lang="en-US" sz="1800" i="1" baseline="-25000" dirty="0"/>
                  <a:t>sys  </a:t>
                </a:r>
                <a:r>
                  <a:rPr lang="en-US" sz="1800" dirty="0"/>
                  <a:t>= 0) </a:t>
                </a:r>
                <a14:m>
                  <m:oMath xmlns:m="http://schemas.openxmlformats.org/officeDocument/2006/math">
                    <m:r>
                      <a:rPr lang="en-US" sz="1800" i="1">
                        <a:latin typeface="Cambria Math" panose="02040503050406030204" pitchFamily="18" charset="0"/>
                        <a:ea typeface="Cambria Math" panose="02040503050406030204" pitchFamily="18" charset="0"/>
                      </a:rPr>
                      <m:t>→</m:t>
                    </m:r>
                  </m:oMath>
                </a14:m>
                <a:r>
                  <a:rPr lang="en-US" sz="1800" dirty="0"/>
                  <a:t> </a:t>
                </a:r>
                <a:r>
                  <a:rPr lang="en-US" sz="1800" i="1" dirty="0"/>
                  <a:t>Z</a:t>
                </a:r>
                <a:r>
                  <a:rPr lang="en-US" sz="1800" dirty="0"/>
                  <a:t> = 1</a:t>
                </a:r>
              </a:p>
              <a:p>
                <a:r>
                  <a:rPr lang="en-US" sz="1800" dirty="0"/>
                  <a:t>                  known common </a:t>
                </a:r>
                <a:r>
                  <a:rPr lang="en-US" sz="1800" i="1" dirty="0" err="1">
                    <a:latin typeface="Symbol" pitchFamily="2" charset="2"/>
                  </a:rPr>
                  <a:t>d</a:t>
                </a:r>
                <a:r>
                  <a:rPr lang="en-US" sz="1800" i="1" baseline="-25000" dirty="0" err="1"/>
                  <a:t>sys</a:t>
                </a:r>
                <a:r>
                  <a:rPr lang="en-US" sz="1800" i="1" baseline="-25000" dirty="0"/>
                  <a:t>  </a:t>
                </a:r>
                <a14:m>
                  <m:oMath xmlns:m="http://schemas.openxmlformats.org/officeDocument/2006/math">
                    <m:r>
                      <a:rPr lang="en-US" sz="1800" i="1" smtClean="0">
                        <a:latin typeface="Cambria Math" panose="02040503050406030204" pitchFamily="18" charset="0"/>
                        <a:ea typeface="Cambria Math" panose="02040503050406030204" pitchFamily="18" charset="0"/>
                      </a:rPr>
                      <m:t>→</m:t>
                    </m:r>
                    <m:r>
                      <m:rPr>
                        <m:sty m:val="p"/>
                      </m:rPr>
                      <a:rPr lang="en-US" sz="1800" b="0" i="0" baseline="0" smtClean="0">
                        <a:latin typeface="Cambria Math" panose="02040503050406030204" pitchFamily="18" charset="0"/>
                        <a:ea typeface="Cambria Math" panose="02040503050406030204" pitchFamily="18" charset="0"/>
                      </a:rPr>
                      <m:t>normalized</m:t>
                    </m:r>
                    <m:r>
                      <a:rPr lang="en-US" sz="1800" b="0" i="0" baseline="0" smtClean="0">
                        <a:latin typeface="Cambria Math" panose="02040503050406030204" pitchFamily="18" charset="0"/>
                        <a:ea typeface="Cambria Math" panose="02040503050406030204" pitchFamily="18" charset="0"/>
                      </a:rPr>
                      <m:t> </m:t>
                    </m:r>
                    <m:r>
                      <m:rPr>
                        <m:sty m:val="p"/>
                      </m:rPr>
                      <a:rPr lang="en-US" sz="1800" b="0" i="0" baseline="0" smtClean="0">
                        <a:latin typeface="Cambria Math" panose="02040503050406030204" pitchFamily="18" charset="0"/>
                        <a:ea typeface="Cambria Math" panose="02040503050406030204" pitchFamily="18" charset="0"/>
                      </a:rPr>
                      <m:t>dataset</m:t>
                    </m:r>
                  </m:oMath>
                </a14:m>
                <a:r>
                  <a:rPr lang="en-US" sz="1800" dirty="0"/>
                  <a:t> </a:t>
                </a:r>
              </a:p>
              <a:p>
                <a:r>
                  <a:rPr lang="en-US" sz="1800" dirty="0"/>
                  <a:t>                  arbitrarily large </a:t>
                </a:r>
                <a:r>
                  <a:rPr lang="en-US" sz="1800" i="1" dirty="0">
                    <a:latin typeface="Symbol" pitchFamily="2" charset="2"/>
                  </a:rPr>
                  <a:t>d</a:t>
                </a:r>
                <a:r>
                  <a:rPr lang="en-US" sz="1800" i="1" baseline="-25000" dirty="0" err="1"/>
                  <a:t>sys</a:t>
                </a:r>
                <a:r>
                  <a:rPr lang="en-US" sz="1800" i="1" baseline="-25000" dirty="0"/>
                  <a:t>  </a:t>
                </a:r>
                <a14:m>
                  <m:oMath xmlns:m="http://schemas.openxmlformats.org/officeDocument/2006/math">
                    <m:r>
                      <a:rPr lang="en-US" sz="1800" i="1">
                        <a:latin typeface="Cambria Math" panose="02040503050406030204" pitchFamily="18" charset="0"/>
                        <a:ea typeface="Cambria Math" panose="02040503050406030204" pitchFamily="18" charset="0"/>
                      </a:rPr>
                      <m:t>→</m:t>
                    </m:r>
                    <m:r>
                      <m:rPr>
                        <m:sty m:val="p"/>
                      </m:rPr>
                      <a:rPr lang="en-US" sz="1800" b="0" i="0" smtClean="0">
                        <a:latin typeface="Cambria Math" panose="02040503050406030204" pitchFamily="18" charset="0"/>
                        <a:ea typeface="Cambria Math" panose="02040503050406030204" pitchFamily="18" charset="0"/>
                      </a:rPr>
                      <m:t>floated</m:t>
                    </m:r>
                    <m:r>
                      <a:rPr lang="en-US" sz="1800" b="0" i="0" smtClean="0">
                        <a:latin typeface="Cambria Math" panose="02040503050406030204" pitchFamily="18" charset="0"/>
                        <a:ea typeface="Cambria Math" panose="02040503050406030204" pitchFamily="18" charset="0"/>
                      </a:rPr>
                      <m:t> </m:t>
                    </m:r>
                    <m:r>
                      <m:rPr>
                        <m:sty m:val="p"/>
                      </m:rPr>
                      <a:rPr lang="en-US" sz="1800">
                        <a:latin typeface="Cambria Math" panose="02040503050406030204" pitchFamily="18" charset="0"/>
                        <a:ea typeface="Cambria Math" panose="02040503050406030204" pitchFamily="18" charset="0"/>
                      </a:rPr>
                      <m:t>data</m:t>
                    </m:r>
                  </m:oMath>
                </a14:m>
                <a:r>
                  <a:rPr lang="en-US" sz="1800" dirty="0"/>
                  <a:t>set  </a:t>
                </a:r>
              </a:p>
              <a:p>
                <a:endParaRPr lang="en-US" sz="1800" dirty="0"/>
              </a:p>
              <a:p>
                <a:r>
                  <a:rPr lang="en-US" sz="1800" i="1" dirty="0"/>
                  <a:t>                            </a:t>
                </a:r>
                <a:r>
                  <a:rPr lang="en-US" sz="1800" dirty="0"/>
                  <a:t> minimize </a:t>
                </a:r>
                <a:r>
                  <a:rPr lang="en-US" sz="1800" dirty="0">
                    <a:latin typeface="Symbol" pitchFamily="2" charset="2"/>
                  </a:rPr>
                  <a:t>c</a:t>
                </a:r>
                <a:r>
                  <a:rPr lang="en-US" sz="1800" baseline="30000" dirty="0"/>
                  <a:t>2</a:t>
                </a:r>
                <a:r>
                  <a:rPr lang="en-US" sz="1800" dirty="0"/>
                  <a:t>  </a:t>
                </a:r>
                <a:r>
                  <a:rPr lang="en-US" sz="1800" dirty="0" err="1"/>
                  <a:t>w.r.t</a:t>
                </a:r>
                <a:r>
                  <a:rPr lang="en-US" sz="1800" dirty="0"/>
                  <a:t>. </a:t>
                </a:r>
                <a:r>
                  <a:rPr lang="en-US" sz="1800" i="1" dirty="0"/>
                  <a:t>Z</a:t>
                </a:r>
                <a:r>
                  <a:rPr lang="en-US" sz="1800" dirty="0"/>
                  <a:t> :</a:t>
                </a:r>
              </a:p>
            </p:txBody>
          </p:sp>
        </mc:Choice>
        <mc:Fallback xmlns="">
          <p:sp>
            <p:nvSpPr>
              <p:cNvPr id="8" name="TextBox 7">
                <a:extLst>
                  <a:ext uri="{FF2B5EF4-FFF2-40B4-BE49-F238E27FC236}">
                    <a16:creationId xmlns:a16="http://schemas.microsoft.com/office/drawing/2014/main" id="{E53BF8CB-FC77-064E-B9C2-F355FBFF0466}"/>
                  </a:ext>
                </a:extLst>
              </p:cNvPr>
              <p:cNvSpPr txBox="1">
                <a:spLocks noRot="1" noChangeAspect="1" noMove="1" noResize="1" noEditPoints="1" noAdjustHandles="1" noChangeArrowheads="1" noChangeShapeType="1" noTextEdit="1"/>
              </p:cNvSpPr>
              <p:nvPr/>
            </p:nvSpPr>
            <p:spPr>
              <a:xfrm>
                <a:off x="2286000" y="2863663"/>
                <a:ext cx="6639959" cy="2862322"/>
              </a:xfrm>
              <a:prstGeom prst="rect">
                <a:avLst/>
              </a:prstGeom>
              <a:blipFill>
                <a:blip r:embed="rId4"/>
                <a:stretch>
                  <a:fillRect l="-765" t="-441" b="-22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270B02A-618C-DE4A-87CC-573A9D935C0E}"/>
                  </a:ext>
                </a:extLst>
              </p:cNvPr>
              <p:cNvSpPr txBox="1"/>
              <p:nvPr/>
            </p:nvSpPr>
            <p:spPr>
              <a:xfrm>
                <a:off x="1905000" y="5796967"/>
                <a:ext cx="8763000" cy="75623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𝑍</m:t>
                      </m:r>
                      <m:r>
                        <a:rPr lang="en-US" sz="1800" b="0" i="1" smtClean="0">
                          <a:latin typeface="Cambria Math" panose="02040503050406030204" pitchFamily="18" charset="0"/>
                        </a:rPr>
                        <m:t>=</m:t>
                      </m:r>
                      <m:d>
                        <m:dPr>
                          <m:begChr m:val="["/>
                          <m:endChr m:val="]"/>
                          <m:ctrlPr>
                            <a:rPr lang="en-US" sz="1800" i="1">
                              <a:latin typeface="Cambria Math" panose="02040503050406030204" pitchFamily="18" charset="0"/>
                            </a:rPr>
                          </m:ctrlPr>
                        </m:dPr>
                        <m:e>
                          <m:nary>
                            <m:naryPr>
                              <m:chr m:val="∑"/>
                              <m:ctrlPr>
                                <a:rPr lang="en-US" sz="1800" i="1">
                                  <a:latin typeface="Cambria Math" panose="02040503050406030204" pitchFamily="18" charset="0"/>
                                </a:rPr>
                              </m:ctrlPr>
                            </m:naryPr>
                            <m:sub>
                              <m:r>
                                <m:rPr>
                                  <m:brk m:alnAt="23"/>
                                </m:rPr>
                                <a:rPr lang="en-US" sz="1800" i="1">
                                  <a:latin typeface="Cambria Math" panose="02040503050406030204" pitchFamily="18" charset="0"/>
                                </a:rPr>
                                <m:t>𝑖</m:t>
                              </m:r>
                              <m:r>
                                <a:rPr lang="en-US" sz="1800" i="1">
                                  <a:latin typeface="Cambria Math" panose="02040503050406030204" pitchFamily="18" charset="0"/>
                                </a:rPr>
                                <m:t>=1</m:t>
                              </m:r>
                            </m:sub>
                            <m:sup>
                              <m:r>
                                <a:rPr lang="en-US" sz="1800" i="1">
                                  <a:latin typeface="Cambria Math" panose="02040503050406030204" pitchFamily="18" charset="0"/>
                                </a:rPr>
                                <m:t>𝑛</m:t>
                              </m:r>
                            </m:sup>
                            <m:e>
                              <m:f>
                                <m:fPr>
                                  <m:ctrlPr>
                                    <a:rPr lang="en-US" sz="1800" i="1">
                                      <a:latin typeface="Cambria Math" panose="02040503050406030204" pitchFamily="18" charset="0"/>
                                    </a:rPr>
                                  </m:ctrlPr>
                                </m:fPr>
                                <m:num>
                                  <m:sSubSup>
                                    <m:sSubSupPr>
                                      <m:ctrlPr>
                                        <a:rPr lang="en-US" sz="1800" i="1">
                                          <a:latin typeface="Cambria Math" panose="02040503050406030204" pitchFamily="18" charset="0"/>
                                        </a:rPr>
                                      </m:ctrlPr>
                                    </m:sSubSupPr>
                                    <m:e>
                                      <m:r>
                                        <a:rPr lang="en-US" sz="1800" i="1">
                                          <a:latin typeface="Cambria Math" panose="02040503050406030204" pitchFamily="18" charset="0"/>
                                        </a:rPr>
                                        <m:t>𝑂</m:t>
                                      </m:r>
                                    </m:e>
                                    <m:sub>
                                      <m:r>
                                        <a:rPr lang="en-US" sz="1800" i="1">
                                          <a:latin typeface="Cambria Math" panose="02040503050406030204" pitchFamily="18" charset="0"/>
                                        </a:rPr>
                                        <m:t>𝑖</m:t>
                                      </m:r>
                                    </m:sub>
                                    <m:sup>
                                      <m:r>
                                        <a:rPr lang="en-US" sz="1800" i="1">
                                          <a:latin typeface="Cambria Math" panose="02040503050406030204" pitchFamily="18" charset="0"/>
                                        </a:rPr>
                                        <m:t>𝑒𝑥𝑝</m:t>
                                      </m:r>
                                    </m:sup>
                                  </m:sSubSup>
                                  <m:sSubSup>
                                    <m:sSubSupPr>
                                      <m:ctrlPr>
                                        <a:rPr lang="en-US" sz="1800" i="1">
                                          <a:latin typeface="Cambria Math" panose="02040503050406030204" pitchFamily="18" charset="0"/>
                                        </a:rPr>
                                      </m:ctrlPr>
                                    </m:sSubSupPr>
                                    <m:e>
                                      <m:r>
                                        <a:rPr lang="en-US" sz="1800" i="1">
                                          <a:latin typeface="Cambria Math" panose="02040503050406030204" pitchFamily="18" charset="0"/>
                                        </a:rPr>
                                        <m:t>𝑂</m:t>
                                      </m:r>
                                    </m:e>
                                    <m:sub>
                                      <m:r>
                                        <a:rPr lang="en-US" sz="1800" i="1">
                                          <a:latin typeface="Cambria Math" panose="02040503050406030204" pitchFamily="18" charset="0"/>
                                        </a:rPr>
                                        <m:t>𝑖</m:t>
                                      </m:r>
                                    </m:sub>
                                    <m:sup>
                                      <m:r>
                                        <a:rPr lang="en-US" sz="1800" i="1">
                                          <a:latin typeface="Cambria Math" panose="02040503050406030204" pitchFamily="18" charset="0"/>
                                        </a:rPr>
                                        <m:t>𝑡h𝑒</m:t>
                                      </m:r>
                                    </m:sup>
                                  </m:sSubSup>
                                </m:num>
                                <m:den>
                                  <m:sSubSup>
                                    <m:sSubSupPr>
                                      <m:ctrlPr>
                                        <a:rPr lang="en-US" sz="1800" i="1">
                                          <a:latin typeface="Cambria Math" panose="02040503050406030204" pitchFamily="18" charset="0"/>
                                        </a:rPr>
                                      </m:ctrlPr>
                                    </m:sSubSupPr>
                                    <m:e>
                                      <m:r>
                                        <a:rPr lang="en-US" sz="1800" i="1">
                                          <a:latin typeface="Cambria Math" panose="02040503050406030204" pitchFamily="18" charset="0"/>
                                          <a:ea typeface="Cambria Math" panose="02040503050406030204" pitchFamily="18" charset="0"/>
                                        </a:rPr>
                                        <m:t>𝛿</m:t>
                                      </m:r>
                                      <m:r>
                                        <a:rPr lang="en-US" sz="1800" i="1">
                                          <a:latin typeface="Cambria Math" panose="02040503050406030204" pitchFamily="18" charset="0"/>
                                          <a:ea typeface="Cambria Math" panose="02040503050406030204" pitchFamily="18" charset="0"/>
                                        </a:rPr>
                                        <m:t>𝑂</m:t>
                                      </m:r>
                                    </m:e>
                                    <m:sub>
                                      <m:r>
                                        <a:rPr lang="en-US" sz="1800" i="1">
                                          <a:latin typeface="Cambria Math" panose="02040503050406030204" pitchFamily="18" charset="0"/>
                                        </a:rPr>
                                        <m:t>𝑖</m:t>
                                      </m:r>
                                    </m:sub>
                                    <m:sup>
                                      <m:r>
                                        <a:rPr lang="en-US" sz="1800" i="1">
                                          <a:latin typeface="Cambria Math" panose="02040503050406030204" pitchFamily="18" charset="0"/>
                                        </a:rPr>
                                        <m:t>2</m:t>
                                      </m:r>
                                    </m:sup>
                                  </m:sSubSup>
                                </m:den>
                              </m:f>
                            </m:e>
                          </m:nary>
                          <m:r>
                            <a:rPr lang="en-US" sz="1800" i="1">
                              <a:latin typeface="Cambria Math" panose="02040503050406030204" pitchFamily="18" charset="0"/>
                            </a:rPr>
                            <m:t>+</m:t>
                          </m:r>
                          <m:f>
                            <m:fPr>
                              <m:ctrlPr>
                                <a:rPr lang="en-US" sz="1800" i="1">
                                  <a:latin typeface="Cambria Math" panose="02040503050406030204" pitchFamily="18" charset="0"/>
                                </a:rPr>
                              </m:ctrlPr>
                            </m:fPr>
                            <m:num>
                              <m:r>
                                <a:rPr lang="en-US" sz="1800" i="1">
                                  <a:latin typeface="Cambria Math" panose="02040503050406030204" pitchFamily="18" charset="0"/>
                                </a:rPr>
                                <m:t>1 </m:t>
                              </m:r>
                            </m:num>
                            <m:den>
                              <m:sSubSup>
                                <m:sSubSupPr>
                                  <m:ctrlPr>
                                    <a:rPr lang="en-US" sz="1800" i="1">
                                      <a:latin typeface="Cambria Math" panose="02040503050406030204" pitchFamily="18" charset="0"/>
                                    </a:rPr>
                                  </m:ctrlPr>
                                </m:sSubSupPr>
                                <m:e>
                                  <m:r>
                                    <a:rPr lang="en-US" sz="1800" i="1">
                                      <a:latin typeface="Cambria Math" panose="02040503050406030204" pitchFamily="18" charset="0"/>
                                      <a:ea typeface="Cambria Math" panose="02040503050406030204" pitchFamily="18" charset="0"/>
                                    </a:rPr>
                                    <m:t>𝛿</m:t>
                                  </m:r>
                                </m:e>
                                <m:sub>
                                  <m:r>
                                    <a:rPr lang="en-US" sz="1800" i="1">
                                      <a:latin typeface="Cambria Math" panose="02040503050406030204" pitchFamily="18" charset="0"/>
                                    </a:rPr>
                                    <m:t>𝑠𝑦𝑠</m:t>
                                  </m:r>
                                </m:sub>
                                <m:sup>
                                  <m:r>
                                    <a:rPr lang="en-US" sz="1800" i="1">
                                      <a:latin typeface="Cambria Math" panose="02040503050406030204" pitchFamily="18" charset="0"/>
                                    </a:rPr>
                                    <m:t>2</m:t>
                                  </m:r>
                                </m:sup>
                              </m:sSubSup>
                            </m:den>
                          </m:f>
                        </m:e>
                      </m:d>
                      <m:r>
                        <a:rPr lang="en-US" sz="1800" b="0" i="1" smtClean="0">
                          <a:latin typeface="Cambria Math" panose="02040503050406030204" pitchFamily="18" charset="0"/>
                        </a:rPr>
                        <m:t>/</m:t>
                      </m:r>
                      <m:d>
                        <m:dPr>
                          <m:begChr m:val="["/>
                          <m:endChr m:val="]"/>
                          <m:ctrlPr>
                            <a:rPr lang="en-US" sz="1800" b="0" i="1" smtClean="0">
                              <a:latin typeface="Cambria Math" panose="02040503050406030204" pitchFamily="18" charset="0"/>
                            </a:rPr>
                          </m:ctrlPr>
                        </m:dPr>
                        <m:e>
                          <m:nary>
                            <m:naryPr>
                              <m:chr m:val="∑"/>
                              <m:ctrlPr>
                                <a:rPr lang="en-US" sz="1800" i="1">
                                  <a:latin typeface="Cambria Math" panose="02040503050406030204" pitchFamily="18" charset="0"/>
                                </a:rPr>
                              </m:ctrlPr>
                            </m:naryPr>
                            <m:sub>
                              <m:r>
                                <m:rPr>
                                  <m:brk m:alnAt="23"/>
                                </m:rPr>
                                <a:rPr lang="en-US" sz="1800" i="1">
                                  <a:latin typeface="Cambria Math" panose="02040503050406030204" pitchFamily="18" charset="0"/>
                                </a:rPr>
                                <m:t>𝑖</m:t>
                              </m:r>
                              <m:r>
                                <a:rPr lang="en-US" sz="1800" i="1">
                                  <a:latin typeface="Cambria Math" panose="02040503050406030204" pitchFamily="18" charset="0"/>
                                </a:rPr>
                                <m:t>=1</m:t>
                              </m:r>
                            </m:sub>
                            <m:sup>
                              <m:r>
                                <a:rPr lang="en-US" sz="1800" i="1">
                                  <a:latin typeface="Cambria Math" panose="02040503050406030204" pitchFamily="18" charset="0"/>
                                </a:rPr>
                                <m:t>𝑛</m:t>
                              </m:r>
                            </m:sup>
                            <m:e>
                              <m:f>
                                <m:fPr>
                                  <m:ctrlPr>
                                    <a:rPr lang="en-US" sz="1800" i="1">
                                      <a:latin typeface="Cambria Math" panose="02040503050406030204" pitchFamily="18" charset="0"/>
                                    </a:rPr>
                                  </m:ctrlPr>
                                </m:fPr>
                                <m:num>
                                  <m:sSubSup>
                                    <m:sSubSupPr>
                                      <m:ctrlPr>
                                        <a:rPr lang="en-US" sz="1800" i="1">
                                          <a:latin typeface="Cambria Math" panose="02040503050406030204" pitchFamily="18" charset="0"/>
                                        </a:rPr>
                                      </m:ctrlPr>
                                    </m:sSubSupPr>
                                    <m:e>
                                      <m:r>
                                        <a:rPr lang="en-US" sz="1800" i="1">
                                          <a:latin typeface="Cambria Math" panose="02040503050406030204" pitchFamily="18" charset="0"/>
                                        </a:rPr>
                                        <m:t>𝑂</m:t>
                                      </m:r>
                                    </m:e>
                                    <m:sub>
                                      <m:r>
                                        <a:rPr lang="en-US" sz="1800" i="1">
                                          <a:latin typeface="Cambria Math" panose="02040503050406030204" pitchFamily="18" charset="0"/>
                                        </a:rPr>
                                        <m:t>𝑖</m:t>
                                      </m:r>
                                    </m:sub>
                                    <m:sup>
                                      <m:func>
                                        <m:funcPr>
                                          <m:ctrlPr>
                                            <a:rPr lang="en-US" sz="1800" b="0" i="1" smtClean="0">
                                              <a:latin typeface="Cambria Math" panose="02040503050406030204" pitchFamily="18" charset="0"/>
                                            </a:rPr>
                                          </m:ctrlPr>
                                        </m:funcPr>
                                        <m:fName>
                                          <m:r>
                                            <m:rPr>
                                              <m:sty m:val="p"/>
                                            </m:rPr>
                                            <a:rPr lang="en-US" sz="1800" i="0">
                                              <a:latin typeface="Cambria Math" panose="02040503050406030204" pitchFamily="18" charset="0"/>
                                            </a:rPr>
                                            <m:t>exp</m:t>
                                          </m:r>
                                        </m:fName>
                                        <m:e>
                                          <m:r>
                                            <a:rPr lang="en-US" sz="1800" b="0" i="1" smtClean="0">
                                              <a:latin typeface="Cambria Math" panose="02040503050406030204" pitchFamily="18" charset="0"/>
                                            </a:rPr>
                                            <m:t>2</m:t>
                                          </m:r>
                                        </m:e>
                                      </m:func>
                                    </m:sup>
                                  </m:sSubSup>
                                </m:num>
                                <m:den>
                                  <m:sSubSup>
                                    <m:sSubSupPr>
                                      <m:ctrlPr>
                                        <a:rPr lang="en-US" sz="1800" i="1">
                                          <a:latin typeface="Cambria Math" panose="02040503050406030204" pitchFamily="18" charset="0"/>
                                        </a:rPr>
                                      </m:ctrlPr>
                                    </m:sSubSupPr>
                                    <m:e>
                                      <m:r>
                                        <a:rPr lang="en-US" sz="1800" i="1">
                                          <a:latin typeface="Cambria Math" panose="02040503050406030204" pitchFamily="18" charset="0"/>
                                          <a:ea typeface="Cambria Math" panose="02040503050406030204" pitchFamily="18" charset="0"/>
                                        </a:rPr>
                                        <m:t>𝛿</m:t>
                                      </m:r>
                                      <m:r>
                                        <a:rPr lang="en-US" sz="1800" i="1">
                                          <a:latin typeface="Cambria Math" panose="02040503050406030204" pitchFamily="18" charset="0"/>
                                          <a:ea typeface="Cambria Math" panose="02040503050406030204" pitchFamily="18" charset="0"/>
                                        </a:rPr>
                                        <m:t>𝑂</m:t>
                                      </m:r>
                                    </m:e>
                                    <m:sub>
                                      <m:r>
                                        <a:rPr lang="en-US" sz="1800" i="1">
                                          <a:latin typeface="Cambria Math" panose="02040503050406030204" pitchFamily="18" charset="0"/>
                                        </a:rPr>
                                        <m:t>𝑖</m:t>
                                      </m:r>
                                    </m:sub>
                                    <m:sup>
                                      <m:r>
                                        <a:rPr lang="en-US" sz="1800" i="1">
                                          <a:latin typeface="Cambria Math" panose="02040503050406030204" pitchFamily="18" charset="0"/>
                                        </a:rPr>
                                        <m:t>2</m:t>
                                      </m:r>
                                    </m:sup>
                                  </m:sSubSup>
                                </m:den>
                              </m:f>
                            </m:e>
                          </m:nary>
                          <m:r>
                            <a:rPr lang="en-US" sz="1800" i="1">
                              <a:latin typeface="Cambria Math" panose="02040503050406030204" pitchFamily="18" charset="0"/>
                            </a:rPr>
                            <m:t>+</m:t>
                          </m:r>
                          <m:f>
                            <m:fPr>
                              <m:ctrlPr>
                                <a:rPr lang="en-US" sz="1800" i="1">
                                  <a:latin typeface="Cambria Math" panose="02040503050406030204" pitchFamily="18" charset="0"/>
                                </a:rPr>
                              </m:ctrlPr>
                            </m:fPr>
                            <m:num>
                              <m:r>
                                <a:rPr lang="en-US" sz="1800" i="1">
                                  <a:latin typeface="Cambria Math" panose="02040503050406030204" pitchFamily="18" charset="0"/>
                                </a:rPr>
                                <m:t>1 </m:t>
                              </m:r>
                            </m:num>
                            <m:den>
                              <m:sSubSup>
                                <m:sSubSupPr>
                                  <m:ctrlPr>
                                    <a:rPr lang="en-US" sz="1800" i="1">
                                      <a:latin typeface="Cambria Math" panose="02040503050406030204" pitchFamily="18" charset="0"/>
                                    </a:rPr>
                                  </m:ctrlPr>
                                </m:sSubSupPr>
                                <m:e>
                                  <m:r>
                                    <a:rPr lang="en-US" sz="1800" i="1">
                                      <a:latin typeface="Cambria Math" panose="02040503050406030204" pitchFamily="18" charset="0"/>
                                      <a:ea typeface="Cambria Math" panose="02040503050406030204" pitchFamily="18" charset="0"/>
                                    </a:rPr>
                                    <m:t>𝛿</m:t>
                                  </m:r>
                                </m:e>
                                <m:sub>
                                  <m:r>
                                    <a:rPr lang="en-US" sz="1800" i="1">
                                      <a:latin typeface="Cambria Math" panose="02040503050406030204" pitchFamily="18" charset="0"/>
                                    </a:rPr>
                                    <m:t>𝑠𝑦𝑠</m:t>
                                  </m:r>
                                </m:sub>
                                <m:sup>
                                  <m:r>
                                    <a:rPr lang="en-US" sz="1800" i="1">
                                      <a:latin typeface="Cambria Math" panose="02040503050406030204" pitchFamily="18" charset="0"/>
                                    </a:rPr>
                                    <m:t>2</m:t>
                                  </m:r>
                                </m:sup>
                              </m:sSubSup>
                            </m:den>
                          </m:f>
                        </m:e>
                      </m:d>
                    </m:oMath>
                  </m:oMathPara>
                </a14:m>
                <a:endParaRPr lang="en-US" sz="1800" dirty="0"/>
              </a:p>
            </p:txBody>
          </p:sp>
        </mc:Choice>
        <mc:Fallback xmlns="">
          <p:sp>
            <p:nvSpPr>
              <p:cNvPr id="13" name="TextBox 12">
                <a:extLst>
                  <a:ext uri="{FF2B5EF4-FFF2-40B4-BE49-F238E27FC236}">
                    <a16:creationId xmlns:a16="http://schemas.microsoft.com/office/drawing/2014/main" id="{4270B02A-618C-DE4A-87CC-573A9D935C0E}"/>
                  </a:ext>
                </a:extLst>
              </p:cNvPr>
              <p:cNvSpPr txBox="1">
                <a:spLocks noRot="1" noChangeAspect="1" noMove="1" noResize="1" noEditPoints="1" noAdjustHandles="1" noChangeArrowheads="1" noChangeShapeType="1" noTextEdit="1"/>
              </p:cNvSpPr>
              <p:nvPr/>
            </p:nvSpPr>
            <p:spPr>
              <a:xfrm>
                <a:off x="1905000" y="5796967"/>
                <a:ext cx="8763000" cy="756233"/>
              </a:xfrm>
              <a:prstGeom prst="rect">
                <a:avLst/>
              </a:prstGeom>
              <a:blipFill>
                <a:blip r:embed="rId5"/>
                <a:stretch>
                  <a:fillRect t="-118333" b="-178333"/>
                </a:stretch>
              </a:blipFill>
            </p:spPr>
            <p:txBody>
              <a:bodyPr/>
              <a:lstStyle/>
              <a:p>
                <a:r>
                  <a:rPr lang="en-US">
                    <a:noFill/>
                  </a:rPr>
                  <a:t> </a:t>
                </a:r>
              </a:p>
            </p:txBody>
          </p:sp>
        </mc:Fallback>
      </mc:AlternateContent>
    </p:spTree>
    <p:extLst>
      <p:ext uri="{BB962C8B-B14F-4D97-AF65-F5344CB8AC3E}">
        <p14:creationId xmlns:p14="http://schemas.microsoft.com/office/powerpoint/2010/main" val="1268354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Rectangle 4"/>
          <p:cNvSpPr>
            <a:spLocks noGrp="1" noChangeArrowheads="1"/>
          </p:cNvSpPr>
          <p:nvPr>
            <p:ph type="title"/>
          </p:nvPr>
        </p:nvSpPr>
        <p:spPr>
          <a:xfrm>
            <a:off x="13834" y="0"/>
            <a:ext cx="9101137" cy="930275"/>
          </a:xfrm>
        </p:spPr>
        <p:txBody>
          <a:bodyPr/>
          <a:lstStyle/>
          <a:p>
            <a:pPr eaLnBrk="1" hangingPunct="1"/>
            <a:r>
              <a:rPr lang="en-US" dirty="0">
                <a:solidFill>
                  <a:srgbClr val="FF0000"/>
                </a:solidFill>
                <a:latin typeface="Times New Roman"/>
              </a:rPr>
              <a:t>Illustration of the approach:  </a:t>
            </a:r>
            <a:r>
              <a:rPr lang="en-US" sz="3000" dirty="0">
                <a:solidFill>
                  <a:srgbClr val="D60093"/>
                </a:solidFill>
                <a:latin typeface="Times New Roman"/>
              </a:rPr>
              <a:t>KN </a:t>
            </a:r>
            <a:r>
              <a:rPr lang="en-US" sz="3000" dirty="0">
                <a:solidFill>
                  <a:srgbClr val="D60093"/>
                </a:solidFill>
                <a:latin typeface="Times New Roman"/>
                <a:ea typeface="Times New Roman" charset="0"/>
                <a:cs typeface="Times New Roman" charset="0"/>
              </a:rPr>
              <a:t>→ K</a:t>
            </a:r>
            <a:r>
              <a:rPr lang="en-US" sz="3000" dirty="0">
                <a:solidFill>
                  <a:srgbClr val="D60093"/>
                </a:solidFill>
                <a:latin typeface="Symbol"/>
                <a:ea typeface="Times New Roman" charset="0"/>
                <a:cs typeface="Times New Roman" charset="0"/>
              </a:rPr>
              <a:t>X </a:t>
            </a:r>
            <a:endParaRPr lang="en-US" sz="3000" dirty="0">
              <a:solidFill>
                <a:srgbClr val="D60093"/>
              </a:solidFill>
              <a:latin typeface="Times New Roman"/>
            </a:endParaRPr>
          </a:p>
        </p:txBody>
      </p:sp>
      <p:cxnSp>
        <p:nvCxnSpPr>
          <p:cNvPr id="5" name="Straight Connector 4">
            <a:extLst>
              <a:ext uri="{FF2B5EF4-FFF2-40B4-BE49-F238E27FC236}">
                <a16:creationId xmlns:a16="http://schemas.microsoft.com/office/drawing/2014/main" id="{AD95E926-7378-9B43-B26A-023E7CCB9F1C}"/>
              </a:ext>
            </a:extLst>
          </p:cNvPr>
          <p:cNvCxnSpPr/>
          <p:nvPr/>
        </p:nvCxnSpPr>
        <p:spPr bwMode="auto">
          <a:xfrm>
            <a:off x="5638800" y="304800"/>
            <a:ext cx="228600" cy="1588"/>
          </a:xfrm>
          <a:prstGeom prst="line">
            <a:avLst/>
          </a:prstGeom>
          <a:solidFill>
            <a:srgbClr val="00B8FF"/>
          </a:solidFill>
          <a:ln w="22225" cap="flat" cmpd="sng" algn="ctr">
            <a:solidFill>
              <a:srgbClr val="D60093"/>
            </a:solidFill>
            <a:prstDash val="solid"/>
            <a:round/>
            <a:headEnd type="none" w="med" len="med"/>
            <a:tailEnd type="none" w="med" len="med"/>
          </a:ln>
          <a:effectLst/>
        </p:spPr>
      </p:cxnSp>
      <p:pic>
        <p:nvPicPr>
          <p:cNvPr id="6" name="Picture 5">
            <a:extLst>
              <a:ext uri="{FF2B5EF4-FFF2-40B4-BE49-F238E27FC236}">
                <a16:creationId xmlns:a16="http://schemas.microsoft.com/office/drawing/2014/main" id="{488D7B03-B208-5343-AA48-586E1677CF6A}"/>
              </a:ext>
            </a:extLst>
          </p:cNvPr>
          <p:cNvPicPr>
            <a:picLocks noChangeAspect="1"/>
          </p:cNvPicPr>
          <p:nvPr/>
        </p:nvPicPr>
        <p:blipFill>
          <a:blip r:embed="rId3"/>
          <a:stretch>
            <a:fillRect/>
          </a:stretch>
        </p:blipFill>
        <p:spPr>
          <a:xfrm>
            <a:off x="1003300" y="1890486"/>
            <a:ext cx="3721100" cy="1576374"/>
          </a:xfrm>
          <a:prstGeom prst="rect">
            <a:avLst/>
          </a:prstGeom>
        </p:spPr>
      </p:pic>
      <p:sp>
        <p:nvSpPr>
          <p:cNvPr id="3" name="TextBox 2">
            <a:extLst>
              <a:ext uri="{FF2B5EF4-FFF2-40B4-BE49-F238E27FC236}">
                <a16:creationId xmlns:a16="http://schemas.microsoft.com/office/drawing/2014/main" id="{8CC353D3-6D85-D643-BB49-E5E8FEDDD6CB}"/>
              </a:ext>
            </a:extLst>
          </p:cNvPr>
          <p:cNvSpPr txBox="1"/>
          <p:nvPr/>
        </p:nvSpPr>
        <p:spPr>
          <a:xfrm>
            <a:off x="685800" y="1179548"/>
            <a:ext cx="3905236" cy="461665"/>
          </a:xfrm>
          <a:prstGeom prst="rect">
            <a:avLst/>
          </a:prstGeom>
          <a:noFill/>
        </p:spPr>
        <p:txBody>
          <a:bodyPr wrap="none" rtlCol="0">
            <a:spAutoFit/>
          </a:bodyPr>
          <a:lstStyle/>
          <a:p>
            <a:r>
              <a:rPr lang="en-US" sz="2000" dirty="0">
                <a:solidFill>
                  <a:schemeClr val="tx1"/>
                </a:solidFill>
                <a:uFill>
                  <a:solidFill>
                    <a:schemeClr val="tx1"/>
                  </a:solidFill>
                </a:uFill>
              </a:rPr>
              <a:t>1)  </a:t>
            </a:r>
            <a:r>
              <a:rPr lang="en-US" u="heavy" dirty="0">
                <a:solidFill>
                  <a:schemeClr val="accent2"/>
                </a:solidFill>
                <a:uFill>
                  <a:solidFill>
                    <a:schemeClr val="tx1"/>
                  </a:solidFill>
                </a:uFill>
              </a:rPr>
              <a:t>Basic reaction mechanism:</a:t>
            </a:r>
            <a:endParaRPr lang="en-US" u="heavy" dirty="0">
              <a:solidFill>
                <a:schemeClr val="tx1"/>
              </a:solidFill>
              <a:uFill>
                <a:solidFill>
                  <a:schemeClr val="tx1"/>
                </a:solidFill>
              </a:uFill>
            </a:endParaRPr>
          </a:p>
        </p:txBody>
      </p:sp>
      <p:sp>
        <p:nvSpPr>
          <p:cNvPr id="7" name="TextBox 6">
            <a:extLst>
              <a:ext uri="{FF2B5EF4-FFF2-40B4-BE49-F238E27FC236}">
                <a16:creationId xmlns:a16="http://schemas.microsoft.com/office/drawing/2014/main" id="{D200CF9A-D9C5-B343-B585-7DBF2AE0A2A9}"/>
              </a:ext>
            </a:extLst>
          </p:cNvPr>
          <p:cNvSpPr txBox="1"/>
          <p:nvPr/>
        </p:nvSpPr>
        <p:spPr>
          <a:xfrm>
            <a:off x="5029200" y="3810000"/>
            <a:ext cx="3026791" cy="707886"/>
          </a:xfrm>
          <a:prstGeom prst="rect">
            <a:avLst/>
          </a:prstGeom>
          <a:solidFill>
            <a:srgbClr val="FFFF00"/>
          </a:solidFill>
        </p:spPr>
        <p:txBody>
          <a:bodyPr wrap="none" rtlCol="0">
            <a:spAutoFit/>
          </a:bodyPr>
          <a:lstStyle/>
          <a:p>
            <a:r>
              <a:rPr lang="en-US" dirty="0"/>
              <a:t>no t-channel exchange </a:t>
            </a:r>
          </a:p>
          <a:p>
            <a:r>
              <a:rPr lang="en-US" sz="1600" dirty="0">
                <a:solidFill>
                  <a:srgbClr val="C00000"/>
                </a:solidFill>
              </a:rPr>
              <a:t>  (absence of S=2 exotic mesons) </a:t>
            </a:r>
          </a:p>
        </p:txBody>
      </p:sp>
      <p:sp>
        <p:nvSpPr>
          <p:cNvPr id="8" name="Rectangle 7">
            <a:extLst>
              <a:ext uri="{FF2B5EF4-FFF2-40B4-BE49-F238E27FC236}">
                <a16:creationId xmlns:a16="http://schemas.microsoft.com/office/drawing/2014/main" id="{9EA081B4-1179-CE49-AB1D-AB2F5FD826C0}"/>
              </a:ext>
            </a:extLst>
          </p:cNvPr>
          <p:cNvSpPr/>
          <p:nvPr/>
        </p:nvSpPr>
        <p:spPr bwMode="auto">
          <a:xfrm>
            <a:off x="1905000" y="3048000"/>
            <a:ext cx="304800" cy="304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Times New Roman" charset="0"/>
            </a:endParaRPr>
          </a:p>
        </p:txBody>
      </p:sp>
      <p:sp>
        <p:nvSpPr>
          <p:cNvPr id="10" name="Rectangle 9">
            <a:extLst>
              <a:ext uri="{FF2B5EF4-FFF2-40B4-BE49-F238E27FC236}">
                <a16:creationId xmlns:a16="http://schemas.microsoft.com/office/drawing/2014/main" id="{56DEEBDA-6047-8041-A4D6-005415CFC48A}"/>
              </a:ext>
            </a:extLst>
          </p:cNvPr>
          <p:cNvSpPr/>
          <p:nvPr/>
        </p:nvSpPr>
        <p:spPr bwMode="auto">
          <a:xfrm>
            <a:off x="3733800" y="3124747"/>
            <a:ext cx="304800" cy="304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Times New Roman" charset="0"/>
            </a:endParaRPr>
          </a:p>
        </p:txBody>
      </p:sp>
      <p:sp>
        <p:nvSpPr>
          <p:cNvPr id="9" name="TextBox 8">
            <a:extLst>
              <a:ext uri="{FF2B5EF4-FFF2-40B4-BE49-F238E27FC236}">
                <a16:creationId xmlns:a16="http://schemas.microsoft.com/office/drawing/2014/main" id="{724F77B4-2D65-1149-99FE-D2BA15F11C3D}"/>
              </a:ext>
            </a:extLst>
          </p:cNvPr>
          <p:cNvSpPr txBox="1"/>
          <p:nvPr/>
        </p:nvSpPr>
        <p:spPr>
          <a:xfrm>
            <a:off x="4953000" y="2414182"/>
            <a:ext cx="2550698" cy="461665"/>
          </a:xfrm>
          <a:prstGeom prst="rect">
            <a:avLst/>
          </a:prstGeom>
          <a:solidFill>
            <a:srgbClr val="FFFF00"/>
          </a:solidFill>
        </p:spPr>
        <p:txBody>
          <a:bodyPr wrap="none" rtlCol="0">
            <a:spAutoFit/>
          </a:bodyPr>
          <a:lstStyle/>
          <a:p>
            <a:r>
              <a:rPr lang="en-US" dirty="0"/>
              <a:t>hyperon exchanges</a:t>
            </a:r>
          </a:p>
        </p:txBody>
      </p:sp>
      <p:sp>
        <p:nvSpPr>
          <p:cNvPr id="2" name="TextBox 1">
            <a:extLst>
              <a:ext uri="{FF2B5EF4-FFF2-40B4-BE49-F238E27FC236}">
                <a16:creationId xmlns:a16="http://schemas.microsoft.com/office/drawing/2014/main" id="{99F30C30-D6F2-444F-BFD7-3AB776E4987C}"/>
              </a:ext>
            </a:extLst>
          </p:cNvPr>
          <p:cNvSpPr txBox="1"/>
          <p:nvPr/>
        </p:nvSpPr>
        <p:spPr>
          <a:xfrm>
            <a:off x="731474" y="5250359"/>
            <a:ext cx="7867859" cy="769441"/>
          </a:xfrm>
          <a:prstGeom prst="rect">
            <a:avLst/>
          </a:prstGeom>
          <a:noFill/>
        </p:spPr>
        <p:txBody>
          <a:bodyPr wrap="none" rtlCol="0">
            <a:spAutoFit/>
          </a:bodyPr>
          <a:lstStyle/>
          <a:p>
            <a:r>
              <a:rPr lang="en-US" sz="2000" dirty="0"/>
              <a:t>2)  </a:t>
            </a:r>
            <a:r>
              <a:rPr lang="en-US" sz="1800" dirty="0"/>
              <a:t>existing data are of poor quality:  does LASSO+ITC work? </a:t>
            </a:r>
          </a:p>
          <a:p>
            <a:r>
              <a:rPr lang="en-US" sz="1800" dirty="0"/>
              <a:t>      for high-quality data (pion photoproduction): works</a:t>
            </a:r>
            <a:r>
              <a:rPr lang="en-US" dirty="0"/>
              <a:t> </a:t>
            </a:r>
            <a:r>
              <a:rPr lang="en-US" sz="1600" dirty="0">
                <a:solidFill>
                  <a:srgbClr val="D60093"/>
                </a:solidFill>
              </a:rPr>
              <a:t>[J. </a:t>
            </a:r>
            <a:r>
              <a:rPr lang="en-US" sz="1600" dirty="0" err="1">
                <a:solidFill>
                  <a:srgbClr val="D60093"/>
                </a:solidFill>
              </a:rPr>
              <a:t>Landay</a:t>
            </a:r>
            <a:r>
              <a:rPr lang="en-US" sz="1600" dirty="0">
                <a:solidFill>
                  <a:srgbClr val="D60093"/>
                </a:solidFill>
              </a:rPr>
              <a:t> </a:t>
            </a:r>
            <a:r>
              <a:rPr lang="en-US" sz="1600" i="1" dirty="0">
                <a:solidFill>
                  <a:srgbClr val="D60093"/>
                </a:solidFill>
              </a:rPr>
              <a:t>et al</a:t>
            </a:r>
            <a:r>
              <a:rPr lang="en-US" sz="1600" dirty="0">
                <a:solidFill>
                  <a:srgbClr val="D60093"/>
                </a:solidFill>
              </a:rPr>
              <a:t>., PRC95’17]</a:t>
            </a:r>
            <a:r>
              <a:rPr lang="en-US" sz="1600" dirty="0"/>
              <a:t>  </a:t>
            </a:r>
          </a:p>
        </p:txBody>
      </p:sp>
    </p:spTree>
    <p:extLst>
      <p:ext uri="{BB962C8B-B14F-4D97-AF65-F5344CB8AC3E}">
        <p14:creationId xmlns:p14="http://schemas.microsoft.com/office/powerpoint/2010/main" val="1171860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Rectangle 4"/>
          <p:cNvSpPr>
            <a:spLocks noGrp="1" noChangeArrowheads="1"/>
          </p:cNvSpPr>
          <p:nvPr>
            <p:ph type="title"/>
          </p:nvPr>
        </p:nvSpPr>
        <p:spPr>
          <a:xfrm>
            <a:off x="10206" y="43543"/>
            <a:ext cx="9101137" cy="930275"/>
          </a:xfrm>
        </p:spPr>
        <p:txBody>
          <a:bodyPr/>
          <a:lstStyle/>
          <a:p>
            <a:pPr eaLnBrk="1" hangingPunct="1"/>
            <a:r>
              <a:rPr lang="en-US" dirty="0">
                <a:solidFill>
                  <a:srgbClr val="FF0000"/>
                </a:solidFill>
                <a:latin typeface="Times New Roman"/>
              </a:rPr>
              <a:t>KN </a:t>
            </a:r>
            <a:r>
              <a:rPr lang="en-US" dirty="0">
                <a:solidFill>
                  <a:srgbClr val="FF0000"/>
                </a:solidFill>
                <a:latin typeface="Times New Roman"/>
                <a:ea typeface="Times New Roman" charset="0"/>
                <a:cs typeface="Times New Roman" charset="0"/>
              </a:rPr>
              <a:t>→ K</a:t>
            </a:r>
            <a:r>
              <a:rPr lang="en-US" dirty="0">
                <a:solidFill>
                  <a:srgbClr val="FF0000"/>
                </a:solidFill>
                <a:latin typeface="Symbol"/>
                <a:ea typeface="Times New Roman" charset="0"/>
                <a:cs typeface="Times New Roman" charset="0"/>
              </a:rPr>
              <a:t>X </a:t>
            </a:r>
            <a:r>
              <a:rPr lang="en-US" dirty="0">
                <a:solidFill>
                  <a:srgbClr val="FF0000"/>
                </a:solidFill>
                <a:latin typeface="Times New Roman"/>
              </a:rPr>
              <a:t>: </a:t>
            </a:r>
            <a:r>
              <a:rPr lang="en-US" sz="3000" dirty="0">
                <a:solidFill>
                  <a:srgbClr val="D60093"/>
                </a:solidFill>
                <a:latin typeface="Times New Roman"/>
              </a:rPr>
              <a:t>experimental data </a:t>
            </a:r>
            <a:r>
              <a:rPr lang="en-US" sz="3000" dirty="0" err="1">
                <a:solidFill>
                  <a:srgbClr val="D60093"/>
                </a:solidFill>
                <a:latin typeface="Times New Roman"/>
              </a:rPr>
              <a:t>prunning</a:t>
            </a:r>
            <a:endParaRPr lang="en-US" sz="3000" dirty="0">
              <a:solidFill>
                <a:srgbClr val="D60093"/>
              </a:solidFill>
              <a:latin typeface="Times New Roman"/>
            </a:endParaRPr>
          </a:p>
        </p:txBody>
      </p:sp>
      <p:cxnSp>
        <p:nvCxnSpPr>
          <p:cNvPr id="4" name="Straight Connector 3">
            <a:extLst>
              <a:ext uri="{FF2B5EF4-FFF2-40B4-BE49-F238E27FC236}">
                <a16:creationId xmlns:a16="http://schemas.microsoft.com/office/drawing/2014/main" id="{C8242552-97B0-054E-93A9-9C0E4313CE61}"/>
              </a:ext>
            </a:extLst>
          </p:cNvPr>
          <p:cNvCxnSpPr/>
          <p:nvPr/>
        </p:nvCxnSpPr>
        <p:spPr bwMode="auto">
          <a:xfrm>
            <a:off x="152400" y="304800"/>
            <a:ext cx="228600" cy="1588"/>
          </a:xfrm>
          <a:prstGeom prst="line">
            <a:avLst/>
          </a:prstGeom>
          <a:solidFill>
            <a:srgbClr val="00B8FF"/>
          </a:solidFill>
          <a:ln w="22225" cap="flat" cmpd="sng" algn="ctr">
            <a:solidFill>
              <a:srgbClr val="FF0000"/>
            </a:solidFill>
            <a:prstDash val="solid"/>
            <a:round/>
            <a:headEnd type="none" w="med" len="med"/>
            <a:tailEnd type="none" w="med" len="med"/>
          </a:ln>
          <a:effectLst/>
        </p:spPr>
      </p:cxnSp>
      <p:pic>
        <p:nvPicPr>
          <p:cNvPr id="8" name="Picture 7">
            <a:extLst>
              <a:ext uri="{FF2B5EF4-FFF2-40B4-BE49-F238E27FC236}">
                <a16:creationId xmlns:a16="http://schemas.microsoft.com/office/drawing/2014/main" id="{FDF1CE6D-7DBC-1945-8259-0A88F84105E7}"/>
              </a:ext>
            </a:extLst>
          </p:cNvPr>
          <p:cNvPicPr>
            <a:picLocks noChangeAspect="1"/>
          </p:cNvPicPr>
          <p:nvPr/>
        </p:nvPicPr>
        <p:blipFill>
          <a:blip r:embed="rId3"/>
          <a:stretch>
            <a:fillRect/>
          </a:stretch>
        </p:blipFill>
        <p:spPr>
          <a:xfrm>
            <a:off x="152400" y="1143000"/>
            <a:ext cx="7559040" cy="2743200"/>
          </a:xfrm>
          <a:prstGeom prst="rect">
            <a:avLst/>
          </a:prstGeom>
        </p:spPr>
      </p:pic>
      <p:pic>
        <p:nvPicPr>
          <p:cNvPr id="10" name="Picture 9">
            <a:extLst>
              <a:ext uri="{FF2B5EF4-FFF2-40B4-BE49-F238E27FC236}">
                <a16:creationId xmlns:a16="http://schemas.microsoft.com/office/drawing/2014/main" id="{3CB824C0-3114-4841-AF41-2408BDAB6B2E}"/>
              </a:ext>
            </a:extLst>
          </p:cNvPr>
          <p:cNvPicPr>
            <a:picLocks noChangeAspect="1"/>
          </p:cNvPicPr>
          <p:nvPr/>
        </p:nvPicPr>
        <p:blipFill>
          <a:blip r:embed="rId4"/>
          <a:stretch>
            <a:fillRect/>
          </a:stretch>
        </p:blipFill>
        <p:spPr>
          <a:xfrm>
            <a:off x="152399" y="4055382"/>
            <a:ext cx="5889777" cy="2766175"/>
          </a:xfrm>
          <a:prstGeom prst="rect">
            <a:avLst/>
          </a:prstGeom>
        </p:spPr>
      </p:pic>
      <p:pic>
        <p:nvPicPr>
          <p:cNvPr id="11" name="Picture 10">
            <a:extLst>
              <a:ext uri="{FF2B5EF4-FFF2-40B4-BE49-F238E27FC236}">
                <a16:creationId xmlns:a16="http://schemas.microsoft.com/office/drawing/2014/main" id="{177DDD0F-9659-5B49-AA1E-E54867633711}"/>
              </a:ext>
            </a:extLst>
          </p:cNvPr>
          <p:cNvPicPr>
            <a:picLocks noChangeAspect="1"/>
          </p:cNvPicPr>
          <p:nvPr/>
        </p:nvPicPr>
        <p:blipFill>
          <a:blip r:embed="rId5"/>
          <a:stretch>
            <a:fillRect/>
          </a:stretch>
        </p:blipFill>
        <p:spPr>
          <a:xfrm>
            <a:off x="6383791" y="4055382"/>
            <a:ext cx="2704361" cy="2766175"/>
          </a:xfrm>
          <a:prstGeom prst="rect">
            <a:avLst/>
          </a:prstGeom>
        </p:spPr>
      </p:pic>
      <p:sp>
        <p:nvSpPr>
          <p:cNvPr id="12" name="TextBox 11">
            <a:extLst>
              <a:ext uri="{FF2B5EF4-FFF2-40B4-BE49-F238E27FC236}">
                <a16:creationId xmlns:a16="http://schemas.microsoft.com/office/drawing/2014/main" id="{669842FD-C956-BF48-9F4D-8697164CD89F}"/>
              </a:ext>
            </a:extLst>
          </p:cNvPr>
          <p:cNvSpPr txBox="1"/>
          <p:nvPr/>
        </p:nvSpPr>
        <p:spPr>
          <a:xfrm>
            <a:off x="7665326" y="1447800"/>
            <a:ext cx="1327608" cy="954107"/>
          </a:xfrm>
          <a:prstGeom prst="rect">
            <a:avLst/>
          </a:prstGeom>
          <a:solidFill>
            <a:srgbClr val="FFFF00"/>
          </a:solidFill>
        </p:spPr>
        <p:txBody>
          <a:bodyPr wrap="none" rtlCol="0">
            <a:spAutoFit/>
          </a:bodyPr>
          <a:lstStyle/>
          <a:p>
            <a:r>
              <a:rPr lang="en-US" sz="1400" dirty="0">
                <a:solidFill>
                  <a:srgbClr val="FF0000"/>
                </a:solidFill>
              </a:rPr>
              <a:t>448</a:t>
            </a:r>
            <a:r>
              <a:rPr lang="en-US" sz="1400" dirty="0">
                <a:solidFill>
                  <a:schemeClr val="tx1"/>
                </a:solidFill>
              </a:rPr>
              <a:t> data points.</a:t>
            </a:r>
          </a:p>
          <a:p>
            <a:r>
              <a:rPr lang="en-US" sz="1400" dirty="0">
                <a:solidFill>
                  <a:schemeClr val="tx1"/>
                </a:solidFill>
              </a:rPr>
              <a:t>10</a:t>
            </a:r>
            <a:r>
              <a:rPr lang="en-US" sz="1400" dirty="0"/>
              <a:t> out of the </a:t>
            </a:r>
          </a:p>
          <a:p>
            <a:r>
              <a:rPr lang="en-US" sz="1400" dirty="0"/>
              <a:t>allowed range </a:t>
            </a:r>
          </a:p>
          <a:p>
            <a:r>
              <a:rPr lang="en-US" sz="1400" dirty="0"/>
              <a:t>of </a:t>
            </a:r>
            <a:r>
              <a:rPr lang="en-US" sz="1400" i="1" dirty="0"/>
              <a:t>z</a:t>
            </a:r>
            <a:r>
              <a:rPr lang="en-US" sz="1400" dirty="0"/>
              <a:t> .</a:t>
            </a:r>
          </a:p>
        </p:txBody>
      </p:sp>
    </p:spTree>
    <p:extLst>
      <p:ext uri="{BB962C8B-B14F-4D97-AF65-F5344CB8AC3E}">
        <p14:creationId xmlns:p14="http://schemas.microsoft.com/office/powerpoint/2010/main" val="714601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Rectangle 4"/>
          <p:cNvSpPr>
            <a:spLocks noGrp="1" noChangeArrowheads="1"/>
          </p:cNvSpPr>
          <p:nvPr>
            <p:ph type="title"/>
          </p:nvPr>
        </p:nvSpPr>
        <p:spPr/>
        <p:txBody>
          <a:bodyPr/>
          <a:lstStyle/>
          <a:p>
            <a:pPr eaLnBrk="1" hangingPunct="1"/>
            <a:r>
              <a:rPr lang="en-US" dirty="0">
                <a:solidFill>
                  <a:srgbClr val="FF0000"/>
                </a:solidFill>
                <a:latin typeface="Times New Roman"/>
              </a:rPr>
              <a:t>KN</a:t>
            </a:r>
            <a:r>
              <a:rPr lang="en-US" dirty="0">
                <a:solidFill>
                  <a:srgbClr val="FF0000"/>
                </a:solidFill>
                <a:latin typeface="Times New Roman"/>
                <a:ea typeface="Times New Roman" charset="0"/>
                <a:cs typeface="Times New Roman" charset="0"/>
              </a:rPr>
              <a:t>→K</a:t>
            </a:r>
            <a:r>
              <a:rPr lang="en-US" dirty="0">
                <a:solidFill>
                  <a:srgbClr val="FF0000"/>
                </a:solidFill>
                <a:latin typeface="Symbol"/>
                <a:ea typeface="Times New Roman" charset="0"/>
                <a:cs typeface="Times New Roman" charset="0"/>
              </a:rPr>
              <a:t>X : </a:t>
            </a:r>
            <a:r>
              <a:rPr lang="en-US" altLang="ja-JP" sz="2800" dirty="0">
                <a:solidFill>
                  <a:srgbClr val="D60093"/>
                </a:solidFill>
                <a:latin typeface="Times New Roman"/>
              </a:rPr>
              <a:t>model</a:t>
            </a:r>
            <a:r>
              <a:rPr lang="ja-JP" altLang="en-US" sz="2800" dirty="0">
                <a:solidFill>
                  <a:srgbClr val="D60093"/>
                </a:solidFill>
                <a:latin typeface="Times New Roman"/>
              </a:rPr>
              <a:t> </a:t>
            </a:r>
            <a:r>
              <a:rPr lang="en-US" altLang="ja-JP" sz="2000" dirty="0">
                <a:solidFill>
                  <a:srgbClr val="D60093"/>
                </a:solidFill>
                <a:latin typeface="Times New Roman"/>
              </a:rPr>
              <a:t>                                                  </a:t>
            </a:r>
            <a:br>
              <a:rPr lang="en-US" altLang="ja-JP" sz="2000" dirty="0">
                <a:solidFill>
                  <a:srgbClr val="D60093"/>
                </a:solidFill>
                <a:latin typeface="Times New Roman"/>
              </a:rPr>
            </a:br>
            <a:r>
              <a:rPr lang="en-US" altLang="ja-JP" sz="2000" dirty="0">
                <a:solidFill>
                  <a:srgbClr val="D60093"/>
                </a:solidFill>
                <a:latin typeface="Times New Roman"/>
              </a:rPr>
              <a:t>                                                                      </a:t>
            </a:r>
            <a:r>
              <a:rPr lang="en-US" sz="1600" dirty="0">
                <a:solidFill>
                  <a:srgbClr val="D60093"/>
                </a:solidFill>
                <a:latin typeface="Times New Roman"/>
              </a:rPr>
              <a:t>[Jackson, Oh, </a:t>
            </a:r>
            <a:r>
              <a:rPr lang="en-US" sz="1600" dirty="0" err="1">
                <a:solidFill>
                  <a:srgbClr val="D60093"/>
                </a:solidFill>
                <a:latin typeface="Times New Roman"/>
              </a:rPr>
              <a:t>Haberzettl</a:t>
            </a:r>
            <a:r>
              <a:rPr lang="en-US" sz="1600" dirty="0">
                <a:solidFill>
                  <a:srgbClr val="D60093"/>
                </a:solidFill>
                <a:latin typeface="Times New Roman"/>
              </a:rPr>
              <a:t>, K.N., PRC91(2015)065208]</a:t>
            </a:r>
          </a:p>
        </p:txBody>
      </p:sp>
      <p:cxnSp>
        <p:nvCxnSpPr>
          <p:cNvPr id="9" name="Straight Connector 8"/>
          <p:cNvCxnSpPr/>
          <p:nvPr/>
        </p:nvCxnSpPr>
        <p:spPr bwMode="auto">
          <a:xfrm>
            <a:off x="228600" y="152400"/>
            <a:ext cx="228600" cy="1588"/>
          </a:xfrm>
          <a:prstGeom prst="line">
            <a:avLst/>
          </a:prstGeom>
          <a:solidFill>
            <a:srgbClr val="00B8FF"/>
          </a:solidFill>
          <a:ln w="22225" cap="flat" cmpd="sng" algn="ctr">
            <a:solidFill>
              <a:srgbClr val="FF0000"/>
            </a:solidFill>
            <a:prstDash val="solid"/>
            <a:round/>
            <a:headEnd type="none" w="med" len="med"/>
            <a:tailEnd type="none" w="med" len="med"/>
          </a:ln>
          <a:effectLst/>
        </p:spPr>
      </p:cxnSp>
      <p:pic>
        <p:nvPicPr>
          <p:cNvPr id="20" name="Picture 19"/>
          <p:cNvPicPr>
            <a:picLocks noChangeAspect="1"/>
          </p:cNvPicPr>
          <p:nvPr/>
        </p:nvPicPr>
        <p:blipFill>
          <a:blip r:embed="rId3"/>
          <a:stretch>
            <a:fillRect/>
          </a:stretch>
        </p:blipFill>
        <p:spPr>
          <a:xfrm>
            <a:off x="2514600" y="3352800"/>
            <a:ext cx="3721100" cy="1576374"/>
          </a:xfrm>
          <a:prstGeom prst="rect">
            <a:avLst/>
          </a:prstGeom>
        </p:spPr>
      </p:pic>
      <p:pic>
        <p:nvPicPr>
          <p:cNvPr id="21" name="Picture 20"/>
          <p:cNvPicPr>
            <a:picLocks noChangeAspect="1"/>
          </p:cNvPicPr>
          <p:nvPr/>
        </p:nvPicPr>
        <p:blipFill>
          <a:blip r:embed="rId4"/>
          <a:stretch>
            <a:fillRect/>
          </a:stretch>
        </p:blipFill>
        <p:spPr>
          <a:xfrm>
            <a:off x="6248400" y="3581400"/>
            <a:ext cx="2392680" cy="1237593"/>
          </a:xfrm>
          <a:prstGeom prst="rect">
            <a:avLst/>
          </a:prstGeom>
        </p:spPr>
      </p:pic>
      <p:pic>
        <p:nvPicPr>
          <p:cNvPr id="10" name="Picture 9"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4200" y="1981200"/>
            <a:ext cx="5005532" cy="990600"/>
          </a:xfrm>
          <a:prstGeom prst="rect">
            <a:avLst/>
          </a:prstGeom>
        </p:spPr>
      </p:pic>
      <p:pic>
        <p:nvPicPr>
          <p:cNvPr id="11" name="Picture 10"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000" y="1219200"/>
            <a:ext cx="4419600" cy="375522"/>
          </a:xfrm>
          <a:prstGeom prst="rect">
            <a:avLst/>
          </a:prstGeom>
        </p:spPr>
      </p:pic>
      <p:sp>
        <p:nvSpPr>
          <p:cNvPr id="23" name="AutoShape 61"/>
          <p:cNvSpPr>
            <a:spLocks/>
          </p:cNvSpPr>
          <p:nvPr/>
        </p:nvSpPr>
        <p:spPr bwMode="auto">
          <a:xfrm rot="10800000">
            <a:off x="2895600" y="1905000"/>
            <a:ext cx="152400" cy="1143000"/>
          </a:xfrm>
          <a:prstGeom prst="rightBrace">
            <a:avLst>
              <a:gd name="adj1" fmla="val 55556"/>
              <a:gd name="adj2" fmla="val 50000"/>
            </a:avLst>
          </a:prstGeom>
          <a:noFill/>
          <a:ln w="9525">
            <a:solidFill>
              <a:schemeClr val="tx1"/>
            </a:solidFill>
            <a:round/>
            <a:headEnd/>
            <a:tailEnd/>
          </a:ln>
        </p:spPr>
        <p:txBody>
          <a:bodyPr rot="10800000" vert="eaVert" wrap="none" anchor="ctr">
            <a:prstTxWarp prst="textNoShape">
              <a:avLst/>
            </a:prstTxWarp>
          </a:bodyPr>
          <a:lstStyle/>
          <a:p>
            <a:pPr algn="ctr"/>
            <a:endParaRPr lang="en-US"/>
          </a:p>
        </p:txBody>
      </p:sp>
      <p:pic>
        <p:nvPicPr>
          <p:cNvPr id="14" name="Picture 13"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0600" y="5410200"/>
            <a:ext cx="5410200" cy="1315994"/>
          </a:xfrm>
          <a:prstGeom prst="rect">
            <a:avLst/>
          </a:prstGeom>
        </p:spPr>
      </p:pic>
      <p:sp>
        <p:nvSpPr>
          <p:cNvPr id="24" name="AutoShape 61"/>
          <p:cNvSpPr>
            <a:spLocks/>
          </p:cNvSpPr>
          <p:nvPr/>
        </p:nvSpPr>
        <p:spPr bwMode="auto">
          <a:xfrm rot="10800000">
            <a:off x="761999" y="5482102"/>
            <a:ext cx="152400" cy="1143000"/>
          </a:xfrm>
          <a:prstGeom prst="rightBrace">
            <a:avLst>
              <a:gd name="adj1" fmla="val 55556"/>
              <a:gd name="adj2" fmla="val 50000"/>
            </a:avLst>
          </a:prstGeom>
          <a:noFill/>
          <a:ln w="9525">
            <a:solidFill>
              <a:schemeClr val="tx1"/>
            </a:solidFill>
            <a:round/>
            <a:headEnd/>
            <a:tailEnd/>
          </a:ln>
        </p:spPr>
        <p:txBody>
          <a:bodyPr rot="10800000" vert="eaVert" wrap="none" anchor="ctr">
            <a:prstTxWarp prst="textNoShape">
              <a:avLst/>
            </a:prstTxWarp>
          </a:bodyPr>
          <a:lstStyle/>
          <a:p>
            <a:pPr algn="ctr"/>
            <a:endParaRPr lang="en-US"/>
          </a:p>
        </p:txBody>
      </p:sp>
      <p:sp>
        <p:nvSpPr>
          <p:cNvPr id="15" name="TextBox 14"/>
          <p:cNvSpPr txBox="1"/>
          <p:nvPr/>
        </p:nvSpPr>
        <p:spPr>
          <a:xfrm>
            <a:off x="7010400" y="5943600"/>
            <a:ext cx="1265324" cy="523220"/>
          </a:xfrm>
          <a:prstGeom prst="rect">
            <a:avLst/>
          </a:prstGeom>
          <a:noFill/>
        </p:spPr>
        <p:txBody>
          <a:bodyPr wrap="none" rtlCol="0">
            <a:spAutoFit/>
          </a:bodyPr>
          <a:lstStyle/>
          <a:p>
            <a:r>
              <a:rPr lang="en-US" sz="1600" dirty="0">
                <a:latin typeface="Symbol"/>
              </a:rPr>
              <a:t>L</a:t>
            </a:r>
            <a:r>
              <a:rPr lang="en-US" sz="1600" baseline="-25000" dirty="0"/>
              <a:t>S</a:t>
            </a:r>
            <a:r>
              <a:rPr lang="en-US" sz="1600" dirty="0"/>
              <a:t> ~ 1 </a:t>
            </a:r>
            <a:r>
              <a:rPr lang="en-US" sz="1600" dirty="0" err="1"/>
              <a:t>GeV</a:t>
            </a:r>
            <a:endParaRPr lang="en-US" sz="1600" dirty="0"/>
          </a:p>
          <a:p>
            <a:r>
              <a:rPr lang="en-US" sz="1200" dirty="0"/>
              <a:t>(scale parameter)</a:t>
            </a:r>
          </a:p>
        </p:txBody>
      </p:sp>
      <p:sp>
        <p:nvSpPr>
          <p:cNvPr id="18" name="TextBox 17"/>
          <p:cNvSpPr txBox="1"/>
          <p:nvPr/>
        </p:nvSpPr>
        <p:spPr>
          <a:xfrm>
            <a:off x="304799" y="5863102"/>
            <a:ext cx="503229" cy="369332"/>
          </a:xfrm>
          <a:prstGeom prst="rect">
            <a:avLst/>
          </a:prstGeom>
          <a:noFill/>
        </p:spPr>
        <p:txBody>
          <a:bodyPr wrap="none" rtlCol="0">
            <a:spAutoFit/>
          </a:bodyPr>
          <a:lstStyle/>
          <a:p>
            <a:r>
              <a:rPr lang="en-US" sz="1800" i="1" dirty="0" err="1"/>
              <a:t>M</a:t>
            </a:r>
            <a:r>
              <a:rPr lang="en-US" sz="1800" i="1" baseline="-25000" dirty="0" err="1"/>
              <a:t>c</a:t>
            </a:r>
            <a:endParaRPr lang="en-US" sz="1800" i="1" baseline="-25000" dirty="0"/>
          </a:p>
        </p:txBody>
      </p:sp>
      <p:sp>
        <p:nvSpPr>
          <p:cNvPr id="25" name="TextBox 24"/>
          <p:cNvSpPr txBox="1"/>
          <p:nvPr/>
        </p:nvSpPr>
        <p:spPr>
          <a:xfrm>
            <a:off x="6490576" y="5486400"/>
            <a:ext cx="2653424" cy="338554"/>
          </a:xfrm>
          <a:prstGeom prst="rect">
            <a:avLst/>
          </a:prstGeom>
          <a:noFill/>
        </p:spPr>
        <p:txBody>
          <a:bodyPr wrap="none" rtlCol="0">
            <a:spAutoFit/>
          </a:bodyPr>
          <a:lstStyle/>
          <a:p>
            <a:r>
              <a:rPr lang="en-US" sz="1600" i="1" dirty="0" err="1"/>
              <a:t>a</a:t>
            </a:r>
            <a:r>
              <a:rPr lang="en-US" sz="1600" i="1" baseline="-25000" dirty="0" err="1"/>
              <a:t>LT</a:t>
            </a:r>
            <a:r>
              <a:rPr lang="en-US" sz="1600" i="1" dirty="0"/>
              <a:t> , </a:t>
            </a:r>
            <a:r>
              <a:rPr lang="en-US" sz="1600" i="1" dirty="0" err="1"/>
              <a:t>b</a:t>
            </a:r>
            <a:r>
              <a:rPr lang="en-US" sz="1600" i="1" baseline="-25000" dirty="0" err="1"/>
              <a:t>LT</a:t>
            </a:r>
            <a:r>
              <a:rPr lang="en-US" sz="1600" i="1" dirty="0"/>
              <a:t> , </a:t>
            </a:r>
            <a:r>
              <a:rPr lang="en-US" sz="1600" i="1" dirty="0" err="1">
                <a:latin typeface="Symbol"/>
              </a:rPr>
              <a:t>a</a:t>
            </a:r>
            <a:r>
              <a:rPr lang="en-US" sz="1600" i="1" baseline="30000" dirty="0" err="1"/>
              <a:t>LT</a:t>
            </a:r>
            <a:r>
              <a:rPr lang="en-US" sz="1600" i="1" dirty="0"/>
              <a:t> </a:t>
            </a:r>
            <a:r>
              <a:rPr lang="en-US" sz="1600" dirty="0"/>
              <a:t>= fit parameters </a:t>
            </a:r>
          </a:p>
        </p:txBody>
      </p:sp>
      <p:cxnSp>
        <p:nvCxnSpPr>
          <p:cNvPr id="27" name="Straight Connector 26"/>
          <p:cNvCxnSpPr/>
          <p:nvPr/>
        </p:nvCxnSpPr>
        <p:spPr bwMode="auto">
          <a:xfrm>
            <a:off x="457200" y="5181600"/>
            <a:ext cx="3886200" cy="0"/>
          </a:xfrm>
          <a:prstGeom prst="line">
            <a:avLst/>
          </a:prstGeom>
          <a:solidFill>
            <a:srgbClr val="00B8FF"/>
          </a:solidFill>
          <a:ln w="9525" cap="flat" cmpd="sng" algn="ctr">
            <a:solidFill>
              <a:schemeClr val="tx1"/>
            </a:solidFill>
            <a:prstDash val="solid"/>
            <a:round/>
            <a:headEnd type="none" w="med" len="med"/>
            <a:tailEnd type="none" w="med" len="med"/>
          </a:ln>
          <a:effectLst/>
        </p:spPr>
      </p:cxnSp>
      <p:sp>
        <p:nvSpPr>
          <p:cNvPr id="16" name="AutoShape 61"/>
          <p:cNvSpPr>
            <a:spLocks/>
          </p:cNvSpPr>
          <p:nvPr/>
        </p:nvSpPr>
        <p:spPr bwMode="auto">
          <a:xfrm rot="5400000">
            <a:off x="5562600" y="2438400"/>
            <a:ext cx="152400" cy="1219200"/>
          </a:xfrm>
          <a:prstGeom prst="rightBrace">
            <a:avLst>
              <a:gd name="adj1" fmla="val 55556"/>
              <a:gd name="adj2" fmla="val 50000"/>
            </a:avLst>
          </a:prstGeom>
          <a:noFill/>
          <a:ln w="9525">
            <a:solidFill>
              <a:schemeClr val="tx1"/>
            </a:solidFill>
            <a:round/>
            <a:headEnd/>
            <a:tailEnd/>
          </a:ln>
        </p:spPr>
        <p:txBody>
          <a:bodyPr rot="10800000" vert="eaVert" wrap="none" anchor="ctr">
            <a:prstTxWarp prst="textNoShape">
              <a:avLst/>
            </a:prstTxWarp>
          </a:bodyPr>
          <a:lstStyle/>
          <a:p>
            <a:pPr algn="ctr"/>
            <a:endParaRPr lang="en-US"/>
          </a:p>
        </p:txBody>
      </p:sp>
      <p:cxnSp>
        <p:nvCxnSpPr>
          <p:cNvPr id="3" name="Straight Connector 2"/>
          <p:cNvCxnSpPr/>
          <p:nvPr/>
        </p:nvCxnSpPr>
        <p:spPr bwMode="auto">
          <a:xfrm>
            <a:off x="5638800" y="3124200"/>
            <a:ext cx="0" cy="152400"/>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5638800" y="3276600"/>
            <a:ext cx="2286000" cy="0"/>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7" name="Straight Arrow Connector 6"/>
          <p:cNvCxnSpPr/>
          <p:nvPr/>
        </p:nvCxnSpPr>
        <p:spPr bwMode="auto">
          <a:xfrm flipV="1">
            <a:off x="7924800" y="3048000"/>
            <a:ext cx="0" cy="228600"/>
          </a:xfrm>
          <a:prstGeom prst="straightConnector1">
            <a:avLst/>
          </a:prstGeom>
          <a:solidFill>
            <a:srgbClr val="00B8FF"/>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1375104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35027A-B15F-5348-9094-E40F9161535F}"/>
              </a:ext>
            </a:extLst>
          </p:cNvPr>
          <p:cNvPicPr>
            <a:picLocks noChangeAspect="1"/>
          </p:cNvPicPr>
          <p:nvPr/>
        </p:nvPicPr>
        <p:blipFill>
          <a:blip r:embed="rId3"/>
          <a:stretch>
            <a:fillRect/>
          </a:stretch>
        </p:blipFill>
        <p:spPr>
          <a:xfrm>
            <a:off x="0" y="2895600"/>
            <a:ext cx="9126236" cy="3581400"/>
          </a:xfrm>
          <a:prstGeom prst="rect">
            <a:avLst/>
          </a:prstGeom>
        </p:spPr>
      </p:pic>
      <p:sp>
        <p:nvSpPr>
          <p:cNvPr id="5" name="TextBox 4">
            <a:extLst>
              <a:ext uri="{FF2B5EF4-FFF2-40B4-BE49-F238E27FC236}">
                <a16:creationId xmlns:a16="http://schemas.microsoft.com/office/drawing/2014/main" id="{A71F8389-AA25-D44A-B205-97682DB9B94A}"/>
              </a:ext>
            </a:extLst>
          </p:cNvPr>
          <p:cNvSpPr txBox="1"/>
          <p:nvPr/>
        </p:nvSpPr>
        <p:spPr>
          <a:xfrm>
            <a:off x="76200" y="2571690"/>
            <a:ext cx="6731330" cy="400110"/>
          </a:xfrm>
          <a:prstGeom prst="rect">
            <a:avLst/>
          </a:prstGeom>
          <a:noFill/>
        </p:spPr>
        <p:txBody>
          <a:bodyPr wrap="none" rtlCol="0">
            <a:spAutoFit/>
          </a:bodyPr>
          <a:lstStyle/>
          <a:p>
            <a:r>
              <a:rPr lang="en-US" sz="2000" dirty="0"/>
              <a:t>All 21 above-threshold S=-1 hyperon resonances listed in PDG: </a:t>
            </a:r>
          </a:p>
        </p:txBody>
      </p:sp>
      <p:sp>
        <p:nvSpPr>
          <p:cNvPr id="6" name="Rectangle 4">
            <a:extLst>
              <a:ext uri="{FF2B5EF4-FFF2-40B4-BE49-F238E27FC236}">
                <a16:creationId xmlns:a16="http://schemas.microsoft.com/office/drawing/2014/main" id="{E8859B65-B2C0-CE4B-AB66-A62231038E75}"/>
              </a:ext>
            </a:extLst>
          </p:cNvPr>
          <p:cNvSpPr>
            <a:spLocks noGrp="1" noChangeArrowheads="1"/>
          </p:cNvSpPr>
          <p:nvPr>
            <p:ph type="title"/>
          </p:nvPr>
        </p:nvSpPr>
        <p:spPr>
          <a:xfrm>
            <a:off x="20128" y="27317"/>
            <a:ext cx="9101137" cy="930275"/>
          </a:xfrm>
        </p:spPr>
        <p:txBody>
          <a:bodyPr/>
          <a:lstStyle/>
          <a:p>
            <a:pPr eaLnBrk="1" hangingPunct="1"/>
            <a:r>
              <a:rPr lang="en-US" dirty="0">
                <a:solidFill>
                  <a:srgbClr val="FF0000"/>
                </a:solidFill>
                <a:latin typeface="Times New Roman"/>
              </a:rPr>
              <a:t>KN </a:t>
            </a:r>
            <a:r>
              <a:rPr lang="en-US" dirty="0">
                <a:solidFill>
                  <a:srgbClr val="FF0000"/>
                </a:solidFill>
                <a:latin typeface="Times New Roman"/>
                <a:ea typeface="Times New Roman" charset="0"/>
                <a:cs typeface="Times New Roman" charset="0"/>
              </a:rPr>
              <a:t>→ K</a:t>
            </a:r>
            <a:r>
              <a:rPr lang="en-US" dirty="0">
                <a:solidFill>
                  <a:srgbClr val="FF0000"/>
                </a:solidFill>
                <a:latin typeface="Symbol"/>
                <a:ea typeface="Times New Roman" charset="0"/>
                <a:cs typeface="Times New Roman" charset="0"/>
              </a:rPr>
              <a:t>X </a:t>
            </a:r>
            <a:r>
              <a:rPr lang="en-US" dirty="0">
                <a:solidFill>
                  <a:srgbClr val="FF0000"/>
                </a:solidFill>
                <a:latin typeface="Times New Roman"/>
              </a:rPr>
              <a:t>: </a:t>
            </a:r>
            <a:r>
              <a:rPr lang="en-US" sz="3000" dirty="0">
                <a:solidFill>
                  <a:srgbClr val="D60093"/>
                </a:solidFill>
                <a:latin typeface="Times New Roman"/>
              </a:rPr>
              <a:t>hyperon resonances considered</a:t>
            </a:r>
          </a:p>
        </p:txBody>
      </p:sp>
      <p:cxnSp>
        <p:nvCxnSpPr>
          <p:cNvPr id="7" name="Straight Connector 6">
            <a:extLst>
              <a:ext uri="{FF2B5EF4-FFF2-40B4-BE49-F238E27FC236}">
                <a16:creationId xmlns:a16="http://schemas.microsoft.com/office/drawing/2014/main" id="{3D06D529-75DB-CA40-B24E-AA212A55AF86}"/>
              </a:ext>
            </a:extLst>
          </p:cNvPr>
          <p:cNvCxnSpPr/>
          <p:nvPr/>
        </p:nvCxnSpPr>
        <p:spPr bwMode="auto">
          <a:xfrm>
            <a:off x="152400" y="303212"/>
            <a:ext cx="228600" cy="1588"/>
          </a:xfrm>
          <a:prstGeom prst="line">
            <a:avLst/>
          </a:prstGeom>
          <a:solidFill>
            <a:srgbClr val="00B8FF"/>
          </a:solidFill>
          <a:ln w="22225" cap="flat" cmpd="sng" algn="ctr">
            <a:solidFill>
              <a:srgbClr val="FF0000"/>
            </a:solidFill>
            <a:prstDash val="solid"/>
            <a:round/>
            <a:headEnd type="none" w="med" len="med"/>
            <a:tailEnd type="none" w="med" len="med"/>
          </a:ln>
          <a:effectLst/>
        </p:spPr>
      </p:cxnSp>
      <p:sp>
        <p:nvSpPr>
          <p:cNvPr id="8" name="Text Box 13">
            <a:extLst>
              <a:ext uri="{FF2B5EF4-FFF2-40B4-BE49-F238E27FC236}">
                <a16:creationId xmlns:a16="http://schemas.microsoft.com/office/drawing/2014/main" id="{A04FDA65-2D9C-0045-ADEA-3076872A46D9}"/>
              </a:ext>
            </a:extLst>
          </p:cNvPr>
          <p:cNvSpPr txBox="1">
            <a:spLocks noChangeArrowheads="1"/>
          </p:cNvSpPr>
          <p:nvPr/>
        </p:nvSpPr>
        <p:spPr bwMode="auto">
          <a:xfrm>
            <a:off x="365125" y="1177925"/>
            <a:ext cx="2759075" cy="830997"/>
          </a:xfrm>
          <a:prstGeom prst="rect">
            <a:avLst/>
          </a:prstGeom>
          <a:noFill/>
          <a:ln w="9525">
            <a:noFill/>
            <a:miter lim="800000"/>
            <a:headEnd/>
            <a:tailEnd/>
          </a:ln>
        </p:spPr>
        <p:txBody>
          <a:bodyPr wrap="square">
            <a:prstTxWarp prst="textNoShape">
              <a:avLst/>
            </a:prstTxWarp>
            <a:spAutoFit/>
          </a:bodyPr>
          <a:lstStyle/>
          <a:p>
            <a:r>
              <a:rPr lang="en-US" sz="1600" dirty="0">
                <a:latin typeface="Symbol" charset="2"/>
              </a:rPr>
              <a:t>L</a:t>
            </a:r>
            <a:r>
              <a:rPr lang="en-US" sz="1600" dirty="0"/>
              <a:t>(1116)   </a:t>
            </a:r>
            <a:r>
              <a:rPr lang="en-US" sz="1600" dirty="0">
                <a:latin typeface="Symbol" charset="2"/>
              </a:rPr>
              <a:t>S</a:t>
            </a:r>
            <a:r>
              <a:rPr lang="en-US" sz="1600" dirty="0"/>
              <a:t>(1193) </a:t>
            </a:r>
          </a:p>
          <a:p>
            <a:r>
              <a:rPr lang="en-US" sz="1600" dirty="0">
                <a:latin typeface="Symbol" charset="2"/>
              </a:rPr>
              <a:t>L</a:t>
            </a:r>
            <a:r>
              <a:rPr lang="en-US" sz="1600" dirty="0"/>
              <a:t>(1405)   </a:t>
            </a:r>
            <a:r>
              <a:rPr lang="en-US" sz="1600" dirty="0">
                <a:latin typeface="Symbol" charset="2"/>
              </a:rPr>
              <a:t>S</a:t>
            </a:r>
            <a:r>
              <a:rPr lang="en-US" sz="1600" dirty="0"/>
              <a:t>(1385) </a:t>
            </a:r>
          </a:p>
          <a:p>
            <a:r>
              <a:rPr lang="en-US" sz="1600" dirty="0">
                <a:latin typeface="Symbol" charset="2"/>
              </a:rPr>
              <a:t>L</a:t>
            </a:r>
            <a:r>
              <a:rPr lang="en-US" sz="1600" dirty="0"/>
              <a:t>(1520)</a:t>
            </a:r>
            <a:endParaRPr lang="en-US" sz="1600" dirty="0">
              <a:ea typeface="Times New Roman" charset="0"/>
              <a:cs typeface="Times New Roman" charset="0"/>
            </a:endParaRPr>
          </a:p>
        </p:txBody>
      </p:sp>
      <p:sp>
        <p:nvSpPr>
          <p:cNvPr id="9" name="AutoShape 14">
            <a:extLst>
              <a:ext uri="{FF2B5EF4-FFF2-40B4-BE49-F238E27FC236}">
                <a16:creationId xmlns:a16="http://schemas.microsoft.com/office/drawing/2014/main" id="{B1EA99B8-3585-2041-BA76-0D4F49464618}"/>
              </a:ext>
            </a:extLst>
          </p:cNvPr>
          <p:cNvSpPr>
            <a:spLocks/>
          </p:cNvSpPr>
          <p:nvPr/>
        </p:nvSpPr>
        <p:spPr bwMode="auto">
          <a:xfrm>
            <a:off x="2438400" y="1219200"/>
            <a:ext cx="152400" cy="762000"/>
          </a:xfrm>
          <a:prstGeom prst="rightBrace">
            <a:avLst>
              <a:gd name="adj1" fmla="val 33333"/>
              <a:gd name="adj2" fmla="val 50000"/>
            </a:avLst>
          </a:prstGeom>
          <a:noFill/>
          <a:ln w="9525">
            <a:solidFill>
              <a:schemeClr val="tx1"/>
            </a:solidFill>
            <a:round/>
            <a:headEnd/>
            <a:tailEnd/>
          </a:ln>
        </p:spPr>
        <p:txBody>
          <a:bodyPr wrap="none" anchor="ctr">
            <a:prstTxWarp prst="textNoShape">
              <a:avLst/>
            </a:prstTxWarp>
          </a:bodyPr>
          <a:lstStyle/>
          <a:p>
            <a:pPr algn="ctr"/>
            <a:endParaRPr lang="en-US"/>
          </a:p>
        </p:txBody>
      </p:sp>
      <p:sp>
        <p:nvSpPr>
          <p:cNvPr id="10" name="Text Box 15">
            <a:extLst>
              <a:ext uri="{FF2B5EF4-FFF2-40B4-BE49-F238E27FC236}">
                <a16:creationId xmlns:a16="http://schemas.microsoft.com/office/drawing/2014/main" id="{585D61A5-C9A9-7E4A-A540-8D4EADF8F163}"/>
              </a:ext>
            </a:extLst>
          </p:cNvPr>
          <p:cNvSpPr txBox="1">
            <a:spLocks noChangeArrowheads="1"/>
          </p:cNvSpPr>
          <p:nvPr/>
        </p:nvSpPr>
        <p:spPr bwMode="auto">
          <a:xfrm>
            <a:off x="2667000" y="1295400"/>
            <a:ext cx="5334000" cy="523220"/>
          </a:xfrm>
          <a:prstGeom prst="rect">
            <a:avLst/>
          </a:prstGeom>
          <a:solidFill>
            <a:srgbClr val="CCFFCC"/>
          </a:solidFill>
          <a:ln w="9525">
            <a:noFill/>
            <a:miter lim="800000"/>
            <a:headEnd/>
            <a:tailEnd/>
          </a:ln>
        </p:spPr>
        <p:txBody>
          <a:bodyPr wrap="square">
            <a:prstTxWarp prst="textNoShape">
              <a:avLst/>
            </a:prstTxWarp>
            <a:spAutoFit/>
          </a:bodyPr>
          <a:lstStyle/>
          <a:p>
            <a:r>
              <a:rPr lang="en-US" sz="1400" dirty="0"/>
              <a:t>the model parameters can be fixed from the relevant decay rates(PDG) and/or quark models and SU(3) symmetry considerations.</a:t>
            </a:r>
          </a:p>
        </p:txBody>
      </p:sp>
      <p:sp>
        <p:nvSpPr>
          <p:cNvPr id="11" name="Line 16">
            <a:extLst>
              <a:ext uri="{FF2B5EF4-FFF2-40B4-BE49-F238E27FC236}">
                <a16:creationId xmlns:a16="http://schemas.microsoft.com/office/drawing/2014/main" id="{A0F2663D-9CF6-9D4E-B3C7-99C0C6550535}"/>
              </a:ext>
            </a:extLst>
          </p:cNvPr>
          <p:cNvSpPr>
            <a:spLocks noChangeShapeType="1"/>
          </p:cNvSpPr>
          <p:nvPr/>
        </p:nvSpPr>
        <p:spPr bwMode="auto">
          <a:xfrm>
            <a:off x="304800" y="2209800"/>
            <a:ext cx="8382000" cy="0"/>
          </a:xfrm>
          <a:prstGeom prst="line">
            <a:avLst/>
          </a:prstGeom>
          <a:noFill/>
          <a:ln w="28575">
            <a:solidFill>
              <a:srgbClr val="FF0000"/>
            </a:solidFill>
            <a:round/>
            <a:headEnd/>
            <a:tailEnd/>
          </a:ln>
        </p:spPr>
        <p:txBody>
          <a:bodyPr>
            <a:prstTxWarp prst="textNoShape">
              <a:avLst/>
            </a:prstTxWarp>
          </a:bodyPr>
          <a:lstStyle/>
          <a:p>
            <a:endParaRPr lang="en-US"/>
          </a:p>
        </p:txBody>
      </p:sp>
      <p:sp>
        <p:nvSpPr>
          <p:cNvPr id="3" name="TextBox 2">
            <a:extLst>
              <a:ext uri="{FF2B5EF4-FFF2-40B4-BE49-F238E27FC236}">
                <a16:creationId xmlns:a16="http://schemas.microsoft.com/office/drawing/2014/main" id="{7FFBCBD4-6EA2-EB43-90FA-4456B3C83535}"/>
              </a:ext>
            </a:extLst>
          </p:cNvPr>
          <p:cNvSpPr txBox="1"/>
          <p:nvPr/>
        </p:nvSpPr>
        <p:spPr>
          <a:xfrm>
            <a:off x="69241" y="6400800"/>
            <a:ext cx="4408964" cy="338554"/>
          </a:xfrm>
          <a:prstGeom prst="rect">
            <a:avLst/>
          </a:prstGeom>
          <a:noFill/>
        </p:spPr>
        <p:txBody>
          <a:bodyPr wrap="none" rtlCol="0">
            <a:spAutoFit/>
          </a:bodyPr>
          <a:lstStyle/>
          <a:p>
            <a:r>
              <a:rPr lang="en-US" sz="1600" dirty="0"/>
              <a:t>except </a:t>
            </a:r>
            <a:r>
              <a:rPr lang="en-US" sz="1600" dirty="0">
                <a:latin typeface="Symbol" pitchFamily="2" charset="2"/>
              </a:rPr>
              <a:t>L</a:t>
            </a:r>
            <a:r>
              <a:rPr lang="en-US" sz="1600" dirty="0"/>
              <a:t>(2350)9/2</a:t>
            </a:r>
            <a:r>
              <a:rPr lang="en-US" sz="1600" baseline="30000" dirty="0"/>
              <a:t>+ </a:t>
            </a:r>
            <a:r>
              <a:rPr lang="en-US" sz="1600" dirty="0"/>
              <a:t>  (</a:t>
            </a:r>
            <a:r>
              <a:rPr lang="en-US" sz="1600" dirty="0">
                <a:solidFill>
                  <a:srgbClr val="C00000"/>
                </a:solidFill>
              </a:rPr>
              <a:t>results saturates after L &gt; 3</a:t>
            </a:r>
            <a:r>
              <a:rPr lang="en-US" sz="1600" dirty="0"/>
              <a:t>) </a:t>
            </a:r>
          </a:p>
        </p:txBody>
      </p:sp>
    </p:spTree>
    <p:extLst>
      <p:ext uri="{BB962C8B-B14F-4D97-AF65-F5344CB8AC3E}">
        <p14:creationId xmlns:p14="http://schemas.microsoft.com/office/powerpoint/2010/main" val="4124387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Rectangle 4"/>
          <p:cNvSpPr>
            <a:spLocks noGrp="1" noChangeArrowheads="1"/>
          </p:cNvSpPr>
          <p:nvPr>
            <p:ph type="title"/>
          </p:nvPr>
        </p:nvSpPr>
        <p:spPr>
          <a:xfrm>
            <a:off x="10206" y="43543"/>
            <a:ext cx="9101137" cy="930275"/>
          </a:xfrm>
        </p:spPr>
        <p:txBody>
          <a:bodyPr/>
          <a:lstStyle/>
          <a:p>
            <a:pPr eaLnBrk="1" hangingPunct="1"/>
            <a:r>
              <a:rPr lang="en-US" dirty="0">
                <a:solidFill>
                  <a:srgbClr val="FF0000"/>
                </a:solidFill>
                <a:latin typeface="Times New Roman"/>
              </a:rPr>
              <a:t>KN </a:t>
            </a:r>
            <a:r>
              <a:rPr lang="en-US" dirty="0">
                <a:solidFill>
                  <a:srgbClr val="FF0000"/>
                </a:solidFill>
                <a:latin typeface="Times New Roman"/>
                <a:ea typeface="Times New Roman" charset="0"/>
                <a:cs typeface="Times New Roman" charset="0"/>
              </a:rPr>
              <a:t>→ K</a:t>
            </a:r>
            <a:r>
              <a:rPr lang="en-US" dirty="0">
                <a:solidFill>
                  <a:srgbClr val="FF0000"/>
                </a:solidFill>
                <a:latin typeface="Symbol"/>
                <a:ea typeface="Times New Roman" charset="0"/>
                <a:cs typeface="Times New Roman" charset="0"/>
              </a:rPr>
              <a:t>X </a:t>
            </a:r>
            <a:r>
              <a:rPr lang="en-US" dirty="0">
                <a:solidFill>
                  <a:srgbClr val="FF0000"/>
                </a:solidFill>
                <a:latin typeface="Times New Roman"/>
              </a:rPr>
              <a:t>: </a:t>
            </a:r>
            <a:r>
              <a:rPr lang="en-US" sz="3000" dirty="0">
                <a:solidFill>
                  <a:srgbClr val="D60093"/>
                </a:solidFill>
                <a:latin typeface="Times New Roman"/>
              </a:rPr>
              <a:t>phenom. model for data </a:t>
            </a:r>
            <a:r>
              <a:rPr lang="en-US" sz="3000" dirty="0" err="1">
                <a:solidFill>
                  <a:srgbClr val="D60093"/>
                </a:solidFill>
                <a:latin typeface="Times New Roman"/>
              </a:rPr>
              <a:t>prunning</a:t>
            </a:r>
            <a:endParaRPr lang="en-US" sz="3000" dirty="0">
              <a:solidFill>
                <a:srgbClr val="D60093"/>
              </a:solidFill>
              <a:latin typeface="Times New Roman"/>
            </a:endParaRPr>
          </a:p>
        </p:txBody>
      </p:sp>
      <p:cxnSp>
        <p:nvCxnSpPr>
          <p:cNvPr id="4" name="Straight Connector 3">
            <a:extLst>
              <a:ext uri="{FF2B5EF4-FFF2-40B4-BE49-F238E27FC236}">
                <a16:creationId xmlns:a16="http://schemas.microsoft.com/office/drawing/2014/main" id="{C8242552-97B0-054E-93A9-9C0E4313CE61}"/>
              </a:ext>
            </a:extLst>
          </p:cNvPr>
          <p:cNvCxnSpPr/>
          <p:nvPr/>
        </p:nvCxnSpPr>
        <p:spPr bwMode="auto">
          <a:xfrm>
            <a:off x="152400" y="304800"/>
            <a:ext cx="228600" cy="1588"/>
          </a:xfrm>
          <a:prstGeom prst="line">
            <a:avLst/>
          </a:prstGeom>
          <a:solidFill>
            <a:srgbClr val="00B8FF"/>
          </a:solidFill>
          <a:ln w="22225" cap="flat" cmpd="sng" algn="ctr">
            <a:solidFill>
              <a:srgbClr val="FF0000"/>
            </a:solidFill>
            <a:prstDash val="solid"/>
            <a:round/>
            <a:headEnd type="none" w="med" len="med"/>
            <a:tailEnd type="none" w="med" len="med"/>
          </a:ln>
          <a:effectLst/>
        </p:spPr>
      </p:cxnSp>
      <p:pic>
        <p:nvPicPr>
          <p:cNvPr id="2" name="Picture 1">
            <a:extLst>
              <a:ext uri="{FF2B5EF4-FFF2-40B4-BE49-F238E27FC236}">
                <a16:creationId xmlns:a16="http://schemas.microsoft.com/office/drawing/2014/main" id="{FE24C51F-653C-DD46-9FE9-841236C5A300}"/>
              </a:ext>
            </a:extLst>
          </p:cNvPr>
          <p:cNvPicPr>
            <a:picLocks noChangeAspect="1"/>
          </p:cNvPicPr>
          <p:nvPr/>
        </p:nvPicPr>
        <p:blipFill>
          <a:blip r:embed="rId3"/>
          <a:stretch>
            <a:fillRect/>
          </a:stretch>
        </p:blipFill>
        <p:spPr>
          <a:xfrm>
            <a:off x="10206" y="1240064"/>
            <a:ext cx="4338838" cy="3166179"/>
          </a:xfrm>
          <a:prstGeom prst="rect">
            <a:avLst/>
          </a:prstGeom>
        </p:spPr>
      </p:pic>
      <p:pic>
        <p:nvPicPr>
          <p:cNvPr id="3" name="Picture 2">
            <a:extLst>
              <a:ext uri="{FF2B5EF4-FFF2-40B4-BE49-F238E27FC236}">
                <a16:creationId xmlns:a16="http://schemas.microsoft.com/office/drawing/2014/main" id="{29866462-2E60-F44E-B3F3-CFD47FC0D9D0}"/>
              </a:ext>
            </a:extLst>
          </p:cNvPr>
          <p:cNvPicPr>
            <a:picLocks noChangeAspect="1"/>
          </p:cNvPicPr>
          <p:nvPr/>
        </p:nvPicPr>
        <p:blipFill>
          <a:blip r:embed="rId4"/>
          <a:stretch>
            <a:fillRect/>
          </a:stretch>
        </p:blipFill>
        <p:spPr>
          <a:xfrm>
            <a:off x="3810000" y="4668612"/>
            <a:ext cx="2971800" cy="2235200"/>
          </a:xfrm>
          <a:prstGeom prst="rect">
            <a:avLst/>
          </a:prstGeom>
        </p:spPr>
      </p:pic>
      <p:pic>
        <p:nvPicPr>
          <p:cNvPr id="5" name="Picture 4">
            <a:extLst>
              <a:ext uri="{FF2B5EF4-FFF2-40B4-BE49-F238E27FC236}">
                <a16:creationId xmlns:a16="http://schemas.microsoft.com/office/drawing/2014/main" id="{4F077140-ABAC-0443-89FC-2B06FF139784}"/>
              </a:ext>
            </a:extLst>
          </p:cNvPr>
          <p:cNvPicPr>
            <a:picLocks noChangeAspect="1"/>
          </p:cNvPicPr>
          <p:nvPr/>
        </p:nvPicPr>
        <p:blipFill>
          <a:blip r:embed="rId5"/>
          <a:stretch>
            <a:fillRect/>
          </a:stretch>
        </p:blipFill>
        <p:spPr>
          <a:xfrm>
            <a:off x="4495800" y="1235075"/>
            <a:ext cx="4191000" cy="3124200"/>
          </a:xfrm>
          <a:prstGeom prst="rect">
            <a:avLst/>
          </a:prstGeom>
        </p:spPr>
      </p:pic>
      <p:pic>
        <p:nvPicPr>
          <p:cNvPr id="6" name="Picture 5">
            <a:extLst>
              <a:ext uri="{FF2B5EF4-FFF2-40B4-BE49-F238E27FC236}">
                <a16:creationId xmlns:a16="http://schemas.microsoft.com/office/drawing/2014/main" id="{0D6D81EE-DBB2-0748-BC55-BC65C0D85B5B}"/>
              </a:ext>
            </a:extLst>
          </p:cNvPr>
          <p:cNvPicPr>
            <a:picLocks noChangeAspect="1"/>
          </p:cNvPicPr>
          <p:nvPr/>
        </p:nvPicPr>
        <p:blipFill>
          <a:blip r:embed="rId6"/>
          <a:stretch>
            <a:fillRect/>
          </a:stretch>
        </p:blipFill>
        <p:spPr>
          <a:xfrm>
            <a:off x="381000" y="5664199"/>
            <a:ext cx="3127550" cy="602343"/>
          </a:xfrm>
          <a:prstGeom prst="rect">
            <a:avLst/>
          </a:prstGeom>
        </p:spPr>
      </p:pic>
      <p:cxnSp>
        <p:nvCxnSpPr>
          <p:cNvPr id="9" name="Straight Connector 8">
            <a:extLst>
              <a:ext uri="{FF2B5EF4-FFF2-40B4-BE49-F238E27FC236}">
                <a16:creationId xmlns:a16="http://schemas.microsoft.com/office/drawing/2014/main" id="{9BFDE9AD-829D-1F4A-B284-E79AC5BFCE99}"/>
              </a:ext>
            </a:extLst>
          </p:cNvPr>
          <p:cNvCxnSpPr/>
          <p:nvPr/>
        </p:nvCxnSpPr>
        <p:spPr bwMode="auto">
          <a:xfrm>
            <a:off x="1246074" y="4495800"/>
            <a:ext cx="6629400" cy="0"/>
          </a:xfrm>
          <a:prstGeom prst="line">
            <a:avLst/>
          </a:prstGeom>
          <a:solidFill>
            <a:srgbClr val="00B8FF"/>
          </a:solidFill>
          <a:ln w="9525" cap="flat" cmpd="sng" algn="ctr">
            <a:solidFill>
              <a:schemeClr val="tx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72C9739A-EED9-9040-B009-FBB53674C942}"/>
              </a:ext>
            </a:extLst>
          </p:cNvPr>
          <p:cNvSpPr txBox="1"/>
          <p:nvPr/>
        </p:nvSpPr>
        <p:spPr>
          <a:xfrm>
            <a:off x="381000" y="5181600"/>
            <a:ext cx="2630848" cy="369332"/>
          </a:xfrm>
          <a:prstGeom prst="rect">
            <a:avLst/>
          </a:prstGeom>
          <a:noFill/>
        </p:spPr>
        <p:txBody>
          <a:bodyPr wrap="none" rtlCol="0">
            <a:spAutoFit/>
          </a:bodyPr>
          <a:lstStyle/>
          <a:p>
            <a:r>
              <a:rPr lang="en-US" sz="1800" u="sng" dirty="0">
                <a:solidFill>
                  <a:schemeClr val="accent2"/>
                </a:solidFill>
              </a:rPr>
              <a:t>For hard processes (</a:t>
            </a:r>
            <a:r>
              <a:rPr lang="en-US" sz="1800" i="1" u="sng" dirty="0">
                <a:solidFill>
                  <a:schemeClr val="accent2"/>
                </a:solidFill>
              </a:rPr>
              <a:t>p’</a:t>
            </a:r>
            <a:r>
              <a:rPr lang="en-US" sz="1800" i="1" u="sng" baseline="30000" dirty="0">
                <a:solidFill>
                  <a:schemeClr val="accent2"/>
                </a:solidFill>
              </a:rPr>
              <a:t>2L</a:t>
            </a:r>
            <a:r>
              <a:rPr lang="en-US" sz="1800" u="sng" dirty="0">
                <a:solidFill>
                  <a:schemeClr val="accent2"/>
                </a:solidFill>
              </a:rPr>
              <a:t>):</a:t>
            </a:r>
          </a:p>
        </p:txBody>
      </p:sp>
    </p:spTree>
    <p:extLst>
      <p:ext uri="{BB962C8B-B14F-4D97-AF65-F5344CB8AC3E}">
        <p14:creationId xmlns:p14="http://schemas.microsoft.com/office/powerpoint/2010/main" val="2269792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F706D4-B4BE-204A-A29A-8A984E456C40}"/>
              </a:ext>
            </a:extLst>
          </p:cNvPr>
          <p:cNvSpPr txBox="1"/>
          <p:nvPr/>
        </p:nvSpPr>
        <p:spPr>
          <a:xfrm>
            <a:off x="152400" y="1143000"/>
            <a:ext cx="1399742" cy="461665"/>
          </a:xfrm>
          <a:prstGeom prst="rect">
            <a:avLst/>
          </a:prstGeom>
          <a:noFill/>
        </p:spPr>
        <p:txBody>
          <a:bodyPr wrap="none" rtlCol="0">
            <a:spAutoFit/>
          </a:bodyPr>
          <a:lstStyle/>
          <a:p>
            <a:r>
              <a:rPr lang="en-US" dirty="0">
                <a:solidFill>
                  <a:srgbClr val="D60093"/>
                </a:solidFill>
              </a:rPr>
              <a:t>LASSO :</a:t>
            </a:r>
            <a:r>
              <a:rPr lang="en-US" dirty="0">
                <a:solidFill>
                  <a:schemeClr val="tx1"/>
                </a:solidFill>
              </a:rPr>
              <a:t> </a:t>
            </a: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3CF64B4D-EA56-A64B-9DC4-9D55F4FBD262}"/>
                  </a:ext>
                </a:extLst>
              </p:cNvPr>
              <p:cNvSpPr txBox="1"/>
              <p:nvPr/>
            </p:nvSpPr>
            <p:spPr>
              <a:xfrm>
                <a:off x="1572573" y="1143000"/>
                <a:ext cx="7239995" cy="730136"/>
              </a:xfrm>
              <a:prstGeom prst="rect">
                <a:avLst/>
              </a:prstGeom>
              <a:solidFill>
                <a:srgbClr val="FFFF00"/>
              </a:solidFill>
            </p:spPr>
            <p:txBody>
              <a:bodyPr wrap="none" lIns="0" tIns="0" rIns="0" bIns="0" rtlCol="0">
                <a:spAutoFit/>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𝜒</m:t>
                    </m:r>
                    <m:r>
                      <a:rPr lang="en-US" b="0" i="1" baseline="-25000" smtClean="0">
                        <a:latin typeface="Cambria Math" panose="02040503050406030204" pitchFamily="18" charset="0"/>
                        <a:ea typeface="Cambria Math" panose="02040503050406030204" pitchFamily="18" charset="0"/>
                      </a:rPr>
                      <m:t>𝑇</m:t>
                    </m:r>
                    <m:r>
                      <m:rPr>
                        <m:nor/>
                      </m:rPr>
                      <a:rPr lang="en-US" baseline="30000" dirty="0"/>
                      <m:t>2</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𝜒</m:t>
                    </m:r>
                    <m:r>
                      <m:rPr>
                        <m:nor/>
                      </m:rPr>
                      <a:rPr lang="en-US" baseline="30000" dirty="0"/>
                      <m:t>2</m:t>
                    </m:r>
                    <m:r>
                      <a:rPr lang="en-US" b="0" i="1" smtClean="0">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r>
                      <a:rPr lang="en-US" i="1" dirty="0" smtClean="0">
                        <a:latin typeface="Cambria Math" panose="02040503050406030204" pitchFamily="18" charset="0"/>
                        <a:ea typeface="Cambria Math" panose="02040503050406030204" pitchFamily="18" charset="0"/>
                      </a:rPr>
                      <m:t>𝜆</m:t>
                    </m:r>
                    <m:r>
                      <m:rPr>
                        <m:nor/>
                      </m:rPr>
                      <a:rPr lang="en-US" baseline="30000" dirty="0" smtClean="0"/>
                      <m:t>2</m:t>
                    </m:r>
                    <m:r>
                      <m:rPr>
                        <m:nor/>
                      </m:rPr>
                      <a:rPr lang="en-US" b="0" i="0" baseline="30000" dirty="0" smtClean="0"/>
                      <m:t> </m:t>
                    </m:r>
                    <m:nary>
                      <m:naryPr>
                        <m:chr m:val="∑"/>
                        <m:supHide m:val="on"/>
                        <m:ctrlPr>
                          <a:rPr lang="en-US" b="0" i="1" dirty="0" smtClean="0">
                            <a:latin typeface="Cambria Math" panose="02040503050406030204" pitchFamily="18" charset="0"/>
                            <a:ea typeface="Cambria Math" panose="02040503050406030204" pitchFamily="18" charset="0"/>
                          </a:rPr>
                        </m:ctrlPr>
                      </m:naryPr>
                      <m:sub>
                        <m:r>
                          <m:rPr>
                            <m:brk m:alnAt="7"/>
                          </m:rPr>
                          <a:rPr lang="en-US" b="0" i="1" dirty="0" smtClean="0">
                            <a:latin typeface="Cambria Math" panose="02040503050406030204" pitchFamily="18" charset="0"/>
                            <a:ea typeface="Cambria Math" panose="02040503050406030204" pitchFamily="18" charset="0"/>
                          </a:rPr>
                          <m:t>𝑅</m:t>
                        </m:r>
                      </m:sub>
                      <m:sup/>
                      <m:e>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𝑓𝑅</m:t>
                        </m:r>
                        <m:r>
                          <a:rPr lang="en-US" b="0" i="1" dirty="0" smtClean="0">
                            <a:latin typeface="Cambria Math" panose="02040503050406030204" pitchFamily="18" charset="0"/>
                            <a:ea typeface="Cambria Math" panose="02040503050406030204" pitchFamily="18" charset="0"/>
                          </a:rPr>
                          <m:t>|</m:t>
                        </m:r>
                      </m:e>
                    </m:nary>
                  </m:oMath>
                </a14:m>
                <a:r>
                  <a:rPr lang="en-US" b="0" i="0" dirty="0">
                    <a:latin typeface="+mj-lt"/>
                    <a:ea typeface="Cambria Math" panose="02040503050406030204" pitchFamily="18" charset="0"/>
                  </a:rPr>
                  <a:t>   </a:t>
                </a:r>
                <a:r>
                  <a:rPr lang="en-US" b="0" i="1" dirty="0">
                    <a:latin typeface="+mj-lt"/>
                    <a:ea typeface="Cambria Math" panose="02040503050406030204" pitchFamily="18" charset="0"/>
                  </a:rPr>
                  <a:t>; </a:t>
                </a:r>
                <a14:m>
                  <m:oMath xmlns:m="http://schemas.openxmlformats.org/officeDocument/2006/math">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𝜆</m:t>
                    </m:r>
                    <m:r>
                      <a:rPr lang="en-US" b="0" i="1" smtClean="0">
                        <a:latin typeface="Cambria Math" panose="02040503050406030204" pitchFamily="18" charset="0"/>
                        <a:ea typeface="Cambria Math" panose="02040503050406030204" pitchFamily="18" charset="0"/>
                      </a:rPr>
                      <m:t>=</m:t>
                    </m:r>
                  </m:oMath>
                </a14:m>
                <a:r>
                  <a:rPr lang="en-US" b="0" i="1" dirty="0">
                    <a:latin typeface="+mj-lt"/>
                    <a:ea typeface="Cambria Math" panose="02040503050406030204" pitchFamily="18" charset="0"/>
                  </a:rPr>
                  <a:t> </a:t>
                </a:r>
                <a:r>
                  <a:rPr lang="en-US" sz="1800" dirty="0">
                    <a:latin typeface="Times New Roman" panose="02020603050405020304" pitchFamily="18" charset="0"/>
                    <a:ea typeface="Cambria Math" panose="02040503050406030204" pitchFamily="18" charset="0"/>
                    <a:cs typeface="Times New Roman" panose="02020603050405020304" pitchFamily="18" charset="0"/>
                  </a:rPr>
                  <a:t>penalty parameter</a:t>
                </a:r>
              </a:p>
              <a:p>
                <a:r>
                  <a:rPr lang="en-US" sz="1800" dirty="0">
                    <a:latin typeface="+mj-lt"/>
                    <a:ea typeface="Cambria Math" panose="02040503050406030204" pitchFamily="18" charset="0"/>
                  </a:rPr>
                  <a:t>                                                   </a:t>
                </a:r>
                <a14:m>
                  <m:oMath xmlns:m="http://schemas.openxmlformats.org/officeDocument/2006/math">
                    <m:r>
                      <a:rPr lang="en-US" b="0" i="0" smtClean="0">
                        <a:latin typeface="Cambria Math" panose="02040503050406030204" pitchFamily="18" charset="0"/>
                        <a:ea typeface="Cambria Math" panose="02040503050406030204" pitchFamily="18" charset="0"/>
                      </a:rPr>
                      <m:t>  </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𝑓</m:t>
                        </m:r>
                      </m:e>
                      <m:sub>
                        <m:r>
                          <a:rPr lang="en-US" b="0" i="1" smtClean="0">
                            <a:latin typeface="Cambria Math" panose="02040503050406030204" pitchFamily="18" charset="0"/>
                            <a:ea typeface="Cambria Math" panose="02040503050406030204" pitchFamily="18" charset="0"/>
                          </a:rPr>
                          <m:t>𝑅</m:t>
                        </m:r>
                      </m:sub>
                    </m:sSub>
                    <m:r>
                      <a:rPr lang="en-US" b="0" i="1" smtClean="0">
                        <a:latin typeface="Cambria Math" panose="02040503050406030204" pitchFamily="18" charset="0"/>
                        <a:ea typeface="Cambria Math" panose="02040503050406030204" pitchFamily="18" charset="0"/>
                      </a:rPr>
                      <m:t>= </m:t>
                    </m:r>
                  </m:oMath>
                </a14:m>
                <a:r>
                  <a:rPr lang="en-US" sz="1800" dirty="0">
                    <a:latin typeface="Times New Roman" panose="02020603050405020304" pitchFamily="18" charset="0"/>
                    <a:ea typeface="Cambria Math" panose="02040503050406030204" pitchFamily="18" charset="0"/>
                    <a:cs typeface="Times New Roman" panose="02020603050405020304" pitchFamily="18" charset="0"/>
                  </a:rPr>
                  <a:t>penalty function (res. parameter)</a:t>
                </a:r>
                <a:endParaRPr lang="en-US" dirty="0">
                  <a:latin typeface="Times New Roman" panose="02020603050405020304" pitchFamily="18"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id="{3CF64B4D-EA56-A64B-9DC4-9D55F4FBD262}"/>
                  </a:ext>
                </a:extLst>
              </p:cNvPr>
              <p:cNvSpPr txBox="1">
                <a:spLocks noRot="1" noChangeAspect="1" noMove="1" noResize="1" noEditPoints="1" noAdjustHandles="1" noChangeArrowheads="1" noChangeShapeType="1" noTextEdit="1"/>
              </p:cNvSpPr>
              <p:nvPr/>
            </p:nvSpPr>
            <p:spPr>
              <a:xfrm>
                <a:off x="1572573" y="1143000"/>
                <a:ext cx="7239995" cy="730136"/>
              </a:xfrm>
              <a:prstGeom prst="rect">
                <a:avLst/>
              </a:prstGeom>
              <a:blipFill>
                <a:blip r:embed="rId3"/>
                <a:stretch>
                  <a:fillRect l="-1401" t="-86207" b="-81034"/>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C59F5836-A782-204A-BF77-F66CD95BD06A}"/>
              </a:ext>
            </a:extLst>
          </p:cNvPr>
          <p:cNvPicPr>
            <a:picLocks noChangeAspect="1"/>
          </p:cNvPicPr>
          <p:nvPr/>
        </p:nvPicPr>
        <p:blipFill>
          <a:blip r:embed="rId4"/>
          <a:stretch>
            <a:fillRect/>
          </a:stretch>
        </p:blipFill>
        <p:spPr>
          <a:xfrm>
            <a:off x="2606813" y="2527300"/>
            <a:ext cx="5927587" cy="1206500"/>
          </a:xfrm>
          <a:prstGeom prst="rect">
            <a:avLst/>
          </a:prstGeom>
        </p:spPr>
      </p:pic>
      <p:sp>
        <p:nvSpPr>
          <p:cNvPr id="10" name="Rectangle 9">
            <a:extLst>
              <a:ext uri="{FF2B5EF4-FFF2-40B4-BE49-F238E27FC236}">
                <a16:creationId xmlns:a16="http://schemas.microsoft.com/office/drawing/2014/main" id="{D8E0F159-ED59-EF4C-BE90-BFEFAFCF7CDA}"/>
              </a:ext>
            </a:extLst>
          </p:cNvPr>
          <p:cNvSpPr/>
          <p:nvPr/>
        </p:nvSpPr>
        <p:spPr bwMode="auto">
          <a:xfrm>
            <a:off x="2551120" y="2908300"/>
            <a:ext cx="954080" cy="4572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Times New Roman" charset="0"/>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FFDC184-B8F7-A348-8A6D-A90E4DF49598}"/>
                  </a:ext>
                </a:extLst>
              </p:cNvPr>
              <p:cNvSpPr txBox="1"/>
              <p:nvPr/>
            </p:nvSpPr>
            <p:spPr>
              <a:xfrm>
                <a:off x="235812" y="2968823"/>
                <a:ext cx="3277885" cy="307777"/>
              </a:xfrm>
              <a:prstGeom prst="rect">
                <a:avLst/>
              </a:prstGeom>
              <a:noFill/>
            </p:spPr>
            <p:txBody>
              <a:bodyPr wrap="none" lIns="0" tIns="0" rIns="0" bIns="0" rtlCol="0">
                <a:spAutoFit/>
              </a:bodyPr>
              <a:lstStyle/>
              <a:p>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𝑓</m:t>
                        </m:r>
                      </m:e>
                      <m:sub>
                        <m:r>
                          <a:rPr lang="en-US" sz="2000" b="0" i="1" smtClean="0">
                            <a:latin typeface="Cambria Math" panose="02040503050406030204" pitchFamily="18" charset="0"/>
                          </a:rPr>
                          <m:t>𝑅</m:t>
                        </m:r>
                      </m:sub>
                    </m:sSub>
                    <m:r>
                      <a:rPr lang="en-US" sz="2000" b="0" i="1" smtClean="0">
                        <a:latin typeface="Cambria Math" panose="02040503050406030204" pitchFamily="18" charset="0"/>
                      </a:rPr>
                      <m:t>(</m:t>
                    </m:r>
                    <m:r>
                      <a:rPr lang="en-US" sz="2000" b="0" i="1" smtClean="0">
                        <a:latin typeface="Cambria Math" panose="02040503050406030204" pitchFamily="18" charset="0"/>
                      </a:rPr>
                      <m:t>𝐽</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𝑀</m:t>
                        </m:r>
                      </m:e>
                      <m:sub>
                        <m:r>
                          <a:rPr lang="en-US" sz="2000" b="0" i="1" smtClean="0">
                            <a:latin typeface="Cambria Math" panose="02040503050406030204" pitchFamily="18" charset="0"/>
                          </a:rPr>
                          <m:t>𝑠</m:t>
                        </m:r>
                      </m:sub>
                    </m:sSub>
                    <m:r>
                      <a:rPr lang="en-US" sz="2000" b="0" i="1" smtClean="0">
                        <a:latin typeface="Cambria Math" panose="02040503050406030204" pitchFamily="18" charset="0"/>
                      </a:rPr>
                      <m:t>(</m:t>
                    </m:r>
                    <m:r>
                      <m:rPr>
                        <m:nor/>
                      </m:rPr>
                      <a:rPr lang="en-US" sz="2000" b="0" i="0" smtClean="0">
                        <a:latin typeface="Cambria Math" panose="02040503050406030204" pitchFamily="18" charset="0"/>
                      </a:rPr>
                      <m:t>on</m:t>
                    </m:r>
                    <m:r>
                      <m:rPr>
                        <m:nor/>
                      </m:rPr>
                      <a:rPr lang="en-US" sz="2000" b="0" i="0" smtClean="0">
                        <a:latin typeface="Cambria Math" panose="02040503050406030204" pitchFamily="18" charset="0"/>
                      </a:rPr>
                      <m:t>−</m:t>
                    </m:r>
                    <m:r>
                      <m:rPr>
                        <m:nor/>
                      </m:rPr>
                      <a:rPr lang="en-US" sz="2000" b="0" i="0" smtClean="0">
                        <a:latin typeface="Cambria Math" panose="02040503050406030204" pitchFamily="18" charset="0"/>
                      </a:rPr>
                      <m:t>shell</m:t>
                    </m:r>
                    <m:r>
                      <m:rPr>
                        <m:nor/>
                      </m:rPr>
                      <a:rPr lang="en-US" sz="2000" b="0" i="0" smtClean="0">
                        <a:latin typeface="Cambria Math" panose="02040503050406030204" pitchFamily="18" charset="0"/>
                      </a:rPr>
                      <m:t> </m:t>
                    </m:r>
                    <m:r>
                      <m:rPr>
                        <m:nor/>
                      </m:rPr>
                      <a:rPr lang="en-US" sz="2000" b="0" i="0" smtClean="0">
                        <a:latin typeface="Cambria Math" panose="02040503050406030204" pitchFamily="18" charset="0"/>
                      </a:rPr>
                      <m:t>res</m:t>
                    </m:r>
                    <m:r>
                      <m:rPr>
                        <m:nor/>
                      </m:rPr>
                      <a:rPr lang="en-US" sz="2000" b="0" i="0" smtClean="0">
                        <a:latin typeface="Cambria Math" panose="02040503050406030204" pitchFamily="18" charset="0"/>
                      </a:rPr>
                      <m:t>.</m:t>
                    </m:r>
                    <m:r>
                      <a:rPr lang="en-US" sz="2000" b="0" i="1" smtClean="0">
                        <a:latin typeface="Cambria Math" panose="02040503050406030204" pitchFamily="18" charset="0"/>
                      </a:rPr>
                      <m:t>)</m:t>
                    </m:r>
                  </m:oMath>
                </a14:m>
                <a:r>
                  <a:rPr lang="en-US" sz="2000" dirty="0"/>
                  <a:t> </a:t>
                </a:r>
                <a14:m>
                  <m:oMath xmlns:m="http://schemas.openxmlformats.org/officeDocument/2006/math">
                    <m:r>
                      <a:rPr lang="en-US" sz="2000" i="1" dirty="0" smtClean="0">
                        <a:latin typeface="Cambria Math" panose="02040503050406030204" pitchFamily="18" charset="0"/>
                        <a:ea typeface="Cambria Math" panose="02040503050406030204" pitchFamily="18" charset="0"/>
                      </a:rPr>
                      <m:t>∝</m:t>
                    </m:r>
                  </m:oMath>
                </a14:m>
                <a:endParaRPr lang="en-US" sz="2000" dirty="0"/>
              </a:p>
            </p:txBody>
          </p:sp>
        </mc:Choice>
        <mc:Fallback xmlns="">
          <p:sp>
            <p:nvSpPr>
              <p:cNvPr id="5" name="TextBox 4">
                <a:extLst>
                  <a:ext uri="{FF2B5EF4-FFF2-40B4-BE49-F238E27FC236}">
                    <a16:creationId xmlns:a16="http://schemas.microsoft.com/office/drawing/2014/main" id="{FFFDC184-B8F7-A348-8A6D-A90E4DF49598}"/>
                  </a:ext>
                </a:extLst>
              </p:cNvPr>
              <p:cNvSpPr txBox="1">
                <a:spLocks noRot="1" noChangeAspect="1" noMove="1" noResize="1" noEditPoints="1" noAdjustHandles="1" noChangeArrowheads="1" noChangeShapeType="1" noTextEdit="1"/>
              </p:cNvSpPr>
              <p:nvPr/>
            </p:nvSpPr>
            <p:spPr>
              <a:xfrm>
                <a:off x="235812" y="2968823"/>
                <a:ext cx="3277885" cy="307777"/>
              </a:xfrm>
              <a:prstGeom prst="rect">
                <a:avLst/>
              </a:prstGeom>
              <a:blipFill>
                <a:blip r:embed="rId5"/>
                <a:stretch>
                  <a:fillRect l="-3475" t="-8000" r="-772" b="-36000"/>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BF88E116-8184-EF42-88C5-8F0CBC55F29D}"/>
              </a:ext>
            </a:extLst>
          </p:cNvPr>
          <p:cNvSpPr txBox="1"/>
          <p:nvPr/>
        </p:nvSpPr>
        <p:spPr>
          <a:xfrm>
            <a:off x="381000" y="4114800"/>
            <a:ext cx="5987537" cy="461665"/>
          </a:xfrm>
          <a:prstGeom prst="rect">
            <a:avLst/>
          </a:prstGeom>
          <a:noFill/>
        </p:spPr>
        <p:txBody>
          <a:bodyPr wrap="none" rtlCol="0">
            <a:spAutoFit/>
          </a:bodyPr>
          <a:lstStyle/>
          <a:p>
            <a:r>
              <a:rPr lang="en-US" dirty="0">
                <a:solidFill>
                  <a:srgbClr val="D60093"/>
                </a:solidFill>
              </a:rPr>
              <a:t>BIC :     </a:t>
            </a:r>
            <a:r>
              <a:rPr lang="en-US" sz="2000" dirty="0">
                <a:solidFill>
                  <a:schemeClr val="tx1"/>
                </a:solidFill>
              </a:rPr>
              <a:t>select the optimal value of </a:t>
            </a:r>
            <a:r>
              <a:rPr lang="en-US" sz="2000" i="1" dirty="0">
                <a:solidFill>
                  <a:schemeClr val="tx1"/>
                </a:solidFill>
                <a:latin typeface="Symbol" pitchFamily="2" charset="2"/>
              </a:rPr>
              <a:t>l </a:t>
            </a:r>
            <a:r>
              <a:rPr lang="en-US" sz="2000" dirty="0">
                <a:solidFill>
                  <a:schemeClr val="tx1"/>
                </a:solidFill>
                <a:latin typeface="Times New Roman" panose="02020603050405020304" pitchFamily="18" charset="0"/>
                <a:cs typeface="Times New Roman" panose="02020603050405020304" pitchFamily="18" charset="0"/>
              </a:rPr>
              <a:t>by minimizing :</a:t>
            </a:r>
            <a:r>
              <a:rPr lang="en-US" sz="2000" dirty="0">
                <a:solidFill>
                  <a:schemeClr val="tx1"/>
                </a:solidFill>
              </a:rPr>
              <a:t> </a:t>
            </a:r>
          </a:p>
        </p:txBody>
      </p:sp>
      <p:sp>
        <p:nvSpPr>
          <p:cNvPr id="15" name="TextBox 14">
            <a:extLst>
              <a:ext uri="{FF2B5EF4-FFF2-40B4-BE49-F238E27FC236}">
                <a16:creationId xmlns:a16="http://schemas.microsoft.com/office/drawing/2014/main" id="{B15914D8-191E-0C40-87C9-8140F6DE7605}"/>
              </a:ext>
            </a:extLst>
          </p:cNvPr>
          <p:cNvSpPr txBox="1"/>
          <p:nvPr/>
        </p:nvSpPr>
        <p:spPr>
          <a:xfrm>
            <a:off x="1534424" y="4660721"/>
            <a:ext cx="3189976" cy="369332"/>
          </a:xfrm>
          <a:prstGeom prst="rect">
            <a:avLst/>
          </a:prstGeom>
          <a:solidFill>
            <a:srgbClr val="FFFF00"/>
          </a:solidFill>
        </p:spPr>
        <p:txBody>
          <a:bodyPr wrap="none" lIns="0" tIns="0" rIns="0" bIns="0" rtlCol="0">
            <a:spAutoFit/>
          </a:bodyPr>
          <a:lstStyle/>
          <a:p>
            <a:r>
              <a:rPr lang="en-US" dirty="0"/>
              <a:t>BIC =  </a:t>
            </a:r>
            <a:r>
              <a:rPr lang="en-US" i="1" dirty="0"/>
              <a:t>k ln</a:t>
            </a:r>
            <a:r>
              <a:rPr lang="en-US" dirty="0"/>
              <a:t>(</a:t>
            </a:r>
            <a:r>
              <a:rPr lang="en-US" i="1" dirty="0"/>
              <a:t>N</a:t>
            </a:r>
            <a:r>
              <a:rPr lang="en-US" dirty="0"/>
              <a:t>) – </a:t>
            </a:r>
            <a:r>
              <a:rPr lang="en-US" i="1" dirty="0"/>
              <a:t>2 ln</a:t>
            </a:r>
            <a:r>
              <a:rPr lang="en-US" dirty="0"/>
              <a:t>(</a:t>
            </a:r>
            <a:r>
              <a:rPr lang="en-US" i="1" dirty="0"/>
              <a:t>L</a:t>
            </a:r>
            <a:r>
              <a:rPr lang="en-US" dirty="0"/>
              <a:t>)  </a:t>
            </a:r>
          </a:p>
        </p:txBody>
      </p:sp>
      <p:sp>
        <p:nvSpPr>
          <p:cNvPr id="16" name="TextBox 15">
            <a:extLst>
              <a:ext uri="{FF2B5EF4-FFF2-40B4-BE49-F238E27FC236}">
                <a16:creationId xmlns:a16="http://schemas.microsoft.com/office/drawing/2014/main" id="{9DCEB7A3-7867-CB44-A930-E9D20E8DB0E9}"/>
              </a:ext>
            </a:extLst>
          </p:cNvPr>
          <p:cNvSpPr txBox="1"/>
          <p:nvPr/>
        </p:nvSpPr>
        <p:spPr>
          <a:xfrm>
            <a:off x="4572000" y="4678740"/>
            <a:ext cx="4529137" cy="1569660"/>
          </a:xfrm>
          <a:prstGeom prst="rect">
            <a:avLst/>
          </a:prstGeom>
          <a:solidFill>
            <a:srgbClr val="FFFF00"/>
          </a:solidFill>
        </p:spPr>
        <p:txBody>
          <a:bodyPr wrap="square" rtlCol="0">
            <a:spAutoFit/>
          </a:bodyPr>
          <a:lstStyle/>
          <a:p>
            <a:r>
              <a:rPr lang="en-US" i="1" dirty="0"/>
              <a:t>   k</a:t>
            </a:r>
            <a:r>
              <a:rPr lang="en-US" dirty="0"/>
              <a:t> = </a:t>
            </a:r>
            <a:r>
              <a:rPr lang="en-US" sz="1800" dirty="0"/>
              <a:t># of fit parameters</a:t>
            </a:r>
          </a:p>
          <a:p>
            <a:r>
              <a:rPr lang="en-US" i="1" dirty="0"/>
              <a:t>  N</a:t>
            </a:r>
            <a:r>
              <a:rPr lang="en-US" dirty="0"/>
              <a:t> = </a:t>
            </a:r>
            <a:r>
              <a:rPr lang="en-US" sz="1800" dirty="0"/>
              <a:t># of data points</a:t>
            </a:r>
          </a:p>
          <a:p>
            <a:r>
              <a:rPr lang="en-US" i="1" dirty="0"/>
              <a:t>  L</a:t>
            </a:r>
            <a:r>
              <a:rPr lang="en-US" dirty="0"/>
              <a:t> = </a:t>
            </a:r>
            <a:r>
              <a:rPr lang="en-US" sz="1800" dirty="0"/>
              <a:t>likelihood </a:t>
            </a:r>
          </a:p>
          <a:p>
            <a:r>
              <a:rPr lang="en-US" dirty="0"/>
              <a:t>     = -</a:t>
            </a:r>
            <a:r>
              <a:rPr lang="en-US" dirty="0">
                <a:latin typeface="Symbol" pitchFamily="2" charset="2"/>
              </a:rPr>
              <a:t>c</a:t>
            </a:r>
            <a:r>
              <a:rPr lang="en-US" baseline="30000" dirty="0">
                <a:latin typeface="Symbol" pitchFamily="2" charset="2"/>
              </a:rPr>
              <a:t>2</a:t>
            </a:r>
            <a:r>
              <a:rPr lang="en-US" dirty="0"/>
              <a:t>/2 + … </a:t>
            </a:r>
            <a:r>
              <a:rPr lang="en-US" sz="1800" dirty="0"/>
              <a:t> (for normal distribution)  </a:t>
            </a:r>
          </a:p>
        </p:txBody>
      </p:sp>
      <p:sp>
        <p:nvSpPr>
          <p:cNvPr id="17" name="TextBox 16">
            <a:extLst>
              <a:ext uri="{FF2B5EF4-FFF2-40B4-BE49-F238E27FC236}">
                <a16:creationId xmlns:a16="http://schemas.microsoft.com/office/drawing/2014/main" id="{04D19548-769E-D945-BAA8-2B34FA26A50C}"/>
              </a:ext>
            </a:extLst>
          </p:cNvPr>
          <p:cNvSpPr txBox="1"/>
          <p:nvPr/>
        </p:nvSpPr>
        <p:spPr>
          <a:xfrm>
            <a:off x="1474356" y="1828800"/>
            <a:ext cx="2039341" cy="400110"/>
          </a:xfrm>
          <a:prstGeom prst="rect">
            <a:avLst/>
          </a:prstGeom>
          <a:noFill/>
        </p:spPr>
        <p:txBody>
          <a:bodyPr wrap="none" rtlCol="0">
            <a:spAutoFit/>
          </a:bodyPr>
          <a:lstStyle/>
          <a:p>
            <a:r>
              <a:rPr lang="en-US" sz="2000" dirty="0"/>
              <a:t>as a function of </a:t>
            </a:r>
            <a:r>
              <a:rPr lang="en-US" sz="2000" i="1" dirty="0">
                <a:latin typeface="Symbol" pitchFamily="2" charset="2"/>
              </a:rPr>
              <a:t>l.</a:t>
            </a:r>
          </a:p>
        </p:txBody>
      </p:sp>
      <p:sp>
        <p:nvSpPr>
          <p:cNvPr id="12" name="Rectangle 4">
            <a:extLst>
              <a:ext uri="{FF2B5EF4-FFF2-40B4-BE49-F238E27FC236}">
                <a16:creationId xmlns:a16="http://schemas.microsoft.com/office/drawing/2014/main" id="{B2DE6140-94FF-0544-97EB-5A00A7786E2C}"/>
              </a:ext>
            </a:extLst>
          </p:cNvPr>
          <p:cNvSpPr txBox="1">
            <a:spLocks noChangeArrowheads="1"/>
          </p:cNvSpPr>
          <p:nvPr/>
        </p:nvSpPr>
        <p:spPr bwMode="auto">
          <a:xfrm>
            <a:off x="0" y="22225"/>
            <a:ext cx="9101137" cy="930275"/>
          </a:xfrm>
          <a:prstGeom prst="rect">
            <a:avLst/>
          </a:prstGeom>
          <a:noFill/>
          <a:ln w="9525">
            <a:noFill/>
            <a:miter lim="800000"/>
            <a:headEnd/>
            <a:tailEnd/>
          </a:ln>
          <a:effectLst/>
        </p:spPr>
        <p:txBody>
          <a:bodyPr vert="horz" wrap="square" lIns="90000" tIns="46800" rIns="90000" bIns="46800" numCol="1" anchor="ctr" anchorCtr="0" compatLnSpc="1">
            <a:prstTxWarp prst="textNoShape">
              <a:avLst/>
            </a:prstTxWarp>
          </a:bodyPr>
          <a:lstStyle>
            <a:lvl1pPr algn="l" defTabSz="449263" rtl="0" eaLnBrk="0" fontAlgn="base" hangingPunct="0">
              <a:spcBef>
                <a:spcPct val="0"/>
              </a:spcBef>
              <a:spcAft>
                <a:spcPct val="0"/>
              </a:spcAft>
              <a:buClr>
                <a:srgbClr val="000000"/>
              </a:buClr>
              <a:buSzPct val="100000"/>
              <a:buFont typeface="Arial" charset="0"/>
              <a:defRPr sz="3600" i="1">
                <a:solidFill>
                  <a:srgbClr val="000000"/>
                </a:solidFill>
                <a:effectLst>
                  <a:outerShdw blurRad="38100" dist="38100" dir="2700000" algn="tl">
                    <a:srgbClr val="DDDDDD"/>
                  </a:outerShdw>
                </a:effectLst>
                <a:latin typeface="+mj-lt"/>
                <a:ea typeface="ＭＳ Ｐゴシック" charset="-128"/>
                <a:cs typeface="ＭＳ Ｐゴシック" charset="-128"/>
              </a:defRPr>
            </a:lvl1pPr>
            <a:lvl2pPr algn="l" defTabSz="449263" rtl="0" eaLnBrk="0" fontAlgn="base" hangingPunct="0">
              <a:spcBef>
                <a:spcPct val="0"/>
              </a:spcBef>
              <a:spcAft>
                <a:spcPct val="0"/>
              </a:spcAft>
              <a:buClr>
                <a:srgbClr val="000000"/>
              </a:buClr>
              <a:buSzPct val="100000"/>
              <a:buFont typeface="Arial" charset="0"/>
              <a:defRPr sz="3600" i="1">
                <a:solidFill>
                  <a:srgbClr val="000000"/>
                </a:solidFill>
                <a:latin typeface="Arial" charset="0"/>
                <a:ea typeface="ＭＳ Ｐゴシック" charset="-128"/>
                <a:cs typeface="ＭＳ Ｐゴシック" charset="-128"/>
              </a:defRPr>
            </a:lvl2pPr>
            <a:lvl3pPr algn="l" defTabSz="449263" rtl="0" eaLnBrk="0" fontAlgn="base" hangingPunct="0">
              <a:spcBef>
                <a:spcPct val="0"/>
              </a:spcBef>
              <a:spcAft>
                <a:spcPct val="0"/>
              </a:spcAft>
              <a:buClr>
                <a:srgbClr val="000000"/>
              </a:buClr>
              <a:buSzPct val="100000"/>
              <a:buFont typeface="Arial" charset="0"/>
              <a:defRPr sz="3600" i="1">
                <a:solidFill>
                  <a:srgbClr val="000000"/>
                </a:solidFill>
                <a:latin typeface="Arial" charset="0"/>
                <a:ea typeface="ＭＳ Ｐゴシック" charset="-128"/>
                <a:cs typeface="ＭＳ Ｐゴシック" charset="-128"/>
              </a:defRPr>
            </a:lvl3pPr>
            <a:lvl4pPr algn="l" defTabSz="449263" rtl="0" eaLnBrk="0" fontAlgn="base" hangingPunct="0">
              <a:spcBef>
                <a:spcPct val="0"/>
              </a:spcBef>
              <a:spcAft>
                <a:spcPct val="0"/>
              </a:spcAft>
              <a:buClr>
                <a:srgbClr val="000000"/>
              </a:buClr>
              <a:buSzPct val="100000"/>
              <a:buFont typeface="Arial" charset="0"/>
              <a:defRPr sz="3600" i="1">
                <a:solidFill>
                  <a:srgbClr val="000000"/>
                </a:solidFill>
                <a:latin typeface="Arial" charset="0"/>
                <a:ea typeface="ＭＳ Ｐゴシック" charset="-128"/>
                <a:cs typeface="ＭＳ Ｐゴシック" charset="-128"/>
              </a:defRPr>
            </a:lvl4pPr>
            <a:lvl5pPr algn="l" defTabSz="449263" rtl="0" eaLnBrk="0" fontAlgn="base" hangingPunct="0">
              <a:spcBef>
                <a:spcPct val="0"/>
              </a:spcBef>
              <a:spcAft>
                <a:spcPct val="0"/>
              </a:spcAft>
              <a:buClr>
                <a:srgbClr val="000000"/>
              </a:buClr>
              <a:buSzPct val="100000"/>
              <a:buFont typeface="Arial" charset="0"/>
              <a:defRPr sz="3600" i="1">
                <a:solidFill>
                  <a:srgbClr val="000000"/>
                </a:solidFill>
                <a:latin typeface="Arial" charset="0"/>
                <a:ea typeface="ＭＳ Ｐゴシック" charset="-128"/>
                <a:cs typeface="ＭＳ Ｐゴシック" charset="-128"/>
              </a:defRPr>
            </a:lvl5pPr>
            <a:lvl6pPr marL="457200" algn="l" defTabSz="449263" rtl="0" fontAlgn="base">
              <a:spcBef>
                <a:spcPct val="0"/>
              </a:spcBef>
              <a:spcAft>
                <a:spcPct val="0"/>
              </a:spcAft>
              <a:buClr>
                <a:srgbClr val="000000"/>
              </a:buClr>
              <a:buSzPct val="100000"/>
              <a:buFont typeface="Arial" charset="0"/>
              <a:defRPr sz="4400">
                <a:solidFill>
                  <a:srgbClr val="000000"/>
                </a:solidFill>
                <a:latin typeface="Times New Roman" charset="0"/>
                <a:ea typeface="ＭＳ Ｐゴシック" charset="-128"/>
              </a:defRPr>
            </a:lvl6pPr>
            <a:lvl7pPr marL="914400" algn="l" defTabSz="449263" rtl="0" fontAlgn="base">
              <a:spcBef>
                <a:spcPct val="0"/>
              </a:spcBef>
              <a:spcAft>
                <a:spcPct val="0"/>
              </a:spcAft>
              <a:buClr>
                <a:srgbClr val="000000"/>
              </a:buClr>
              <a:buSzPct val="100000"/>
              <a:buFont typeface="Arial" charset="0"/>
              <a:defRPr sz="4400">
                <a:solidFill>
                  <a:srgbClr val="000000"/>
                </a:solidFill>
                <a:latin typeface="Times New Roman" charset="0"/>
                <a:ea typeface="ＭＳ Ｐゴシック" charset="-128"/>
              </a:defRPr>
            </a:lvl7pPr>
            <a:lvl8pPr marL="1371600" algn="l" defTabSz="449263" rtl="0" fontAlgn="base">
              <a:spcBef>
                <a:spcPct val="0"/>
              </a:spcBef>
              <a:spcAft>
                <a:spcPct val="0"/>
              </a:spcAft>
              <a:buClr>
                <a:srgbClr val="000000"/>
              </a:buClr>
              <a:buSzPct val="100000"/>
              <a:buFont typeface="Arial" charset="0"/>
              <a:defRPr sz="4400">
                <a:solidFill>
                  <a:srgbClr val="000000"/>
                </a:solidFill>
                <a:latin typeface="Times New Roman" charset="0"/>
                <a:ea typeface="ＭＳ Ｐゴシック" charset="-128"/>
              </a:defRPr>
            </a:lvl8pPr>
            <a:lvl9pPr marL="1828800" algn="l" defTabSz="449263" rtl="0" fontAlgn="base">
              <a:spcBef>
                <a:spcPct val="0"/>
              </a:spcBef>
              <a:spcAft>
                <a:spcPct val="0"/>
              </a:spcAft>
              <a:buClr>
                <a:srgbClr val="000000"/>
              </a:buClr>
              <a:buSzPct val="100000"/>
              <a:buFont typeface="Arial" charset="0"/>
              <a:defRPr sz="4400">
                <a:solidFill>
                  <a:srgbClr val="000000"/>
                </a:solidFill>
                <a:latin typeface="Times New Roman" charset="0"/>
                <a:ea typeface="ＭＳ Ｐゴシック" charset="-128"/>
              </a:defRPr>
            </a:lvl9pPr>
          </a:lstStyle>
          <a:p>
            <a:pPr eaLnBrk="1" hangingPunct="1"/>
            <a:r>
              <a:rPr lang="en-US" kern="0" dirty="0">
                <a:solidFill>
                  <a:srgbClr val="FF0000"/>
                </a:solidFill>
                <a:latin typeface="Times New Roman"/>
              </a:rPr>
              <a:t>KN </a:t>
            </a:r>
            <a:r>
              <a:rPr lang="en-US" kern="0" dirty="0">
                <a:solidFill>
                  <a:srgbClr val="FF0000"/>
                </a:solidFill>
                <a:latin typeface="Times New Roman"/>
                <a:ea typeface="Times New Roman" charset="0"/>
                <a:cs typeface="Times New Roman" charset="0"/>
              </a:rPr>
              <a:t>→ K</a:t>
            </a:r>
            <a:r>
              <a:rPr lang="en-US" kern="0" dirty="0">
                <a:solidFill>
                  <a:srgbClr val="FF0000"/>
                </a:solidFill>
                <a:latin typeface="Symbol"/>
                <a:ea typeface="Times New Roman" charset="0"/>
                <a:cs typeface="Times New Roman" charset="0"/>
              </a:rPr>
              <a:t>X </a:t>
            </a:r>
            <a:r>
              <a:rPr lang="en-US" kern="0" dirty="0">
                <a:solidFill>
                  <a:srgbClr val="FF0000"/>
                </a:solidFill>
                <a:latin typeface="Times New Roman"/>
              </a:rPr>
              <a:t>: </a:t>
            </a:r>
            <a:r>
              <a:rPr lang="en-US" sz="3000" kern="0" dirty="0">
                <a:solidFill>
                  <a:srgbClr val="D60093"/>
                </a:solidFill>
                <a:latin typeface="Times New Roman"/>
              </a:rPr>
              <a:t>LASSO + BIC</a:t>
            </a:r>
          </a:p>
        </p:txBody>
      </p:sp>
      <p:sp>
        <p:nvSpPr>
          <p:cNvPr id="6" name="TextBox 5">
            <a:extLst>
              <a:ext uri="{FF2B5EF4-FFF2-40B4-BE49-F238E27FC236}">
                <a16:creationId xmlns:a16="http://schemas.microsoft.com/office/drawing/2014/main" id="{375F5AFB-68CB-EF4F-9660-9C914B32DD66}"/>
              </a:ext>
            </a:extLst>
          </p:cNvPr>
          <p:cNvSpPr txBox="1"/>
          <p:nvPr/>
        </p:nvSpPr>
        <p:spPr>
          <a:xfrm>
            <a:off x="2819400" y="6381690"/>
            <a:ext cx="3980243" cy="400110"/>
          </a:xfrm>
          <a:prstGeom prst="rect">
            <a:avLst/>
          </a:prstGeom>
          <a:noFill/>
        </p:spPr>
        <p:txBody>
          <a:bodyPr wrap="square" rtlCol="0">
            <a:spAutoFit/>
          </a:bodyPr>
          <a:lstStyle/>
          <a:p>
            <a:r>
              <a:rPr lang="en-US" sz="2000" dirty="0"/>
              <a:t>(BIC)</a:t>
            </a:r>
            <a:r>
              <a:rPr lang="en-US" sz="2000" baseline="-25000" dirty="0"/>
              <a:t>min</a:t>
            </a:r>
            <a:r>
              <a:rPr lang="en-US" sz="2000" dirty="0"/>
              <a:t>  → lowest test error</a:t>
            </a:r>
          </a:p>
        </p:txBody>
      </p:sp>
      <p:sp>
        <p:nvSpPr>
          <p:cNvPr id="8" name="Rectangle 7">
            <a:extLst>
              <a:ext uri="{FF2B5EF4-FFF2-40B4-BE49-F238E27FC236}">
                <a16:creationId xmlns:a16="http://schemas.microsoft.com/office/drawing/2014/main" id="{57B3F34B-96F3-BF4E-8B8D-FE313CEC10D3}"/>
              </a:ext>
            </a:extLst>
          </p:cNvPr>
          <p:cNvSpPr/>
          <p:nvPr/>
        </p:nvSpPr>
        <p:spPr bwMode="auto">
          <a:xfrm>
            <a:off x="6585463" y="2459736"/>
            <a:ext cx="348737" cy="381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Times New Roman" charset="0"/>
            </a:endParaRPr>
          </a:p>
        </p:txBody>
      </p:sp>
      <p:sp>
        <p:nvSpPr>
          <p:cNvPr id="18" name="Rectangle 17">
            <a:extLst>
              <a:ext uri="{FF2B5EF4-FFF2-40B4-BE49-F238E27FC236}">
                <a16:creationId xmlns:a16="http://schemas.microsoft.com/office/drawing/2014/main" id="{3937AFF3-18FA-7743-B7F6-364D4E91A45B}"/>
              </a:ext>
            </a:extLst>
          </p:cNvPr>
          <p:cNvSpPr/>
          <p:nvPr/>
        </p:nvSpPr>
        <p:spPr bwMode="auto">
          <a:xfrm>
            <a:off x="6585463" y="3145536"/>
            <a:ext cx="348737" cy="28345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Times New Roman" charset="0"/>
            </a:endParaRPr>
          </a:p>
        </p:txBody>
      </p:sp>
      <p:sp>
        <p:nvSpPr>
          <p:cNvPr id="7" name="TextBox 6">
            <a:extLst>
              <a:ext uri="{FF2B5EF4-FFF2-40B4-BE49-F238E27FC236}">
                <a16:creationId xmlns:a16="http://schemas.microsoft.com/office/drawing/2014/main" id="{A559BB7D-CF65-C04C-8050-51F28820E67F}"/>
              </a:ext>
            </a:extLst>
          </p:cNvPr>
          <p:cNvSpPr txBox="1"/>
          <p:nvPr/>
        </p:nvSpPr>
        <p:spPr>
          <a:xfrm>
            <a:off x="6457788" y="2572163"/>
            <a:ext cx="476412" cy="338554"/>
          </a:xfrm>
          <a:prstGeom prst="rect">
            <a:avLst/>
          </a:prstGeom>
          <a:noFill/>
        </p:spPr>
        <p:txBody>
          <a:bodyPr wrap="none" rtlCol="0">
            <a:spAutoFit/>
          </a:bodyPr>
          <a:lstStyle/>
          <a:p>
            <a:r>
              <a:rPr lang="en-US" sz="1600" dirty="0"/>
              <a:t>N</a:t>
            </a:r>
            <a:r>
              <a:rPr lang="en-US" sz="1600" baseline="-25000" dirty="0"/>
              <a:t>RJ</a:t>
            </a:r>
          </a:p>
        </p:txBody>
      </p:sp>
      <p:sp>
        <p:nvSpPr>
          <p:cNvPr id="19" name="TextBox 18">
            <a:extLst>
              <a:ext uri="{FF2B5EF4-FFF2-40B4-BE49-F238E27FC236}">
                <a16:creationId xmlns:a16="http://schemas.microsoft.com/office/drawing/2014/main" id="{59222F41-242E-AD42-8618-0B1E290751A1}"/>
              </a:ext>
            </a:extLst>
          </p:cNvPr>
          <p:cNvSpPr txBox="1"/>
          <p:nvPr/>
        </p:nvSpPr>
        <p:spPr>
          <a:xfrm>
            <a:off x="6477000" y="3136392"/>
            <a:ext cx="476412" cy="338554"/>
          </a:xfrm>
          <a:prstGeom prst="rect">
            <a:avLst/>
          </a:prstGeom>
          <a:noFill/>
        </p:spPr>
        <p:txBody>
          <a:bodyPr wrap="none" rtlCol="0">
            <a:spAutoFit/>
          </a:bodyPr>
          <a:lstStyle/>
          <a:p>
            <a:r>
              <a:rPr lang="en-US" sz="1600" dirty="0"/>
              <a:t>N</a:t>
            </a:r>
            <a:r>
              <a:rPr lang="en-US" sz="1600" baseline="-25000" dirty="0"/>
              <a:t>RJ</a:t>
            </a:r>
          </a:p>
        </p:txBody>
      </p:sp>
      <p:sp>
        <p:nvSpPr>
          <p:cNvPr id="20" name="TextBox 19">
            <a:extLst>
              <a:ext uri="{FF2B5EF4-FFF2-40B4-BE49-F238E27FC236}">
                <a16:creationId xmlns:a16="http://schemas.microsoft.com/office/drawing/2014/main" id="{8E0433E2-4DC9-1740-A2DE-E76FB4C53DD6}"/>
              </a:ext>
            </a:extLst>
          </p:cNvPr>
          <p:cNvSpPr txBox="1"/>
          <p:nvPr/>
        </p:nvSpPr>
        <p:spPr>
          <a:xfrm>
            <a:off x="6491454" y="3657600"/>
            <a:ext cx="2576346" cy="338554"/>
          </a:xfrm>
          <a:prstGeom prst="rect">
            <a:avLst/>
          </a:prstGeom>
          <a:noFill/>
        </p:spPr>
        <p:txBody>
          <a:bodyPr wrap="none" rtlCol="0">
            <a:spAutoFit/>
          </a:bodyPr>
          <a:lstStyle/>
          <a:p>
            <a:r>
              <a:rPr lang="en-US" sz="1600" dirty="0"/>
              <a:t>N</a:t>
            </a:r>
            <a:r>
              <a:rPr lang="en-US" sz="1600" baseline="-25000" dirty="0"/>
              <a:t>RJ</a:t>
            </a:r>
            <a:r>
              <a:rPr lang="en-US" sz="1600" dirty="0"/>
              <a:t> = normalization constant</a:t>
            </a:r>
          </a:p>
        </p:txBody>
      </p:sp>
    </p:spTree>
    <p:extLst>
      <p:ext uri="{BB962C8B-B14F-4D97-AF65-F5344CB8AC3E}">
        <p14:creationId xmlns:p14="http://schemas.microsoft.com/office/powerpoint/2010/main" val="4234512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id="{E8859B65-B2C0-CE4B-AB66-A62231038E75}"/>
              </a:ext>
            </a:extLst>
          </p:cNvPr>
          <p:cNvSpPr>
            <a:spLocks noGrp="1" noChangeArrowheads="1"/>
          </p:cNvSpPr>
          <p:nvPr>
            <p:ph type="title"/>
          </p:nvPr>
        </p:nvSpPr>
        <p:spPr>
          <a:xfrm>
            <a:off x="20128" y="27317"/>
            <a:ext cx="9101137" cy="930275"/>
          </a:xfrm>
        </p:spPr>
        <p:txBody>
          <a:bodyPr/>
          <a:lstStyle/>
          <a:p>
            <a:pPr eaLnBrk="1" hangingPunct="1"/>
            <a:r>
              <a:rPr lang="en-US" dirty="0">
                <a:solidFill>
                  <a:srgbClr val="FF0000"/>
                </a:solidFill>
                <a:latin typeface="Times New Roman"/>
              </a:rPr>
              <a:t>KN </a:t>
            </a:r>
            <a:r>
              <a:rPr lang="en-US" dirty="0">
                <a:solidFill>
                  <a:srgbClr val="FF0000"/>
                </a:solidFill>
                <a:latin typeface="Times New Roman"/>
                <a:ea typeface="Times New Roman" charset="0"/>
                <a:cs typeface="Times New Roman" charset="0"/>
              </a:rPr>
              <a:t>→ K</a:t>
            </a:r>
            <a:r>
              <a:rPr lang="en-US" dirty="0">
                <a:solidFill>
                  <a:srgbClr val="FF0000"/>
                </a:solidFill>
                <a:latin typeface="Symbol"/>
                <a:ea typeface="Times New Roman" charset="0"/>
                <a:cs typeface="Times New Roman" charset="0"/>
              </a:rPr>
              <a:t>X </a:t>
            </a:r>
            <a:r>
              <a:rPr lang="en-US" dirty="0">
                <a:solidFill>
                  <a:srgbClr val="FF0000"/>
                </a:solidFill>
                <a:latin typeface="Times New Roman"/>
              </a:rPr>
              <a:t>: </a:t>
            </a:r>
            <a:r>
              <a:rPr lang="en-US" sz="3000" dirty="0">
                <a:solidFill>
                  <a:srgbClr val="D60093"/>
                </a:solidFill>
                <a:latin typeface="Times New Roman"/>
              </a:rPr>
              <a:t>LASSO + BIC results</a:t>
            </a:r>
          </a:p>
        </p:txBody>
      </p:sp>
      <p:cxnSp>
        <p:nvCxnSpPr>
          <p:cNvPr id="7" name="Straight Connector 6">
            <a:extLst>
              <a:ext uri="{FF2B5EF4-FFF2-40B4-BE49-F238E27FC236}">
                <a16:creationId xmlns:a16="http://schemas.microsoft.com/office/drawing/2014/main" id="{3D06D529-75DB-CA40-B24E-AA212A55AF86}"/>
              </a:ext>
            </a:extLst>
          </p:cNvPr>
          <p:cNvCxnSpPr/>
          <p:nvPr/>
        </p:nvCxnSpPr>
        <p:spPr bwMode="auto">
          <a:xfrm>
            <a:off x="152400" y="303212"/>
            <a:ext cx="228600" cy="1588"/>
          </a:xfrm>
          <a:prstGeom prst="line">
            <a:avLst/>
          </a:prstGeom>
          <a:solidFill>
            <a:srgbClr val="00B8FF"/>
          </a:solidFill>
          <a:ln w="22225" cap="flat" cmpd="sng" algn="ctr">
            <a:solidFill>
              <a:srgbClr val="FF0000"/>
            </a:solidFill>
            <a:prstDash val="solid"/>
            <a:round/>
            <a:headEnd type="none" w="med" len="med"/>
            <a:tailEnd type="none" w="med" len="med"/>
          </a:ln>
          <a:effectLst/>
        </p:spPr>
      </p:cxnSp>
      <p:pic>
        <p:nvPicPr>
          <p:cNvPr id="3" name="Picture 2">
            <a:extLst>
              <a:ext uri="{FF2B5EF4-FFF2-40B4-BE49-F238E27FC236}">
                <a16:creationId xmlns:a16="http://schemas.microsoft.com/office/drawing/2014/main" id="{227231C0-DF64-4749-85AB-28D61C7F6C2B}"/>
              </a:ext>
            </a:extLst>
          </p:cNvPr>
          <p:cNvPicPr>
            <a:picLocks noChangeAspect="1"/>
          </p:cNvPicPr>
          <p:nvPr/>
        </p:nvPicPr>
        <p:blipFill>
          <a:blip r:embed="rId3"/>
          <a:stretch>
            <a:fillRect/>
          </a:stretch>
        </p:blipFill>
        <p:spPr>
          <a:xfrm>
            <a:off x="1143000" y="1066800"/>
            <a:ext cx="4673278" cy="5791200"/>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BDBFA0C-CD16-8941-991E-33B3541EB10A}"/>
                  </a:ext>
                </a:extLst>
              </p:cNvPr>
              <p:cNvSpPr txBox="1"/>
              <p:nvPr/>
            </p:nvSpPr>
            <p:spPr>
              <a:xfrm>
                <a:off x="6705600" y="3733800"/>
                <a:ext cx="1403397" cy="2769989"/>
              </a:xfrm>
              <a:prstGeom prst="rect">
                <a:avLst/>
              </a:prstGeom>
              <a:solidFill>
                <a:srgbClr val="FFC0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1800" i="1" smtClean="0">
                          <a:latin typeface="Cambria Math" panose="02040503050406030204" pitchFamily="18" charset="0"/>
                          <a:ea typeface="Cambria Math" panose="02040503050406030204" pitchFamily="18" charset="0"/>
                        </a:rPr>
                        <m:t>Σ</m:t>
                      </m:r>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2030</m:t>
                          </m:r>
                        </m:e>
                      </m:d>
                      <m:r>
                        <a:rPr lang="en-US" sz="1800" b="0" i="1" smtClean="0">
                          <a:latin typeface="Cambria Math" panose="02040503050406030204" pitchFamily="18" charset="0"/>
                          <a:ea typeface="Cambria Math" panose="02040503050406030204" pitchFamily="18" charset="0"/>
                        </a:rPr>
                        <m:t>7</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/2</m:t>
                          </m:r>
                        </m:e>
                        <m:sup>
                          <m:r>
                            <a:rPr lang="en-US" sz="1800" b="0" i="1" smtClean="0">
                              <a:latin typeface="Cambria Math" panose="02040503050406030204" pitchFamily="18" charset="0"/>
                              <a:ea typeface="Cambria Math" panose="02040503050406030204" pitchFamily="18" charset="0"/>
                            </a:rPr>
                            <m:t>+</m:t>
                          </m:r>
                        </m:sup>
                      </m:sSup>
                    </m:oMath>
                  </m:oMathPara>
                </a14:m>
                <a:endParaRPr lang="en-US" sz="1800" b="0" dirty="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l-GR" sz="1800" i="1" smtClean="0">
                          <a:latin typeface="Cambria Math" panose="02040503050406030204" pitchFamily="18" charset="0"/>
                          <a:ea typeface="Cambria Math" panose="02040503050406030204" pitchFamily="18" charset="0"/>
                        </a:rPr>
                        <m:t>Σ</m:t>
                      </m:r>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1940</m:t>
                          </m:r>
                        </m:e>
                      </m:d>
                      <m:r>
                        <a:rPr lang="en-US" sz="1800" b="0" i="1" smtClean="0">
                          <a:latin typeface="Cambria Math" panose="02040503050406030204" pitchFamily="18" charset="0"/>
                          <a:ea typeface="Cambria Math" panose="02040503050406030204" pitchFamily="18" charset="0"/>
                        </a:rPr>
                        <m:t>3</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/2</m:t>
                          </m:r>
                        </m:e>
                        <m:sup>
                          <m:r>
                            <a:rPr lang="en-US" sz="1800" b="0" i="1" smtClean="0">
                              <a:latin typeface="Cambria Math" panose="02040503050406030204" pitchFamily="18" charset="0"/>
                              <a:ea typeface="Cambria Math" panose="02040503050406030204" pitchFamily="18" charset="0"/>
                            </a:rPr>
                            <m:t>+</m:t>
                          </m:r>
                        </m:sup>
                      </m:sSup>
                    </m:oMath>
                  </m:oMathPara>
                </a14:m>
                <a:endParaRPr lang="en-US" sz="1800" b="0" dirty="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l-GR" sz="1800" i="1" smtClean="0">
                          <a:latin typeface="Cambria Math" panose="02040503050406030204" pitchFamily="18" charset="0"/>
                          <a:ea typeface="Cambria Math" panose="02040503050406030204" pitchFamily="18" charset="0"/>
                        </a:rPr>
                        <m:t>Σ</m:t>
                      </m:r>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2100</m:t>
                          </m:r>
                        </m:e>
                      </m:d>
                      <m:r>
                        <a:rPr lang="en-US" sz="1800" b="0" i="1" smtClean="0">
                          <a:latin typeface="Cambria Math" panose="02040503050406030204" pitchFamily="18" charset="0"/>
                          <a:ea typeface="Cambria Math" panose="02040503050406030204" pitchFamily="18" charset="0"/>
                        </a:rPr>
                        <m:t>7</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/2</m:t>
                          </m:r>
                        </m:e>
                        <m:sup>
                          <m:r>
                            <a:rPr lang="en-US" sz="1800" b="0" i="1" smtClean="0">
                              <a:latin typeface="Cambria Math" panose="02040503050406030204" pitchFamily="18" charset="0"/>
                              <a:ea typeface="Cambria Math" panose="02040503050406030204" pitchFamily="18" charset="0"/>
                            </a:rPr>
                            <m:t>−</m:t>
                          </m:r>
                        </m:sup>
                      </m:sSup>
                    </m:oMath>
                  </m:oMathPara>
                </a14:m>
                <a:endParaRPr lang="en-US" sz="1800" dirty="0"/>
              </a:p>
              <a:p>
                <a:pPr/>
                <a14:m>
                  <m:oMathPara xmlns:m="http://schemas.openxmlformats.org/officeDocument/2006/math">
                    <m:oMathParaPr>
                      <m:jc m:val="centerGroup"/>
                    </m:oMathParaPr>
                    <m:oMath xmlns:m="http://schemas.openxmlformats.org/officeDocument/2006/math">
                      <m:r>
                        <m:rPr>
                          <m:sty m:val="p"/>
                        </m:rPr>
                        <a:rPr lang="el-GR" sz="1800" i="1" smtClean="0">
                          <a:latin typeface="Cambria Math" panose="02040503050406030204" pitchFamily="18" charset="0"/>
                          <a:ea typeface="Cambria Math" panose="02040503050406030204" pitchFamily="18" charset="0"/>
                        </a:rPr>
                        <m:t>Λ</m:t>
                      </m:r>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2020</m:t>
                          </m:r>
                        </m:e>
                      </m:d>
                      <m:r>
                        <a:rPr lang="en-US" sz="1800" b="0" i="1" smtClean="0">
                          <a:latin typeface="Cambria Math" panose="02040503050406030204" pitchFamily="18" charset="0"/>
                          <a:ea typeface="Cambria Math" panose="02040503050406030204" pitchFamily="18" charset="0"/>
                        </a:rPr>
                        <m:t>7</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/2</m:t>
                          </m:r>
                        </m:e>
                        <m:sup>
                          <m:r>
                            <a:rPr lang="en-US" sz="1800" b="0" i="1" smtClean="0">
                              <a:latin typeface="Cambria Math" panose="02040503050406030204" pitchFamily="18" charset="0"/>
                              <a:ea typeface="Cambria Math" panose="02040503050406030204" pitchFamily="18" charset="0"/>
                            </a:rPr>
                            <m:t>+</m:t>
                          </m:r>
                        </m:sup>
                      </m:sSup>
                    </m:oMath>
                  </m:oMathPara>
                </a14:m>
                <a:endParaRPr lang="en-US" sz="1800" b="0" dirty="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l-GR" sz="1800" i="1" smtClean="0">
                          <a:latin typeface="Cambria Math" panose="02040503050406030204" pitchFamily="18" charset="0"/>
                          <a:ea typeface="Cambria Math" panose="02040503050406030204" pitchFamily="18" charset="0"/>
                        </a:rPr>
                        <m:t>Σ</m:t>
                      </m:r>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1840</m:t>
                          </m:r>
                        </m:e>
                      </m:d>
                      <m:r>
                        <a:rPr lang="en-US" sz="1800" b="0" i="1" smtClean="0">
                          <a:latin typeface="Cambria Math" panose="02040503050406030204" pitchFamily="18" charset="0"/>
                          <a:ea typeface="Cambria Math" panose="02040503050406030204" pitchFamily="18" charset="0"/>
                        </a:rPr>
                        <m:t>3</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/2</m:t>
                          </m:r>
                        </m:e>
                        <m:sup>
                          <m:r>
                            <a:rPr lang="en-US" sz="1800" b="0" i="1" smtClean="0">
                              <a:latin typeface="Cambria Math" panose="02040503050406030204" pitchFamily="18" charset="0"/>
                              <a:ea typeface="Cambria Math" panose="02040503050406030204" pitchFamily="18" charset="0"/>
                            </a:rPr>
                            <m:t>+</m:t>
                          </m:r>
                        </m:sup>
                      </m:sSup>
                    </m:oMath>
                  </m:oMathPara>
                </a14:m>
                <a:endParaRPr lang="en-US" sz="1800" b="0" dirty="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l-GR" sz="1800" i="1" smtClean="0">
                          <a:latin typeface="Cambria Math" panose="02040503050406030204" pitchFamily="18" charset="0"/>
                          <a:ea typeface="Cambria Math" panose="02040503050406030204" pitchFamily="18" charset="0"/>
                        </a:rPr>
                        <m:t>Λ</m:t>
                      </m:r>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1890</m:t>
                          </m:r>
                        </m:e>
                      </m:d>
                      <m:r>
                        <a:rPr lang="en-US" sz="1800" b="0" i="1" smtClean="0">
                          <a:latin typeface="Cambria Math" panose="02040503050406030204" pitchFamily="18" charset="0"/>
                          <a:ea typeface="Cambria Math" panose="02040503050406030204" pitchFamily="18" charset="0"/>
                        </a:rPr>
                        <m:t>3</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/2</m:t>
                          </m:r>
                        </m:e>
                        <m:sup>
                          <m:r>
                            <a:rPr lang="en-US" sz="1800" b="0" i="1" smtClean="0">
                              <a:latin typeface="Cambria Math" panose="02040503050406030204" pitchFamily="18" charset="0"/>
                              <a:ea typeface="Cambria Math" panose="02040503050406030204" pitchFamily="18" charset="0"/>
                            </a:rPr>
                            <m:t>+</m:t>
                          </m:r>
                        </m:sup>
                      </m:sSup>
                    </m:oMath>
                  </m:oMathPara>
                </a14:m>
                <a:endParaRPr lang="en-US" sz="1800" b="0" dirty="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l-GR" sz="1800" i="1" smtClean="0">
                          <a:latin typeface="Cambria Math" panose="02040503050406030204" pitchFamily="18" charset="0"/>
                          <a:ea typeface="Cambria Math" panose="02040503050406030204" pitchFamily="18" charset="0"/>
                        </a:rPr>
                        <m:t>Σ</m:t>
                      </m:r>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2265</m:t>
                          </m:r>
                        </m:e>
                      </m:d>
                      <m:r>
                        <a:rPr lang="en-US" sz="1800" b="0" i="1" smtClean="0">
                          <a:latin typeface="Cambria Math" panose="02040503050406030204" pitchFamily="18" charset="0"/>
                          <a:ea typeface="Cambria Math" panose="02040503050406030204" pitchFamily="18" charset="0"/>
                        </a:rPr>
                        <m:t>5</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/2</m:t>
                          </m:r>
                        </m:e>
                        <m:sup>
                          <m:r>
                            <a:rPr lang="en-US" sz="1800" b="0" i="1" smtClean="0">
                              <a:latin typeface="Cambria Math" panose="02040503050406030204" pitchFamily="18" charset="0"/>
                              <a:ea typeface="Cambria Math" panose="02040503050406030204" pitchFamily="18" charset="0"/>
                            </a:rPr>
                            <m:t>−</m:t>
                          </m:r>
                        </m:sup>
                      </m:sSup>
                    </m:oMath>
                  </m:oMathPara>
                </a14:m>
                <a:endParaRPr lang="en-US" sz="1800" b="0" dirty="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l-GR" sz="1800" i="1" smtClean="0">
                          <a:latin typeface="Cambria Math" panose="02040503050406030204" pitchFamily="18" charset="0"/>
                          <a:ea typeface="Cambria Math" panose="02040503050406030204" pitchFamily="18" charset="0"/>
                        </a:rPr>
                        <m:t>Σ</m:t>
                      </m:r>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2070</m:t>
                          </m:r>
                        </m:e>
                      </m:d>
                      <m:r>
                        <a:rPr lang="en-US" sz="1800" b="0" i="1" smtClean="0">
                          <a:latin typeface="Cambria Math" panose="02040503050406030204" pitchFamily="18" charset="0"/>
                          <a:ea typeface="Cambria Math" panose="02040503050406030204" pitchFamily="18" charset="0"/>
                        </a:rPr>
                        <m:t>5</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/2</m:t>
                          </m:r>
                        </m:e>
                        <m:sup>
                          <m:r>
                            <a:rPr lang="en-US" sz="1800" b="0" i="1" smtClean="0">
                              <a:latin typeface="Cambria Math" panose="02040503050406030204" pitchFamily="18" charset="0"/>
                              <a:ea typeface="Cambria Math" panose="02040503050406030204" pitchFamily="18" charset="0"/>
                            </a:rPr>
                            <m:t>+</m:t>
                          </m:r>
                        </m:sup>
                      </m:sSup>
                    </m:oMath>
                  </m:oMathPara>
                </a14:m>
                <a:endParaRPr lang="en-US" sz="1800" b="0" dirty="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l-GR" sz="1800" i="1" smtClean="0">
                          <a:latin typeface="Cambria Math" panose="02040503050406030204" pitchFamily="18" charset="0"/>
                          <a:ea typeface="Cambria Math" panose="02040503050406030204" pitchFamily="18" charset="0"/>
                        </a:rPr>
                        <m:t>Σ</m:t>
                      </m:r>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1915</m:t>
                          </m:r>
                        </m:e>
                      </m:d>
                      <m:r>
                        <a:rPr lang="en-US" sz="1800" b="0" i="1" smtClean="0">
                          <a:latin typeface="Cambria Math" panose="02040503050406030204" pitchFamily="18" charset="0"/>
                          <a:ea typeface="Cambria Math" panose="02040503050406030204" pitchFamily="18" charset="0"/>
                        </a:rPr>
                        <m:t>5</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/2</m:t>
                          </m:r>
                        </m:e>
                        <m:sup>
                          <m:r>
                            <a:rPr lang="en-US" sz="1800" b="0" i="1" smtClean="0">
                              <a:latin typeface="Cambria Math" panose="02040503050406030204" pitchFamily="18" charset="0"/>
                              <a:ea typeface="Cambria Math" panose="02040503050406030204" pitchFamily="18" charset="0"/>
                            </a:rPr>
                            <m:t>+</m:t>
                          </m:r>
                        </m:sup>
                      </m:sSup>
                    </m:oMath>
                  </m:oMathPara>
                </a14:m>
                <a:endParaRPr lang="en-US" sz="1800" b="0" dirty="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l-GR" sz="1800" i="1" smtClean="0">
                          <a:latin typeface="Cambria Math" panose="02040503050406030204" pitchFamily="18" charset="0"/>
                          <a:ea typeface="Cambria Math" panose="02040503050406030204" pitchFamily="18" charset="0"/>
                        </a:rPr>
                        <m:t>Λ</m:t>
                      </m:r>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2100</m:t>
                          </m:r>
                        </m:e>
                      </m:d>
                      <m:r>
                        <a:rPr lang="en-US" sz="1800" b="0" i="1" smtClean="0">
                          <a:latin typeface="Cambria Math" panose="02040503050406030204" pitchFamily="18" charset="0"/>
                          <a:ea typeface="Cambria Math" panose="02040503050406030204" pitchFamily="18" charset="0"/>
                        </a:rPr>
                        <m:t>7</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/2</m:t>
                          </m:r>
                        </m:e>
                        <m:sup>
                          <m:r>
                            <a:rPr lang="en-US" sz="1800" b="0" i="1" smtClean="0">
                              <a:latin typeface="Cambria Math" panose="02040503050406030204" pitchFamily="18" charset="0"/>
                              <a:ea typeface="Cambria Math" panose="02040503050406030204" pitchFamily="18" charset="0"/>
                            </a:rPr>
                            <m:t>−</m:t>
                          </m:r>
                        </m:sup>
                      </m:sSup>
                    </m:oMath>
                  </m:oMathPara>
                </a14:m>
                <a:endParaRPr lang="en-US" sz="1800" dirty="0"/>
              </a:p>
            </p:txBody>
          </p:sp>
        </mc:Choice>
        <mc:Fallback xmlns="">
          <p:sp>
            <p:nvSpPr>
              <p:cNvPr id="4" name="TextBox 3">
                <a:extLst>
                  <a:ext uri="{FF2B5EF4-FFF2-40B4-BE49-F238E27FC236}">
                    <a16:creationId xmlns:a16="http://schemas.microsoft.com/office/drawing/2014/main" id="{DBDBFA0C-CD16-8941-991E-33B3541EB10A}"/>
                  </a:ext>
                </a:extLst>
              </p:cNvPr>
              <p:cNvSpPr txBox="1">
                <a:spLocks noRot="1" noChangeAspect="1" noMove="1" noResize="1" noEditPoints="1" noAdjustHandles="1" noChangeArrowheads="1" noChangeShapeType="1" noTextEdit="1"/>
              </p:cNvSpPr>
              <p:nvPr/>
            </p:nvSpPr>
            <p:spPr>
              <a:xfrm>
                <a:off x="6705600" y="3733800"/>
                <a:ext cx="1403397" cy="2769989"/>
              </a:xfrm>
              <a:prstGeom prst="rect">
                <a:avLst/>
              </a:prstGeom>
              <a:blipFill>
                <a:blip r:embed="rId4"/>
                <a:stretch>
                  <a:fillRect l="-3604" b="-2740"/>
                </a:stretch>
              </a:blipFill>
            </p:spPr>
            <p:txBody>
              <a:bodyPr/>
              <a:lstStyle/>
              <a:p>
                <a:r>
                  <a:rPr lang="en-US">
                    <a:noFill/>
                  </a:rPr>
                  <a:t> </a:t>
                </a:r>
              </a:p>
            </p:txBody>
          </p:sp>
        </mc:Fallback>
      </mc:AlternateContent>
      <p:sp>
        <p:nvSpPr>
          <p:cNvPr id="2" name="Rectangle 1">
            <a:extLst>
              <a:ext uri="{FF2B5EF4-FFF2-40B4-BE49-F238E27FC236}">
                <a16:creationId xmlns:a16="http://schemas.microsoft.com/office/drawing/2014/main" id="{549B95F8-01F0-F74D-A19D-80384BD059BA}"/>
              </a:ext>
            </a:extLst>
          </p:cNvPr>
          <p:cNvSpPr/>
          <p:nvPr/>
        </p:nvSpPr>
        <p:spPr bwMode="auto">
          <a:xfrm>
            <a:off x="1143000" y="4648200"/>
            <a:ext cx="304800" cy="16002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Times New Roman" charset="0"/>
            </a:endParaRPr>
          </a:p>
        </p:txBody>
      </p:sp>
      <p:sp>
        <p:nvSpPr>
          <p:cNvPr id="5" name="TextBox 4">
            <a:extLst>
              <a:ext uri="{FF2B5EF4-FFF2-40B4-BE49-F238E27FC236}">
                <a16:creationId xmlns:a16="http://schemas.microsoft.com/office/drawing/2014/main" id="{6A628466-7A88-F94C-A29A-50CAEBE68620}"/>
              </a:ext>
            </a:extLst>
          </p:cNvPr>
          <p:cNvSpPr txBox="1"/>
          <p:nvPr/>
        </p:nvSpPr>
        <p:spPr>
          <a:xfrm rot="16200000">
            <a:off x="841951" y="5237576"/>
            <a:ext cx="699230" cy="461665"/>
          </a:xfrm>
          <a:prstGeom prst="rect">
            <a:avLst/>
          </a:prstGeom>
          <a:noFill/>
        </p:spPr>
        <p:txBody>
          <a:bodyPr wrap="none" rtlCol="0">
            <a:spAutoFit/>
          </a:bodyPr>
          <a:lstStyle/>
          <a:p>
            <a:r>
              <a:rPr lang="en-US" dirty="0"/>
              <a:t>| </a:t>
            </a:r>
            <a:r>
              <a:rPr lang="en-US" dirty="0" err="1"/>
              <a:t>f</a:t>
            </a:r>
            <a:r>
              <a:rPr lang="en-US" baseline="-25000" dirty="0" err="1"/>
              <a:t>R</a:t>
            </a:r>
            <a:r>
              <a:rPr lang="en-US" dirty="0"/>
              <a:t> |</a:t>
            </a:r>
          </a:p>
        </p:txBody>
      </p:sp>
      <p:sp>
        <p:nvSpPr>
          <p:cNvPr id="8" name="TextBox 7">
            <a:extLst>
              <a:ext uri="{FF2B5EF4-FFF2-40B4-BE49-F238E27FC236}">
                <a16:creationId xmlns:a16="http://schemas.microsoft.com/office/drawing/2014/main" id="{C2ECCC23-59F3-3343-BBD1-6F2B97E54DBC}"/>
              </a:ext>
            </a:extLst>
          </p:cNvPr>
          <p:cNvSpPr txBox="1"/>
          <p:nvPr/>
        </p:nvSpPr>
        <p:spPr>
          <a:xfrm>
            <a:off x="6529493" y="3200400"/>
            <a:ext cx="1755609" cy="369332"/>
          </a:xfrm>
          <a:prstGeom prst="rect">
            <a:avLst/>
          </a:prstGeom>
          <a:noFill/>
        </p:spPr>
        <p:txBody>
          <a:bodyPr wrap="none" rtlCol="0">
            <a:spAutoFit/>
          </a:bodyPr>
          <a:lstStyle/>
          <a:p>
            <a:r>
              <a:rPr lang="en-US" sz="1800" u="sng" dirty="0">
                <a:solidFill>
                  <a:schemeClr val="tx1"/>
                </a:solidFill>
              </a:rPr>
              <a:t>10 res. out of 21:</a:t>
            </a:r>
          </a:p>
        </p:txBody>
      </p:sp>
    </p:spTree>
    <p:extLst>
      <p:ext uri="{BB962C8B-B14F-4D97-AF65-F5344CB8AC3E}">
        <p14:creationId xmlns:p14="http://schemas.microsoft.com/office/powerpoint/2010/main" val="702876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id="{E8859B65-B2C0-CE4B-AB66-A62231038E75}"/>
              </a:ext>
            </a:extLst>
          </p:cNvPr>
          <p:cNvSpPr>
            <a:spLocks noGrp="1" noChangeArrowheads="1"/>
          </p:cNvSpPr>
          <p:nvPr>
            <p:ph type="title"/>
          </p:nvPr>
        </p:nvSpPr>
        <p:spPr>
          <a:xfrm>
            <a:off x="20128" y="27317"/>
            <a:ext cx="9101137" cy="930275"/>
          </a:xfrm>
        </p:spPr>
        <p:txBody>
          <a:bodyPr/>
          <a:lstStyle/>
          <a:p>
            <a:pPr eaLnBrk="1" hangingPunct="1"/>
            <a:r>
              <a:rPr lang="en-US" dirty="0">
                <a:solidFill>
                  <a:srgbClr val="FF0000"/>
                </a:solidFill>
                <a:latin typeface="Times New Roman"/>
              </a:rPr>
              <a:t>KN </a:t>
            </a:r>
            <a:r>
              <a:rPr lang="en-US" dirty="0">
                <a:solidFill>
                  <a:srgbClr val="FF0000"/>
                </a:solidFill>
                <a:latin typeface="Times New Roman"/>
                <a:ea typeface="Times New Roman" charset="0"/>
                <a:cs typeface="Times New Roman" charset="0"/>
              </a:rPr>
              <a:t>→ K</a:t>
            </a:r>
            <a:r>
              <a:rPr lang="en-US" dirty="0">
                <a:solidFill>
                  <a:srgbClr val="FF0000"/>
                </a:solidFill>
                <a:latin typeface="Symbol"/>
                <a:ea typeface="Times New Roman" charset="0"/>
                <a:cs typeface="Times New Roman" charset="0"/>
              </a:rPr>
              <a:t>X </a:t>
            </a:r>
            <a:r>
              <a:rPr lang="en-US" dirty="0">
                <a:solidFill>
                  <a:srgbClr val="FF0000"/>
                </a:solidFill>
                <a:latin typeface="Times New Roman"/>
              </a:rPr>
              <a:t>: </a:t>
            </a:r>
            <a:r>
              <a:rPr lang="en-US" sz="3000" dirty="0">
                <a:solidFill>
                  <a:srgbClr val="D60093"/>
                </a:solidFill>
                <a:latin typeface="Times New Roman"/>
              </a:rPr>
              <a:t>LASSO + BIC results</a:t>
            </a:r>
          </a:p>
        </p:txBody>
      </p:sp>
      <p:cxnSp>
        <p:nvCxnSpPr>
          <p:cNvPr id="7" name="Straight Connector 6">
            <a:extLst>
              <a:ext uri="{FF2B5EF4-FFF2-40B4-BE49-F238E27FC236}">
                <a16:creationId xmlns:a16="http://schemas.microsoft.com/office/drawing/2014/main" id="{3D06D529-75DB-CA40-B24E-AA212A55AF86}"/>
              </a:ext>
            </a:extLst>
          </p:cNvPr>
          <p:cNvCxnSpPr/>
          <p:nvPr/>
        </p:nvCxnSpPr>
        <p:spPr bwMode="auto">
          <a:xfrm>
            <a:off x="152400" y="303212"/>
            <a:ext cx="228600" cy="1588"/>
          </a:xfrm>
          <a:prstGeom prst="line">
            <a:avLst/>
          </a:prstGeom>
          <a:solidFill>
            <a:srgbClr val="00B8FF"/>
          </a:solidFill>
          <a:ln w="22225" cap="flat" cmpd="sng" algn="ctr">
            <a:solidFill>
              <a:srgbClr val="FF0000"/>
            </a:solidFill>
            <a:prstDash val="solid"/>
            <a:round/>
            <a:headEnd type="none" w="med" len="med"/>
            <a:tailEnd type="none" w="med" len="med"/>
          </a:ln>
          <a:effectLst/>
        </p:spPr>
      </p:cxnSp>
      <p:pic>
        <p:nvPicPr>
          <p:cNvPr id="2" name="Picture 1">
            <a:extLst>
              <a:ext uri="{FF2B5EF4-FFF2-40B4-BE49-F238E27FC236}">
                <a16:creationId xmlns:a16="http://schemas.microsoft.com/office/drawing/2014/main" id="{88A86ACF-38CC-6444-B9F1-A297139B1819}"/>
              </a:ext>
            </a:extLst>
          </p:cNvPr>
          <p:cNvPicPr>
            <a:picLocks noChangeAspect="1"/>
          </p:cNvPicPr>
          <p:nvPr/>
        </p:nvPicPr>
        <p:blipFill>
          <a:blip r:embed="rId3"/>
          <a:stretch>
            <a:fillRect/>
          </a:stretch>
        </p:blipFill>
        <p:spPr>
          <a:xfrm>
            <a:off x="0" y="1066800"/>
            <a:ext cx="7772400" cy="2671763"/>
          </a:xfrm>
          <a:prstGeom prst="rect">
            <a:avLst/>
          </a:prstGeom>
        </p:spPr>
      </p:pic>
      <p:pic>
        <p:nvPicPr>
          <p:cNvPr id="4" name="Picture 3">
            <a:extLst>
              <a:ext uri="{FF2B5EF4-FFF2-40B4-BE49-F238E27FC236}">
                <a16:creationId xmlns:a16="http://schemas.microsoft.com/office/drawing/2014/main" id="{AAC9F3EA-2D2B-6743-80A4-269887236888}"/>
              </a:ext>
            </a:extLst>
          </p:cNvPr>
          <p:cNvPicPr>
            <a:picLocks noChangeAspect="1"/>
          </p:cNvPicPr>
          <p:nvPr/>
        </p:nvPicPr>
        <p:blipFill>
          <a:blip r:embed="rId4"/>
          <a:stretch>
            <a:fillRect/>
          </a:stretch>
        </p:blipFill>
        <p:spPr>
          <a:xfrm>
            <a:off x="20127" y="4018723"/>
            <a:ext cx="6075873" cy="2746450"/>
          </a:xfrm>
          <a:prstGeom prst="rect">
            <a:avLst/>
          </a:prstGeom>
        </p:spPr>
      </p:pic>
      <p:pic>
        <p:nvPicPr>
          <p:cNvPr id="5" name="Picture 4">
            <a:extLst>
              <a:ext uri="{FF2B5EF4-FFF2-40B4-BE49-F238E27FC236}">
                <a16:creationId xmlns:a16="http://schemas.microsoft.com/office/drawing/2014/main" id="{DE25F947-F18D-2944-B1E3-89F71C9A5A11}"/>
              </a:ext>
            </a:extLst>
          </p:cNvPr>
          <p:cNvPicPr>
            <a:picLocks noChangeAspect="1"/>
          </p:cNvPicPr>
          <p:nvPr/>
        </p:nvPicPr>
        <p:blipFill>
          <a:blip r:embed="rId5"/>
          <a:stretch>
            <a:fillRect/>
          </a:stretch>
        </p:blipFill>
        <p:spPr>
          <a:xfrm>
            <a:off x="6248560" y="3900158"/>
            <a:ext cx="2895440" cy="2957842"/>
          </a:xfrm>
          <a:prstGeom prst="rect">
            <a:avLst/>
          </a:prstGeom>
        </p:spPr>
      </p:pic>
    </p:spTree>
    <p:extLst>
      <p:ext uri="{BB962C8B-B14F-4D97-AF65-F5344CB8AC3E}">
        <p14:creationId xmlns:p14="http://schemas.microsoft.com/office/powerpoint/2010/main" val="2116850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id="{E8859B65-B2C0-CE4B-AB66-A62231038E75}"/>
              </a:ext>
            </a:extLst>
          </p:cNvPr>
          <p:cNvSpPr>
            <a:spLocks noGrp="1" noChangeArrowheads="1"/>
          </p:cNvSpPr>
          <p:nvPr>
            <p:ph type="title"/>
          </p:nvPr>
        </p:nvSpPr>
        <p:spPr>
          <a:xfrm>
            <a:off x="20128" y="27317"/>
            <a:ext cx="9101137" cy="930275"/>
          </a:xfrm>
        </p:spPr>
        <p:txBody>
          <a:bodyPr/>
          <a:lstStyle/>
          <a:p>
            <a:pPr eaLnBrk="1" hangingPunct="1"/>
            <a:r>
              <a:rPr lang="en-US" dirty="0">
                <a:solidFill>
                  <a:srgbClr val="FF0000"/>
                </a:solidFill>
                <a:latin typeface="Times New Roman"/>
              </a:rPr>
              <a:t>KN </a:t>
            </a:r>
            <a:r>
              <a:rPr lang="en-US" dirty="0">
                <a:solidFill>
                  <a:srgbClr val="FF0000"/>
                </a:solidFill>
                <a:latin typeface="Times New Roman"/>
                <a:ea typeface="Times New Roman" charset="0"/>
                <a:cs typeface="Times New Roman" charset="0"/>
              </a:rPr>
              <a:t>→ K</a:t>
            </a:r>
            <a:r>
              <a:rPr lang="en-US" dirty="0">
                <a:solidFill>
                  <a:srgbClr val="FF0000"/>
                </a:solidFill>
                <a:latin typeface="Symbol"/>
                <a:ea typeface="Times New Roman" charset="0"/>
                <a:cs typeface="Times New Roman" charset="0"/>
              </a:rPr>
              <a:t>X </a:t>
            </a:r>
            <a:r>
              <a:rPr lang="en-US" dirty="0">
                <a:solidFill>
                  <a:srgbClr val="FF0000"/>
                </a:solidFill>
                <a:latin typeface="Times New Roman"/>
              </a:rPr>
              <a:t>: </a:t>
            </a:r>
            <a:r>
              <a:rPr lang="en-US" sz="3000" dirty="0">
                <a:solidFill>
                  <a:srgbClr val="D60093"/>
                </a:solidFill>
                <a:latin typeface="Times New Roman"/>
              </a:rPr>
              <a:t>LASSO + BIC results</a:t>
            </a:r>
          </a:p>
        </p:txBody>
      </p:sp>
      <p:cxnSp>
        <p:nvCxnSpPr>
          <p:cNvPr id="7" name="Straight Connector 6">
            <a:extLst>
              <a:ext uri="{FF2B5EF4-FFF2-40B4-BE49-F238E27FC236}">
                <a16:creationId xmlns:a16="http://schemas.microsoft.com/office/drawing/2014/main" id="{3D06D529-75DB-CA40-B24E-AA212A55AF86}"/>
              </a:ext>
            </a:extLst>
          </p:cNvPr>
          <p:cNvCxnSpPr/>
          <p:nvPr/>
        </p:nvCxnSpPr>
        <p:spPr bwMode="auto">
          <a:xfrm>
            <a:off x="152400" y="303212"/>
            <a:ext cx="228600" cy="1588"/>
          </a:xfrm>
          <a:prstGeom prst="line">
            <a:avLst/>
          </a:prstGeom>
          <a:solidFill>
            <a:srgbClr val="00B8FF"/>
          </a:solidFill>
          <a:ln w="22225" cap="flat" cmpd="sng" algn="ctr">
            <a:solidFill>
              <a:srgbClr val="FF0000"/>
            </a:solidFill>
            <a:prstDash val="solid"/>
            <a:round/>
            <a:headEnd type="none" w="med" len="med"/>
            <a:tailEnd type="none" w="med" len="med"/>
          </a:ln>
          <a:effectLst/>
        </p:spPr>
      </p:cxnSp>
      <p:pic>
        <p:nvPicPr>
          <p:cNvPr id="3" name="Picture 2">
            <a:extLst>
              <a:ext uri="{FF2B5EF4-FFF2-40B4-BE49-F238E27FC236}">
                <a16:creationId xmlns:a16="http://schemas.microsoft.com/office/drawing/2014/main" id="{B2B83E5B-67BB-D34D-8353-DEB3507387DB}"/>
              </a:ext>
            </a:extLst>
          </p:cNvPr>
          <p:cNvPicPr>
            <a:picLocks noChangeAspect="1"/>
          </p:cNvPicPr>
          <p:nvPr/>
        </p:nvPicPr>
        <p:blipFill>
          <a:blip r:embed="rId3"/>
          <a:stretch>
            <a:fillRect/>
          </a:stretch>
        </p:blipFill>
        <p:spPr>
          <a:xfrm>
            <a:off x="52784" y="1066800"/>
            <a:ext cx="9076717" cy="3186113"/>
          </a:xfrm>
          <a:prstGeom prst="rect">
            <a:avLst/>
          </a:prstGeom>
        </p:spPr>
      </p:pic>
      <p:pic>
        <p:nvPicPr>
          <p:cNvPr id="9" name="Picture 8">
            <a:extLst>
              <a:ext uri="{FF2B5EF4-FFF2-40B4-BE49-F238E27FC236}">
                <a16:creationId xmlns:a16="http://schemas.microsoft.com/office/drawing/2014/main" id="{50DE08EA-C378-144D-BB9C-9D4518EA2B7F}"/>
              </a:ext>
            </a:extLst>
          </p:cNvPr>
          <p:cNvPicPr>
            <a:picLocks noChangeAspect="1"/>
          </p:cNvPicPr>
          <p:nvPr/>
        </p:nvPicPr>
        <p:blipFill>
          <a:blip r:embed="rId4"/>
          <a:stretch>
            <a:fillRect/>
          </a:stretch>
        </p:blipFill>
        <p:spPr>
          <a:xfrm>
            <a:off x="457200" y="4374137"/>
            <a:ext cx="4589746" cy="2483863"/>
          </a:xfrm>
          <a:prstGeom prst="rect">
            <a:avLst/>
          </a:prstGeom>
        </p:spPr>
      </p:pic>
    </p:spTree>
    <p:extLst>
      <p:ext uri="{BB962C8B-B14F-4D97-AF65-F5344CB8AC3E}">
        <p14:creationId xmlns:p14="http://schemas.microsoft.com/office/powerpoint/2010/main" val="3153837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id="{E8859B65-B2C0-CE4B-AB66-A62231038E75}"/>
              </a:ext>
            </a:extLst>
          </p:cNvPr>
          <p:cNvSpPr>
            <a:spLocks noGrp="1" noChangeArrowheads="1"/>
          </p:cNvSpPr>
          <p:nvPr>
            <p:ph type="title"/>
          </p:nvPr>
        </p:nvSpPr>
        <p:spPr>
          <a:xfrm>
            <a:off x="20128" y="27317"/>
            <a:ext cx="9101137" cy="930275"/>
          </a:xfrm>
        </p:spPr>
        <p:txBody>
          <a:bodyPr/>
          <a:lstStyle/>
          <a:p>
            <a:pPr eaLnBrk="1" hangingPunct="1"/>
            <a:r>
              <a:rPr lang="en-US" dirty="0">
                <a:solidFill>
                  <a:srgbClr val="FF0000"/>
                </a:solidFill>
                <a:latin typeface="Times New Roman"/>
              </a:rPr>
              <a:t>KN </a:t>
            </a:r>
            <a:r>
              <a:rPr lang="en-US" dirty="0">
                <a:solidFill>
                  <a:srgbClr val="FF0000"/>
                </a:solidFill>
                <a:latin typeface="Times New Roman"/>
                <a:ea typeface="Times New Roman" charset="0"/>
                <a:cs typeface="Times New Roman" charset="0"/>
              </a:rPr>
              <a:t>→ K</a:t>
            </a:r>
            <a:r>
              <a:rPr lang="en-US" dirty="0">
                <a:solidFill>
                  <a:srgbClr val="FF0000"/>
                </a:solidFill>
                <a:latin typeface="Symbol"/>
                <a:ea typeface="Times New Roman" charset="0"/>
                <a:cs typeface="Times New Roman" charset="0"/>
              </a:rPr>
              <a:t>X </a:t>
            </a:r>
            <a:r>
              <a:rPr lang="en-US" dirty="0">
                <a:solidFill>
                  <a:srgbClr val="FF0000"/>
                </a:solidFill>
                <a:latin typeface="Times New Roman"/>
              </a:rPr>
              <a:t>: </a:t>
            </a:r>
            <a:r>
              <a:rPr lang="en-US" sz="3000" dirty="0">
                <a:solidFill>
                  <a:srgbClr val="D60093"/>
                </a:solidFill>
                <a:latin typeface="Times New Roman"/>
              </a:rPr>
              <a:t>LASSO + BIC results</a:t>
            </a:r>
          </a:p>
        </p:txBody>
      </p:sp>
      <p:cxnSp>
        <p:nvCxnSpPr>
          <p:cNvPr id="7" name="Straight Connector 6">
            <a:extLst>
              <a:ext uri="{FF2B5EF4-FFF2-40B4-BE49-F238E27FC236}">
                <a16:creationId xmlns:a16="http://schemas.microsoft.com/office/drawing/2014/main" id="{3D06D529-75DB-CA40-B24E-AA212A55AF86}"/>
              </a:ext>
            </a:extLst>
          </p:cNvPr>
          <p:cNvCxnSpPr/>
          <p:nvPr/>
        </p:nvCxnSpPr>
        <p:spPr bwMode="auto">
          <a:xfrm>
            <a:off x="152400" y="303212"/>
            <a:ext cx="228600" cy="1588"/>
          </a:xfrm>
          <a:prstGeom prst="line">
            <a:avLst/>
          </a:prstGeom>
          <a:solidFill>
            <a:srgbClr val="00B8FF"/>
          </a:solidFill>
          <a:ln w="22225" cap="flat" cmpd="sng" algn="ctr">
            <a:solidFill>
              <a:srgbClr val="FF0000"/>
            </a:solidFill>
            <a:prstDash val="solid"/>
            <a:round/>
            <a:headEnd type="none" w="med" len="med"/>
            <a:tailEnd type="none" w="med" len="med"/>
          </a:ln>
          <a:effectLst/>
        </p:spPr>
      </p:cxnSp>
      <p:pic>
        <p:nvPicPr>
          <p:cNvPr id="3" name="Picture 2">
            <a:extLst>
              <a:ext uri="{FF2B5EF4-FFF2-40B4-BE49-F238E27FC236}">
                <a16:creationId xmlns:a16="http://schemas.microsoft.com/office/drawing/2014/main" id="{B2B83E5B-67BB-D34D-8353-DEB3507387DB}"/>
              </a:ext>
            </a:extLst>
          </p:cNvPr>
          <p:cNvPicPr>
            <a:picLocks noChangeAspect="1"/>
          </p:cNvPicPr>
          <p:nvPr/>
        </p:nvPicPr>
        <p:blipFill>
          <a:blip r:embed="rId3"/>
          <a:stretch>
            <a:fillRect/>
          </a:stretch>
        </p:blipFill>
        <p:spPr>
          <a:xfrm>
            <a:off x="52784" y="1066800"/>
            <a:ext cx="9076717" cy="3186113"/>
          </a:xfrm>
          <a:prstGeom prst="rect">
            <a:avLst/>
          </a:prstGeom>
        </p:spPr>
      </p:pic>
      <p:pic>
        <p:nvPicPr>
          <p:cNvPr id="9" name="Picture 8">
            <a:extLst>
              <a:ext uri="{FF2B5EF4-FFF2-40B4-BE49-F238E27FC236}">
                <a16:creationId xmlns:a16="http://schemas.microsoft.com/office/drawing/2014/main" id="{50DE08EA-C378-144D-BB9C-9D4518EA2B7F}"/>
              </a:ext>
            </a:extLst>
          </p:cNvPr>
          <p:cNvPicPr>
            <a:picLocks noChangeAspect="1"/>
          </p:cNvPicPr>
          <p:nvPr/>
        </p:nvPicPr>
        <p:blipFill>
          <a:blip r:embed="rId4"/>
          <a:stretch>
            <a:fillRect/>
          </a:stretch>
        </p:blipFill>
        <p:spPr>
          <a:xfrm>
            <a:off x="457200" y="4374137"/>
            <a:ext cx="4589746" cy="2483863"/>
          </a:xfrm>
          <a:prstGeom prst="rect">
            <a:avLst/>
          </a:prstGeom>
        </p:spPr>
      </p:pic>
      <p:sp>
        <p:nvSpPr>
          <p:cNvPr id="10" name="TextBox 9">
            <a:extLst>
              <a:ext uri="{FF2B5EF4-FFF2-40B4-BE49-F238E27FC236}">
                <a16:creationId xmlns:a16="http://schemas.microsoft.com/office/drawing/2014/main" id="{B0948B9E-D7F0-8B46-A7FD-227AFB1929C4}"/>
              </a:ext>
            </a:extLst>
          </p:cNvPr>
          <p:cNvSpPr txBox="1"/>
          <p:nvPr/>
        </p:nvSpPr>
        <p:spPr>
          <a:xfrm>
            <a:off x="5791200" y="4695493"/>
            <a:ext cx="2922595" cy="369332"/>
          </a:xfrm>
          <a:prstGeom prst="rect">
            <a:avLst/>
          </a:prstGeom>
          <a:noFill/>
        </p:spPr>
        <p:txBody>
          <a:bodyPr wrap="none" rtlCol="0">
            <a:spAutoFit/>
          </a:bodyPr>
          <a:lstStyle/>
          <a:p>
            <a:r>
              <a:rPr lang="en-US" sz="1800" u="sng" dirty="0">
                <a:solidFill>
                  <a:srgbClr val="FF66FF"/>
                </a:solidFill>
                <a:uFill>
                  <a:solidFill>
                    <a:schemeClr val="tx1"/>
                  </a:solidFill>
                </a:uFill>
              </a:rPr>
              <a:t>Jackson et al., PRC91 ’2015 :</a:t>
            </a:r>
          </a:p>
        </p:txBody>
      </p:sp>
      <p:sp>
        <p:nvSpPr>
          <p:cNvPr id="11" name="TextBox 10">
            <a:extLst>
              <a:ext uri="{FF2B5EF4-FFF2-40B4-BE49-F238E27FC236}">
                <a16:creationId xmlns:a16="http://schemas.microsoft.com/office/drawing/2014/main" id="{4E4BC0E1-5D0D-0A42-A2C2-A10070E3636C}"/>
              </a:ext>
            </a:extLst>
          </p:cNvPr>
          <p:cNvSpPr txBox="1"/>
          <p:nvPr/>
        </p:nvSpPr>
        <p:spPr>
          <a:xfrm>
            <a:off x="5611520" y="5002165"/>
            <a:ext cx="3608680" cy="338554"/>
          </a:xfrm>
          <a:prstGeom prst="rect">
            <a:avLst/>
          </a:prstGeom>
          <a:noFill/>
        </p:spPr>
        <p:txBody>
          <a:bodyPr wrap="none" rtlCol="0">
            <a:spAutoFit/>
          </a:bodyPr>
          <a:lstStyle/>
          <a:p>
            <a:r>
              <a:rPr lang="en-US" sz="1600" dirty="0"/>
              <a:t>(considering only 3- &amp; 4-star resonances)</a:t>
            </a:r>
          </a:p>
        </p:txBody>
      </p:sp>
      <p:cxnSp>
        <p:nvCxnSpPr>
          <p:cNvPr id="13" name="Straight Connector 12">
            <a:extLst>
              <a:ext uri="{FF2B5EF4-FFF2-40B4-BE49-F238E27FC236}">
                <a16:creationId xmlns:a16="http://schemas.microsoft.com/office/drawing/2014/main" id="{CC4D54C9-A429-4049-AAD6-6CB0D59B12E8}"/>
              </a:ext>
            </a:extLst>
          </p:cNvPr>
          <p:cNvCxnSpPr/>
          <p:nvPr/>
        </p:nvCxnSpPr>
        <p:spPr bwMode="auto">
          <a:xfrm>
            <a:off x="5631543" y="4572000"/>
            <a:ext cx="0" cy="2086307"/>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F820E5E-A1D0-854A-9E1D-0E7D1D4EE9FC}"/>
              </a:ext>
            </a:extLst>
          </p:cNvPr>
          <p:cNvCxnSpPr/>
          <p:nvPr/>
        </p:nvCxnSpPr>
        <p:spPr bwMode="auto">
          <a:xfrm>
            <a:off x="5638800" y="4572000"/>
            <a:ext cx="3074995" cy="0"/>
          </a:xfrm>
          <a:prstGeom prst="line">
            <a:avLst/>
          </a:prstGeom>
          <a:solidFill>
            <a:srgbClr val="00B8FF"/>
          </a:solidFill>
          <a:ln w="9525" cap="flat" cmpd="sng" algn="ctr">
            <a:solidFill>
              <a:schemeClr val="tx1"/>
            </a:solidFill>
            <a:prstDash val="solid"/>
            <a:round/>
            <a:headEnd type="none" w="med" len="med"/>
            <a:tailEnd type="none" w="med" len="med"/>
          </a:ln>
          <a:effectLst/>
        </p:spPr>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6C96C445-7893-E44B-B29D-52FF8B98D374}"/>
                  </a:ext>
                </a:extLst>
              </p:cNvPr>
              <p:cNvSpPr txBox="1"/>
              <p:nvPr/>
            </p:nvSpPr>
            <p:spPr>
              <a:xfrm>
                <a:off x="6553081" y="5486400"/>
                <a:ext cx="1246431"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1600" i="1" smtClean="0">
                          <a:latin typeface="Cambria Math" panose="02040503050406030204" pitchFamily="18" charset="0"/>
                          <a:ea typeface="Cambria Math" panose="02040503050406030204" pitchFamily="18" charset="0"/>
                        </a:rPr>
                        <m:t>Σ</m:t>
                      </m:r>
                      <m:d>
                        <m:dPr>
                          <m:ctrlPr>
                            <a:rPr lang="en-US" sz="1600" b="0" i="1" smtClean="0">
                              <a:latin typeface="Cambria Math" panose="02040503050406030204" pitchFamily="18" charset="0"/>
                              <a:ea typeface="Cambria Math" panose="02040503050406030204" pitchFamily="18" charset="0"/>
                            </a:rPr>
                          </m:ctrlPr>
                        </m:dPr>
                        <m:e>
                          <m:r>
                            <a:rPr lang="en-US" sz="1600" b="0" i="1" smtClean="0">
                              <a:latin typeface="Cambria Math" panose="02040503050406030204" pitchFamily="18" charset="0"/>
                              <a:ea typeface="Cambria Math" panose="02040503050406030204" pitchFamily="18" charset="0"/>
                            </a:rPr>
                            <m:t>2030</m:t>
                          </m:r>
                        </m:e>
                      </m:d>
                      <m:r>
                        <a:rPr lang="en-US" sz="1600" b="0" i="1" smtClean="0">
                          <a:latin typeface="Cambria Math" panose="02040503050406030204" pitchFamily="18" charset="0"/>
                          <a:ea typeface="Cambria Math" panose="02040503050406030204" pitchFamily="18" charset="0"/>
                        </a:rPr>
                        <m:t>7</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/2</m:t>
                          </m:r>
                        </m:e>
                        <m:sup>
                          <m:r>
                            <a:rPr lang="en-US" sz="1600" b="0" i="1" smtClean="0">
                              <a:latin typeface="Cambria Math" panose="02040503050406030204" pitchFamily="18" charset="0"/>
                              <a:ea typeface="Cambria Math" panose="02040503050406030204" pitchFamily="18" charset="0"/>
                            </a:rPr>
                            <m:t>+</m:t>
                          </m:r>
                        </m:sup>
                      </m:sSup>
                    </m:oMath>
                  </m:oMathPara>
                </a14:m>
                <a:endParaRPr lang="en-US" sz="16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l-GR" sz="1600" i="1" smtClean="0">
                          <a:latin typeface="Cambria Math" panose="02040503050406030204" pitchFamily="18" charset="0"/>
                          <a:ea typeface="Cambria Math" panose="02040503050406030204" pitchFamily="18" charset="0"/>
                        </a:rPr>
                        <m:t>Σ</m:t>
                      </m:r>
                      <m:d>
                        <m:dPr>
                          <m:ctrlPr>
                            <a:rPr lang="en-US" sz="1600" b="0" i="1" smtClean="0">
                              <a:latin typeface="Cambria Math" panose="02040503050406030204" pitchFamily="18" charset="0"/>
                              <a:ea typeface="Cambria Math" panose="02040503050406030204" pitchFamily="18" charset="0"/>
                            </a:rPr>
                          </m:ctrlPr>
                        </m:dPr>
                        <m:e>
                          <m:r>
                            <a:rPr lang="en-US" sz="1600" b="0" i="1" smtClean="0">
                              <a:latin typeface="Cambria Math" panose="02040503050406030204" pitchFamily="18" charset="0"/>
                              <a:ea typeface="Cambria Math" panose="02040503050406030204" pitchFamily="18" charset="0"/>
                            </a:rPr>
                            <m:t>2265</m:t>
                          </m:r>
                        </m:e>
                      </m:d>
                      <m:r>
                        <a:rPr lang="en-US" sz="1600" b="0" i="1" smtClean="0">
                          <a:latin typeface="Cambria Math" panose="02040503050406030204" pitchFamily="18" charset="0"/>
                          <a:ea typeface="Cambria Math" panose="02040503050406030204" pitchFamily="18" charset="0"/>
                        </a:rPr>
                        <m:t>5</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/2</m:t>
                          </m:r>
                        </m:e>
                        <m:sup>
                          <m:r>
                            <a:rPr lang="en-US" sz="1600" b="0" i="1" smtClean="0">
                              <a:latin typeface="Cambria Math" panose="02040503050406030204" pitchFamily="18" charset="0"/>
                              <a:ea typeface="Cambria Math" panose="02040503050406030204" pitchFamily="18" charset="0"/>
                            </a:rPr>
                            <m:t>−</m:t>
                          </m:r>
                        </m:sup>
                      </m:sSup>
                    </m:oMath>
                  </m:oMathPara>
                </a14:m>
                <a:endParaRPr lang="en-US" sz="1600" b="0" dirty="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l-GR" sz="1600" i="1" smtClean="0">
                          <a:latin typeface="Cambria Math" panose="02040503050406030204" pitchFamily="18" charset="0"/>
                          <a:ea typeface="Cambria Math" panose="02040503050406030204" pitchFamily="18" charset="0"/>
                        </a:rPr>
                        <m:t>Λ</m:t>
                      </m:r>
                      <m:d>
                        <m:dPr>
                          <m:ctrlPr>
                            <a:rPr lang="en-US" sz="1600" b="0" i="1" smtClean="0">
                              <a:latin typeface="Cambria Math" panose="02040503050406030204" pitchFamily="18" charset="0"/>
                              <a:ea typeface="Cambria Math" panose="02040503050406030204" pitchFamily="18" charset="0"/>
                            </a:rPr>
                          </m:ctrlPr>
                        </m:dPr>
                        <m:e>
                          <m:r>
                            <a:rPr lang="en-US" sz="1600" b="0" i="1" smtClean="0">
                              <a:latin typeface="Cambria Math" panose="02040503050406030204" pitchFamily="18" charset="0"/>
                              <a:ea typeface="Cambria Math" panose="02040503050406030204" pitchFamily="18" charset="0"/>
                            </a:rPr>
                            <m:t>1890</m:t>
                          </m:r>
                        </m:e>
                      </m:d>
                      <m:r>
                        <a:rPr lang="en-US" sz="1600" b="0" i="1" smtClean="0">
                          <a:latin typeface="Cambria Math" panose="02040503050406030204" pitchFamily="18" charset="0"/>
                          <a:ea typeface="Cambria Math" panose="02040503050406030204" pitchFamily="18" charset="0"/>
                        </a:rPr>
                        <m:t>3</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/2</m:t>
                          </m:r>
                        </m:e>
                        <m:sup>
                          <m:r>
                            <a:rPr lang="en-US" sz="1600" b="0" i="1" smtClean="0">
                              <a:latin typeface="Cambria Math" panose="02040503050406030204" pitchFamily="18" charset="0"/>
                              <a:ea typeface="Cambria Math" panose="02040503050406030204" pitchFamily="18" charset="0"/>
                            </a:rPr>
                            <m:t>+</m:t>
                          </m:r>
                        </m:sup>
                      </m:sSup>
                    </m:oMath>
                  </m:oMathPara>
                </a14:m>
                <a:endParaRPr lang="en-US" sz="1600" dirty="0"/>
              </a:p>
            </p:txBody>
          </p:sp>
        </mc:Choice>
        <mc:Fallback xmlns="">
          <p:sp>
            <p:nvSpPr>
              <p:cNvPr id="16" name="TextBox 15">
                <a:extLst>
                  <a:ext uri="{FF2B5EF4-FFF2-40B4-BE49-F238E27FC236}">
                    <a16:creationId xmlns:a16="http://schemas.microsoft.com/office/drawing/2014/main" id="{6C96C445-7893-E44B-B29D-52FF8B98D374}"/>
                  </a:ext>
                </a:extLst>
              </p:cNvPr>
              <p:cNvSpPr txBox="1">
                <a:spLocks noRot="1" noChangeAspect="1" noMove="1" noResize="1" noEditPoints="1" noAdjustHandles="1" noChangeArrowheads="1" noChangeShapeType="1" noTextEdit="1"/>
              </p:cNvSpPr>
              <p:nvPr/>
            </p:nvSpPr>
            <p:spPr>
              <a:xfrm>
                <a:off x="6553081" y="5486400"/>
                <a:ext cx="1246431" cy="738664"/>
              </a:xfrm>
              <a:prstGeom prst="rect">
                <a:avLst/>
              </a:prstGeom>
              <a:blipFill>
                <a:blip r:embed="rId5"/>
                <a:stretch>
                  <a:fillRect l="-4082" b="-10345"/>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6777B7B4-9C1C-1544-B898-A553FEE3EC5B}"/>
              </a:ext>
            </a:extLst>
          </p:cNvPr>
          <p:cNvSpPr txBox="1"/>
          <p:nvPr/>
        </p:nvSpPr>
        <p:spPr>
          <a:xfrm>
            <a:off x="5909270" y="6370745"/>
            <a:ext cx="2719014" cy="338554"/>
          </a:xfrm>
          <a:prstGeom prst="rect">
            <a:avLst/>
          </a:prstGeom>
          <a:solidFill>
            <a:srgbClr val="FFFF00"/>
          </a:solidFill>
        </p:spPr>
        <p:txBody>
          <a:bodyPr wrap="none" rtlCol="0">
            <a:spAutoFit/>
          </a:bodyPr>
          <a:lstStyle/>
          <a:p>
            <a:r>
              <a:rPr lang="en-US" sz="1600" dirty="0">
                <a:solidFill>
                  <a:schemeClr val="tx1"/>
                </a:solidFill>
              </a:rPr>
              <a:t>(consistent with LASSO+BIC)</a:t>
            </a:r>
          </a:p>
        </p:txBody>
      </p:sp>
    </p:spTree>
    <p:extLst>
      <p:ext uri="{BB962C8B-B14F-4D97-AF65-F5344CB8AC3E}">
        <p14:creationId xmlns:p14="http://schemas.microsoft.com/office/powerpoint/2010/main" val="667393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id="{E8859B65-B2C0-CE4B-AB66-A62231038E75}"/>
              </a:ext>
            </a:extLst>
          </p:cNvPr>
          <p:cNvSpPr>
            <a:spLocks noGrp="1" noChangeArrowheads="1"/>
          </p:cNvSpPr>
          <p:nvPr>
            <p:ph type="title"/>
          </p:nvPr>
        </p:nvSpPr>
        <p:spPr>
          <a:xfrm>
            <a:off x="20128" y="27317"/>
            <a:ext cx="9101137" cy="930275"/>
          </a:xfrm>
        </p:spPr>
        <p:txBody>
          <a:bodyPr/>
          <a:lstStyle/>
          <a:p>
            <a:pPr eaLnBrk="1" hangingPunct="1"/>
            <a:r>
              <a:rPr lang="en-US" dirty="0">
                <a:solidFill>
                  <a:srgbClr val="FF0000"/>
                </a:solidFill>
                <a:latin typeface="Times New Roman"/>
                <a:ea typeface="Times New Roman" charset="0"/>
                <a:cs typeface="Times New Roman" charset="0"/>
              </a:rPr>
              <a:t>Summary</a:t>
            </a:r>
            <a:r>
              <a:rPr lang="en-US" dirty="0">
                <a:solidFill>
                  <a:srgbClr val="FF0000"/>
                </a:solidFill>
                <a:latin typeface="Symbol"/>
                <a:ea typeface="Times New Roman" charset="0"/>
                <a:cs typeface="Times New Roman" charset="0"/>
              </a:rPr>
              <a:t> &amp; </a:t>
            </a:r>
            <a:r>
              <a:rPr lang="en-US" dirty="0">
                <a:solidFill>
                  <a:srgbClr val="FF0000"/>
                </a:solidFill>
                <a:latin typeface="Times New Roman" panose="02020603050405020304" pitchFamily="18" charset="0"/>
                <a:ea typeface="Times New Roman" charset="0"/>
                <a:cs typeface="Times New Roman" panose="02020603050405020304" pitchFamily="18" charset="0"/>
              </a:rPr>
              <a:t>Outlook </a:t>
            </a:r>
            <a:r>
              <a:rPr lang="en-US" dirty="0">
                <a:solidFill>
                  <a:srgbClr val="FF0000"/>
                </a:solidFill>
                <a:latin typeface="Times New Roman" panose="02020603050405020304" pitchFamily="18" charset="0"/>
                <a:cs typeface="Times New Roman" panose="02020603050405020304" pitchFamily="18" charset="0"/>
              </a:rPr>
              <a:t>:</a:t>
            </a:r>
            <a:endParaRPr lang="en-US" sz="3000" dirty="0">
              <a:solidFill>
                <a:srgbClr val="D60093"/>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6867D0B7-64A3-DE4E-BDEE-1BAD676FBAD0}"/>
              </a:ext>
            </a:extLst>
          </p:cNvPr>
          <p:cNvSpPr txBox="1"/>
          <p:nvPr/>
        </p:nvSpPr>
        <p:spPr>
          <a:xfrm>
            <a:off x="27318" y="1143000"/>
            <a:ext cx="9093948" cy="4524315"/>
          </a:xfrm>
          <a:prstGeom prst="rect">
            <a:avLst/>
          </a:prstGeom>
          <a:noFill/>
        </p:spPr>
        <p:txBody>
          <a:bodyPr wrap="square" rtlCol="0">
            <a:spAutoFit/>
          </a:bodyPr>
          <a:lstStyle/>
          <a:p>
            <a:r>
              <a:rPr lang="en-US" dirty="0"/>
              <a:t>A blindfold determination of hyperon resonances based on the Least </a:t>
            </a:r>
          </a:p>
          <a:p>
            <a:r>
              <a:rPr lang="en-US" dirty="0"/>
              <a:t>Absolute Shrinkage Selection Operator (LASSO) method together with </a:t>
            </a:r>
          </a:p>
          <a:p>
            <a:r>
              <a:rPr lang="en-US" dirty="0"/>
              <a:t>the Bayesian Information Criterion (BIC) has been applied to  </a:t>
            </a:r>
          </a:p>
          <a:p>
            <a:r>
              <a:rPr lang="en-US" dirty="0">
                <a:solidFill>
                  <a:schemeClr val="tx1"/>
                </a:solidFill>
                <a:latin typeface="Times New Roman"/>
              </a:rPr>
              <a:t>KN </a:t>
            </a:r>
            <a:r>
              <a:rPr lang="en-US" dirty="0">
                <a:solidFill>
                  <a:schemeClr val="tx1"/>
                </a:solidFill>
                <a:latin typeface="Times New Roman"/>
                <a:ea typeface="Times New Roman" charset="0"/>
                <a:cs typeface="Times New Roman" charset="0"/>
              </a:rPr>
              <a:t>→ K</a:t>
            </a:r>
            <a:r>
              <a:rPr lang="en-US" dirty="0">
                <a:solidFill>
                  <a:schemeClr val="tx1"/>
                </a:solidFill>
                <a:latin typeface="Symbol"/>
                <a:ea typeface="Times New Roman" charset="0"/>
                <a:cs typeface="Times New Roman" charset="0"/>
              </a:rPr>
              <a:t>X  </a:t>
            </a:r>
            <a:r>
              <a:rPr lang="en-US" dirty="0">
                <a:solidFill>
                  <a:schemeClr val="tx1"/>
                </a:solidFill>
                <a:latin typeface="Times New Roman" panose="02020603050405020304" pitchFamily="18" charset="0"/>
                <a:ea typeface="Times New Roman" charset="0"/>
                <a:cs typeface="Times New Roman" panose="02020603050405020304" pitchFamily="18" charset="0"/>
              </a:rPr>
              <a:t>to provide a model that describes the existing data with a </a:t>
            </a:r>
          </a:p>
          <a:p>
            <a:r>
              <a:rPr lang="en-US" dirty="0">
                <a:solidFill>
                  <a:schemeClr val="tx1"/>
                </a:solidFill>
                <a:latin typeface="Times New Roman" panose="02020603050405020304" pitchFamily="18" charset="0"/>
                <a:ea typeface="Times New Roman" charset="0"/>
                <a:cs typeface="Times New Roman" panose="02020603050405020304" pitchFamily="18" charset="0"/>
              </a:rPr>
              <a:t>minimum number of hyperon resonances.  </a:t>
            </a:r>
          </a:p>
          <a:p>
            <a:endParaRPr lang="en-US" dirty="0">
              <a:solidFill>
                <a:schemeClr val="tx1"/>
              </a:solidFill>
              <a:latin typeface="Times New Roman" panose="02020603050405020304" pitchFamily="18" charset="0"/>
              <a:ea typeface="Times New Roman" charset="0"/>
              <a:cs typeface="Times New Roman" panose="02020603050405020304" pitchFamily="18" charset="0"/>
            </a:endParaRPr>
          </a:p>
          <a:p>
            <a:r>
              <a:rPr lang="en-US" dirty="0">
                <a:solidFill>
                  <a:schemeClr val="tx1"/>
                </a:solidFill>
                <a:latin typeface="Times New Roman" panose="02020603050405020304" pitchFamily="18" charset="0"/>
                <a:ea typeface="Times New Roman" charset="0"/>
                <a:cs typeface="Times New Roman" panose="02020603050405020304" pitchFamily="18" charset="0"/>
              </a:rPr>
              <a:t>The approach works well even for relatively poor quality data. In </a:t>
            </a:r>
          </a:p>
          <a:p>
            <a:r>
              <a:rPr lang="en-US" dirty="0">
                <a:solidFill>
                  <a:schemeClr val="tx1"/>
                </a:solidFill>
                <a:latin typeface="Times New Roman" panose="02020603050405020304" pitchFamily="18" charset="0"/>
                <a:ea typeface="Times New Roman" charset="0"/>
                <a:cs typeface="Times New Roman" panose="02020603050405020304" pitchFamily="18" charset="0"/>
              </a:rPr>
              <a:t>particular,  it has identified 10 resonances (5 of them 1-star rated) to be significant out of all 21 above-threshold resonances listed in PDG. </a:t>
            </a:r>
          </a:p>
          <a:p>
            <a:endParaRPr lang="en-US" dirty="0">
              <a:solidFill>
                <a:schemeClr val="tx1"/>
              </a:solidFill>
              <a:latin typeface="Times New Roman" panose="02020603050405020304" pitchFamily="18" charset="0"/>
              <a:ea typeface="Times New Roman" charset="0"/>
              <a:cs typeface="Times New Roman" panose="02020603050405020304" pitchFamily="18" charset="0"/>
            </a:endParaRPr>
          </a:p>
          <a:p>
            <a:r>
              <a:rPr lang="en-US" dirty="0">
                <a:solidFill>
                  <a:schemeClr val="tx1"/>
                </a:solidFill>
                <a:latin typeface="Times New Roman" panose="02020603050405020304" pitchFamily="18" charset="0"/>
                <a:ea typeface="Times New Roman" charset="0"/>
                <a:cs typeface="Times New Roman" panose="02020603050405020304" pitchFamily="18" charset="0"/>
              </a:rPr>
              <a:t>We expect the LASSO+ITC method to become a standard tool in the determination of resonance spectra in hadron spectroscopy.</a:t>
            </a:r>
          </a:p>
        </p:txBody>
      </p:sp>
      <p:cxnSp>
        <p:nvCxnSpPr>
          <p:cNvPr id="12" name="Straight Connector 11">
            <a:extLst>
              <a:ext uri="{FF2B5EF4-FFF2-40B4-BE49-F238E27FC236}">
                <a16:creationId xmlns:a16="http://schemas.microsoft.com/office/drawing/2014/main" id="{D31BD199-E248-5D44-B747-727B19F128AD}"/>
              </a:ext>
            </a:extLst>
          </p:cNvPr>
          <p:cNvCxnSpPr>
            <a:cxnSpLocks/>
          </p:cNvCxnSpPr>
          <p:nvPr/>
        </p:nvCxnSpPr>
        <p:spPr bwMode="auto">
          <a:xfrm>
            <a:off x="137160" y="2304288"/>
            <a:ext cx="152400" cy="0"/>
          </a:xfrm>
          <a:prstGeom prst="line">
            <a:avLst/>
          </a:prstGeom>
          <a:solidFill>
            <a:srgbClr val="00B8FF"/>
          </a:solidFill>
          <a:ln w="222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343732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pPr eaLnBrk="1" hangingPunct="1">
              <a:defRPr/>
            </a:pPr>
            <a:r>
              <a:rPr lang="en-US">
                <a:ea typeface="+mj-ea"/>
                <a:cs typeface="+mj-cs"/>
              </a:rPr>
              <a:t>     </a:t>
            </a:r>
          </a:p>
        </p:txBody>
      </p:sp>
      <p:sp>
        <p:nvSpPr>
          <p:cNvPr id="68611" name="Text Box 3"/>
          <p:cNvSpPr txBox="1">
            <a:spLocks noChangeArrowheads="1"/>
          </p:cNvSpPr>
          <p:nvPr/>
        </p:nvSpPr>
        <p:spPr bwMode="auto">
          <a:xfrm>
            <a:off x="3276600" y="3276600"/>
            <a:ext cx="2286000" cy="762000"/>
          </a:xfrm>
          <a:prstGeom prst="rect">
            <a:avLst/>
          </a:prstGeom>
          <a:noFill/>
          <a:ln w="9525">
            <a:noFill/>
            <a:miter lim="800000"/>
            <a:headEnd/>
            <a:tailEnd/>
          </a:ln>
        </p:spPr>
        <p:txBody>
          <a:bodyPr>
            <a:prstTxWarp prst="textNoShape">
              <a:avLst/>
            </a:prstTxWarp>
            <a:spAutoFit/>
          </a:bodyPr>
          <a:lstStyle/>
          <a:p>
            <a:r>
              <a:rPr lang="en-US" sz="4400" i="1">
                <a:solidFill>
                  <a:srgbClr val="FF0000"/>
                </a:solidFill>
              </a:rPr>
              <a:t>The End</a:t>
            </a:r>
          </a:p>
        </p:txBody>
      </p:sp>
      <p:sp>
        <p:nvSpPr>
          <p:cNvPr id="68612" name="Oval 4"/>
          <p:cNvSpPr>
            <a:spLocks noChangeArrowheads="1"/>
          </p:cNvSpPr>
          <p:nvPr/>
        </p:nvSpPr>
        <p:spPr bwMode="auto">
          <a:xfrm>
            <a:off x="2286000" y="3048000"/>
            <a:ext cx="3886200" cy="1371600"/>
          </a:xfrm>
          <a:prstGeom prst="ellipse">
            <a:avLst/>
          </a:prstGeom>
          <a:solidFill>
            <a:srgbClr val="FFFF00">
              <a:alpha val="20000"/>
            </a:srgbClr>
          </a:solidFill>
          <a:ln w="19050">
            <a:solidFill>
              <a:schemeClr val="tx1"/>
            </a:solidFill>
            <a:round/>
            <a:headEnd/>
            <a:tailEnd/>
          </a:ln>
        </p:spPr>
        <p:txBody>
          <a:bodyPr wrap="none" anchor="ctr">
            <a:prstTxWarp prst="textNoShape">
              <a:avLst/>
            </a:prstTxWarp>
          </a:bodyPr>
          <a:lstStyle/>
          <a:p>
            <a:endParaRPr lang="en-US"/>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a:ln>
              <a:noFill/>
            </a:ln>
            <a:solidFill>
              <a:srgbClr val="000000"/>
            </a:solidFill>
            <a:effectLst/>
            <a:latin typeface="Times New Roman"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a:ln>
              <a:noFill/>
            </a:ln>
            <a:solidFill>
              <a:srgbClr val="000000"/>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25701</TotalTime>
  <Words>1712</Words>
  <Application>Microsoft Macintosh PowerPoint</Application>
  <PresentationFormat>On-screen Show (4:3)</PresentationFormat>
  <Paragraphs>191</Paragraphs>
  <Slides>22</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Gothic720</vt:lpstr>
      <vt:lpstr>굴림</vt:lpstr>
      <vt:lpstr>ＭＳ Ｐゴシック</vt:lpstr>
      <vt:lpstr>Arial</vt:lpstr>
      <vt:lpstr>Cambria Math</vt:lpstr>
      <vt:lpstr>Symbol</vt:lpstr>
      <vt:lpstr>Times New Roman</vt:lpstr>
      <vt:lpstr>Blank Presentation</vt:lpstr>
      <vt:lpstr>Blindfold Determination of Baryon Spectrum  in Strangeness Production Reactions</vt:lpstr>
      <vt:lpstr>Resonance determination: issues one faces</vt:lpstr>
      <vt:lpstr>Resonance determination: standard procedures</vt:lpstr>
      <vt:lpstr>Resonance determination: standard procedures</vt:lpstr>
      <vt:lpstr>PowerPoint Presentation</vt:lpstr>
      <vt:lpstr>Resonance determination: standard procedures</vt:lpstr>
      <vt:lpstr>Resonance determination: standard procedures</vt:lpstr>
      <vt:lpstr>Resonance determination: a novel approach</vt:lpstr>
      <vt:lpstr>PowerPoint Presentation</vt:lpstr>
      <vt:lpstr>Resonance determination: c2 merit function</vt:lpstr>
      <vt:lpstr>Illustration of the approach:  KN → KX </vt:lpstr>
      <vt:lpstr>KN → KX : experimental data prunning</vt:lpstr>
      <vt:lpstr>KN→KX : model                                                                                                                          [Jackson, Oh, Haberzettl, K.N., PRC91(2015)065208]</vt:lpstr>
      <vt:lpstr>KN → KX : hyperon resonances considered</vt:lpstr>
      <vt:lpstr>KN → KX : phenom. model for data prunning</vt:lpstr>
      <vt:lpstr>PowerPoint Presentation</vt:lpstr>
      <vt:lpstr>KN → KX : LASSO + BIC results</vt:lpstr>
      <vt:lpstr>KN → KX : LASSO + BIC results</vt:lpstr>
      <vt:lpstr>KN → KX : LASSO + BIC results</vt:lpstr>
      <vt:lpstr>KN → KX : LASSO + BIC results</vt:lpstr>
      <vt:lpstr>Summary &amp; Outlook :</vt:lpstr>
      <vt:lpstr>     </vt:lpstr>
    </vt:vector>
  </TitlesOfParts>
  <Company>Nakayama Kanzo</Company>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(gauge invariant) model for pion photoproduction</dc:title>
  <cp:lastModifiedBy>Microsoft Office User</cp:lastModifiedBy>
  <cp:revision>954</cp:revision>
  <cp:lastPrinted>2016-01-31T00:15:38Z</cp:lastPrinted>
  <dcterms:created xsi:type="dcterms:W3CDTF">2013-06-01T13:02:50Z</dcterms:created>
  <dcterms:modified xsi:type="dcterms:W3CDTF">2018-07-01T11:08:58Z</dcterms:modified>
</cp:coreProperties>
</file>