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80" r:id="rId4"/>
    <p:sldId id="329" r:id="rId5"/>
    <p:sldId id="282" r:id="rId6"/>
    <p:sldId id="261" r:id="rId7"/>
    <p:sldId id="260" r:id="rId8"/>
    <p:sldId id="259" r:id="rId9"/>
    <p:sldId id="307" r:id="rId10"/>
    <p:sldId id="315" r:id="rId11"/>
    <p:sldId id="318" r:id="rId12"/>
    <p:sldId id="301" r:id="rId13"/>
    <p:sldId id="308" r:id="rId14"/>
    <p:sldId id="281" r:id="rId15"/>
    <p:sldId id="299" r:id="rId16"/>
    <p:sldId id="262" r:id="rId17"/>
    <p:sldId id="283" r:id="rId18"/>
    <p:sldId id="263" r:id="rId19"/>
    <p:sldId id="264" r:id="rId20"/>
    <p:sldId id="265" r:id="rId21"/>
    <p:sldId id="284" r:id="rId22"/>
    <p:sldId id="286" r:id="rId23"/>
    <p:sldId id="285" r:id="rId24"/>
    <p:sldId id="287" r:id="rId25"/>
    <p:sldId id="269" r:id="rId26"/>
    <p:sldId id="319" r:id="rId27"/>
    <p:sldId id="320" r:id="rId28"/>
    <p:sldId id="293" r:id="rId29"/>
    <p:sldId id="310" r:id="rId30"/>
    <p:sldId id="321" r:id="rId31"/>
    <p:sldId id="311" r:id="rId32"/>
    <p:sldId id="325" r:id="rId33"/>
    <p:sldId id="322" r:id="rId34"/>
    <p:sldId id="323" r:id="rId35"/>
    <p:sldId id="324" r:id="rId36"/>
    <p:sldId id="316" r:id="rId37"/>
    <p:sldId id="317" r:id="rId38"/>
    <p:sldId id="291" r:id="rId39"/>
    <p:sldId id="266" r:id="rId40"/>
    <p:sldId id="290" r:id="rId41"/>
    <p:sldId id="292" r:id="rId42"/>
    <p:sldId id="294" r:id="rId43"/>
    <p:sldId id="296" r:id="rId44"/>
    <p:sldId id="267" r:id="rId45"/>
    <p:sldId id="288" r:id="rId46"/>
    <p:sldId id="326" r:id="rId47"/>
    <p:sldId id="268" r:id="rId48"/>
    <p:sldId id="295" r:id="rId49"/>
    <p:sldId id="327" r:id="rId50"/>
    <p:sldId id="328" r:id="rId51"/>
    <p:sldId id="304" r:id="rId5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4" autoAdjust="0"/>
    <p:restoredTop sz="94660"/>
  </p:normalViewPr>
  <p:slideViewPr>
    <p:cSldViewPr>
      <p:cViewPr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/>
              <a:t>2016-08-24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1907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/>
              <a:t>2016-08-24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6907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/>
              <a:t>2016-08-24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6779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/>
              <a:t>2016-08-24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7823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/>
              <a:t>2016-08-24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2643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/>
              <a:t>2016-08-24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2951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/>
              <a:t>2016-08-24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600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/>
              <a:t>2016-08-24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369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/>
              <a:t>2016-08-24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292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/>
              <a:t>2016-08-24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733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/>
              <a:t>2016-08-24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1206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2016-08-24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588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2016-08-24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537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2016-08-24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095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2016-08-24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533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2016-08-24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5950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2016-08-24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7217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2016-08-24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1778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2016-08-24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54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2016-08-24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2503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2016-08-24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3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E5C5-22A9-425A-8D91-5D3AA8E6CB0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2016-08-24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DAAC-9236-42AF-8759-91E612E1900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205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2E5C5-22A9-425A-8D91-5D3AA8E6CB0D}" type="datetimeFigureOut">
              <a:rPr lang="ko-KR" altLang="en-US" smtClean="0"/>
              <a:t>2016-08-24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9DAAC-9236-42AF-8759-91E612E19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02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2E5C5-22A9-425A-8D91-5D3AA8E6CB0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2016-08-24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9DAAC-9236-42AF-8759-91E612E1900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2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8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0.png"/><Relationship Id="rId13" Type="http://schemas.openxmlformats.org/officeDocument/2006/relationships/image" Target="../media/image70.png"/><Relationship Id="rId3" Type="http://schemas.openxmlformats.org/officeDocument/2006/relationships/image" Target="../media/image63.png"/><Relationship Id="rId7" Type="http://schemas.openxmlformats.org/officeDocument/2006/relationships/image" Target="../media/image590.png"/><Relationship Id="rId12" Type="http://schemas.openxmlformats.org/officeDocument/2006/relationships/image" Target="../media/image6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8.png"/><Relationship Id="rId5" Type="http://schemas.openxmlformats.org/officeDocument/2006/relationships/image" Target="../media/image65.png"/><Relationship Id="rId10" Type="http://schemas.openxmlformats.org/officeDocument/2006/relationships/image" Target="../media/image67.png"/><Relationship Id="rId4" Type="http://schemas.openxmlformats.org/officeDocument/2006/relationships/image" Target="../media/image64.jpeg"/><Relationship Id="rId9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77.png"/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12" Type="http://schemas.openxmlformats.org/officeDocument/2006/relationships/image" Target="../media/image8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0.png"/><Relationship Id="rId11" Type="http://schemas.openxmlformats.org/officeDocument/2006/relationships/image" Target="../media/image79.png"/><Relationship Id="rId5" Type="http://schemas.openxmlformats.org/officeDocument/2006/relationships/image" Target="../media/image810.png"/><Relationship Id="rId10" Type="http://schemas.openxmlformats.org/officeDocument/2006/relationships/image" Target="../media/image86.png"/><Relationship Id="rId4" Type="http://schemas.openxmlformats.org/officeDocument/2006/relationships/image" Target="../media/image82.png"/><Relationship Id="rId9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10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94.png"/><Relationship Id="rId5" Type="http://schemas.openxmlformats.org/officeDocument/2006/relationships/image" Target="../media/image83.png"/><Relationship Id="rId10" Type="http://schemas.openxmlformats.org/officeDocument/2006/relationships/image" Target="../media/image93.png"/><Relationship Id="rId4" Type="http://schemas.openxmlformats.org/officeDocument/2006/relationships/image" Target="../media/image820.png"/><Relationship Id="rId9" Type="http://schemas.openxmlformats.org/officeDocument/2006/relationships/image" Target="../media/image9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0.png"/><Relationship Id="rId4" Type="http://schemas.openxmlformats.org/officeDocument/2006/relationships/image" Target="../media/image9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109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png"/><Relationship Id="rId7" Type="http://schemas.openxmlformats.org/officeDocument/2006/relationships/image" Target="../media/image130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Relationship Id="rId9" Type="http://schemas.openxmlformats.org/officeDocument/2006/relationships/image" Target="../media/image1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10" Type="http://schemas.openxmlformats.org/officeDocument/2006/relationships/image" Target="../media/image146.png"/><Relationship Id="rId4" Type="http://schemas.openxmlformats.org/officeDocument/2006/relationships/image" Target="../media/image140.png"/><Relationship Id="rId9" Type="http://schemas.openxmlformats.org/officeDocument/2006/relationships/image" Target="../media/image14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10" Type="http://schemas.openxmlformats.org/officeDocument/2006/relationships/image" Target="../media/image155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4.png"/><Relationship Id="rId12" Type="http://schemas.openxmlformats.org/officeDocument/2006/relationships/image" Target="../media/image174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173.png"/><Relationship Id="rId5" Type="http://schemas.openxmlformats.org/officeDocument/2006/relationships/image" Target="../media/image820.png"/><Relationship Id="rId10" Type="http://schemas.openxmlformats.org/officeDocument/2006/relationships/image" Target="../media/image1390.png"/><Relationship Id="rId4" Type="http://schemas.openxmlformats.org/officeDocument/2006/relationships/image" Target="../media/image810.png"/><Relationship Id="rId9" Type="http://schemas.openxmlformats.org/officeDocument/2006/relationships/image" Target="../media/image138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image" Target="../media/image175.png"/><Relationship Id="rId7" Type="http://schemas.openxmlformats.org/officeDocument/2006/relationships/image" Target="../media/image177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47.png"/><Relationship Id="rId4" Type="http://schemas.openxmlformats.org/officeDocument/2006/relationships/image" Target="../media/image17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1628801"/>
            <a:ext cx="8568952" cy="1971650"/>
          </a:xfrm>
        </p:spPr>
        <p:txBody>
          <a:bodyPr>
            <a:normAutofit/>
          </a:bodyPr>
          <a:lstStyle/>
          <a:p>
            <a:r>
              <a:rPr lang="en-US" altLang="ko-KR" sz="4000" b="1" dirty="0" smtClean="0">
                <a:solidFill>
                  <a:schemeClr val="bg1"/>
                </a:solidFill>
                <a:latin typeface="Freehand591 BT" pitchFamily="2" charset="0"/>
              </a:rPr>
              <a:t>Toward a geometrical description</a:t>
            </a:r>
            <a:br>
              <a:rPr lang="en-US" altLang="ko-KR" sz="4000" b="1" dirty="0" smtClean="0">
                <a:solidFill>
                  <a:schemeClr val="bg1"/>
                </a:solidFill>
                <a:latin typeface="Freehand591 BT" pitchFamily="2" charset="0"/>
              </a:rPr>
            </a:br>
            <a:r>
              <a:rPr lang="en-US" altLang="ko-KR" sz="4000" b="1" dirty="0" smtClean="0">
                <a:solidFill>
                  <a:schemeClr val="bg1"/>
                </a:solidFill>
                <a:latin typeface="Freehand591 BT" pitchFamily="2" charset="0"/>
              </a:rPr>
              <a:t>based on real space renormalization group</a:t>
            </a:r>
            <a:endParaRPr lang="ko-KR" altLang="en-US" sz="4000" b="1" dirty="0">
              <a:solidFill>
                <a:schemeClr val="bg1"/>
              </a:solidFill>
              <a:latin typeface="Freehand591 BT" pitchFamily="2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23528" y="4221088"/>
            <a:ext cx="8712968" cy="1417712"/>
          </a:xfrm>
        </p:spPr>
        <p:txBody>
          <a:bodyPr>
            <a:normAutofit/>
          </a:bodyPr>
          <a:lstStyle/>
          <a:p>
            <a:r>
              <a:rPr lang="en-US" altLang="ko-KR" sz="2700" dirty="0" smtClean="0">
                <a:solidFill>
                  <a:schemeClr val="bg1"/>
                </a:solidFill>
                <a:latin typeface="Hobo BT" pitchFamily="2" charset="0"/>
              </a:rPr>
              <a:t>Ki-</a:t>
            </a:r>
            <a:r>
              <a:rPr lang="en-US" altLang="ko-KR" sz="2700" dirty="0" err="1" smtClean="0">
                <a:solidFill>
                  <a:schemeClr val="bg1"/>
                </a:solidFill>
                <a:latin typeface="Hobo BT" pitchFamily="2" charset="0"/>
              </a:rPr>
              <a:t>Seok</a:t>
            </a:r>
            <a:r>
              <a:rPr lang="en-US" altLang="ko-KR" sz="2700" dirty="0" smtClean="0">
                <a:solidFill>
                  <a:schemeClr val="bg1"/>
                </a:solidFill>
                <a:latin typeface="Hobo BT" pitchFamily="2" charset="0"/>
              </a:rPr>
              <a:t> Kim (POSTECH) and </a:t>
            </a:r>
            <a:r>
              <a:rPr lang="en-US" altLang="ko-KR" sz="2700" dirty="0" err="1" smtClean="0">
                <a:solidFill>
                  <a:schemeClr val="bg1"/>
                </a:solidFill>
                <a:latin typeface="Hobo BT" pitchFamily="2" charset="0"/>
              </a:rPr>
              <a:t>Chanyong</a:t>
            </a:r>
            <a:r>
              <a:rPr lang="en-US" altLang="ko-KR" sz="2700" dirty="0" smtClean="0">
                <a:solidFill>
                  <a:schemeClr val="bg1"/>
                </a:solidFill>
                <a:latin typeface="Hobo BT" pitchFamily="2" charset="0"/>
              </a:rPr>
              <a:t> Park (APCTP)</a:t>
            </a:r>
            <a:endParaRPr lang="ko-KR" altLang="en-US" sz="2700" dirty="0">
              <a:solidFill>
                <a:schemeClr val="bg1"/>
              </a:solidFill>
              <a:latin typeface="Hobo B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87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359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75" y="0"/>
            <a:ext cx="41243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직선 연결선 8"/>
          <p:cNvCxnSpPr/>
          <p:nvPr/>
        </p:nvCxnSpPr>
        <p:spPr>
          <a:xfrm>
            <a:off x="2627784" y="4005064"/>
            <a:ext cx="6264696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179512" y="4221088"/>
            <a:ext cx="8712968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5052369" y="5013176"/>
            <a:ext cx="3840111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179512" y="5301208"/>
            <a:ext cx="8712968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179512" y="5517232"/>
            <a:ext cx="8712968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179512" y="5805264"/>
            <a:ext cx="1368152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32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2204864"/>
                <a:ext cx="8229600" cy="2448272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 algn="ctr">
                  <a:buNone/>
                </a:pPr>
                <a:r>
                  <a:rPr lang="en-US" altLang="ko-KR" sz="3300" dirty="0" smtClean="0">
                    <a:solidFill>
                      <a:schemeClr val="bg1"/>
                    </a:solidFill>
                    <a:latin typeface="Script MT Bold" panose="03040602040607080904" pitchFamily="66" charset="0"/>
                  </a:rPr>
                  <a:t>Landau-</a:t>
                </a:r>
                <a:r>
                  <a:rPr lang="en-US" altLang="ko-KR" sz="3300" dirty="0" err="1" smtClean="0">
                    <a:solidFill>
                      <a:schemeClr val="bg1"/>
                    </a:solidFill>
                    <a:latin typeface="Script MT Bold" panose="03040602040607080904" pitchFamily="66" charset="0"/>
                  </a:rPr>
                  <a:t>Ginzburg</a:t>
                </a:r>
                <a:r>
                  <a:rPr lang="en-US" altLang="ko-KR" sz="3300" dirty="0" smtClean="0">
                    <a:solidFill>
                      <a:schemeClr val="bg1"/>
                    </a:solidFill>
                    <a:latin typeface="Script MT Bold" panose="03040602040607080904" pitchFamily="66" charset="0"/>
                  </a:rPr>
                  <a:t>-Wilson’s theory </a:t>
                </a:r>
              </a:p>
              <a:p>
                <a:pPr marL="0" indent="0" algn="ctr">
                  <a:buNone/>
                </a:pPr>
                <a:r>
                  <a:rPr lang="en-US" altLang="ko-KR" sz="3300" dirty="0" smtClean="0">
                    <a:solidFill>
                      <a:schemeClr val="bg1"/>
                    </a:solidFill>
                    <a:latin typeface="Script MT Bold" panose="03040602040607080904" pitchFamily="66" charset="0"/>
                  </a:rPr>
                  <a:t>+</a:t>
                </a:r>
              </a:p>
              <a:p>
                <a:pPr marL="0" indent="0" algn="ctr">
                  <a:buNone/>
                </a:pPr>
                <a:r>
                  <a:rPr lang="en-US" altLang="ko-KR" sz="3300" dirty="0" smtClean="0">
                    <a:solidFill>
                      <a:srgbClr val="FFFF00"/>
                    </a:solidFill>
                    <a:latin typeface="Script MT Bold" panose="03040602040607080904" pitchFamily="66" charset="0"/>
                  </a:rPr>
                  <a:t>Real space renormalization group</a:t>
                </a:r>
              </a:p>
              <a:p>
                <a:pPr marL="0" indent="0" algn="ctr">
                  <a:buNone/>
                </a:pPr>
                <a:r>
                  <a:rPr lang="en-US" altLang="ko-KR" sz="3300" dirty="0" smtClean="0">
                    <a:solidFill>
                      <a:schemeClr val="bg1"/>
                    </a:solidFill>
                    <a:latin typeface="Script MT Bold" panose="03040602040607080904" pitchFamily="66" charset="0"/>
                  </a:rPr>
                  <a:t>=</a:t>
                </a:r>
                <a:endParaRPr lang="en-US" altLang="ko-KR" sz="3300" b="1" i="1" dirty="0" smtClean="0">
                  <a:solidFill>
                    <a:schemeClr val="bg1"/>
                  </a:solidFill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33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ko-KR" sz="33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𝑮𝑹</m:t>
                          </m:r>
                        </m:e>
                        <m:sub>
                          <m:r>
                            <a:rPr lang="en-US" altLang="ko-KR" sz="33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  <m:r>
                        <a:rPr lang="en-US" altLang="ko-KR" sz="3300" b="1" i="1">
                          <a:solidFill>
                            <a:schemeClr val="bg1"/>
                          </a:solidFill>
                          <a:latin typeface="Cambria Math"/>
                        </a:rPr>
                        <m:t>/</m:t>
                      </m:r>
                      <m:r>
                        <a:rPr lang="en-US" altLang="ko-KR" sz="33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𝑸</m:t>
                      </m:r>
                      <m:r>
                        <a:rPr lang="en-US" altLang="ko-KR" sz="3300" b="1" i="1">
                          <a:solidFill>
                            <a:schemeClr val="bg1"/>
                          </a:solidFill>
                          <a:latin typeface="Cambria Math"/>
                        </a:rPr>
                        <m:t>𝑭</m:t>
                      </m:r>
                      <m:sSub>
                        <m:sSubPr>
                          <m:ctrlPr>
                            <a:rPr lang="en-US" altLang="ko-KR" sz="33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ko-KR" sz="33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𝑻</m:t>
                          </m:r>
                        </m:e>
                        <m:sub>
                          <m:r>
                            <a:rPr lang="en-US" altLang="ko-KR" sz="33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ko-KR" altLang="en-US" sz="3300" b="1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2204864"/>
                <a:ext cx="8229600" cy="2448272"/>
              </a:xfrm>
              <a:blipFill rotWithShape="1">
                <a:blip r:embed="rId2"/>
                <a:stretch>
                  <a:fillRect t="-67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770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제목 1"/>
              <p:cNvSpPr>
                <a:spLocks noGrp="1"/>
              </p:cNvSpPr>
              <p:nvPr>
                <p:ph type="title"/>
              </p:nvPr>
            </p:nvSpPr>
            <p:spPr>
              <a:xfrm>
                <a:off x="611560" y="1844824"/>
                <a:ext cx="7920880" cy="3168352"/>
              </a:xfrm>
            </p:spPr>
            <p:txBody>
              <a:bodyPr>
                <a:noAutofit/>
              </a:bodyPr>
              <a:lstStyle/>
              <a:p>
                <a:r>
                  <a:rPr lang="en-US" altLang="ko-KR" sz="5000" dirty="0" smtClean="0">
                    <a:solidFill>
                      <a:schemeClr val="bg1"/>
                    </a:solidFill>
                    <a:latin typeface="Harlow Solid Italic" panose="04030604020F02020D02" pitchFamily="82" charset="0"/>
                  </a:rPr>
                  <a:t>Why do we care about </a:t>
                </a:r>
                <a:br>
                  <a:rPr lang="en-US" altLang="ko-KR" sz="5000" dirty="0" smtClean="0">
                    <a:solidFill>
                      <a:schemeClr val="bg1"/>
                    </a:solidFill>
                    <a:latin typeface="Harlow Solid Italic" panose="04030604020F02020D02" pitchFamily="82" charset="0"/>
                  </a:rPr>
                </a:br>
                <a:r>
                  <a:rPr lang="en-US" altLang="ko-KR" sz="5000" dirty="0" smtClean="0">
                    <a:solidFill>
                      <a:schemeClr val="bg1"/>
                    </a:solidFill>
                    <a:latin typeface="Harlow Solid Italic" panose="04030604020F02020D02" pitchFamily="82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ko-KR" sz="5000" b="0" i="1" smtClean="0">
                        <a:solidFill>
                          <a:schemeClr val="bg1"/>
                        </a:solidFill>
                        <a:latin typeface="Cambria Math"/>
                      </a:rPr>
                      <m:t>𝐴𝑑</m:t>
                    </m:r>
                    <m:sSub>
                      <m:sSubPr>
                        <m:ctrlPr>
                          <a:rPr lang="en-US" altLang="ko-KR" sz="5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5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ko-KR" sz="5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altLang="ko-KR" sz="5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+2</m:t>
                        </m:r>
                      </m:sub>
                    </m:sSub>
                    <m:r>
                      <a:rPr lang="en-US" altLang="ko-KR" sz="5000" b="0" i="1" smtClean="0">
                        <a:solidFill>
                          <a:schemeClr val="bg1"/>
                        </a:solidFill>
                        <a:latin typeface="Cambria Math"/>
                      </a:rPr>
                      <m:t>/</m:t>
                    </m:r>
                    <m:r>
                      <a:rPr lang="en-US" altLang="ko-KR" sz="5000" b="0" i="1" smtClean="0">
                        <a:solidFill>
                          <a:schemeClr val="bg1"/>
                        </a:solidFill>
                        <a:latin typeface="Cambria Math"/>
                      </a:rPr>
                      <m:t>𝐶𝐹</m:t>
                    </m:r>
                    <m:sSub>
                      <m:sSubPr>
                        <m:ctrlPr>
                          <a:rPr lang="en-US" altLang="ko-KR" sz="5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5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altLang="ko-KR" sz="5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altLang="ko-KR" sz="5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altLang="ko-KR" sz="5000" dirty="0" smtClean="0">
                    <a:solidFill>
                      <a:schemeClr val="bg1"/>
                    </a:solidFill>
                    <a:latin typeface="Harlow Solid Italic" panose="04030604020F02020D02" pitchFamily="82" charset="0"/>
                  </a:rPr>
                  <a:t> duality conjecture ?</a:t>
                </a:r>
                <a:endParaRPr lang="ko-KR" altLang="en-US" sz="5000" dirty="0">
                  <a:solidFill>
                    <a:schemeClr val="bg1"/>
                  </a:solidFill>
                  <a:latin typeface="Harlow Solid Italic" panose="04030604020F02020D02" pitchFamily="82" charset="0"/>
                </a:endParaRPr>
              </a:p>
            </p:txBody>
          </p:sp>
        </mc:Choice>
        <mc:Fallback xmlns="">
          <p:sp>
            <p:nvSpPr>
              <p:cNvPr id="4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1560" y="1844824"/>
                <a:ext cx="7920880" cy="3168352"/>
              </a:xfrm>
              <a:blipFill rotWithShape="1">
                <a:blip r:embed="rId2"/>
                <a:stretch>
                  <a:fillRect l="-154" r="-207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762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6790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76055" y="0"/>
            <a:ext cx="4063355" cy="1412776"/>
          </a:xfrm>
        </p:spPr>
        <p:txBody>
          <a:bodyPr>
            <a:normAutofit/>
          </a:bodyPr>
          <a:lstStyle/>
          <a:p>
            <a:r>
              <a:rPr lang="en-US" altLang="ko-KR" sz="37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Quantum criticality in metals</a:t>
            </a:r>
            <a:endParaRPr lang="ko-KR" altLang="en-US" sz="3700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67902" y="1656185"/>
            <a:ext cx="3976097" cy="5201815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Fermi-surface instabilities in the Landau’s Fermi-liquid state</a:t>
            </a:r>
          </a:p>
          <a:p>
            <a:endParaRPr lang="en-US" altLang="ko-KR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en-US" altLang="ko-KR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Mott and Anderson metal-insulator transitions</a:t>
            </a:r>
          </a:p>
          <a:p>
            <a:endParaRPr lang="en-US" altLang="ko-KR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en-US" altLang="ko-KR" dirty="0" smtClean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r>
              <a:rPr lang="en-US" altLang="ko-KR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Non-perturbative phenomena beyond the present perturbative theoretical framework</a:t>
            </a:r>
            <a:endParaRPr lang="ko-KR" altLang="en-US" dirty="0">
              <a:solidFill>
                <a:srgbClr val="FFFF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2" y="6596223"/>
            <a:ext cx="2583951" cy="24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682" y="0"/>
            <a:ext cx="1309236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" y="0"/>
            <a:ext cx="1315205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07333" y="6119169"/>
                <a:ext cx="708527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𝐴𝐹</m:t>
                      </m:r>
                    </m:oMath>
                  </m:oMathPara>
                </a14:m>
                <a:endParaRPr lang="ko-KR" altLang="en-US" sz="25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33" y="6119169"/>
                <a:ext cx="708527" cy="4770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211960" y="6119169"/>
                <a:ext cx="668966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𝐹𝐿</m:t>
                      </m:r>
                    </m:oMath>
                  </m:oMathPara>
                </a14:m>
                <a:endParaRPr lang="ko-KR" altLang="en-US" sz="25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6119169"/>
                <a:ext cx="668966" cy="4770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72823" y="3184517"/>
            <a:ext cx="2422255" cy="216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8588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7295930" cy="1143000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Strongly coupled field theories ?</a:t>
            </a:r>
            <a:endParaRPr lang="ko-KR" altLang="en-US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Beyond the self-consistent random phase approximation (RPA) theory</a:t>
            </a:r>
            <a:endParaRPr lang="ko-KR" altLang="en-US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146" name="Picture 2" descr="http://content.science20.com/files/images/Sung-Sik%20Lee%20Perimeter%20McMa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31505"/>
            <a:ext cx="2952328" cy="215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107504" y="6237312"/>
            <a:ext cx="483279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700" b="1" dirty="0" smtClean="0">
                <a:solidFill>
                  <a:schemeClr val="bg1"/>
                </a:solidFill>
                <a:latin typeface="French Script MT" panose="03020402040607040605" pitchFamily="66" charset="0"/>
              </a:rPr>
              <a:t>S.-S. Lee, Phys. Rev. B </a:t>
            </a:r>
            <a:r>
              <a:rPr lang="en-US" altLang="ko-KR" sz="2700" b="1" dirty="0">
                <a:solidFill>
                  <a:schemeClr val="bg1"/>
                </a:solidFill>
                <a:latin typeface="French Script MT" panose="03020402040607040605" pitchFamily="66" charset="0"/>
              </a:rPr>
              <a:t>80, 165102 </a:t>
            </a:r>
            <a:r>
              <a:rPr lang="en-US" altLang="ko-KR" sz="2700" b="1" dirty="0" smtClean="0">
                <a:solidFill>
                  <a:schemeClr val="bg1"/>
                </a:solidFill>
                <a:latin typeface="French Script MT" panose="03020402040607040605" pitchFamily="66" charset="0"/>
              </a:rPr>
              <a:t>(2009)</a:t>
            </a:r>
            <a:endParaRPr lang="ko-KR" altLang="en-US" sz="2700" b="1" dirty="0">
              <a:solidFill>
                <a:schemeClr val="bg1"/>
              </a:solidFill>
              <a:latin typeface="French Script MT" panose="03020402040607040605" pitchFamily="66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456" y="3757881"/>
            <a:ext cx="3571776" cy="310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390531"/>
            <a:ext cx="2686907" cy="1032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4484" y="5373216"/>
                <a:ext cx="347883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𝑨𝒍𝒍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𝒑𝒍𝒂𝒏𝒂𝒓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𝒅𝒊𝒂𝒈𝒓𝒂𝒎𝒔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𝒂𝒓𝒆</m:t>
                      </m:r>
                    </m:oMath>
                  </m:oMathPara>
                </a14:m>
                <a:endParaRPr lang="en-US" altLang="ko-KR" b="1" i="1" dirty="0" smtClean="0">
                  <a:solidFill>
                    <a:srgbClr val="FFFF0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𝒊𝒏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𝒕𝒉𝒆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𝒔𝒂𝒎𝒆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𝒐𝒓𝒅𝒆𝒓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𝒐𝒇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𝑶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(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/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𝑵</m:t>
                      </m:r>
                      <m:r>
                        <a:rPr lang="en-US" altLang="ko-KR" b="1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).</m:t>
                      </m:r>
                    </m:oMath>
                  </m:oMathPara>
                </a14:m>
                <a:endParaRPr lang="ko-KR" altLang="en-US" b="1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484" y="5373216"/>
                <a:ext cx="3478837" cy="646331"/>
              </a:xfrm>
              <a:prstGeom prst="rect">
                <a:avLst/>
              </a:prstGeom>
              <a:blipFill rotWithShape="1">
                <a:blip r:embed="rId6"/>
                <a:stretch>
                  <a:fillRect b="-84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091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4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75" y="0"/>
            <a:ext cx="2349227" cy="313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3" y="3912588"/>
            <a:ext cx="6950600" cy="2939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526106"/>
              </p:ext>
            </p:extLst>
          </p:nvPr>
        </p:nvGraphicFramePr>
        <p:xfrm>
          <a:off x="5371182" y="5229200"/>
          <a:ext cx="12890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9" name="수식" r:id="rId5" imgW="520560" imgH="241200" progId="Equation.3">
                  <p:embed/>
                </p:oleObj>
              </mc:Choice>
              <mc:Fallback>
                <p:oleObj name="수식" r:id="rId5" imgW="5205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1182" y="5229200"/>
                        <a:ext cx="1289050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EC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499125"/>
              </p:ext>
            </p:extLst>
          </p:nvPr>
        </p:nvGraphicFramePr>
        <p:xfrm>
          <a:off x="7004030" y="4581128"/>
          <a:ext cx="12255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0" name="수식" r:id="rId7" imgW="495000" imgH="241200" progId="Equation.3">
                  <p:embed/>
                </p:oleObj>
              </mc:Choice>
              <mc:Fallback>
                <p:oleObj name="수식" r:id="rId7" imgW="4950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4030" y="4581128"/>
                        <a:ext cx="1225550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EC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11760" y="1124745"/>
            <a:ext cx="3960440" cy="2787843"/>
          </a:xfrm>
        </p:spPr>
        <p:txBody>
          <a:bodyPr>
            <a:normAutofit lnSpcReduction="10000"/>
          </a:bodyPr>
          <a:lstStyle/>
          <a:p>
            <a:r>
              <a:rPr lang="en-US" altLang="ko-KR" sz="25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Landau-</a:t>
            </a:r>
            <a:r>
              <a:rPr lang="en-US" altLang="ko-KR" sz="2500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Ginzburg</a:t>
            </a:r>
            <a:r>
              <a:rPr lang="en-US" altLang="ko-KR" sz="25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-Wilson-type </a:t>
            </a:r>
            <a:r>
              <a:rPr lang="en-US" altLang="ko-KR" sz="2500" dirty="0">
                <a:solidFill>
                  <a:schemeClr val="bg1"/>
                </a:solidFill>
                <a:latin typeface="Comic Sans MS" panose="030F0702030302020204" pitchFamily="66" charset="0"/>
              </a:rPr>
              <a:t>semi-classical field theory for strongly coupled quantum (conformal) field </a:t>
            </a:r>
            <a:r>
              <a:rPr lang="en-US" altLang="ko-KR" sz="25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theories ??</a:t>
            </a:r>
          </a:p>
          <a:p>
            <a:pPr marL="0" indent="0">
              <a:buNone/>
            </a:pPr>
            <a:r>
              <a:rPr lang="en-US" altLang="ko-KR" sz="25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   (S</a:t>
            </a:r>
            <a:r>
              <a:rPr lang="en-US" altLang="ko-KR" sz="2500" dirty="0">
                <a:solidFill>
                  <a:schemeClr val="bg1"/>
                </a:solidFill>
                <a:latin typeface="Comic Sans MS" panose="030F0702030302020204" pitchFamily="66" charset="0"/>
              </a:rPr>
              <a:t>.-J. Sin</a:t>
            </a:r>
            <a:r>
              <a:rPr lang="en-US" altLang="ko-KR" sz="25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)</a:t>
            </a:r>
            <a:endParaRPr lang="ko-KR" altLang="en-US" sz="25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271" y="0"/>
            <a:ext cx="2918729" cy="2996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제목 1"/>
              <p:cNvSpPr>
                <a:spLocks noGrp="1"/>
              </p:cNvSpPr>
              <p:nvPr>
                <p:ph type="title"/>
              </p:nvPr>
            </p:nvSpPr>
            <p:spPr>
              <a:xfrm>
                <a:off x="1907704" y="0"/>
                <a:ext cx="6912768" cy="83671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3500" b="0" i="1" smtClean="0">
                        <a:solidFill>
                          <a:schemeClr val="bg1"/>
                        </a:solidFill>
                        <a:latin typeface="Cambria Math"/>
                      </a:rPr>
                      <m:t>𝐴𝑑</m:t>
                    </m:r>
                    <m:sSub>
                      <m:sSubPr>
                        <m:ctrlPr>
                          <a:rPr lang="en-US" altLang="ko-KR" sz="35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35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ko-KR" sz="35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altLang="ko-KR" sz="35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+2</m:t>
                        </m:r>
                      </m:sub>
                    </m:sSub>
                    <m:r>
                      <a:rPr lang="en-US" altLang="ko-KR" sz="3500" b="0" i="1" smtClean="0">
                        <a:solidFill>
                          <a:schemeClr val="bg1"/>
                        </a:solidFill>
                        <a:latin typeface="Cambria Math"/>
                      </a:rPr>
                      <m:t>/</m:t>
                    </m:r>
                    <m:r>
                      <a:rPr lang="en-US" altLang="ko-KR" sz="3500" b="0" i="1" smtClean="0">
                        <a:solidFill>
                          <a:schemeClr val="bg1"/>
                        </a:solidFill>
                        <a:latin typeface="Cambria Math"/>
                      </a:rPr>
                      <m:t>𝐶𝐹</m:t>
                    </m:r>
                    <m:sSub>
                      <m:sSubPr>
                        <m:ctrlPr>
                          <a:rPr lang="en-US" altLang="ko-KR" sz="35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35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altLang="ko-KR" sz="35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altLang="ko-KR" sz="35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ko-KR" altLang="en-US" sz="3500" dirty="0" smtClean="0">
                    <a:solidFill>
                      <a:schemeClr val="bg1"/>
                    </a:solidFill>
                  </a:rPr>
                  <a:t>  </a:t>
                </a:r>
                <a:r>
                  <a:rPr lang="en-US" altLang="ko-KR" sz="3500" dirty="0" smtClean="0">
                    <a:latin typeface="Harlow Solid Italic" panose="04030604020F02020D02" pitchFamily="82" charset="0"/>
                  </a:rPr>
                  <a:t>duality</a:t>
                </a:r>
                <a:endParaRPr lang="ko-KR" altLang="en-US" sz="3500" dirty="0">
                  <a:latin typeface="Harlow Solid Italic" panose="04030604020F02020D02" pitchFamily="82" charset="0"/>
                </a:endParaRPr>
              </a:p>
            </p:txBody>
          </p:sp>
        </mc:Choice>
        <mc:Fallback xmlns=""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907704" y="0"/>
                <a:ext cx="6912768" cy="836712"/>
              </a:xfrm>
              <a:blipFill rotWithShape="1">
                <a:blip r:embed="rId10"/>
                <a:stretch>
                  <a:fillRect b="-1678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154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2" y="22473"/>
            <a:ext cx="9130208" cy="679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0" y="1484784"/>
                <a:ext cx="280602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𝑆𝑢𝑛𝑔</m:t>
                      </m:r>
                      <m:r>
                        <a:rPr lang="en-US" altLang="ko-KR" b="0" i="1" smtClean="0">
                          <a:latin typeface="Cambria Math"/>
                        </a:rPr>
                        <m:t>−</m:t>
                      </m:r>
                      <m:r>
                        <a:rPr lang="en-US" altLang="ko-KR" b="0" i="1" smtClean="0">
                          <a:latin typeface="Cambria Math"/>
                        </a:rPr>
                        <m:t>𝑆𝑖𝑘</m:t>
                      </m:r>
                      <m:r>
                        <a:rPr lang="en-US" altLang="ko-KR" b="0" i="1" smtClean="0">
                          <a:latin typeface="Cambria Math"/>
                        </a:rPr>
                        <m:t>  </m:t>
                      </m:r>
                      <m:r>
                        <a:rPr lang="en-US" altLang="ko-KR" b="0" i="1" smtClean="0">
                          <a:latin typeface="Cambria Math"/>
                        </a:rPr>
                        <m:t>𝐿𝑒</m:t>
                      </m:r>
                      <m:sSup>
                        <m:sSupPr>
                          <m:ctrlPr>
                            <a:rPr lang="en-US" altLang="ko-KR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altLang="ko-KR" b="0" i="1" smtClean="0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US" altLang="ko-KR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𝐴𝑃𝐶𝑇𝑃</m:t>
                      </m:r>
                      <m:r>
                        <a:rPr lang="en-US" altLang="ko-KR" b="0" i="1" smtClean="0">
                          <a:latin typeface="Cambria Math"/>
                        </a:rPr>
                        <m:t> </m:t>
                      </m:r>
                      <m:r>
                        <a:rPr lang="en-US" altLang="ko-KR" b="0" i="1" smtClean="0">
                          <a:latin typeface="Cambria Math"/>
                        </a:rPr>
                        <m:t>𝑤𝑜𝑟𝑘𝑠h𝑜𝑝</m:t>
                      </m:r>
                      <m:r>
                        <a:rPr lang="en-US" altLang="ko-KR" b="0" i="1" smtClean="0">
                          <a:latin typeface="Cambria Math"/>
                        </a:rPr>
                        <m:t> (2016)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84784"/>
                <a:ext cx="2806025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84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16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8875"/>
            <a:ext cx="4104456" cy="3573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911897"/>
            <a:ext cx="5090311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412" y="5476731"/>
            <a:ext cx="4210819" cy="8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5305"/>
            <a:ext cx="5176995" cy="692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901898" y="1706935"/>
                <a:ext cx="3869200" cy="861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𝐷𝑢𝑎𝑙</m:t>
                      </m:r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𝑡𝑜</m:t>
                      </m:r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𝑠𝑡𝑟𝑜𝑛𝑔𝑙𝑦</m:t>
                      </m:r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𝑐𝑜𝑢𝑝𝑙𝑒𝑑</m:t>
                      </m:r>
                    </m:oMath>
                  </m:oMathPara>
                </a14:m>
                <a:endParaRPr lang="en-US" altLang="ko-KR" sz="2500" b="0" i="1" dirty="0" smtClean="0">
                  <a:solidFill>
                    <a:schemeClr val="bg1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𝑊𝑒𝑦𝑙</m:t>
                      </m:r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𝑚𝑒𝑡𝑎𝑙𝑠</m:t>
                      </m:r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??</m:t>
                      </m:r>
                    </m:oMath>
                  </m:oMathPara>
                </a14:m>
                <a:endParaRPr lang="ko-KR" altLang="en-US" sz="25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1898" y="1706935"/>
                <a:ext cx="3869200" cy="86177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133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278"/>
            <a:ext cx="9144000" cy="59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-4265" y="1844824"/>
            <a:ext cx="9144001" cy="1611442"/>
            <a:chOff x="-1" y="1481649"/>
            <a:chExt cx="9144001" cy="1611442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481649"/>
              <a:ext cx="9144001" cy="161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8820472" y="2708920"/>
              <a:ext cx="323528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872809"/>
            <a:ext cx="9139737" cy="154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79" y="5805264"/>
            <a:ext cx="86391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82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제목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16632"/>
                <a:ext cx="8229600" cy="1152128"/>
              </a:xfrm>
            </p:spPr>
            <p:txBody>
              <a:bodyPr>
                <a:noAutofit/>
              </a:bodyPr>
              <a:lstStyle/>
              <a:p>
                <a:r>
                  <a:rPr lang="en-US" altLang="ko-KR" sz="3500" dirty="0" smtClean="0">
                    <a:latin typeface="Harlow Solid Italic" panose="04030604020F02020D02" pitchFamily="82" charset="0"/>
                  </a:rPr>
                  <a:t>A view point how to see the </a:t>
                </a:r>
                <a14:m>
                  <m:oMath xmlns:m="http://schemas.openxmlformats.org/officeDocument/2006/math">
                    <m:r>
                      <a:rPr lang="en-US" altLang="ko-KR" sz="3500" i="1">
                        <a:latin typeface="Cambria Math"/>
                      </a:rPr>
                      <m:t>𝐴𝑑</m:t>
                    </m:r>
                    <m:sSub>
                      <m:sSubPr>
                        <m:ctrlPr>
                          <a:rPr lang="en-US" altLang="ko-KR" sz="35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35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ko-KR" sz="3500" i="1">
                            <a:latin typeface="Cambria Math"/>
                          </a:rPr>
                          <m:t>𝑑</m:t>
                        </m:r>
                        <m:r>
                          <a:rPr lang="en-US" altLang="ko-KR" sz="3500" i="1">
                            <a:latin typeface="Cambria Math"/>
                          </a:rPr>
                          <m:t>+2</m:t>
                        </m:r>
                      </m:sub>
                    </m:sSub>
                    <m:r>
                      <a:rPr lang="en-US" altLang="ko-KR" sz="3500" i="1">
                        <a:latin typeface="Cambria Math"/>
                      </a:rPr>
                      <m:t>/</m:t>
                    </m:r>
                    <m:r>
                      <a:rPr lang="en-US" altLang="ko-KR" sz="3500" i="1">
                        <a:latin typeface="Cambria Math"/>
                      </a:rPr>
                      <m:t>𝐶𝐹</m:t>
                    </m:r>
                    <m:sSub>
                      <m:sSubPr>
                        <m:ctrlPr>
                          <a:rPr lang="en-US" altLang="ko-KR" sz="35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35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altLang="ko-KR" sz="3500" i="1">
                            <a:latin typeface="Cambria Math"/>
                          </a:rPr>
                          <m:t>𝑑</m:t>
                        </m:r>
                        <m:r>
                          <a:rPr lang="en-US" altLang="ko-KR" sz="3500" i="1"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ko-KR" altLang="en-US" sz="3500" dirty="0" smtClean="0">
                    <a:latin typeface="Harlow Solid Italic" panose="04030604020F02020D02" pitchFamily="82" charset="0"/>
                  </a:rPr>
                  <a:t> </a:t>
                </a:r>
                <a:r>
                  <a:rPr lang="en-US" altLang="ko-KR" sz="3500" dirty="0" smtClean="0">
                    <a:latin typeface="Harlow Solid Italic" panose="04030604020F02020D02" pitchFamily="82" charset="0"/>
                  </a:rPr>
                  <a:t>duality as a condensed matter physicist</a:t>
                </a:r>
                <a:endParaRPr lang="ko-KR" altLang="en-US" sz="3500" dirty="0">
                  <a:latin typeface="Harlow Solid Italic" panose="04030604020F02020D02" pitchFamily="82" charset="0"/>
                </a:endParaRPr>
              </a:p>
            </p:txBody>
          </p:sp>
        </mc:Choice>
        <mc:Fallback xmlns=""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16632"/>
                <a:ext cx="8229600" cy="1152128"/>
              </a:xfrm>
              <a:blipFill rotWithShape="1">
                <a:blip r:embed="rId2"/>
                <a:stretch>
                  <a:fillRect l="-1185" t="-6878" b="-2010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25144"/>
          </a:xfrm>
          <a:ln w="38100">
            <a:solidFill>
              <a:srgbClr val="FF000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altLang="ko-KR" dirty="0" smtClean="0">
                <a:latin typeface="Script MT Bold" panose="03040602040607080904" pitchFamily="66" charset="0"/>
              </a:rPr>
              <a:t>Landau’s Fermi-liquid theory for metals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 smtClean="0">
                <a:latin typeface="Script MT Bold" panose="03040602040607080904" pitchFamily="66" charset="0"/>
              </a:rPr>
              <a:t>Landau-</a:t>
            </a:r>
            <a:r>
              <a:rPr lang="en-US" altLang="ko-KR" dirty="0" err="1" smtClean="0">
                <a:latin typeface="Script MT Bold" panose="03040602040607080904" pitchFamily="66" charset="0"/>
              </a:rPr>
              <a:t>Ginzburg</a:t>
            </a:r>
            <a:r>
              <a:rPr lang="en-US" altLang="ko-KR" dirty="0" smtClean="0">
                <a:latin typeface="Script MT Bold" panose="03040602040607080904" pitchFamily="66" charset="0"/>
              </a:rPr>
              <a:t>-Wilson theory for symmetry breaking phase transitions in metals </a:t>
            </a:r>
            <a:r>
              <a:rPr lang="en-US" altLang="ko-KR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(Mean-field theory)</a:t>
            </a:r>
            <a:endParaRPr lang="ko-KR" altLang="en-US" dirty="0">
              <a:solidFill>
                <a:srgbClr val="FF0000"/>
              </a:solidFill>
              <a:latin typeface="Script MT Bold" panose="030406020406070809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내용 개체 틀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648200" y="1600200"/>
                <a:ext cx="4038600" cy="4925144"/>
              </a:xfrm>
              <a:ln w="38100">
                <a:solidFill>
                  <a:srgbClr val="FF0000"/>
                </a:solidFill>
              </a:ln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altLang="ko-KR" dirty="0" smtClean="0">
                    <a:latin typeface="Script MT Bold" panose="03040602040607080904" pitchFamily="66" charset="0"/>
                  </a:rPr>
                  <a:t>Strongly coupled conformal field theories for quantum critical metals</a:t>
                </a:r>
              </a:p>
              <a:p>
                <a:endParaRPr lang="en-US" altLang="ko-KR" dirty="0" smtClean="0"/>
              </a:p>
              <a:p>
                <a:endParaRPr lang="en-US" altLang="ko-KR" dirty="0"/>
              </a:p>
              <a:p>
                <a:endParaRPr lang="en-US" altLang="ko-KR" dirty="0"/>
              </a:p>
              <a:p>
                <a:endParaRPr lang="en-US" altLang="ko-KR" dirty="0" smtClean="0"/>
              </a:p>
              <a:p>
                <a14:m>
                  <m:oMath xmlns:m="http://schemas.openxmlformats.org/officeDocument/2006/math">
                    <m:r>
                      <a:rPr lang="en-US" altLang="ko-KR" i="1" smtClean="0">
                        <a:solidFill>
                          <a:schemeClr val="tx1"/>
                        </a:solidFill>
                        <a:latin typeface="Cambria Math"/>
                      </a:rPr>
                      <m:t>𝐴𝑑</m:t>
                    </m:r>
                    <m:sSub>
                      <m:sSubPr>
                        <m:ctrlPr>
                          <a:rPr lang="en-US" altLang="ko-KR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ko-KR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altLang="ko-KR" i="1">
                            <a:solidFill>
                              <a:schemeClr val="tx1"/>
                            </a:solidFill>
                            <a:latin typeface="Cambria Math"/>
                          </a:rPr>
                          <m:t>+2</m:t>
                        </m:r>
                      </m:sub>
                    </m:sSub>
                    <m:r>
                      <a:rPr lang="en-US" altLang="ko-KR" i="1">
                        <a:solidFill>
                          <a:schemeClr val="tx1"/>
                        </a:solidFill>
                        <a:latin typeface="Cambria Math"/>
                      </a:rPr>
                      <m:t>/</m:t>
                    </m:r>
                    <m:r>
                      <a:rPr lang="en-US" altLang="ko-KR" i="1">
                        <a:solidFill>
                          <a:schemeClr val="tx1"/>
                        </a:solidFill>
                        <a:latin typeface="Cambria Math"/>
                      </a:rPr>
                      <m:t>𝐶𝐹</m:t>
                    </m:r>
                    <m:sSub>
                      <m:sSubPr>
                        <m:ctrlPr>
                          <a:rPr lang="en-US" altLang="ko-KR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altLang="ko-KR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altLang="ko-KR" i="1">
                            <a:solidFill>
                              <a:schemeClr val="tx1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ko-KR" altLang="en-US" dirty="0" smtClean="0">
                    <a:latin typeface="Script MT Bold" panose="03040602040607080904" pitchFamily="66" charset="0"/>
                  </a:rPr>
                  <a:t> </a:t>
                </a:r>
                <a:r>
                  <a:rPr lang="en-US" altLang="ko-KR" dirty="0" smtClean="0">
                    <a:latin typeface="Script MT Bold" panose="03040602040607080904" pitchFamily="66" charset="0"/>
                  </a:rPr>
                  <a:t>effective dual field theories as the effective bosonic description </a:t>
                </a:r>
                <a:r>
                  <a:rPr lang="en-US" altLang="ko-KR" dirty="0" smtClean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(Mean-field theory)</a:t>
                </a:r>
                <a:endParaRPr lang="ko-KR" altLang="en-US" dirty="0">
                  <a:solidFill>
                    <a:srgbClr val="FF0000"/>
                  </a:solidFill>
                  <a:latin typeface="Script MT Bold" panose="03040602040607080904" pitchFamily="66" charset="0"/>
                </a:endParaRPr>
              </a:p>
            </p:txBody>
          </p:sp>
        </mc:Choice>
        <mc:Fallback xmlns="">
          <p:sp>
            <p:nvSpPr>
              <p:cNvPr id="4" name="내용 개체 틀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48200" y="1600200"/>
                <a:ext cx="4038600" cy="4925144"/>
              </a:xfrm>
              <a:blipFill rotWithShape="1">
                <a:blip r:embed="rId3"/>
                <a:stretch>
                  <a:fillRect l="-1946" t="-2214" r="-2246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아래쪽 화살표 4"/>
          <p:cNvSpPr/>
          <p:nvPr/>
        </p:nvSpPr>
        <p:spPr>
          <a:xfrm>
            <a:off x="2302124" y="2594806"/>
            <a:ext cx="288032" cy="18002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>
            <a:off x="6527998" y="2874268"/>
            <a:ext cx="288032" cy="144016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89976" y="3248684"/>
            <a:ext cx="171232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6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BCS theory</a:t>
            </a:r>
            <a:endParaRPr lang="ko-KR" altLang="en-US" sz="2600" dirty="0">
              <a:solidFill>
                <a:srgbClr val="FF0000"/>
              </a:solidFill>
              <a:latin typeface="Script MT Bold" panose="030406020406070809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3363515"/>
            <a:ext cx="3997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Wilson’s renormalization group</a:t>
            </a:r>
            <a:endParaRPr lang="ko-KR" altLang="en-US" sz="2400" dirty="0">
              <a:solidFill>
                <a:srgbClr val="FF0000"/>
              </a:solidFill>
              <a:latin typeface="Script MT Bold" panose="03040602040607080904" pitchFamily="66" charset="0"/>
            </a:endParaRPr>
          </a:p>
        </p:txBody>
      </p:sp>
      <p:sp>
        <p:nvSpPr>
          <p:cNvPr id="7" name="아래로 구부러진 화살표 6"/>
          <p:cNvSpPr/>
          <p:nvPr/>
        </p:nvSpPr>
        <p:spPr>
          <a:xfrm>
            <a:off x="3707904" y="4005064"/>
            <a:ext cx="1800200" cy="504056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9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5"/>
            <a:ext cx="9144000" cy="5892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337975" y="6201028"/>
                <a:ext cx="280602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𝑆𝑢𝑛𝑔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𝑆𝑖𝑘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 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𝐿𝑒</m:t>
                      </m:r>
                      <m:sSup>
                        <m:sSupPr>
                          <m:ctrlP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US" altLang="ko-KR" b="0" i="1" dirty="0" smtClean="0">
                  <a:solidFill>
                    <a:schemeClr val="bg1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𝐴𝑃𝐶𝑇𝑃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𝑤𝑜𝑟𝑘𝑠h𝑜𝑝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(2016)</m:t>
                      </m:r>
                    </m:oMath>
                  </m:oMathPara>
                </a14:m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975" y="6201028"/>
                <a:ext cx="2806025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84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직사각형 6"/>
          <p:cNvSpPr/>
          <p:nvPr/>
        </p:nvSpPr>
        <p:spPr>
          <a:xfrm>
            <a:off x="539551" y="5733256"/>
            <a:ext cx="288033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59260" y="5651956"/>
                <a:ext cx="536454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500" b="1" i="1" smtClean="0">
                          <a:latin typeface="Cambria Math"/>
                        </a:rPr>
                        <m:t>𝑺𝒖𝒏𝒈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−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𝑺𝒊𝒌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  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𝑳𝒆𝒆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,  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𝒂𝒓𝑿𝒊𝒗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: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𝟏𝟑𝟎𝟓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.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𝟑𝟗𝟎𝟖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  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𝒂𝒏𝒅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  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𝟏𝟔𝟎𝟑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.</m:t>
                      </m:r>
                      <m:r>
                        <a:rPr lang="en-US" altLang="ko-KR" sz="1500" b="1" i="1" smtClean="0">
                          <a:latin typeface="Cambria Math"/>
                        </a:rPr>
                        <m:t>𝟎𝟖𝟓𝟎𝟗</m:t>
                      </m:r>
                    </m:oMath>
                  </m:oMathPara>
                </a14:m>
                <a:endParaRPr lang="ko-KR" altLang="en-US" sz="1500" b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260" y="5651956"/>
                <a:ext cx="5364545" cy="323165"/>
              </a:xfrm>
              <a:prstGeom prst="rect">
                <a:avLst/>
              </a:prstGeom>
              <a:blipFill rotWithShape="1">
                <a:blip r:embed="rId4"/>
                <a:stretch>
                  <a:fillRect b="-1320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576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796" y="1124744"/>
            <a:ext cx="5662584" cy="435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180" y="2204864"/>
            <a:ext cx="19812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Hydrodynamics in “metals” ?</a:t>
            </a:r>
            <a:endParaRPr lang="ko-KR" altLang="en-US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5723285"/>
                <a:ext cx="8229600" cy="1008112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ko-KR" b="0" dirty="0" smtClean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Strong inelastic scattering </a:t>
                </a:r>
                <a:r>
                  <a:rPr lang="en-US" altLang="ko-KR" b="0" dirty="0" smtClean="0">
                    <a:solidFill>
                      <a:schemeClr val="bg1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 Fast </a:t>
                </a:r>
                <a:r>
                  <a:rPr lang="en-US" altLang="ko-KR" b="0" dirty="0" err="1" smtClean="0">
                    <a:solidFill>
                      <a:schemeClr val="bg1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thermalization</a:t>
                </a:r>
                <a:r>
                  <a:rPr lang="en-US" altLang="ko-KR" b="0" dirty="0" smtClean="0">
                    <a:solidFill>
                      <a:schemeClr val="bg1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 Effective (approximate) hydrodynamics: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solidFill>
                          <a:schemeClr val="bg1"/>
                        </a:solidFill>
                        <a:latin typeface="Cambria Math"/>
                      </a:rPr>
                      <m:t>𝐴𝑑</m:t>
                    </m:r>
                    <m:sSub>
                      <m:sSubPr>
                        <m:ctrlP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+2</m:t>
                        </m:r>
                      </m:sub>
                    </m:sSub>
                  </m:oMath>
                </a14:m>
                <a:r>
                  <a:rPr lang="ko-KR" altLang="en-US" dirty="0" smtClean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altLang="ko-KR" dirty="0" smtClean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classical dual field theory (Role of the conformal symmetry ?)</a:t>
                </a:r>
                <a:endParaRPr lang="ko-KR" altLang="en-US" dirty="0">
                  <a:solidFill>
                    <a:schemeClr val="bg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5723285"/>
                <a:ext cx="8229600" cy="1008112"/>
              </a:xfrm>
              <a:blipFill rotWithShape="1">
                <a:blip r:embed="rId4"/>
                <a:stretch>
                  <a:fillRect l="-889" t="-10303" b="-121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278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611560" y="1844824"/>
            <a:ext cx="7920880" cy="3168352"/>
          </a:xfrm>
        </p:spPr>
        <p:txBody>
          <a:bodyPr>
            <a:noAutofit/>
          </a:bodyPr>
          <a:lstStyle/>
          <a:p>
            <a: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Hydrodynamic transport phenomena are quite difficult to realize in metals. However, ……</a:t>
            </a:r>
            <a:endParaRPr lang="ko-KR" altLang="en-US" sz="5000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95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제목 1"/>
              <p:cNvSpPr>
                <a:spLocks noGrp="1"/>
              </p:cNvSpPr>
              <p:nvPr>
                <p:ph type="title"/>
              </p:nvPr>
            </p:nvSpPr>
            <p:spPr>
              <a:xfrm>
                <a:off x="107504" y="116632"/>
                <a:ext cx="8856984" cy="1143000"/>
              </a:xfrm>
            </p:spPr>
            <p:txBody>
              <a:bodyPr>
                <a:noAutofit/>
              </a:bodyPr>
              <a:lstStyle/>
              <a:p>
                <a:r>
                  <a:rPr lang="en-US" altLang="ko-KR" sz="3300" dirty="0" smtClean="0">
                    <a:solidFill>
                      <a:schemeClr val="bg1"/>
                    </a:solidFill>
                    <a:latin typeface="Harlow Solid Italic" panose="04030604020F02020D02" pitchFamily="82" charset="0"/>
                  </a:rPr>
                  <a:t>Hydrodynamics in the Dirac fluid ?: Realization of the </a:t>
                </a:r>
                <a14:m>
                  <m:oMath xmlns:m="http://schemas.openxmlformats.org/officeDocument/2006/math">
                    <m:r>
                      <a:rPr lang="en-US" altLang="ko-KR" sz="3300" b="0" i="1" smtClean="0">
                        <a:solidFill>
                          <a:schemeClr val="bg1"/>
                        </a:solidFill>
                        <a:latin typeface="Cambria Math"/>
                      </a:rPr>
                      <m:t>𝐴𝑑</m:t>
                    </m:r>
                    <m:sSub>
                      <m:sSubPr>
                        <m:ctrlPr>
                          <a:rPr lang="en-US" altLang="ko-KR" sz="33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33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ko-KR" sz="33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altLang="ko-KR" sz="33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+2</m:t>
                        </m:r>
                      </m:sub>
                    </m:sSub>
                  </m:oMath>
                </a14:m>
                <a:r>
                  <a:rPr lang="ko-KR" altLang="en-US" sz="33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3300" dirty="0" smtClean="0">
                    <a:solidFill>
                      <a:schemeClr val="bg1"/>
                    </a:solidFill>
                    <a:latin typeface="Harlow Solid Italic" panose="04030604020F02020D02" pitchFamily="82" charset="0"/>
                  </a:rPr>
                  <a:t>semi-classical field theory ?</a:t>
                </a:r>
                <a:endParaRPr lang="ko-KR" altLang="en-US" sz="3300" dirty="0">
                  <a:solidFill>
                    <a:schemeClr val="bg1"/>
                  </a:solidFill>
                  <a:latin typeface="Harlow Solid Italic" panose="04030604020F02020D02" pitchFamily="82" charset="0"/>
                </a:endParaRPr>
              </a:p>
            </p:txBody>
          </p:sp>
        </mc:Choice>
        <mc:Fallback xmlns=""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7504" y="116632"/>
                <a:ext cx="8856984" cy="1143000"/>
              </a:xfrm>
              <a:blipFill rotWithShape="1">
                <a:blip r:embed="rId2"/>
                <a:stretch>
                  <a:fillRect l="-1239" t="-4787" r="-2340" b="-1755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0313"/>
            <a:ext cx="5668491" cy="356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4939"/>
            <a:ext cx="5580112" cy="366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026" y="3696282"/>
            <a:ext cx="5711973" cy="316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490" y="2141904"/>
            <a:ext cx="3475507" cy="147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40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611560" y="1844824"/>
            <a:ext cx="7920880" cy="3168352"/>
          </a:xfrm>
        </p:spPr>
        <p:txBody>
          <a:bodyPr>
            <a:noAutofit/>
          </a:bodyPr>
          <a:lstStyle/>
          <a:p>
            <a: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Toward an emergent geometry from renormalization group</a:t>
            </a:r>
            <a:endParaRPr lang="ko-KR" altLang="en-US" sz="5000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52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4469781"/>
            <a:ext cx="4716734" cy="2388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-1"/>
            <a:ext cx="2120677" cy="3253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6624736" cy="1143000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Renormalization group</a:t>
            </a:r>
            <a:endParaRPr lang="ko-KR" altLang="en-US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1600200"/>
            <a:ext cx="4468385" cy="5141168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Hiding infinities (regularization) and consistent re-summation of infinities via counter terms </a:t>
            </a:r>
            <a:r>
              <a:rPr lang="en-US" altLang="ko-KR" dirty="0" smtClean="0">
                <a:solidFill>
                  <a:schemeClr val="bg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 Renormalization group flow of coupling parameters depending on the energy scale</a:t>
            </a:r>
          </a:p>
          <a:p>
            <a:endParaRPr lang="en-US" altLang="ko-KR" dirty="0" smtClean="0">
              <a:solidFill>
                <a:schemeClr val="bg1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Wilson’s scheme of renormalization group: Integrating high-energy modes and rescaling (no infinities!)  Low-energy effective field theories</a:t>
            </a:r>
            <a:endParaRPr lang="ko-KR" altLang="en-US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48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-22101"/>
            <a:ext cx="2208684" cy="250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6840760" cy="114300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Renormalization group</a:t>
            </a:r>
            <a:br>
              <a:rPr lang="en-US" altLang="ko-KR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</a:br>
            <a:r>
              <a:rPr lang="en-US" altLang="ko-KR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in real space</a:t>
            </a:r>
            <a:endParaRPr lang="ko-KR" altLang="en-US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56" y="1916832"/>
            <a:ext cx="3084165" cy="4117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63888" y="2204864"/>
                <a:ext cx="2982547" cy="871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𝐻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=−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𝐽</m:t>
                      </m:r>
                      <m:nary>
                        <m:naryPr>
                          <m:chr m:val="∑"/>
                          <m:ctrlP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altLang="ko-K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ko-KR" altLang="en-US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ko-K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ko-KR" altLang="en-US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altLang="ko-K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nary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h</m:t>
                      </m:r>
                      <m:nary>
                        <m:naryPr>
                          <m:chr m:val="∑"/>
                          <m:ctrlP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altLang="ko-K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ko-KR" altLang="en-US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2204864"/>
                <a:ext cx="2982547" cy="87126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63888" y="3528323"/>
                <a:ext cx="4189929" cy="12166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(1)</m:t>
                          </m:r>
                        </m:sup>
                      </m:sSup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𝑙𝑛</m:t>
                      </m:r>
                      <m:f>
                        <m:fPr>
                          <m:ctrlP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altLang="ko-K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ko-KR" b="0" i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ko-K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altLang="ko-K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𝐾</m:t>
                                  </m:r>
                                  <m:r>
                                    <a:rPr lang="en-US" altLang="ko-K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altLang="ko-K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</m:d>
                            </m:e>
                          </m:func>
                          <m:r>
                            <m:rPr>
                              <m:sty m:val="p"/>
                            </m:rPr>
                            <a:rPr lang="en-US" altLang="ko-KR" b="0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cosh</m:t>
                          </m:r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⁡(2</m:t>
                          </m:r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𝐾</m:t>
                          </m:r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𝐻</m:t>
                          </m:r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ko-K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ko-K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𝑐𝑜𝑠h</m:t>
                              </m:r>
                            </m:e>
                            <m:sup>
                              <m:r>
                                <a:rPr lang="en-US" altLang="ko-K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𝐻</m:t>
                          </m:r>
                        </m:den>
                      </m:f>
                    </m:oMath>
                  </m:oMathPara>
                </a14:m>
                <a:endParaRPr lang="en-US" altLang="ko-KR" b="0" i="1" dirty="0" smtClean="0">
                  <a:solidFill>
                    <a:schemeClr val="bg1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𝐻</m:t>
                          </m:r>
                        </m:e>
                        <m:sup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(1)</m:t>
                          </m:r>
                        </m:sup>
                      </m:sSup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𝐻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𝑙𝑛</m:t>
                      </m:r>
                      <m:f>
                        <m:fPr>
                          <m:ctrlP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altLang="ko-K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ko-KR" b="0" i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ko-K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altLang="ko-K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𝐾</m:t>
                                  </m:r>
                                  <m:r>
                                    <a:rPr lang="en-US" altLang="ko-K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altLang="ko-K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m:rPr>
                              <m:sty m:val="p"/>
                            </m:rPr>
                            <a:rPr lang="en-US" altLang="ko-KR" b="0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cosh</m:t>
                          </m:r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⁡(2</m:t>
                          </m:r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𝐾</m:t>
                          </m:r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𝐻</m:t>
                          </m:r>
                          <m:r>
                            <a:rPr lang="en-US" altLang="ko-K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altLang="ko-KR" b="0" dirty="0" smtClean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3528323"/>
                <a:ext cx="4189929" cy="121661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129492" y="3813463"/>
                <a:ext cx="101450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𝐾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ko-KR" alt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𝛽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𝐽</m:t>
                      </m:r>
                    </m:oMath>
                  </m:oMathPara>
                </a14:m>
                <a:endParaRPr lang="en-US" altLang="ko-KR" b="0" i="1" dirty="0" smtClean="0">
                  <a:solidFill>
                    <a:schemeClr val="bg1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𝐻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ko-KR" alt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𝛽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9492" y="3813463"/>
                <a:ext cx="1014508" cy="646331"/>
              </a:xfrm>
              <a:prstGeom prst="rect">
                <a:avLst/>
              </a:prstGeom>
              <a:blipFill rotWithShape="1">
                <a:blip r:embed="rId6"/>
                <a:stretch>
                  <a:fillRect b="-84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그룹 38"/>
          <p:cNvGrpSpPr/>
          <p:nvPr/>
        </p:nvGrpSpPr>
        <p:grpSpPr>
          <a:xfrm>
            <a:off x="3482461" y="4560272"/>
            <a:ext cx="4621194" cy="2297728"/>
            <a:chOff x="3482461" y="4560272"/>
            <a:chExt cx="4621194" cy="2297728"/>
          </a:xfrm>
          <a:noFill/>
        </p:grpSpPr>
        <p:cxnSp>
          <p:nvCxnSpPr>
            <p:cNvPr id="8" name="직선 화살표 연결선 7"/>
            <p:cNvCxnSpPr/>
            <p:nvPr/>
          </p:nvCxnSpPr>
          <p:spPr>
            <a:xfrm flipV="1">
              <a:off x="3923928" y="4744938"/>
              <a:ext cx="0" cy="1924422"/>
            </a:xfrm>
            <a:prstGeom prst="straightConnector1">
              <a:avLst/>
            </a:prstGeom>
            <a:grpFill/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화살표 연결선 10"/>
            <p:cNvCxnSpPr/>
            <p:nvPr/>
          </p:nvCxnSpPr>
          <p:spPr>
            <a:xfrm>
              <a:off x="3923928" y="6669360"/>
              <a:ext cx="3744416" cy="0"/>
            </a:xfrm>
            <a:prstGeom prst="straightConnector1">
              <a:avLst/>
            </a:prstGeom>
            <a:grpFill/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7668344" y="6488668"/>
                  <a:ext cx="435311" cy="369332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𝐾</m:t>
                        </m:r>
                      </m:oMath>
                    </m:oMathPara>
                  </a14:m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8344" y="6488668"/>
                  <a:ext cx="435311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3482461" y="4560272"/>
                  <a:ext cx="441467" cy="369332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𝐻</m:t>
                        </m:r>
                      </m:oMath>
                    </m:oMathPara>
                  </a14:m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82461" y="4560272"/>
                  <a:ext cx="441467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자유형 13"/>
            <p:cNvSpPr/>
            <p:nvPr/>
          </p:nvSpPr>
          <p:spPr>
            <a:xfrm>
              <a:off x="3962400" y="5791200"/>
              <a:ext cx="3381375" cy="695325"/>
            </a:xfrm>
            <a:custGeom>
              <a:avLst/>
              <a:gdLst>
                <a:gd name="connsiteX0" fmla="*/ 3381375 w 3381375"/>
                <a:gd name="connsiteY0" fmla="*/ 695325 h 695325"/>
                <a:gd name="connsiteX1" fmla="*/ 1876425 w 3381375"/>
                <a:gd name="connsiteY1" fmla="*/ 504825 h 695325"/>
                <a:gd name="connsiteX2" fmla="*/ 0 w 3381375"/>
                <a:gd name="connsiteY2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81375" h="695325">
                  <a:moveTo>
                    <a:pt x="3381375" y="695325"/>
                  </a:moveTo>
                  <a:cubicBezTo>
                    <a:pt x="2910681" y="658018"/>
                    <a:pt x="2439987" y="620712"/>
                    <a:pt x="1876425" y="504825"/>
                  </a:cubicBezTo>
                  <a:cubicBezTo>
                    <a:pt x="1312863" y="388938"/>
                    <a:pt x="656431" y="194469"/>
                    <a:pt x="0" y="0"/>
                  </a:cubicBezTo>
                </a:path>
              </a:pathLst>
            </a:custGeom>
            <a:grp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자유형 14"/>
            <p:cNvSpPr/>
            <p:nvPr/>
          </p:nvSpPr>
          <p:spPr>
            <a:xfrm>
              <a:off x="3943350" y="5162550"/>
              <a:ext cx="3438525" cy="923925"/>
            </a:xfrm>
            <a:custGeom>
              <a:avLst/>
              <a:gdLst>
                <a:gd name="connsiteX0" fmla="*/ 3438525 w 3438525"/>
                <a:gd name="connsiteY0" fmla="*/ 923925 h 923925"/>
                <a:gd name="connsiteX1" fmla="*/ 1485900 w 3438525"/>
                <a:gd name="connsiteY1" fmla="*/ 533400 h 923925"/>
                <a:gd name="connsiteX2" fmla="*/ 0 w 3438525"/>
                <a:gd name="connsiteY2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38525" h="923925">
                  <a:moveTo>
                    <a:pt x="3438525" y="923925"/>
                  </a:moveTo>
                  <a:cubicBezTo>
                    <a:pt x="2748756" y="805656"/>
                    <a:pt x="2058987" y="687387"/>
                    <a:pt x="1485900" y="533400"/>
                  </a:cubicBezTo>
                  <a:cubicBezTo>
                    <a:pt x="912813" y="379413"/>
                    <a:pt x="456406" y="189706"/>
                    <a:pt x="0" y="0"/>
                  </a:cubicBezTo>
                </a:path>
              </a:pathLst>
            </a:custGeom>
            <a:grp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6660232" y="6433254"/>
              <a:ext cx="144016" cy="110827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5652120" y="6237312"/>
              <a:ext cx="144016" cy="195942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4909210" y="6079092"/>
              <a:ext cx="72008" cy="15822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6516216" y="5923524"/>
              <a:ext cx="144016" cy="16295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4247964" y="5288929"/>
              <a:ext cx="72008" cy="212477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5650185" y="5735786"/>
              <a:ext cx="73943" cy="187738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4873206" y="5513685"/>
              <a:ext cx="108012" cy="193464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V="1">
              <a:off x="6677000" y="6335283"/>
              <a:ext cx="127248" cy="9797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 flipV="1">
              <a:off x="5687156" y="6149083"/>
              <a:ext cx="127248" cy="9797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 flipV="1">
              <a:off x="4927212" y="5956013"/>
              <a:ext cx="127248" cy="9797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 flipV="1">
              <a:off x="6549752" y="5829655"/>
              <a:ext cx="127248" cy="9797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 flipV="1">
              <a:off x="5668888" y="5658163"/>
              <a:ext cx="127248" cy="9797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 flipV="1">
              <a:off x="4917594" y="5418232"/>
              <a:ext cx="127248" cy="9797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4271367" y="5190958"/>
              <a:ext cx="127248" cy="9797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 flipV="1">
              <a:off x="4136690" y="5743727"/>
              <a:ext cx="127248" cy="97971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4136690" y="5863766"/>
              <a:ext cx="127248" cy="155713"/>
            </a:xfrm>
            <a:prstGeom prst="line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897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693" y="1790412"/>
            <a:ext cx="5365626" cy="54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제목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altLang="ko-KR" dirty="0" smtClean="0">
                    <a:solidFill>
                      <a:schemeClr val="bg1"/>
                    </a:solidFill>
                    <a:latin typeface="Harlow Solid Italic" panose="04030604020F02020D02" pitchFamily="82" charset="0"/>
                  </a:rPr>
                  <a:t>From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solidFill>
                          <a:schemeClr val="bg1"/>
                        </a:solidFill>
                        <a:latin typeface="Cambria Math"/>
                      </a:rPr>
                      <m:t>𝑅𝑆𝑅</m:t>
                    </m:r>
                    <m:sSub>
                      <m:sSubPr>
                        <m:ctrlP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ko-KR" altLang="en-US" dirty="0" smtClean="0">
                    <a:solidFill>
                      <a:schemeClr val="bg1"/>
                    </a:solidFill>
                    <a:latin typeface="Harlow Solid Italic" panose="04030604020F02020D02" pitchFamily="82" charset="0"/>
                  </a:rPr>
                  <a:t> </a:t>
                </a:r>
                <a:r>
                  <a:rPr lang="en-US" altLang="ko-KR" dirty="0" smtClean="0">
                    <a:solidFill>
                      <a:schemeClr val="bg1"/>
                    </a:solidFill>
                    <a:latin typeface="Harlow Solid Italic" panose="04030604020F02020D02" pitchFamily="82" charset="0"/>
                  </a:rPr>
                  <a:t>to an emergent geometry</a:t>
                </a:r>
                <a:endParaRPr lang="ko-KR" altLang="en-US" dirty="0">
                  <a:solidFill>
                    <a:schemeClr val="bg1"/>
                  </a:solidFill>
                  <a:latin typeface="Harlow Solid Italic" panose="04030604020F02020D02" pitchFamily="82" charset="0"/>
                </a:endParaRPr>
              </a:p>
            </p:txBody>
          </p:sp>
        </mc:Choice>
        <mc:Fallback xmlns=""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741" r="-815" b="-425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그룹 32"/>
          <p:cNvGrpSpPr/>
          <p:nvPr/>
        </p:nvGrpSpPr>
        <p:grpSpPr>
          <a:xfrm>
            <a:off x="-24681" y="2321301"/>
            <a:ext cx="4211960" cy="144016"/>
            <a:chOff x="0" y="1872680"/>
            <a:chExt cx="4211960" cy="144016"/>
          </a:xfrm>
          <a:solidFill>
            <a:schemeClr val="bg1"/>
          </a:solidFill>
        </p:grpSpPr>
        <p:sp>
          <p:nvSpPr>
            <p:cNvPr id="4" name="타원 3"/>
            <p:cNvSpPr/>
            <p:nvPr/>
          </p:nvSpPr>
          <p:spPr>
            <a:xfrm>
              <a:off x="179512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타원 4"/>
            <p:cNvSpPr/>
            <p:nvPr/>
          </p:nvSpPr>
          <p:spPr>
            <a:xfrm>
              <a:off x="458466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타원 5"/>
            <p:cNvSpPr/>
            <p:nvPr/>
          </p:nvSpPr>
          <p:spPr>
            <a:xfrm>
              <a:off x="765548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타원 6"/>
            <p:cNvSpPr/>
            <p:nvPr/>
          </p:nvSpPr>
          <p:spPr>
            <a:xfrm>
              <a:off x="1070348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타원 7"/>
            <p:cNvSpPr/>
            <p:nvPr/>
          </p:nvSpPr>
          <p:spPr>
            <a:xfrm>
              <a:off x="1332534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>
              <a:off x="1619672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1907704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타원 10"/>
            <p:cNvSpPr/>
            <p:nvPr/>
          </p:nvSpPr>
          <p:spPr>
            <a:xfrm>
              <a:off x="2195736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/>
            <p:cNvSpPr/>
            <p:nvPr/>
          </p:nvSpPr>
          <p:spPr>
            <a:xfrm>
              <a:off x="2483768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>
              <a:off x="2771800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/>
            <p:cNvSpPr/>
            <p:nvPr/>
          </p:nvSpPr>
          <p:spPr>
            <a:xfrm>
              <a:off x="3059832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3419872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3798590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27"/>
            <p:cNvCxnSpPr/>
            <p:nvPr/>
          </p:nvCxnSpPr>
          <p:spPr>
            <a:xfrm>
              <a:off x="0" y="1944688"/>
              <a:ext cx="4211960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/>
          <p:cNvGrpSpPr/>
          <p:nvPr/>
        </p:nvGrpSpPr>
        <p:grpSpPr>
          <a:xfrm>
            <a:off x="-24681" y="3337498"/>
            <a:ext cx="4211960" cy="144016"/>
            <a:chOff x="0" y="3984426"/>
            <a:chExt cx="4211960" cy="144016"/>
          </a:xfrm>
          <a:solidFill>
            <a:schemeClr val="bg1"/>
          </a:solidFill>
        </p:grpSpPr>
        <p:sp>
          <p:nvSpPr>
            <p:cNvPr id="14" name="타원 13"/>
            <p:cNvSpPr/>
            <p:nvPr/>
          </p:nvSpPr>
          <p:spPr>
            <a:xfrm>
              <a:off x="458466" y="3984426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>
            <a:xfrm>
              <a:off x="1078732" y="3984426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>
              <a:off x="1619672" y="3984426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/>
            <p:cNvSpPr/>
            <p:nvPr/>
          </p:nvSpPr>
          <p:spPr>
            <a:xfrm>
              <a:off x="2195736" y="3984426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>
              <a:off x="2771800" y="3984426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3419872" y="3984426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0" name="직선 연결선 29"/>
            <p:cNvCxnSpPr/>
            <p:nvPr/>
          </p:nvCxnSpPr>
          <p:spPr>
            <a:xfrm>
              <a:off x="0" y="4077072"/>
              <a:ext cx="4211960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368" y="2744094"/>
            <a:ext cx="6644003" cy="483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그룹 37"/>
          <p:cNvGrpSpPr/>
          <p:nvPr/>
        </p:nvGrpSpPr>
        <p:grpSpPr>
          <a:xfrm>
            <a:off x="-24681" y="4256264"/>
            <a:ext cx="4211960" cy="144016"/>
            <a:chOff x="0" y="1872680"/>
            <a:chExt cx="4211960" cy="144016"/>
          </a:xfrm>
          <a:solidFill>
            <a:schemeClr val="bg1"/>
          </a:solidFill>
        </p:grpSpPr>
        <p:sp>
          <p:nvSpPr>
            <p:cNvPr id="39" name="타원 38"/>
            <p:cNvSpPr/>
            <p:nvPr/>
          </p:nvSpPr>
          <p:spPr>
            <a:xfrm>
              <a:off x="179512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/>
            <p:cNvSpPr/>
            <p:nvPr/>
          </p:nvSpPr>
          <p:spPr>
            <a:xfrm>
              <a:off x="458466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/>
            <p:cNvSpPr/>
            <p:nvPr/>
          </p:nvSpPr>
          <p:spPr>
            <a:xfrm>
              <a:off x="765548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/>
            <p:cNvSpPr/>
            <p:nvPr/>
          </p:nvSpPr>
          <p:spPr>
            <a:xfrm>
              <a:off x="1070348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/>
            <p:cNvSpPr/>
            <p:nvPr/>
          </p:nvSpPr>
          <p:spPr>
            <a:xfrm>
              <a:off x="1332534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/>
            <p:cNvSpPr/>
            <p:nvPr/>
          </p:nvSpPr>
          <p:spPr>
            <a:xfrm>
              <a:off x="1619672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타원 44"/>
            <p:cNvSpPr/>
            <p:nvPr/>
          </p:nvSpPr>
          <p:spPr>
            <a:xfrm>
              <a:off x="1907704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2195736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46"/>
            <p:cNvSpPr/>
            <p:nvPr/>
          </p:nvSpPr>
          <p:spPr>
            <a:xfrm>
              <a:off x="2483768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타원 47"/>
            <p:cNvSpPr/>
            <p:nvPr/>
          </p:nvSpPr>
          <p:spPr>
            <a:xfrm>
              <a:off x="2771800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타원 48"/>
            <p:cNvSpPr/>
            <p:nvPr/>
          </p:nvSpPr>
          <p:spPr>
            <a:xfrm>
              <a:off x="3059832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/>
            <p:cNvSpPr/>
            <p:nvPr/>
          </p:nvSpPr>
          <p:spPr>
            <a:xfrm>
              <a:off x="3419872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타원 50"/>
            <p:cNvSpPr/>
            <p:nvPr/>
          </p:nvSpPr>
          <p:spPr>
            <a:xfrm>
              <a:off x="3798590" y="1872680"/>
              <a:ext cx="144016" cy="14401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2" name="직선 연결선 51"/>
            <p:cNvCxnSpPr/>
            <p:nvPr/>
          </p:nvCxnSpPr>
          <p:spPr>
            <a:xfrm>
              <a:off x="0" y="1944688"/>
              <a:ext cx="4211960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그룹 34"/>
          <p:cNvGrpSpPr/>
          <p:nvPr/>
        </p:nvGrpSpPr>
        <p:grpSpPr>
          <a:xfrm>
            <a:off x="2459087" y="3659472"/>
            <a:ext cx="6660232" cy="497888"/>
            <a:chOff x="2483768" y="3336264"/>
            <a:chExt cx="6660232" cy="497888"/>
          </a:xfrm>
        </p:grpSpPr>
        <p:pic>
          <p:nvPicPr>
            <p:cNvPr id="12293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5732" y="3336264"/>
              <a:ext cx="6518268" cy="49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4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3483300"/>
              <a:ext cx="144163" cy="203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806" y="4544296"/>
            <a:ext cx="3332039" cy="56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67" y="5373216"/>
            <a:ext cx="7374174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88" y="6148204"/>
            <a:ext cx="8335342" cy="617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98847" y="4830250"/>
                <a:ext cx="2515497" cy="369332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𝑅𝑒𝑙𝑎𝑡𝑖𝑣𝑖𝑠𝑡𝑖𝑐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𝑠𝑝𝑒𝑐𝑡𝑟𝑢𝑚</m:t>
                      </m:r>
                    </m:oMath>
                  </m:oMathPara>
                </a14:m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847" y="4830250"/>
                <a:ext cx="2515497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9231"/>
                </a:stretch>
              </a:blipFill>
              <a:ln w="254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타원 53"/>
          <p:cNvSpPr/>
          <p:nvPr/>
        </p:nvSpPr>
        <p:spPr>
          <a:xfrm>
            <a:off x="3181591" y="6236282"/>
            <a:ext cx="1144203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타원 62"/>
          <p:cNvSpPr/>
          <p:nvPr/>
        </p:nvSpPr>
        <p:spPr>
          <a:xfrm>
            <a:off x="7164288" y="6236282"/>
            <a:ext cx="1144203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955" y="5570791"/>
            <a:ext cx="831031" cy="252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17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3" y="8768"/>
            <a:ext cx="4695469" cy="6849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345" y="0"/>
            <a:ext cx="5877578" cy="3917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836" y="2913139"/>
            <a:ext cx="7013087" cy="3944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그룹 36"/>
          <p:cNvGrpSpPr/>
          <p:nvPr/>
        </p:nvGrpSpPr>
        <p:grpSpPr>
          <a:xfrm>
            <a:off x="0" y="245076"/>
            <a:ext cx="4211960" cy="144016"/>
            <a:chOff x="0" y="1872680"/>
            <a:chExt cx="4211960" cy="144016"/>
          </a:xfrm>
        </p:grpSpPr>
        <p:sp>
          <p:nvSpPr>
            <p:cNvPr id="38" name="타원 37"/>
            <p:cNvSpPr/>
            <p:nvPr/>
          </p:nvSpPr>
          <p:spPr>
            <a:xfrm>
              <a:off x="17951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/>
            <p:cNvSpPr/>
            <p:nvPr/>
          </p:nvSpPr>
          <p:spPr>
            <a:xfrm>
              <a:off x="458466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/>
            <p:cNvSpPr/>
            <p:nvPr/>
          </p:nvSpPr>
          <p:spPr>
            <a:xfrm>
              <a:off x="765548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/>
            <p:cNvSpPr/>
            <p:nvPr/>
          </p:nvSpPr>
          <p:spPr>
            <a:xfrm>
              <a:off x="1070348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/>
            <p:cNvSpPr/>
            <p:nvPr/>
          </p:nvSpPr>
          <p:spPr>
            <a:xfrm>
              <a:off x="1332534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/>
            <p:cNvSpPr/>
            <p:nvPr/>
          </p:nvSpPr>
          <p:spPr>
            <a:xfrm>
              <a:off x="161967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/>
            <p:cNvSpPr/>
            <p:nvPr/>
          </p:nvSpPr>
          <p:spPr>
            <a:xfrm>
              <a:off x="1907704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타원 44"/>
            <p:cNvSpPr/>
            <p:nvPr/>
          </p:nvSpPr>
          <p:spPr>
            <a:xfrm>
              <a:off x="2195736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2483768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46"/>
            <p:cNvSpPr/>
            <p:nvPr/>
          </p:nvSpPr>
          <p:spPr>
            <a:xfrm>
              <a:off x="2771800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타원 47"/>
            <p:cNvSpPr/>
            <p:nvPr/>
          </p:nvSpPr>
          <p:spPr>
            <a:xfrm>
              <a:off x="305983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타원 48"/>
            <p:cNvSpPr/>
            <p:nvPr/>
          </p:nvSpPr>
          <p:spPr>
            <a:xfrm>
              <a:off x="341987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/>
            <p:cNvSpPr/>
            <p:nvPr/>
          </p:nvSpPr>
          <p:spPr>
            <a:xfrm>
              <a:off x="3798590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1" name="직선 연결선 50"/>
            <p:cNvCxnSpPr/>
            <p:nvPr/>
          </p:nvCxnSpPr>
          <p:spPr>
            <a:xfrm>
              <a:off x="0" y="1944688"/>
              <a:ext cx="421196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그룹 51"/>
          <p:cNvGrpSpPr/>
          <p:nvPr/>
        </p:nvGrpSpPr>
        <p:grpSpPr>
          <a:xfrm>
            <a:off x="0" y="1861969"/>
            <a:ext cx="4211960" cy="144016"/>
            <a:chOff x="0" y="1872680"/>
            <a:chExt cx="4211960" cy="144016"/>
          </a:xfrm>
        </p:grpSpPr>
        <p:sp>
          <p:nvSpPr>
            <p:cNvPr id="53" name="타원 52"/>
            <p:cNvSpPr/>
            <p:nvPr/>
          </p:nvSpPr>
          <p:spPr>
            <a:xfrm>
              <a:off x="17951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/>
            <p:cNvSpPr/>
            <p:nvPr/>
          </p:nvSpPr>
          <p:spPr>
            <a:xfrm>
              <a:off x="458466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54"/>
            <p:cNvSpPr/>
            <p:nvPr/>
          </p:nvSpPr>
          <p:spPr>
            <a:xfrm>
              <a:off x="765548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타원 55"/>
            <p:cNvSpPr/>
            <p:nvPr/>
          </p:nvSpPr>
          <p:spPr>
            <a:xfrm>
              <a:off x="1070348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타원 56"/>
            <p:cNvSpPr/>
            <p:nvPr/>
          </p:nvSpPr>
          <p:spPr>
            <a:xfrm>
              <a:off x="1332534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타원 57"/>
            <p:cNvSpPr/>
            <p:nvPr/>
          </p:nvSpPr>
          <p:spPr>
            <a:xfrm>
              <a:off x="161967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/>
            <p:cNvSpPr/>
            <p:nvPr/>
          </p:nvSpPr>
          <p:spPr>
            <a:xfrm>
              <a:off x="1907704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/>
            <p:cNvSpPr/>
            <p:nvPr/>
          </p:nvSpPr>
          <p:spPr>
            <a:xfrm>
              <a:off x="2195736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타원 60"/>
            <p:cNvSpPr/>
            <p:nvPr/>
          </p:nvSpPr>
          <p:spPr>
            <a:xfrm>
              <a:off x="2483768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타원 61"/>
            <p:cNvSpPr/>
            <p:nvPr/>
          </p:nvSpPr>
          <p:spPr>
            <a:xfrm>
              <a:off x="2771800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타원 62"/>
            <p:cNvSpPr/>
            <p:nvPr/>
          </p:nvSpPr>
          <p:spPr>
            <a:xfrm>
              <a:off x="305983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타원 63"/>
            <p:cNvSpPr/>
            <p:nvPr/>
          </p:nvSpPr>
          <p:spPr>
            <a:xfrm>
              <a:off x="341987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/>
            <p:cNvSpPr/>
            <p:nvPr/>
          </p:nvSpPr>
          <p:spPr>
            <a:xfrm>
              <a:off x="3798590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6" name="직선 연결선 65"/>
            <p:cNvCxnSpPr/>
            <p:nvPr/>
          </p:nvCxnSpPr>
          <p:spPr>
            <a:xfrm>
              <a:off x="0" y="1944688"/>
              <a:ext cx="421196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896" y="627936"/>
            <a:ext cx="7775104" cy="101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259738" y="132418"/>
                <a:ext cx="9997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(</m:t>
                      </m:r>
                      <m:r>
                        <a:rPr lang="en-US" altLang="ko-KR" b="0" i="1" smtClean="0">
                          <a:latin typeface="Cambria Math"/>
                        </a:rPr>
                        <m:t>𝑛</m:t>
                      </m:r>
                      <m:r>
                        <a:rPr lang="en-US" altLang="ko-KR" b="0" i="1" smtClean="0">
                          <a:latin typeface="Cambria Math"/>
                        </a:rPr>
                        <m:t>−1)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738" y="132418"/>
                <a:ext cx="999761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461716" y="1733094"/>
                <a:ext cx="5958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(</m:t>
                      </m:r>
                      <m:r>
                        <a:rPr lang="en-US" altLang="ko-KR" b="0" i="1" smtClean="0">
                          <a:latin typeface="Cambria Math"/>
                        </a:rPr>
                        <m:t>𝑛</m:t>
                      </m:r>
                      <m:r>
                        <a:rPr lang="en-US" altLang="ko-KR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716" y="1733094"/>
                <a:ext cx="595804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65104"/>
            <a:ext cx="4709260" cy="116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718" y="5642598"/>
            <a:ext cx="5199460" cy="642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076" y="3926100"/>
            <a:ext cx="1422576" cy="1403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998" y="3433383"/>
            <a:ext cx="1229122" cy="17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130554"/>
            <a:ext cx="6668616" cy="1996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5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508" y="3861048"/>
            <a:ext cx="3730492" cy="155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8386"/>
            <a:ext cx="5998468" cy="76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32" y="1091450"/>
            <a:ext cx="7993732" cy="726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06" y="2174007"/>
            <a:ext cx="8856983" cy="1233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653" y="3415575"/>
            <a:ext cx="4392488" cy="11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06" y="4583444"/>
            <a:ext cx="3586485" cy="61954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583442"/>
            <a:ext cx="1728192" cy="619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38" y="5445224"/>
            <a:ext cx="8774074" cy="111407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08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161622"/>
            <a:ext cx="2699792" cy="168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0"/>
            <a:ext cx="47625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" y="6449"/>
            <a:ext cx="4623458" cy="685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9" name="그룹 78"/>
          <p:cNvGrpSpPr/>
          <p:nvPr/>
        </p:nvGrpSpPr>
        <p:grpSpPr>
          <a:xfrm>
            <a:off x="17735" y="332656"/>
            <a:ext cx="4211960" cy="144016"/>
            <a:chOff x="17735" y="332656"/>
            <a:chExt cx="4211960" cy="144016"/>
          </a:xfrm>
        </p:grpSpPr>
        <p:sp>
          <p:nvSpPr>
            <p:cNvPr id="5" name="타원 4"/>
            <p:cNvSpPr/>
            <p:nvPr/>
          </p:nvSpPr>
          <p:spPr>
            <a:xfrm>
              <a:off x="189992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타원 5"/>
            <p:cNvSpPr/>
            <p:nvPr/>
          </p:nvSpPr>
          <p:spPr>
            <a:xfrm>
              <a:off x="468946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타원 6"/>
            <p:cNvSpPr/>
            <p:nvPr/>
          </p:nvSpPr>
          <p:spPr>
            <a:xfrm>
              <a:off x="776028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타원 7"/>
            <p:cNvSpPr/>
            <p:nvPr/>
          </p:nvSpPr>
          <p:spPr>
            <a:xfrm>
              <a:off x="1080828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>
              <a:off x="1343014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1630152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타원 10"/>
            <p:cNvSpPr/>
            <p:nvPr/>
          </p:nvSpPr>
          <p:spPr>
            <a:xfrm>
              <a:off x="1918184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/>
            <p:cNvSpPr/>
            <p:nvPr/>
          </p:nvSpPr>
          <p:spPr>
            <a:xfrm>
              <a:off x="2206216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>
              <a:off x="2494248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>
              <a:off x="2782280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>
            <a:xfrm>
              <a:off x="3070312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>
              <a:off x="3430352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/>
            <p:cNvSpPr/>
            <p:nvPr/>
          </p:nvSpPr>
          <p:spPr>
            <a:xfrm>
              <a:off x="3809070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17735" y="404664"/>
              <a:ext cx="421196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그룹 69"/>
          <p:cNvGrpSpPr/>
          <p:nvPr/>
        </p:nvGrpSpPr>
        <p:grpSpPr>
          <a:xfrm>
            <a:off x="1950306" y="1376772"/>
            <a:ext cx="94282" cy="504056"/>
            <a:chOff x="1975173" y="1556792"/>
            <a:chExt cx="94282" cy="504056"/>
          </a:xfrm>
          <a:solidFill>
            <a:srgbClr val="FFFF00"/>
          </a:solidFill>
        </p:grpSpPr>
        <p:sp>
          <p:nvSpPr>
            <p:cNvPr id="34" name="타원 33"/>
            <p:cNvSpPr/>
            <p:nvPr/>
          </p:nvSpPr>
          <p:spPr>
            <a:xfrm>
              <a:off x="1979712" y="1556792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타원 34"/>
            <p:cNvSpPr/>
            <p:nvPr/>
          </p:nvSpPr>
          <p:spPr>
            <a:xfrm>
              <a:off x="1975173" y="1764271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1979712" y="1988840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259738" y="2100744"/>
                <a:ext cx="9997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−1)</m:t>
                      </m:r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738" y="2100744"/>
                <a:ext cx="999761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445716" y="797357"/>
                <a:ext cx="5870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(1)</m:t>
                      </m:r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16" y="797357"/>
                <a:ext cx="587019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445717" y="219998"/>
                <a:ext cx="5870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(0)</m:t>
                      </m:r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17" y="219998"/>
                <a:ext cx="587019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445717" y="2699628"/>
                <a:ext cx="5958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17" y="2699628"/>
                <a:ext cx="595804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그룹 71"/>
          <p:cNvGrpSpPr/>
          <p:nvPr/>
        </p:nvGrpSpPr>
        <p:grpSpPr>
          <a:xfrm>
            <a:off x="1932571" y="3240435"/>
            <a:ext cx="94282" cy="504056"/>
            <a:chOff x="1975173" y="1556792"/>
            <a:chExt cx="94282" cy="504056"/>
          </a:xfrm>
          <a:solidFill>
            <a:srgbClr val="FFFF00"/>
          </a:solidFill>
        </p:grpSpPr>
        <p:sp>
          <p:nvSpPr>
            <p:cNvPr id="73" name="타원 72"/>
            <p:cNvSpPr/>
            <p:nvPr/>
          </p:nvSpPr>
          <p:spPr>
            <a:xfrm>
              <a:off x="1979712" y="1556792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/>
            <p:cNvSpPr/>
            <p:nvPr/>
          </p:nvSpPr>
          <p:spPr>
            <a:xfrm>
              <a:off x="1975173" y="1764271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/>
            <p:cNvSpPr/>
            <p:nvPr/>
          </p:nvSpPr>
          <p:spPr>
            <a:xfrm>
              <a:off x="1979712" y="1988840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6444208" y="127665"/>
                <a:ext cx="836447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3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𝑈𝑉</m:t>
                      </m:r>
                    </m:oMath>
                  </m:oMathPara>
                </a14:m>
                <a:endParaRPr lang="ko-KR" altLang="en-US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127665"/>
                <a:ext cx="836447" cy="55399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6522870" y="3240435"/>
                <a:ext cx="721736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30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𝐼𝑅</m:t>
                      </m:r>
                    </m:oMath>
                  </m:oMathPara>
                </a14:m>
                <a:endParaRPr lang="ko-KR" altLang="en-US" sz="3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870" y="3240435"/>
                <a:ext cx="721736" cy="55399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아래쪽 화살표 77"/>
          <p:cNvSpPr/>
          <p:nvPr/>
        </p:nvSpPr>
        <p:spPr>
          <a:xfrm>
            <a:off x="6786682" y="681663"/>
            <a:ext cx="151498" cy="255877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2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09120"/>
            <a:ext cx="8774074" cy="111407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" y="4005064"/>
            <a:ext cx="421322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" y="2801744"/>
            <a:ext cx="421322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2860"/>
            <a:ext cx="421322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" y="899125"/>
            <a:ext cx="4230960" cy="16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92" y="6093295"/>
            <a:ext cx="3586485" cy="61954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51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887" y="476672"/>
            <a:ext cx="6002649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42" y="5818498"/>
            <a:ext cx="8796139" cy="34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6" y="2492895"/>
            <a:ext cx="8888413" cy="2974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5091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" y="6449"/>
            <a:ext cx="4623458" cy="685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17735" y="332656"/>
            <a:ext cx="4211960" cy="144016"/>
            <a:chOff x="17735" y="332656"/>
            <a:chExt cx="4211960" cy="144016"/>
          </a:xfrm>
        </p:grpSpPr>
        <p:sp>
          <p:nvSpPr>
            <p:cNvPr id="12" name="타원 11"/>
            <p:cNvSpPr/>
            <p:nvPr/>
          </p:nvSpPr>
          <p:spPr>
            <a:xfrm>
              <a:off x="189992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>
              <a:off x="468946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>
              <a:off x="776028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>
            <a:xfrm>
              <a:off x="1080828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>
              <a:off x="1343014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/>
            <p:cNvSpPr/>
            <p:nvPr/>
          </p:nvSpPr>
          <p:spPr>
            <a:xfrm>
              <a:off x="1630152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/>
            <p:cNvSpPr/>
            <p:nvPr/>
          </p:nvSpPr>
          <p:spPr>
            <a:xfrm>
              <a:off x="1918184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>
              <a:off x="2206216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/>
            <p:cNvSpPr/>
            <p:nvPr/>
          </p:nvSpPr>
          <p:spPr>
            <a:xfrm>
              <a:off x="2494248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/>
            <p:nvPr/>
          </p:nvSpPr>
          <p:spPr>
            <a:xfrm>
              <a:off x="2782280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3070312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3430352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3809070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17735" y="404664"/>
              <a:ext cx="421196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/>
          <p:cNvGrpSpPr/>
          <p:nvPr/>
        </p:nvGrpSpPr>
        <p:grpSpPr>
          <a:xfrm>
            <a:off x="1950306" y="1376772"/>
            <a:ext cx="94282" cy="504056"/>
            <a:chOff x="1975173" y="1556792"/>
            <a:chExt cx="94282" cy="504056"/>
          </a:xfrm>
          <a:solidFill>
            <a:srgbClr val="FFFF00"/>
          </a:solidFill>
        </p:grpSpPr>
        <p:sp>
          <p:nvSpPr>
            <p:cNvPr id="27" name="타원 26"/>
            <p:cNvSpPr/>
            <p:nvPr/>
          </p:nvSpPr>
          <p:spPr>
            <a:xfrm>
              <a:off x="1979712" y="1556792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/>
            <p:cNvSpPr/>
            <p:nvPr/>
          </p:nvSpPr>
          <p:spPr>
            <a:xfrm>
              <a:off x="1975173" y="1764271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1979712" y="1988840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259738" y="2100744"/>
                <a:ext cx="9997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−1)</m:t>
                      </m:r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738" y="2100744"/>
                <a:ext cx="999761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445716" y="797357"/>
                <a:ext cx="5870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(1)</m:t>
                      </m:r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16" y="797357"/>
                <a:ext cx="587019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445717" y="219998"/>
                <a:ext cx="5870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(0)</m:t>
                      </m:r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17" y="219998"/>
                <a:ext cx="587019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45717" y="2699628"/>
                <a:ext cx="5958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17" y="2699628"/>
                <a:ext cx="595804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그룹 33"/>
          <p:cNvGrpSpPr/>
          <p:nvPr/>
        </p:nvGrpSpPr>
        <p:grpSpPr>
          <a:xfrm>
            <a:off x="1932571" y="3240435"/>
            <a:ext cx="94282" cy="504056"/>
            <a:chOff x="1975173" y="1556792"/>
            <a:chExt cx="94282" cy="504056"/>
          </a:xfrm>
          <a:solidFill>
            <a:srgbClr val="FFFF00"/>
          </a:solidFill>
        </p:grpSpPr>
        <p:sp>
          <p:nvSpPr>
            <p:cNvPr id="35" name="타원 34"/>
            <p:cNvSpPr/>
            <p:nvPr/>
          </p:nvSpPr>
          <p:spPr>
            <a:xfrm>
              <a:off x="1979712" y="1556792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1975173" y="1764271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타원 36"/>
            <p:cNvSpPr/>
            <p:nvPr/>
          </p:nvSpPr>
          <p:spPr>
            <a:xfrm>
              <a:off x="1979712" y="1988840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" y="4005064"/>
            <a:ext cx="421322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" y="2801744"/>
            <a:ext cx="421322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2860"/>
            <a:ext cx="421322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" y="899125"/>
            <a:ext cx="4230960" cy="16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860032" y="274638"/>
            <a:ext cx="4176464" cy="1143000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Large N limit?</a:t>
            </a:r>
            <a:endParaRPr lang="ko-KR" altLang="en-US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240921"/>
            <a:ext cx="1970328" cy="635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302" y="3276439"/>
            <a:ext cx="1618025" cy="59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1128"/>
            <a:ext cx="9134998" cy="65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" y="5608562"/>
            <a:ext cx="9126051" cy="12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6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209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4864"/>
            <a:ext cx="91440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1464"/>
            <a:ext cx="9144000" cy="243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3845512" y="2094299"/>
            <a:ext cx="4211960" cy="144016"/>
            <a:chOff x="0" y="1872680"/>
            <a:chExt cx="4211960" cy="144016"/>
          </a:xfrm>
        </p:grpSpPr>
        <p:sp>
          <p:nvSpPr>
            <p:cNvPr id="6" name="타원 5"/>
            <p:cNvSpPr/>
            <p:nvPr/>
          </p:nvSpPr>
          <p:spPr>
            <a:xfrm>
              <a:off x="17951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타원 6"/>
            <p:cNvSpPr/>
            <p:nvPr/>
          </p:nvSpPr>
          <p:spPr>
            <a:xfrm>
              <a:off x="458466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타원 7"/>
            <p:cNvSpPr/>
            <p:nvPr/>
          </p:nvSpPr>
          <p:spPr>
            <a:xfrm>
              <a:off x="765548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>
              <a:off x="1070348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1332534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타원 10"/>
            <p:cNvSpPr/>
            <p:nvPr/>
          </p:nvSpPr>
          <p:spPr>
            <a:xfrm>
              <a:off x="161967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/>
            <p:cNvSpPr/>
            <p:nvPr/>
          </p:nvSpPr>
          <p:spPr>
            <a:xfrm>
              <a:off x="1907704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>
              <a:off x="2195736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>
              <a:off x="2483768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>
            <a:xfrm>
              <a:off x="2771800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>
              <a:off x="305983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/>
            <p:cNvSpPr/>
            <p:nvPr/>
          </p:nvSpPr>
          <p:spPr>
            <a:xfrm>
              <a:off x="341987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/>
            <p:cNvSpPr/>
            <p:nvPr/>
          </p:nvSpPr>
          <p:spPr>
            <a:xfrm>
              <a:off x="3798590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0" y="1944688"/>
              <a:ext cx="421196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956376" y="1730240"/>
                <a:ext cx="9997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(</m:t>
                      </m:r>
                      <m:r>
                        <a:rPr lang="en-US" altLang="ko-KR" b="0" i="1" smtClean="0">
                          <a:latin typeface="Cambria Math"/>
                        </a:rPr>
                        <m:t>𝑛</m:t>
                      </m:r>
                      <m:r>
                        <a:rPr lang="en-US" altLang="ko-KR" b="0" i="1" smtClean="0">
                          <a:latin typeface="Cambria Math"/>
                        </a:rPr>
                        <m:t>−1)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1730240"/>
                <a:ext cx="999761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그룹 20"/>
          <p:cNvGrpSpPr/>
          <p:nvPr/>
        </p:nvGrpSpPr>
        <p:grpSpPr>
          <a:xfrm>
            <a:off x="3845512" y="4275812"/>
            <a:ext cx="4211960" cy="144016"/>
            <a:chOff x="0" y="3984426"/>
            <a:chExt cx="4211960" cy="144016"/>
          </a:xfrm>
        </p:grpSpPr>
        <p:sp>
          <p:nvSpPr>
            <p:cNvPr id="22" name="타원 21"/>
            <p:cNvSpPr/>
            <p:nvPr/>
          </p:nvSpPr>
          <p:spPr>
            <a:xfrm>
              <a:off x="458466" y="398442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1078732" y="398442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1619672" y="398442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2195736" y="398442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>
              <a:off x="2771800" y="398442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>
              <a:off x="3419872" y="398442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27"/>
            <p:cNvCxnSpPr/>
            <p:nvPr/>
          </p:nvCxnSpPr>
          <p:spPr>
            <a:xfrm>
              <a:off x="0" y="4077072"/>
              <a:ext cx="421196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558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4"/>
            <a:ext cx="9144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04567"/>
            <a:ext cx="9144000" cy="3153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4069561" y="2753165"/>
            <a:ext cx="4211960" cy="144016"/>
            <a:chOff x="0" y="1872680"/>
            <a:chExt cx="4211960" cy="144016"/>
          </a:xfrm>
        </p:grpSpPr>
        <p:sp>
          <p:nvSpPr>
            <p:cNvPr id="5" name="타원 4"/>
            <p:cNvSpPr/>
            <p:nvPr/>
          </p:nvSpPr>
          <p:spPr>
            <a:xfrm>
              <a:off x="17951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타원 5"/>
            <p:cNvSpPr/>
            <p:nvPr/>
          </p:nvSpPr>
          <p:spPr>
            <a:xfrm>
              <a:off x="458466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타원 6"/>
            <p:cNvSpPr/>
            <p:nvPr/>
          </p:nvSpPr>
          <p:spPr>
            <a:xfrm>
              <a:off x="765548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타원 7"/>
            <p:cNvSpPr/>
            <p:nvPr/>
          </p:nvSpPr>
          <p:spPr>
            <a:xfrm>
              <a:off x="1070348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>
              <a:off x="1332534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161967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타원 10"/>
            <p:cNvSpPr/>
            <p:nvPr/>
          </p:nvSpPr>
          <p:spPr>
            <a:xfrm>
              <a:off x="1907704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/>
            <p:cNvSpPr/>
            <p:nvPr/>
          </p:nvSpPr>
          <p:spPr>
            <a:xfrm>
              <a:off x="2195736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>
              <a:off x="2483768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>
              <a:off x="2771800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>
            <a:xfrm>
              <a:off x="305983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>
              <a:off x="3419872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/>
            <p:cNvSpPr/>
            <p:nvPr/>
          </p:nvSpPr>
          <p:spPr>
            <a:xfrm>
              <a:off x="3798590" y="18726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0" y="1944688"/>
              <a:ext cx="421196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281521" y="2209899"/>
                <a:ext cx="5958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(</m:t>
                      </m:r>
                      <m:r>
                        <a:rPr lang="en-US" altLang="ko-KR" b="0" i="1" smtClean="0">
                          <a:latin typeface="Cambria Math"/>
                        </a:rPr>
                        <m:t>𝑛</m:t>
                      </m:r>
                      <m:r>
                        <a:rPr lang="en-US" altLang="ko-KR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1521" y="2209899"/>
                <a:ext cx="595804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0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4" y="-1"/>
            <a:ext cx="9148294" cy="170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4" y="2564904"/>
            <a:ext cx="9148293" cy="87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3" y="4351932"/>
            <a:ext cx="9144001" cy="2505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06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395" y="188640"/>
            <a:ext cx="42957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62" y="764704"/>
            <a:ext cx="5948089" cy="144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13196" y="2852936"/>
            <a:ext cx="9131023" cy="1606961"/>
            <a:chOff x="12977" y="2713217"/>
            <a:chExt cx="9131023" cy="1606961"/>
          </a:xfrm>
        </p:grpSpPr>
        <p:pic>
          <p:nvPicPr>
            <p:cNvPr id="3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77" y="2713217"/>
              <a:ext cx="9131023" cy="1606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8890134" y="3861048"/>
              <a:ext cx="253865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" y="4617849"/>
            <a:ext cx="9130804" cy="1590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27" y="6332614"/>
            <a:ext cx="7633320" cy="51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94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" y="-1"/>
            <a:ext cx="9138922" cy="173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2564904"/>
            <a:ext cx="86677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0" y="4171728"/>
            <a:ext cx="9144000" cy="2686272"/>
            <a:chOff x="0" y="4077072"/>
            <a:chExt cx="9144000" cy="2686272"/>
          </a:xfrm>
        </p:grpSpPr>
        <p:pic>
          <p:nvPicPr>
            <p:cNvPr id="1434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77072"/>
              <a:ext cx="9144000" cy="2686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8748464" y="6453336"/>
              <a:ext cx="395536" cy="310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860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How to read the metric structure?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556792"/>
            <a:ext cx="32480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80928"/>
            <a:ext cx="4222799" cy="126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331" y="2644002"/>
            <a:ext cx="3389221" cy="1543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260" y="4293096"/>
            <a:ext cx="4778740" cy="120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715" y="5929808"/>
            <a:ext cx="33242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27340" y="6316757"/>
                <a:ext cx="2316660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7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𝑰𝒏</m:t>
                      </m:r>
                      <m:r>
                        <a:rPr lang="en-US" altLang="ko-KR" sz="27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sz="27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𝒑𝒓𝒐𝒈𝒓𝒆𝒔𝒔</m:t>
                      </m:r>
                    </m:oMath>
                  </m:oMathPara>
                </a14:m>
                <a:endParaRPr lang="ko-KR" altLang="en-US" sz="27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340" y="6316757"/>
                <a:ext cx="2316660" cy="5078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3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611560" y="0"/>
            <a:ext cx="7920880" cy="6858000"/>
          </a:xfrm>
        </p:spPr>
        <p:txBody>
          <a:bodyPr>
            <a:noAutofit/>
          </a:bodyPr>
          <a:lstStyle/>
          <a:p>
            <a: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Hubbard model </a:t>
            </a:r>
            <a:b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</a:br>
            <a: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vs.</a:t>
            </a:r>
            <a:b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</a:br>
            <a: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Heisenberg model</a:t>
            </a:r>
            <a:b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</a:br>
            <a: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/>
            </a:r>
            <a:b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</a:br>
            <a: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/>
            </a:r>
            <a:b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</a:br>
            <a: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Hertz-Moriya-Millis theory</a:t>
            </a:r>
            <a:b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</a:br>
            <a: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vs.</a:t>
            </a:r>
            <a:b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</a:br>
            <a: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Spin-liquid theory</a:t>
            </a:r>
            <a:endParaRPr lang="ko-KR" altLang="en-US" sz="5000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79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6" y="0"/>
            <a:ext cx="9131474" cy="65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6" y="692696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06" y="2204864"/>
            <a:ext cx="9131474" cy="170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6" y="4006123"/>
            <a:ext cx="9148363" cy="148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" y="5517232"/>
            <a:ext cx="9148363" cy="56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67" y="6157308"/>
            <a:ext cx="6551836" cy="70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46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" y="0"/>
            <a:ext cx="9134998" cy="65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1769"/>
            <a:ext cx="9144000" cy="125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-219" y="2132855"/>
            <a:ext cx="9131023" cy="1606961"/>
            <a:chOff x="12977" y="2713217"/>
            <a:chExt cx="9131023" cy="1606961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77" y="2713217"/>
              <a:ext cx="9131023" cy="1606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직사각형 7"/>
            <p:cNvSpPr/>
            <p:nvPr/>
          </p:nvSpPr>
          <p:spPr>
            <a:xfrm>
              <a:off x="8890134" y="3861048"/>
              <a:ext cx="253865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3" y="3765833"/>
            <a:ext cx="9130804" cy="1590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42" y="5420655"/>
            <a:ext cx="7633320" cy="51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364" y="6168764"/>
            <a:ext cx="6134075" cy="687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15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4000" cy="93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-1" y="3861048"/>
            <a:ext cx="9143999" cy="1827631"/>
            <a:chOff x="0" y="2276871"/>
            <a:chExt cx="9143999" cy="1827631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76871"/>
              <a:ext cx="9143999" cy="965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9811" y="3579773"/>
              <a:ext cx="6404378" cy="524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629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Connection to MERA (multiscale entanglement renormalization ansatz)</a:t>
            </a:r>
            <a:endParaRPr lang="ko-KR" altLang="en-US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20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611560" y="1844824"/>
            <a:ext cx="7920880" cy="3168352"/>
          </a:xfrm>
        </p:spPr>
        <p:txBody>
          <a:bodyPr>
            <a:noAutofit/>
          </a:bodyPr>
          <a:lstStyle/>
          <a:p>
            <a:r>
              <a:rPr lang="en-US" altLang="ko-KR" sz="5000" dirty="0" err="1" smtClean="0">
                <a:solidFill>
                  <a:schemeClr val="bg1"/>
                </a:solidFill>
                <a:latin typeface="Harlow Solid Italic" panose="04030604020F02020D02" pitchFamily="82" charset="0"/>
              </a:rPr>
              <a:t>AdS</a:t>
            </a:r>
            <a:r>
              <a:rPr lang="en-US" altLang="ko-KR" sz="5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 geometry is encoded into the ground-state wave function in the MERA representation.</a:t>
            </a:r>
            <a:endParaRPr lang="ko-KR" altLang="en-US" sz="5000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62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Entanglement entropy</a:t>
            </a:r>
            <a:endParaRPr lang="ko-KR" altLang="en-US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6937" y="1227437"/>
            <a:ext cx="8229600" cy="748679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Von Neumann entropy of a reduced density matrix</a:t>
            </a:r>
            <a:endParaRPr lang="ko-KR" altLang="en-US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83" y="3687949"/>
            <a:ext cx="2564237" cy="86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231" y="3882555"/>
            <a:ext cx="2760225" cy="47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7" y="4727326"/>
            <a:ext cx="4597481" cy="172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761" y="4727326"/>
            <a:ext cx="4316239" cy="189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399"/>
            <a:ext cx="2839682" cy="20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091" y="6669003"/>
            <a:ext cx="424069" cy="154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899" y="6645537"/>
            <a:ext cx="1559326" cy="21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236" y="1916832"/>
            <a:ext cx="4449763" cy="17256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9918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Entanglement renormalization</a:t>
            </a:r>
            <a:endParaRPr lang="ko-KR" altLang="en-US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7"/>
          </a:xfrm>
        </p:spPr>
        <p:txBody>
          <a:bodyPr>
            <a:normAutofit fontScale="55000" lnSpcReduction="2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Matrix product representations of a ground-state wave-function in one dimension (Ex. Transfer-matrix representation for the transverse-field </a:t>
            </a:r>
            <a:r>
              <a:rPr lang="en-US" altLang="ko-KR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Ising</a:t>
            </a:r>
            <a:r>
              <a:rPr lang="en-US" altLang="ko-KR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model)</a:t>
            </a:r>
            <a:endParaRPr lang="en-US" altLang="ko-K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en-US" altLang="ko-KR" dirty="0">
              <a:latin typeface="Comic Sans MS" panose="030F0702030302020204" pitchFamily="66" charset="0"/>
            </a:endParaRPr>
          </a:p>
          <a:p>
            <a:endParaRPr lang="en-US" altLang="ko-KR" dirty="0" smtClean="0">
              <a:latin typeface="Comic Sans MS" panose="030F0702030302020204" pitchFamily="66" charset="0"/>
            </a:endParaRPr>
          </a:p>
          <a:p>
            <a:endParaRPr lang="en-US" altLang="ko-KR" dirty="0">
              <a:latin typeface="Comic Sans MS" panose="030F0702030302020204" pitchFamily="66" charset="0"/>
            </a:endParaRPr>
          </a:p>
          <a:p>
            <a:endParaRPr lang="en-US" altLang="ko-KR" dirty="0" smtClean="0">
              <a:latin typeface="Comic Sans MS" panose="030F0702030302020204" pitchFamily="66" charset="0"/>
            </a:endParaRPr>
          </a:p>
          <a:p>
            <a:endParaRPr lang="en-US" altLang="ko-KR" dirty="0">
              <a:latin typeface="Comic Sans MS" panose="030F0702030302020204" pitchFamily="66" charset="0"/>
            </a:endParaRPr>
          </a:p>
          <a:p>
            <a:endParaRPr lang="en-US" altLang="ko-KR" dirty="0" smtClean="0">
              <a:latin typeface="Comic Sans MS" panose="030F0702030302020204" pitchFamily="66" charset="0"/>
            </a:endParaRPr>
          </a:p>
          <a:p>
            <a:endParaRPr lang="en-US" altLang="ko-KR" dirty="0">
              <a:latin typeface="Comic Sans MS" panose="030F0702030302020204" pitchFamily="66" charset="0"/>
            </a:endParaRPr>
          </a:p>
          <a:p>
            <a:endParaRPr lang="en-US" altLang="ko-KR" dirty="0" smtClean="0">
              <a:latin typeface="Comic Sans MS" panose="030F0702030302020204" pitchFamily="66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20888"/>
            <a:ext cx="5472608" cy="81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599" y="3356992"/>
            <a:ext cx="5256584" cy="452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93095"/>
            <a:ext cx="3755532" cy="2060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367936"/>
            <a:ext cx="16954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339" y="4778697"/>
            <a:ext cx="2142661" cy="207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0" y="6488668"/>
            <a:ext cx="2343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JHEP 10, 193 (2012) </a:t>
            </a:r>
            <a:endParaRPr lang="ko-KR" altLang="en-US" dirty="0">
              <a:solidFill>
                <a:schemeClr val="bg1"/>
              </a:solidFill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46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Entanglement renormalization</a:t>
            </a:r>
            <a:endParaRPr lang="ko-KR" altLang="en-US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1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Multiscale entanglement renormalization ansatz (MERA) for critical systems</a:t>
            </a:r>
            <a:endParaRPr lang="ko-KR" altLang="en-US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07959"/>
            <a:ext cx="6309370" cy="198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7524328" y="4391940"/>
            <a:ext cx="161967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00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JHEP 10, 193 (2012) </a:t>
            </a:r>
            <a:endParaRPr lang="ko-KR" altLang="en-US" sz="1300" dirty="0">
              <a:solidFill>
                <a:schemeClr val="bg1"/>
              </a:solidFill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097" y="4581128"/>
            <a:ext cx="3644627" cy="44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87" y="4581127"/>
            <a:ext cx="1547823" cy="44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오른쪽 화살표 4"/>
          <p:cNvSpPr/>
          <p:nvPr/>
        </p:nvSpPr>
        <p:spPr>
          <a:xfrm>
            <a:off x="5269396" y="4737213"/>
            <a:ext cx="648072" cy="13892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28" y="5382810"/>
            <a:ext cx="3200028" cy="54416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231" y="5355338"/>
            <a:ext cx="4290169" cy="599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6832"/>
            <a:ext cx="4221485" cy="53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259" y="6207071"/>
            <a:ext cx="4833741" cy="47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10765"/>
            <a:ext cx="1979712" cy="21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-16719" y="3161422"/>
                <a:ext cx="257249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ko-KR" sz="250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Ψ</m:t>
                      </m:r>
                      <m:d>
                        <m:dPr>
                          <m:begChr m:val="["/>
                          <m:endChr m:val="]"/>
                          <m:ctrlPr>
                            <a:rPr lang="el-GR" altLang="ko-KR" sz="250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ko-KR" altLang="el-GR" sz="250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𝜎</m:t>
                          </m:r>
                          <m:d>
                            <m:dPr>
                              <m:ctrlPr>
                                <a:rPr lang="en-US" altLang="ko-KR" sz="250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ko-KR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altLang="ko-KR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ko-KR" altLang="en-US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  <m:r>
                                <a:rPr lang="en-US" altLang="ko-KR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  <m:r>
                                <a:rPr lang="en-US" altLang="ko-KR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</m:d>
                          <m:r>
                            <a:rPr lang="en-US" altLang="ko-KR" sz="25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;</m:t>
                          </m:r>
                          <m:r>
                            <a:rPr lang="en-US" altLang="ko-KR" sz="25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𝑢</m:t>
                          </m:r>
                        </m:e>
                      </m:d>
                      <m:r>
                        <a:rPr lang="en-US" altLang="ko-KR" sz="2500" b="0" i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ko-KR" altLang="en-US" sz="25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719" y="3161422"/>
                <a:ext cx="2572495" cy="4770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078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59" y="4061254"/>
            <a:ext cx="3472946" cy="8740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118" y="3727992"/>
            <a:ext cx="1151035" cy="301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211" y="4180950"/>
            <a:ext cx="4960789" cy="59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063" y="5661248"/>
            <a:ext cx="4409083" cy="7554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538" y="5661248"/>
            <a:ext cx="1516385" cy="754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006" y="4875783"/>
            <a:ext cx="3367261" cy="5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6632"/>
            <a:ext cx="2520280" cy="3250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392" y="230671"/>
            <a:ext cx="1830491" cy="3136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왼쪽/오른쪽 화살표 3"/>
          <p:cNvSpPr/>
          <p:nvPr/>
        </p:nvSpPr>
        <p:spPr>
          <a:xfrm>
            <a:off x="3923928" y="1583025"/>
            <a:ext cx="1584176" cy="432048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24587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971" y="6526414"/>
            <a:ext cx="2932634" cy="30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직사각형 14"/>
          <p:cNvSpPr/>
          <p:nvPr/>
        </p:nvSpPr>
        <p:spPr>
          <a:xfrm>
            <a:off x="0" y="6488668"/>
            <a:ext cx="2343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JHEP 10, 193 (2012) </a:t>
            </a:r>
            <a:endParaRPr lang="ko-KR" altLang="en-US" dirty="0">
              <a:solidFill>
                <a:schemeClr val="bg1"/>
              </a:solidFill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511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500" dirty="0" smtClean="0">
                <a:solidFill>
                  <a:srgbClr val="FFFF00"/>
                </a:solidFill>
                <a:latin typeface="Harlow Solid Italic" panose="04030604020F02020D02" pitchFamily="82" charset="0"/>
              </a:rPr>
              <a:t>Equivalence</a:t>
            </a:r>
            <a:r>
              <a:rPr lang="en-US" altLang="ko-KR" sz="2500" dirty="0" smtClean="0">
                <a:solidFill>
                  <a:srgbClr val="FF0000"/>
                </a:solidFill>
                <a:latin typeface="Harlow Solid Italic" panose="04030604020F02020D02" pitchFamily="82" charset="0"/>
              </a:rPr>
              <a:t> </a:t>
            </a:r>
            <a:r>
              <a:rPr lang="en-US" altLang="ko-KR" sz="25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between the path-integral real-space renormalization group approach and the wave-function based real-space renormalization group approach (MERA)</a:t>
            </a:r>
            <a:endParaRPr lang="ko-KR" altLang="en-US" sz="2500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8634958" cy="150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586" y="4077072"/>
            <a:ext cx="6892826" cy="2480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15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825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654" y="980728"/>
            <a:ext cx="8001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921" y="3429000"/>
            <a:ext cx="4934443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2339752" y="2204864"/>
            <a:ext cx="5112568" cy="9361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27584" y="4686633"/>
                <a:ext cx="2677143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ko-KR" sz="250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Ψ</m:t>
                      </m:r>
                      <m:d>
                        <m:dPr>
                          <m:begChr m:val="["/>
                          <m:endChr m:val="]"/>
                          <m:ctrlPr>
                            <a:rPr lang="el-GR" altLang="ko-KR" sz="250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ko-KR" altLang="el-GR" sz="250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𝜎</m:t>
                          </m:r>
                          <m:d>
                            <m:dPr>
                              <m:ctrlPr>
                                <a:rPr lang="en-US" altLang="ko-KR" sz="250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ko-KR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altLang="ko-KR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ko-KR" altLang="en-US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  <m:r>
                                <a:rPr lang="en-US" altLang="ko-KR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  <m:r>
                                <a:rPr lang="en-US" altLang="ko-KR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</m:d>
                          <m:r>
                            <a:rPr lang="en-US" altLang="ko-KR" sz="25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;</m:t>
                          </m:r>
                          <m:r>
                            <a:rPr lang="en-US" altLang="ko-KR" sz="25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𝑢</m:t>
                          </m:r>
                        </m:e>
                      </m:d>
                      <m:r>
                        <a:rPr lang="en-US" altLang="ko-KR" sz="2500" b="0" i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ko-KR" altLang="en-US" sz="25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686633"/>
                <a:ext cx="2677143" cy="4770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100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제목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16632"/>
                <a:ext cx="8229600" cy="936104"/>
              </a:xfrm>
            </p:spPr>
            <p:txBody>
              <a:bodyPr/>
              <a:lstStyle/>
              <a:p>
                <a:r>
                  <a:rPr lang="en-US" altLang="ko-KR" dirty="0" smtClean="0">
                    <a:solidFill>
                      <a:schemeClr val="bg1"/>
                    </a:solidFill>
                    <a:latin typeface="Harlow Solid Italic" panose="04030604020F02020D02" pitchFamily="82" charset="0"/>
                  </a:rPr>
                  <a:t>Entanglement entropy in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solidFill>
                          <a:schemeClr val="bg1"/>
                        </a:solidFill>
                        <a:latin typeface="Cambria Math"/>
                      </a:rPr>
                      <m:t>𝑅𝑆𝑅</m:t>
                    </m:r>
                    <m:sSub>
                      <m:sSubPr>
                        <m:ctrlP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ko-KR" altLang="en-US" dirty="0">
                  <a:solidFill>
                    <a:schemeClr val="bg1"/>
                  </a:solidFill>
                  <a:latin typeface="Harlow Solid Italic" panose="04030604020F02020D02" pitchFamily="82" charset="0"/>
                </a:endParaRPr>
              </a:p>
            </p:txBody>
          </p:sp>
        </mc:Choice>
        <mc:Fallback xmlns=""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16632"/>
                <a:ext cx="8229600" cy="936104"/>
              </a:xfrm>
              <a:blipFill rotWithShape="1">
                <a:blip r:embed="rId2"/>
                <a:stretch>
                  <a:fillRect t="-1948" b="-2337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085418"/>
            <a:ext cx="4974916" cy="118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792" y="3748047"/>
            <a:ext cx="1195187" cy="742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462" y="4869161"/>
            <a:ext cx="6191252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3262313" cy="36877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2276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438" y="4869160"/>
            <a:ext cx="40100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2902" cy="447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635" y="5712421"/>
            <a:ext cx="62198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10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27340" y="6316757"/>
                <a:ext cx="2316660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7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𝑰𝒏</m:t>
                      </m:r>
                      <m:r>
                        <a:rPr lang="en-US" altLang="ko-KR" sz="27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sz="27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𝒑𝒓𝒐𝒈𝒓𝒆𝒔𝒔</m:t>
                      </m:r>
                    </m:oMath>
                  </m:oMathPara>
                </a14:m>
                <a:endParaRPr lang="ko-KR" altLang="en-US" sz="27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340" y="6316757"/>
                <a:ext cx="2316660" cy="50783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" y="1299186"/>
            <a:ext cx="713422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2976"/>
            <a:ext cx="9144000" cy="177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47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제목 1"/>
              <p:cNvSpPr>
                <a:spLocks noGrp="1"/>
              </p:cNvSpPr>
              <p:nvPr>
                <p:ph type="title"/>
              </p:nvPr>
            </p:nvSpPr>
            <p:spPr>
              <a:xfrm>
                <a:off x="4774451" y="12992"/>
                <a:ext cx="4313907" cy="2686636"/>
              </a:xfrm>
            </p:spPr>
            <p:txBody>
              <a:bodyPr>
                <a:noAutofit/>
              </a:bodyPr>
              <a:lstStyle/>
              <a:p>
                <a:r>
                  <a:rPr lang="en-US" altLang="ko-KR" sz="3000" dirty="0" smtClean="0">
                    <a:solidFill>
                      <a:schemeClr val="bg1"/>
                    </a:solidFill>
                    <a:latin typeface="Harlow Solid Italic" panose="04030604020F02020D02" pitchFamily="82" charset="0"/>
                  </a:rPr>
                  <a:t>Toward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𝐺𝑅</m:t>
                        </m:r>
                      </m:e>
                      <m:sub>
                        <m:r>
                          <a:rPr lang="en-US" altLang="ko-KR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altLang="ko-KR" sz="3200" b="0" i="1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ko-KR" sz="3000" dirty="0" smtClean="0">
                    <a:solidFill>
                      <a:schemeClr val="bg1"/>
                    </a:solidFill>
                    <a:latin typeface="Harlow Solid Italic" panose="04030604020F02020D02" pitchFamily="82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altLang="ko-KR" sz="3000" b="0" i="1" smtClean="0">
                        <a:solidFill>
                          <a:schemeClr val="bg1"/>
                        </a:solidFill>
                        <a:latin typeface="Cambria Math"/>
                      </a:rPr>
                      <m:t>𝑅𝑆𝑅</m:t>
                    </m:r>
                    <m:sSub>
                      <m:sSubPr>
                        <m:ctrlPr>
                          <a:rPr lang="en-US" altLang="ko-KR" sz="3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3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altLang="ko-KR" sz="3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ko-KR" altLang="en-US" sz="3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774451" y="12992"/>
                <a:ext cx="4313907" cy="2686636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" y="6449"/>
            <a:ext cx="4623458" cy="685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17735" y="332656"/>
            <a:ext cx="4211960" cy="144016"/>
            <a:chOff x="17735" y="332656"/>
            <a:chExt cx="4211960" cy="144016"/>
          </a:xfrm>
        </p:grpSpPr>
        <p:sp>
          <p:nvSpPr>
            <p:cNvPr id="6" name="타원 5"/>
            <p:cNvSpPr/>
            <p:nvPr/>
          </p:nvSpPr>
          <p:spPr>
            <a:xfrm>
              <a:off x="189992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타원 6"/>
            <p:cNvSpPr/>
            <p:nvPr/>
          </p:nvSpPr>
          <p:spPr>
            <a:xfrm>
              <a:off x="468946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타원 7"/>
            <p:cNvSpPr/>
            <p:nvPr/>
          </p:nvSpPr>
          <p:spPr>
            <a:xfrm>
              <a:off x="776028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>
              <a:off x="1080828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1343014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타원 10"/>
            <p:cNvSpPr/>
            <p:nvPr/>
          </p:nvSpPr>
          <p:spPr>
            <a:xfrm>
              <a:off x="1630152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/>
            <p:cNvSpPr/>
            <p:nvPr/>
          </p:nvSpPr>
          <p:spPr>
            <a:xfrm>
              <a:off x="1918184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>
              <a:off x="2206216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>
              <a:off x="2494248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>
            <a:xfrm>
              <a:off x="2782280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>
              <a:off x="3070312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/>
            <p:cNvSpPr/>
            <p:nvPr/>
          </p:nvSpPr>
          <p:spPr>
            <a:xfrm>
              <a:off x="3430352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/>
            <p:cNvSpPr/>
            <p:nvPr/>
          </p:nvSpPr>
          <p:spPr>
            <a:xfrm>
              <a:off x="3809070" y="332656"/>
              <a:ext cx="151271" cy="1440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17735" y="404664"/>
              <a:ext cx="421196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19"/>
          <p:cNvGrpSpPr/>
          <p:nvPr/>
        </p:nvGrpSpPr>
        <p:grpSpPr>
          <a:xfrm>
            <a:off x="1950306" y="1376772"/>
            <a:ext cx="94282" cy="504056"/>
            <a:chOff x="1975173" y="1556792"/>
            <a:chExt cx="94282" cy="504056"/>
          </a:xfrm>
          <a:solidFill>
            <a:srgbClr val="FFFF00"/>
          </a:solidFill>
        </p:grpSpPr>
        <p:sp>
          <p:nvSpPr>
            <p:cNvPr id="21" name="타원 20"/>
            <p:cNvSpPr/>
            <p:nvPr/>
          </p:nvSpPr>
          <p:spPr>
            <a:xfrm>
              <a:off x="1979712" y="1556792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1975173" y="1764271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1979712" y="1988840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59738" y="2100744"/>
                <a:ext cx="9997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−1)</m:t>
                      </m:r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738" y="2100744"/>
                <a:ext cx="999761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445716" y="797357"/>
                <a:ext cx="5870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(1)</m:t>
                      </m:r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16" y="797357"/>
                <a:ext cx="587019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445717" y="219998"/>
                <a:ext cx="5870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(0)</m:t>
                      </m:r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17" y="219998"/>
                <a:ext cx="587019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45717" y="2699628"/>
                <a:ext cx="5958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altLang="ko-KR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17" y="2699628"/>
                <a:ext cx="595804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그룹 27"/>
          <p:cNvGrpSpPr/>
          <p:nvPr/>
        </p:nvGrpSpPr>
        <p:grpSpPr>
          <a:xfrm>
            <a:off x="1932571" y="3240435"/>
            <a:ext cx="94282" cy="504056"/>
            <a:chOff x="1975173" y="1556792"/>
            <a:chExt cx="94282" cy="504056"/>
          </a:xfrm>
          <a:solidFill>
            <a:srgbClr val="FFFF00"/>
          </a:solidFill>
        </p:grpSpPr>
        <p:sp>
          <p:nvSpPr>
            <p:cNvPr id="29" name="타원 28"/>
            <p:cNvSpPr/>
            <p:nvPr/>
          </p:nvSpPr>
          <p:spPr>
            <a:xfrm>
              <a:off x="1979712" y="1556792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/>
            <p:cNvSpPr/>
            <p:nvPr/>
          </p:nvSpPr>
          <p:spPr>
            <a:xfrm>
              <a:off x="1975173" y="1764271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/>
            <p:cNvSpPr/>
            <p:nvPr/>
          </p:nvSpPr>
          <p:spPr>
            <a:xfrm>
              <a:off x="1979712" y="1988840"/>
              <a:ext cx="89743" cy="7200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" y="4005064"/>
            <a:ext cx="421322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" y="2801744"/>
            <a:ext cx="421322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2860"/>
            <a:ext cx="421322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" y="899125"/>
            <a:ext cx="4230960" cy="16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803949" y="372120"/>
                <a:ext cx="836447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3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𝑈𝑉</m:t>
                      </m:r>
                    </m:oMath>
                  </m:oMathPara>
                </a14:m>
                <a:endParaRPr lang="ko-KR" altLang="en-US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949" y="372120"/>
                <a:ext cx="836447" cy="55399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882611" y="3484890"/>
                <a:ext cx="721736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30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𝐼𝑅</m:t>
                      </m:r>
                    </m:oMath>
                  </m:oMathPara>
                </a14:m>
                <a:endParaRPr lang="ko-KR" altLang="en-US" sz="3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611" y="3484890"/>
                <a:ext cx="721736" cy="55399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아래쪽 화살표 37"/>
          <p:cNvSpPr/>
          <p:nvPr/>
        </p:nvSpPr>
        <p:spPr>
          <a:xfrm>
            <a:off x="4146423" y="926118"/>
            <a:ext cx="151498" cy="255877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5433011" y="2699628"/>
            <a:ext cx="3225819" cy="369332"/>
            <a:chOff x="5361049" y="1653762"/>
            <a:chExt cx="3225819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5361049" y="1653762"/>
                  <a:ext cx="322581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𝑆</m:t>
                        </m:r>
                        <m:d>
                          <m:dPr>
                            <m:ctrlPr>
                              <a:rPr lang="en-US" altLang="ko-KR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ko-KR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𝑟</m:t>
                            </m:r>
                            <m:r>
                              <a:rPr lang="en-US" altLang="ko-KR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=0,</m:t>
                            </m:r>
                            <m:r>
                              <a:rPr lang="en-US" altLang="ko-KR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                       </m:t>
                        </m:r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𝑟</m:t>
                        </m:r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altLang="ko-K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1049" y="1653762"/>
                  <a:ext cx="3225819" cy="36933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오른쪽 화살표 40"/>
            <p:cNvSpPr/>
            <p:nvPr/>
          </p:nvSpPr>
          <p:spPr>
            <a:xfrm>
              <a:off x="6869856" y="1752842"/>
              <a:ext cx="576064" cy="200804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947" y="4380278"/>
            <a:ext cx="5340051" cy="2476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74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000" dirty="0" smtClean="0">
                <a:solidFill>
                  <a:schemeClr val="bg1"/>
                </a:solidFill>
                <a:latin typeface="Harlow Solid Italic" panose="04030604020F02020D02" pitchFamily="82" charset="0"/>
              </a:rPr>
              <a:t>Entanglement entropy in MERA vs. in the path-integral real-space renormalization group</a:t>
            </a:r>
            <a:endParaRPr lang="ko-KR" altLang="en-US" sz="3000" dirty="0">
              <a:solidFill>
                <a:schemeClr val="bg1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734" y="2113538"/>
            <a:ext cx="4934443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06959" y="3387179"/>
                <a:ext cx="2677143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ko-KR" sz="250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Ψ</m:t>
                      </m:r>
                      <m:d>
                        <m:dPr>
                          <m:begChr m:val="["/>
                          <m:endChr m:val="]"/>
                          <m:ctrlPr>
                            <a:rPr lang="el-GR" altLang="ko-KR" sz="250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ko-KR" altLang="el-GR" sz="250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𝜎</m:t>
                          </m:r>
                          <m:d>
                            <m:dPr>
                              <m:ctrlPr>
                                <a:rPr lang="en-US" altLang="ko-KR" sz="250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ko-KR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altLang="ko-KR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ko-KR" altLang="en-US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  <m:r>
                                <a:rPr lang="en-US" altLang="ko-KR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;</m:t>
                              </m:r>
                              <m:r>
                                <a:rPr lang="en-US" altLang="ko-KR" sz="25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</m:d>
                          <m:r>
                            <a:rPr lang="en-US" altLang="ko-KR" sz="25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;</m:t>
                          </m:r>
                          <m:r>
                            <a:rPr lang="en-US" altLang="ko-KR" sz="25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𝑢</m:t>
                          </m:r>
                        </m:e>
                      </m:d>
                      <m:r>
                        <a:rPr lang="en-US" altLang="ko-KR" sz="2500" b="0" i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ko-KR" altLang="en-US" sz="25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59" y="3387179"/>
                <a:ext cx="2677143" cy="4770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직선 연결선 7"/>
          <p:cNvCxnSpPr/>
          <p:nvPr/>
        </p:nvCxnSpPr>
        <p:spPr>
          <a:xfrm>
            <a:off x="3576734" y="3108697"/>
            <a:ext cx="4934443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20520" y="2870170"/>
                <a:ext cx="456214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5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ko-KR" altLang="en-US" sz="25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520" y="2870170"/>
                <a:ext cx="456214" cy="4770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60" y="5013176"/>
            <a:ext cx="3472946" cy="8740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자유형 11"/>
          <p:cNvSpPr/>
          <p:nvPr/>
        </p:nvSpPr>
        <p:spPr>
          <a:xfrm>
            <a:off x="3721129" y="4005064"/>
            <a:ext cx="1858983" cy="1621524"/>
          </a:xfrm>
          <a:custGeom>
            <a:avLst/>
            <a:gdLst>
              <a:gd name="connsiteX0" fmla="*/ 0 w 1666875"/>
              <a:gd name="connsiteY0" fmla="*/ 733425 h 769948"/>
              <a:gd name="connsiteX1" fmla="*/ 723900 w 1666875"/>
              <a:gd name="connsiteY1" fmla="*/ 752475 h 769948"/>
              <a:gd name="connsiteX2" fmla="*/ 1304925 w 1666875"/>
              <a:gd name="connsiteY2" fmla="*/ 514350 h 769948"/>
              <a:gd name="connsiteX3" fmla="*/ 1666875 w 1666875"/>
              <a:gd name="connsiteY3" fmla="*/ 0 h 76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6875" h="769948">
                <a:moveTo>
                  <a:pt x="0" y="733425"/>
                </a:moveTo>
                <a:cubicBezTo>
                  <a:pt x="253206" y="761206"/>
                  <a:pt x="506413" y="788987"/>
                  <a:pt x="723900" y="752475"/>
                </a:cubicBezTo>
                <a:cubicBezTo>
                  <a:pt x="941387" y="715963"/>
                  <a:pt x="1147763" y="639762"/>
                  <a:pt x="1304925" y="514350"/>
                </a:cubicBezTo>
                <a:cubicBezTo>
                  <a:pt x="1462088" y="388937"/>
                  <a:pt x="1564481" y="194468"/>
                  <a:pt x="1666875" y="0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827340" y="6316757"/>
                <a:ext cx="2316660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7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𝑰𝒏</m:t>
                      </m:r>
                      <m:r>
                        <a:rPr lang="en-US" altLang="ko-KR" sz="27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sz="27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𝒑𝒓𝒐𝒈𝒓𝒆𝒔𝒔</m:t>
                      </m:r>
                    </m:oMath>
                  </m:oMathPara>
                </a14:m>
                <a:endParaRPr lang="ko-KR" altLang="en-US" sz="27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340" y="6316757"/>
                <a:ext cx="2316660" cy="5078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직선 연결선 18"/>
          <p:cNvCxnSpPr/>
          <p:nvPr/>
        </p:nvCxnSpPr>
        <p:spPr>
          <a:xfrm>
            <a:off x="3576734" y="4404841"/>
            <a:ext cx="4934443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59701" y="2644854"/>
                <a:ext cx="916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𝑆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(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,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701" y="2644854"/>
                <a:ext cx="916148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45531" y="4220175"/>
                <a:ext cx="9303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𝑆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(0,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altLang="ko-K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5531" y="4220175"/>
                <a:ext cx="930318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72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37"/>
            <a:ext cx="9144000" cy="2495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4653"/>
            <a:ext cx="9144000" cy="3953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80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4191" cy="78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546" y="782761"/>
            <a:ext cx="5749454" cy="70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10" y="2996408"/>
            <a:ext cx="4884312" cy="122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4" y="4508576"/>
            <a:ext cx="9144000" cy="58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4" y="1988295"/>
            <a:ext cx="9144000" cy="72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09" y="5577040"/>
            <a:ext cx="6265515" cy="50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27340" y="6316757"/>
                <a:ext cx="2316660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7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𝑰𝒏</m:t>
                      </m:r>
                      <m:r>
                        <a:rPr lang="en-US" altLang="ko-KR" sz="27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ko-KR" sz="27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𝒑𝒓𝒐𝒈𝒓𝒆𝒔𝒔</m:t>
                      </m:r>
                    </m:oMath>
                  </m:oMathPara>
                </a14:m>
                <a:endParaRPr lang="ko-KR" altLang="en-US" sz="27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340" y="6316757"/>
                <a:ext cx="2316660" cy="5078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62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en-US" altLang="ko-KR" dirty="0">
                <a:solidFill>
                  <a:schemeClr val="bg1"/>
                </a:solidFill>
                <a:latin typeface="Harlow Solid Italic" panose="04030604020F02020D02" pitchFamily="82" charset="0"/>
              </a:rPr>
              <a:t>Summary</a:t>
            </a:r>
            <a:endParaRPr lang="ko-KR" alt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052736"/>
                <a:ext cx="8229600" cy="5688632"/>
              </a:xfrm>
            </p:spPr>
            <p:txBody>
              <a:bodyPr>
                <a:normAutofit fontScale="62500" lnSpcReduction="20000"/>
              </a:bodyPr>
              <a:lstStyle/>
              <a:p>
                <a:pPr algn="ctr"/>
                <a:r>
                  <a:rPr lang="en-US" altLang="ko-KR" sz="3300" dirty="0" smtClean="0">
                    <a:solidFill>
                      <a:srgbClr val="FFFF00"/>
                    </a:solidFill>
                    <a:latin typeface="Script MT Bold" panose="03040602040607080904" pitchFamily="66" charset="0"/>
                  </a:rPr>
                  <a:t>Landau-</a:t>
                </a:r>
                <a:r>
                  <a:rPr lang="en-US" altLang="ko-KR" sz="3300" dirty="0" err="1" smtClean="0">
                    <a:solidFill>
                      <a:srgbClr val="FFFF00"/>
                    </a:solidFill>
                    <a:latin typeface="Script MT Bold" panose="03040602040607080904" pitchFamily="66" charset="0"/>
                  </a:rPr>
                  <a:t>Ginzburg</a:t>
                </a:r>
                <a:r>
                  <a:rPr lang="en-US" altLang="ko-KR" sz="3300" dirty="0" smtClean="0">
                    <a:solidFill>
                      <a:srgbClr val="FFFF00"/>
                    </a:solidFill>
                    <a:latin typeface="Script MT Bold" panose="03040602040607080904" pitchFamily="66" charset="0"/>
                  </a:rPr>
                  <a:t>-Wilson’s mean-field theory</a:t>
                </a:r>
              </a:p>
              <a:p>
                <a:pPr marL="0" indent="0" algn="ctr">
                  <a:buNone/>
                </a:pPr>
                <a:r>
                  <a:rPr lang="en-US" altLang="ko-KR" sz="3300" dirty="0">
                    <a:solidFill>
                      <a:schemeClr val="bg1"/>
                    </a:solidFill>
                    <a:latin typeface="Script MT Bold" panose="03040602040607080904" pitchFamily="66" charset="0"/>
                  </a:rPr>
                  <a:t> </a:t>
                </a:r>
                <a:r>
                  <a:rPr lang="en-US" altLang="ko-KR" sz="3300" dirty="0" smtClean="0">
                    <a:solidFill>
                      <a:schemeClr val="bg1"/>
                    </a:solidFill>
                    <a:latin typeface="Script MT Bold" panose="03040602040607080904" pitchFamily="66" charset="0"/>
                  </a:rPr>
                  <a:t>   (local order parameter fields and large N limit) </a:t>
                </a:r>
              </a:p>
              <a:p>
                <a:pPr marL="0" indent="0" algn="ctr">
                  <a:buNone/>
                </a:pPr>
                <a:r>
                  <a:rPr lang="en-US" altLang="ko-KR" sz="3300" dirty="0">
                    <a:latin typeface="Script MT Bold" panose="03040602040607080904" pitchFamily="66" charset="0"/>
                  </a:rPr>
                  <a:t> </a:t>
                </a:r>
                <a:r>
                  <a:rPr lang="en-US" altLang="ko-KR" sz="3300" dirty="0" smtClean="0">
                    <a:latin typeface="Script MT Bold" panose="03040602040607080904" pitchFamily="66" charset="0"/>
                  </a:rPr>
                  <a:t>   </a:t>
                </a:r>
                <a:r>
                  <a:rPr lang="en-US" altLang="ko-KR" sz="3300" dirty="0" smtClean="0">
                    <a:solidFill>
                      <a:schemeClr val="bg1"/>
                    </a:solidFill>
                    <a:latin typeface="Script MT Bold" panose="03040602040607080904" pitchFamily="66" charset="0"/>
                  </a:rPr>
                  <a:t>+ </a:t>
                </a:r>
              </a:p>
              <a:p>
                <a:pPr marL="0" indent="0" algn="ctr">
                  <a:buNone/>
                </a:pPr>
                <a:r>
                  <a:rPr lang="en-US" altLang="ko-KR" sz="3300" dirty="0">
                    <a:solidFill>
                      <a:srgbClr val="FFFF00"/>
                    </a:solidFill>
                    <a:latin typeface="Script MT Bold" panose="03040602040607080904" pitchFamily="66" charset="0"/>
                  </a:rPr>
                  <a:t> </a:t>
                </a:r>
                <a:r>
                  <a:rPr lang="en-US" altLang="ko-KR" sz="3300" dirty="0" smtClean="0">
                    <a:solidFill>
                      <a:srgbClr val="FFFF00"/>
                    </a:solidFill>
                    <a:latin typeface="Script MT Bold" panose="03040602040607080904" pitchFamily="66" charset="0"/>
                  </a:rPr>
                  <a:t>   Real space renormalization group</a:t>
                </a:r>
              </a:p>
              <a:p>
                <a:pPr marL="0" indent="0" algn="ctr">
                  <a:buNone/>
                </a:pPr>
                <a:r>
                  <a:rPr lang="en-US" altLang="ko-KR" sz="3300" dirty="0" smtClean="0">
                    <a:solidFill>
                      <a:schemeClr val="bg1"/>
                    </a:solidFill>
                    <a:latin typeface="Script MT Bold" panose="03040602040607080904" pitchFamily="66" charset="0"/>
                  </a:rPr>
                  <a:t>(vertex corrections </a:t>
                </a:r>
                <a:r>
                  <a:rPr lang="en-US" altLang="ko-KR" sz="3300" dirty="0" smtClean="0">
                    <a:solidFill>
                      <a:schemeClr val="bg1"/>
                    </a:solidFill>
                    <a:latin typeface="Script MT Bold" panose="03040602040607080904" pitchFamily="66" charset="0"/>
                    <a:sym typeface="Wingdings" panose="05000000000000000000" pitchFamily="2" charset="2"/>
                  </a:rPr>
                  <a:t> </a:t>
                </a:r>
                <a:r>
                  <a:rPr lang="en-US" altLang="ko-KR" sz="3300" dirty="0" smtClean="0">
                    <a:solidFill>
                      <a:schemeClr val="bg1"/>
                    </a:solidFill>
                    <a:latin typeface="Script MT Bold" panose="03040602040607080904" pitchFamily="66" charset="0"/>
                  </a:rPr>
                  <a:t>emergent curved space)</a:t>
                </a:r>
              </a:p>
              <a:p>
                <a:pPr marL="0" indent="0" algn="ctr">
                  <a:buNone/>
                </a:pPr>
                <a:r>
                  <a:rPr lang="en-US" altLang="ko-KR" sz="3300" dirty="0">
                    <a:solidFill>
                      <a:schemeClr val="bg1"/>
                    </a:solidFill>
                    <a:latin typeface="Script MT Bold" panose="03040602040607080904" pitchFamily="66" charset="0"/>
                  </a:rPr>
                  <a:t> </a:t>
                </a:r>
                <a:r>
                  <a:rPr lang="en-US" altLang="ko-KR" sz="3300" dirty="0" smtClean="0">
                    <a:solidFill>
                      <a:schemeClr val="bg1"/>
                    </a:solidFill>
                    <a:latin typeface="Script MT Bold" panose="03040602040607080904" pitchFamily="66" charset="0"/>
                  </a:rPr>
                  <a:t>   =</a:t>
                </a:r>
                <a:r>
                  <a:rPr lang="en-US" altLang="ko-KR" sz="3300" dirty="0" smtClean="0">
                    <a:latin typeface="Script MT Bold" panose="030406020406070809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3300" b="1" i="1" smtClean="0">
                        <a:solidFill>
                          <a:srgbClr val="FFFF00"/>
                        </a:solidFill>
                        <a:latin typeface="Cambria Math"/>
                      </a:rPr>
                      <m:t>𝑨𝒅</m:t>
                    </m:r>
                    <m:sSub>
                      <m:sSubPr>
                        <m:ctrlPr>
                          <a:rPr lang="en-US" altLang="ko-KR" sz="33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33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altLang="ko-KR" sz="33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  <m:t>𝒅</m:t>
                        </m:r>
                        <m:r>
                          <a:rPr lang="en-US" altLang="ko-KR" sz="33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altLang="ko-KR" sz="33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altLang="ko-KR" sz="3300" b="1" i="1">
                        <a:solidFill>
                          <a:srgbClr val="FFFF00"/>
                        </a:solidFill>
                        <a:latin typeface="Cambria Math"/>
                      </a:rPr>
                      <m:t>/</m:t>
                    </m:r>
                    <m:r>
                      <a:rPr lang="en-US" altLang="ko-KR" sz="3300" b="1" i="1">
                        <a:solidFill>
                          <a:srgbClr val="FFFF00"/>
                        </a:solidFill>
                        <a:latin typeface="Cambria Math"/>
                      </a:rPr>
                      <m:t>𝑪𝑭</m:t>
                    </m:r>
                    <m:sSub>
                      <m:sSubPr>
                        <m:ctrlPr>
                          <a:rPr lang="en-US" altLang="ko-KR" sz="33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33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altLang="ko-KR" sz="33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  <m:t>𝒅</m:t>
                        </m:r>
                        <m:r>
                          <a:rPr lang="en-US" altLang="ko-KR" sz="33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altLang="ko-KR" sz="33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endParaRPr lang="en-US" altLang="ko-KR" sz="3300" b="1" dirty="0" smtClean="0"/>
              </a:p>
              <a:p>
                <a:pPr marL="0" indent="0">
                  <a:buNone/>
                </a:pPr>
                <a:endParaRPr lang="en-US" altLang="ko-KR" sz="3300" b="1" dirty="0" smtClean="0"/>
              </a:p>
              <a:p>
                <a:r>
                  <a:rPr lang="en-US" altLang="ko-KR" sz="3300" b="1" dirty="0" smtClean="0">
                    <a:solidFill>
                      <a:schemeClr val="bg1"/>
                    </a:solidFill>
                    <a:latin typeface="휴먼매직체" panose="02030504000101010101" pitchFamily="18" charset="-127"/>
                    <a:ea typeface="휴먼매직체" panose="02030504000101010101" pitchFamily="18" charset="-127"/>
                  </a:rPr>
                  <a:t>To </a:t>
                </a:r>
                <a:r>
                  <a:rPr lang="en-US" altLang="ko-KR" sz="3300" b="1" dirty="0">
                    <a:solidFill>
                      <a:schemeClr val="bg1"/>
                    </a:solidFill>
                    <a:latin typeface="휴먼매직체" panose="02030504000101010101" pitchFamily="18" charset="-127"/>
                    <a:ea typeface="휴먼매직체" panose="02030504000101010101" pitchFamily="18" charset="-127"/>
                  </a:rPr>
                  <a:t>solve coupled renormalization group equations and self-consistent equations for order parameters &amp;</a:t>
                </a:r>
                <a:r>
                  <a:rPr lang="en-US" altLang="ko-KR" sz="3300" b="1" dirty="0" smtClean="0">
                    <a:solidFill>
                      <a:schemeClr val="bg1"/>
                    </a:solidFill>
                    <a:latin typeface="휴먼매직체" panose="02030504000101010101" pitchFamily="18" charset="-127"/>
                    <a:ea typeface="휴먼매직체" panose="02030504000101010101" pitchFamily="18" charset="-127"/>
                  </a:rPr>
                  <a:t> </a:t>
                </a:r>
                <a:r>
                  <a:rPr lang="en-US" altLang="ko-KR" sz="3300" b="1" dirty="0">
                    <a:solidFill>
                      <a:schemeClr val="bg1"/>
                    </a:solidFill>
                    <a:latin typeface="휴먼매직체" panose="02030504000101010101" pitchFamily="18" charset="-127"/>
                    <a:ea typeface="휴먼매직체" panose="02030504000101010101" pitchFamily="18" charset="-127"/>
                  </a:rPr>
                  <a:t>To find the metric structure explicitly: Thermodynamics equivalent to SU(2) k=1 WZW theory </a:t>
                </a:r>
                <a:r>
                  <a:rPr lang="en-US" altLang="ko-KR" sz="3300" b="1" dirty="0" smtClean="0">
                    <a:solidFill>
                      <a:schemeClr val="bg1"/>
                    </a:solidFill>
                    <a:latin typeface="휴먼매직체" panose="02030504000101010101" pitchFamily="18" charset="-127"/>
                    <a:ea typeface="휴먼매직체" panose="02030504000101010101" pitchFamily="18" charset="-127"/>
                  </a:rPr>
                  <a:t>?</a:t>
                </a:r>
              </a:p>
              <a:p>
                <a:r>
                  <a:rPr lang="en-US" altLang="ko-KR" sz="3300" b="1" dirty="0" smtClean="0">
                    <a:solidFill>
                      <a:schemeClr val="bg1"/>
                    </a:solidFill>
                    <a:latin typeface="휴먼매직체" panose="02030504000101010101" pitchFamily="18" charset="-127"/>
                    <a:ea typeface="휴먼매직체" panose="02030504000101010101" pitchFamily="18" charset="-127"/>
                  </a:rPr>
                  <a:t>To </a:t>
                </a:r>
                <a:r>
                  <a:rPr lang="en-US" altLang="ko-KR" sz="3300" b="1" dirty="0">
                    <a:solidFill>
                      <a:schemeClr val="bg1"/>
                    </a:solidFill>
                    <a:latin typeface="휴먼매직체" panose="02030504000101010101" pitchFamily="18" charset="-127"/>
                    <a:ea typeface="휴먼매직체" panose="02030504000101010101" pitchFamily="18" charset="-127"/>
                  </a:rPr>
                  <a:t>calculate the entanglement entropy and to prove the c-theorem: The central charge equivalent to SU(2) k=1 WZW theory ?</a:t>
                </a:r>
              </a:p>
              <a:p>
                <a:r>
                  <a:rPr lang="en-US" altLang="ko-KR" sz="3300" b="1" dirty="0" smtClean="0">
                    <a:solidFill>
                      <a:schemeClr val="bg1"/>
                    </a:solidFill>
                    <a:latin typeface="휴먼매직체" panose="02030504000101010101" pitchFamily="18" charset="-127"/>
                    <a:ea typeface="휴먼매직체" panose="02030504000101010101" pitchFamily="18" charset="-127"/>
                  </a:rPr>
                  <a:t>Renormalized entanglement entropy:  </a:t>
                </a:r>
                <a:r>
                  <a:rPr lang="en-US" altLang="ko-KR" sz="3300" b="1" dirty="0" err="1" smtClean="0">
                    <a:solidFill>
                      <a:schemeClr val="bg1"/>
                    </a:solidFill>
                    <a:latin typeface="휴먼매직체" panose="02030504000101010101" pitchFamily="18" charset="-127"/>
                    <a:ea typeface="휴먼매직체" panose="02030504000101010101" pitchFamily="18" charset="-127"/>
                  </a:rPr>
                  <a:t>Ryu-Takayanagi</a:t>
                </a:r>
                <a:r>
                  <a:rPr lang="en-US" altLang="ko-KR" sz="3300" b="1" dirty="0" smtClean="0">
                    <a:solidFill>
                      <a:schemeClr val="bg1"/>
                    </a:solidFill>
                    <a:latin typeface="휴먼매직체" panose="02030504000101010101" pitchFamily="18" charset="-127"/>
                    <a:ea typeface="휴먼매직체" panose="02030504000101010101" pitchFamily="18" charset="-127"/>
                  </a:rPr>
                  <a:t> formula vs. Field theoretic calculation in a curved space vs. c-theorem ?</a:t>
                </a:r>
              </a:p>
              <a:p>
                <a:r>
                  <a:rPr lang="en-US" altLang="ko-KR" sz="3300" b="1" dirty="0" smtClean="0">
                    <a:solidFill>
                      <a:schemeClr val="bg1"/>
                    </a:solidFill>
                    <a:latin typeface="휴먼매직체" panose="02030504000101010101" pitchFamily="18" charset="-127"/>
                    <a:ea typeface="휴먼매직체" panose="02030504000101010101" pitchFamily="18" charset="-127"/>
                  </a:rPr>
                  <a:t>Connection to the holographic renormalization approach ?</a:t>
                </a:r>
              </a:p>
              <a:p>
                <a:r>
                  <a:rPr lang="en-US" altLang="ko-KR" sz="3300" b="1" dirty="0" smtClean="0">
                    <a:solidFill>
                      <a:schemeClr val="bg1"/>
                    </a:solidFill>
                    <a:latin typeface="휴먼매직체" panose="02030504000101010101" pitchFamily="18" charset="-127"/>
                    <a:ea typeface="휴먼매직체" panose="02030504000101010101" pitchFamily="18" charset="-127"/>
                  </a:rPr>
                  <a:t>Higher dimensional generalization ? (cf. S.-S. Lee)</a:t>
                </a:r>
                <a:endParaRPr lang="ko-KR" altLang="en-US" sz="3300" b="1" dirty="0">
                  <a:solidFill>
                    <a:schemeClr val="bg1"/>
                  </a:solidFill>
                  <a:latin typeface="휴먼매직체" panose="02030504000101010101" pitchFamily="18" charset="-127"/>
                  <a:ea typeface="휴먼매직체" panose="02030504000101010101" pitchFamily="18" charset="-127"/>
                </a:endParaRPr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052736"/>
                <a:ext cx="8229600" cy="5688632"/>
              </a:xfrm>
              <a:blipFill rotWithShape="1">
                <a:blip r:embed="rId2"/>
                <a:stretch>
                  <a:fillRect l="-741" t="-1715" r="-1185" b="-150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666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8608</TotalTime>
  <Words>965</Words>
  <Application>Microsoft Office PowerPoint</Application>
  <PresentationFormat>화면 슬라이드 쇼(4:3)</PresentationFormat>
  <Paragraphs>137</Paragraphs>
  <Slides>50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3" baseType="lpstr">
      <vt:lpstr>Office 테마</vt:lpstr>
      <vt:lpstr>1_Office 테마</vt:lpstr>
      <vt:lpstr>수식</vt:lpstr>
      <vt:lpstr>Toward a geometrical description based on real space renormalization group</vt:lpstr>
      <vt:lpstr>PowerPoint 프레젠테이션</vt:lpstr>
      <vt:lpstr>PowerPoint 프레젠테이션</vt:lpstr>
      <vt:lpstr>Why do we care about  the AdS_(d+2)/CFT_(d+1) duality conjecture ?</vt:lpstr>
      <vt:lpstr>Quantum criticality in metals</vt:lpstr>
      <vt:lpstr>Strongly coupled field theories ?</vt:lpstr>
      <vt:lpstr>AdS_(d+2)/CFT_(d+1)  duality</vt:lpstr>
      <vt:lpstr>PowerPoint 프레젠테이션</vt:lpstr>
      <vt:lpstr>PowerPoint 프레젠테이션</vt:lpstr>
      <vt:lpstr>PowerPoint 프레젠테이션</vt:lpstr>
      <vt:lpstr>A view point how to see the AdS_(d+2)/CFT_(d+1) duality as a condensed matter physicist</vt:lpstr>
      <vt:lpstr>PowerPoint 프레젠테이션</vt:lpstr>
      <vt:lpstr>Hydrodynamics in “metals” ?</vt:lpstr>
      <vt:lpstr>Hydrodynamic transport phenomena are quite difficult to realize in metals. However, ……</vt:lpstr>
      <vt:lpstr>Hydrodynamics in the Dirac fluid ?: Realization of the AdS_(d+2) semi-classical field theory ?</vt:lpstr>
      <vt:lpstr>Toward an emergent geometry from renormalization group</vt:lpstr>
      <vt:lpstr>Renormalization group</vt:lpstr>
      <vt:lpstr>Renormalization group in real space</vt:lpstr>
      <vt:lpstr>From RSRG_2 to an emergent geometry</vt:lpstr>
      <vt:lpstr>PowerPoint 프레젠테이션</vt:lpstr>
      <vt:lpstr>PowerPoint 프레젠테이션</vt:lpstr>
      <vt:lpstr>PowerPoint 프레젠테이션</vt:lpstr>
      <vt:lpstr>PowerPoint 프레젠테이션</vt:lpstr>
      <vt:lpstr>Large N limit?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How to read the metric structure?</vt:lpstr>
      <vt:lpstr>Hubbard model  vs. Heisenberg model   Hertz-Moriya-Millis theory vs. Spin-liquid theory</vt:lpstr>
      <vt:lpstr>PowerPoint 프레젠테이션</vt:lpstr>
      <vt:lpstr>PowerPoint 프레젠테이션</vt:lpstr>
      <vt:lpstr>PowerPoint 프레젠테이션</vt:lpstr>
      <vt:lpstr>Connection to MERA (multiscale entanglement renormalization ansatz)</vt:lpstr>
      <vt:lpstr>AdS geometry is encoded into the ground-state wave function in the MERA representation.</vt:lpstr>
      <vt:lpstr>Entanglement entropy</vt:lpstr>
      <vt:lpstr>Entanglement renormalization</vt:lpstr>
      <vt:lpstr>Entanglement renormalization</vt:lpstr>
      <vt:lpstr>PowerPoint 프레젠테이션</vt:lpstr>
      <vt:lpstr>Equivalence between the path-integral real-space renormalization group approach and the wave-function based real-space renormalization group approach (MERA)</vt:lpstr>
      <vt:lpstr>PowerPoint 프레젠테이션</vt:lpstr>
      <vt:lpstr>Entanglement entropy in RSRG_2</vt:lpstr>
      <vt:lpstr>PowerPoint 프레젠테이션</vt:lpstr>
      <vt:lpstr>PowerPoint 프레젠테이션</vt:lpstr>
      <vt:lpstr>Toward 〖GR〗_3   in RSRG_2</vt:lpstr>
      <vt:lpstr>Entanglement entropy in MERA vs. in the path-integral real-space renormalization group</vt:lpstr>
      <vt:lpstr>PowerPoint 프레젠테이션</vt:lpstr>
      <vt:lpstr>PowerPoint 프레젠테이션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kks</dc:creator>
  <cp:lastModifiedBy>kks</cp:lastModifiedBy>
  <cp:revision>209</cp:revision>
  <dcterms:created xsi:type="dcterms:W3CDTF">2016-03-14T02:08:07Z</dcterms:created>
  <dcterms:modified xsi:type="dcterms:W3CDTF">2016-08-24T04:16:23Z</dcterms:modified>
</cp:coreProperties>
</file>