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65"/>
  </p:notesMasterIdLst>
  <p:handoutMasterIdLst>
    <p:handoutMasterId r:id="rId66"/>
  </p:handoutMasterIdLst>
  <p:sldIdLst>
    <p:sldId id="597" r:id="rId5"/>
    <p:sldId id="507" r:id="rId6"/>
    <p:sldId id="574" r:id="rId7"/>
    <p:sldId id="512" r:id="rId8"/>
    <p:sldId id="543" r:id="rId9"/>
    <p:sldId id="545" r:id="rId10"/>
    <p:sldId id="578" r:id="rId11"/>
    <p:sldId id="579" r:id="rId12"/>
    <p:sldId id="549" r:id="rId13"/>
    <p:sldId id="575" r:id="rId14"/>
    <p:sldId id="552" r:id="rId15"/>
    <p:sldId id="565" r:id="rId16"/>
    <p:sldId id="582" r:id="rId17"/>
    <p:sldId id="568" r:id="rId18"/>
    <p:sldId id="592" r:id="rId19"/>
    <p:sldId id="584" r:id="rId20"/>
    <p:sldId id="583" r:id="rId21"/>
    <p:sldId id="516" r:id="rId22"/>
    <p:sldId id="517" r:id="rId23"/>
    <p:sldId id="525" r:id="rId24"/>
    <p:sldId id="518" r:id="rId25"/>
    <p:sldId id="520" r:id="rId26"/>
    <p:sldId id="521" r:id="rId27"/>
    <p:sldId id="522" r:id="rId28"/>
    <p:sldId id="527" r:id="rId29"/>
    <p:sldId id="528" r:id="rId30"/>
    <p:sldId id="529" r:id="rId31"/>
    <p:sldId id="588" r:id="rId32"/>
    <p:sldId id="447" r:id="rId33"/>
    <p:sldId id="413" r:id="rId34"/>
    <p:sldId id="442" r:id="rId35"/>
    <p:sldId id="448" r:id="rId36"/>
    <p:sldId id="471" r:id="rId37"/>
    <p:sldId id="472" r:id="rId38"/>
    <p:sldId id="473" r:id="rId39"/>
    <p:sldId id="474" r:id="rId40"/>
    <p:sldId id="475" r:id="rId41"/>
    <p:sldId id="476" r:id="rId42"/>
    <p:sldId id="477" r:id="rId43"/>
    <p:sldId id="478" r:id="rId44"/>
    <p:sldId id="479" r:id="rId45"/>
    <p:sldId id="555" r:id="rId46"/>
    <p:sldId id="559" r:id="rId47"/>
    <p:sldId id="558" r:id="rId48"/>
    <p:sldId id="560" r:id="rId49"/>
    <p:sldId id="561" r:id="rId50"/>
    <p:sldId id="593" r:id="rId51"/>
    <p:sldId id="596" r:id="rId52"/>
    <p:sldId id="594" r:id="rId53"/>
    <p:sldId id="488" r:id="rId54"/>
    <p:sldId id="595" r:id="rId55"/>
    <p:sldId id="491" r:id="rId56"/>
    <p:sldId id="586" r:id="rId57"/>
    <p:sldId id="505" r:id="rId58"/>
    <p:sldId id="530" r:id="rId59"/>
    <p:sldId id="591" r:id="rId60"/>
    <p:sldId id="532" r:id="rId61"/>
    <p:sldId id="562" r:id="rId62"/>
    <p:sldId id="589" r:id="rId63"/>
    <p:sldId id="590" r:id="rId64"/>
  </p:sldIdLst>
  <p:sldSz cx="9144000" cy="6858000" type="screen4x3"/>
  <p:notesSz cx="7099300" cy="10234613"/>
  <p:embeddedFontLst>
    <p:embeddedFont>
      <p:font typeface="Arial Unicode MS" panose="020B0600000101010101" charset="-127"/>
      <p:regular r:id="rId67"/>
    </p:embeddedFont>
    <p:embeddedFont>
      <p:font typeface="HY견고딕" panose="020B0600000101010101" charset="-127"/>
      <p:regular r:id="rId68"/>
    </p:embeddedFont>
    <p:embeddedFont>
      <p:font typeface="华文楷体" panose="02010600040101010101" pitchFamily="2" charset="-122"/>
      <p:regular r:id="rId69"/>
    </p:embeddedFont>
    <p:embeddedFont>
      <p:font typeface="휴먼모음T" panose="020B0600000101010101" charset="-127"/>
      <p:regular r:id="rId70"/>
    </p:embeddedFont>
    <p:embeddedFont>
      <p:font typeface="휴먼엑스포" panose="020B0600000101010101" charset="-127"/>
      <p:regular r:id="rId71"/>
    </p:embeddedFont>
    <p:embeddedFont>
      <p:font typeface="Calibri" panose="020F0502020204030204" pitchFamily="34" charset="0"/>
      <p:regular r:id="rId72"/>
      <p:bold r:id="rId73"/>
      <p:italic r:id="rId74"/>
      <p:boldItalic r:id="rId75"/>
    </p:embeddedFont>
    <p:embeddedFont>
      <p:font typeface="Cambria Math" panose="02040503050406030204" pitchFamily="18" charset="0"/>
      <p:regular r:id="rId76"/>
    </p:embeddedFont>
    <p:embeddedFont>
      <p:font typeface="Helvetica" panose="020B0604020202020204" pitchFamily="34" charset="0"/>
      <p:regular r:id="rId77"/>
      <p:bold r:id="rId78"/>
      <p:italic r:id="rId79"/>
      <p:boldItalic r:id="rId80"/>
    </p:embeddedFont>
    <p:embeddedFont>
      <p:font typeface="MS PGothic" panose="020B0600070205080204" pitchFamily="34" charset="-128"/>
      <p:regular r:id="rId81"/>
    </p:embeddedFont>
    <p:embeddedFont>
      <p:font typeface="MS PGothic" panose="020B0600070205080204" pitchFamily="34" charset="-128"/>
      <p:regular r:id="rId81"/>
    </p:embeddedFont>
    <p:embeddedFont>
      <p:font typeface="SimSun" panose="02010600030101010101" pitchFamily="2" charset="-122"/>
      <p:regular r:id="rId82"/>
    </p:embeddedFont>
    <p:embeddedFont>
      <p:font typeface="SimSun" panose="02010600030101010101" pitchFamily="2" charset="-122"/>
      <p:regular r:id="rId82"/>
    </p:embeddedFont>
    <p:embeddedFont>
      <p:font typeface="맑은 고딕" panose="020B0503020000020004" pitchFamily="50" charset="-127"/>
      <p:regular r:id="rId83"/>
      <p:bold r:id="rId84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22A5"/>
    <a:srgbClr val="FF0000"/>
    <a:srgbClr val="A50021"/>
    <a:srgbClr val="FFFFFF"/>
    <a:srgbClr val="FF6699"/>
    <a:srgbClr val="161B88"/>
    <a:srgbClr val="191F9B"/>
    <a:srgbClr val="010F95"/>
    <a:srgbClr val="0000AC"/>
    <a:srgbClr val="0000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1075" autoAdjust="0"/>
  </p:normalViewPr>
  <p:slideViewPr>
    <p:cSldViewPr>
      <p:cViewPr varScale="1">
        <p:scale>
          <a:sx n="60" d="100"/>
          <a:sy n="60" d="100"/>
        </p:scale>
        <p:origin x="1388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064" y="-78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font" Target="fonts/font2.fntdata"/><Relationship Id="rId76" Type="http://schemas.openxmlformats.org/officeDocument/2006/relationships/font" Target="fonts/font10.fntdata"/><Relationship Id="rId84" Type="http://schemas.openxmlformats.org/officeDocument/2006/relationships/font" Target="fonts/font18.fntdata"/><Relationship Id="rId7" Type="http://schemas.openxmlformats.org/officeDocument/2006/relationships/slide" Target="slides/slide3.xml"/><Relationship Id="rId71" Type="http://schemas.openxmlformats.org/officeDocument/2006/relationships/font" Target="fonts/font5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handoutMaster" Target="handoutMasters/handoutMaster1.xml"/><Relationship Id="rId74" Type="http://schemas.openxmlformats.org/officeDocument/2006/relationships/font" Target="fonts/font8.fntdata"/><Relationship Id="rId79" Type="http://schemas.openxmlformats.org/officeDocument/2006/relationships/font" Target="fonts/font13.fntdata"/><Relationship Id="rId87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font" Target="fonts/font16.fntdata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font" Target="fonts/font3.fntdata"/><Relationship Id="rId77" Type="http://schemas.openxmlformats.org/officeDocument/2006/relationships/font" Target="fonts/font11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font" Target="fonts/font6.fntdata"/><Relationship Id="rId80" Type="http://schemas.openxmlformats.org/officeDocument/2006/relationships/font" Target="fonts/font14.fntdata"/><Relationship Id="rId85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font" Target="fonts/font1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font" Target="fonts/font4.fntdata"/><Relationship Id="rId75" Type="http://schemas.openxmlformats.org/officeDocument/2006/relationships/font" Target="fonts/font9.fntdata"/><Relationship Id="rId83" Type="http://schemas.openxmlformats.org/officeDocument/2006/relationships/font" Target="fonts/font17.fntdata"/><Relationship Id="rId88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notesMaster" Target="notesMasters/notesMaster1.xml"/><Relationship Id="rId73" Type="http://schemas.openxmlformats.org/officeDocument/2006/relationships/font" Target="fonts/font7.fntdata"/><Relationship Id="rId78" Type="http://schemas.openxmlformats.org/officeDocument/2006/relationships/font" Target="fonts/font12.fntdata"/><Relationship Id="rId81" Type="http://schemas.openxmlformats.org/officeDocument/2006/relationships/font" Target="fonts/font15.fntdata"/><Relationship Id="rId86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E89888-2881-455B-9EA8-D367E45C08ED}" type="doc">
      <dgm:prSet loTypeId="urn:microsoft.com/office/officeart/2005/8/layout/hProcess7#1" loCatId="process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pPr latinLnBrk="1"/>
          <a:endParaRPr lang="ko-KR" altLang="en-US"/>
        </a:p>
      </dgm:t>
    </dgm:pt>
    <dgm:pt modelId="{CAA45D3F-F915-49A5-BCDC-F452ECF01DD0}">
      <dgm:prSet phldrT="[텍스트]" custT="1"/>
      <dgm:spPr/>
      <dgm:t>
        <a:bodyPr/>
        <a:lstStyle/>
        <a:p>
          <a:pPr latinLnBrk="1"/>
          <a:r>
            <a:rPr lang="en-US" altLang="ko-KR" sz="2000" dirty="0">
              <a:solidFill>
                <a:schemeClr val="accent6">
                  <a:lumMod val="40000"/>
                  <a:lumOff val="60000"/>
                </a:schemeClr>
              </a:solidFill>
              <a:latin typeface="HY견고딕" pitchFamily="18" charset="-127"/>
              <a:ea typeface="HY견고딕" pitchFamily="18" charset="-127"/>
            </a:rPr>
            <a:t>4</a:t>
          </a:r>
          <a:r>
            <a:rPr lang="ko-KR" altLang="en-US" sz="2000" dirty="0">
              <a:solidFill>
                <a:schemeClr val="accent6">
                  <a:lumMod val="40000"/>
                  <a:lumOff val="60000"/>
                </a:schemeClr>
              </a:solidFill>
              <a:latin typeface="HY견고딕" pitchFamily="18" charset="-127"/>
              <a:ea typeface="HY견고딕" pitchFamily="18" charset="-127"/>
            </a:rPr>
            <a:t>분 후</a:t>
          </a:r>
        </a:p>
      </dgm:t>
    </dgm:pt>
    <dgm:pt modelId="{C53D8F68-010E-47AB-A60C-ADB4F5A81282}" type="parTrans" cxnId="{4F4E38D9-77E1-4B3F-8748-F4523599678A}">
      <dgm:prSet/>
      <dgm:spPr/>
      <dgm:t>
        <a:bodyPr/>
        <a:lstStyle/>
        <a:p>
          <a:pPr latinLnBrk="1"/>
          <a:endParaRPr lang="ko-KR" altLang="en-US"/>
        </a:p>
      </dgm:t>
    </dgm:pt>
    <dgm:pt modelId="{7D096938-87AB-42A0-BD67-670EA3378B7B}" type="sibTrans" cxnId="{4F4E38D9-77E1-4B3F-8748-F4523599678A}">
      <dgm:prSet/>
      <dgm:spPr/>
      <dgm:t>
        <a:bodyPr/>
        <a:lstStyle/>
        <a:p>
          <a:pPr latinLnBrk="1"/>
          <a:endParaRPr lang="ko-KR" altLang="en-US"/>
        </a:p>
      </dgm:t>
    </dgm:pt>
    <dgm:pt modelId="{081E7491-6CF2-4E03-886D-70167712F79D}">
      <dgm:prSet phldrT="[텍스트]" custT="1"/>
      <dgm:spPr/>
      <dgm:t>
        <a:bodyPr/>
        <a:lstStyle/>
        <a:p>
          <a:pPr marL="182563" indent="0" latinLnBrk="1"/>
          <a:r>
            <a:rPr lang="ko-KR" altLang="en-US" sz="1800" b="1" dirty="0" err="1"/>
            <a:t>헬륨핵</a:t>
          </a:r>
          <a:r>
            <a:rPr lang="ko-KR" altLang="en-US" sz="1800" b="1" dirty="0"/>
            <a:t>   합성     시작</a:t>
          </a:r>
        </a:p>
      </dgm:t>
    </dgm:pt>
    <dgm:pt modelId="{1B2A0682-BF24-4AB8-994F-748DA2CB4795}" type="parTrans" cxnId="{50A2FAA4-B063-4539-8A31-709E9C6222E1}">
      <dgm:prSet/>
      <dgm:spPr/>
      <dgm:t>
        <a:bodyPr/>
        <a:lstStyle/>
        <a:p>
          <a:pPr latinLnBrk="1"/>
          <a:endParaRPr lang="ko-KR" altLang="en-US"/>
        </a:p>
      </dgm:t>
    </dgm:pt>
    <dgm:pt modelId="{6DE636A8-0E27-4F15-AE8B-7B9F0AC2CB03}" type="sibTrans" cxnId="{50A2FAA4-B063-4539-8A31-709E9C6222E1}">
      <dgm:prSet/>
      <dgm:spPr/>
      <dgm:t>
        <a:bodyPr/>
        <a:lstStyle/>
        <a:p>
          <a:pPr latinLnBrk="1"/>
          <a:endParaRPr lang="ko-KR" altLang="en-US"/>
        </a:p>
      </dgm:t>
    </dgm:pt>
    <dgm:pt modelId="{1DBEA058-CC59-411B-A8F4-B6AC02CECCE9}">
      <dgm:prSet phldrT="[텍스트]" custT="1"/>
      <dgm:spPr/>
      <dgm:t>
        <a:bodyPr/>
        <a:lstStyle/>
        <a:p>
          <a:pPr latinLnBrk="1"/>
          <a:r>
            <a:rPr lang="en-US" altLang="ko-KR" sz="2000" dirty="0">
              <a:solidFill>
                <a:schemeClr val="accent6">
                  <a:lumMod val="40000"/>
                  <a:lumOff val="60000"/>
                </a:schemeClr>
              </a:solidFill>
              <a:latin typeface="HY견고딕" pitchFamily="18" charset="-127"/>
              <a:ea typeface="HY견고딕" pitchFamily="18" charset="-127"/>
            </a:rPr>
            <a:t>40</a:t>
          </a:r>
          <a:r>
            <a:rPr lang="ko-KR" altLang="en-US" sz="2000" dirty="0">
              <a:solidFill>
                <a:schemeClr val="accent6">
                  <a:lumMod val="40000"/>
                  <a:lumOff val="60000"/>
                </a:schemeClr>
              </a:solidFill>
              <a:latin typeface="HY견고딕" pitchFamily="18" charset="-127"/>
              <a:ea typeface="HY견고딕" pitchFamily="18" charset="-127"/>
            </a:rPr>
            <a:t>분 후</a:t>
          </a:r>
        </a:p>
      </dgm:t>
    </dgm:pt>
    <dgm:pt modelId="{AA7FB796-A3A7-4BA7-8219-8C40AB65BDE0}" type="parTrans" cxnId="{6E8720D1-1BD5-4D68-BDCE-76A71E28BEDC}">
      <dgm:prSet/>
      <dgm:spPr/>
      <dgm:t>
        <a:bodyPr/>
        <a:lstStyle/>
        <a:p>
          <a:pPr latinLnBrk="1"/>
          <a:endParaRPr lang="ko-KR" altLang="en-US"/>
        </a:p>
      </dgm:t>
    </dgm:pt>
    <dgm:pt modelId="{E74F5264-64D7-490D-BFB5-EEBAA851F3C3}" type="sibTrans" cxnId="{6E8720D1-1BD5-4D68-BDCE-76A71E28BEDC}">
      <dgm:prSet/>
      <dgm:spPr/>
      <dgm:t>
        <a:bodyPr/>
        <a:lstStyle/>
        <a:p>
          <a:pPr latinLnBrk="1"/>
          <a:endParaRPr lang="ko-KR" altLang="en-US"/>
        </a:p>
      </dgm:t>
    </dgm:pt>
    <dgm:pt modelId="{B5A09F30-B597-407B-A1A9-B430F18DCE6A}">
      <dgm:prSet phldrT="[텍스트]" custT="1"/>
      <dgm:spPr/>
      <dgm:t>
        <a:bodyPr/>
        <a:lstStyle/>
        <a:p>
          <a:pPr marL="182563" indent="0" latinLnBrk="1"/>
          <a:r>
            <a:rPr lang="en-US" altLang="ko-KR" sz="1800" b="1" dirty="0"/>
            <a:t>H 75%</a:t>
          </a:r>
          <a:r>
            <a:rPr lang="ko-KR" altLang="en-US" sz="1800" b="1" dirty="0"/>
            <a:t> </a:t>
          </a:r>
          <a:r>
            <a:rPr lang="en-US" altLang="ko-KR" sz="1800" b="1" dirty="0"/>
            <a:t>+ He 25%</a:t>
          </a:r>
          <a:r>
            <a:rPr lang="ko-KR" altLang="en-US" sz="1800" b="1" dirty="0"/>
            <a:t>  로 구성</a:t>
          </a:r>
        </a:p>
      </dgm:t>
    </dgm:pt>
    <dgm:pt modelId="{64CC71C4-FFA1-4CC8-92DE-DE4E9C28FA77}" type="parTrans" cxnId="{F140697A-7130-4829-A538-CB1F77A774CB}">
      <dgm:prSet/>
      <dgm:spPr/>
      <dgm:t>
        <a:bodyPr/>
        <a:lstStyle/>
        <a:p>
          <a:pPr latinLnBrk="1"/>
          <a:endParaRPr lang="ko-KR" altLang="en-US"/>
        </a:p>
      </dgm:t>
    </dgm:pt>
    <dgm:pt modelId="{3E828BCE-CB09-4621-A00F-92AC2E6D83C5}" type="sibTrans" cxnId="{F140697A-7130-4829-A538-CB1F77A774CB}">
      <dgm:prSet/>
      <dgm:spPr/>
      <dgm:t>
        <a:bodyPr/>
        <a:lstStyle/>
        <a:p>
          <a:pPr latinLnBrk="1"/>
          <a:endParaRPr lang="ko-KR" altLang="en-US"/>
        </a:p>
      </dgm:t>
    </dgm:pt>
    <dgm:pt modelId="{50B98B25-52F4-4582-BABA-B6237DD0ACF2}">
      <dgm:prSet phldrT="[텍스트]" custT="1"/>
      <dgm:spPr/>
      <dgm:t>
        <a:bodyPr/>
        <a:lstStyle/>
        <a:p>
          <a:pPr latinLnBrk="1"/>
          <a:r>
            <a:rPr lang="ko-KR" altLang="en-US" sz="2000" dirty="0">
              <a:solidFill>
                <a:schemeClr val="accent6">
                  <a:lumMod val="40000"/>
                  <a:lumOff val="60000"/>
                </a:schemeClr>
              </a:solidFill>
              <a:latin typeface="HY견고딕" pitchFamily="18" charset="-127"/>
              <a:ea typeface="HY견고딕" pitchFamily="18" charset="-127"/>
            </a:rPr>
            <a:t>현 재</a:t>
          </a:r>
        </a:p>
      </dgm:t>
    </dgm:pt>
    <dgm:pt modelId="{EC7320D0-B9EA-497D-A5A9-C60ABE1BF09F}" type="parTrans" cxnId="{42BEB990-9AFA-4F0D-8853-96DC8631AC6F}">
      <dgm:prSet/>
      <dgm:spPr/>
      <dgm:t>
        <a:bodyPr/>
        <a:lstStyle/>
        <a:p>
          <a:pPr latinLnBrk="1"/>
          <a:endParaRPr lang="ko-KR" altLang="en-US"/>
        </a:p>
      </dgm:t>
    </dgm:pt>
    <dgm:pt modelId="{5B631416-9991-4DD4-B1D1-BC61F7FF30F3}" type="sibTrans" cxnId="{42BEB990-9AFA-4F0D-8853-96DC8631AC6F}">
      <dgm:prSet/>
      <dgm:spPr/>
      <dgm:t>
        <a:bodyPr/>
        <a:lstStyle/>
        <a:p>
          <a:pPr latinLnBrk="1"/>
          <a:endParaRPr lang="ko-KR" altLang="en-US"/>
        </a:p>
      </dgm:t>
    </dgm:pt>
    <dgm:pt modelId="{FC961FC2-F70F-4A08-AB8E-20F11238E5BB}">
      <dgm:prSet phldrT="[텍스트]" custT="1"/>
      <dgm:spPr/>
      <dgm:t>
        <a:bodyPr/>
        <a:lstStyle/>
        <a:p>
          <a:pPr marL="182563" indent="0" latinLnBrk="1"/>
          <a:r>
            <a:rPr lang="ko-KR" altLang="en-US" sz="1800" b="1" dirty="0"/>
            <a:t>그렇다면 </a:t>
          </a:r>
          <a:r>
            <a:rPr lang="en-US" altLang="ko-KR" sz="1800" b="1" dirty="0"/>
            <a:t>Au, </a:t>
          </a:r>
          <a:r>
            <a:rPr lang="en-US" altLang="ko-KR" sz="1800" b="1" dirty="0" err="1"/>
            <a:t>Pb</a:t>
          </a:r>
          <a:r>
            <a:rPr lang="en-US" altLang="ko-KR" sz="1800" b="1" dirty="0"/>
            <a:t>, U</a:t>
          </a:r>
          <a:r>
            <a:rPr lang="ko-KR" altLang="en-US" sz="1800" b="1" dirty="0"/>
            <a:t>과 같은     무거운  원소들은  어떻게  생성     되었을까</a:t>
          </a:r>
          <a:r>
            <a:rPr lang="en-US" altLang="ko-KR" sz="1800" b="1" dirty="0"/>
            <a:t>? </a:t>
          </a:r>
          <a:endParaRPr lang="ko-KR" altLang="en-US" sz="1800" b="1" dirty="0"/>
        </a:p>
      </dgm:t>
    </dgm:pt>
    <dgm:pt modelId="{B044B79E-B25A-469C-BAB0-EBC39903F178}" type="parTrans" cxnId="{16E9F18F-781B-4EA1-982B-AF262F4A15F2}">
      <dgm:prSet/>
      <dgm:spPr/>
      <dgm:t>
        <a:bodyPr/>
        <a:lstStyle/>
        <a:p>
          <a:pPr latinLnBrk="1"/>
          <a:endParaRPr lang="ko-KR" altLang="en-US"/>
        </a:p>
      </dgm:t>
    </dgm:pt>
    <dgm:pt modelId="{5B71E3C5-602F-4BDB-A38A-77ABB463E6F7}" type="sibTrans" cxnId="{16E9F18F-781B-4EA1-982B-AF262F4A15F2}">
      <dgm:prSet/>
      <dgm:spPr/>
      <dgm:t>
        <a:bodyPr/>
        <a:lstStyle/>
        <a:p>
          <a:pPr latinLnBrk="1"/>
          <a:endParaRPr lang="ko-KR" altLang="en-US"/>
        </a:p>
      </dgm:t>
    </dgm:pt>
    <dgm:pt modelId="{016F8338-C632-46AF-B14D-8B8B6325C28E}">
      <dgm:prSet custT="1"/>
      <dgm:spPr/>
      <dgm:t>
        <a:bodyPr/>
        <a:lstStyle/>
        <a:p>
          <a:pPr latinLnBrk="1"/>
          <a:r>
            <a:rPr lang="en-US" altLang="ko-KR" sz="2000" dirty="0">
              <a:solidFill>
                <a:schemeClr val="accent6">
                  <a:lumMod val="40000"/>
                  <a:lumOff val="60000"/>
                </a:schemeClr>
              </a:solidFill>
              <a:latin typeface="HY견고딕" pitchFamily="18" charset="-127"/>
              <a:ea typeface="HY견고딕" pitchFamily="18" charset="-127"/>
            </a:rPr>
            <a:t>10</a:t>
          </a:r>
          <a:r>
            <a:rPr lang="ko-KR" altLang="en-US" sz="2000" dirty="0">
              <a:solidFill>
                <a:schemeClr val="accent6">
                  <a:lumMod val="40000"/>
                  <a:lumOff val="60000"/>
                </a:schemeClr>
              </a:solidFill>
              <a:latin typeface="HY견고딕" pitchFamily="18" charset="-127"/>
              <a:ea typeface="HY견고딕" pitchFamily="18" charset="-127"/>
            </a:rPr>
            <a:t>억년 후</a:t>
          </a:r>
        </a:p>
      </dgm:t>
    </dgm:pt>
    <dgm:pt modelId="{D6A66658-94B4-4502-AA3C-D8761718172C}" type="parTrans" cxnId="{D3043075-A22F-457C-B9FE-30A9DC381ADF}">
      <dgm:prSet/>
      <dgm:spPr/>
      <dgm:t>
        <a:bodyPr/>
        <a:lstStyle/>
        <a:p>
          <a:pPr latinLnBrk="1"/>
          <a:endParaRPr lang="ko-KR" altLang="en-US"/>
        </a:p>
      </dgm:t>
    </dgm:pt>
    <dgm:pt modelId="{96964476-051F-4F20-8316-710B60DA0FAC}" type="sibTrans" cxnId="{D3043075-A22F-457C-B9FE-30A9DC381ADF}">
      <dgm:prSet/>
      <dgm:spPr/>
      <dgm:t>
        <a:bodyPr/>
        <a:lstStyle/>
        <a:p>
          <a:pPr latinLnBrk="1"/>
          <a:endParaRPr lang="ko-KR" altLang="en-US"/>
        </a:p>
      </dgm:t>
    </dgm:pt>
    <dgm:pt modelId="{5ED30C14-9B71-4B83-A02A-580AF10C1CA3}">
      <dgm:prSet custT="1"/>
      <dgm:spPr/>
      <dgm:t>
        <a:bodyPr/>
        <a:lstStyle/>
        <a:p>
          <a:pPr latinLnBrk="1"/>
          <a:r>
            <a:rPr lang="en-US" altLang="ko-KR" sz="2000" dirty="0">
              <a:solidFill>
                <a:schemeClr val="accent6">
                  <a:lumMod val="40000"/>
                  <a:lumOff val="60000"/>
                </a:schemeClr>
              </a:solidFill>
              <a:latin typeface="HY견고딕" pitchFamily="18" charset="-127"/>
              <a:ea typeface="HY견고딕" pitchFamily="18" charset="-127"/>
            </a:rPr>
            <a:t>30</a:t>
          </a:r>
          <a:r>
            <a:rPr lang="ko-KR" altLang="en-US" sz="2000" dirty="0">
              <a:solidFill>
                <a:schemeClr val="accent6">
                  <a:lumMod val="40000"/>
                  <a:lumOff val="60000"/>
                </a:schemeClr>
              </a:solidFill>
              <a:latin typeface="HY견고딕" pitchFamily="18" charset="-127"/>
              <a:ea typeface="HY견고딕" pitchFamily="18" charset="-127"/>
            </a:rPr>
            <a:t>만년 후</a:t>
          </a:r>
        </a:p>
      </dgm:t>
    </dgm:pt>
    <dgm:pt modelId="{FF3FE950-D2BA-49FB-A168-6F6D171F60E8}" type="parTrans" cxnId="{E70C59D8-4534-4EE3-81EA-9160B4473686}">
      <dgm:prSet/>
      <dgm:spPr/>
      <dgm:t>
        <a:bodyPr/>
        <a:lstStyle/>
        <a:p>
          <a:pPr latinLnBrk="1"/>
          <a:endParaRPr lang="ko-KR" altLang="en-US"/>
        </a:p>
      </dgm:t>
    </dgm:pt>
    <dgm:pt modelId="{30CF8E4A-9207-4EFF-A7D1-D3F3F2F9CB8B}" type="sibTrans" cxnId="{E70C59D8-4534-4EE3-81EA-9160B4473686}">
      <dgm:prSet/>
      <dgm:spPr/>
      <dgm:t>
        <a:bodyPr/>
        <a:lstStyle/>
        <a:p>
          <a:pPr latinLnBrk="1"/>
          <a:endParaRPr lang="ko-KR" altLang="en-US"/>
        </a:p>
      </dgm:t>
    </dgm:pt>
    <dgm:pt modelId="{DA73BEB3-1094-481C-9C1A-1F189DEE9174}">
      <dgm:prSet custT="1"/>
      <dgm:spPr/>
      <dgm:t>
        <a:bodyPr/>
        <a:lstStyle/>
        <a:p>
          <a:pPr marL="182563" indent="0" latinLnBrk="1"/>
          <a:r>
            <a:rPr lang="ko-KR" altLang="en-US" sz="1800" b="1" dirty="0"/>
            <a:t>우주 배경복사 형성</a:t>
          </a:r>
        </a:p>
      </dgm:t>
    </dgm:pt>
    <dgm:pt modelId="{61955B4D-070A-4A31-A7ED-E743D133C3C1}" type="parTrans" cxnId="{D914D455-0163-42FE-9BB0-BBAE1CFE1786}">
      <dgm:prSet/>
      <dgm:spPr/>
      <dgm:t>
        <a:bodyPr/>
        <a:lstStyle/>
        <a:p>
          <a:pPr latinLnBrk="1"/>
          <a:endParaRPr lang="ko-KR" altLang="en-US"/>
        </a:p>
      </dgm:t>
    </dgm:pt>
    <dgm:pt modelId="{39383F01-86E8-4FB3-9D75-27D43BFB23FA}" type="sibTrans" cxnId="{D914D455-0163-42FE-9BB0-BBAE1CFE1786}">
      <dgm:prSet/>
      <dgm:spPr/>
      <dgm:t>
        <a:bodyPr/>
        <a:lstStyle/>
        <a:p>
          <a:pPr latinLnBrk="1"/>
          <a:endParaRPr lang="ko-KR" altLang="en-US"/>
        </a:p>
      </dgm:t>
    </dgm:pt>
    <dgm:pt modelId="{61706EC5-0963-4581-A289-8F48A88CC061}">
      <dgm:prSet custT="1"/>
      <dgm:spPr/>
      <dgm:t>
        <a:bodyPr/>
        <a:lstStyle/>
        <a:p>
          <a:pPr marL="182563" indent="0" latinLnBrk="1"/>
          <a:r>
            <a:rPr lang="ko-KR" altLang="en-US" sz="1800" b="1" dirty="0" err="1"/>
            <a:t>수소핵이</a:t>
          </a:r>
          <a:r>
            <a:rPr lang="ko-KR" altLang="en-US" sz="1800" b="1" dirty="0"/>
            <a:t> 핵융합을 일으키며 </a:t>
          </a:r>
          <a:r>
            <a:rPr lang="ko-KR" altLang="en-US" sz="1800" b="1" dirty="0" err="1"/>
            <a:t>헬륨핵</a:t>
          </a:r>
          <a:r>
            <a:rPr lang="ko-KR" altLang="en-US" sz="1800" b="1" dirty="0"/>
            <a:t>  </a:t>
          </a:r>
          <a:r>
            <a:rPr lang="ko-KR" altLang="en-US" sz="1800" b="1" dirty="0" err="1"/>
            <a:t>으로</a:t>
          </a:r>
          <a:r>
            <a:rPr lang="ko-KR" altLang="en-US" sz="1800" b="1" dirty="0"/>
            <a:t> 변환</a:t>
          </a:r>
          <a:r>
            <a:rPr lang="en-US" altLang="ko-KR" sz="1800" b="1" dirty="0"/>
            <a:t>,</a:t>
          </a:r>
          <a:endParaRPr lang="ko-KR" altLang="en-US" sz="1800" b="1" dirty="0"/>
        </a:p>
      </dgm:t>
    </dgm:pt>
    <dgm:pt modelId="{4780307E-96B7-4CFB-901B-ECA525439B62}" type="parTrans" cxnId="{0ADBBA12-2301-498F-9A7F-D0E7DFC9115B}">
      <dgm:prSet/>
      <dgm:spPr/>
      <dgm:t>
        <a:bodyPr/>
        <a:lstStyle/>
        <a:p>
          <a:pPr latinLnBrk="1"/>
          <a:endParaRPr lang="ko-KR" altLang="en-US"/>
        </a:p>
      </dgm:t>
    </dgm:pt>
    <dgm:pt modelId="{9F5BBB20-A914-441E-BAFD-8E1375905975}" type="sibTrans" cxnId="{0ADBBA12-2301-498F-9A7F-D0E7DFC9115B}">
      <dgm:prSet/>
      <dgm:spPr/>
      <dgm:t>
        <a:bodyPr/>
        <a:lstStyle/>
        <a:p>
          <a:pPr latinLnBrk="1"/>
          <a:endParaRPr lang="ko-KR" altLang="en-US"/>
        </a:p>
      </dgm:t>
    </dgm:pt>
    <dgm:pt modelId="{A481C448-A968-4A8E-992B-2D456618C199}">
      <dgm:prSet custT="1"/>
      <dgm:spPr/>
      <dgm:t>
        <a:bodyPr/>
        <a:lstStyle/>
        <a:p>
          <a:pPr marL="182563" indent="0" latinLnBrk="1"/>
          <a:r>
            <a:rPr lang="ko-KR" altLang="en-US" sz="1800" b="1" dirty="0"/>
            <a:t>이러한  핵융합을 반복하며 </a:t>
          </a:r>
          <a:r>
            <a:rPr lang="en-US" altLang="ko-KR" sz="1800" b="1" dirty="0"/>
            <a:t>Fe, Ni, Co</a:t>
          </a:r>
          <a:r>
            <a:rPr lang="ko-KR" altLang="en-US" sz="1800" b="1" dirty="0"/>
            <a:t> 등의 안정된  원소생성</a:t>
          </a:r>
        </a:p>
      </dgm:t>
    </dgm:pt>
    <dgm:pt modelId="{34ED74FF-D53D-40D8-BB03-ED437E047A27}" type="parTrans" cxnId="{54D4348B-B6A0-47DB-91EC-165033ABFABE}">
      <dgm:prSet/>
      <dgm:spPr/>
      <dgm:t>
        <a:bodyPr/>
        <a:lstStyle/>
        <a:p>
          <a:pPr latinLnBrk="1"/>
          <a:endParaRPr lang="ko-KR" altLang="en-US"/>
        </a:p>
      </dgm:t>
    </dgm:pt>
    <dgm:pt modelId="{99C3D55B-10FB-4105-8F98-9C3514BF4695}" type="sibTrans" cxnId="{54D4348B-B6A0-47DB-91EC-165033ABFABE}">
      <dgm:prSet/>
      <dgm:spPr/>
      <dgm:t>
        <a:bodyPr/>
        <a:lstStyle/>
        <a:p>
          <a:pPr latinLnBrk="1"/>
          <a:endParaRPr lang="ko-KR" altLang="en-US"/>
        </a:p>
      </dgm:t>
    </dgm:pt>
    <dgm:pt modelId="{9DD036F6-97A4-407C-9BA1-F1B5524E21AF}" type="pres">
      <dgm:prSet presAssocID="{4FE89888-2881-455B-9EA8-D367E45C08ED}" presName="Name0" presStyleCnt="0">
        <dgm:presLayoutVars>
          <dgm:dir/>
          <dgm:animLvl val="lvl"/>
          <dgm:resizeHandles val="exact"/>
        </dgm:presLayoutVars>
      </dgm:prSet>
      <dgm:spPr/>
    </dgm:pt>
    <dgm:pt modelId="{F1F1A34E-D42B-4337-BC9C-3CC7CB2A01B8}" type="pres">
      <dgm:prSet presAssocID="{CAA45D3F-F915-49A5-BCDC-F452ECF01DD0}" presName="compositeNode" presStyleCnt="0">
        <dgm:presLayoutVars>
          <dgm:bulletEnabled val="1"/>
        </dgm:presLayoutVars>
      </dgm:prSet>
      <dgm:spPr/>
    </dgm:pt>
    <dgm:pt modelId="{EC6C0DBA-3218-4DA6-9A7F-810600E6D702}" type="pres">
      <dgm:prSet presAssocID="{CAA45D3F-F915-49A5-BCDC-F452ECF01DD0}" presName="bgRect" presStyleLbl="node1" presStyleIdx="0" presStyleCnt="5" custLinFactNeighborX="-2694" custLinFactNeighborY="-1311"/>
      <dgm:spPr/>
    </dgm:pt>
    <dgm:pt modelId="{150A6A3A-824F-4F3A-801F-1A0FD886D713}" type="pres">
      <dgm:prSet presAssocID="{CAA45D3F-F915-49A5-BCDC-F452ECF01DD0}" presName="parentNode" presStyleLbl="node1" presStyleIdx="0" presStyleCnt="5">
        <dgm:presLayoutVars>
          <dgm:chMax val="0"/>
          <dgm:bulletEnabled val="1"/>
        </dgm:presLayoutVars>
      </dgm:prSet>
      <dgm:spPr/>
    </dgm:pt>
    <dgm:pt modelId="{4D9558B2-7CA5-473E-A995-3C7B46EBD86C}" type="pres">
      <dgm:prSet presAssocID="{CAA45D3F-F915-49A5-BCDC-F452ECF01DD0}" presName="childNode" presStyleLbl="node1" presStyleIdx="0" presStyleCnt="5">
        <dgm:presLayoutVars>
          <dgm:bulletEnabled val="1"/>
        </dgm:presLayoutVars>
      </dgm:prSet>
      <dgm:spPr/>
    </dgm:pt>
    <dgm:pt modelId="{B8C8B27E-353C-41B1-9897-2C8B405794A5}" type="pres">
      <dgm:prSet presAssocID="{7D096938-87AB-42A0-BD67-670EA3378B7B}" presName="hSp" presStyleCnt="0"/>
      <dgm:spPr/>
    </dgm:pt>
    <dgm:pt modelId="{CF8AA584-3EC1-4D74-AFAF-FF6547CD5A30}" type="pres">
      <dgm:prSet presAssocID="{7D096938-87AB-42A0-BD67-670EA3378B7B}" presName="vProcSp" presStyleCnt="0"/>
      <dgm:spPr/>
    </dgm:pt>
    <dgm:pt modelId="{FDBAF6C3-72E0-4E41-8550-A93CF7642942}" type="pres">
      <dgm:prSet presAssocID="{7D096938-87AB-42A0-BD67-670EA3378B7B}" presName="vSp1" presStyleCnt="0"/>
      <dgm:spPr/>
    </dgm:pt>
    <dgm:pt modelId="{D7DDE938-2D77-4D76-A269-05F979E1BC57}" type="pres">
      <dgm:prSet presAssocID="{7D096938-87AB-42A0-BD67-670EA3378B7B}" presName="simulatedConn" presStyleLbl="solidFgAcc1" presStyleIdx="0" presStyleCnt="4"/>
      <dgm:spPr/>
    </dgm:pt>
    <dgm:pt modelId="{9DC04277-3FCB-4361-B7B7-2574103A5F57}" type="pres">
      <dgm:prSet presAssocID="{7D096938-87AB-42A0-BD67-670EA3378B7B}" presName="vSp2" presStyleCnt="0"/>
      <dgm:spPr/>
    </dgm:pt>
    <dgm:pt modelId="{C3DB8573-4EE2-44BC-A3DB-E5145DE84369}" type="pres">
      <dgm:prSet presAssocID="{7D096938-87AB-42A0-BD67-670EA3378B7B}" presName="sibTrans" presStyleCnt="0"/>
      <dgm:spPr/>
    </dgm:pt>
    <dgm:pt modelId="{A25B6230-B332-4937-BA71-75BB2C710A6A}" type="pres">
      <dgm:prSet presAssocID="{1DBEA058-CC59-411B-A8F4-B6AC02CECCE9}" presName="compositeNode" presStyleCnt="0">
        <dgm:presLayoutVars>
          <dgm:bulletEnabled val="1"/>
        </dgm:presLayoutVars>
      </dgm:prSet>
      <dgm:spPr/>
    </dgm:pt>
    <dgm:pt modelId="{5B4DC5A4-FEF8-4FC9-95AB-91B912D4AE66}" type="pres">
      <dgm:prSet presAssocID="{1DBEA058-CC59-411B-A8F4-B6AC02CECCE9}" presName="bgRect" presStyleLbl="node1" presStyleIdx="1" presStyleCnt="5" custScaleY="141893"/>
      <dgm:spPr/>
    </dgm:pt>
    <dgm:pt modelId="{E6383006-A90F-411C-A5EB-CEB925656F18}" type="pres">
      <dgm:prSet presAssocID="{1DBEA058-CC59-411B-A8F4-B6AC02CECCE9}" presName="parentNode" presStyleLbl="node1" presStyleIdx="1" presStyleCnt="5">
        <dgm:presLayoutVars>
          <dgm:chMax val="0"/>
          <dgm:bulletEnabled val="1"/>
        </dgm:presLayoutVars>
      </dgm:prSet>
      <dgm:spPr/>
    </dgm:pt>
    <dgm:pt modelId="{89AA216E-9914-4B82-BE59-8B5B93535A1E}" type="pres">
      <dgm:prSet presAssocID="{1DBEA058-CC59-411B-A8F4-B6AC02CECCE9}" presName="childNode" presStyleLbl="node1" presStyleIdx="1" presStyleCnt="5">
        <dgm:presLayoutVars>
          <dgm:bulletEnabled val="1"/>
        </dgm:presLayoutVars>
      </dgm:prSet>
      <dgm:spPr/>
    </dgm:pt>
    <dgm:pt modelId="{EF59DA29-C818-413E-9BF1-5F25DA0151FA}" type="pres">
      <dgm:prSet presAssocID="{E74F5264-64D7-490D-BFB5-EEBAA851F3C3}" presName="hSp" presStyleCnt="0"/>
      <dgm:spPr/>
    </dgm:pt>
    <dgm:pt modelId="{B0E952A3-039C-4A64-8BD1-68067DA85745}" type="pres">
      <dgm:prSet presAssocID="{E74F5264-64D7-490D-BFB5-EEBAA851F3C3}" presName="vProcSp" presStyleCnt="0"/>
      <dgm:spPr/>
    </dgm:pt>
    <dgm:pt modelId="{4828B1DF-F1BD-4845-A99B-E17FC284451C}" type="pres">
      <dgm:prSet presAssocID="{E74F5264-64D7-490D-BFB5-EEBAA851F3C3}" presName="vSp1" presStyleCnt="0"/>
      <dgm:spPr/>
    </dgm:pt>
    <dgm:pt modelId="{3E2C9D7E-C930-40BC-A018-66063E906299}" type="pres">
      <dgm:prSet presAssocID="{E74F5264-64D7-490D-BFB5-EEBAA851F3C3}" presName="simulatedConn" presStyleLbl="solidFgAcc1" presStyleIdx="1" presStyleCnt="4"/>
      <dgm:spPr/>
    </dgm:pt>
    <dgm:pt modelId="{C5A1A929-61BC-40FD-B750-E46FEE0936B4}" type="pres">
      <dgm:prSet presAssocID="{E74F5264-64D7-490D-BFB5-EEBAA851F3C3}" presName="vSp2" presStyleCnt="0"/>
      <dgm:spPr/>
    </dgm:pt>
    <dgm:pt modelId="{8C1E95F4-C30A-4280-845B-6332BEEBE750}" type="pres">
      <dgm:prSet presAssocID="{E74F5264-64D7-490D-BFB5-EEBAA851F3C3}" presName="sibTrans" presStyleCnt="0"/>
      <dgm:spPr/>
    </dgm:pt>
    <dgm:pt modelId="{094C741F-92AF-4485-9130-8D57FDA493F0}" type="pres">
      <dgm:prSet presAssocID="{5ED30C14-9B71-4B83-A02A-580AF10C1CA3}" presName="compositeNode" presStyleCnt="0">
        <dgm:presLayoutVars>
          <dgm:bulletEnabled val="1"/>
        </dgm:presLayoutVars>
      </dgm:prSet>
      <dgm:spPr/>
    </dgm:pt>
    <dgm:pt modelId="{597D5C97-C5EA-4C6F-B0CB-339747FDE11F}" type="pres">
      <dgm:prSet presAssocID="{5ED30C14-9B71-4B83-A02A-580AF10C1CA3}" presName="bgRect" presStyleLbl="node1" presStyleIdx="2" presStyleCnt="5"/>
      <dgm:spPr/>
    </dgm:pt>
    <dgm:pt modelId="{5D87CFE7-EFAF-4303-9536-0D420EB7F3DE}" type="pres">
      <dgm:prSet presAssocID="{5ED30C14-9B71-4B83-A02A-580AF10C1CA3}" presName="parentNode" presStyleLbl="node1" presStyleIdx="2" presStyleCnt="5">
        <dgm:presLayoutVars>
          <dgm:chMax val="0"/>
          <dgm:bulletEnabled val="1"/>
        </dgm:presLayoutVars>
      </dgm:prSet>
      <dgm:spPr/>
    </dgm:pt>
    <dgm:pt modelId="{AA02C7E5-88D8-45C3-851E-F88BD695CB09}" type="pres">
      <dgm:prSet presAssocID="{5ED30C14-9B71-4B83-A02A-580AF10C1CA3}" presName="childNode" presStyleLbl="node1" presStyleIdx="2" presStyleCnt="5">
        <dgm:presLayoutVars>
          <dgm:bulletEnabled val="1"/>
        </dgm:presLayoutVars>
      </dgm:prSet>
      <dgm:spPr/>
    </dgm:pt>
    <dgm:pt modelId="{4807499A-A1ED-4525-83C4-E0B9335C7A64}" type="pres">
      <dgm:prSet presAssocID="{30CF8E4A-9207-4EFF-A7D1-D3F3F2F9CB8B}" presName="hSp" presStyleCnt="0"/>
      <dgm:spPr/>
    </dgm:pt>
    <dgm:pt modelId="{E846B5E2-9DDD-4AAE-A790-321E7E7CD275}" type="pres">
      <dgm:prSet presAssocID="{30CF8E4A-9207-4EFF-A7D1-D3F3F2F9CB8B}" presName="vProcSp" presStyleCnt="0"/>
      <dgm:spPr/>
    </dgm:pt>
    <dgm:pt modelId="{DE61E1D1-DF78-4D40-8D9E-52BE11F1CCD3}" type="pres">
      <dgm:prSet presAssocID="{30CF8E4A-9207-4EFF-A7D1-D3F3F2F9CB8B}" presName="vSp1" presStyleCnt="0"/>
      <dgm:spPr/>
    </dgm:pt>
    <dgm:pt modelId="{0B600B6A-2276-414A-BB06-280CC2A2D578}" type="pres">
      <dgm:prSet presAssocID="{30CF8E4A-9207-4EFF-A7D1-D3F3F2F9CB8B}" presName="simulatedConn" presStyleLbl="solidFgAcc1" presStyleIdx="2" presStyleCnt="4"/>
      <dgm:spPr/>
    </dgm:pt>
    <dgm:pt modelId="{61900A9B-D172-40EC-9ABE-5A65696C6ECD}" type="pres">
      <dgm:prSet presAssocID="{30CF8E4A-9207-4EFF-A7D1-D3F3F2F9CB8B}" presName="vSp2" presStyleCnt="0"/>
      <dgm:spPr/>
    </dgm:pt>
    <dgm:pt modelId="{A8ABD9F2-74F0-432E-A88E-10F30FA26BC7}" type="pres">
      <dgm:prSet presAssocID="{30CF8E4A-9207-4EFF-A7D1-D3F3F2F9CB8B}" presName="sibTrans" presStyleCnt="0"/>
      <dgm:spPr/>
    </dgm:pt>
    <dgm:pt modelId="{5DFD81AE-21A7-4744-B4BD-C3EB24321C92}" type="pres">
      <dgm:prSet presAssocID="{016F8338-C632-46AF-B14D-8B8B6325C28E}" presName="compositeNode" presStyleCnt="0">
        <dgm:presLayoutVars>
          <dgm:bulletEnabled val="1"/>
        </dgm:presLayoutVars>
      </dgm:prSet>
      <dgm:spPr/>
    </dgm:pt>
    <dgm:pt modelId="{903920AD-425A-4AD2-A5B2-27B9C3EE0831}" type="pres">
      <dgm:prSet presAssocID="{016F8338-C632-46AF-B14D-8B8B6325C28E}" presName="bgRect" presStyleLbl="node1" presStyleIdx="3" presStyleCnt="5" custScaleY="234563"/>
      <dgm:spPr/>
    </dgm:pt>
    <dgm:pt modelId="{C3350660-D872-430A-9E8D-763FAFEF9F6F}" type="pres">
      <dgm:prSet presAssocID="{016F8338-C632-46AF-B14D-8B8B6325C28E}" presName="parentNode" presStyleLbl="node1" presStyleIdx="3" presStyleCnt="5">
        <dgm:presLayoutVars>
          <dgm:chMax val="0"/>
          <dgm:bulletEnabled val="1"/>
        </dgm:presLayoutVars>
      </dgm:prSet>
      <dgm:spPr/>
    </dgm:pt>
    <dgm:pt modelId="{A83701BA-C6D2-4A1D-851B-5F9F723FD2F5}" type="pres">
      <dgm:prSet presAssocID="{016F8338-C632-46AF-B14D-8B8B6325C28E}" presName="childNode" presStyleLbl="node1" presStyleIdx="3" presStyleCnt="5">
        <dgm:presLayoutVars>
          <dgm:bulletEnabled val="1"/>
        </dgm:presLayoutVars>
      </dgm:prSet>
      <dgm:spPr/>
    </dgm:pt>
    <dgm:pt modelId="{F149BB8F-365A-471C-9A5F-83648E1A6A20}" type="pres">
      <dgm:prSet presAssocID="{96964476-051F-4F20-8316-710B60DA0FAC}" presName="hSp" presStyleCnt="0"/>
      <dgm:spPr/>
    </dgm:pt>
    <dgm:pt modelId="{5EE83405-30E8-46A2-B6A8-67738FFEAB3F}" type="pres">
      <dgm:prSet presAssocID="{96964476-051F-4F20-8316-710B60DA0FAC}" presName="vProcSp" presStyleCnt="0"/>
      <dgm:spPr/>
    </dgm:pt>
    <dgm:pt modelId="{2FC996F4-2122-4637-863B-699D0DBD5F8C}" type="pres">
      <dgm:prSet presAssocID="{96964476-051F-4F20-8316-710B60DA0FAC}" presName="vSp1" presStyleCnt="0"/>
      <dgm:spPr/>
    </dgm:pt>
    <dgm:pt modelId="{34C31A0E-56AA-4DF9-9FE6-788EB1D5E66E}" type="pres">
      <dgm:prSet presAssocID="{96964476-051F-4F20-8316-710B60DA0FAC}" presName="simulatedConn" presStyleLbl="solidFgAcc1" presStyleIdx="3" presStyleCnt="4"/>
      <dgm:spPr/>
    </dgm:pt>
    <dgm:pt modelId="{06D8E1B6-43C3-4E6B-AC95-7CDE645C983C}" type="pres">
      <dgm:prSet presAssocID="{96964476-051F-4F20-8316-710B60DA0FAC}" presName="vSp2" presStyleCnt="0"/>
      <dgm:spPr/>
    </dgm:pt>
    <dgm:pt modelId="{DC6E4882-EB0D-4E0D-884F-71D70252AF16}" type="pres">
      <dgm:prSet presAssocID="{96964476-051F-4F20-8316-710B60DA0FAC}" presName="sibTrans" presStyleCnt="0"/>
      <dgm:spPr/>
    </dgm:pt>
    <dgm:pt modelId="{5469C3D2-EC0E-42B1-A613-C683D8C75514}" type="pres">
      <dgm:prSet presAssocID="{50B98B25-52F4-4582-BABA-B6237DD0ACF2}" presName="compositeNode" presStyleCnt="0">
        <dgm:presLayoutVars>
          <dgm:bulletEnabled val="1"/>
        </dgm:presLayoutVars>
      </dgm:prSet>
      <dgm:spPr/>
    </dgm:pt>
    <dgm:pt modelId="{7D10BA4D-952A-40FB-B0B9-9465D4DE6D55}" type="pres">
      <dgm:prSet presAssocID="{50B98B25-52F4-4582-BABA-B6237DD0ACF2}" presName="bgRect" presStyleLbl="node1" presStyleIdx="4" presStyleCnt="5" custScaleY="193204"/>
      <dgm:spPr/>
    </dgm:pt>
    <dgm:pt modelId="{63BB96F2-28E1-4114-A164-67632AE5DBB4}" type="pres">
      <dgm:prSet presAssocID="{50B98B25-52F4-4582-BABA-B6237DD0ACF2}" presName="parentNode" presStyleLbl="node1" presStyleIdx="4" presStyleCnt="5">
        <dgm:presLayoutVars>
          <dgm:chMax val="0"/>
          <dgm:bulletEnabled val="1"/>
        </dgm:presLayoutVars>
      </dgm:prSet>
      <dgm:spPr/>
    </dgm:pt>
    <dgm:pt modelId="{11DFED25-BD8E-48E7-A540-0CF9B84A0FF0}" type="pres">
      <dgm:prSet presAssocID="{50B98B25-52F4-4582-BABA-B6237DD0ACF2}" presName="childNode" presStyleLbl="node1" presStyleIdx="4" presStyleCnt="5">
        <dgm:presLayoutVars>
          <dgm:bulletEnabled val="1"/>
        </dgm:presLayoutVars>
      </dgm:prSet>
      <dgm:spPr/>
    </dgm:pt>
  </dgm:ptLst>
  <dgm:cxnLst>
    <dgm:cxn modelId="{C00B9606-3AAE-47C2-9379-69FB1C57D1CF}" type="presOf" srcId="{CAA45D3F-F915-49A5-BCDC-F452ECF01DD0}" destId="{150A6A3A-824F-4F3A-801F-1A0FD886D713}" srcOrd="1" destOrd="0" presId="urn:microsoft.com/office/officeart/2005/8/layout/hProcess7#1"/>
    <dgm:cxn modelId="{F23BF606-8A8D-4707-8B58-84A9832B4595}" type="presOf" srcId="{CAA45D3F-F915-49A5-BCDC-F452ECF01DD0}" destId="{EC6C0DBA-3218-4DA6-9A7F-810600E6D702}" srcOrd="0" destOrd="0" presId="urn:microsoft.com/office/officeart/2005/8/layout/hProcess7#1"/>
    <dgm:cxn modelId="{68EF5D0F-7383-4408-B8D9-50AAAB0532D9}" type="presOf" srcId="{081E7491-6CF2-4E03-886D-70167712F79D}" destId="{4D9558B2-7CA5-473E-A995-3C7B46EBD86C}" srcOrd="0" destOrd="0" presId="urn:microsoft.com/office/officeart/2005/8/layout/hProcess7#1"/>
    <dgm:cxn modelId="{0ADBBA12-2301-498F-9A7F-D0E7DFC9115B}" srcId="{016F8338-C632-46AF-B14D-8B8B6325C28E}" destId="{61706EC5-0963-4581-A289-8F48A88CC061}" srcOrd="0" destOrd="0" parTransId="{4780307E-96B7-4CFB-901B-ECA525439B62}" sibTransId="{9F5BBB20-A914-441E-BAFD-8E1375905975}"/>
    <dgm:cxn modelId="{DDC69B36-323D-4BB5-BA9D-4BE34564D676}" type="presOf" srcId="{50B98B25-52F4-4582-BABA-B6237DD0ACF2}" destId="{63BB96F2-28E1-4114-A164-67632AE5DBB4}" srcOrd="1" destOrd="0" presId="urn:microsoft.com/office/officeart/2005/8/layout/hProcess7#1"/>
    <dgm:cxn modelId="{B5E9425B-C409-403A-98A5-2948A9739931}" type="presOf" srcId="{1DBEA058-CC59-411B-A8F4-B6AC02CECCE9}" destId="{E6383006-A90F-411C-A5EB-CEB925656F18}" srcOrd="1" destOrd="0" presId="urn:microsoft.com/office/officeart/2005/8/layout/hProcess7#1"/>
    <dgm:cxn modelId="{5270615E-35EB-4F07-8A7F-AA12A3D34809}" type="presOf" srcId="{016F8338-C632-46AF-B14D-8B8B6325C28E}" destId="{903920AD-425A-4AD2-A5B2-27B9C3EE0831}" srcOrd="0" destOrd="0" presId="urn:microsoft.com/office/officeart/2005/8/layout/hProcess7#1"/>
    <dgm:cxn modelId="{5F08895F-4B64-4A5E-AADD-98C437DB0335}" type="presOf" srcId="{016F8338-C632-46AF-B14D-8B8B6325C28E}" destId="{C3350660-D872-430A-9E8D-763FAFEF9F6F}" srcOrd="1" destOrd="0" presId="urn:microsoft.com/office/officeart/2005/8/layout/hProcess7#1"/>
    <dgm:cxn modelId="{BCD97C60-3514-4A7F-BACF-C85D939BF753}" type="presOf" srcId="{B5A09F30-B597-407B-A1A9-B430F18DCE6A}" destId="{89AA216E-9914-4B82-BE59-8B5B93535A1E}" srcOrd="0" destOrd="0" presId="urn:microsoft.com/office/officeart/2005/8/layout/hProcess7#1"/>
    <dgm:cxn modelId="{A2943863-AADA-4615-88B4-D64DE9C88D37}" type="presOf" srcId="{A481C448-A968-4A8E-992B-2D456618C199}" destId="{A83701BA-C6D2-4A1D-851B-5F9F723FD2F5}" srcOrd="0" destOrd="1" presId="urn:microsoft.com/office/officeart/2005/8/layout/hProcess7#1"/>
    <dgm:cxn modelId="{C6515B43-5B3A-44BC-A3CE-B9398BFB88D6}" type="presOf" srcId="{4FE89888-2881-455B-9EA8-D367E45C08ED}" destId="{9DD036F6-97A4-407C-9BA1-F1B5524E21AF}" srcOrd="0" destOrd="0" presId="urn:microsoft.com/office/officeart/2005/8/layout/hProcess7#1"/>
    <dgm:cxn modelId="{D3043075-A22F-457C-B9FE-30A9DC381ADF}" srcId="{4FE89888-2881-455B-9EA8-D367E45C08ED}" destId="{016F8338-C632-46AF-B14D-8B8B6325C28E}" srcOrd="3" destOrd="0" parTransId="{D6A66658-94B4-4502-AA3C-D8761718172C}" sibTransId="{96964476-051F-4F20-8316-710B60DA0FAC}"/>
    <dgm:cxn modelId="{D914D455-0163-42FE-9BB0-BBAE1CFE1786}" srcId="{5ED30C14-9B71-4B83-A02A-580AF10C1CA3}" destId="{DA73BEB3-1094-481C-9C1A-1F189DEE9174}" srcOrd="0" destOrd="0" parTransId="{61955B4D-070A-4A31-A7ED-E743D133C3C1}" sibTransId="{39383F01-86E8-4FB3-9D75-27D43BFB23FA}"/>
    <dgm:cxn modelId="{F140697A-7130-4829-A538-CB1F77A774CB}" srcId="{1DBEA058-CC59-411B-A8F4-B6AC02CECCE9}" destId="{B5A09F30-B597-407B-A1A9-B430F18DCE6A}" srcOrd="0" destOrd="0" parTransId="{64CC71C4-FFA1-4CC8-92DE-DE4E9C28FA77}" sibTransId="{3E828BCE-CB09-4621-A00F-92AC2E6D83C5}"/>
    <dgm:cxn modelId="{54D4348B-B6A0-47DB-91EC-165033ABFABE}" srcId="{016F8338-C632-46AF-B14D-8B8B6325C28E}" destId="{A481C448-A968-4A8E-992B-2D456618C199}" srcOrd="1" destOrd="0" parTransId="{34ED74FF-D53D-40D8-BB03-ED437E047A27}" sibTransId="{99C3D55B-10FB-4105-8F98-9C3514BF4695}"/>
    <dgm:cxn modelId="{822C9A8B-5D28-4B97-9F5B-B3D1C41E98AB}" type="presOf" srcId="{5ED30C14-9B71-4B83-A02A-580AF10C1CA3}" destId="{597D5C97-C5EA-4C6F-B0CB-339747FDE11F}" srcOrd="0" destOrd="0" presId="urn:microsoft.com/office/officeart/2005/8/layout/hProcess7#1"/>
    <dgm:cxn modelId="{8E0D3D8D-1F5F-4799-922B-8E623DBC093A}" type="presOf" srcId="{5ED30C14-9B71-4B83-A02A-580AF10C1CA3}" destId="{5D87CFE7-EFAF-4303-9536-0D420EB7F3DE}" srcOrd="1" destOrd="0" presId="urn:microsoft.com/office/officeart/2005/8/layout/hProcess7#1"/>
    <dgm:cxn modelId="{16E9F18F-781B-4EA1-982B-AF262F4A15F2}" srcId="{50B98B25-52F4-4582-BABA-B6237DD0ACF2}" destId="{FC961FC2-F70F-4A08-AB8E-20F11238E5BB}" srcOrd="0" destOrd="0" parTransId="{B044B79E-B25A-469C-BAB0-EBC39903F178}" sibTransId="{5B71E3C5-602F-4BDB-A38A-77ABB463E6F7}"/>
    <dgm:cxn modelId="{42BEB990-9AFA-4F0D-8853-96DC8631AC6F}" srcId="{4FE89888-2881-455B-9EA8-D367E45C08ED}" destId="{50B98B25-52F4-4582-BABA-B6237DD0ACF2}" srcOrd="4" destOrd="0" parTransId="{EC7320D0-B9EA-497D-A5A9-C60ABE1BF09F}" sibTransId="{5B631416-9991-4DD4-B1D1-BC61F7FF30F3}"/>
    <dgm:cxn modelId="{2D042791-9930-4455-97B0-B27B9AF88FE8}" type="presOf" srcId="{61706EC5-0963-4581-A289-8F48A88CC061}" destId="{A83701BA-C6D2-4A1D-851B-5F9F723FD2F5}" srcOrd="0" destOrd="0" presId="urn:microsoft.com/office/officeart/2005/8/layout/hProcess7#1"/>
    <dgm:cxn modelId="{50A2FAA4-B063-4539-8A31-709E9C6222E1}" srcId="{CAA45D3F-F915-49A5-BCDC-F452ECF01DD0}" destId="{081E7491-6CF2-4E03-886D-70167712F79D}" srcOrd="0" destOrd="0" parTransId="{1B2A0682-BF24-4AB8-994F-748DA2CB4795}" sibTransId="{6DE636A8-0E27-4F15-AE8B-7B9F0AC2CB03}"/>
    <dgm:cxn modelId="{7C7F44AF-46BC-4558-9943-FD1C6AB612FC}" type="presOf" srcId="{DA73BEB3-1094-481C-9C1A-1F189DEE9174}" destId="{AA02C7E5-88D8-45C3-851E-F88BD695CB09}" srcOrd="0" destOrd="0" presId="urn:microsoft.com/office/officeart/2005/8/layout/hProcess7#1"/>
    <dgm:cxn modelId="{3F7642BA-68A7-4F32-84F9-28C5F397B929}" type="presOf" srcId="{50B98B25-52F4-4582-BABA-B6237DD0ACF2}" destId="{7D10BA4D-952A-40FB-B0B9-9465D4DE6D55}" srcOrd="0" destOrd="0" presId="urn:microsoft.com/office/officeart/2005/8/layout/hProcess7#1"/>
    <dgm:cxn modelId="{6E8720D1-1BD5-4D68-BDCE-76A71E28BEDC}" srcId="{4FE89888-2881-455B-9EA8-D367E45C08ED}" destId="{1DBEA058-CC59-411B-A8F4-B6AC02CECCE9}" srcOrd="1" destOrd="0" parTransId="{AA7FB796-A3A7-4BA7-8219-8C40AB65BDE0}" sibTransId="{E74F5264-64D7-490D-BFB5-EEBAA851F3C3}"/>
    <dgm:cxn modelId="{E70C59D8-4534-4EE3-81EA-9160B4473686}" srcId="{4FE89888-2881-455B-9EA8-D367E45C08ED}" destId="{5ED30C14-9B71-4B83-A02A-580AF10C1CA3}" srcOrd="2" destOrd="0" parTransId="{FF3FE950-D2BA-49FB-A168-6F6D171F60E8}" sibTransId="{30CF8E4A-9207-4EFF-A7D1-D3F3F2F9CB8B}"/>
    <dgm:cxn modelId="{4F4E38D9-77E1-4B3F-8748-F4523599678A}" srcId="{4FE89888-2881-455B-9EA8-D367E45C08ED}" destId="{CAA45D3F-F915-49A5-BCDC-F452ECF01DD0}" srcOrd="0" destOrd="0" parTransId="{C53D8F68-010E-47AB-A60C-ADB4F5A81282}" sibTransId="{7D096938-87AB-42A0-BD67-670EA3378B7B}"/>
    <dgm:cxn modelId="{15178CF1-C80E-4A22-BA1F-67F4B2A49966}" type="presOf" srcId="{FC961FC2-F70F-4A08-AB8E-20F11238E5BB}" destId="{11DFED25-BD8E-48E7-A540-0CF9B84A0FF0}" srcOrd="0" destOrd="0" presId="urn:microsoft.com/office/officeart/2005/8/layout/hProcess7#1"/>
    <dgm:cxn modelId="{D73BE7FE-2D79-4D7C-BB3B-5E1B33BA880C}" type="presOf" srcId="{1DBEA058-CC59-411B-A8F4-B6AC02CECCE9}" destId="{5B4DC5A4-FEF8-4FC9-95AB-91B912D4AE66}" srcOrd="0" destOrd="0" presId="urn:microsoft.com/office/officeart/2005/8/layout/hProcess7#1"/>
    <dgm:cxn modelId="{5F9A6C14-359C-41F0-9E61-D8BE5B08AA45}" type="presParOf" srcId="{9DD036F6-97A4-407C-9BA1-F1B5524E21AF}" destId="{F1F1A34E-D42B-4337-BC9C-3CC7CB2A01B8}" srcOrd="0" destOrd="0" presId="urn:microsoft.com/office/officeart/2005/8/layout/hProcess7#1"/>
    <dgm:cxn modelId="{38084FED-32A0-4DD9-B4F0-B4EE13FC7A5A}" type="presParOf" srcId="{F1F1A34E-D42B-4337-BC9C-3CC7CB2A01B8}" destId="{EC6C0DBA-3218-4DA6-9A7F-810600E6D702}" srcOrd="0" destOrd="0" presId="urn:microsoft.com/office/officeart/2005/8/layout/hProcess7#1"/>
    <dgm:cxn modelId="{31BB6AC3-B3DC-450D-9CB8-E905BEDB9183}" type="presParOf" srcId="{F1F1A34E-D42B-4337-BC9C-3CC7CB2A01B8}" destId="{150A6A3A-824F-4F3A-801F-1A0FD886D713}" srcOrd="1" destOrd="0" presId="urn:microsoft.com/office/officeart/2005/8/layout/hProcess7#1"/>
    <dgm:cxn modelId="{6AA1B4AF-55B9-4084-AB18-95ED318E3E9B}" type="presParOf" srcId="{F1F1A34E-D42B-4337-BC9C-3CC7CB2A01B8}" destId="{4D9558B2-7CA5-473E-A995-3C7B46EBD86C}" srcOrd="2" destOrd="0" presId="urn:microsoft.com/office/officeart/2005/8/layout/hProcess7#1"/>
    <dgm:cxn modelId="{3F5C1946-F2FB-4EE4-AC9E-A31453865DA7}" type="presParOf" srcId="{9DD036F6-97A4-407C-9BA1-F1B5524E21AF}" destId="{B8C8B27E-353C-41B1-9897-2C8B405794A5}" srcOrd="1" destOrd="0" presId="urn:microsoft.com/office/officeart/2005/8/layout/hProcess7#1"/>
    <dgm:cxn modelId="{1F9B2857-3294-468E-A23D-000CC4396C7A}" type="presParOf" srcId="{9DD036F6-97A4-407C-9BA1-F1B5524E21AF}" destId="{CF8AA584-3EC1-4D74-AFAF-FF6547CD5A30}" srcOrd="2" destOrd="0" presId="urn:microsoft.com/office/officeart/2005/8/layout/hProcess7#1"/>
    <dgm:cxn modelId="{370CBF78-8A6F-4B6A-91CD-41E30059358A}" type="presParOf" srcId="{CF8AA584-3EC1-4D74-AFAF-FF6547CD5A30}" destId="{FDBAF6C3-72E0-4E41-8550-A93CF7642942}" srcOrd="0" destOrd="0" presId="urn:microsoft.com/office/officeart/2005/8/layout/hProcess7#1"/>
    <dgm:cxn modelId="{822E7328-6D02-46F9-9438-5D7083FDCEB6}" type="presParOf" srcId="{CF8AA584-3EC1-4D74-AFAF-FF6547CD5A30}" destId="{D7DDE938-2D77-4D76-A269-05F979E1BC57}" srcOrd="1" destOrd="0" presId="urn:microsoft.com/office/officeart/2005/8/layout/hProcess7#1"/>
    <dgm:cxn modelId="{CDBA7C8C-EAA0-402B-868A-AB1F1343C81D}" type="presParOf" srcId="{CF8AA584-3EC1-4D74-AFAF-FF6547CD5A30}" destId="{9DC04277-3FCB-4361-B7B7-2574103A5F57}" srcOrd="2" destOrd="0" presId="urn:microsoft.com/office/officeart/2005/8/layout/hProcess7#1"/>
    <dgm:cxn modelId="{8C976F1F-50E0-4F0F-9A29-9A0B1830C322}" type="presParOf" srcId="{9DD036F6-97A4-407C-9BA1-F1B5524E21AF}" destId="{C3DB8573-4EE2-44BC-A3DB-E5145DE84369}" srcOrd="3" destOrd="0" presId="urn:microsoft.com/office/officeart/2005/8/layout/hProcess7#1"/>
    <dgm:cxn modelId="{82334F61-2B67-4B0A-A54E-2AE81AE65E29}" type="presParOf" srcId="{9DD036F6-97A4-407C-9BA1-F1B5524E21AF}" destId="{A25B6230-B332-4937-BA71-75BB2C710A6A}" srcOrd="4" destOrd="0" presId="urn:microsoft.com/office/officeart/2005/8/layout/hProcess7#1"/>
    <dgm:cxn modelId="{22A0D142-484C-4F06-AB6B-75F70897DAC9}" type="presParOf" srcId="{A25B6230-B332-4937-BA71-75BB2C710A6A}" destId="{5B4DC5A4-FEF8-4FC9-95AB-91B912D4AE66}" srcOrd="0" destOrd="0" presId="urn:microsoft.com/office/officeart/2005/8/layout/hProcess7#1"/>
    <dgm:cxn modelId="{5103E95F-6D05-4E39-A1CA-8A28C05EBA91}" type="presParOf" srcId="{A25B6230-B332-4937-BA71-75BB2C710A6A}" destId="{E6383006-A90F-411C-A5EB-CEB925656F18}" srcOrd="1" destOrd="0" presId="urn:microsoft.com/office/officeart/2005/8/layout/hProcess7#1"/>
    <dgm:cxn modelId="{76E3A242-1A86-4519-88B7-B3358F25E490}" type="presParOf" srcId="{A25B6230-B332-4937-BA71-75BB2C710A6A}" destId="{89AA216E-9914-4B82-BE59-8B5B93535A1E}" srcOrd="2" destOrd="0" presId="urn:microsoft.com/office/officeart/2005/8/layout/hProcess7#1"/>
    <dgm:cxn modelId="{359FF994-48E3-4F3F-ABE1-101019221A9C}" type="presParOf" srcId="{9DD036F6-97A4-407C-9BA1-F1B5524E21AF}" destId="{EF59DA29-C818-413E-9BF1-5F25DA0151FA}" srcOrd="5" destOrd="0" presId="urn:microsoft.com/office/officeart/2005/8/layout/hProcess7#1"/>
    <dgm:cxn modelId="{A389FC3A-889A-4B95-A074-938E8774B196}" type="presParOf" srcId="{9DD036F6-97A4-407C-9BA1-F1B5524E21AF}" destId="{B0E952A3-039C-4A64-8BD1-68067DA85745}" srcOrd="6" destOrd="0" presId="urn:microsoft.com/office/officeart/2005/8/layout/hProcess7#1"/>
    <dgm:cxn modelId="{41BC60FA-EC72-4FE8-A714-05FF30E00E81}" type="presParOf" srcId="{B0E952A3-039C-4A64-8BD1-68067DA85745}" destId="{4828B1DF-F1BD-4845-A99B-E17FC284451C}" srcOrd="0" destOrd="0" presId="urn:microsoft.com/office/officeart/2005/8/layout/hProcess7#1"/>
    <dgm:cxn modelId="{793A59B0-D1E2-484A-A109-74CD239F0333}" type="presParOf" srcId="{B0E952A3-039C-4A64-8BD1-68067DA85745}" destId="{3E2C9D7E-C930-40BC-A018-66063E906299}" srcOrd="1" destOrd="0" presId="urn:microsoft.com/office/officeart/2005/8/layout/hProcess7#1"/>
    <dgm:cxn modelId="{1A2EE3C2-750A-4CD4-B98D-7F49323D14A7}" type="presParOf" srcId="{B0E952A3-039C-4A64-8BD1-68067DA85745}" destId="{C5A1A929-61BC-40FD-B750-E46FEE0936B4}" srcOrd="2" destOrd="0" presId="urn:microsoft.com/office/officeart/2005/8/layout/hProcess7#1"/>
    <dgm:cxn modelId="{F111468F-7DFD-4884-91B7-89D652A77302}" type="presParOf" srcId="{9DD036F6-97A4-407C-9BA1-F1B5524E21AF}" destId="{8C1E95F4-C30A-4280-845B-6332BEEBE750}" srcOrd="7" destOrd="0" presId="urn:microsoft.com/office/officeart/2005/8/layout/hProcess7#1"/>
    <dgm:cxn modelId="{80E2E529-E6EC-4FA0-BE17-BB5D9E243E12}" type="presParOf" srcId="{9DD036F6-97A4-407C-9BA1-F1B5524E21AF}" destId="{094C741F-92AF-4485-9130-8D57FDA493F0}" srcOrd="8" destOrd="0" presId="urn:microsoft.com/office/officeart/2005/8/layout/hProcess7#1"/>
    <dgm:cxn modelId="{24683CD3-6242-4BB7-B3E8-7CE502BE6705}" type="presParOf" srcId="{094C741F-92AF-4485-9130-8D57FDA493F0}" destId="{597D5C97-C5EA-4C6F-B0CB-339747FDE11F}" srcOrd="0" destOrd="0" presId="urn:microsoft.com/office/officeart/2005/8/layout/hProcess7#1"/>
    <dgm:cxn modelId="{3374F528-B80B-494F-BB73-4954F753CC73}" type="presParOf" srcId="{094C741F-92AF-4485-9130-8D57FDA493F0}" destId="{5D87CFE7-EFAF-4303-9536-0D420EB7F3DE}" srcOrd="1" destOrd="0" presId="urn:microsoft.com/office/officeart/2005/8/layout/hProcess7#1"/>
    <dgm:cxn modelId="{3D27B884-2ED0-438C-9825-384E5237F52A}" type="presParOf" srcId="{094C741F-92AF-4485-9130-8D57FDA493F0}" destId="{AA02C7E5-88D8-45C3-851E-F88BD695CB09}" srcOrd="2" destOrd="0" presId="urn:microsoft.com/office/officeart/2005/8/layout/hProcess7#1"/>
    <dgm:cxn modelId="{B1904E16-B0F9-4315-9BA0-6D169958E79D}" type="presParOf" srcId="{9DD036F6-97A4-407C-9BA1-F1B5524E21AF}" destId="{4807499A-A1ED-4525-83C4-E0B9335C7A64}" srcOrd="9" destOrd="0" presId="urn:microsoft.com/office/officeart/2005/8/layout/hProcess7#1"/>
    <dgm:cxn modelId="{171539AF-65A4-4B3F-B7CA-F862BE9E7542}" type="presParOf" srcId="{9DD036F6-97A4-407C-9BA1-F1B5524E21AF}" destId="{E846B5E2-9DDD-4AAE-A790-321E7E7CD275}" srcOrd="10" destOrd="0" presId="urn:microsoft.com/office/officeart/2005/8/layout/hProcess7#1"/>
    <dgm:cxn modelId="{28310B3A-FAF9-41D3-8911-3BAFB3773EA3}" type="presParOf" srcId="{E846B5E2-9DDD-4AAE-A790-321E7E7CD275}" destId="{DE61E1D1-DF78-4D40-8D9E-52BE11F1CCD3}" srcOrd="0" destOrd="0" presId="urn:microsoft.com/office/officeart/2005/8/layout/hProcess7#1"/>
    <dgm:cxn modelId="{1EAFDCF8-B163-4DE7-AD84-49C1C34CECD4}" type="presParOf" srcId="{E846B5E2-9DDD-4AAE-A790-321E7E7CD275}" destId="{0B600B6A-2276-414A-BB06-280CC2A2D578}" srcOrd="1" destOrd="0" presId="urn:microsoft.com/office/officeart/2005/8/layout/hProcess7#1"/>
    <dgm:cxn modelId="{703D96BF-79F1-4F89-9F74-0C61DBBC2129}" type="presParOf" srcId="{E846B5E2-9DDD-4AAE-A790-321E7E7CD275}" destId="{61900A9B-D172-40EC-9ABE-5A65696C6ECD}" srcOrd="2" destOrd="0" presId="urn:microsoft.com/office/officeart/2005/8/layout/hProcess7#1"/>
    <dgm:cxn modelId="{9EE45A5D-70CD-4FAF-82CC-54BA37D90924}" type="presParOf" srcId="{9DD036F6-97A4-407C-9BA1-F1B5524E21AF}" destId="{A8ABD9F2-74F0-432E-A88E-10F30FA26BC7}" srcOrd="11" destOrd="0" presId="urn:microsoft.com/office/officeart/2005/8/layout/hProcess7#1"/>
    <dgm:cxn modelId="{0AFE4A78-6189-4D66-AC81-22B4565B86BF}" type="presParOf" srcId="{9DD036F6-97A4-407C-9BA1-F1B5524E21AF}" destId="{5DFD81AE-21A7-4744-B4BD-C3EB24321C92}" srcOrd="12" destOrd="0" presId="urn:microsoft.com/office/officeart/2005/8/layout/hProcess7#1"/>
    <dgm:cxn modelId="{81C40BF3-4EDA-4799-9EDE-D56C219A5E88}" type="presParOf" srcId="{5DFD81AE-21A7-4744-B4BD-C3EB24321C92}" destId="{903920AD-425A-4AD2-A5B2-27B9C3EE0831}" srcOrd="0" destOrd="0" presId="urn:microsoft.com/office/officeart/2005/8/layout/hProcess7#1"/>
    <dgm:cxn modelId="{0DDFC86C-7A26-419B-9E20-604F02D8C76B}" type="presParOf" srcId="{5DFD81AE-21A7-4744-B4BD-C3EB24321C92}" destId="{C3350660-D872-430A-9E8D-763FAFEF9F6F}" srcOrd="1" destOrd="0" presId="urn:microsoft.com/office/officeart/2005/8/layout/hProcess7#1"/>
    <dgm:cxn modelId="{4C172F86-60C2-4828-B02F-019EA8CC272C}" type="presParOf" srcId="{5DFD81AE-21A7-4744-B4BD-C3EB24321C92}" destId="{A83701BA-C6D2-4A1D-851B-5F9F723FD2F5}" srcOrd="2" destOrd="0" presId="urn:microsoft.com/office/officeart/2005/8/layout/hProcess7#1"/>
    <dgm:cxn modelId="{8ACE6BE8-1DAD-4ACA-8CBF-D83ABBD31F96}" type="presParOf" srcId="{9DD036F6-97A4-407C-9BA1-F1B5524E21AF}" destId="{F149BB8F-365A-471C-9A5F-83648E1A6A20}" srcOrd="13" destOrd="0" presId="urn:microsoft.com/office/officeart/2005/8/layout/hProcess7#1"/>
    <dgm:cxn modelId="{9D2755BB-63AF-44B9-AE36-A89F3673FC75}" type="presParOf" srcId="{9DD036F6-97A4-407C-9BA1-F1B5524E21AF}" destId="{5EE83405-30E8-46A2-B6A8-67738FFEAB3F}" srcOrd="14" destOrd="0" presId="urn:microsoft.com/office/officeart/2005/8/layout/hProcess7#1"/>
    <dgm:cxn modelId="{A8722D57-2F40-4658-A97F-FC6F6DF663C7}" type="presParOf" srcId="{5EE83405-30E8-46A2-B6A8-67738FFEAB3F}" destId="{2FC996F4-2122-4637-863B-699D0DBD5F8C}" srcOrd="0" destOrd="0" presId="urn:microsoft.com/office/officeart/2005/8/layout/hProcess7#1"/>
    <dgm:cxn modelId="{3508D2CE-55FC-4DAD-A21E-6C15F285D605}" type="presParOf" srcId="{5EE83405-30E8-46A2-B6A8-67738FFEAB3F}" destId="{34C31A0E-56AA-4DF9-9FE6-788EB1D5E66E}" srcOrd="1" destOrd="0" presId="urn:microsoft.com/office/officeart/2005/8/layout/hProcess7#1"/>
    <dgm:cxn modelId="{1815E6EB-39B7-4D97-A7B0-F4AF77168008}" type="presParOf" srcId="{5EE83405-30E8-46A2-B6A8-67738FFEAB3F}" destId="{06D8E1B6-43C3-4E6B-AC95-7CDE645C983C}" srcOrd="2" destOrd="0" presId="urn:microsoft.com/office/officeart/2005/8/layout/hProcess7#1"/>
    <dgm:cxn modelId="{266F2F15-D0AE-4AB2-9CF1-8A7E86989804}" type="presParOf" srcId="{9DD036F6-97A4-407C-9BA1-F1B5524E21AF}" destId="{DC6E4882-EB0D-4E0D-884F-71D70252AF16}" srcOrd="15" destOrd="0" presId="urn:microsoft.com/office/officeart/2005/8/layout/hProcess7#1"/>
    <dgm:cxn modelId="{DE9CE63A-9A6C-47F8-9D7B-A50DA2DCCD8B}" type="presParOf" srcId="{9DD036F6-97A4-407C-9BA1-F1B5524E21AF}" destId="{5469C3D2-EC0E-42B1-A613-C683D8C75514}" srcOrd="16" destOrd="0" presId="urn:microsoft.com/office/officeart/2005/8/layout/hProcess7#1"/>
    <dgm:cxn modelId="{ADA87EB1-C25B-406C-B4DA-407AF5B3E3AF}" type="presParOf" srcId="{5469C3D2-EC0E-42B1-A613-C683D8C75514}" destId="{7D10BA4D-952A-40FB-B0B9-9465D4DE6D55}" srcOrd="0" destOrd="0" presId="urn:microsoft.com/office/officeart/2005/8/layout/hProcess7#1"/>
    <dgm:cxn modelId="{FB165140-AB59-4E8A-91A7-BCB3292F7039}" type="presParOf" srcId="{5469C3D2-EC0E-42B1-A613-C683D8C75514}" destId="{63BB96F2-28E1-4114-A164-67632AE5DBB4}" srcOrd="1" destOrd="0" presId="urn:microsoft.com/office/officeart/2005/8/layout/hProcess7#1"/>
    <dgm:cxn modelId="{D0639FA3-907F-4AF1-A7FD-5A0ABCD46075}" type="presParOf" srcId="{5469C3D2-EC0E-42B1-A613-C683D8C75514}" destId="{11DFED25-BD8E-48E7-A540-0CF9B84A0FF0}" srcOrd="2" destOrd="0" presId="urn:microsoft.com/office/officeart/2005/8/layout/hProcess7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6C0DBA-3218-4DA6-9A7F-810600E6D702}">
      <dsp:nvSpPr>
        <dsp:cNvPr id="0" name=""/>
        <dsp:cNvSpPr/>
      </dsp:nvSpPr>
      <dsp:spPr>
        <a:xfrm>
          <a:off x="0" y="81604"/>
          <a:ext cx="1624307" cy="1949169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88900" bIns="0" numCol="1" spcCol="1270" anchor="t" anchorCtr="0">
          <a:noAutofit/>
        </a:bodyPr>
        <a:lstStyle/>
        <a:p>
          <a:pPr marL="0" lvl="0" indent="0" algn="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2000" kern="1200" dirty="0">
              <a:solidFill>
                <a:schemeClr val="accent6">
                  <a:lumMod val="40000"/>
                  <a:lumOff val="60000"/>
                </a:schemeClr>
              </a:solidFill>
              <a:latin typeface="HY견고딕" pitchFamily="18" charset="-127"/>
              <a:ea typeface="HY견고딕" pitchFamily="18" charset="-127"/>
            </a:rPr>
            <a:t>4</a:t>
          </a:r>
          <a:r>
            <a:rPr lang="ko-KR" altLang="en-US" sz="2000" kern="1200" dirty="0">
              <a:solidFill>
                <a:schemeClr val="accent6">
                  <a:lumMod val="40000"/>
                  <a:lumOff val="60000"/>
                </a:schemeClr>
              </a:solidFill>
              <a:latin typeface="HY견고딕" pitchFamily="18" charset="-127"/>
              <a:ea typeface="HY견고딕" pitchFamily="18" charset="-127"/>
            </a:rPr>
            <a:t>분 후</a:t>
          </a:r>
        </a:p>
      </dsp:txBody>
      <dsp:txXfrm rot="16200000">
        <a:off x="-636728" y="718333"/>
        <a:ext cx="1598318" cy="324861"/>
      </dsp:txXfrm>
    </dsp:sp>
    <dsp:sp modelId="{4D9558B2-7CA5-473E-A995-3C7B46EBD86C}">
      <dsp:nvSpPr>
        <dsp:cNvPr id="0" name=""/>
        <dsp:cNvSpPr/>
      </dsp:nvSpPr>
      <dsp:spPr>
        <a:xfrm>
          <a:off x="324861" y="81604"/>
          <a:ext cx="1210109" cy="1949169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0" bIns="0" numCol="1" spcCol="1270" anchor="t" anchorCtr="0">
          <a:noAutofit/>
        </a:bodyPr>
        <a:lstStyle/>
        <a:p>
          <a:pPr marL="182563" lvl="0" indent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b="1" kern="1200" dirty="0" err="1"/>
            <a:t>헬륨핵</a:t>
          </a:r>
          <a:r>
            <a:rPr lang="ko-KR" altLang="en-US" sz="1800" b="1" kern="1200" dirty="0"/>
            <a:t>   합성     시작</a:t>
          </a:r>
        </a:p>
      </dsp:txBody>
      <dsp:txXfrm>
        <a:off x="324861" y="81604"/>
        <a:ext cx="1210109" cy="1949169"/>
      </dsp:txXfrm>
    </dsp:sp>
    <dsp:sp modelId="{5B4DC5A4-FEF8-4FC9-95AB-91B912D4AE66}">
      <dsp:nvSpPr>
        <dsp:cNvPr id="0" name=""/>
        <dsp:cNvSpPr/>
      </dsp:nvSpPr>
      <dsp:spPr>
        <a:xfrm>
          <a:off x="1685810" y="107158"/>
          <a:ext cx="1624307" cy="2765734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88900" bIns="0" numCol="1" spcCol="1270" anchor="t" anchorCtr="0">
          <a:noAutofit/>
        </a:bodyPr>
        <a:lstStyle/>
        <a:p>
          <a:pPr marL="0" lvl="0" indent="0" algn="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2000" kern="1200" dirty="0">
              <a:solidFill>
                <a:schemeClr val="accent6">
                  <a:lumMod val="40000"/>
                  <a:lumOff val="60000"/>
                </a:schemeClr>
              </a:solidFill>
              <a:latin typeface="HY견고딕" pitchFamily="18" charset="-127"/>
              <a:ea typeface="HY견고딕" pitchFamily="18" charset="-127"/>
            </a:rPr>
            <a:t>40</a:t>
          </a:r>
          <a:r>
            <a:rPr lang="ko-KR" altLang="en-US" sz="2000" kern="1200" dirty="0">
              <a:solidFill>
                <a:schemeClr val="accent6">
                  <a:lumMod val="40000"/>
                  <a:lumOff val="60000"/>
                </a:schemeClr>
              </a:solidFill>
              <a:latin typeface="HY견고딕" pitchFamily="18" charset="-127"/>
              <a:ea typeface="HY견고딕" pitchFamily="18" charset="-127"/>
            </a:rPr>
            <a:t>분 후</a:t>
          </a:r>
        </a:p>
      </dsp:txBody>
      <dsp:txXfrm rot="16200000">
        <a:off x="714290" y="1078678"/>
        <a:ext cx="2267902" cy="324861"/>
      </dsp:txXfrm>
    </dsp:sp>
    <dsp:sp modelId="{D7DDE938-2D77-4D76-A269-05F979E1BC57}">
      <dsp:nvSpPr>
        <dsp:cNvPr id="0" name=""/>
        <dsp:cNvSpPr/>
      </dsp:nvSpPr>
      <dsp:spPr>
        <a:xfrm rot="5400000">
          <a:off x="1550665" y="1656778"/>
          <a:ext cx="286533" cy="243646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9AA216E-9914-4B82-BE59-8B5B93535A1E}">
      <dsp:nvSpPr>
        <dsp:cNvPr id="0" name=""/>
        <dsp:cNvSpPr/>
      </dsp:nvSpPr>
      <dsp:spPr>
        <a:xfrm>
          <a:off x="2010672" y="107158"/>
          <a:ext cx="1210109" cy="2765734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0" bIns="0" numCol="1" spcCol="1270" anchor="t" anchorCtr="0">
          <a:noAutofit/>
        </a:bodyPr>
        <a:lstStyle/>
        <a:p>
          <a:pPr marL="182563" lvl="0" indent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800" b="1" kern="1200" dirty="0"/>
            <a:t>H 75%</a:t>
          </a:r>
          <a:r>
            <a:rPr lang="ko-KR" altLang="en-US" sz="1800" b="1" kern="1200" dirty="0"/>
            <a:t> </a:t>
          </a:r>
          <a:r>
            <a:rPr lang="en-US" altLang="ko-KR" sz="1800" b="1" kern="1200" dirty="0"/>
            <a:t>+ He 25%</a:t>
          </a:r>
          <a:r>
            <a:rPr lang="ko-KR" altLang="en-US" sz="1800" b="1" kern="1200" dirty="0"/>
            <a:t>  로 구성</a:t>
          </a:r>
        </a:p>
      </dsp:txBody>
      <dsp:txXfrm>
        <a:off x="2010672" y="107158"/>
        <a:ext cx="1210109" cy="2765734"/>
      </dsp:txXfrm>
    </dsp:sp>
    <dsp:sp modelId="{597D5C97-C5EA-4C6F-B0CB-339747FDE11F}">
      <dsp:nvSpPr>
        <dsp:cNvPr id="0" name=""/>
        <dsp:cNvSpPr/>
      </dsp:nvSpPr>
      <dsp:spPr>
        <a:xfrm>
          <a:off x="3366969" y="107158"/>
          <a:ext cx="1624307" cy="1949169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88900" bIns="0" numCol="1" spcCol="1270" anchor="t" anchorCtr="0">
          <a:noAutofit/>
        </a:bodyPr>
        <a:lstStyle/>
        <a:p>
          <a:pPr marL="0" lvl="0" indent="0" algn="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2000" kern="1200" dirty="0">
              <a:solidFill>
                <a:schemeClr val="accent6">
                  <a:lumMod val="40000"/>
                  <a:lumOff val="60000"/>
                </a:schemeClr>
              </a:solidFill>
              <a:latin typeface="HY견고딕" pitchFamily="18" charset="-127"/>
              <a:ea typeface="HY견고딕" pitchFamily="18" charset="-127"/>
            </a:rPr>
            <a:t>30</a:t>
          </a:r>
          <a:r>
            <a:rPr lang="ko-KR" altLang="en-US" sz="2000" kern="1200" dirty="0">
              <a:solidFill>
                <a:schemeClr val="accent6">
                  <a:lumMod val="40000"/>
                  <a:lumOff val="60000"/>
                </a:schemeClr>
              </a:solidFill>
              <a:latin typeface="HY견고딕" pitchFamily="18" charset="-127"/>
              <a:ea typeface="HY견고딕" pitchFamily="18" charset="-127"/>
            </a:rPr>
            <a:t>만년 후</a:t>
          </a:r>
        </a:p>
      </dsp:txBody>
      <dsp:txXfrm rot="16200000">
        <a:off x="2730240" y="743886"/>
        <a:ext cx="1598318" cy="324861"/>
      </dsp:txXfrm>
    </dsp:sp>
    <dsp:sp modelId="{3E2C9D7E-C930-40BC-A018-66063E906299}">
      <dsp:nvSpPr>
        <dsp:cNvPr id="0" name=""/>
        <dsp:cNvSpPr/>
      </dsp:nvSpPr>
      <dsp:spPr>
        <a:xfrm rot="5400000">
          <a:off x="3231824" y="1656778"/>
          <a:ext cx="286533" cy="243646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A02C7E5-88D8-45C3-851E-F88BD695CB09}">
      <dsp:nvSpPr>
        <dsp:cNvPr id="0" name=""/>
        <dsp:cNvSpPr/>
      </dsp:nvSpPr>
      <dsp:spPr>
        <a:xfrm>
          <a:off x="3691830" y="107158"/>
          <a:ext cx="1210109" cy="1949169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0" bIns="0" numCol="1" spcCol="1270" anchor="t" anchorCtr="0">
          <a:noAutofit/>
        </a:bodyPr>
        <a:lstStyle/>
        <a:p>
          <a:pPr marL="182563" lvl="0" indent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b="1" kern="1200" dirty="0"/>
            <a:t>우주 배경복사 형성</a:t>
          </a:r>
        </a:p>
      </dsp:txBody>
      <dsp:txXfrm>
        <a:off x="3691830" y="107158"/>
        <a:ext cx="1210109" cy="1949169"/>
      </dsp:txXfrm>
    </dsp:sp>
    <dsp:sp modelId="{903920AD-425A-4AD2-A5B2-27B9C3EE0831}">
      <dsp:nvSpPr>
        <dsp:cNvPr id="0" name=""/>
        <dsp:cNvSpPr/>
      </dsp:nvSpPr>
      <dsp:spPr>
        <a:xfrm>
          <a:off x="5048127" y="107158"/>
          <a:ext cx="1624307" cy="4572029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88900" bIns="0" numCol="1" spcCol="1270" anchor="t" anchorCtr="0">
          <a:noAutofit/>
        </a:bodyPr>
        <a:lstStyle/>
        <a:p>
          <a:pPr marL="0" lvl="0" indent="0" algn="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2000" kern="1200" dirty="0">
              <a:solidFill>
                <a:schemeClr val="accent6">
                  <a:lumMod val="40000"/>
                  <a:lumOff val="60000"/>
                </a:schemeClr>
              </a:solidFill>
              <a:latin typeface="HY견고딕" pitchFamily="18" charset="-127"/>
              <a:ea typeface="HY견고딕" pitchFamily="18" charset="-127"/>
            </a:rPr>
            <a:t>10</a:t>
          </a:r>
          <a:r>
            <a:rPr lang="ko-KR" altLang="en-US" sz="2000" kern="1200" dirty="0">
              <a:solidFill>
                <a:schemeClr val="accent6">
                  <a:lumMod val="40000"/>
                  <a:lumOff val="60000"/>
                </a:schemeClr>
              </a:solidFill>
              <a:latin typeface="HY견고딕" pitchFamily="18" charset="-127"/>
              <a:ea typeface="HY견고딕" pitchFamily="18" charset="-127"/>
            </a:rPr>
            <a:t>억년 후</a:t>
          </a:r>
        </a:p>
      </dsp:txBody>
      <dsp:txXfrm rot="16200000">
        <a:off x="3336026" y="1819259"/>
        <a:ext cx="3749064" cy="324861"/>
      </dsp:txXfrm>
    </dsp:sp>
    <dsp:sp modelId="{0B600B6A-2276-414A-BB06-280CC2A2D578}">
      <dsp:nvSpPr>
        <dsp:cNvPr id="0" name=""/>
        <dsp:cNvSpPr/>
      </dsp:nvSpPr>
      <dsp:spPr>
        <a:xfrm rot="5400000">
          <a:off x="4912982" y="1656778"/>
          <a:ext cx="286533" cy="243646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83701BA-C6D2-4A1D-851B-5F9F723FD2F5}">
      <dsp:nvSpPr>
        <dsp:cNvPr id="0" name=""/>
        <dsp:cNvSpPr/>
      </dsp:nvSpPr>
      <dsp:spPr>
        <a:xfrm>
          <a:off x="5372989" y="107158"/>
          <a:ext cx="1210109" cy="4572029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0" bIns="0" numCol="1" spcCol="1270" anchor="t" anchorCtr="0">
          <a:noAutofit/>
        </a:bodyPr>
        <a:lstStyle/>
        <a:p>
          <a:pPr marL="182563" lvl="0" indent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b="1" kern="1200" dirty="0" err="1"/>
            <a:t>수소핵이</a:t>
          </a:r>
          <a:r>
            <a:rPr lang="ko-KR" altLang="en-US" sz="1800" b="1" kern="1200" dirty="0"/>
            <a:t> 핵융합을 일으키며 </a:t>
          </a:r>
          <a:r>
            <a:rPr lang="ko-KR" altLang="en-US" sz="1800" b="1" kern="1200" dirty="0" err="1"/>
            <a:t>헬륨핵</a:t>
          </a:r>
          <a:r>
            <a:rPr lang="ko-KR" altLang="en-US" sz="1800" b="1" kern="1200" dirty="0"/>
            <a:t>  </a:t>
          </a:r>
          <a:r>
            <a:rPr lang="ko-KR" altLang="en-US" sz="1800" b="1" kern="1200" dirty="0" err="1"/>
            <a:t>으로</a:t>
          </a:r>
          <a:r>
            <a:rPr lang="ko-KR" altLang="en-US" sz="1800" b="1" kern="1200" dirty="0"/>
            <a:t> 변환</a:t>
          </a:r>
          <a:r>
            <a:rPr lang="en-US" altLang="ko-KR" sz="1800" b="1" kern="1200" dirty="0"/>
            <a:t>,</a:t>
          </a:r>
          <a:endParaRPr lang="ko-KR" altLang="en-US" sz="1800" b="1" kern="1200" dirty="0"/>
        </a:p>
        <a:p>
          <a:pPr marL="182563" lvl="0" indent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b="1" kern="1200" dirty="0"/>
            <a:t>이러한  핵융합을 반복하며 </a:t>
          </a:r>
          <a:r>
            <a:rPr lang="en-US" altLang="ko-KR" sz="1800" b="1" kern="1200" dirty="0"/>
            <a:t>Fe, Ni, Co</a:t>
          </a:r>
          <a:r>
            <a:rPr lang="ko-KR" altLang="en-US" sz="1800" b="1" kern="1200" dirty="0"/>
            <a:t> 등의 안정된  원소생성</a:t>
          </a:r>
        </a:p>
      </dsp:txBody>
      <dsp:txXfrm>
        <a:off x="5372989" y="107158"/>
        <a:ext cx="1210109" cy="4572029"/>
      </dsp:txXfrm>
    </dsp:sp>
    <dsp:sp modelId="{7D10BA4D-952A-40FB-B0B9-9465D4DE6D55}">
      <dsp:nvSpPr>
        <dsp:cNvPr id="0" name=""/>
        <dsp:cNvSpPr/>
      </dsp:nvSpPr>
      <dsp:spPr>
        <a:xfrm>
          <a:off x="6729285" y="107158"/>
          <a:ext cx="1624307" cy="3765872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88900" bIns="0" numCol="1" spcCol="1270" anchor="t" anchorCtr="0">
          <a:noAutofit/>
        </a:bodyPr>
        <a:lstStyle/>
        <a:p>
          <a:pPr marL="0" lvl="0" indent="0" algn="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kern="1200" dirty="0">
              <a:solidFill>
                <a:schemeClr val="accent6">
                  <a:lumMod val="40000"/>
                  <a:lumOff val="60000"/>
                </a:schemeClr>
              </a:solidFill>
              <a:latin typeface="HY견고딕" pitchFamily="18" charset="-127"/>
              <a:ea typeface="HY견고딕" pitchFamily="18" charset="-127"/>
            </a:rPr>
            <a:t>현 재</a:t>
          </a:r>
        </a:p>
      </dsp:txBody>
      <dsp:txXfrm rot="16200000">
        <a:off x="5347708" y="1488735"/>
        <a:ext cx="3088015" cy="324861"/>
      </dsp:txXfrm>
    </dsp:sp>
    <dsp:sp modelId="{34C31A0E-56AA-4DF9-9FE6-788EB1D5E66E}">
      <dsp:nvSpPr>
        <dsp:cNvPr id="0" name=""/>
        <dsp:cNvSpPr/>
      </dsp:nvSpPr>
      <dsp:spPr>
        <a:xfrm rot="5400000">
          <a:off x="6594140" y="1656778"/>
          <a:ext cx="286533" cy="243646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1DFED25-BD8E-48E7-A540-0CF9B84A0FF0}">
      <dsp:nvSpPr>
        <dsp:cNvPr id="0" name=""/>
        <dsp:cNvSpPr/>
      </dsp:nvSpPr>
      <dsp:spPr>
        <a:xfrm>
          <a:off x="7054147" y="107158"/>
          <a:ext cx="1210109" cy="3765872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0" bIns="0" numCol="1" spcCol="1270" anchor="t" anchorCtr="0">
          <a:noAutofit/>
        </a:bodyPr>
        <a:lstStyle/>
        <a:p>
          <a:pPr marL="182563" lvl="0" indent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b="1" kern="1200" dirty="0"/>
            <a:t>그렇다면 </a:t>
          </a:r>
          <a:r>
            <a:rPr lang="en-US" altLang="ko-KR" sz="1800" b="1" kern="1200" dirty="0"/>
            <a:t>Au, </a:t>
          </a:r>
          <a:r>
            <a:rPr lang="en-US" altLang="ko-KR" sz="1800" b="1" kern="1200" dirty="0" err="1"/>
            <a:t>Pb</a:t>
          </a:r>
          <a:r>
            <a:rPr lang="en-US" altLang="ko-KR" sz="1800" b="1" kern="1200" dirty="0"/>
            <a:t>, U</a:t>
          </a:r>
          <a:r>
            <a:rPr lang="ko-KR" altLang="en-US" sz="1800" b="1" kern="1200" dirty="0"/>
            <a:t>과 같은     무거운  원소들은  어떻게  생성     되었을까</a:t>
          </a:r>
          <a:r>
            <a:rPr lang="en-US" altLang="ko-KR" sz="1800" b="1" kern="1200" dirty="0"/>
            <a:t>? </a:t>
          </a:r>
          <a:endParaRPr lang="ko-KR" altLang="en-US" sz="1800" b="1" kern="1200" dirty="0"/>
        </a:p>
      </dsp:txBody>
      <dsp:txXfrm>
        <a:off x="7054147" y="107158"/>
        <a:ext cx="1210109" cy="37658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#1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presOf axis="self"/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EF60505B-C52F-4509-A303-B37DA158FBF7}" type="datetimeFigureOut">
              <a:rPr lang="ko-KR" altLang="en-US" smtClean="0"/>
              <a:pPr/>
              <a:t>2018-06-24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14628441-7943-440F-AF29-966DF2B4D7D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34868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335F4BE6-7E33-4AD9-BDF9-D91000AE7F1A}" type="datetimeFigureOut">
              <a:rPr lang="ko-KR" altLang="en-US" smtClean="0"/>
              <a:pPr/>
              <a:t>2018-06-24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B4E1B325-BF75-478A-8F6F-CF5161ECCC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3821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124745"/>
            <a:ext cx="7772400" cy="2089942"/>
          </a:xfrm>
          <a:noFill/>
        </p:spPr>
        <p:txBody>
          <a:bodyPr>
            <a:noAutofit/>
          </a:bodyPr>
          <a:lstStyle>
            <a:lvl1pPr>
              <a:defRPr sz="6000" b="1">
                <a:solidFill>
                  <a:schemeClr val="accent2">
                    <a:lumMod val="5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09320"/>
            <a:ext cx="2133600" cy="501650"/>
          </a:xfrm>
        </p:spPr>
        <p:txBody>
          <a:bodyPr/>
          <a:lstStyle/>
          <a:p>
            <a:r>
              <a:rPr lang="en-US" altLang="ko-KR"/>
              <a:t>25-29 JUNE 2018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771800" y="6309320"/>
            <a:ext cx="3672408" cy="501650"/>
          </a:xfrm>
        </p:spPr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09320"/>
            <a:ext cx="2133600" cy="501650"/>
          </a:xfrm>
        </p:spPr>
        <p:txBody>
          <a:bodyPr/>
          <a:lstStyle/>
          <a:p>
            <a:fld id="{99375C3D-02F9-43E2-A909-2024C2280B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64495" y="142852"/>
            <a:ext cx="7163722" cy="785818"/>
          </a:xfrm>
          <a:noFill/>
        </p:spPr>
        <p:txBody>
          <a:bodyPr>
            <a:normAutofit/>
          </a:bodyPr>
          <a:lstStyle>
            <a:lvl1pPr>
              <a:defRPr sz="4000" b="1" u="sng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29222"/>
          </a:xfrm>
        </p:spPr>
        <p:txBody>
          <a:bodyPr/>
          <a:lstStyle>
            <a:lvl1pPr>
              <a:buFont typeface="Wingdings" pitchFamily="2" charset="2"/>
              <a:buChar char="§"/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09320"/>
            <a:ext cx="2133600" cy="5016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771800" y="6309320"/>
            <a:ext cx="3672408" cy="5016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09320"/>
            <a:ext cx="2133600" cy="5016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9375C3D-02F9-43E2-A909-2024C2280B94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22530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159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9375C3D-02F9-43E2-A909-2024C2280B94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cxnSp>
        <p:nvCxnSpPr>
          <p:cNvPr id="7" name="직선 연결선 6"/>
          <p:cNvCxnSpPr/>
          <p:nvPr userDrawn="1"/>
        </p:nvCxnSpPr>
        <p:spPr>
          <a:xfrm>
            <a:off x="500034" y="6309320"/>
            <a:ext cx="821537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Wingdings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9" Type="http://schemas.openxmlformats.org/officeDocument/2006/relationships/image" Target="../media/image6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5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gif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6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elogbook.cern.ch/eLogbook/attach_viewer.jsp?attach_id=1025394" TargetMode="External"/><Relationship Id="rId7" Type="http://schemas.openxmlformats.org/officeDocument/2006/relationships/image" Target="../media/image77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0.png"/><Relationship Id="rId2" Type="http://schemas.openxmlformats.org/officeDocument/2006/relationships/image" Target="../media/image820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850.png"/><Relationship Id="rId10" Type="http://schemas.openxmlformats.org/officeDocument/2006/relationships/image" Target="../media/image86.png"/><Relationship Id="rId9" Type="http://schemas.openxmlformats.org/officeDocument/2006/relationships/image" Target="../media/image8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1044E6-F3E2-48AB-AE1D-1FD044D7C6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692696"/>
            <a:ext cx="7772400" cy="3024336"/>
          </a:xfrm>
        </p:spPr>
        <p:txBody>
          <a:bodyPr/>
          <a:lstStyle/>
          <a:p>
            <a:r>
              <a:rPr lang="en-US" altLang="ko-KR" sz="5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Overview of </a:t>
            </a:r>
            <a:br>
              <a:rPr lang="en-US" altLang="ko-KR" sz="5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5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Nuclear Physics </a:t>
            </a:r>
            <a:br>
              <a:rPr lang="en-US" altLang="ko-KR" sz="5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5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Korea</a:t>
            </a:r>
            <a:endParaRPr lang="ko-KR" altLang="en-US" sz="5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6320E49-9ABB-4999-9766-B3E2963C80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7120" y="4221088"/>
            <a:ext cx="8139336" cy="1368152"/>
          </a:xfrm>
        </p:spPr>
        <p:txBody>
          <a:bodyPr>
            <a:normAutofit fontScale="70000" lnSpcReduction="20000"/>
          </a:bodyPr>
          <a:lstStyle/>
          <a:p>
            <a:r>
              <a:rPr lang="en-US" altLang="ko-KR" dirty="0">
                <a:solidFill>
                  <a:schemeClr val="tx1"/>
                </a:solidFill>
              </a:rPr>
              <a:t>Byungsik Hong</a:t>
            </a:r>
          </a:p>
          <a:p>
            <a:r>
              <a:rPr lang="en-US" altLang="ko-KR" dirty="0">
                <a:solidFill>
                  <a:schemeClr val="tx1"/>
                </a:solidFill>
              </a:rPr>
              <a:t>(Korea University)</a:t>
            </a:r>
          </a:p>
          <a:p>
            <a:endParaRPr lang="en-US" altLang="ko-KR" sz="1800" dirty="0">
              <a:solidFill>
                <a:schemeClr val="tx1"/>
              </a:solidFill>
            </a:endParaRPr>
          </a:p>
          <a:p>
            <a:r>
              <a:rPr lang="en-US" altLang="ko-KR" dirty="0">
                <a:solidFill>
                  <a:schemeClr val="tx1"/>
                </a:solidFill>
              </a:rPr>
              <a:t>Chair, Division of Nuclear Physics (DNP) of KPS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081AF77-9430-450E-961C-57576DBED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36C18E-BB88-4D0D-9B8D-A2397BD4A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40FCEEA-F9BF-4171-B667-5E2CB497E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3738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1704" y="188640"/>
            <a:ext cx="8326760" cy="1269924"/>
          </a:xfrm>
        </p:spPr>
        <p:txBody>
          <a:bodyPr>
            <a:noAutofit/>
          </a:bodyPr>
          <a:lstStyle/>
          <a:p>
            <a:r>
              <a:rPr lang="en-US" altLang="ko-KR" dirty="0"/>
              <a:t>Big Questions in Nuclear &amp; Particle Physics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sp>
        <p:nvSpPr>
          <p:cNvPr id="7" name="내용 개체 틀 2"/>
          <p:cNvSpPr txBox="1">
            <a:spLocks/>
          </p:cNvSpPr>
          <p:nvPr/>
        </p:nvSpPr>
        <p:spPr>
          <a:xfrm>
            <a:off x="817240" y="1484784"/>
            <a:ext cx="7859216" cy="48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§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US" altLang="ko-KR" sz="2800" dirty="0">
                <a:solidFill>
                  <a:srgbClr val="A50021"/>
                </a:solidFill>
                <a:latin typeface="+mn-ea"/>
              </a:rPr>
              <a:t>What is the world made of?</a:t>
            </a:r>
          </a:p>
          <a:p>
            <a:pPr marL="914400" lvl="1" indent="-514350">
              <a:buFont typeface="Wingdings" pitchFamily="2" charset="2"/>
              <a:buChar char="§"/>
            </a:pPr>
            <a:r>
              <a:rPr lang="ko-KR" altLang="en-US" sz="2600" dirty="0">
                <a:solidFill>
                  <a:srgbClr val="A50021"/>
                </a:solidFill>
                <a:latin typeface="+mn-ea"/>
              </a:rPr>
              <a:t>물질을 구성하는 가장 기본적인 단위는</a:t>
            </a:r>
            <a:r>
              <a:rPr lang="en-US" altLang="ko-KR" sz="2600" dirty="0">
                <a:solidFill>
                  <a:srgbClr val="A50021"/>
                </a:solidFill>
                <a:latin typeface="+mn-ea"/>
              </a:rPr>
              <a:t>?</a:t>
            </a:r>
            <a:endParaRPr lang="en-US" altLang="ko-KR" dirty="0">
              <a:solidFill>
                <a:srgbClr val="A50021"/>
              </a:solidFill>
              <a:latin typeface="+mn-ea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ko-KR" sz="2800" dirty="0">
                <a:solidFill>
                  <a:srgbClr val="A50021"/>
                </a:solidFill>
                <a:latin typeface="+mn-ea"/>
              </a:rPr>
              <a:t>What holds the world together?</a:t>
            </a:r>
          </a:p>
          <a:p>
            <a:pPr marL="914400" lvl="1" indent="-514350">
              <a:buFont typeface="Wingdings" pitchFamily="2" charset="2"/>
              <a:buChar char="§"/>
            </a:pPr>
            <a:r>
              <a:rPr lang="ko-KR" altLang="en-US" sz="2600" dirty="0">
                <a:solidFill>
                  <a:srgbClr val="A50021"/>
                </a:solidFill>
                <a:latin typeface="+mn-ea"/>
              </a:rPr>
              <a:t>이들</a:t>
            </a:r>
            <a:r>
              <a:rPr lang="en-US" altLang="ko-KR" sz="2600" dirty="0">
                <a:solidFill>
                  <a:srgbClr val="A50021"/>
                </a:solidFill>
                <a:latin typeface="+mn-ea"/>
              </a:rPr>
              <a:t> </a:t>
            </a:r>
            <a:r>
              <a:rPr lang="ko-KR" altLang="en-US" sz="2600" dirty="0">
                <a:solidFill>
                  <a:srgbClr val="A50021"/>
                </a:solidFill>
                <a:latin typeface="+mn-ea"/>
              </a:rPr>
              <a:t>기본입자 사이의 힘은</a:t>
            </a:r>
            <a:r>
              <a:rPr lang="en-US" altLang="ko-KR" sz="2600" dirty="0">
                <a:solidFill>
                  <a:srgbClr val="A50021"/>
                </a:solidFill>
                <a:latin typeface="+mn-ea"/>
              </a:rPr>
              <a:t> </a:t>
            </a:r>
            <a:r>
              <a:rPr lang="ko-KR" altLang="en-US" sz="2600" dirty="0">
                <a:solidFill>
                  <a:srgbClr val="A50021"/>
                </a:solidFill>
                <a:latin typeface="+mn-ea"/>
              </a:rPr>
              <a:t>무엇인가</a:t>
            </a:r>
            <a:r>
              <a:rPr lang="en-US" altLang="ko-KR" sz="2600" dirty="0">
                <a:solidFill>
                  <a:srgbClr val="A50021"/>
                </a:solidFill>
                <a:latin typeface="+mn-ea"/>
              </a:rPr>
              <a:t>?</a:t>
            </a:r>
            <a:endParaRPr lang="en-US" altLang="ko-KR" dirty="0">
              <a:latin typeface="+mn-ea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ko-KR" sz="2800" dirty="0">
                <a:solidFill>
                  <a:srgbClr val="1B22A5"/>
                </a:solidFill>
                <a:latin typeface="+mn-ea"/>
              </a:rPr>
              <a:t>Where did we come from?</a:t>
            </a:r>
          </a:p>
          <a:p>
            <a:pPr marL="914400" lvl="1" indent="-514350">
              <a:buFont typeface="Wingdings" pitchFamily="2" charset="2"/>
              <a:buChar char="§"/>
            </a:pPr>
            <a:r>
              <a:rPr lang="ko-KR" altLang="en-US" sz="2600" dirty="0">
                <a:solidFill>
                  <a:srgbClr val="1B22A5"/>
                </a:solidFill>
                <a:latin typeface="+mn-ea"/>
              </a:rPr>
              <a:t>그리고 우리</a:t>
            </a:r>
            <a:r>
              <a:rPr lang="en-US" altLang="ko-KR" sz="2600" dirty="0">
                <a:solidFill>
                  <a:srgbClr val="1B22A5"/>
                </a:solidFill>
                <a:latin typeface="+mn-ea"/>
              </a:rPr>
              <a:t> </a:t>
            </a:r>
            <a:r>
              <a:rPr lang="ko-KR" altLang="en-US" sz="2600" dirty="0">
                <a:solidFill>
                  <a:srgbClr val="1B22A5"/>
                </a:solidFill>
                <a:latin typeface="+mn-ea"/>
              </a:rPr>
              <a:t>우주는 어떻게 형성되었나</a:t>
            </a:r>
            <a:r>
              <a:rPr lang="en-US" altLang="ko-KR" sz="2600" dirty="0">
                <a:solidFill>
                  <a:srgbClr val="1B22A5"/>
                </a:solidFill>
                <a:latin typeface="+mn-ea"/>
              </a:rPr>
              <a:t>?</a:t>
            </a:r>
          </a:p>
          <a:p>
            <a:pPr marL="914400" lvl="1" indent="-514350">
              <a:buFont typeface="Wingdings" pitchFamily="2" charset="2"/>
              <a:buChar char="§"/>
            </a:pPr>
            <a:endParaRPr lang="en-US" altLang="ko-KR" sz="800" dirty="0">
              <a:latin typeface="+mn-ea"/>
            </a:endParaRPr>
          </a:p>
          <a:p>
            <a:pPr marL="0" indent="0" algn="ctr">
              <a:buNone/>
            </a:pPr>
            <a:r>
              <a:rPr lang="ko-KR" altLang="en-US" sz="3500" dirty="0">
                <a:solidFill>
                  <a:srgbClr val="A50021"/>
                </a:solidFill>
                <a:latin typeface="+mn-ea"/>
              </a:rPr>
              <a:t>미시세계</a:t>
            </a:r>
            <a:r>
              <a:rPr lang="ko-KR" altLang="en-US" sz="3500" dirty="0">
                <a:solidFill>
                  <a:srgbClr val="FF0000"/>
                </a:solidFill>
                <a:latin typeface="+mn-ea"/>
              </a:rPr>
              <a:t> </a:t>
            </a:r>
            <a:r>
              <a:rPr lang="ko-KR" altLang="en-US" sz="3500" dirty="0">
                <a:latin typeface="+mn-ea"/>
                <a:cs typeface="Arial"/>
              </a:rPr>
              <a:t>↔</a:t>
            </a:r>
            <a:r>
              <a:rPr lang="ko-KR" altLang="en-US" sz="3500" dirty="0">
                <a:solidFill>
                  <a:srgbClr val="FF0000"/>
                </a:solidFill>
                <a:latin typeface="+mn-ea"/>
                <a:cs typeface="Arial"/>
              </a:rPr>
              <a:t> </a:t>
            </a:r>
            <a:r>
              <a:rPr lang="ko-KR" altLang="en-US" sz="3500" dirty="0">
                <a:solidFill>
                  <a:srgbClr val="1B22A5"/>
                </a:solidFill>
                <a:latin typeface="+mn-ea"/>
              </a:rPr>
              <a:t>우주</a:t>
            </a:r>
            <a:endParaRPr lang="en-US" altLang="ko-KR" sz="3500" dirty="0">
              <a:solidFill>
                <a:srgbClr val="1B22A5"/>
              </a:solidFill>
              <a:latin typeface="+mn-ea"/>
            </a:endParaRPr>
          </a:p>
          <a:p>
            <a:pPr marL="0" indent="0" algn="ctr">
              <a:buNone/>
            </a:pPr>
            <a:r>
              <a:rPr lang="en-US" altLang="ko-KR" sz="3000" i="1" dirty="0">
                <a:solidFill>
                  <a:srgbClr val="1B22A5"/>
                </a:solidFill>
                <a:latin typeface="+mn-ea"/>
              </a:rPr>
              <a:t>The microscopic world and universe are not independent.</a:t>
            </a:r>
          </a:p>
        </p:txBody>
      </p:sp>
      <p:sp>
        <p:nvSpPr>
          <p:cNvPr id="8" name="날짜 개체 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9" name="바닥글 개체 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12819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Structure of Matter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3</a:t>
            </a:fld>
            <a:endParaRPr lang="ko-KR" altLang="en-US" dirty="0"/>
          </a:p>
        </p:txBody>
      </p:sp>
      <p:grpSp>
        <p:nvGrpSpPr>
          <p:cNvPr id="7" name="Group 71"/>
          <p:cNvGrpSpPr>
            <a:grpSpLocks/>
          </p:cNvGrpSpPr>
          <p:nvPr/>
        </p:nvGrpSpPr>
        <p:grpSpPr bwMode="auto">
          <a:xfrm>
            <a:off x="330200" y="2001490"/>
            <a:ext cx="8382000" cy="3587750"/>
            <a:chOff x="118" y="918"/>
            <a:chExt cx="5280" cy="2260"/>
          </a:xfrm>
        </p:grpSpPr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2" cstate="print"/>
            <a:srcRect t="1376" b="1376"/>
            <a:stretch>
              <a:fillRect/>
            </a:stretch>
          </p:blipFill>
          <p:spPr bwMode="auto">
            <a:xfrm>
              <a:off x="118" y="918"/>
              <a:ext cx="5280" cy="2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31"/>
            <p:cNvSpPr>
              <a:spLocks noChangeArrowheads="1"/>
            </p:cNvSpPr>
            <p:nvPr/>
          </p:nvSpPr>
          <p:spPr bwMode="auto">
            <a:xfrm>
              <a:off x="3305" y="2832"/>
              <a:ext cx="822" cy="24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0" name="Rectangle 65"/>
            <p:cNvSpPr>
              <a:spLocks noChangeArrowheads="1"/>
            </p:cNvSpPr>
            <p:nvPr/>
          </p:nvSpPr>
          <p:spPr bwMode="auto">
            <a:xfrm>
              <a:off x="299" y="2752"/>
              <a:ext cx="1322" cy="21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1" name="Rectangle 30"/>
            <p:cNvSpPr>
              <a:spLocks noChangeArrowheads="1"/>
            </p:cNvSpPr>
            <p:nvPr/>
          </p:nvSpPr>
          <p:spPr bwMode="auto">
            <a:xfrm>
              <a:off x="2070" y="2472"/>
              <a:ext cx="874" cy="36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cxnSp>
        <p:nvCxnSpPr>
          <p:cNvPr id="12" name="직선 화살표 연결선 11"/>
          <p:cNvCxnSpPr/>
          <p:nvPr/>
        </p:nvCxnSpPr>
        <p:spPr>
          <a:xfrm>
            <a:off x="3857625" y="1841153"/>
            <a:ext cx="4857750" cy="1587"/>
          </a:xfrm>
          <a:prstGeom prst="straightConnector1">
            <a:avLst/>
          </a:prstGeom>
          <a:ln w="38100" cmpd="dbl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283968" y="1311151"/>
            <a:ext cx="388337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400" b="1" dirty="0">
                <a:solidFill>
                  <a:schemeClr val="tx2">
                    <a:lumMod val="75000"/>
                  </a:schemeClr>
                </a:solidFill>
              </a:rPr>
              <a:t>High-energy accelerators</a:t>
            </a:r>
            <a:endParaRPr kumimoji="0" lang="ko-KR" altLang="en-US" sz="2400" b="1" dirty="0">
              <a:solidFill>
                <a:schemeClr val="tx2">
                  <a:lumMod val="7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4" name="Text Box 39"/>
          <p:cNvSpPr txBox="1">
            <a:spLocks noChangeArrowheads="1"/>
          </p:cNvSpPr>
          <p:nvPr/>
        </p:nvSpPr>
        <p:spPr bwMode="auto">
          <a:xfrm>
            <a:off x="3263900" y="2915890"/>
            <a:ext cx="15319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ko-KR" sz="2400" dirty="0">
                <a:latin typeface="HY견고딕" pitchFamily="18" charset="-127"/>
                <a:ea typeface="HY견고딕" pitchFamily="18" charset="-127"/>
              </a:rPr>
              <a:t>Nucleus</a:t>
            </a:r>
            <a:endParaRPr kumimoji="0" lang="en-US" altLang="ko-KR" sz="2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" name="Text Box 38"/>
          <p:cNvSpPr txBox="1">
            <a:spLocks noChangeArrowheads="1"/>
          </p:cNvSpPr>
          <p:nvPr/>
        </p:nvSpPr>
        <p:spPr bwMode="auto">
          <a:xfrm>
            <a:off x="1144588" y="1842740"/>
            <a:ext cx="10572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ko-KR" sz="2400" dirty="0">
                <a:latin typeface="HY견고딕" pitchFamily="18" charset="-127"/>
                <a:ea typeface="HY견고딕" pitchFamily="18" charset="-127"/>
              </a:rPr>
              <a:t>Atom</a:t>
            </a:r>
            <a:endParaRPr kumimoji="0" lang="en-US" altLang="ko-KR" sz="20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41796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Elementary Particles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04"/>
          <a:stretch/>
        </p:blipFill>
        <p:spPr>
          <a:xfrm>
            <a:off x="539552" y="1916832"/>
            <a:ext cx="4608512" cy="405965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158510" y="2145050"/>
            <a:ext cx="3805978" cy="707886"/>
          </a:xfrm>
          <a:prstGeom prst="rect">
            <a:avLst/>
          </a:prstGeom>
          <a:solidFill>
            <a:schemeClr val="tx1"/>
          </a:solidFill>
          <a:ln w="12700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4000" b="1" dirty="0">
                <a:solidFill>
                  <a:schemeClr val="bg1"/>
                </a:solidFill>
              </a:rPr>
              <a:t>+ Antiparticles</a:t>
            </a:r>
            <a:endParaRPr lang="ko-KR" altLang="en-US" sz="4000" b="1" dirty="0">
              <a:solidFill>
                <a:schemeClr val="bg1"/>
              </a:solidFill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11" name="바닥글 개체 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95536" y="944075"/>
            <a:ext cx="374441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US" altLang="ko-KR" sz="2800" dirty="0">
                <a:latin typeface="+mn-lt"/>
              </a:rPr>
              <a:t>Why 3 generations? </a:t>
            </a:r>
          </a:p>
          <a:p>
            <a:pPr algn="ctr" eaLnBrk="1" hangingPunct="1"/>
            <a:r>
              <a:rPr lang="en-US" altLang="ko-KR" sz="2800" dirty="0">
                <a:latin typeface="+mn-lt"/>
              </a:rPr>
              <a:t>No one really knows!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84168" y="3081154"/>
            <a:ext cx="225254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b="1" dirty="0">
                <a:solidFill>
                  <a:srgbClr val="FF0000"/>
                </a:solidFill>
              </a:rPr>
              <a:t>+Higgs</a:t>
            </a:r>
          </a:p>
          <a:p>
            <a:r>
              <a:rPr lang="en-US" altLang="ko-KR" sz="4000" b="1" dirty="0">
                <a:solidFill>
                  <a:srgbClr val="FF0000"/>
                </a:solidFill>
              </a:rPr>
              <a:t>(2012</a:t>
            </a:r>
            <a:r>
              <a:rPr lang="ko-KR" altLang="en-US" sz="4000" b="1" dirty="0">
                <a:solidFill>
                  <a:srgbClr val="FF0000"/>
                </a:solidFill>
              </a:rPr>
              <a:t>년</a:t>
            </a:r>
            <a:r>
              <a:rPr lang="en-US" altLang="ko-KR" sz="4000" b="1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64088" y="4653136"/>
            <a:ext cx="361611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dirty="0">
                <a:solidFill>
                  <a:schemeClr val="tx2"/>
                </a:solidFill>
              </a:rPr>
              <a:t>=Standard</a:t>
            </a:r>
            <a:r>
              <a:rPr lang="ko-KR" altLang="en-US" sz="3200" b="1" dirty="0">
                <a:solidFill>
                  <a:schemeClr val="tx2"/>
                </a:solidFill>
              </a:rPr>
              <a:t> </a:t>
            </a:r>
            <a:r>
              <a:rPr lang="en-US" altLang="ko-KR" sz="3200" b="1" dirty="0">
                <a:solidFill>
                  <a:schemeClr val="tx2"/>
                </a:solidFill>
              </a:rPr>
              <a:t>Model</a:t>
            </a:r>
          </a:p>
          <a:p>
            <a:r>
              <a:rPr lang="en-US" altLang="ko-KR" sz="3200" b="1" dirty="0">
                <a:solidFill>
                  <a:schemeClr val="tx2"/>
                </a:solidFill>
              </a:rPr>
              <a:t>      (</a:t>
            </a:r>
            <a:r>
              <a:rPr lang="ko-KR" altLang="en-US" sz="3200" b="1" dirty="0">
                <a:solidFill>
                  <a:schemeClr val="tx2"/>
                </a:solidFill>
              </a:rPr>
              <a:t>표준모형</a:t>
            </a:r>
            <a:r>
              <a:rPr lang="en-US" altLang="ko-KR" sz="3200" b="1" dirty="0">
                <a:solidFill>
                  <a:schemeClr val="tx2"/>
                </a:solidFill>
              </a:rPr>
              <a:t>)</a:t>
            </a:r>
            <a:endParaRPr lang="ko-KR" altLang="en-US" sz="3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630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High-Multiplicity Event in pp</a:t>
            </a:r>
            <a:endParaRPr lang="ko-KR" altLang="en-US" sz="3600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5</a:t>
            </a:fld>
            <a:endParaRPr lang="ko-KR" altLang="en-US"/>
          </a:p>
        </p:txBody>
      </p:sp>
      <p:pic>
        <p:nvPicPr>
          <p:cNvPr id="7" name="Picture 2" descr="Figure1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36104"/>
            <a:ext cx="9144000" cy="5301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26895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ammagamma_run194108_evt564224000_ispy_3d-annotated-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688538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499599" y="0"/>
            <a:ext cx="2447080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</a:rPr>
              <a:t>H</a:t>
            </a:r>
            <a:r>
              <a:rPr lang="en-US" sz="4000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</a:rPr>
              <a:t> </a:t>
            </a:r>
            <a:r>
              <a:rPr lang="en-US" sz="2800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6000" dirty="0" err="1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Symbol" charset="2"/>
                <a:cs typeface="Symbol" charset="2"/>
              </a:rPr>
              <a:t>gg</a:t>
            </a:r>
            <a:endParaRPr lang="en-US" sz="4000" b="1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  <a:p>
            <a:r>
              <a:rPr lang="en-US" sz="4000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</a:rPr>
              <a:t>candidate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6</a:t>
            </a:fld>
            <a:endParaRPr lang="ko-KR" altLang="en-US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7269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grpSp>
        <p:nvGrpSpPr>
          <p:cNvPr id="7" name="그룹 6"/>
          <p:cNvGrpSpPr/>
          <p:nvPr/>
        </p:nvGrpSpPr>
        <p:grpSpPr>
          <a:xfrm>
            <a:off x="467544" y="116632"/>
            <a:ext cx="8395102" cy="6019800"/>
            <a:chOff x="467544" y="116632"/>
            <a:chExt cx="8395102" cy="6019800"/>
          </a:xfrm>
        </p:grpSpPr>
        <p:grpSp>
          <p:nvGrpSpPr>
            <p:cNvPr id="8" name="그룹 7"/>
            <p:cNvGrpSpPr/>
            <p:nvPr/>
          </p:nvGrpSpPr>
          <p:grpSpPr>
            <a:xfrm>
              <a:off x="467544" y="116632"/>
              <a:ext cx="7559858" cy="6019800"/>
              <a:chOff x="467544" y="116632"/>
              <a:chExt cx="7559858" cy="6019800"/>
            </a:xfrm>
          </p:grpSpPr>
          <p:pic>
            <p:nvPicPr>
              <p:cNvPr id="13" name="Picture 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06770" y="116632"/>
                <a:ext cx="6620632" cy="6019800"/>
              </a:xfrm>
              <a:prstGeom prst="rect">
                <a:avLst/>
              </a:prstGeom>
            </p:spPr>
          </p:pic>
          <p:sp>
            <p:nvSpPr>
              <p:cNvPr id="14" name="TextBox 13"/>
              <p:cNvSpPr txBox="1"/>
              <p:nvPr/>
            </p:nvSpPr>
            <p:spPr>
              <a:xfrm>
                <a:off x="467544" y="2296344"/>
                <a:ext cx="3963431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/>
                <a:r>
                  <a:rPr lang="en-US" sz="2200" b="1" dirty="0">
                    <a:solidFill>
                      <a:srgbClr val="800000"/>
                    </a:solidFill>
                  </a:rPr>
                  <a:t>8 </a:t>
                </a:r>
                <a:r>
                  <a:rPr lang="en-US" sz="2200" b="1" dirty="0" err="1">
                    <a:solidFill>
                      <a:srgbClr val="800000"/>
                    </a:solidFill>
                  </a:rPr>
                  <a:t>TeV</a:t>
                </a:r>
                <a:r>
                  <a:rPr lang="en-US" sz="2200" b="1" dirty="0">
                    <a:solidFill>
                      <a:srgbClr val="800000"/>
                    </a:solidFill>
                  </a:rPr>
                  <a:t> DATA</a:t>
                </a:r>
              </a:p>
              <a:p>
                <a:pPr defTabSz="457200"/>
                <a:endParaRPr lang="en-US" sz="2200" b="1" dirty="0">
                  <a:solidFill>
                    <a:srgbClr val="0000FF"/>
                  </a:solidFill>
                  <a:latin typeface="Calibri"/>
                </a:endParaRPr>
              </a:p>
              <a:p>
                <a:pPr defTabSz="457200"/>
                <a:r>
                  <a:rPr lang="en-US" sz="2200" b="1" dirty="0">
                    <a:solidFill>
                      <a:srgbClr val="0000FF"/>
                    </a:solidFill>
                  </a:rPr>
                  <a:t>4-lepton mass : 126.9 </a:t>
                </a:r>
                <a:r>
                  <a:rPr lang="en-US" sz="2200" b="1" dirty="0" err="1">
                    <a:solidFill>
                      <a:srgbClr val="0000FF"/>
                    </a:solidFill>
                  </a:rPr>
                  <a:t>GeV</a:t>
                </a:r>
                <a:endParaRPr lang="en-US" sz="2200" b="1" dirty="0">
                  <a:solidFill>
                    <a:srgbClr val="0000FF"/>
                  </a:solidFill>
                </a:endParaRPr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1967189" y="4062265"/>
              <a:ext cx="23234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el-GR" b="1" dirty="0">
                  <a:solidFill>
                    <a:prstClr val="black"/>
                  </a:solidFill>
                  <a:latin typeface="+mn-lt"/>
                </a:rPr>
                <a:t>μ</a:t>
              </a:r>
              <a:r>
                <a:rPr lang="en-US" b="1" baseline="30000" dirty="0">
                  <a:solidFill>
                    <a:prstClr val="black"/>
                  </a:solidFill>
                  <a:latin typeface="+mn-lt"/>
                </a:rPr>
                <a:t>-</a:t>
              </a:r>
              <a:r>
                <a:rPr lang="en-US" b="1" dirty="0">
                  <a:solidFill>
                    <a:prstClr val="black"/>
                  </a:solidFill>
                  <a:latin typeface="+mn-lt"/>
                </a:rPr>
                <a:t>(Z</a:t>
              </a:r>
              <a:r>
                <a:rPr lang="en-US" b="1" baseline="-25000" dirty="0">
                  <a:solidFill>
                    <a:prstClr val="black"/>
                  </a:solidFill>
                  <a:latin typeface="+mn-lt"/>
                </a:rPr>
                <a:t>1</a:t>
              </a:r>
              <a:r>
                <a:rPr lang="en-US" b="1" dirty="0">
                  <a:solidFill>
                    <a:prstClr val="black"/>
                  </a:solidFill>
                  <a:latin typeface="+mn-lt"/>
                </a:rPr>
                <a:t>) </a:t>
              </a:r>
              <a:r>
                <a:rPr lang="en-US" b="1" dirty="0" err="1">
                  <a:solidFill>
                    <a:prstClr val="black"/>
                  </a:solidFill>
                  <a:latin typeface="+mn-lt"/>
                </a:rPr>
                <a:t>p</a:t>
              </a:r>
              <a:r>
                <a:rPr lang="en-US" b="1" baseline="-25000" dirty="0" err="1">
                  <a:solidFill>
                    <a:prstClr val="black"/>
                  </a:solidFill>
                  <a:latin typeface="+mn-lt"/>
                </a:rPr>
                <a:t>T</a:t>
              </a:r>
              <a:r>
                <a:rPr lang="en-US" b="1" dirty="0">
                  <a:solidFill>
                    <a:prstClr val="black"/>
                  </a:solidFill>
                  <a:latin typeface="+mn-lt"/>
                </a:rPr>
                <a:t> : 24 </a:t>
              </a:r>
              <a:r>
                <a:rPr lang="en-US" b="1" dirty="0" err="1">
                  <a:solidFill>
                    <a:prstClr val="black"/>
                  </a:solidFill>
                  <a:latin typeface="+mn-lt"/>
                </a:rPr>
                <a:t>GeV</a:t>
              </a:r>
              <a:endParaRPr lang="en-US" b="1" dirty="0">
                <a:solidFill>
                  <a:prstClr val="black"/>
                </a:solidFill>
                <a:latin typeface="+mn-lt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059813" y="1090465"/>
              <a:ext cx="26070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el-GR" b="1" dirty="0">
                  <a:solidFill>
                    <a:prstClr val="black"/>
                  </a:solidFill>
                  <a:latin typeface="+mn-lt"/>
                </a:rPr>
                <a:t>μ</a:t>
              </a:r>
              <a:r>
                <a:rPr lang="en-US" b="1" baseline="30000" dirty="0">
                  <a:solidFill>
                    <a:prstClr val="black"/>
                  </a:solidFill>
                  <a:latin typeface="+mn-lt"/>
                </a:rPr>
                <a:t>+</a:t>
              </a:r>
              <a:r>
                <a:rPr lang="en-US" b="1" dirty="0">
                  <a:solidFill>
                    <a:prstClr val="black"/>
                  </a:solidFill>
                  <a:latin typeface="+mn-lt"/>
                </a:rPr>
                <a:t>(Z</a:t>
              </a:r>
              <a:r>
                <a:rPr lang="en-US" b="1" baseline="-25000" dirty="0">
                  <a:solidFill>
                    <a:prstClr val="black"/>
                  </a:solidFill>
                  <a:latin typeface="+mn-lt"/>
                </a:rPr>
                <a:t>1</a:t>
              </a:r>
              <a:r>
                <a:rPr lang="en-US" b="1" dirty="0">
                  <a:solidFill>
                    <a:prstClr val="black"/>
                  </a:solidFill>
                  <a:latin typeface="+mn-lt"/>
                </a:rPr>
                <a:t>) </a:t>
              </a:r>
              <a:r>
                <a:rPr lang="en-US" b="1" dirty="0" err="1">
                  <a:solidFill>
                    <a:prstClr val="black"/>
                  </a:solidFill>
                  <a:latin typeface="+mn-lt"/>
                </a:rPr>
                <a:t>p</a:t>
              </a:r>
              <a:r>
                <a:rPr lang="en-US" b="1" baseline="-25000" dirty="0" err="1">
                  <a:solidFill>
                    <a:prstClr val="black"/>
                  </a:solidFill>
                  <a:latin typeface="+mn-lt"/>
                </a:rPr>
                <a:t>T</a:t>
              </a:r>
              <a:r>
                <a:rPr lang="en-US" b="1" dirty="0">
                  <a:solidFill>
                    <a:prstClr val="black"/>
                  </a:solidFill>
                  <a:latin typeface="+mn-lt"/>
                </a:rPr>
                <a:t> : 43 </a:t>
              </a:r>
              <a:r>
                <a:rPr lang="en-US" b="1" dirty="0" err="1">
                  <a:solidFill>
                    <a:prstClr val="black"/>
                  </a:solidFill>
                  <a:latin typeface="+mn-lt"/>
                </a:rPr>
                <a:t>GeV</a:t>
              </a:r>
              <a:endParaRPr lang="en-US" b="1" dirty="0">
                <a:solidFill>
                  <a:prstClr val="black"/>
                </a:solidFill>
                <a:latin typeface="+mn-l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248514" y="2538265"/>
              <a:ext cx="26141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en-US" b="1" dirty="0">
                  <a:solidFill>
                    <a:prstClr val="black"/>
                  </a:solidFill>
                  <a:latin typeface="+mn-lt"/>
                </a:rPr>
                <a:t>e</a:t>
              </a:r>
              <a:r>
                <a:rPr lang="en-US" b="1" baseline="30000" dirty="0">
                  <a:solidFill>
                    <a:prstClr val="black"/>
                  </a:solidFill>
                  <a:latin typeface="+mn-lt"/>
                </a:rPr>
                <a:t>-</a:t>
              </a:r>
              <a:r>
                <a:rPr lang="en-US" b="1" dirty="0">
                  <a:solidFill>
                    <a:prstClr val="black"/>
                  </a:solidFill>
                  <a:latin typeface="+mn-lt"/>
                </a:rPr>
                <a:t>(Z</a:t>
              </a:r>
              <a:r>
                <a:rPr lang="en-US" b="1" baseline="-25000" dirty="0">
                  <a:solidFill>
                    <a:prstClr val="black"/>
                  </a:solidFill>
                  <a:latin typeface="+mn-lt"/>
                </a:rPr>
                <a:t>2</a:t>
              </a:r>
              <a:r>
                <a:rPr lang="en-US" b="1" dirty="0">
                  <a:solidFill>
                    <a:prstClr val="black"/>
                  </a:solidFill>
                  <a:latin typeface="+mn-lt"/>
                </a:rPr>
                <a:t>) </a:t>
              </a:r>
              <a:r>
                <a:rPr lang="en-US" b="1" dirty="0" err="1">
                  <a:solidFill>
                    <a:prstClr val="black"/>
                  </a:solidFill>
                  <a:latin typeface="+mn-lt"/>
                </a:rPr>
                <a:t>p</a:t>
              </a:r>
              <a:r>
                <a:rPr lang="en-US" b="1" baseline="-25000" dirty="0" err="1">
                  <a:solidFill>
                    <a:prstClr val="black"/>
                  </a:solidFill>
                  <a:latin typeface="+mn-lt"/>
                </a:rPr>
                <a:t>T</a:t>
              </a:r>
              <a:r>
                <a:rPr lang="en-US" b="1" dirty="0">
                  <a:solidFill>
                    <a:prstClr val="black"/>
                  </a:solidFill>
                  <a:latin typeface="+mn-lt"/>
                </a:rPr>
                <a:t> : 10 </a:t>
              </a:r>
              <a:r>
                <a:rPr lang="en-US" b="1" dirty="0" err="1">
                  <a:solidFill>
                    <a:prstClr val="black"/>
                  </a:solidFill>
                  <a:latin typeface="+mn-lt"/>
                </a:rPr>
                <a:t>GeV</a:t>
              </a:r>
              <a:endParaRPr lang="en-US" b="1" dirty="0">
                <a:solidFill>
                  <a:prstClr val="black"/>
                </a:solidFill>
                <a:latin typeface="+mn-lt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416061" y="4976665"/>
              <a:ext cx="26296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en-US" b="1" dirty="0">
                  <a:solidFill>
                    <a:prstClr val="black"/>
                  </a:solidFill>
                  <a:latin typeface="+mn-lt"/>
                </a:rPr>
                <a:t>e</a:t>
              </a:r>
              <a:r>
                <a:rPr lang="en-US" b="1" baseline="30000" dirty="0">
                  <a:solidFill>
                    <a:prstClr val="black"/>
                  </a:solidFill>
                  <a:latin typeface="+mn-lt"/>
                </a:rPr>
                <a:t>+</a:t>
              </a:r>
              <a:r>
                <a:rPr lang="en-US" b="1" dirty="0">
                  <a:solidFill>
                    <a:prstClr val="black"/>
                  </a:solidFill>
                  <a:latin typeface="+mn-lt"/>
                </a:rPr>
                <a:t>(Z</a:t>
              </a:r>
              <a:r>
                <a:rPr lang="en-US" b="1" baseline="-25000" dirty="0">
                  <a:solidFill>
                    <a:prstClr val="black"/>
                  </a:solidFill>
                  <a:latin typeface="+mn-lt"/>
                </a:rPr>
                <a:t>2</a:t>
              </a:r>
              <a:r>
                <a:rPr lang="en-US" b="1" dirty="0">
                  <a:solidFill>
                    <a:prstClr val="black"/>
                  </a:solidFill>
                  <a:latin typeface="+mn-lt"/>
                </a:rPr>
                <a:t>) </a:t>
              </a:r>
              <a:r>
                <a:rPr lang="en-US" b="1" dirty="0" err="1">
                  <a:solidFill>
                    <a:prstClr val="black"/>
                  </a:solidFill>
                  <a:latin typeface="+mn-lt"/>
                </a:rPr>
                <a:t>p</a:t>
              </a:r>
              <a:r>
                <a:rPr lang="en-US" b="1" baseline="-25000" dirty="0" err="1">
                  <a:solidFill>
                    <a:prstClr val="black"/>
                  </a:solidFill>
                  <a:latin typeface="+mn-lt"/>
                </a:rPr>
                <a:t>T</a:t>
              </a:r>
              <a:r>
                <a:rPr lang="en-US" b="1" dirty="0">
                  <a:solidFill>
                    <a:prstClr val="black"/>
                  </a:solidFill>
                  <a:latin typeface="+mn-lt"/>
                </a:rPr>
                <a:t> : 21 </a:t>
              </a:r>
              <a:r>
                <a:rPr lang="en-US" b="1" dirty="0" err="1">
                  <a:solidFill>
                    <a:prstClr val="black"/>
                  </a:solidFill>
                  <a:latin typeface="+mn-lt"/>
                </a:rPr>
                <a:t>GeV</a:t>
              </a:r>
              <a:endParaRPr lang="en-US" b="1" dirty="0">
                <a:solidFill>
                  <a:prstClr val="black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2401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grpSp>
        <p:nvGrpSpPr>
          <p:cNvPr id="7" name="그룹 6"/>
          <p:cNvGrpSpPr/>
          <p:nvPr/>
        </p:nvGrpSpPr>
        <p:grpSpPr>
          <a:xfrm>
            <a:off x="124330" y="404664"/>
            <a:ext cx="9019670" cy="5762370"/>
            <a:chOff x="124330" y="404664"/>
            <a:chExt cx="9019670" cy="5762370"/>
          </a:xfrm>
        </p:grpSpPr>
        <p:pic>
          <p:nvPicPr>
            <p:cNvPr id="8" name="Picture 1" descr="4mu+g-7TeV-3d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1491" y="404664"/>
              <a:ext cx="7351493" cy="5744931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124330" y="2834558"/>
              <a:ext cx="358357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en-US" sz="2200" b="1" dirty="0">
                  <a:solidFill>
                    <a:srgbClr val="800000"/>
                  </a:solidFill>
                </a:rPr>
                <a:t>7 </a:t>
              </a:r>
              <a:r>
                <a:rPr lang="en-US" sz="2200" b="1" dirty="0" err="1">
                  <a:solidFill>
                    <a:srgbClr val="800000"/>
                  </a:solidFill>
                </a:rPr>
                <a:t>TeV</a:t>
              </a:r>
              <a:r>
                <a:rPr lang="en-US" sz="2200" b="1" dirty="0">
                  <a:solidFill>
                    <a:srgbClr val="800000"/>
                  </a:solidFill>
                </a:rPr>
                <a:t> DATA</a:t>
              </a:r>
            </a:p>
            <a:p>
              <a:pPr defTabSz="457200"/>
              <a:endParaRPr lang="en-US" sz="2200" b="1" dirty="0">
                <a:solidFill>
                  <a:srgbClr val="0000FF"/>
                </a:solidFill>
                <a:latin typeface="Calibri"/>
              </a:endParaRPr>
            </a:p>
            <a:p>
              <a:pPr defTabSz="457200"/>
              <a:r>
                <a:rPr lang="en-US" sz="2200" b="1" dirty="0">
                  <a:solidFill>
                    <a:srgbClr val="0000FF"/>
                  </a:solidFill>
                </a:rPr>
                <a:t>4μ+</a:t>
              </a:r>
              <a:r>
                <a:rPr lang="en-US" sz="2200" b="1" dirty="0">
                  <a:solidFill>
                    <a:srgbClr val="0000FF"/>
                  </a:solidFill>
                  <a:latin typeface="Symbol" pitchFamily="18" charset="2"/>
                </a:rPr>
                <a:t>g</a:t>
              </a:r>
              <a:r>
                <a:rPr lang="en-US" sz="2200" b="1" dirty="0">
                  <a:solidFill>
                    <a:srgbClr val="0000FF"/>
                  </a:solidFill>
                </a:rPr>
                <a:t> mass : 126.1 </a:t>
              </a:r>
              <a:r>
                <a:rPr lang="en-US" sz="2200" b="1" dirty="0" err="1">
                  <a:solidFill>
                    <a:srgbClr val="0000FF"/>
                  </a:solidFill>
                </a:rPr>
                <a:t>GeV</a:t>
              </a:r>
              <a:endParaRPr lang="en-US" sz="2200" b="1" dirty="0">
                <a:solidFill>
                  <a:srgbClr val="0000FF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330462" y="1992167"/>
              <a:ext cx="26070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el-GR" b="1" dirty="0">
                  <a:solidFill>
                    <a:prstClr val="black"/>
                  </a:solidFill>
                  <a:latin typeface="+mn-lt"/>
                </a:rPr>
                <a:t>μ</a:t>
              </a:r>
              <a:r>
                <a:rPr lang="en-US" b="1" baseline="30000" dirty="0">
                  <a:solidFill>
                    <a:prstClr val="black"/>
                  </a:solidFill>
                  <a:latin typeface="+mn-lt"/>
                </a:rPr>
                <a:t>-</a:t>
              </a:r>
              <a:r>
                <a:rPr lang="en-US" b="1" dirty="0">
                  <a:solidFill>
                    <a:prstClr val="black"/>
                  </a:solidFill>
                  <a:latin typeface="+mn-lt"/>
                </a:rPr>
                <a:t>(Z</a:t>
              </a:r>
              <a:r>
                <a:rPr lang="en-US" b="1" baseline="-25000" dirty="0">
                  <a:solidFill>
                    <a:prstClr val="black"/>
                  </a:solidFill>
                  <a:latin typeface="+mn-lt"/>
                </a:rPr>
                <a:t>1</a:t>
              </a:r>
              <a:r>
                <a:rPr lang="en-US" b="1" dirty="0">
                  <a:solidFill>
                    <a:prstClr val="black"/>
                  </a:solidFill>
                  <a:latin typeface="+mn-lt"/>
                </a:rPr>
                <a:t>) </a:t>
              </a:r>
              <a:r>
                <a:rPr lang="en-US" b="1" dirty="0" err="1">
                  <a:solidFill>
                    <a:prstClr val="black"/>
                  </a:solidFill>
                  <a:latin typeface="+mn-lt"/>
                </a:rPr>
                <a:t>p</a:t>
              </a:r>
              <a:r>
                <a:rPr lang="en-US" b="1" baseline="-25000" dirty="0" err="1">
                  <a:solidFill>
                    <a:prstClr val="black"/>
                  </a:solidFill>
                  <a:latin typeface="+mn-lt"/>
                </a:rPr>
                <a:t>T</a:t>
              </a:r>
              <a:r>
                <a:rPr lang="en-US" b="1" dirty="0">
                  <a:solidFill>
                    <a:prstClr val="black"/>
                  </a:solidFill>
                  <a:latin typeface="+mn-lt"/>
                </a:rPr>
                <a:t> : 28 </a:t>
              </a:r>
              <a:r>
                <a:rPr lang="en-US" b="1" dirty="0" err="1">
                  <a:solidFill>
                    <a:prstClr val="black"/>
                  </a:solidFill>
                  <a:latin typeface="+mn-lt"/>
                </a:rPr>
                <a:t>GeV</a:t>
              </a:r>
              <a:endParaRPr lang="en-US" b="1" dirty="0">
                <a:solidFill>
                  <a:prstClr val="black"/>
                </a:solidFill>
                <a:latin typeface="+mn-l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536921" y="4049567"/>
              <a:ext cx="26070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el-GR" b="1" dirty="0">
                  <a:solidFill>
                    <a:prstClr val="black"/>
                  </a:solidFill>
                  <a:latin typeface="+mn-lt"/>
                </a:rPr>
                <a:t>μ</a:t>
              </a:r>
              <a:r>
                <a:rPr lang="en-US" b="1" baseline="30000" dirty="0">
                  <a:solidFill>
                    <a:prstClr val="black"/>
                  </a:solidFill>
                  <a:latin typeface="+mn-lt"/>
                </a:rPr>
                <a:t>+</a:t>
              </a:r>
              <a:r>
                <a:rPr lang="en-US" b="1" dirty="0">
                  <a:solidFill>
                    <a:prstClr val="black"/>
                  </a:solidFill>
                  <a:latin typeface="+mn-lt"/>
                </a:rPr>
                <a:t>(Z</a:t>
              </a:r>
              <a:r>
                <a:rPr lang="en-US" b="1" baseline="-25000" dirty="0">
                  <a:solidFill>
                    <a:prstClr val="black"/>
                  </a:solidFill>
                  <a:latin typeface="+mn-lt"/>
                </a:rPr>
                <a:t>2</a:t>
              </a:r>
              <a:r>
                <a:rPr lang="en-US" b="1" dirty="0">
                  <a:solidFill>
                    <a:prstClr val="black"/>
                  </a:solidFill>
                  <a:latin typeface="+mn-lt"/>
                </a:rPr>
                <a:t>) </a:t>
              </a:r>
              <a:r>
                <a:rPr lang="en-US" b="1" dirty="0" err="1">
                  <a:solidFill>
                    <a:prstClr val="black"/>
                  </a:solidFill>
                  <a:latin typeface="+mn-lt"/>
                </a:rPr>
                <a:t>p</a:t>
              </a:r>
              <a:r>
                <a:rPr lang="en-US" b="1" baseline="-25000" dirty="0" err="1">
                  <a:solidFill>
                    <a:prstClr val="black"/>
                  </a:solidFill>
                  <a:latin typeface="+mn-lt"/>
                </a:rPr>
                <a:t>T</a:t>
              </a:r>
              <a:r>
                <a:rPr lang="en-US" b="1" dirty="0">
                  <a:solidFill>
                    <a:prstClr val="black"/>
                  </a:solidFill>
                  <a:latin typeface="+mn-lt"/>
                </a:rPr>
                <a:t> : 6 </a:t>
              </a:r>
              <a:r>
                <a:rPr lang="en-US" b="1" dirty="0" err="1">
                  <a:solidFill>
                    <a:prstClr val="black"/>
                  </a:solidFill>
                  <a:latin typeface="+mn-lt"/>
                </a:rPr>
                <a:t>GeV</a:t>
              </a:r>
              <a:endParaRPr lang="en-US" b="1" dirty="0">
                <a:solidFill>
                  <a:prstClr val="black"/>
                </a:solidFill>
                <a:latin typeface="+mn-lt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501662" y="5797702"/>
              <a:ext cx="26070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el-GR" b="1" dirty="0">
                  <a:solidFill>
                    <a:prstClr val="black"/>
                  </a:solidFill>
                  <a:latin typeface="+mn-lt"/>
                </a:rPr>
                <a:t>μ</a:t>
              </a:r>
              <a:r>
                <a:rPr lang="en-US" b="1" baseline="30000" dirty="0">
                  <a:solidFill>
                    <a:prstClr val="black"/>
                  </a:solidFill>
                  <a:latin typeface="+mn-lt"/>
                </a:rPr>
                <a:t>+</a:t>
              </a:r>
              <a:r>
                <a:rPr lang="en-US" b="1" dirty="0">
                  <a:solidFill>
                    <a:prstClr val="black"/>
                  </a:solidFill>
                  <a:latin typeface="+mn-lt"/>
                </a:rPr>
                <a:t>(Z</a:t>
              </a:r>
              <a:r>
                <a:rPr lang="en-US" b="1" baseline="-25000" dirty="0">
                  <a:solidFill>
                    <a:prstClr val="black"/>
                  </a:solidFill>
                  <a:latin typeface="+mn-lt"/>
                </a:rPr>
                <a:t>1</a:t>
              </a:r>
              <a:r>
                <a:rPr lang="en-US" b="1" dirty="0">
                  <a:solidFill>
                    <a:prstClr val="black"/>
                  </a:solidFill>
                  <a:latin typeface="+mn-lt"/>
                </a:rPr>
                <a:t>) </a:t>
              </a:r>
              <a:r>
                <a:rPr lang="en-US" b="1" dirty="0" err="1">
                  <a:solidFill>
                    <a:prstClr val="black"/>
                  </a:solidFill>
                  <a:latin typeface="+mn-lt"/>
                </a:rPr>
                <a:t>p</a:t>
              </a:r>
              <a:r>
                <a:rPr lang="en-US" b="1" baseline="-25000" dirty="0" err="1">
                  <a:solidFill>
                    <a:prstClr val="black"/>
                  </a:solidFill>
                  <a:latin typeface="+mn-lt"/>
                </a:rPr>
                <a:t>T</a:t>
              </a:r>
              <a:r>
                <a:rPr lang="en-US" b="1" dirty="0">
                  <a:solidFill>
                    <a:prstClr val="black"/>
                  </a:solidFill>
                  <a:latin typeface="+mn-lt"/>
                </a:rPr>
                <a:t> : 67 </a:t>
              </a:r>
              <a:r>
                <a:rPr lang="en-US" b="1" dirty="0" err="1">
                  <a:solidFill>
                    <a:prstClr val="black"/>
                  </a:solidFill>
                  <a:latin typeface="+mn-lt"/>
                </a:rPr>
                <a:t>GeV</a:t>
              </a:r>
              <a:endParaRPr lang="en-US" b="1" dirty="0">
                <a:solidFill>
                  <a:prstClr val="black"/>
                </a:solidFill>
                <a:latin typeface="+mn-lt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17475" y="4582967"/>
              <a:ext cx="26070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el-GR" b="1" dirty="0">
                  <a:solidFill>
                    <a:prstClr val="black"/>
                  </a:solidFill>
                  <a:latin typeface="+mn-lt"/>
                </a:rPr>
                <a:t>μ</a:t>
              </a:r>
              <a:r>
                <a:rPr lang="en-US" b="1" baseline="30000" dirty="0">
                  <a:solidFill>
                    <a:prstClr val="black"/>
                  </a:solidFill>
                  <a:latin typeface="+mn-lt"/>
                </a:rPr>
                <a:t>-</a:t>
              </a:r>
              <a:r>
                <a:rPr lang="en-US" b="1" dirty="0">
                  <a:solidFill>
                    <a:prstClr val="black"/>
                  </a:solidFill>
                  <a:latin typeface="+mn-lt"/>
                </a:rPr>
                <a:t>(Z</a:t>
              </a:r>
              <a:r>
                <a:rPr lang="en-US" b="1" baseline="-25000" dirty="0">
                  <a:solidFill>
                    <a:prstClr val="black"/>
                  </a:solidFill>
                  <a:latin typeface="+mn-lt"/>
                </a:rPr>
                <a:t>2</a:t>
              </a:r>
              <a:r>
                <a:rPr lang="en-US" b="1" dirty="0">
                  <a:solidFill>
                    <a:prstClr val="black"/>
                  </a:solidFill>
                  <a:latin typeface="+mn-lt"/>
                </a:rPr>
                <a:t>) </a:t>
              </a:r>
              <a:r>
                <a:rPr lang="en-US" b="1" dirty="0" err="1">
                  <a:solidFill>
                    <a:prstClr val="black"/>
                  </a:solidFill>
                  <a:latin typeface="+mn-lt"/>
                </a:rPr>
                <a:t>p</a:t>
              </a:r>
              <a:r>
                <a:rPr lang="en-US" b="1" baseline="-25000" dirty="0" err="1">
                  <a:solidFill>
                    <a:prstClr val="black"/>
                  </a:solidFill>
                  <a:latin typeface="+mn-lt"/>
                </a:rPr>
                <a:t>T</a:t>
              </a:r>
              <a:r>
                <a:rPr lang="en-US" b="1" dirty="0">
                  <a:solidFill>
                    <a:prstClr val="black"/>
                  </a:solidFill>
                  <a:latin typeface="+mn-lt"/>
                </a:rPr>
                <a:t> : 14 </a:t>
              </a:r>
              <a:r>
                <a:rPr lang="en-US" b="1" dirty="0" err="1">
                  <a:solidFill>
                    <a:prstClr val="black"/>
                  </a:solidFill>
                  <a:latin typeface="+mn-lt"/>
                </a:rPr>
                <a:t>GeV</a:t>
              </a:r>
              <a:endParaRPr lang="en-US" b="1" dirty="0">
                <a:solidFill>
                  <a:prstClr val="black"/>
                </a:solidFill>
                <a:latin typeface="+mn-lt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261065" y="1915967"/>
              <a:ext cx="26070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en-US" b="1" dirty="0">
                  <a:solidFill>
                    <a:schemeClr val="bg1"/>
                  </a:solidFill>
                </a:rPr>
                <a:t>γ</a:t>
              </a:r>
              <a:r>
                <a:rPr lang="en-US" b="1" dirty="0">
                  <a:solidFill>
                    <a:prstClr val="black"/>
                  </a:solidFill>
                  <a:latin typeface="+mn-lt"/>
                </a:rPr>
                <a:t>(Z</a:t>
              </a:r>
              <a:r>
                <a:rPr lang="en-US" b="1" baseline="-25000" dirty="0">
                  <a:solidFill>
                    <a:prstClr val="black"/>
                  </a:solidFill>
                  <a:latin typeface="+mn-lt"/>
                </a:rPr>
                <a:t>1</a:t>
              </a:r>
              <a:r>
                <a:rPr lang="en-US" b="1" dirty="0">
                  <a:solidFill>
                    <a:prstClr val="black"/>
                  </a:solidFill>
                  <a:latin typeface="+mn-lt"/>
                </a:rPr>
                <a:t>)E</a:t>
              </a:r>
              <a:r>
                <a:rPr lang="en-US" b="1" baseline="-25000" dirty="0">
                  <a:solidFill>
                    <a:prstClr val="black"/>
                  </a:solidFill>
                  <a:latin typeface="+mn-lt"/>
                </a:rPr>
                <a:t>T</a:t>
              </a:r>
              <a:r>
                <a:rPr lang="en-US" b="1" dirty="0">
                  <a:solidFill>
                    <a:prstClr val="black"/>
                  </a:solidFill>
                  <a:latin typeface="+mn-lt"/>
                </a:rPr>
                <a:t> : 8 </a:t>
              </a:r>
              <a:r>
                <a:rPr lang="en-US" b="1" dirty="0" err="1">
                  <a:solidFill>
                    <a:prstClr val="black"/>
                  </a:solidFill>
                  <a:latin typeface="+mn-lt"/>
                </a:rPr>
                <a:t>GeV</a:t>
              </a:r>
              <a:endParaRPr lang="en-US" b="1" dirty="0">
                <a:solidFill>
                  <a:prstClr val="black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2537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Discovery of Higgs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12" name="바닥글 개체 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  <p:pic>
        <p:nvPicPr>
          <p:cNvPr id="13" name="Picture 31" descr="pvalue_FermiBose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120" y="988602"/>
            <a:ext cx="3456384" cy="35925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2" t="3540" r="5051" b="967"/>
          <a:stretch/>
        </p:blipFill>
        <p:spPr bwMode="auto">
          <a:xfrm>
            <a:off x="2843808" y="2888442"/>
            <a:ext cx="3024336" cy="3276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그룹 6"/>
          <p:cNvGrpSpPr/>
          <p:nvPr/>
        </p:nvGrpSpPr>
        <p:grpSpPr>
          <a:xfrm>
            <a:off x="35496" y="1052736"/>
            <a:ext cx="2833951" cy="3081354"/>
            <a:chOff x="4968269" y="1196753"/>
            <a:chExt cx="3973986" cy="3754627"/>
          </a:xfrm>
        </p:grpSpPr>
        <p:pic>
          <p:nvPicPr>
            <p:cNvPr id="8" name="Picture 26" descr="sbweightedmass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68269" y="1196753"/>
              <a:ext cx="3973986" cy="375462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9" name="Picture 27" descr="sbweightedmass.png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417" t="45902" r="39838" b="37346"/>
            <a:stretch/>
          </p:blipFill>
          <p:spPr>
            <a:xfrm>
              <a:off x="7756969" y="2200238"/>
              <a:ext cx="1063503" cy="101273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cxnSp>
          <p:nvCxnSpPr>
            <p:cNvPr id="10" name="Straight Arrow Connector 28"/>
            <p:cNvCxnSpPr>
              <a:stCxn id="9" idx="1"/>
            </p:cNvCxnSpPr>
            <p:nvPr/>
          </p:nvCxnSpPr>
          <p:spPr>
            <a:xfrm flipH="1">
              <a:off x="7164288" y="2706607"/>
              <a:ext cx="592681" cy="367459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/>
          <p:cNvSpPr txBox="1"/>
          <p:nvPr/>
        </p:nvSpPr>
        <p:spPr>
          <a:xfrm>
            <a:off x="679433" y="5343599"/>
            <a:ext cx="21643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/>
              <a:t>4</a:t>
            </a:r>
            <a:r>
              <a:rPr lang="en-US" altLang="ko-KR" sz="2400" i="1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ko-KR" altLang="en-US" sz="2400" dirty="0"/>
              <a:t> </a:t>
            </a:r>
            <a:r>
              <a:rPr lang="en-US" altLang="ko-KR" sz="2400" dirty="0"/>
              <a:t>channels </a:t>
            </a:r>
            <a:r>
              <a:rPr lang="en-US" altLang="ko-KR" sz="2400" dirty="0">
                <a:sym typeface="Symbol"/>
              </a:rPr>
              <a:t></a:t>
            </a:r>
            <a:endParaRPr lang="ko-KR" alt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2895397" y="1556792"/>
            <a:ext cx="23246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/>
              <a:t> </a:t>
            </a:r>
            <a:r>
              <a:rPr lang="en-US" altLang="ko-KR" sz="2400" dirty="0">
                <a:sym typeface="Symbol"/>
              </a:rPr>
              <a:t> </a:t>
            </a:r>
            <a:r>
              <a:rPr lang="en-US" altLang="ko-KR" sz="2400" dirty="0"/>
              <a:t>2</a:t>
            </a:r>
            <a:r>
              <a:rPr lang="en-US" altLang="ko-KR" sz="2400" dirty="0">
                <a:latin typeface="Symbol" pitchFamily="18" charset="2"/>
              </a:rPr>
              <a:t>g</a:t>
            </a:r>
            <a:r>
              <a:rPr lang="ko-KR" altLang="en-US" sz="2400" dirty="0"/>
              <a:t> </a:t>
            </a:r>
            <a:r>
              <a:rPr lang="en-US" altLang="ko-KR" sz="2400" dirty="0"/>
              <a:t>channels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438894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Structure of Matter (New</a:t>
            </a:r>
            <a:r>
              <a:rPr lang="ko-KR" altLang="en-US" dirty="0"/>
              <a:t> </a:t>
            </a:r>
            <a:r>
              <a:rPr lang="en-US" altLang="ko-KR" dirty="0"/>
              <a:t>Axis)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grpSp>
        <p:nvGrpSpPr>
          <p:cNvPr id="7" name="Group 71"/>
          <p:cNvGrpSpPr>
            <a:grpSpLocks/>
          </p:cNvGrpSpPr>
          <p:nvPr/>
        </p:nvGrpSpPr>
        <p:grpSpPr bwMode="auto">
          <a:xfrm>
            <a:off x="330200" y="1322933"/>
            <a:ext cx="8382000" cy="3587750"/>
            <a:chOff x="118" y="918"/>
            <a:chExt cx="5280" cy="2260"/>
          </a:xfrm>
        </p:grpSpPr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2" cstate="print"/>
            <a:srcRect t="1376" b="1376"/>
            <a:stretch>
              <a:fillRect/>
            </a:stretch>
          </p:blipFill>
          <p:spPr bwMode="auto">
            <a:xfrm>
              <a:off x="118" y="918"/>
              <a:ext cx="5280" cy="2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31"/>
            <p:cNvSpPr>
              <a:spLocks noChangeArrowheads="1"/>
            </p:cNvSpPr>
            <p:nvPr/>
          </p:nvSpPr>
          <p:spPr bwMode="auto">
            <a:xfrm>
              <a:off x="3305" y="2832"/>
              <a:ext cx="822" cy="24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0" name="Rectangle 65"/>
            <p:cNvSpPr>
              <a:spLocks noChangeArrowheads="1"/>
            </p:cNvSpPr>
            <p:nvPr/>
          </p:nvSpPr>
          <p:spPr bwMode="auto">
            <a:xfrm>
              <a:off x="299" y="2752"/>
              <a:ext cx="1322" cy="21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1" name="Rectangle 30"/>
            <p:cNvSpPr>
              <a:spLocks noChangeArrowheads="1"/>
            </p:cNvSpPr>
            <p:nvPr/>
          </p:nvSpPr>
          <p:spPr bwMode="auto">
            <a:xfrm>
              <a:off x="2070" y="2472"/>
              <a:ext cx="874" cy="36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12" name="사다리꼴 11"/>
          <p:cNvSpPr/>
          <p:nvPr/>
        </p:nvSpPr>
        <p:spPr>
          <a:xfrm>
            <a:off x="2786063" y="3307308"/>
            <a:ext cx="2500312" cy="1071563"/>
          </a:xfrm>
          <a:prstGeom prst="trapezoid">
            <a:avLst>
              <a:gd name="adj" fmla="val 71417"/>
            </a:avLst>
          </a:prstGeom>
          <a:solidFill>
            <a:schemeClr val="accent6">
              <a:lumMod val="75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cxnSp>
        <p:nvCxnSpPr>
          <p:cNvPr id="13" name="직선 화살표 연결선 12"/>
          <p:cNvCxnSpPr/>
          <p:nvPr/>
        </p:nvCxnSpPr>
        <p:spPr>
          <a:xfrm>
            <a:off x="3857625" y="1162596"/>
            <a:ext cx="4857750" cy="1587"/>
          </a:xfrm>
          <a:prstGeom prst="straightConnector1">
            <a:avLst/>
          </a:prstGeom>
          <a:ln w="38100" cmpd="dbl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427984" y="879103"/>
            <a:ext cx="388337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400" b="1" dirty="0">
                <a:solidFill>
                  <a:schemeClr val="tx2">
                    <a:lumMod val="75000"/>
                  </a:schemeClr>
                </a:solidFill>
              </a:rPr>
              <a:t>High-energy accelerators</a:t>
            </a:r>
            <a:endParaRPr kumimoji="0" lang="ko-KR" altLang="en-US" sz="2400" b="1" dirty="0">
              <a:solidFill>
                <a:schemeClr val="tx2">
                  <a:lumMod val="75000"/>
                </a:schemeClr>
              </a:solidFill>
              <a:latin typeface="+mn-lt"/>
              <a:ea typeface="+mn-ea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22538" y="4251400"/>
            <a:ext cx="2835275" cy="201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모서리가 둥근 직사각형 15"/>
          <p:cNvSpPr/>
          <p:nvPr/>
        </p:nvSpPr>
        <p:spPr>
          <a:xfrm>
            <a:off x="2457450" y="4365104"/>
            <a:ext cx="3071813" cy="1884684"/>
          </a:xfrm>
          <a:prstGeom prst="roundRect">
            <a:avLst/>
          </a:prstGeom>
          <a:noFill/>
          <a:ln w="50800">
            <a:solidFill>
              <a:srgbClr val="FF7C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7" name="TextBox 39"/>
          <p:cNvSpPr txBox="1">
            <a:spLocks noChangeArrowheads="1"/>
          </p:cNvSpPr>
          <p:nvPr/>
        </p:nvSpPr>
        <p:spPr bwMode="auto">
          <a:xfrm>
            <a:off x="5600910" y="5157415"/>
            <a:ext cx="261529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66700" indent="-266700">
              <a:buFontTx/>
              <a:buBlip>
                <a:blip r:embed="rId4"/>
              </a:buBlip>
            </a:pPr>
            <a:r>
              <a:rPr lang="en-US" altLang="ko-KR" sz="20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About</a:t>
            </a:r>
            <a:r>
              <a:rPr kumimoji="0" lang="ko-KR" altLang="en-US" sz="20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0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10,000 </a:t>
            </a:r>
            <a:r>
              <a:rPr lang="en-US" altLang="ko-KR" sz="20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species predicted theoretically</a:t>
            </a:r>
            <a:endParaRPr kumimoji="0" lang="ko-KR" altLang="en-US" sz="2000" b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" name="TextBox 39"/>
          <p:cNvSpPr txBox="1">
            <a:spLocks noChangeArrowheads="1"/>
          </p:cNvSpPr>
          <p:nvPr/>
        </p:nvSpPr>
        <p:spPr bwMode="auto">
          <a:xfrm>
            <a:off x="35496" y="5118506"/>
            <a:ext cx="231670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2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Rare-isotope accelerators</a:t>
            </a:r>
          </a:p>
        </p:txBody>
      </p:sp>
      <p:sp>
        <p:nvSpPr>
          <p:cNvPr id="19" name="Text Box 39"/>
          <p:cNvSpPr txBox="1">
            <a:spLocks noChangeArrowheads="1"/>
          </p:cNvSpPr>
          <p:nvPr/>
        </p:nvSpPr>
        <p:spPr bwMode="auto">
          <a:xfrm>
            <a:off x="3263900" y="2237333"/>
            <a:ext cx="15319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ko-KR" sz="2400" dirty="0">
                <a:latin typeface="HY견고딕" pitchFamily="18" charset="-127"/>
                <a:ea typeface="HY견고딕" pitchFamily="18" charset="-127"/>
              </a:rPr>
              <a:t>Nucleus</a:t>
            </a:r>
            <a:endParaRPr kumimoji="0" lang="en-US" altLang="ko-KR" sz="2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" name="Text Box 38"/>
          <p:cNvSpPr txBox="1">
            <a:spLocks noChangeArrowheads="1"/>
          </p:cNvSpPr>
          <p:nvPr/>
        </p:nvSpPr>
        <p:spPr bwMode="auto">
          <a:xfrm>
            <a:off x="1144588" y="1164183"/>
            <a:ext cx="10572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ko-KR" sz="2400" dirty="0">
                <a:latin typeface="HY견고딕" pitchFamily="18" charset="-127"/>
                <a:ea typeface="HY견고딕" pitchFamily="18" charset="-127"/>
              </a:rPr>
              <a:t>Atom</a:t>
            </a:r>
            <a:endParaRPr kumimoji="0" lang="en-US" altLang="ko-KR" sz="20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041937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821643" cy="785818"/>
          </a:xfrm>
        </p:spPr>
        <p:txBody>
          <a:bodyPr>
            <a:normAutofit/>
          </a:bodyPr>
          <a:lstStyle/>
          <a:p>
            <a:r>
              <a:rPr lang="en-US" altLang="ko-KR" dirty="0"/>
              <a:t>Nuclear Chart &amp; Nuclear Physics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grpSp>
        <p:nvGrpSpPr>
          <p:cNvPr id="7" name="그룹 6"/>
          <p:cNvGrpSpPr/>
          <p:nvPr/>
        </p:nvGrpSpPr>
        <p:grpSpPr>
          <a:xfrm>
            <a:off x="98302" y="908720"/>
            <a:ext cx="8957351" cy="5276759"/>
            <a:chOff x="770384" y="1071546"/>
            <a:chExt cx="8957351" cy="5276759"/>
          </a:xfrm>
        </p:grpSpPr>
        <p:grpSp>
          <p:nvGrpSpPr>
            <p:cNvPr id="8" name="그룹 28"/>
            <p:cNvGrpSpPr/>
            <p:nvPr/>
          </p:nvGrpSpPr>
          <p:grpSpPr>
            <a:xfrm>
              <a:off x="770384" y="1071546"/>
              <a:ext cx="7587830" cy="5276759"/>
              <a:chOff x="556056" y="1103849"/>
              <a:chExt cx="7659282" cy="5419866"/>
            </a:xfrm>
          </p:grpSpPr>
          <p:pic>
            <p:nvPicPr>
              <p:cNvPr id="10" name="Picture 2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1052538" y="1103849"/>
                <a:ext cx="7162800" cy="50847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11" name="직선 화살표 연결선 10"/>
              <p:cNvCxnSpPr/>
              <p:nvPr/>
            </p:nvCxnSpPr>
            <p:spPr>
              <a:xfrm>
                <a:off x="714400" y="6375936"/>
                <a:ext cx="1800225" cy="1588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직선 화살표 연결선 11"/>
              <p:cNvCxnSpPr/>
              <p:nvPr/>
            </p:nvCxnSpPr>
            <p:spPr>
              <a:xfrm rot="16200000">
                <a:off x="9550" y="5669499"/>
                <a:ext cx="1439863" cy="1587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ext Box 4"/>
              <p:cNvSpPr txBox="1">
                <a:spLocks noChangeArrowheads="1"/>
              </p:cNvSpPr>
              <p:nvPr/>
            </p:nvSpPr>
            <p:spPr bwMode="auto">
              <a:xfrm>
                <a:off x="2500338" y="6191786"/>
                <a:ext cx="1340110" cy="3319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latinLnBrk="0" hangingPunct="0"/>
                <a:r>
                  <a:rPr lang="en-US" altLang="ko-KR" sz="1500" b="1" i="1" dirty="0">
                    <a:latin typeface="Arial" charset="0"/>
                  </a:rPr>
                  <a:t>N </a:t>
                </a:r>
                <a:r>
                  <a:rPr lang="en-US" altLang="ko-KR" sz="1500" b="1" dirty="0">
                    <a:latin typeface="Arial" charset="0"/>
                  </a:rPr>
                  <a:t>(</a:t>
                </a:r>
                <a:r>
                  <a:rPr lang="ko-KR" altLang="en-US" sz="1500" b="1" dirty="0">
                    <a:latin typeface="Arial" charset="0"/>
                  </a:rPr>
                  <a:t>중성자</a:t>
                </a:r>
                <a:r>
                  <a:rPr lang="en-US" altLang="ko-KR" sz="1500" b="1" dirty="0">
                    <a:latin typeface="Arial" charset="0"/>
                  </a:rPr>
                  <a:t> </a:t>
                </a:r>
                <a:r>
                  <a:rPr lang="ko-KR" altLang="en-US" sz="1500" b="1" dirty="0">
                    <a:latin typeface="Arial" charset="0"/>
                  </a:rPr>
                  <a:t>수</a:t>
                </a:r>
                <a:r>
                  <a:rPr lang="en-US" altLang="ko-KR" sz="1500" b="1" dirty="0">
                    <a:latin typeface="Arial" charset="0"/>
                  </a:rPr>
                  <a:t>)</a:t>
                </a:r>
                <a:endParaRPr kumimoji="0" lang="en-US" altLang="ko-KR" sz="1500" b="1" dirty="0">
                  <a:latin typeface="Arial" charset="0"/>
                </a:endParaRPr>
              </a:p>
            </p:txBody>
          </p:sp>
          <p:sp>
            <p:nvSpPr>
              <p:cNvPr id="14" name="Text Box 5"/>
              <p:cNvSpPr txBox="1">
                <a:spLocks noChangeArrowheads="1"/>
              </p:cNvSpPr>
              <p:nvPr/>
            </p:nvSpPr>
            <p:spPr bwMode="auto">
              <a:xfrm rot="16200000">
                <a:off x="48879" y="4125695"/>
                <a:ext cx="1340561" cy="3262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latinLnBrk="0" hangingPunct="0"/>
                <a:r>
                  <a:rPr kumimoji="0" lang="en-US" altLang="ko-KR" sz="1500" b="1" i="1" dirty="0">
                    <a:latin typeface="Arial" charset="0"/>
                  </a:rPr>
                  <a:t>Z </a:t>
                </a:r>
                <a:r>
                  <a:rPr kumimoji="0" lang="en-US" altLang="ko-KR" sz="1500" b="1" dirty="0">
                    <a:latin typeface="Arial" charset="0"/>
                  </a:rPr>
                  <a:t>(</a:t>
                </a:r>
                <a:r>
                  <a:rPr kumimoji="0" lang="ko-KR" altLang="en-US" sz="1500" b="1" dirty="0">
                    <a:latin typeface="Arial" charset="0"/>
                  </a:rPr>
                  <a:t>양성자 수</a:t>
                </a:r>
                <a:r>
                  <a:rPr kumimoji="0" lang="en-US" altLang="ko-KR" sz="1500" b="1" dirty="0">
                    <a:latin typeface="Arial" charset="0"/>
                  </a:rPr>
                  <a:t>)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4337721" y="4102649"/>
                <a:ext cx="239270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2800" b="1" dirty="0">
                    <a:solidFill>
                      <a:srgbClr val="FF0000"/>
                    </a:solidFill>
                    <a:latin typeface="Calibri" pitchFamily="34" charset="0"/>
                  </a:rPr>
                  <a:t>Terra </a:t>
                </a:r>
                <a:r>
                  <a:rPr lang="en-US" altLang="ko-KR" sz="2800" b="1" dirty="0" err="1">
                    <a:solidFill>
                      <a:srgbClr val="FF0000"/>
                    </a:solidFill>
                    <a:latin typeface="Calibri" pitchFamily="34" charset="0"/>
                  </a:rPr>
                  <a:t>inc</a:t>
                </a:r>
                <a:r>
                  <a:rPr lang="en-US" altLang="ko-KR" sz="2800" b="1" dirty="0" err="1">
                    <a:solidFill>
                      <a:srgbClr val="FF0000"/>
                    </a:solidFill>
                    <a:latin typeface="Calibri" pitchFamily="34" charset="0"/>
                    <a:ea typeface="맑은 고딕"/>
                  </a:rPr>
                  <a:t>ó</a:t>
                </a:r>
                <a:r>
                  <a:rPr lang="en-US" altLang="ko-KR" sz="2800" b="1" dirty="0" err="1">
                    <a:solidFill>
                      <a:srgbClr val="FF0000"/>
                    </a:solidFill>
                    <a:latin typeface="Calibri" pitchFamily="34" charset="0"/>
                  </a:rPr>
                  <a:t>gnita</a:t>
                </a:r>
                <a:endParaRPr lang="ko-KR" altLang="en-US" sz="2800" b="1" dirty="0">
                  <a:solidFill>
                    <a:srgbClr val="FF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3300062" y="5328302"/>
                <a:ext cx="4453912" cy="9483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b="1" dirty="0">
                    <a:solidFill>
                      <a:schemeClr val="accent6">
                        <a:lumMod val="50000"/>
                      </a:schemeClr>
                    </a:solidFill>
                    <a:latin typeface="Calibri" pitchFamily="34" charset="0"/>
                  </a:rPr>
                  <a:t>Neutron halo and skin </a:t>
                </a:r>
              </a:p>
              <a:p>
                <a:r>
                  <a:rPr lang="en-US" altLang="ko-KR" b="1" dirty="0">
                    <a:solidFill>
                      <a:schemeClr val="accent6">
                        <a:lumMod val="50000"/>
                      </a:schemeClr>
                    </a:solidFill>
                    <a:latin typeface="Calibri" pitchFamily="34" charset="0"/>
                  </a:rPr>
                  <a:t>Reorganization of the nuclear shell structure</a:t>
                </a:r>
              </a:p>
              <a:p>
                <a:r>
                  <a:rPr lang="en-US" altLang="ko-KR" b="1" dirty="0">
                    <a:solidFill>
                      <a:schemeClr val="accent6">
                        <a:lumMod val="50000"/>
                      </a:schemeClr>
                    </a:solidFill>
                    <a:latin typeface="Calibri" pitchFamily="34" charset="0"/>
                  </a:rPr>
                  <a:t>Deformation at drip lines</a:t>
                </a:r>
                <a:endParaRPr lang="ko-KR" altLang="en-US" b="1" dirty="0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</a:endParaRPr>
              </a:p>
            </p:txBody>
          </p:sp>
          <p:sp>
            <p:nvSpPr>
              <p:cNvPr id="17" name="위로 굽은 화살표 16"/>
              <p:cNvSpPr/>
              <p:nvPr/>
            </p:nvSpPr>
            <p:spPr>
              <a:xfrm rot="5400000">
                <a:off x="2678893" y="5250669"/>
                <a:ext cx="285752" cy="928694"/>
              </a:xfrm>
              <a:prstGeom prst="bentUpArrow">
                <a:avLst/>
              </a:prstGeom>
              <a:solidFill>
                <a:schemeClr val="accent6">
                  <a:lumMod val="5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5844621" y="1117867"/>
                <a:ext cx="1981244" cy="3793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63538" indent="-363538"/>
                <a:r>
                  <a:rPr lang="en-US" altLang="ko-KR" b="1" dirty="0" err="1">
                    <a:solidFill>
                      <a:schemeClr val="tx2">
                        <a:lumMod val="75000"/>
                      </a:schemeClr>
                    </a:solidFill>
                    <a:latin typeface="Calibri" pitchFamily="34" charset="0"/>
                  </a:rPr>
                  <a:t>Superheavy</a:t>
                </a:r>
                <a:r>
                  <a:rPr lang="en-US" altLang="ko-KR" b="1" dirty="0">
                    <a:solidFill>
                      <a:schemeClr val="tx2">
                        <a:lumMod val="75000"/>
                      </a:schemeClr>
                    </a:solidFill>
                    <a:latin typeface="Calibri" pitchFamily="34" charset="0"/>
                  </a:rPr>
                  <a:t> nuclei </a:t>
                </a:r>
              </a:p>
            </p:txBody>
          </p:sp>
        </p:grpSp>
        <p:sp>
          <p:nvSpPr>
            <p:cNvPr id="9" name="TextBox 8"/>
            <p:cNvSpPr txBox="1"/>
            <p:nvPr/>
          </p:nvSpPr>
          <p:spPr bwMode="auto">
            <a:xfrm>
              <a:off x="7387222" y="2285992"/>
              <a:ext cx="2340513" cy="6740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rtlCol="0">
              <a:spAutoFit/>
            </a:bodyPr>
            <a:lstStyle/>
            <a:p>
              <a:pPr algn="ctr">
                <a:spcBef>
                  <a:spcPct val="10000"/>
                </a:spcBef>
              </a:pPr>
              <a:r>
                <a:rPr lang="en-US" altLang="ko-KR" b="1" dirty="0">
                  <a:solidFill>
                    <a:srgbClr val="FF0000"/>
                  </a:solidFill>
                  <a:latin typeface="Calibri" pitchFamily="34" charset="0"/>
                  <a:ea typeface="굴림" pitchFamily="50" charset="-127"/>
                </a:rPr>
                <a:t>r-process </a:t>
              </a:r>
            </a:p>
            <a:p>
              <a:pPr algn="ctr">
                <a:spcBef>
                  <a:spcPct val="10000"/>
                </a:spcBef>
              </a:pPr>
              <a:r>
                <a:rPr lang="en-US" altLang="ko-KR" b="1" dirty="0">
                  <a:solidFill>
                    <a:srgbClr val="FF0000"/>
                  </a:solidFill>
                  <a:latin typeface="Calibri" pitchFamily="34" charset="0"/>
                  <a:ea typeface="굴림" pitchFamily="50" charset="-127"/>
                </a:rPr>
                <a:t>(Novae &amp; Supernovae)</a:t>
              </a:r>
              <a:endParaRPr lang="ko-KR" altLang="en-US" b="1" dirty="0">
                <a:solidFill>
                  <a:srgbClr val="FF0000"/>
                </a:solidFill>
                <a:latin typeface="Calibri" pitchFamily="34" charset="0"/>
                <a:ea typeface="굴림" pitchFamily="50" charset="-127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6429388" y="3154922"/>
            <a:ext cx="2628000" cy="1754326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Drip lines are determined by interplay among</a:t>
            </a:r>
          </a:p>
          <a:p>
            <a:pPr marL="450850" lvl="1" indent="-177800">
              <a:buFontTx/>
              <a:buChar char="-"/>
            </a:pPr>
            <a:r>
              <a:rPr lang="en-US" altLang="ko-KR" b="1" dirty="0">
                <a:solidFill>
                  <a:srgbClr val="FF0000"/>
                </a:solidFill>
                <a:latin typeface="Calibri" pitchFamily="34" charset="0"/>
              </a:rPr>
              <a:t>n-p symmetry</a:t>
            </a:r>
          </a:p>
          <a:p>
            <a:pPr marL="450850" lvl="1" indent="-177800">
              <a:buFontTx/>
              <a:buChar char="-"/>
            </a:pPr>
            <a:r>
              <a:rPr lang="en-US" altLang="ko-KR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Coulomb force</a:t>
            </a:r>
          </a:p>
          <a:p>
            <a:pPr marL="450850" lvl="1" indent="-177800">
              <a:buFontTx/>
              <a:buChar char="-"/>
            </a:pPr>
            <a:r>
              <a:rPr lang="en-US" altLang="ko-KR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Shell structure</a:t>
            </a:r>
          </a:p>
          <a:p>
            <a:pPr marL="450850" lvl="1" indent="-177800">
              <a:buFontTx/>
              <a:buChar char="-"/>
            </a:pPr>
            <a:r>
              <a:rPr lang="en-US" altLang="ko-KR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NN correlation</a:t>
            </a:r>
          </a:p>
        </p:txBody>
      </p:sp>
      <p:sp>
        <p:nvSpPr>
          <p:cNvPr id="20" name="Text Box 27"/>
          <p:cNvSpPr txBox="1">
            <a:spLocks noChangeArrowheads="1"/>
          </p:cNvSpPr>
          <p:nvPr/>
        </p:nvSpPr>
        <p:spPr bwMode="auto">
          <a:xfrm>
            <a:off x="142844" y="980158"/>
            <a:ext cx="457203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273050">
              <a:buBlip>
                <a:blip r:embed="rId3"/>
              </a:buBlip>
            </a:pPr>
            <a:r>
              <a:rPr lang="en-US" altLang="ja-JP" sz="2000" b="1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Stable Nuclei ≈ 300</a:t>
            </a:r>
          </a:p>
          <a:p>
            <a:pPr indent="273050">
              <a:buBlip>
                <a:blip r:embed="rId3"/>
              </a:buBlip>
            </a:pPr>
            <a:r>
              <a:rPr kumimoji="0" lang="en-US" altLang="ja-JP" sz="2000" b="1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Unstable </a:t>
            </a:r>
            <a:r>
              <a:rPr lang="en-US" altLang="ja-JP" sz="2000" b="1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n</a:t>
            </a:r>
            <a:r>
              <a:rPr kumimoji="0" lang="en-US" altLang="ja-JP" sz="2000" b="1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uclei </a:t>
            </a:r>
            <a:r>
              <a:rPr lang="en-US" altLang="ja-JP" sz="2000" b="1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o</a:t>
            </a:r>
            <a:r>
              <a:rPr kumimoji="0" lang="en-US" altLang="ja-JP" sz="2000" b="1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bserved </a:t>
            </a:r>
            <a:r>
              <a:rPr lang="en-US" altLang="ja-JP" sz="2000" b="1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s</a:t>
            </a:r>
            <a:r>
              <a:rPr kumimoji="0" lang="en-US" altLang="ja-JP" sz="2000" b="1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o far </a:t>
            </a:r>
            <a:r>
              <a:rPr lang="en-US" altLang="ja-JP" sz="2000" b="1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≈ </a:t>
            </a:r>
            <a:r>
              <a:rPr kumimoji="0" lang="en-US" altLang="ja-JP" sz="2000" b="1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2700</a:t>
            </a:r>
            <a:endParaRPr lang="en-US" altLang="ja-JP" sz="2000" b="1" dirty="0">
              <a:solidFill>
                <a:schemeClr val="accent3">
                  <a:lumMod val="50000"/>
                </a:schemeClr>
              </a:solidFill>
              <a:latin typeface="Calibri" pitchFamily="34" charset="0"/>
            </a:endParaRPr>
          </a:p>
          <a:p>
            <a:pPr indent="273050">
              <a:buBlip>
                <a:blip r:embed="rId3"/>
              </a:buBlip>
            </a:pPr>
            <a:r>
              <a:rPr lang="en-US" altLang="ja-JP" sz="2000" b="1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D</a:t>
            </a:r>
            <a:r>
              <a:rPr kumimoji="0" lang="en-US" altLang="ja-JP" sz="2000" b="1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rip-lines (limit of existence)</a:t>
            </a:r>
            <a:endParaRPr lang="en-US" altLang="ja-JP" sz="2000" b="1" dirty="0">
              <a:solidFill>
                <a:schemeClr val="accent3">
                  <a:lumMod val="50000"/>
                </a:schemeClr>
              </a:solidFill>
              <a:latin typeface="Calibri" pitchFamily="34" charset="0"/>
            </a:endParaRPr>
          </a:p>
          <a:p>
            <a:r>
              <a:rPr lang="en-US" altLang="ja-JP" sz="2000" b="1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     by theoretical predictions ≈ 6000 </a:t>
            </a:r>
            <a:endParaRPr kumimoji="0" lang="en-US" altLang="ja-JP" sz="2000" b="1" dirty="0">
              <a:solidFill>
                <a:schemeClr val="accent3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1234696" y="3254032"/>
            <a:ext cx="11805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pPr>
              <a:spcBef>
                <a:spcPct val="10000"/>
              </a:spcBef>
            </a:pPr>
            <a:r>
              <a:rPr lang="en-US" altLang="ko-KR" b="1" dirty="0" err="1">
                <a:solidFill>
                  <a:srgbClr val="FF0000"/>
                </a:solidFill>
                <a:latin typeface="Calibri" pitchFamily="34" charset="0"/>
                <a:ea typeface="굴림" pitchFamily="50" charset="-127"/>
              </a:rPr>
              <a:t>rp</a:t>
            </a:r>
            <a:r>
              <a:rPr lang="en-US" altLang="ko-KR" b="1" dirty="0">
                <a:solidFill>
                  <a:srgbClr val="FF0000"/>
                </a:solidFill>
                <a:latin typeface="Calibri" pitchFamily="34" charset="0"/>
                <a:ea typeface="굴림" pitchFamily="50" charset="-127"/>
              </a:rPr>
              <a:t>-process</a:t>
            </a:r>
            <a:endParaRPr lang="ko-KR" altLang="en-US" b="1" dirty="0">
              <a:solidFill>
                <a:srgbClr val="FF0000"/>
              </a:solidFill>
              <a:latin typeface="Calibri" pitchFamily="34" charset="0"/>
              <a:ea typeface="굴림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 bwMode="auto">
          <a:xfrm>
            <a:off x="2348048" y="2320634"/>
            <a:ext cx="1318887" cy="674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pPr algn="ctr">
              <a:spcBef>
                <a:spcPct val="10000"/>
              </a:spcBef>
            </a:pPr>
            <a:r>
              <a:rPr lang="en-US" altLang="ko-KR" b="1" dirty="0">
                <a:solidFill>
                  <a:srgbClr val="FF0000"/>
                </a:solidFill>
                <a:latin typeface="Calibri" pitchFamily="34" charset="0"/>
                <a:ea typeface="굴림" pitchFamily="50" charset="-127"/>
              </a:rPr>
              <a:t>s-process</a:t>
            </a:r>
          </a:p>
          <a:p>
            <a:pPr algn="ctr">
              <a:spcBef>
                <a:spcPct val="10000"/>
              </a:spcBef>
            </a:pPr>
            <a:r>
              <a:rPr lang="en-US" altLang="ko-KR" b="1" dirty="0">
                <a:solidFill>
                  <a:srgbClr val="FF0000"/>
                </a:solidFill>
                <a:latin typeface="Calibri" pitchFamily="34" charset="0"/>
                <a:ea typeface="굴림" pitchFamily="50" charset="-127"/>
              </a:rPr>
              <a:t>(Red</a:t>
            </a:r>
            <a:r>
              <a:rPr lang="ko-KR" altLang="en-US" b="1" dirty="0">
                <a:solidFill>
                  <a:srgbClr val="FF0000"/>
                </a:solidFill>
                <a:latin typeface="Calibri" pitchFamily="34" charset="0"/>
                <a:ea typeface="굴림" pitchFamily="50" charset="-127"/>
              </a:rPr>
              <a:t> </a:t>
            </a:r>
            <a:r>
              <a:rPr lang="en-US" altLang="ko-KR" b="1" dirty="0">
                <a:solidFill>
                  <a:srgbClr val="FF0000"/>
                </a:solidFill>
                <a:latin typeface="Calibri" pitchFamily="34" charset="0"/>
                <a:ea typeface="굴림" pitchFamily="50" charset="-127"/>
              </a:rPr>
              <a:t>giants)</a:t>
            </a:r>
            <a:endParaRPr lang="ko-KR" altLang="en-US" b="1" dirty="0">
              <a:solidFill>
                <a:srgbClr val="FF0000"/>
              </a:solidFill>
              <a:latin typeface="Calibri" pitchFamily="34" charset="0"/>
              <a:ea typeface="굴림" pitchFamily="50" charset="-127"/>
            </a:endParaRPr>
          </a:p>
        </p:txBody>
      </p:sp>
      <p:cxnSp>
        <p:nvCxnSpPr>
          <p:cNvPr id="23" name="직선 화살표 연결선 22"/>
          <p:cNvCxnSpPr/>
          <p:nvPr/>
        </p:nvCxnSpPr>
        <p:spPr>
          <a:xfrm rot="16200000" flipH="1">
            <a:off x="3000364" y="3051858"/>
            <a:ext cx="500068" cy="357192"/>
          </a:xfrm>
          <a:prstGeom prst="straightConnector1">
            <a:avLst/>
          </a:prstGeom>
          <a:ln w="508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24" name="바닥글 개체 틀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56560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Origin of Heavy Elements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graphicFrame>
        <p:nvGraphicFramePr>
          <p:cNvPr id="7" name="다이어그램 6"/>
          <p:cNvGraphicFramePr/>
          <p:nvPr>
            <p:extLst>
              <p:ext uri="{D42A27DB-BD31-4B8C-83A1-F6EECF244321}">
                <p14:modId xmlns:p14="http://schemas.microsoft.com/office/powerpoint/2010/main" val="172420090"/>
              </p:ext>
            </p:extLst>
          </p:nvPr>
        </p:nvGraphicFramePr>
        <p:xfrm>
          <a:off x="428596" y="1378958"/>
          <a:ext cx="8358246" cy="4786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7715250" y="5197266"/>
            <a:ext cx="784225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660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?</a:t>
            </a:r>
            <a:endParaRPr kumimoji="0" lang="ko-KR" altLang="en-US" sz="660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357188" y="5022284"/>
            <a:ext cx="4000500" cy="830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0850" indent="-450850"/>
            <a:r>
              <a:rPr lang="en-US" altLang="ko-KR" sz="2400">
                <a:solidFill>
                  <a:srgbClr val="953735"/>
                </a:solidFill>
                <a:latin typeface="HY견고딕" pitchFamily="18" charset="-127"/>
                <a:ea typeface="HY견고딕" pitchFamily="18" charset="-127"/>
              </a:rPr>
              <a:t>Q) </a:t>
            </a:r>
            <a:r>
              <a:rPr lang="ko-KR" altLang="en-US" sz="2400">
                <a:solidFill>
                  <a:srgbClr val="953735"/>
                </a:solidFill>
                <a:latin typeface="HY견고딕" pitchFamily="18" charset="-127"/>
                <a:ea typeface="HY견고딕" pitchFamily="18" charset="-127"/>
              </a:rPr>
              <a:t>우주의 무거운 원소들은 어디서 왔을까</a:t>
            </a:r>
            <a:r>
              <a:rPr lang="en-US" altLang="ko-KR" sz="2400">
                <a:solidFill>
                  <a:srgbClr val="953735"/>
                </a:solidFill>
                <a:latin typeface="HY견고딕" pitchFamily="18" charset="-127"/>
                <a:ea typeface="HY견고딕" pitchFamily="18" charset="-127"/>
              </a:rPr>
              <a:t>?</a:t>
            </a:r>
            <a:endParaRPr lang="ko-KR" altLang="en-US" sz="2400">
              <a:solidFill>
                <a:srgbClr val="953735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9977" y="908720"/>
            <a:ext cx="206178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b="1" dirty="0"/>
              <a:t>Big Bang </a:t>
            </a:r>
            <a:r>
              <a:rPr lang="ko-KR" altLang="en-US" sz="2200" b="1" dirty="0"/>
              <a:t>이후</a:t>
            </a:r>
          </a:p>
        </p:txBody>
      </p:sp>
    </p:spTree>
    <p:extLst>
      <p:ext uri="{BB962C8B-B14F-4D97-AF65-F5344CB8AC3E}">
        <p14:creationId xmlns:p14="http://schemas.microsoft.com/office/powerpoint/2010/main" val="12068825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48400" y="6368233"/>
            <a:ext cx="2133600" cy="365125"/>
          </a:xfrm>
        </p:spPr>
        <p:txBody>
          <a:bodyPr/>
          <a:lstStyle/>
          <a:p>
            <a:fld id="{F6973254-5E58-46DE-8A56-123A268E143C}" type="slidenum">
              <a:rPr lang="ko-KR" altLang="en-US" smtClean="0"/>
              <a:t>13</a:t>
            </a:fld>
            <a:endParaRPr lang="ko-KR" altLang="en-US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7807269" y="429940"/>
            <a:ext cx="533400" cy="5334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latinLnBrk="0"/>
            <a:r>
              <a:rPr kumimoji="0" lang="ko-KR" altLang="en-US" b="1" baseline="300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25</a:t>
            </a:r>
            <a:r>
              <a:rPr kumimoji="0" lang="en-US" altLang="ko-KR" b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Al</a:t>
            </a: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7807269" y="1180827"/>
            <a:ext cx="533400" cy="533400"/>
          </a:xfrm>
          <a:prstGeom prst="rect">
            <a:avLst/>
          </a:prstGeom>
          <a:solidFill>
            <a:srgbClr val="92D05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latinLnBrk="0"/>
            <a:r>
              <a:rPr kumimoji="0" lang="ko-KR" altLang="en-US" b="1" baseline="300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24</a:t>
            </a:r>
            <a:r>
              <a:rPr kumimoji="0" lang="en-US" altLang="ko-KR" b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Mg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7807269" y="1944415"/>
            <a:ext cx="533400" cy="533400"/>
          </a:xfrm>
          <a:prstGeom prst="rect">
            <a:avLst/>
          </a:prstGeom>
          <a:solidFill>
            <a:srgbClr val="92D05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latinLnBrk="0"/>
            <a:r>
              <a:rPr kumimoji="0" lang="ko-KR" altLang="en-US" b="1" baseline="300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23</a:t>
            </a:r>
            <a:r>
              <a:rPr kumimoji="0" lang="en-US" altLang="ko-KR" b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Na</a:t>
            </a:r>
            <a:endParaRPr kumimoji="0" lang="ko-KR" altLang="en-US" b="1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7807269" y="2706415"/>
            <a:ext cx="533400" cy="533400"/>
          </a:xfrm>
          <a:prstGeom prst="rect">
            <a:avLst/>
          </a:prstGeom>
          <a:solidFill>
            <a:srgbClr val="92D05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latinLnBrk="0"/>
            <a:r>
              <a:rPr kumimoji="0" lang="ko-KR" altLang="en-US" b="1" baseline="300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22</a:t>
            </a:r>
            <a:r>
              <a:rPr kumimoji="0" lang="en-US" altLang="ko-KR" b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Ne</a:t>
            </a:r>
            <a:endParaRPr kumimoji="0" lang="ko-KR" altLang="en-US" b="1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7034157" y="2706415"/>
            <a:ext cx="533400" cy="533400"/>
          </a:xfrm>
          <a:prstGeom prst="rect">
            <a:avLst/>
          </a:prstGeom>
          <a:solidFill>
            <a:srgbClr val="92D05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latinLnBrk="0"/>
            <a:r>
              <a:rPr kumimoji="0" lang="ko-KR" altLang="en-US" b="1" baseline="300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21</a:t>
            </a:r>
            <a:r>
              <a:rPr kumimoji="0" lang="en-US" altLang="ko-KR" b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Ne</a:t>
            </a:r>
            <a:endParaRPr kumimoji="0" lang="ko-KR" altLang="en-US" b="1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6272157" y="2706415"/>
            <a:ext cx="533400" cy="533400"/>
          </a:xfrm>
          <a:prstGeom prst="rect">
            <a:avLst/>
          </a:prstGeom>
          <a:solidFill>
            <a:srgbClr val="92D05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latinLnBrk="0"/>
            <a:r>
              <a:rPr kumimoji="0" lang="ko-KR" altLang="en-US" b="1" baseline="300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20</a:t>
            </a:r>
            <a:r>
              <a:rPr kumimoji="0" lang="en-US" altLang="ko-KR" b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Ne</a:t>
            </a:r>
            <a:endParaRPr kumimoji="0" lang="ko-KR" altLang="en-US" b="1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7034157" y="1944415"/>
            <a:ext cx="533400" cy="5334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latinLnBrk="0"/>
            <a:r>
              <a:rPr kumimoji="0" lang="ko-KR" altLang="en-US" b="1" baseline="300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22</a:t>
            </a:r>
            <a:r>
              <a:rPr kumimoji="0" lang="en-US" altLang="ko-KR" b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Na</a:t>
            </a:r>
            <a:endParaRPr kumimoji="0" lang="ko-KR" altLang="en-US" b="1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7034157" y="1180827"/>
            <a:ext cx="533400" cy="5334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latinLnBrk="0"/>
            <a:r>
              <a:rPr kumimoji="0" lang="ko-KR" altLang="en-US" b="1" baseline="300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23</a:t>
            </a:r>
            <a:r>
              <a:rPr kumimoji="0" lang="en-US" altLang="ko-KR" b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Mg</a:t>
            </a:r>
            <a:endParaRPr kumimoji="0" lang="ko-KR" altLang="en-US" b="1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7034157" y="429940"/>
            <a:ext cx="533400" cy="5334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latinLnBrk="0"/>
            <a:r>
              <a:rPr kumimoji="0" lang="ko-KR" altLang="en-US" b="1" baseline="300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24</a:t>
            </a:r>
            <a:r>
              <a:rPr kumimoji="0" lang="en-US" altLang="ko-KR" b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Al</a:t>
            </a:r>
            <a:endParaRPr kumimoji="0" lang="ko-KR" altLang="en-US" b="1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7" name="Rectangle 11"/>
          <p:cNvSpPr>
            <a:spLocks noChangeArrowheads="1"/>
          </p:cNvSpPr>
          <p:nvPr/>
        </p:nvSpPr>
        <p:spPr bwMode="auto">
          <a:xfrm>
            <a:off x="6272157" y="1944415"/>
            <a:ext cx="533400" cy="5334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latinLnBrk="0"/>
            <a:r>
              <a:rPr kumimoji="0" lang="ko-KR" altLang="en-US" b="1" baseline="300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21</a:t>
            </a:r>
            <a:r>
              <a:rPr kumimoji="0" lang="en-US" altLang="ko-KR" b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Na</a:t>
            </a:r>
            <a:endParaRPr kumimoji="0" lang="ko-KR" altLang="en-US" b="1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6272157" y="1180827"/>
            <a:ext cx="533400" cy="5334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latinLnBrk="0"/>
            <a:r>
              <a:rPr kumimoji="0" lang="ko-KR" altLang="en-US" b="1" baseline="300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22</a:t>
            </a:r>
            <a:r>
              <a:rPr kumimoji="0" lang="en-US" altLang="ko-KR" b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Mg</a:t>
            </a:r>
            <a:endParaRPr kumimoji="0" lang="ko-KR" altLang="en-US" b="1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9" name="Rectangle 13"/>
          <p:cNvSpPr>
            <a:spLocks noChangeArrowheads="1"/>
          </p:cNvSpPr>
          <p:nvPr/>
        </p:nvSpPr>
        <p:spPr bwMode="auto">
          <a:xfrm>
            <a:off x="6272157" y="3468415"/>
            <a:ext cx="533400" cy="533400"/>
          </a:xfrm>
          <a:prstGeom prst="rect">
            <a:avLst/>
          </a:prstGeom>
          <a:solidFill>
            <a:srgbClr val="92D05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latinLnBrk="0"/>
            <a:r>
              <a:rPr kumimoji="0" lang="ko-KR" altLang="en-US" b="1" baseline="300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19</a:t>
            </a:r>
            <a:r>
              <a:rPr kumimoji="0" lang="en-US" altLang="ko-KR" b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F</a:t>
            </a:r>
            <a:endParaRPr kumimoji="0" lang="ko-KR" altLang="en-US" b="1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20" name="Rectangle 14"/>
          <p:cNvSpPr>
            <a:spLocks noChangeArrowheads="1"/>
          </p:cNvSpPr>
          <p:nvPr/>
        </p:nvSpPr>
        <p:spPr bwMode="auto">
          <a:xfrm>
            <a:off x="6272157" y="4241527"/>
            <a:ext cx="533400" cy="533400"/>
          </a:xfrm>
          <a:prstGeom prst="rect">
            <a:avLst/>
          </a:prstGeom>
          <a:solidFill>
            <a:srgbClr val="92D05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latinLnBrk="0"/>
            <a:r>
              <a:rPr kumimoji="0" lang="ko-KR" altLang="en-US" b="1" baseline="300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18</a:t>
            </a:r>
            <a:r>
              <a:rPr kumimoji="0" lang="en-US" altLang="ko-KR" b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O</a:t>
            </a:r>
            <a:endParaRPr kumimoji="0" lang="ko-KR" altLang="en-US" b="1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21" name="Rectangle 17"/>
          <p:cNvSpPr>
            <a:spLocks noChangeArrowheads="1"/>
          </p:cNvSpPr>
          <p:nvPr/>
        </p:nvSpPr>
        <p:spPr bwMode="auto">
          <a:xfrm>
            <a:off x="5487932" y="1180827"/>
            <a:ext cx="533400" cy="5334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latinLnBrk="0"/>
            <a:r>
              <a:rPr kumimoji="0" lang="ko-KR" altLang="en-US" b="1" baseline="300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21</a:t>
            </a:r>
            <a:r>
              <a:rPr kumimoji="0" lang="en-US" altLang="ko-KR" b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Mg</a:t>
            </a:r>
            <a:endParaRPr kumimoji="0" lang="ko-KR" altLang="en-US" b="1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22" name="Rectangle 18"/>
          <p:cNvSpPr>
            <a:spLocks noChangeArrowheads="1"/>
          </p:cNvSpPr>
          <p:nvPr/>
        </p:nvSpPr>
        <p:spPr bwMode="auto">
          <a:xfrm>
            <a:off x="5487932" y="1944415"/>
            <a:ext cx="533400" cy="5334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latinLnBrk="0"/>
            <a:r>
              <a:rPr kumimoji="0" lang="ko-KR" altLang="en-US" b="1" baseline="300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20</a:t>
            </a:r>
            <a:r>
              <a:rPr kumimoji="0" lang="en-US" altLang="ko-KR" b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Na</a:t>
            </a:r>
            <a:endParaRPr kumimoji="0" lang="ko-KR" altLang="en-US" b="1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23" name="Rectangle 19"/>
          <p:cNvSpPr>
            <a:spLocks noChangeArrowheads="1"/>
          </p:cNvSpPr>
          <p:nvPr/>
        </p:nvSpPr>
        <p:spPr bwMode="auto">
          <a:xfrm>
            <a:off x="5487932" y="2706415"/>
            <a:ext cx="533400" cy="533400"/>
          </a:xfrm>
          <a:prstGeom prst="rect">
            <a:avLst/>
          </a:pr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latinLnBrk="0"/>
            <a:r>
              <a:rPr kumimoji="0" lang="ko-KR" altLang="en-US" b="1" baseline="300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19</a:t>
            </a:r>
            <a:r>
              <a:rPr kumimoji="0" lang="en-US" altLang="ko-KR" b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Ne</a:t>
            </a:r>
            <a:endParaRPr kumimoji="0" lang="ko-KR" altLang="en-US" b="1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24" name="Rectangle 20"/>
          <p:cNvSpPr>
            <a:spLocks noChangeArrowheads="1"/>
          </p:cNvSpPr>
          <p:nvPr/>
        </p:nvSpPr>
        <p:spPr bwMode="auto">
          <a:xfrm>
            <a:off x="5487932" y="3468415"/>
            <a:ext cx="533400" cy="5334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latinLnBrk="0"/>
            <a:r>
              <a:rPr kumimoji="0" lang="ko-KR" altLang="en-US" b="1" baseline="300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18</a:t>
            </a:r>
            <a:r>
              <a:rPr kumimoji="0" lang="en-US" altLang="ko-KR" b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F</a:t>
            </a:r>
            <a:endParaRPr kumimoji="0" lang="ko-KR" altLang="en-US" b="1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25" name="Rectangle 21"/>
          <p:cNvSpPr>
            <a:spLocks noChangeArrowheads="1"/>
          </p:cNvSpPr>
          <p:nvPr/>
        </p:nvSpPr>
        <p:spPr bwMode="auto">
          <a:xfrm>
            <a:off x="5487932" y="4241527"/>
            <a:ext cx="533400" cy="533400"/>
          </a:xfrm>
          <a:prstGeom prst="rect">
            <a:avLst/>
          </a:prstGeom>
          <a:solidFill>
            <a:srgbClr val="92D05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latinLnBrk="0"/>
            <a:r>
              <a:rPr kumimoji="0" lang="ko-KR" altLang="en-US" b="1" baseline="300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17</a:t>
            </a:r>
            <a:r>
              <a:rPr kumimoji="0" lang="en-US" altLang="ko-KR" b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O</a:t>
            </a:r>
            <a:endParaRPr kumimoji="0" lang="ko-KR" altLang="en-US" b="1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26" name="Rectangle 22"/>
          <p:cNvSpPr>
            <a:spLocks noChangeArrowheads="1"/>
          </p:cNvSpPr>
          <p:nvPr/>
        </p:nvSpPr>
        <p:spPr bwMode="auto">
          <a:xfrm>
            <a:off x="4703707" y="2706415"/>
            <a:ext cx="533400" cy="533400"/>
          </a:xfrm>
          <a:prstGeom prst="rect">
            <a:avLst/>
          </a:pr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latinLnBrk="0"/>
            <a:r>
              <a:rPr kumimoji="0" lang="ko-KR" altLang="en-US" b="1" baseline="300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18</a:t>
            </a:r>
            <a:r>
              <a:rPr kumimoji="0" lang="en-US" altLang="ko-KR" b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Ne</a:t>
            </a:r>
            <a:endParaRPr kumimoji="0" lang="ko-KR" altLang="en-US" b="1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27" name="Rectangle 23"/>
          <p:cNvSpPr>
            <a:spLocks noChangeArrowheads="1"/>
          </p:cNvSpPr>
          <p:nvPr/>
        </p:nvSpPr>
        <p:spPr bwMode="auto">
          <a:xfrm>
            <a:off x="4703707" y="3468415"/>
            <a:ext cx="533400" cy="5334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latinLnBrk="0"/>
            <a:r>
              <a:rPr kumimoji="0" lang="ko-KR" altLang="en-US" b="1" baseline="30000" dirty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17</a:t>
            </a:r>
            <a:r>
              <a:rPr kumimoji="0" lang="en-US" altLang="ko-KR" b="1" dirty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F</a:t>
            </a:r>
            <a:endParaRPr kumimoji="0" lang="ko-KR" altLang="en-US" b="1" dirty="0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28" name="Rectangle 24"/>
          <p:cNvSpPr>
            <a:spLocks noChangeArrowheads="1"/>
          </p:cNvSpPr>
          <p:nvPr/>
        </p:nvSpPr>
        <p:spPr bwMode="auto">
          <a:xfrm>
            <a:off x="4703707" y="4241527"/>
            <a:ext cx="533400" cy="533400"/>
          </a:xfrm>
          <a:prstGeom prst="rect">
            <a:avLst/>
          </a:prstGeom>
          <a:solidFill>
            <a:srgbClr val="92D05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latinLnBrk="0"/>
            <a:r>
              <a:rPr kumimoji="0" lang="ko-KR" altLang="en-US" b="1" baseline="300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16</a:t>
            </a:r>
            <a:r>
              <a:rPr kumimoji="0" lang="en-US" altLang="ko-KR" b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O</a:t>
            </a:r>
            <a:endParaRPr kumimoji="0" lang="ko-KR" altLang="en-US" b="1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29" name="Rectangle 25"/>
          <p:cNvSpPr>
            <a:spLocks noChangeArrowheads="1"/>
          </p:cNvSpPr>
          <p:nvPr/>
        </p:nvSpPr>
        <p:spPr bwMode="auto">
          <a:xfrm>
            <a:off x="4692594" y="5014640"/>
            <a:ext cx="533400" cy="533400"/>
          </a:xfrm>
          <a:prstGeom prst="rect">
            <a:avLst/>
          </a:prstGeom>
          <a:solidFill>
            <a:srgbClr val="92D05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latinLnBrk="0"/>
            <a:r>
              <a:rPr kumimoji="0" lang="ko-KR" altLang="en-US" b="1" baseline="300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15</a:t>
            </a:r>
            <a:r>
              <a:rPr kumimoji="0" lang="en-US" altLang="ko-KR" b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N</a:t>
            </a:r>
            <a:endParaRPr kumimoji="0" lang="ko-KR" altLang="en-US" b="1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30" name="Rectangle 26"/>
          <p:cNvSpPr>
            <a:spLocks noChangeArrowheads="1"/>
          </p:cNvSpPr>
          <p:nvPr/>
        </p:nvSpPr>
        <p:spPr bwMode="auto">
          <a:xfrm>
            <a:off x="3930594" y="4241527"/>
            <a:ext cx="533400" cy="533400"/>
          </a:xfrm>
          <a:prstGeom prst="rect">
            <a:avLst/>
          </a:pr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latinLnBrk="0"/>
            <a:r>
              <a:rPr kumimoji="0" lang="ko-KR" altLang="en-US" b="1" baseline="300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15</a:t>
            </a:r>
            <a:r>
              <a:rPr kumimoji="0" lang="en-US" altLang="ko-KR" b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O</a:t>
            </a:r>
            <a:endParaRPr kumimoji="0" lang="ko-KR" altLang="en-US" b="1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31" name="Rectangle 27"/>
          <p:cNvSpPr>
            <a:spLocks noChangeArrowheads="1"/>
          </p:cNvSpPr>
          <p:nvPr/>
        </p:nvSpPr>
        <p:spPr bwMode="auto">
          <a:xfrm>
            <a:off x="3147957" y="4241527"/>
            <a:ext cx="533400" cy="533400"/>
          </a:xfrm>
          <a:prstGeom prst="rect">
            <a:avLst/>
          </a:pr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latinLnBrk="0"/>
            <a:r>
              <a:rPr kumimoji="0" lang="ko-KR" altLang="en-US" b="1" baseline="300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14</a:t>
            </a:r>
            <a:r>
              <a:rPr kumimoji="0" lang="en-US" altLang="ko-KR" b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O</a:t>
            </a:r>
            <a:endParaRPr kumimoji="0" lang="ko-KR" altLang="en-US" b="1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32" name="Rectangle 28"/>
          <p:cNvSpPr>
            <a:spLocks noChangeArrowheads="1"/>
          </p:cNvSpPr>
          <p:nvPr/>
        </p:nvSpPr>
        <p:spPr bwMode="auto">
          <a:xfrm>
            <a:off x="3147957" y="5013052"/>
            <a:ext cx="533400" cy="5334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latinLnBrk="0"/>
            <a:r>
              <a:rPr kumimoji="0" lang="ko-KR" altLang="en-US" b="1" baseline="300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13</a:t>
            </a:r>
            <a:r>
              <a:rPr kumimoji="0" lang="en-US" altLang="ko-KR" b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N</a:t>
            </a:r>
            <a:endParaRPr kumimoji="0" lang="ko-KR" altLang="en-US" b="1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33" name="Rectangle 29"/>
          <p:cNvSpPr>
            <a:spLocks noChangeArrowheads="1"/>
          </p:cNvSpPr>
          <p:nvPr/>
        </p:nvSpPr>
        <p:spPr bwMode="auto">
          <a:xfrm>
            <a:off x="3147957" y="5775052"/>
            <a:ext cx="533400" cy="533400"/>
          </a:xfrm>
          <a:prstGeom prst="rect">
            <a:avLst/>
          </a:prstGeom>
          <a:solidFill>
            <a:srgbClr val="92D05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latinLnBrk="0"/>
            <a:r>
              <a:rPr kumimoji="0" lang="ko-KR" altLang="en-US" b="1" baseline="300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12</a:t>
            </a:r>
            <a:r>
              <a:rPr kumimoji="0" lang="en-US" altLang="ko-KR" b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C</a:t>
            </a:r>
            <a:endParaRPr kumimoji="0" lang="ko-KR" altLang="en-US" b="1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34" name="Rectangle 30"/>
          <p:cNvSpPr>
            <a:spLocks noChangeArrowheads="1"/>
          </p:cNvSpPr>
          <p:nvPr/>
        </p:nvSpPr>
        <p:spPr bwMode="auto">
          <a:xfrm>
            <a:off x="3930594" y="5775052"/>
            <a:ext cx="533400" cy="533400"/>
          </a:xfrm>
          <a:prstGeom prst="rect">
            <a:avLst/>
          </a:prstGeom>
          <a:solidFill>
            <a:srgbClr val="92D05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latinLnBrk="0"/>
            <a:r>
              <a:rPr kumimoji="0" lang="ko-KR" altLang="en-US" b="1" baseline="300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13</a:t>
            </a:r>
            <a:r>
              <a:rPr kumimoji="0" lang="en-US" altLang="ko-KR" b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C</a:t>
            </a:r>
            <a:endParaRPr kumimoji="0" lang="ko-KR" altLang="en-US" b="1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35" name="Rectangle 31"/>
          <p:cNvSpPr>
            <a:spLocks noChangeArrowheads="1"/>
          </p:cNvSpPr>
          <p:nvPr/>
        </p:nvSpPr>
        <p:spPr bwMode="auto">
          <a:xfrm>
            <a:off x="3930594" y="5013052"/>
            <a:ext cx="533400" cy="533400"/>
          </a:xfrm>
          <a:prstGeom prst="rect">
            <a:avLst/>
          </a:prstGeom>
          <a:solidFill>
            <a:srgbClr val="92D05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latinLnBrk="0"/>
            <a:r>
              <a:rPr kumimoji="0" lang="ko-KR" altLang="en-US" b="1" baseline="300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14</a:t>
            </a:r>
            <a:r>
              <a:rPr kumimoji="0" lang="en-US" altLang="ko-KR" b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N</a:t>
            </a:r>
            <a:endParaRPr kumimoji="0" lang="ko-KR" altLang="en-US" b="1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36" name="Line 32"/>
          <p:cNvSpPr>
            <a:spLocks noChangeShapeType="1"/>
          </p:cNvSpPr>
          <p:nvPr/>
        </p:nvSpPr>
        <p:spPr bwMode="auto">
          <a:xfrm>
            <a:off x="6032444" y="1725340"/>
            <a:ext cx="238125" cy="2333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7" name="Line 33"/>
          <p:cNvSpPr>
            <a:spLocks noChangeShapeType="1"/>
          </p:cNvSpPr>
          <p:nvPr/>
        </p:nvSpPr>
        <p:spPr bwMode="auto">
          <a:xfrm>
            <a:off x="6807144" y="1725340"/>
            <a:ext cx="238125" cy="2333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8" name="Line 34"/>
          <p:cNvSpPr>
            <a:spLocks noChangeShapeType="1"/>
          </p:cNvSpPr>
          <p:nvPr/>
        </p:nvSpPr>
        <p:spPr bwMode="auto">
          <a:xfrm>
            <a:off x="6034032" y="3244577"/>
            <a:ext cx="238125" cy="2333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9" name="Line 35"/>
          <p:cNvSpPr>
            <a:spLocks noChangeShapeType="1"/>
          </p:cNvSpPr>
          <p:nvPr/>
        </p:nvSpPr>
        <p:spPr bwMode="auto">
          <a:xfrm>
            <a:off x="5249807" y="3249340"/>
            <a:ext cx="238125" cy="233362"/>
          </a:xfrm>
          <a:prstGeom prst="line">
            <a:avLst/>
          </a:prstGeom>
          <a:noFill/>
          <a:ln w="12700">
            <a:solidFill>
              <a:srgbClr val="00B05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0" name="Line 36"/>
          <p:cNvSpPr>
            <a:spLocks noChangeShapeType="1"/>
          </p:cNvSpPr>
          <p:nvPr/>
        </p:nvSpPr>
        <p:spPr bwMode="auto">
          <a:xfrm>
            <a:off x="3692469" y="4768577"/>
            <a:ext cx="238125" cy="233363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" name="Line 37"/>
          <p:cNvSpPr>
            <a:spLocks noChangeShapeType="1"/>
          </p:cNvSpPr>
          <p:nvPr/>
        </p:nvSpPr>
        <p:spPr bwMode="auto">
          <a:xfrm>
            <a:off x="3694057" y="5552802"/>
            <a:ext cx="238125" cy="233363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2" name="Line 38"/>
          <p:cNvSpPr>
            <a:spLocks noChangeShapeType="1"/>
          </p:cNvSpPr>
          <p:nvPr/>
        </p:nvSpPr>
        <p:spPr bwMode="auto">
          <a:xfrm flipV="1">
            <a:off x="3455557" y="5535340"/>
            <a:ext cx="0" cy="244475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3" name="Line 39"/>
          <p:cNvSpPr>
            <a:spLocks noChangeShapeType="1"/>
          </p:cNvSpPr>
          <p:nvPr/>
        </p:nvSpPr>
        <p:spPr bwMode="auto">
          <a:xfrm flipV="1">
            <a:off x="4206819" y="5530577"/>
            <a:ext cx="0" cy="244475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4" name="Line 40"/>
          <p:cNvSpPr>
            <a:spLocks noChangeShapeType="1"/>
          </p:cNvSpPr>
          <p:nvPr/>
        </p:nvSpPr>
        <p:spPr bwMode="auto">
          <a:xfrm flipV="1">
            <a:off x="4247645" y="4768577"/>
            <a:ext cx="0" cy="244475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5" name="Line 41"/>
          <p:cNvSpPr>
            <a:spLocks noChangeShapeType="1"/>
          </p:cNvSpPr>
          <p:nvPr/>
        </p:nvSpPr>
        <p:spPr bwMode="auto">
          <a:xfrm>
            <a:off x="4456057" y="4771752"/>
            <a:ext cx="227012" cy="31750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6" name="Line 42"/>
          <p:cNvSpPr>
            <a:spLocks noChangeShapeType="1"/>
          </p:cNvSpPr>
          <p:nvPr/>
        </p:nvSpPr>
        <p:spPr bwMode="auto">
          <a:xfrm>
            <a:off x="4465582" y="4773340"/>
            <a:ext cx="304800" cy="2286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7" name="Line 43"/>
          <p:cNvSpPr>
            <a:spLocks noChangeShapeType="1"/>
          </p:cNvSpPr>
          <p:nvPr/>
        </p:nvSpPr>
        <p:spPr bwMode="auto">
          <a:xfrm flipH="1">
            <a:off x="5248219" y="4000227"/>
            <a:ext cx="1025525" cy="228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8" name="Line 44"/>
          <p:cNvSpPr>
            <a:spLocks noChangeShapeType="1"/>
          </p:cNvSpPr>
          <p:nvPr/>
        </p:nvSpPr>
        <p:spPr bwMode="auto">
          <a:xfrm flipH="1">
            <a:off x="4465582" y="4001815"/>
            <a:ext cx="1025525" cy="228600"/>
          </a:xfrm>
          <a:prstGeom prst="line">
            <a:avLst/>
          </a:prstGeom>
          <a:noFill/>
          <a:ln w="12700">
            <a:solidFill>
              <a:srgbClr val="00B05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9" name="Line 45"/>
          <p:cNvSpPr>
            <a:spLocks noChangeShapeType="1"/>
          </p:cNvSpPr>
          <p:nvPr/>
        </p:nvSpPr>
        <p:spPr bwMode="auto">
          <a:xfrm flipH="1">
            <a:off x="3662307" y="5565502"/>
            <a:ext cx="1008062" cy="3048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cxnSp>
        <p:nvCxnSpPr>
          <p:cNvPr id="51" name="AutoShape 47"/>
          <p:cNvCxnSpPr>
            <a:cxnSpLocks noChangeShapeType="1"/>
            <a:stCxn id="15" idx="0"/>
            <a:endCxn id="16" idx="2"/>
          </p:cNvCxnSpPr>
          <p:nvPr/>
        </p:nvCxnSpPr>
        <p:spPr bwMode="auto">
          <a:xfrm flipV="1">
            <a:off x="7300857" y="963340"/>
            <a:ext cx="0" cy="217487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52" name="AutoShape 48"/>
          <p:cNvCxnSpPr>
            <a:cxnSpLocks noChangeShapeType="1"/>
          </p:cNvCxnSpPr>
          <p:nvPr/>
        </p:nvCxnSpPr>
        <p:spPr bwMode="auto">
          <a:xfrm flipV="1">
            <a:off x="7307207" y="212452"/>
            <a:ext cx="0" cy="217488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53" name="AutoShape 49"/>
          <p:cNvCxnSpPr>
            <a:cxnSpLocks noChangeShapeType="1"/>
          </p:cNvCxnSpPr>
          <p:nvPr/>
        </p:nvCxnSpPr>
        <p:spPr bwMode="auto">
          <a:xfrm flipV="1">
            <a:off x="8067619" y="212452"/>
            <a:ext cx="0" cy="217488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54" name="AutoShape 50"/>
          <p:cNvCxnSpPr>
            <a:cxnSpLocks noChangeShapeType="1"/>
            <a:stCxn id="14" idx="0"/>
            <a:endCxn id="15" idx="2"/>
          </p:cNvCxnSpPr>
          <p:nvPr/>
        </p:nvCxnSpPr>
        <p:spPr bwMode="auto">
          <a:xfrm flipV="1">
            <a:off x="7300857" y="1714227"/>
            <a:ext cx="0" cy="230188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55" name="AutoShape 51"/>
          <p:cNvCxnSpPr>
            <a:cxnSpLocks noChangeShapeType="1"/>
            <a:stCxn id="17" idx="0"/>
            <a:endCxn id="18" idx="2"/>
          </p:cNvCxnSpPr>
          <p:nvPr/>
        </p:nvCxnSpPr>
        <p:spPr bwMode="auto">
          <a:xfrm flipV="1">
            <a:off x="6538857" y="1714227"/>
            <a:ext cx="0" cy="230188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56" name="AutoShape 52"/>
          <p:cNvCxnSpPr>
            <a:cxnSpLocks noChangeShapeType="1"/>
            <a:stCxn id="22" idx="0"/>
            <a:endCxn id="21" idx="2"/>
          </p:cNvCxnSpPr>
          <p:nvPr/>
        </p:nvCxnSpPr>
        <p:spPr bwMode="auto">
          <a:xfrm flipV="1">
            <a:off x="5754632" y="1714227"/>
            <a:ext cx="0" cy="230188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57" name="AutoShape 53"/>
          <p:cNvCxnSpPr>
            <a:cxnSpLocks noChangeShapeType="1"/>
            <a:stCxn id="23" idx="0"/>
            <a:endCxn id="22" idx="2"/>
          </p:cNvCxnSpPr>
          <p:nvPr/>
        </p:nvCxnSpPr>
        <p:spPr bwMode="auto">
          <a:xfrm flipV="1">
            <a:off x="5754632" y="2477815"/>
            <a:ext cx="0" cy="2286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58" name="AutoShape 54"/>
          <p:cNvCxnSpPr>
            <a:cxnSpLocks noChangeShapeType="1"/>
            <a:stCxn id="24" idx="0"/>
            <a:endCxn id="23" idx="2"/>
          </p:cNvCxnSpPr>
          <p:nvPr/>
        </p:nvCxnSpPr>
        <p:spPr bwMode="auto">
          <a:xfrm flipV="1">
            <a:off x="5754632" y="3239815"/>
            <a:ext cx="0" cy="2286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59" name="AutoShape 55"/>
          <p:cNvCxnSpPr>
            <a:cxnSpLocks noChangeShapeType="1"/>
            <a:stCxn id="27" idx="0"/>
            <a:endCxn id="26" idx="2"/>
          </p:cNvCxnSpPr>
          <p:nvPr/>
        </p:nvCxnSpPr>
        <p:spPr bwMode="auto">
          <a:xfrm flipV="1">
            <a:off x="4970407" y="3239815"/>
            <a:ext cx="0" cy="228600"/>
          </a:xfrm>
          <a:prstGeom prst="straightConnector1">
            <a:avLst/>
          </a:prstGeom>
          <a:noFill/>
          <a:ln w="12700">
            <a:solidFill>
              <a:srgbClr val="00B050"/>
            </a:solidFill>
            <a:round/>
            <a:headEnd/>
            <a:tailEnd type="triangle" w="med" len="med"/>
          </a:ln>
        </p:spPr>
      </p:cxnSp>
      <p:cxnSp>
        <p:nvCxnSpPr>
          <p:cNvPr id="60" name="AutoShape 56"/>
          <p:cNvCxnSpPr>
            <a:cxnSpLocks noChangeShapeType="1"/>
            <a:stCxn id="35" idx="0"/>
            <a:endCxn id="30" idx="2"/>
          </p:cNvCxnSpPr>
          <p:nvPr/>
        </p:nvCxnSpPr>
        <p:spPr bwMode="auto">
          <a:xfrm flipV="1">
            <a:off x="4197294" y="4774927"/>
            <a:ext cx="0" cy="238125"/>
          </a:xfrm>
          <a:prstGeom prst="straightConnector1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</p:spPr>
      </p:cxnSp>
      <p:grpSp>
        <p:nvGrpSpPr>
          <p:cNvPr id="108" name="그룹 107"/>
          <p:cNvGrpSpPr/>
          <p:nvPr/>
        </p:nvGrpSpPr>
        <p:grpSpPr>
          <a:xfrm>
            <a:off x="3629917" y="3238227"/>
            <a:ext cx="1854840" cy="1008063"/>
            <a:chOff x="3234192" y="3779258"/>
            <a:chExt cx="1854840" cy="1008063"/>
          </a:xfrm>
        </p:grpSpPr>
        <p:sp>
          <p:nvSpPr>
            <p:cNvPr id="50" name="Line 46"/>
            <p:cNvSpPr>
              <a:spLocks noChangeShapeType="1"/>
            </p:cNvSpPr>
            <p:nvPr/>
          </p:nvSpPr>
          <p:spPr bwMode="auto">
            <a:xfrm flipV="1">
              <a:off x="3296744" y="3779258"/>
              <a:ext cx="1003300" cy="100330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3" name="Text Box 59"/>
            <p:cNvSpPr txBox="1">
              <a:spLocks noChangeArrowheads="1"/>
            </p:cNvSpPr>
            <p:nvPr/>
          </p:nvSpPr>
          <p:spPr bwMode="auto">
            <a:xfrm rot="-2700000">
              <a:off x="3234192" y="3936412"/>
              <a:ext cx="99060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latinLnBrk="0">
                <a:spcBef>
                  <a:spcPct val="50000"/>
                </a:spcBef>
              </a:pPr>
              <a:r>
                <a:rPr kumimoji="0" lang="ko-KR" altLang="en-US" sz="1600" b="1" dirty="0">
                  <a:latin typeface="Symbol" pitchFamily="18" charset="2"/>
                  <a:cs typeface="Arial" pitchFamily="34" charset="0"/>
                </a:rPr>
                <a:t>(</a:t>
              </a:r>
              <a:r>
                <a:rPr kumimoji="0" lang="en-US" altLang="ko-KR" sz="1600" b="1" dirty="0">
                  <a:latin typeface="Symbol" pitchFamily="18" charset="2"/>
                  <a:cs typeface="Arial" pitchFamily="34" charset="0"/>
                </a:rPr>
                <a:t>a, g)</a:t>
              </a:r>
            </a:p>
          </p:txBody>
        </p:sp>
        <p:grpSp>
          <p:nvGrpSpPr>
            <p:cNvPr id="106" name="그룹 105"/>
            <p:cNvGrpSpPr/>
            <p:nvPr/>
          </p:nvGrpSpPr>
          <p:grpSpPr>
            <a:xfrm>
              <a:off x="3307856" y="3779258"/>
              <a:ext cx="1781176" cy="1008063"/>
              <a:chOff x="3307856" y="3779258"/>
              <a:chExt cx="1781176" cy="1008063"/>
            </a:xfrm>
          </p:grpSpPr>
          <p:sp>
            <p:nvSpPr>
              <p:cNvPr id="64" name="Line 60"/>
              <p:cNvSpPr>
                <a:spLocks noChangeShapeType="1"/>
              </p:cNvSpPr>
              <p:nvPr/>
            </p:nvSpPr>
            <p:spPr bwMode="auto">
              <a:xfrm flipV="1">
                <a:off x="3307856" y="4541258"/>
                <a:ext cx="1000125" cy="239713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5" name="Text Box 61"/>
              <p:cNvSpPr txBox="1">
                <a:spLocks noChangeArrowheads="1"/>
              </p:cNvSpPr>
              <p:nvPr/>
            </p:nvSpPr>
            <p:spPr bwMode="auto">
              <a:xfrm rot="20820000">
                <a:off x="3340216" y="4328194"/>
                <a:ext cx="990600" cy="3365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latinLnBrk="0">
                  <a:spcBef>
                    <a:spcPct val="50000"/>
                  </a:spcBef>
                </a:pPr>
                <a:r>
                  <a:rPr kumimoji="0" lang="ko-KR" altLang="en-US" sz="1600" b="1" dirty="0">
                    <a:latin typeface="Symbol" pitchFamily="18" charset="2"/>
                    <a:cs typeface="Arial" pitchFamily="34" charset="0"/>
                  </a:rPr>
                  <a:t>(</a:t>
                </a:r>
                <a:r>
                  <a:rPr kumimoji="0" lang="en-US" altLang="ko-KR" sz="1600" b="1" dirty="0">
                    <a:latin typeface="Symbol" pitchFamily="18" charset="2"/>
                    <a:cs typeface="Arial" pitchFamily="34" charset="0"/>
                  </a:rPr>
                  <a:t>a, </a:t>
                </a:r>
                <a:r>
                  <a:rPr kumimoji="0" lang="en-US" altLang="ko-KR" sz="1600" b="1" dirty="0">
                    <a:latin typeface="Times New Roman" pitchFamily="18" charset="0"/>
                    <a:cs typeface="Arial" pitchFamily="34" charset="0"/>
                  </a:rPr>
                  <a:t>p</a:t>
                </a:r>
                <a:r>
                  <a:rPr kumimoji="0" lang="en-US" altLang="ko-KR" sz="1600" b="1" dirty="0">
                    <a:latin typeface="Symbol" pitchFamily="18" charset="2"/>
                    <a:cs typeface="Arial" pitchFamily="34" charset="0"/>
                  </a:rPr>
                  <a:t>)</a:t>
                </a:r>
              </a:p>
            </p:txBody>
          </p:sp>
          <p:sp>
            <p:nvSpPr>
              <p:cNvPr id="66" name="Line 62"/>
              <p:cNvSpPr>
                <a:spLocks noChangeShapeType="1"/>
              </p:cNvSpPr>
              <p:nvPr/>
            </p:nvSpPr>
            <p:spPr bwMode="auto">
              <a:xfrm flipV="1">
                <a:off x="4080969" y="3779258"/>
                <a:ext cx="1008063" cy="1008063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2" name="Text Box 69"/>
              <p:cNvSpPr txBox="1">
                <a:spLocks noChangeArrowheads="1"/>
              </p:cNvSpPr>
              <p:nvPr/>
            </p:nvSpPr>
            <p:spPr bwMode="auto">
              <a:xfrm rot="-2700000">
                <a:off x="3969855" y="3989354"/>
                <a:ext cx="990600" cy="3365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latinLnBrk="0">
                  <a:spcBef>
                    <a:spcPct val="50000"/>
                  </a:spcBef>
                </a:pPr>
                <a:r>
                  <a:rPr kumimoji="0" lang="ko-KR" altLang="en-US" sz="1600" b="1" dirty="0">
                    <a:latin typeface="Symbol" pitchFamily="18" charset="2"/>
                    <a:cs typeface="Arial" pitchFamily="34" charset="0"/>
                  </a:rPr>
                  <a:t>(</a:t>
                </a:r>
                <a:r>
                  <a:rPr kumimoji="0" lang="en-US" altLang="ko-KR" sz="1600" b="1" dirty="0">
                    <a:latin typeface="Symbol" pitchFamily="18" charset="2"/>
                    <a:cs typeface="Arial" pitchFamily="34" charset="0"/>
                  </a:rPr>
                  <a:t>a, g)</a:t>
                </a:r>
              </a:p>
            </p:txBody>
          </p:sp>
        </p:grpSp>
      </p:grpSp>
      <p:sp>
        <p:nvSpPr>
          <p:cNvPr id="73" name="Line 70"/>
          <p:cNvSpPr>
            <a:spLocks noChangeShapeType="1"/>
          </p:cNvSpPr>
          <p:nvPr/>
        </p:nvSpPr>
        <p:spPr bwMode="auto">
          <a:xfrm>
            <a:off x="7569144" y="188640"/>
            <a:ext cx="238125" cy="2333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5" name="Line 76"/>
          <p:cNvSpPr>
            <a:spLocks noChangeShapeType="1"/>
          </p:cNvSpPr>
          <p:nvPr/>
        </p:nvSpPr>
        <p:spPr bwMode="auto">
          <a:xfrm flipH="1">
            <a:off x="3662307" y="5565502"/>
            <a:ext cx="1023937" cy="21590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76" name="그룹 88"/>
          <p:cNvGrpSpPr/>
          <p:nvPr/>
        </p:nvGrpSpPr>
        <p:grpSpPr>
          <a:xfrm>
            <a:off x="7211251" y="3933056"/>
            <a:ext cx="2113277" cy="874468"/>
            <a:chOff x="6357949" y="4245284"/>
            <a:chExt cx="2113277" cy="874468"/>
          </a:xfrm>
        </p:grpSpPr>
        <p:sp>
          <p:nvSpPr>
            <p:cNvPr id="77" name="Rectangle 15"/>
            <p:cNvSpPr>
              <a:spLocks noChangeArrowheads="1"/>
            </p:cNvSpPr>
            <p:nvPr/>
          </p:nvSpPr>
          <p:spPr bwMode="auto">
            <a:xfrm>
              <a:off x="6796376" y="4270936"/>
              <a:ext cx="360000" cy="360000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8" name="Rectangle 16"/>
            <p:cNvSpPr>
              <a:spLocks noChangeArrowheads="1"/>
            </p:cNvSpPr>
            <p:nvPr/>
          </p:nvSpPr>
          <p:spPr bwMode="auto">
            <a:xfrm>
              <a:off x="6357949" y="4719642"/>
              <a:ext cx="360000" cy="36000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9" name="Text Box 67"/>
            <p:cNvSpPr txBox="1">
              <a:spLocks noChangeArrowheads="1"/>
            </p:cNvSpPr>
            <p:nvPr/>
          </p:nvSpPr>
          <p:spPr bwMode="auto">
            <a:xfrm>
              <a:off x="6986614" y="4245284"/>
              <a:ext cx="13716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latinLnBrk="0">
                <a:spcBef>
                  <a:spcPct val="50000"/>
                </a:spcBef>
              </a:pPr>
              <a:r>
                <a:rPr kumimoji="0" lang="en-US" altLang="ko-KR" sz="2000" dirty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Stable</a:t>
              </a:r>
            </a:p>
          </p:txBody>
        </p:sp>
        <p:sp>
          <p:nvSpPr>
            <p:cNvPr id="80" name="Text Box 68"/>
            <p:cNvSpPr txBox="1">
              <a:spLocks noChangeArrowheads="1"/>
            </p:cNvSpPr>
            <p:nvPr/>
          </p:nvSpPr>
          <p:spPr bwMode="auto">
            <a:xfrm>
              <a:off x="7099626" y="4719642"/>
              <a:ext cx="13716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latinLnBrk="0">
                <a:spcBef>
                  <a:spcPct val="50000"/>
                </a:spcBef>
              </a:pPr>
              <a:r>
                <a:rPr kumimoji="0" lang="en-US" altLang="ko-KR" sz="2000" dirty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Unstable</a:t>
              </a:r>
            </a:p>
          </p:txBody>
        </p:sp>
        <p:sp>
          <p:nvSpPr>
            <p:cNvPr id="81" name="Rectangle 77"/>
            <p:cNvSpPr>
              <a:spLocks noChangeArrowheads="1"/>
            </p:cNvSpPr>
            <p:nvPr/>
          </p:nvSpPr>
          <p:spPr bwMode="auto">
            <a:xfrm>
              <a:off x="6815082" y="4719642"/>
              <a:ext cx="360000" cy="36000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82" name="Line 78"/>
          <p:cNvSpPr>
            <a:spLocks noChangeShapeType="1"/>
          </p:cNvSpPr>
          <p:nvPr/>
        </p:nvSpPr>
        <p:spPr bwMode="auto">
          <a:xfrm>
            <a:off x="6037207" y="2468290"/>
            <a:ext cx="238125" cy="2333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cxnSp>
        <p:nvCxnSpPr>
          <p:cNvPr id="83" name="AutoShape 79"/>
          <p:cNvCxnSpPr>
            <a:cxnSpLocks noChangeShapeType="1"/>
          </p:cNvCxnSpPr>
          <p:nvPr/>
        </p:nvCxnSpPr>
        <p:spPr bwMode="auto">
          <a:xfrm flipV="1">
            <a:off x="6542032" y="2468290"/>
            <a:ext cx="0" cy="230187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84" name="TextBox 83"/>
          <p:cNvSpPr txBox="1"/>
          <p:nvPr/>
        </p:nvSpPr>
        <p:spPr>
          <a:xfrm>
            <a:off x="5743796" y="5149641"/>
            <a:ext cx="307667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CNO cycle : T</a:t>
            </a:r>
            <a:r>
              <a:rPr lang="en-US" altLang="ko-KR" sz="2000" baseline="-25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US" altLang="ko-KR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&lt; 0.2 </a:t>
            </a:r>
          </a:p>
          <a:p>
            <a:r>
              <a:rPr lang="en-US" altLang="ko-KR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HCNO cycle: 0.2 &lt; T</a:t>
            </a:r>
            <a:r>
              <a:rPr lang="en-US" altLang="ko-KR" sz="2000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US" altLang="ko-KR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&lt; 0.5</a:t>
            </a:r>
          </a:p>
          <a:p>
            <a:r>
              <a:rPr lang="en-US" altLang="ko-KR" sz="2000" dirty="0" err="1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rp</a:t>
            </a:r>
            <a:r>
              <a:rPr lang="en-US" altLang="ko-KR" sz="20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-process : T</a:t>
            </a:r>
            <a:r>
              <a:rPr lang="en-US" altLang="ko-KR" sz="2000" baseline="-250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US" altLang="ko-KR" sz="20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 &gt; 0.5</a:t>
            </a:r>
            <a:endParaRPr lang="ko-KR" altLang="en-US" sz="2000" dirty="0">
              <a:solidFill>
                <a:srgbClr val="11111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1" name="AutoShape 57"/>
          <p:cNvCxnSpPr>
            <a:cxnSpLocks noChangeShapeType="1"/>
          </p:cNvCxnSpPr>
          <p:nvPr/>
        </p:nvCxnSpPr>
        <p:spPr bwMode="auto">
          <a:xfrm flipV="1">
            <a:off x="3414657" y="4760177"/>
            <a:ext cx="0" cy="238125"/>
          </a:xfrm>
          <a:prstGeom prst="straightConnector1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62" name="AutoShape 58"/>
          <p:cNvCxnSpPr>
            <a:cxnSpLocks noChangeShapeType="1"/>
          </p:cNvCxnSpPr>
          <p:nvPr/>
        </p:nvCxnSpPr>
        <p:spPr bwMode="auto">
          <a:xfrm flipV="1">
            <a:off x="3401725" y="5531702"/>
            <a:ext cx="0" cy="228600"/>
          </a:xfrm>
          <a:prstGeom prst="straightConnector1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</p:spPr>
      </p:cxnSp>
      <p:grpSp>
        <p:nvGrpSpPr>
          <p:cNvPr id="98" name="그룹 97"/>
          <p:cNvGrpSpPr/>
          <p:nvPr/>
        </p:nvGrpSpPr>
        <p:grpSpPr>
          <a:xfrm>
            <a:off x="683568" y="4797152"/>
            <a:ext cx="2160240" cy="1268398"/>
            <a:chOff x="251520" y="5013176"/>
            <a:chExt cx="2160240" cy="1268398"/>
          </a:xfrm>
        </p:grpSpPr>
        <p:sp>
          <p:nvSpPr>
            <p:cNvPr id="68" name="Line 63"/>
            <p:cNvSpPr>
              <a:spLocks noChangeShapeType="1"/>
            </p:cNvSpPr>
            <p:nvPr/>
          </p:nvSpPr>
          <p:spPr bwMode="auto">
            <a:xfrm>
              <a:off x="251520" y="5802660"/>
              <a:ext cx="533400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lg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9" name="Line 64"/>
            <p:cNvSpPr>
              <a:spLocks noChangeShapeType="1"/>
            </p:cNvSpPr>
            <p:nvPr/>
          </p:nvSpPr>
          <p:spPr bwMode="auto">
            <a:xfrm>
              <a:off x="251520" y="6082248"/>
              <a:ext cx="533400" cy="0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 type="triangle" w="lg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0" name="Text Box 65"/>
            <p:cNvSpPr txBox="1">
              <a:spLocks noChangeArrowheads="1"/>
            </p:cNvSpPr>
            <p:nvPr/>
          </p:nvSpPr>
          <p:spPr bwMode="auto">
            <a:xfrm>
              <a:off x="900000" y="5603022"/>
              <a:ext cx="13716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latinLnBrk="0">
                <a:spcBef>
                  <a:spcPct val="50000"/>
                </a:spcBef>
              </a:pPr>
              <a:r>
                <a:rPr kumimoji="0" lang="en-US" altLang="ko-KR" sz="2000" dirty="0">
                  <a:solidFill>
                    <a:srgbClr val="FF0000"/>
                  </a:solidFill>
                  <a:latin typeface="Times New Roman" pitchFamily="18" charset="0"/>
                  <a:cs typeface="Arial" pitchFamily="34" charset="0"/>
                </a:rPr>
                <a:t>Hot-CNO I</a:t>
              </a:r>
            </a:p>
          </p:txBody>
        </p:sp>
        <p:sp>
          <p:nvSpPr>
            <p:cNvPr id="71" name="Text Box 66"/>
            <p:cNvSpPr txBox="1">
              <a:spLocks noChangeArrowheads="1"/>
            </p:cNvSpPr>
            <p:nvPr/>
          </p:nvSpPr>
          <p:spPr bwMode="auto">
            <a:xfrm>
              <a:off x="900000" y="5881464"/>
              <a:ext cx="13716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atinLnBrk="0">
                <a:spcBef>
                  <a:spcPct val="50000"/>
                </a:spcBef>
              </a:pPr>
              <a:r>
                <a:rPr kumimoji="0" lang="en-US" altLang="ko-KR" sz="2000" dirty="0">
                  <a:solidFill>
                    <a:srgbClr val="3333CC"/>
                  </a:solidFill>
                  <a:latin typeface="Times New Roman" pitchFamily="18" charset="0"/>
                  <a:cs typeface="Arial" pitchFamily="34" charset="0"/>
                </a:rPr>
                <a:t>CNO cycle</a:t>
              </a:r>
            </a:p>
          </p:txBody>
        </p:sp>
        <p:sp>
          <p:nvSpPr>
            <p:cNvPr id="93" name="Line 63"/>
            <p:cNvSpPr>
              <a:spLocks noChangeShapeType="1"/>
            </p:cNvSpPr>
            <p:nvPr/>
          </p:nvSpPr>
          <p:spPr bwMode="auto">
            <a:xfrm>
              <a:off x="251520" y="5518820"/>
              <a:ext cx="533400" cy="0"/>
            </a:xfrm>
            <a:prstGeom prst="line">
              <a:avLst/>
            </a:prstGeom>
            <a:noFill/>
            <a:ln w="25400">
              <a:solidFill>
                <a:srgbClr val="00B050"/>
              </a:solidFill>
              <a:round/>
              <a:headEnd/>
              <a:tailEnd type="triangle" w="lg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4" name="Text Box 65"/>
            <p:cNvSpPr txBox="1">
              <a:spLocks noChangeArrowheads="1"/>
            </p:cNvSpPr>
            <p:nvPr/>
          </p:nvSpPr>
          <p:spPr bwMode="auto">
            <a:xfrm>
              <a:off x="899592" y="5314990"/>
              <a:ext cx="151216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latinLnBrk="0">
                <a:spcBef>
                  <a:spcPct val="50000"/>
                </a:spcBef>
              </a:pPr>
              <a:r>
                <a:rPr kumimoji="0" lang="en-US" altLang="ko-KR" sz="2000" dirty="0">
                  <a:solidFill>
                    <a:srgbClr val="00B050"/>
                  </a:solidFill>
                  <a:latin typeface="Times New Roman" pitchFamily="18" charset="0"/>
                  <a:cs typeface="Arial" pitchFamily="34" charset="0"/>
                </a:rPr>
                <a:t>Hot-CNO II</a:t>
              </a:r>
            </a:p>
          </p:txBody>
        </p:sp>
        <p:sp>
          <p:nvSpPr>
            <p:cNvPr id="95" name="Line 63"/>
            <p:cNvSpPr>
              <a:spLocks noChangeShapeType="1"/>
            </p:cNvSpPr>
            <p:nvPr/>
          </p:nvSpPr>
          <p:spPr bwMode="auto">
            <a:xfrm>
              <a:off x="251520" y="5242982"/>
              <a:ext cx="5334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6" name="Text Box 66"/>
            <p:cNvSpPr txBox="1">
              <a:spLocks noChangeArrowheads="1"/>
            </p:cNvSpPr>
            <p:nvPr/>
          </p:nvSpPr>
          <p:spPr bwMode="auto">
            <a:xfrm>
              <a:off x="917952" y="5013176"/>
              <a:ext cx="13716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atinLnBrk="0">
                <a:spcBef>
                  <a:spcPct val="50000"/>
                </a:spcBef>
              </a:pPr>
              <a:r>
                <a:rPr lang="en-US" altLang="ko-KR" sz="2000" dirty="0" err="1">
                  <a:latin typeface="Times New Roman" pitchFamily="18" charset="0"/>
                  <a:cs typeface="Arial" pitchFamily="34" charset="0"/>
                </a:rPr>
                <a:t>rp</a:t>
              </a:r>
              <a:r>
                <a:rPr lang="en-US" altLang="ko-KR" sz="2000" dirty="0">
                  <a:latin typeface="Times New Roman" pitchFamily="18" charset="0"/>
                  <a:cs typeface="Arial" pitchFamily="34" charset="0"/>
                </a:rPr>
                <a:t>-process </a:t>
              </a:r>
              <a:endParaRPr kumimoji="0" lang="en-US" altLang="ko-KR" sz="2000" dirty="0">
                <a:latin typeface="Times New Roman" pitchFamily="18" charset="0"/>
                <a:cs typeface="Arial" pitchFamily="34" charset="0"/>
              </a:endParaRPr>
            </a:p>
          </p:txBody>
        </p:sp>
      </p:grpSp>
      <p:grpSp>
        <p:nvGrpSpPr>
          <p:cNvPr id="107" name="그룹 106"/>
          <p:cNvGrpSpPr/>
          <p:nvPr/>
        </p:nvGrpSpPr>
        <p:grpSpPr>
          <a:xfrm>
            <a:off x="467544" y="3356992"/>
            <a:ext cx="2952328" cy="707886"/>
            <a:chOff x="66604" y="4085818"/>
            <a:chExt cx="2952328" cy="707886"/>
          </a:xfrm>
        </p:grpSpPr>
        <p:sp>
          <p:nvSpPr>
            <p:cNvPr id="101" name="Line 63"/>
            <p:cNvSpPr>
              <a:spLocks noChangeShapeType="1"/>
            </p:cNvSpPr>
            <p:nvPr/>
          </p:nvSpPr>
          <p:spPr bwMode="auto">
            <a:xfrm>
              <a:off x="66604" y="4395638"/>
              <a:ext cx="732648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prstDash val="dash"/>
              <a:round/>
              <a:headEnd/>
              <a:tailEnd type="triangle" w="lg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882081" y="4085818"/>
              <a:ext cx="213685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/>
                <a:t>Breakout paths to </a:t>
              </a:r>
              <a:r>
                <a:rPr lang="en-US" altLang="ko-KR" sz="2000" b="1" dirty="0" err="1"/>
                <a:t>rp</a:t>
              </a:r>
              <a:r>
                <a:rPr lang="en-US" altLang="ko-KR" sz="2000" b="1" dirty="0"/>
                <a:t>-process</a:t>
              </a:r>
              <a:endParaRPr lang="ko-KR" altLang="en-US" sz="2000" b="1" dirty="0"/>
            </a:p>
          </p:txBody>
        </p:sp>
      </p:grpSp>
      <p:grpSp>
        <p:nvGrpSpPr>
          <p:cNvPr id="113" name="그룹 112"/>
          <p:cNvGrpSpPr/>
          <p:nvPr/>
        </p:nvGrpSpPr>
        <p:grpSpPr>
          <a:xfrm>
            <a:off x="143827" y="260648"/>
            <a:ext cx="5076245" cy="2884388"/>
            <a:chOff x="215835" y="260648"/>
            <a:chExt cx="5076245" cy="2884388"/>
          </a:xfrm>
        </p:grpSpPr>
        <p:sp>
          <p:nvSpPr>
            <p:cNvPr id="110" name="TextBox 109"/>
            <p:cNvSpPr txBox="1"/>
            <p:nvPr/>
          </p:nvSpPr>
          <p:spPr>
            <a:xfrm>
              <a:off x="518779" y="260648"/>
              <a:ext cx="434125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b="1" u="sng" baseline="30000" dirty="0">
                  <a:solidFill>
                    <a:schemeClr val="tx2">
                      <a:lumMod val="75000"/>
                    </a:schemeClr>
                  </a:solidFill>
                </a:rPr>
                <a:t>15</a:t>
              </a:r>
              <a:r>
                <a:rPr lang="en-US" altLang="ko-KR" sz="3200" b="1" u="sng" dirty="0">
                  <a:solidFill>
                    <a:schemeClr val="tx2">
                      <a:lumMod val="75000"/>
                    </a:schemeClr>
                  </a:solidFill>
                </a:rPr>
                <a:t>O(</a:t>
              </a:r>
              <a:r>
                <a:rPr lang="en-US" altLang="ko-KR" sz="3200" b="1" u="sng" dirty="0" err="1">
                  <a:solidFill>
                    <a:schemeClr val="tx2">
                      <a:lumMod val="75000"/>
                    </a:schemeClr>
                  </a:solidFill>
                  <a:latin typeface="Symbol" pitchFamily="18" charset="2"/>
                </a:rPr>
                <a:t>a,g</a:t>
              </a:r>
              <a:r>
                <a:rPr lang="en-US" altLang="ko-KR" sz="3200" b="1" u="sng" dirty="0">
                  <a:solidFill>
                    <a:schemeClr val="tx2">
                      <a:lumMod val="75000"/>
                    </a:schemeClr>
                  </a:solidFill>
                </a:rPr>
                <a:t>)</a:t>
              </a:r>
              <a:r>
                <a:rPr lang="en-US" altLang="ko-KR" sz="3200" b="1" u="sng" baseline="30000" dirty="0">
                  <a:solidFill>
                    <a:schemeClr val="tx2">
                      <a:lumMod val="75000"/>
                    </a:schemeClr>
                  </a:solidFill>
                </a:rPr>
                <a:t>19</a:t>
              </a:r>
              <a:r>
                <a:rPr lang="en-US" altLang="ko-KR" sz="3200" b="1" u="sng" dirty="0">
                  <a:solidFill>
                    <a:schemeClr val="tx2">
                      <a:lumMod val="75000"/>
                    </a:schemeClr>
                  </a:solidFill>
                </a:rPr>
                <a:t>Ne Reaction</a:t>
              </a:r>
              <a:endParaRPr lang="ko-KR" altLang="en-US" sz="3200" b="1" u="sng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215835" y="836712"/>
              <a:ext cx="5076245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itchFamily="2" charset="2"/>
                <a:buChar char="§"/>
              </a:pPr>
              <a:r>
                <a:rPr lang="en-US" altLang="ko-KR" sz="2400" dirty="0"/>
                <a:t>Experimental requirements for direct measurement of </a:t>
              </a:r>
              <a:r>
                <a:rPr lang="en-US" altLang="ko-KR" sz="2400" dirty="0">
                  <a:latin typeface="Symbol" pitchFamily="18" charset="2"/>
                </a:rPr>
                <a:t>s</a:t>
              </a:r>
              <a:r>
                <a:rPr lang="en-US" altLang="ko-KR" sz="2400" dirty="0"/>
                <a:t> </a:t>
              </a:r>
            </a:p>
            <a:p>
              <a:pPr marL="533400" lvl="1" indent="-258763">
                <a:buFont typeface="Arial" pitchFamily="34" charset="0"/>
                <a:buChar char="−"/>
              </a:pPr>
              <a:r>
                <a:rPr lang="en-US" altLang="ko-KR" sz="2300" dirty="0">
                  <a:solidFill>
                    <a:srgbClr val="0000FF"/>
                  </a:solidFill>
                </a:rPr>
                <a:t>Beam intensity (</a:t>
              </a:r>
              <a:r>
                <a:rPr lang="en-US" altLang="ko-KR" sz="2300" baseline="30000" dirty="0">
                  <a:solidFill>
                    <a:srgbClr val="0000FF"/>
                  </a:solidFill>
                </a:rPr>
                <a:t>15</a:t>
              </a:r>
              <a:r>
                <a:rPr lang="en-US" altLang="ko-KR" sz="2300" dirty="0">
                  <a:solidFill>
                    <a:srgbClr val="0000FF"/>
                  </a:solidFill>
                </a:rPr>
                <a:t>O) &gt; 10</a:t>
              </a:r>
              <a:r>
                <a:rPr lang="en-US" altLang="ko-KR" sz="2300" baseline="30000" dirty="0">
                  <a:solidFill>
                    <a:srgbClr val="0000FF"/>
                  </a:solidFill>
                </a:rPr>
                <a:t>10</a:t>
              </a:r>
              <a:r>
                <a:rPr lang="en-US" altLang="ko-KR" sz="2300" dirty="0">
                  <a:solidFill>
                    <a:srgbClr val="0000FF"/>
                  </a:solidFill>
                </a:rPr>
                <a:t> </a:t>
              </a:r>
              <a:r>
                <a:rPr lang="en-US" altLang="ko-KR" sz="2300" dirty="0" err="1">
                  <a:solidFill>
                    <a:srgbClr val="0000FF"/>
                  </a:solidFill>
                </a:rPr>
                <a:t>pps</a:t>
              </a:r>
              <a:endParaRPr lang="en-US" altLang="ko-KR" sz="2300" dirty="0">
                <a:solidFill>
                  <a:srgbClr val="0000FF"/>
                </a:solidFill>
              </a:endParaRPr>
            </a:p>
            <a:p>
              <a:pPr marL="533400" lvl="1" indent="-258763">
                <a:buFont typeface="Arial" pitchFamily="34" charset="0"/>
                <a:buChar char="−"/>
              </a:pPr>
              <a:r>
                <a:rPr lang="en-US" altLang="ko-KR" sz="2300" dirty="0">
                  <a:solidFill>
                    <a:srgbClr val="0000FF"/>
                  </a:solidFill>
                </a:rPr>
                <a:t>Target density (</a:t>
              </a:r>
              <a:r>
                <a:rPr lang="en-US" altLang="ko-KR" sz="2300" baseline="30000" dirty="0">
                  <a:solidFill>
                    <a:srgbClr val="0000FF"/>
                  </a:solidFill>
                </a:rPr>
                <a:t>4</a:t>
              </a:r>
              <a:r>
                <a:rPr lang="en-US" altLang="ko-KR" sz="2300" dirty="0">
                  <a:solidFill>
                    <a:srgbClr val="0000FF"/>
                  </a:solidFill>
                </a:rPr>
                <a:t>He) &gt; 10</a:t>
              </a:r>
              <a:r>
                <a:rPr lang="en-US" altLang="ko-KR" sz="2300" baseline="30000" dirty="0">
                  <a:solidFill>
                    <a:srgbClr val="0000FF"/>
                  </a:solidFill>
                </a:rPr>
                <a:t>18</a:t>
              </a:r>
              <a:r>
                <a:rPr lang="en-US" altLang="ko-KR" sz="2300" dirty="0">
                  <a:solidFill>
                    <a:srgbClr val="0000FF"/>
                  </a:solidFill>
                </a:rPr>
                <a:t>/cm</a:t>
              </a:r>
              <a:r>
                <a:rPr lang="en-US" altLang="ko-KR" sz="2300" baseline="30000" dirty="0">
                  <a:solidFill>
                    <a:srgbClr val="0000FF"/>
                  </a:solidFill>
                </a:rPr>
                <a:t>2</a:t>
              </a:r>
              <a:endParaRPr lang="en-US" altLang="ko-KR" sz="2300" dirty="0">
                <a:solidFill>
                  <a:srgbClr val="0000FF"/>
                </a:solidFill>
              </a:endParaRPr>
            </a:p>
            <a:p>
              <a:pPr marL="533400" lvl="1" indent="-258763">
                <a:buFont typeface="Arial" pitchFamily="34" charset="0"/>
                <a:buChar char="−"/>
              </a:pPr>
              <a:r>
                <a:rPr lang="en-US" altLang="ko-KR" sz="2300" dirty="0">
                  <a:solidFill>
                    <a:srgbClr val="0000FF"/>
                  </a:solidFill>
                </a:rPr>
                <a:t>Recoil det. efficiency &gt; 40%</a:t>
              </a:r>
            </a:p>
            <a:p>
              <a:pPr marL="617537" lvl="1" indent="-342900">
                <a:buFont typeface="맑은 고딕" pitchFamily="50" charset="-127"/>
                <a:buChar char="⇒"/>
              </a:pPr>
              <a:r>
                <a:rPr lang="en-US" altLang="ko-KR" sz="2300" dirty="0">
                  <a:solidFill>
                    <a:srgbClr val="FF0000"/>
                  </a:solidFill>
                  <a:sym typeface="Wingdings"/>
                </a:rPr>
                <a:t>&gt;1 Count/</a:t>
              </a:r>
              <a:r>
                <a:rPr lang="en-US" altLang="ko-KR" sz="2300" dirty="0" err="1">
                  <a:solidFill>
                    <a:srgbClr val="FF0000"/>
                  </a:solidFill>
                  <a:sym typeface="Wingdings"/>
                </a:rPr>
                <a:t>hr</a:t>
              </a:r>
              <a:endParaRPr lang="en-US" altLang="ko-KR" sz="23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14" name="TextBox 113"/>
          <p:cNvSpPr txBox="1"/>
          <p:nvPr/>
        </p:nvSpPr>
        <p:spPr>
          <a:xfrm>
            <a:off x="5148913" y="116632"/>
            <a:ext cx="17993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rgbClr val="FF0000"/>
                </a:solidFill>
              </a:rPr>
              <a:t>Nova models in nuclear astrophysics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122799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3254-5E58-46DE-8A56-123A268E143C}" type="slidenum">
              <a:rPr lang="ko-KR" altLang="en-US" smtClean="0"/>
              <a:t>14</a:t>
            </a:fld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603865" y="107921"/>
            <a:ext cx="41841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baseline="30000" dirty="0">
                <a:solidFill>
                  <a:srgbClr val="002060"/>
                </a:solidFill>
              </a:rPr>
              <a:t>44</a:t>
            </a:r>
            <a:r>
              <a:rPr lang="en-US" altLang="ko-KR" sz="3200" b="1" dirty="0">
                <a:solidFill>
                  <a:srgbClr val="002060"/>
                </a:solidFill>
              </a:rPr>
              <a:t>Ti(</a:t>
            </a:r>
            <a:r>
              <a:rPr lang="en-US" altLang="ko-KR" sz="3200" b="1" dirty="0" err="1">
                <a:solidFill>
                  <a:srgbClr val="002060"/>
                </a:solidFill>
                <a:latin typeface="Symbol" pitchFamily="18" charset="2"/>
              </a:rPr>
              <a:t>a,</a:t>
            </a:r>
            <a:r>
              <a:rPr lang="en-US" altLang="ko-KR" sz="3200" b="1" dirty="0" err="1">
                <a:solidFill>
                  <a:srgbClr val="002060"/>
                </a:solidFill>
              </a:rPr>
              <a:t>p</a:t>
            </a:r>
            <a:r>
              <a:rPr lang="en-US" altLang="ko-KR" sz="3200" b="1" dirty="0">
                <a:solidFill>
                  <a:srgbClr val="002060"/>
                </a:solidFill>
              </a:rPr>
              <a:t>)</a:t>
            </a:r>
            <a:r>
              <a:rPr lang="en-US" altLang="ko-KR" sz="3200" b="1" baseline="30000" dirty="0">
                <a:solidFill>
                  <a:srgbClr val="002060"/>
                </a:solidFill>
              </a:rPr>
              <a:t>47</a:t>
            </a:r>
            <a:r>
              <a:rPr lang="en-US" altLang="ko-KR" sz="3200" b="1" dirty="0">
                <a:solidFill>
                  <a:srgbClr val="002060"/>
                </a:solidFill>
              </a:rPr>
              <a:t>V Reaction</a:t>
            </a:r>
            <a:endParaRPr lang="ko-KR" altLang="en-US" sz="3200" b="1" dirty="0">
              <a:solidFill>
                <a:srgbClr val="002060"/>
              </a:solidFill>
            </a:endParaRPr>
          </a:p>
        </p:txBody>
      </p:sp>
      <p:pic>
        <p:nvPicPr>
          <p:cNvPr id="10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739425"/>
            <a:ext cx="4944988" cy="2124175"/>
          </a:xfrm>
          <a:prstGeom prst="rect">
            <a:avLst/>
          </a:prstGeom>
        </p:spPr>
      </p:pic>
      <p:cxnSp>
        <p:nvCxnSpPr>
          <p:cNvPr id="14" name="직선 연결선 13"/>
          <p:cNvCxnSpPr/>
          <p:nvPr/>
        </p:nvCxnSpPr>
        <p:spPr>
          <a:xfrm>
            <a:off x="719794" y="2693422"/>
            <a:ext cx="4500278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287746" y="2852936"/>
            <a:ext cx="2988110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2"/>
          <p:cNvPicPr>
            <a:picLocks noChangeAspect="1"/>
          </p:cNvPicPr>
          <p:nvPr/>
        </p:nvPicPr>
        <p:blipFill rotWithShape="1">
          <a:blip r:embed="rId3"/>
          <a:srcRect b="52716"/>
          <a:stretch/>
        </p:blipFill>
        <p:spPr>
          <a:xfrm>
            <a:off x="195956" y="3140967"/>
            <a:ext cx="5000552" cy="3141729"/>
          </a:xfrm>
          <a:prstGeom prst="rect">
            <a:avLst/>
          </a:prstGeom>
        </p:spPr>
      </p:pic>
      <p:cxnSp>
        <p:nvCxnSpPr>
          <p:cNvPr id="19" name="직선 연결선 18"/>
          <p:cNvCxnSpPr/>
          <p:nvPr/>
        </p:nvCxnSpPr>
        <p:spPr>
          <a:xfrm>
            <a:off x="251520" y="5069686"/>
            <a:ext cx="4752528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251520" y="5661248"/>
            <a:ext cx="4536504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>
            <a:off x="251520" y="5222086"/>
            <a:ext cx="648072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251520" y="5517232"/>
            <a:ext cx="4608000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그림 3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5" y="457829"/>
            <a:ext cx="3468875" cy="2641276"/>
          </a:xfrm>
          <a:prstGeom prst="rect">
            <a:avLst/>
          </a:prstGeom>
        </p:spPr>
      </p:pic>
      <p:pic>
        <p:nvPicPr>
          <p:cNvPr id="37" name="그림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3142721"/>
            <a:ext cx="3468875" cy="3153523"/>
          </a:xfrm>
          <a:prstGeom prst="rect">
            <a:avLst/>
          </a:prstGeom>
        </p:spPr>
      </p:pic>
      <p:sp>
        <p:nvSpPr>
          <p:cNvPr id="38" name="타원 37"/>
          <p:cNvSpPr/>
          <p:nvPr/>
        </p:nvSpPr>
        <p:spPr>
          <a:xfrm>
            <a:off x="3203848" y="1279808"/>
            <a:ext cx="1583664" cy="534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타원 39"/>
          <p:cNvSpPr/>
          <p:nvPr/>
        </p:nvSpPr>
        <p:spPr>
          <a:xfrm>
            <a:off x="1188136" y="4042904"/>
            <a:ext cx="935592" cy="4204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0" name="직선 연결선 19"/>
          <p:cNvCxnSpPr/>
          <p:nvPr/>
        </p:nvCxnSpPr>
        <p:spPr>
          <a:xfrm>
            <a:off x="4752020" y="5373216"/>
            <a:ext cx="324036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5293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3254-5E58-46DE-8A56-123A268E143C}" type="slidenum">
              <a:rPr lang="ko-KR" altLang="en-US" smtClean="0"/>
              <a:t>15</a:t>
            </a:fld>
            <a:endParaRPr lang="ko-KR" altLang="en-US"/>
          </a:p>
        </p:txBody>
      </p:sp>
      <p:pic>
        <p:nvPicPr>
          <p:cNvPr id="7" name="Picture 14"/>
          <p:cNvPicPr>
            <a:picLocks noChangeAspect="1"/>
          </p:cNvPicPr>
          <p:nvPr/>
        </p:nvPicPr>
        <p:blipFill rotWithShape="1">
          <a:blip r:embed="rId2"/>
          <a:srcRect l="11147" t="7458"/>
          <a:stretch/>
        </p:blipFill>
        <p:spPr>
          <a:xfrm>
            <a:off x="-3962" y="964390"/>
            <a:ext cx="5512066" cy="325669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3865" y="107921"/>
            <a:ext cx="41841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baseline="30000" dirty="0">
                <a:solidFill>
                  <a:srgbClr val="002060"/>
                </a:solidFill>
              </a:rPr>
              <a:t>44</a:t>
            </a:r>
            <a:r>
              <a:rPr lang="en-US" altLang="ko-KR" sz="3200" b="1" dirty="0">
                <a:solidFill>
                  <a:srgbClr val="002060"/>
                </a:solidFill>
              </a:rPr>
              <a:t>Ti(</a:t>
            </a:r>
            <a:r>
              <a:rPr lang="en-US" altLang="ko-KR" sz="3200" b="1" dirty="0" err="1">
                <a:solidFill>
                  <a:srgbClr val="002060"/>
                </a:solidFill>
                <a:latin typeface="Symbol" pitchFamily="18" charset="2"/>
              </a:rPr>
              <a:t>a,</a:t>
            </a:r>
            <a:r>
              <a:rPr lang="en-US" altLang="ko-KR" sz="3200" b="1" dirty="0" err="1">
                <a:solidFill>
                  <a:srgbClr val="002060"/>
                </a:solidFill>
              </a:rPr>
              <a:t>p</a:t>
            </a:r>
            <a:r>
              <a:rPr lang="en-US" altLang="ko-KR" sz="3200" b="1" dirty="0">
                <a:solidFill>
                  <a:srgbClr val="002060"/>
                </a:solidFill>
              </a:rPr>
              <a:t>)</a:t>
            </a:r>
            <a:r>
              <a:rPr lang="en-US" altLang="ko-KR" sz="3200" b="1" baseline="30000" dirty="0">
                <a:solidFill>
                  <a:srgbClr val="002060"/>
                </a:solidFill>
              </a:rPr>
              <a:t>47</a:t>
            </a:r>
            <a:r>
              <a:rPr lang="en-US" altLang="ko-KR" sz="3200" b="1" dirty="0">
                <a:solidFill>
                  <a:srgbClr val="002060"/>
                </a:solidFill>
              </a:rPr>
              <a:t>V Reaction</a:t>
            </a:r>
            <a:endParaRPr lang="ko-KR" altLang="en-US" sz="3200" b="1" dirty="0">
              <a:solidFill>
                <a:srgbClr val="002060"/>
              </a:solidFill>
            </a:endParaRPr>
          </a:p>
        </p:txBody>
      </p:sp>
      <p:pic>
        <p:nvPicPr>
          <p:cNvPr id="12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096" y="980728"/>
            <a:ext cx="3672408" cy="485788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51521" y="4293096"/>
            <a:ext cx="54006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altLang="ko-KR" sz="2300" dirty="0"/>
              <a:t>Presently, TRIUMF, CERN, CNS CRIB are working on this reaction.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altLang="ko-KR" sz="2300" dirty="0"/>
              <a:t>At RISP, the direct measurement will be possible with </a:t>
            </a:r>
            <a:r>
              <a:rPr lang="en-US" altLang="ko-KR" sz="2300" dirty="0">
                <a:solidFill>
                  <a:srgbClr val="FF0000"/>
                </a:solidFill>
              </a:rPr>
              <a:t>an active target in the IF mode of KOBRA</a:t>
            </a:r>
            <a:r>
              <a:rPr lang="en-US" altLang="ko-KR" sz="2300" dirty="0"/>
              <a:t>.</a:t>
            </a:r>
            <a:endParaRPr lang="ko-KR" altLang="en-US" sz="2300" dirty="0"/>
          </a:p>
        </p:txBody>
      </p:sp>
    </p:spTree>
    <p:extLst>
      <p:ext uri="{BB962C8B-B14F-4D97-AF65-F5344CB8AC3E}">
        <p14:creationId xmlns:p14="http://schemas.microsoft.com/office/powerpoint/2010/main" val="12890718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8614"/>
            <a:ext cx="8229600" cy="1282154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About Nuclear Matter: Equation of State (EOS) and Symmetry Energy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3254-5E58-46DE-8A56-123A268E143C}" type="slidenum">
              <a:rPr lang="ko-KR" altLang="en-US" smtClean="0"/>
              <a:t>16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697" y="1771655"/>
            <a:ext cx="4504783" cy="3504509"/>
          </a:xfrm>
          <a:prstGeom prst="rect">
            <a:avLst/>
          </a:prstGeom>
        </p:spPr>
      </p:pic>
      <p:grpSp>
        <p:nvGrpSpPr>
          <p:cNvPr id="8" name="그룹 7"/>
          <p:cNvGrpSpPr/>
          <p:nvPr/>
        </p:nvGrpSpPr>
        <p:grpSpPr>
          <a:xfrm>
            <a:off x="282245" y="1662998"/>
            <a:ext cx="3952457" cy="4366420"/>
            <a:chOff x="558406" y="2810881"/>
            <a:chExt cx="3666624" cy="3869687"/>
          </a:xfrm>
        </p:grpSpPr>
        <p:grpSp>
          <p:nvGrpSpPr>
            <p:cNvPr id="9" name="그룹 8"/>
            <p:cNvGrpSpPr/>
            <p:nvPr/>
          </p:nvGrpSpPr>
          <p:grpSpPr>
            <a:xfrm>
              <a:off x="558406" y="2810881"/>
              <a:ext cx="3666624" cy="3527634"/>
              <a:chOff x="558406" y="2810881"/>
              <a:chExt cx="3666624" cy="3527634"/>
            </a:xfrm>
          </p:grpSpPr>
          <p:grpSp>
            <p:nvGrpSpPr>
              <p:cNvPr id="11" name="그룹 10"/>
              <p:cNvGrpSpPr/>
              <p:nvPr/>
            </p:nvGrpSpPr>
            <p:grpSpPr>
              <a:xfrm>
                <a:off x="642910" y="2857496"/>
                <a:ext cx="3571900" cy="3470328"/>
                <a:chOff x="656558" y="2758402"/>
                <a:chExt cx="3571900" cy="3470328"/>
              </a:xfrm>
            </p:grpSpPr>
            <p:pic>
              <p:nvPicPr>
                <p:cNvPr id="14" name="그림 13" descr="EOS-HFB.png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>
                  <a:off x="656558" y="2758402"/>
                  <a:ext cx="3571900" cy="3470328"/>
                </a:xfrm>
                <a:prstGeom prst="rect">
                  <a:avLst/>
                </a:prstGeom>
              </p:spPr>
            </p:pic>
            <p:cxnSp>
              <p:nvCxnSpPr>
                <p:cNvPr id="15" name="직선 화살표 연결선 14"/>
                <p:cNvCxnSpPr/>
                <p:nvPr/>
              </p:nvCxnSpPr>
              <p:spPr>
                <a:xfrm rot="5400000" flipH="1" flipV="1">
                  <a:off x="1786712" y="4714884"/>
                  <a:ext cx="1427966" cy="794"/>
                </a:xfrm>
                <a:prstGeom prst="straightConnector1">
                  <a:avLst/>
                </a:prstGeom>
                <a:ln w="31750">
                  <a:solidFill>
                    <a:srgbClr val="FF0000"/>
                  </a:solidFill>
                  <a:headEnd type="stealth" w="lg" len="med"/>
                  <a:tailEnd type="stealth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TextBox 11"/>
                  <p:cNvSpPr txBox="1"/>
                  <p:nvPr/>
                </p:nvSpPr>
                <p:spPr bwMode="auto">
                  <a:xfrm rot="16200000">
                    <a:off x="-38041" y="3407328"/>
                    <a:ext cx="1564070" cy="371175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rtlCol="0">
                    <a:spAutoFit/>
                  </a:bodyPr>
                  <a:lstStyle/>
                  <a:p>
                    <a:pPr>
                      <a:spcBef>
                        <a:spcPct val="10000"/>
                      </a:spcBef>
                    </a:pPr>
                    <a14:m>
                      <m:oMath xmlns:m="http://schemas.openxmlformats.org/officeDocument/2006/math">
                        <m:r>
                          <a:rPr lang="en-US" altLang="ko-KR" sz="2000" b="0" i="1" smtClean="0">
                            <a:latin typeface="Cambria Math"/>
                            <a:ea typeface="굴림" pitchFamily="50" charset="-127"/>
                            <a:cs typeface="Times New Roman" pitchFamily="18" charset="0"/>
                          </a:rPr>
                          <m:t>𝐸</m:t>
                        </m:r>
                        <m:r>
                          <a:rPr lang="en-US" altLang="ko-KR" sz="2000" b="0" i="1" smtClean="0">
                            <a:latin typeface="Cambria Math"/>
                            <a:ea typeface="굴림" pitchFamily="50" charset="-127"/>
                            <a:cs typeface="Times New Roman" pitchFamily="18" charset="0"/>
                          </a:rPr>
                          <m:t>/</m:t>
                        </m:r>
                        <m:r>
                          <a:rPr lang="en-US" altLang="ko-KR" sz="2000" b="0" i="1" smtClean="0">
                            <a:latin typeface="Cambria Math"/>
                            <a:ea typeface="굴림" pitchFamily="50" charset="-127"/>
                            <a:cs typeface="Times New Roman" pitchFamily="18" charset="0"/>
                          </a:rPr>
                          <m:t>𝐴</m:t>
                        </m:r>
                        <m:r>
                          <a:rPr lang="en-US" altLang="ko-KR" sz="2000" b="0" i="1" smtClean="0">
                            <a:latin typeface="Cambria Math"/>
                            <a:ea typeface="굴림" pitchFamily="50" charset="-127"/>
                            <a:cs typeface="Times New Roman" pitchFamily="18" charset="0"/>
                          </a:rPr>
                          <m:t>(</m:t>
                        </m:r>
                        <m:r>
                          <a:rPr lang="ko-KR" altLang="en-US" sz="2000" b="0" i="1" smtClean="0">
                            <a:latin typeface="Cambria Math"/>
                            <a:ea typeface="굴림" pitchFamily="50" charset="-127"/>
                            <a:cs typeface="Times New Roman" pitchFamily="18" charset="0"/>
                          </a:rPr>
                          <m:t>𝜌</m:t>
                        </m:r>
                        <m:r>
                          <a:rPr lang="en-US" altLang="ko-KR" sz="2000" b="0" i="1" smtClean="0">
                            <a:latin typeface="Cambria Math"/>
                            <a:ea typeface="굴림" pitchFamily="50" charset="-127"/>
                            <a:cs typeface="Times New Roman" pitchFamily="18" charset="0"/>
                          </a:rPr>
                          <m:t>)</m:t>
                        </m:r>
                      </m:oMath>
                    </a14:m>
                    <a:r>
                      <a:rPr lang="en-US" altLang="ko-KR" sz="2000" dirty="0">
                        <a:latin typeface="Times New Roman" pitchFamily="18" charset="0"/>
                        <a:ea typeface="굴림" pitchFamily="50" charset="-127"/>
                        <a:cs typeface="Times New Roman" pitchFamily="18" charset="0"/>
                      </a:rPr>
                      <a:t> (MeV)</a:t>
                    </a:r>
                    <a:endParaRPr lang="ko-KR" altLang="en-US" sz="2000" dirty="0">
                      <a:latin typeface="Times New Roman" pitchFamily="18" charset="0"/>
                      <a:ea typeface="굴림" pitchFamily="50" charset="-127"/>
                      <a:cs typeface="Times New Roman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3" name="TextBox 1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-38041" y="3407328"/>
                    <a:ext cx="1564070" cy="371175"/>
                  </a:xfrm>
                  <a:prstGeom prst="rect">
                    <a:avLst/>
                  </a:prstGeom>
                  <a:blipFill rotWithShape="1">
                    <a:blip r:embed="rId9"/>
                    <a:stretch>
                      <a:fillRect l="-7576" t="-2422" r="-25758"/>
                    </a:stretch>
                  </a:blip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r>
                      <a:rPr lang="ko-KR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3" name="TextBox 12"/>
              <p:cNvSpPr txBox="1"/>
              <p:nvPr/>
            </p:nvSpPr>
            <p:spPr bwMode="auto">
              <a:xfrm>
                <a:off x="3286387" y="5983922"/>
                <a:ext cx="938643" cy="354593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ct val="10000"/>
                  </a:spcBef>
                </a:pPr>
                <a:r>
                  <a:rPr lang="en-US" altLang="ko-KR" sz="2000" i="1" dirty="0">
                    <a:latin typeface="Symbol" pitchFamily="18" charset="2"/>
                    <a:ea typeface="굴림" pitchFamily="50" charset="-127"/>
                  </a:rPr>
                  <a:t>r</a:t>
                </a:r>
                <a:r>
                  <a:rPr lang="en-US" altLang="ko-KR" sz="2000" dirty="0">
                    <a:ea typeface="굴림" pitchFamily="50" charset="-127"/>
                  </a:rPr>
                  <a:t> </a:t>
                </a:r>
                <a:r>
                  <a:rPr lang="en-US" altLang="ko-KR" sz="2000" dirty="0">
                    <a:latin typeface="Times New Roman" pitchFamily="18" charset="0"/>
                    <a:ea typeface="굴림" pitchFamily="50" charset="-127"/>
                    <a:cs typeface="Times New Roman" pitchFamily="18" charset="0"/>
                  </a:rPr>
                  <a:t>(fm</a:t>
                </a:r>
                <a:r>
                  <a:rPr lang="en-US" altLang="ko-KR" sz="2000" baseline="30000" dirty="0">
                    <a:latin typeface="Times New Roman" pitchFamily="18" charset="0"/>
                    <a:ea typeface="굴림" pitchFamily="50" charset="-127"/>
                    <a:cs typeface="Times New Roman" pitchFamily="18" charset="0"/>
                  </a:rPr>
                  <a:t>-3</a:t>
                </a:r>
                <a:r>
                  <a:rPr lang="en-US" altLang="ko-KR" sz="2000" dirty="0">
                    <a:latin typeface="Times New Roman" pitchFamily="18" charset="0"/>
                    <a:ea typeface="굴림" pitchFamily="50" charset="-127"/>
                    <a:cs typeface="Times New Roman" pitchFamily="18" charset="0"/>
                  </a:rPr>
                  <a:t>)</a:t>
                </a:r>
                <a:endParaRPr lang="ko-KR" altLang="en-US" sz="2000" dirty="0">
                  <a:latin typeface="Times New Roman" pitchFamily="18" charset="0"/>
                  <a:ea typeface="굴림" pitchFamily="50" charset="-127"/>
                  <a:cs typeface="Times New Roman" pitchFamily="18" charset="0"/>
                </a:endParaRPr>
              </a:p>
            </p:txBody>
          </p:sp>
        </p:grpSp>
        <p:sp>
          <p:nvSpPr>
            <p:cNvPr id="10" name="TextBox 9"/>
            <p:cNvSpPr txBox="1"/>
            <p:nvPr/>
          </p:nvSpPr>
          <p:spPr bwMode="auto">
            <a:xfrm>
              <a:off x="1886089" y="6353252"/>
              <a:ext cx="1812865" cy="3273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rtlCol="0">
              <a:spAutoFit/>
            </a:bodyPr>
            <a:lstStyle/>
            <a:p>
              <a:pPr algn="ctr">
                <a:spcBef>
                  <a:spcPct val="10000"/>
                </a:spcBef>
              </a:pPr>
              <a:r>
                <a:rPr lang="en-US" altLang="ko-KR" dirty="0">
                  <a:ea typeface="굴림" pitchFamily="50" charset="-127"/>
                </a:rPr>
                <a:t>CDR, FAIR (2001)</a:t>
              </a:r>
            </a:p>
          </p:txBody>
        </p:sp>
      </p:grpSp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5035769" y="5446965"/>
            <a:ext cx="365473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dirty="0">
                <a:ea typeface="宋体" pitchFamily="2" charset="-122"/>
              </a:rPr>
              <a:t>L.W. Chen, C.M. </a:t>
            </a:r>
            <a:r>
              <a:rPr lang="en-US" altLang="zh-CN" dirty="0" err="1">
                <a:ea typeface="宋体" pitchFamily="2" charset="-122"/>
              </a:rPr>
              <a:t>Ko</a:t>
            </a:r>
            <a:r>
              <a:rPr lang="en-US" altLang="zh-CN" dirty="0">
                <a:ea typeface="宋体" pitchFamily="2" charset="-122"/>
              </a:rPr>
              <a:t>, B.A. Li, </a:t>
            </a:r>
          </a:p>
          <a:p>
            <a:r>
              <a:rPr lang="en-US" altLang="zh-CN" dirty="0">
                <a:ea typeface="宋体" pitchFamily="2" charset="-122"/>
              </a:rPr>
              <a:t>Phys. Rev. </a:t>
            </a:r>
            <a:r>
              <a:rPr lang="en-US" altLang="zh-CN" dirty="0" err="1">
                <a:ea typeface="宋体" pitchFamily="2" charset="-122"/>
              </a:rPr>
              <a:t>Lett</a:t>
            </a:r>
            <a:r>
              <a:rPr lang="en-US" altLang="zh-CN" dirty="0">
                <a:ea typeface="宋体" pitchFamily="2" charset="-122"/>
              </a:rPr>
              <a:t>. 94, 032701 (2005</a:t>
            </a:r>
            <a:r>
              <a:rPr lang="en-US" altLang="zh-CN" sz="1600" dirty="0">
                <a:solidFill>
                  <a:schemeClr val="tx2">
                    <a:lumMod val="75000"/>
                  </a:schemeClr>
                </a:solidFill>
                <a:ea typeface="宋体" pitchFamily="2" charset="-122"/>
              </a:rPr>
              <a:t>)</a:t>
            </a:r>
          </a:p>
        </p:txBody>
      </p:sp>
      <p:sp>
        <p:nvSpPr>
          <p:cNvPr id="18" name="TextBox 17"/>
          <p:cNvSpPr txBox="1"/>
          <p:nvPr/>
        </p:nvSpPr>
        <p:spPr bwMode="auto">
          <a:xfrm rot="18733199">
            <a:off x="6611659" y="2478377"/>
            <a:ext cx="11208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pPr>
              <a:spcBef>
                <a:spcPct val="10000"/>
              </a:spcBef>
            </a:pPr>
            <a:r>
              <a:rPr lang="en-US" altLang="ko-KR" sz="2000" dirty="0" err="1">
                <a:solidFill>
                  <a:srgbClr val="FF0000"/>
                </a:solidFill>
                <a:ea typeface="굴림" pitchFamily="50" charset="-127"/>
              </a:rPr>
              <a:t>Asy</a:t>
            </a:r>
            <a:r>
              <a:rPr lang="en-US" altLang="ko-KR" sz="2000" dirty="0">
                <a:solidFill>
                  <a:srgbClr val="FF0000"/>
                </a:solidFill>
                <a:ea typeface="굴림" pitchFamily="50" charset="-127"/>
              </a:rPr>
              <a:t>-stiff</a:t>
            </a:r>
            <a:endParaRPr lang="ko-KR" altLang="en-US" sz="2000" dirty="0">
              <a:solidFill>
                <a:srgbClr val="FF0000"/>
              </a:solidFill>
              <a:ea typeface="굴림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 rot="394495">
            <a:off x="7270517" y="3828421"/>
            <a:ext cx="113043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pPr>
              <a:spcBef>
                <a:spcPct val="10000"/>
              </a:spcBef>
            </a:pPr>
            <a:r>
              <a:rPr lang="en-US" altLang="ko-KR" sz="2000" dirty="0" err="1">
                <a:solidFill>
                  <a:srgbClr val="FF0000"/>
                </a:solidFill>
                <a:ea typeface="굴림" pitchFamily="50" charset="-127"/>
              </a:rPr>
              <a:t>Asy</a:t>
            </a:r>
            <a:r>
              <a:rPr lang="en-US" altLang="ko-KR" sz="2000" dirty="0">
                <a:solidFill>
                  <a:srgbClr val="FF0000"/>
                </a:solidFill>
                <a:ea typeface="굴림" pitchFamily="50" charset="-127"/>
              </a:rPr>
              <a:t>-soft</a:t>
            </a:r>
            <a:endParaRPr lang="ko-KR" altLang="en-US" sz="2000" dirty="0">
              <a:solidFill>
                <a:srgbClr val="FF0000"/>
              </a:solidFill>
              <a:ea typeface="굴림" pitchFamily="50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20" name="바닥글 개체 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35137" y="2628781"/>
            <a:ext cx="1976823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200" b="1" dirty="0">
                <a:solidFill>
                  <a:srgbClr val="FF0000"/>
                </a:solidFill>
                <a:cs typeface="Times New Roman" pitchFamily="18" charset="0"/>
              </a:rPr>
              <a:t>핵 대칭에너지</a:t>
            </a:r>
            <a:endParaRPr lang="en-US" altLang="ko-KR" sz="2200" b="1" dirty="0">
              <a:solidFill>
                <a:srgbClr val="FF0000"/>
              </a:solidFill>
              <a:cs typeface="Times New Roman" pitchFamily="18" charset="0"/>
            </a:endParaRPr>
          </a:p>
          <a:p>
            <a:pPr algn="ctr"/>
            <a:r>
              <a:rPr lang="en-US" altLang="ko-KR" sz="24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altLang="ko-KR" sz="2400" i="1" baseline="-25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sym</a:t>
            </a:r>
            <a:endParaRPr lang="ko-KR" altLang="en-US" sz="2400" i="1" baseline="-25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2518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202630"/>
            <a:ext cx="8784976" cy="850106"/>
          </a:xfrm>
        </p:spPr>
        <p:txBody>
          <a:bodyPr>
            <a:normAutofit/>
          </a:bodyPr>
          <a:lstStyle/>
          <a:p>
            <a:r>
              <a:rPr lang="en-US" altLang="ko-KR" dirty="0"/>
              <a:t>Symmetry Energy &amp; Neutron Stars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3254-5E58-46DE-8A56-123A268E143C}" type="slidenum">
              <a:rPr lang="ko-KR" altLang="en-US" smtClean="0"/>
              <a:t>17</a:t>
            </a:fld>
            <a:endParaRPr lang="ko-KR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 bwMode="auto">
              <a:xfrm>
                <a:off x="395536" y="980728"/>
                <a:ext cx="8532440" cy="13063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Bef>
                    <a:spcPct val="10000"/>
                  </a:spcBef>
                  <a:buFont typeface="Wingdings" pitchFamily="2" charset="2"/>
                  <a:buChar char="§"/>
                </a:pPr>
                <a:r>
                  <a:rPr lang="en-US" altLang="ko-KR" sz="2400" dirty="0">
                    <a:ea typeface="굴림" pitchFamily="50" charset="-127"/>
                  </a:rPr>
                  <a:t>Neutron star stability against gravitational collapse</a:t>
                </a:r>
              </a:p>
              <a:p>
                <a:pPr marL="285750" indent="-285750">
                  <a:spcBef>
                    <a:spcPct val="10000"/>
                  </a:spcBef>
                  <a:buFont typeface="Wingdings" pitchFamily="2" charset="2"/>
                  <a:buChar char="§"/>
                </a:pPr>
                <a:r>
                  <a:rPr lang="en-US" altLang="ko-KR" sz="2400" dirty="0">
                    <a:ea typeface="굴림" pitchFamily="50" charset="-127"/>
                  </a:rPr>
                  <a:t>Density profile and internal structure are sensitive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2400" i="1" smtClean="0">
                            <a:latin typeface="Cambria Math" panose="02040503050406030204" pitchFamily="18" charset="0"/>
                            <a:ea typeface="굴림" pitchFamily="50" charset="-127"/>
                          </a:rPr>
                        </m:ctrlPr>
                      </m:sSubPr>
                      <m:e>
                        <m:r>
                          <a:rPr lang="en-US" altLang="ko-KR" sz="2400" b="0" i="1" smtClean="0">
                            <a:latin typeface="Cambria Math" panose="02040503050406030204" pitchFamily="18" charset="0"/>
                            <a:ea typeface="굴림" pitchFamily="50" charset="-127"/>
                          </a:rPr>
                          <m:t>𝐸</m:t>
                        </m:r>
                      </m:e>
                      <m:sub>
                        <m:r>
                          <a:rPr lang="en-US" altLang="ko-KR" sz="2400" b="0" i="1" smtClean="0">
                            <a:latin typeface="Cambria Math" panose="02040503050406030204" pitchFamily="18" charset="0"/>
                            <a:ea typeface="굴림" pitchFamily="50" charset="-127"/>
                          </a:rPr>
                          <m:t>𝑠𝑦𝑚</m:t>
                        </m:r>
                      </m:sub>
                    </m:sSub>
                  </m:oMath>
                </a14:m>
                <a:r>
                  <a:rPr lang="en-US" altLang="ko-KR" sz="2400" dirty="0">
                    <a:ea typeface="굴림" pitchFamily="50" charset="-127"/>
                  </a:rPr>
                  <a:t> </a:t>
                </a:r>
              </a:p>
              <a:p>
                <a:pPr marL="342900" indent="-342900">
                  <a:spcBef>
                    <a:spcPct val="10000"/>
                  </a:spcBef>
                  <a:buFont typeface="Wingdings" pitchFamily="2" charset="2"/>
                  <a:buChar char="§"/>
                </a:pPr>
                <a:r>
                  <a:rPr lang="en-US" altLang="ko-KR" sz="2400" dirty="0">
                    <a:solidFill>
                      <a:srgbClr val="C00000"/>
                    </a:solidFill>
                    <a:ea typeface="굴림" pitchFamily="50" charset="-127"/>
                  </a:rPr>
                  <a:t>Important to provide laboratory constraints at specific </a:t>
                </a:r>
                <a:r>
                  <a:rPr lang="en-US" altLang="ko-KR" sz="2400" dirty="0">
                    <a:solidFill>
                      <a:srgbClr val="C00000"/>
                    </a:solidFill>
                    <a:latin typeface="Symbol" pitchFamily="18" charset="2"/>
                    <a:ea typeface="굴림" pitchFamily="50" charset="-127"/>
                  </a:rPr>
                  <a:t>r</a:t>
                </a:r>
                <a:r>
                  <a:rPr lang="en-US" altLang="ko-KR" sz="2400" dirty="0">
                    <a:solidFill>
                      <a:srgbClr val="C00000"/>
                    </a:solidFill>
                    <a:ea typeface="굴림" pitchFamily="50" charset="-127"/>
                  </a:rPr>
                  <a:t> </a:t>
                </a: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5536" y="980728"/>
                <a:ext cx="8532440" cy="1306320"/>
              </a:xfrm>
              <a:prstGeom prst="rect">
                <a:avLst/>
              </a:prstGeom>
              <a:blipFill>
                <a:blip r:embed="rId2"/>
                <a:stretch>
                  <a:fillRect l="-1000" t="-3738" b="-981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/>
          <a:srcRect l="5421"/>
          <a:stretch>
            <a:fillRect/>
          </a:stretch>
        </p:blipFill>
        <p:spPr bwMode="auto">
          <a:xfrm>
            <a:off x="251520" y="2356026"/>
            <a:ext cx="4776950" cy="3809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14" name="바닥글 개체 틀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  <p:grpSp>
        <p:nvGrpSpPr>
          <p:cNvPr id="33" name="그룹 35"/>
          <p:cNvGrpSpPr>
            <a:grpSpLocks/>
          </p:cNvGrpSpPr>
          <p:nvPr/>
        </p:nvGrpSpPr>
        <p:grpSpPr bwMode="auto">
          <a:xfrm>
            <a:off x="4848688" y="2455069"/>
            <a:ext cx="3900097" cy="3566219"/>
            <a:chOff x="5028311" y="857824"/>
            <a:chExt cx="3687384" cy="3356466"/>
          </a:xfrm>
        </p:grpSpPr>
        <p:grpSp>
          <p:nvGrpSpPr>
            <p:cNvPr id="34" name="그룹 30"/>
            <p:cNvGrpSpPr>
              <a:grpSpLocks/>
            </p:cNvGrpSpPr>
            <p:nvPr/>
          </p:nvGrpSpPr>
          <p:grpSpPr bwMode="auto">
            <a:xfrm>
              <a:off x="5028311" y="1714613"/>
              <a:ext cx="3687384" cy="2499677"/>
              <a:chOff x="4953689" y="2000363"/>
              <a:chExt cx="3687384" cy="2499677"/>
            </a:xfrm>
          </p:grpSpPr>
          <p:grpSp>
            <p:nvGrpSpPr>
              <p:cNvPr id="36" name="그룹 3"/>
              <p:cNvGrpSpPr>
                <a:grpSpLocks/>
              </p:cNvGrpSpPr>
              <p:nvPr/>
            </p:nvGrpSpPr>
            <p:grpSpPr bwMode="auto">
              <a:xfrm>
                <a:off x="4953689" y="2000363"/>
                <a:ext cx="3687384" cy="2499677"/>
                <a:chOff x="4581923" y="3153038"/>
                <a:chExt cx="4164714" cy="2837317"/>
              </a:xfrm>
            </p:grpSpPr>
            <p:grpSp>
              <p:nvGrpSpPr>
                <p:cNvPr id="38" name="그룹 31"/>
                <p:cNvGrpSpPr>
                  <a:grpSpLocks/>
                </p:cNvGrpSpPr>
                <p:nvPr/>
              </p:nvGrpSpPr>
              <p:grpSpPr bwMode="auto">
                <a:xfrm>
                  <a:off x="4581923" y="3646558"/>
                  <a:ext cx="4164714" cy="1992799"/>
                  <a:chOff x="3838258" y="3215610"/>
                  <a:chExt cx="5146919" cy="2477697"/>
                </a:xfrm>
              </p:grpSpPr>
              <p:sp>
                <p:nvSpPr>
                  <p:cNvPr id="42" name="Text Box 1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775325" y="3694113"/>
                    <a:ext cx="184150" cy="36671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endParaRPr kumimoji="0" lang="zh-CN" altLang="zh-CN">
                      <a:latin typeface="맑은 고딕" pitchFamily="50" charset="-127"/>
                      <a:ea typeface="SimSun" pitchFamily="2" charset="-122"/>
                      <a:cs typeface="华文楷体"/>
                    </a:endParaRPr>
                  </a:p>
                </p:txBody>
              </p:sp>
              <p:sp>
                <p:nvSpPr>
                  <p:cNvPr id="43" name="Text Box 2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315200" y="4495800"/>
                    <a:ext cx="184150" cy="36671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endParaRPr kumimoji="0" lang="zh-CN" altLang="zh-CN">
                      <a:latin typeface="맑은 고딕" pitchFamily="50" charset="-127"/>
                      <a:ea typeface="SimSun" pitchFamily="2" charset="-122"/>
                      <a:cs typeface="华文楷体"/>
                    </a:endParaRPr>
                  </a:p>
                </p:txBody>
              </p:sp>
              <p:sp>
                <p:nvSpPr>
                  <p:cNvPr id="44" name="Text Box 2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465847" y="5161858"/>
                    <a:ext cx="1519330" cy="53144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pPr algn="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altLang="zh-CN" sz="2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휴먼엑스포" pitchFamily="18" charset="-127"/>
                        <a:ea typeface="휴먼엑스포" pitchFamily="18" charset="-127"/>
                      </a:rPr>
                      <a:t>density</a:t>
                    </a:r>
                    <a:endParaRPr kumimoji="0" lang="en-US" altLang="zh-CN" sz="2000" dirty="0">
                      <a:solidFill>
                        <a:schemeClr val="accent1">
                          <a:lumMod val="75000"/>
                        </a:schemeClr>
                      </a:solidFill>
                      <a:latin typeface="휴먼엑스포" pitchFamily="18" charset="-127"/>
                      <a:ea typeface="휴먼엑스포" pitchFamily="18" charset="-127"/>
                    </a:endParaRPr>
                  </a:p>
                </p:txBody>
              </p:sp>
              <p:sp>
                <p:nvSpPr>
                  <p:cNvPr id="45" name="Text Box 25"/>
                  <p:cNvSpPr txBox="1">
                    <a:spLocks noChangeArrowheads="1"/>
                  </p:cNvSpPr>
                  <p:nvPr/>
                </p:nvSpPr>
                <p:spPr bwMode="auto">
                  <a:xfrm rot="19740000">
                    <a:off x="3838258" y="4305105"/>
                    <a:ext cx="2381598" cy="134906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kumimoji="0" lang="en-US" altLang="ko-KR" sz="2000" dirty="0" err="1">
                        <a:solidFill>
                          <a:srgbClr val="FF0000"/>
                        </a:solidFill>
                        <a:latin typeface="휴먼엑스포" pitchFamily="18" charset="-127"/>
                        <a:ea typeface="휴먼엑스포" pitchFamily="18" charset="-127"/>
                      </a:rPr>
                      <a:t>np</a:t>
                    </a:r>
                    <a:endParaRPr kumimoji="0" lang="en-US" altLang="ko-KR" sz="2000" dirty="0">
                      <a:solidFill>
                        <a:srgbClr val="FF0000"/>
                      </a:solidFill>
                      <a:latin typeface="휴먼엑스포" pitchFamily="18" charset="-127"/>
                      <a:ea typeface="휴먼엑스포" pitchFamily="18" charset="-127"/>
                    </a:endParaRPr>
                  </a:p>
                  <a:p>
                    <a:pPr algn="ctr"/>
                    <a:r>
                      <a:rPr lang="en-US" altLang="ko-KR" sz="2000" dirty="0">
                        <a:solidFill>
                          <a:srgbClr val="FF0000"/>
                        </a:solidFill>
                        <a:latin typeface="휴먼엑스포" pitchFamily="18" charset="-127"/>
                        <a:ea typeface="휴먼엑스포" pitchFamily="18" charset="-127"/>
                      </a:rPr>
                      <a:t>asymmetry</a:t>
                    </a:r>
                  </a:p>
                  <a:p>
                    <a:pPr algn="ctr"/>
                    <a:r>
                      <a:rPr kumimoji="0" lang="en-US" altLang="ko-KR" sz="2000" dirty="0">
                        <a:solidFill>
                          <a:srgbClr val="FF0000"/>
                        </a:solidFill>
                        <a:latin typeface="휴먼엑스포" pitchFamily="18" charset="-127"/>
                        <a:ea typeface="휴먼엑스포" pitchFamily="18" charset="-127"/>
                      </a:rPr>
                      <a:t>axis</a:t>
                    </a:r>
                    <a:r>
                      <a:rPr kumimoji="0" lang="ko-KR" altLang="en-US" sz="2000" dirty="0">
                        <a:solidFill>
                          <a:srgbClr val="FF0000"/>
                        </a:solidFill>
                        <a:latin typeface="휴먼엑스포" pitchFamily="18" charset="-127"/>
                        <a:ea typeface="휴먼엑스포" pitchFamily="18" charset="-127"/>
                      </a:rPr>
                      <a:t> </a:t>
                    </a:r>
                    <a:endParaRPr kumimoji="0" lang="en-US" altLang="zh-CN" sz="2000" dirty="0">
                      <a:solidFill>
                        <a:srgbClr val="FF0000"/>
                      </a:solidFill>
                      <a:latin typeface="휴먼엑스포" pitchFamily="18" charset="-127"/>
                      <a:ea typeface="휴먼엑스포" pitchFamily="18" charset="-127"/>
                    </a:endParaRPr>
                  </a:p>
                </p:txBody>
              </p:sp>
              <p:sp>
                <p:nvSpPr>
                  <p:cNvPr id="46" name="Text Box 2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665999" y="3215610"/>
                    <a:ext cx="2128704" cy="134906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>
                    <a:spAutoFit/>
                  </a:bodyPr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kumimoji="0" lang="en-US" altLang="ko-KR" sz="2000" dirty="0" err="1">
                        <a:solidFill>
                          <a:schemeClr val="accent1">
                            <a:lumMod val="75000"/>
                          </a:schemeClr>
                        </a:solidFill>
                        <a:latin typeface="휴먼엑스포" pitchFamily="18" charset="-127"/>
                        <a:ea typeface="휴먼엑스포" pitchFamily="18" charset="-127"/>
                        <a:cs typeface="Times New Roman" pitchFamily="18" charset="0"/>
                      </a:rPr>
                      <a:t>np</a:t>
                    </a:r>
                    <a:r>
                      <a:rPr kumimoji="0" lang="en-US" altLang="ko-KR" sz="2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휴먼엑스포" pitchFamily="18" charset="-127"/>
                        <a:ea typeface="휴먼엑스포" pitchFamily="18" charset="-127"/>
                        <a:cs typeface="Times New Roman" pitchFamily="18" charset="0"/>
                      </a:rPr>
                      <a:t> </a:t>
                    </a:r>
                    <a:r>
                      <a:rPr lang="en-US" altLang="ko-KR" sz="2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휴먼엑스포" pitchFamily="18" charset="-127"/>
                        <a:ea typeface="휴먼엑스포" pitchFamily="18" charset="-127"/>
                        <a:cs typeface="Times New Roman" pitchFamily="18" charset="0"/>
                      </a:rPr>
                      <a:t>symmetric matter</a:t>
                    </a:r>
                    <a:endParaRPr kumimoji="0" lang="en-US" altLang="zh-CN" sz="2000" dirty="0">
                      <a:solidFill>
                        <a:schemeClr val="accent1">
                          <a:lumMod val="75000"/>
                        </a:schemeClr>
                      </a:solidFill>
                      <a:latin typeface="휴먼엑스포" pitchFamily="18" charset="-127"/>
                      <a:ea typeface="휴먼엑스포" pitchFamily="18" charset="-127"/>
                      <a:cs typeface="Times New Roman" pitchFamily="18" charset="0"/>
                    </a:endParaRPr>
                  </a:p>
                </p:txBody>
              </p:sp>
            </p:grpSp>
            <p:cxnSp>
              <p:nvCxnSpPr>
                <p:cNvPr id="39" name="직선 화살표 연결선 38"/>
                <p:cNvCxnSpPr/>
                <p:nvPr/>
              </p:nvCxnSpPr>
              <p:spPr>
                <a:xfrm rot="16200000" flipV="1">
                  <a:off x="5620254" y="4101073"/>
                  <a:ext cx="1899459" cy="3390"/>
                </a:xfrm>
                <a:prstGeom prst="straightConnector1">
                  <a:avLst/>
                </a:prstGeom>
                <a:ln w="5080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직선 화살표 연결선 39"/>
                <p:cNvCxnSpPr/>
                <p:nvPr/>
              </p:nvCxnSpPr>
              <p:spPr>
                <a:xfrm rot="10800000" flipH="1" flipV="1">
                  <a:off x="6581849" y="5040626"/>
                  <a:ext cx="2161397" cy="1696"/>
                </a:xfrm>
                <a:prstGeom prst="straightConnector1">
                  <a:avLst/>
                </a:prstGeom>
                <a:ln w="5080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직선 화살표 연결선 40"/>
                <p:cNvCxnSpPr/>
                <p:nvPr/>
              </p:nvCxnSpPr>
              <p:spPr>
                <a:xfrm rot="10800000" flipV="1">
                  <a:off x="4954444" y="5027058"/>
                  <a:ext cx="1618929" cy="963297"/>
                </a:xfrm>
                <a:prstGeom prst="straightConnector1">
                  <a:avLst/>
                </a:prstGeom>
                <a:ln w="50800"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7" name="TextBox 36"/>
              <p:cNvSpPr txBox="1"/>
              <p:nvPr/>
            </p:nvSpPr>
            <p:spPr>
              <a:xfrm rot="16200000">
                <a:off x="5877954" y="2373011"/>
                <a:ext cx="1074510" cy="37828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ko-KR" sz="2000" dirty="0">
                    <a:solidFill>
                      <a:schemeClr val="accent1">
                        <a:lumMod val="75000"/>
                      </a:schemeClr>
                    </a:solidFill>
                    <a:latin typeface="휴먼엑스포" pitchFamily="18" charset="-127"/>
                    <a:ea typeface="휴먼엑스포" pitchFamily="18" charset="-127"/>
                  </a:rPr>
                  <a:t>Energy</a:t>
                </a:r>
                <a:endParaRPr lang="ko-KR" altLang="en-US" sz="2000" dirty="0">
                  <a:solidFill>
                    <a:schemeClr val="accent1">
                      <a:lumMod val="75000"/>
                    </a:schemeClr>
                  </a:solidFill>
                  <a:latin typeface="휴먼엑스포" pitchFamily="18" charset="-127"/>
                  <a:ea typeface="휴먼엑스포" pitchFamily="18" charset="-127"/>
                </a:endParaRPr>
              </a:p>
            </p:txBody>
          </p:sp>
        </p:grpSp>
        <p:sp>
          <p:nvSpPr>
            <p:cNvPr id="35" name="TextBox 34"/>
            <p:cNvSpPr txBox="1"/>
            <p:nvPr/>
          </p:nvSpPr>
          <p:spPr>
            <a:xfrm>
              <a:off x="5379440" y="857824"/>
              <a:ext cx="3267870" cy="6662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ko-KR" sz="2000" dirty="0">
                  <a:solidFill>
                    <a:srgbClr val="FF0000"/>
                  </a:solidFill>
                  <a:latin typeface="HY견고딕" pitchFamily="18" charset="-127"/>
                  <a:ea typeface="HY견고딕" pitchFamily="18" charset="-127"/>
                </a:rPr>
                <a:t>New axis for the phase of nuclear matter </a:t>
              </a:r>
              <a:endParaRPr lang="ko-KR" altLang="en-US" sz="20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13029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How do we measure?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18</a:t>
            </a:fld>
            <a:endParaRPr lang="ko-KR" altLang="en-US" dirty="0"/>
          </a:p>
        </p:txBody>
      </p:sp>
      <p:pic>
        <p:nvPicPr>
          <p:cNvPr id="7" name="Picture 6" descr="Fig02a_Detector_Vision.jpg                                     00060A72Macintosh HD                   BAA529E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628800"/>
            <a:ext cx="3553478" cy="3960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날짜 개체 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9" name="바닥글 개체 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16832"/>
            <a:ext cx="5040560" cy="3410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9146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Accelerator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19</a:t>
            </a:fld>
            <a:endParaRPr lang="ko-KR" altLang="en-US" dirty="0"/>
          </a:p>
        </p:txBody>
      </p:sp>
      <p:grpSp>
        <p:nvGrpSpPr>
          <p:cNvPr id="7" name="그룹 6"/>
          <p:cNvGrpSpPr/>
          <p:nvPr/>
        </p:nvGrpSpPr>
        <p:grpSpPr>
          <a:xfrm>
            <a:off x="5595565" y="1386805"/>
            <a:ext cx="2936875" cy="4562475"/>
            <a:chOff x="410989" y="1458813"/>
            <a:chExt cx="2936875" cy="4562475"/>
          </a:xfrm>
        </p:grpSpPr>
        <p:pic>
          <p:nvPicPr>
            <p:cNvPr id="8" name="Picture 45" descr="lawrence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54" t="16016" r="19524" b="23364"/>
            <a:stretch>
              <a:fillRect/>
            </a:stretch>
          </p:blipFill>
          <p:spPr bwMode="auto">
            <a:xfrm>
              <a:off x="518939" y="1458813"/>
              <a:ext cx="2762250" cy="3860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 Box 47"/>
            <p:cNvSpPr txBox="1">
              <a:spLocks noChangeArrowheads="1"/>
            </p:cNvSpPr>
            <p:nvPr/>
          </p:nvSpPr>
          <p:spPr bwMode="auto">
            <a:xfrm>
              <a:off x="2273127" y="1495326"/>
              <a:ext cx="1074737" cy="5191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 sz="2800">
                  <a:ea typeface="굴림" charset="-127"/>
                </a:rPr>
                <a:t>1929</a:t>
              </a:r>
              <a:r>
                <a:rPr lang="en-US" altLang="ko-KR" sz="2800">
                  <a:solidFill>
                    <a:schemeClr val="bg1"/>
                  </a:solidFill>
                  <a:ea typeface="굴림" charset="-127"/>
                </a:rPr>
                <a:t> </a:t>
              </a:r>
            </a:p>
          </p:txBody>
        </p:sp>
        <p:sp>
          <p:nvSpPr>
            <p:cNvPr id="10" name="Line 49"/>
            <p:cNvSpPr>
              <a:spLocks noChangeShapeType="1"/>
            </p:cNvSpPr>
            <p:nvPr/>
          </p:nvSpPr>
          <p:spPr bwMode="auto">
            <a:xfrm flipV="1">
              <a:off x="410989" y="4786213"/>
              <a:ext cx="1676400" cy="60960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" name="Text Box 50"/>
            <p:cNvSpPr txBox="1">
              <a:spLocks noChangeArrowheads="1"/>
            </p:cNvSpPr>
            <p:nvPr/>
          </p:nvSpPr>
          <p:spPr bwMode="auto">
            <a:xfrm>
              <a:off x="897086" y="5319613"/>
              <a:ext cx="2090738" cy="701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2000" dirty="0">
                  <a:ea typeface="굴림" charset="-127"/>
                </a:rPr>
                <a:t>Ernest Lawrence</a:t>
              </a:r>
            </a:p>
            <a:p>
              <a:pPr algn="ctr"/>
              <a:r>
                <a:rPr lang="en-US" altLang="ko-KR" sz="2000" dirty="0">
                  <a:ea typeface="굴림" charset="-127"/>
                </a:rPr>
                <a:t>(1901-1958)</a:t>
              </a:r>
              <a:endParaRPr lang="en-US" altLang="ko-KR" sz="2800" dirty="0">
                <a:ea typeface="굴림" charset="-127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43113" y="1124744"/>
            <a:ext cx="44609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/>
              <a:t>Accelerator is a kind of </a:t>
            </a:r>
            <a:r>
              <a:rPr lang="en-US" altLang="ko-KR" sz="2800" dirty="0">
                <a:solidFill>
                  <a:srgbClr val="FF0000"/>
                </a:solidFill>
              </a:rPr>
              <a:t>microscope</a:t>
            </a:r>
            <a:r>
              <a:rPr lang="en-US" altLang="ko-KR" sz="2800" dirty="0"/>
              <a:t> that allows us to see small things.</a:t>
            </a:r>
            <a:endParaRPr lang="ko-KR" altLang="en-US" sz="2800" dirty="0"/>
          </a:p>
        </p:txBody>
      </p:sp>
      <p:sp>
        <p:nvSpPr>
          <p:cNvPr id="13" name="Oval 1026"/>
          <p:cNvSpPr>
            <a:spLocks noChangeArrowheads="1"/>
          </p:cNvSpPr>
          <p:nvPr/>
        </p:nvSpPr>
        <p:spPr bwMode="auto">
          <a:xfrm>
            <a:off x="611560" y="3056384"/>
            <a:ext cx="914400" cy="9144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14" name="Group 1027"/>
          <p:cNvGrpSpPr>
            <a:grpSpLocks/>
          </p:cNvGrpSpPr>
          <p:nvPr/>
        </p:nvGrpSpPr>
        <p:grpSpPr bwMode="auto">
          <a:xfrm>
            <a:off x="611560" y="4823048"/>
            <a:ext cx="914400" cy="838200"/>
            <a:chOff x="4128" y="2064"/>
            <a:chExt cx="576" cy="528"/>
          </a:xfrm>
        </p:grpSpPr>
        <p:sp>
          <p:nvSpPr>
            <p:cNvPr id="15" name="Oval 1028"/>
            <p:cNvSpPr>
              <a:spLocks noChangeArrowheads="1"/>
            </p:cNvSpPr>
            <p:nvPr/>
          </p:nvSpPr>
          <p:spPr bwMode="auto">
            <a:xfrm>
              <a:off x="4128" y="2208"/>
              <a:ext cx="240" cy="240"/>
            </a:xfrm>
            <a:prstGeom prst="ellipse">
              <a:avLst/>
            </a:prstGeom>
            <a:solidFill>
              <a:srgbClr val="4EFF1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" name="Oval 1029"/>
            <p:cNvSpPr>
              <a:spLocks noChangeArrowheads="1"/>
            </p:cNvSpPr>
            <p:nvPr/>
          </p:nvSpPr>
          <p:spPr bwMode="auto">
            <a:xfrm>
              <a:off x="4224" y="2064"/>
              <a:ext cx="240" cy="240"/>
            </a:xfrm>
            <a:prstGeom prst="ellipse">
              <a:avLst/>
            </a:prstGeom>
            <a:solidFill>
              <a:srgbClr val="F23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" name="Oval 1030"/>
            <p:cNvSpPr>
              <a:spLocks noChangeArrowheads="1"/>
            </p:cNvSpPr>
            <p:nvPr/>
          </p:nvSpPr>
          <p:spPr bwMode="auto">
            <a:xfrm>
              <a:off x="4272" y="2352"/>
              <a:ext cx="240" cy="240"/>
            </a:xfrm>
            <a:prstGeom prst="ellipse">
              <a:avLst/>
            </a:prstGeom>
            <a:solidFill>
              <a:srgbClr val="F23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" name="Oval 1031"/>
            <p:cNvSpPr>
              <a:spLocks noChangeArrowheads="1"/>
            </p:cNvSpPr>
            <p:nvPr/>
          </p:nvSpPr>
          <p:spPr bwMode="auto">
            <a:xfrm>
              <a:off x="4416" y="2064"/>
              <a:ext cx="240" cy="240"/>
            </a:xfrm>
            <a:prstGeom prst="ellipse">
              <a:avLst/>
            </a:prstGeom>
            <a:solidFill>
              <a:srgbClr val="4EFF1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9" name="Oval 1032"/>
            <p:cNvSpPr>
              <a:spLocks noChangeArrowheads="1"/>
            </p:cNvSpPr>
            <p:nvPr/>
          </p:nvSpPr>
          <p:spPr bwMode="auto">
            <a:xfrm>
              <a:off x="4320" y="2208"/>
              <a:ext cx="240" cy="240"/>
            </a:xfrm>
            <a:prstGeom prst="ellipse">
              <a:avLst/>
            </a:prstGeom>
            <a:solidFill>
              <a:srgbClr val="4EFF1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" name="Oval 1033"/>
            <p:cNvSpPr>
              <a:spLocks noChangeArrowheads="1"/>
            </p:cNvSpPr>
            <p:nvPr/>
          </p:nvSpPr>
          <p:spPr bwMode="auto">
            <a:xfrm>
              <a:off x="4464" y="2256"/>
              <a:ext cx="240" cy="240"/>
            </a:xfrm>
            <a:prstGeom prst="ellipse">
              <a:avLst/>
            </a:prstGeom>
            <a:solidFill>
              <a:srgbClr val="F23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1" name="Text Box 1036"/>
          <p:cNvSpPr txBox="1">
            <a:spLocks noChangeArrowheads="1"/>
          </p:cNvSpPr>
          <p:nvPr/>
        </p:nvSpPr>
        <p:spPr bwMode="auto">
          <a:xfrm>
            <a:off x="1795264" y="4504085"/>
            <a:ext cx="3352800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ko-KR" sz="2800" dirty="0">
                <a:ea typeface="굴림" charset="-127"/>
              </a:rPr>
              <a:t>seen by</a:t>
            </a:r>
          </a:p>
          <a:p>
            <a:pPr algn="ctr"/>
            <a:r>
              <a:rPr lang="en-US" altLang="ko-KR" sz="2800" dirty="0">
                <a:ea typeface="굴림" charset="-127"/>
              </a:rPr>
              <a:t>High-energy beam</a:t>
            </a:r>
          </a:p>
          <a:p>
            <a:pPr algn="ctr"/>
            <a:r>
              <a:rPr lang="en-US" altLang="ko-KR" sz="2800" dirty="0">
                <a:ea typeface="굴림" charset="-127"/>
              </a:rPr>
              <a:t>(better resolution)</a:t>
            </a:r>
          </a:p>
        </p:txBody>
      </p:sp>
      <p:sp>
        <p:nvSpPr>
          <p:cNvPr id="22" name="Text Box 1037"/>
          <p:cNvSpPr txBox="1">
            <a:spLocks noChangeArrowheads="1"/>
          </p:cNvSpPr>
          <p:nvPr/>
        </p:nvSpPr>
        <p:spPr bwMode="auto">
          <a:xfrm>
            <a:off x="1763688" y="2775893"/>
            <a:ext cx="33528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ko-KR" sz="2800" dirty="0">
                <a:ea typeface="굴림" charset="-127"/>
              </a:rPr>
              <a:t>seen by</a:t>
            </a:r>
          </a:p>
          <a:p>
            <a:pPr algn="ctr"/>
            <a:r>
              <a:rPr lang="en-US" altLang="ko-KR" sz="2800" dirty="0">
                <a:ea typeface="굴림" charset="-127"/>
              </a:rPr>
              <a:t>low-energy beam</a:t>
            </a:r>
          </a:p>
          <a:p>
            <a:pPr algn="ctr"/>
            <a:r>
              <a:rPr lang="en-US" altLang="ko-KR" sz="2800" dirty="0">
                <a:ea typeface="굴림" charset="-127"/>
              </a:rPr>
              <a:t>(poorer resolution)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323528" y="2775893"/>
            <a:ext cx="4792960" cy="1517203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323528" y="4504085"/>
            <a:ext cx="4792960" cy="151720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날짜 개체 틀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26" name="바닥글 개체 틀 2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165616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CERN: World’s Biggest Lab.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20</a:t>
            </a:fld>
            <a:endParaRPr lang="ko-KR" altLang="en-US" dirty="0"/>
          </a:p>
        </p:txBody>
      </p:sp>
      <p:pic>
        <p:nvPicPr>
          <p:cNvPr id="7" name="Picture 4" descr="LHCAerialView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4"/>
          <a:stretch/>
        </p:blipFill>
        <p:spPr bwMode="auto">
          <a:xfrm>
            <a:off x="0" y="848278"/>
            <a:ext cx="9144000" cy="6037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505844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21</a:t>
            </a:fld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7" t="7936" r="3413" b="3340"/>
          <a:stretch/>
        </p:blipFill>
        <p:spPr>
          <a:xfrm>
            <a:off x="1043608" y="836712"/>
            <a:ext cx="7056784" cy="541682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4544268"/>
            <a:ext cx="2933700" cy="2197100"/>
          </a:xfrm>
          <a:prstGeom prst="rect">
            <a:avLst/>
          </a:prstGeom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4830003" y="980728"/>
            <a:ext cx="291034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fr-FR" sz="2000" b="1" dirty="0"/>
              <a:t>27 km of 8 T magnets</a:t>
            </a:r>
          </a:p>
          <a:p>
            <a:r>
              <a:rPr lang="en-GB" altLang="fr-FR" sz="2000" b="1" dirty="0"/>
              <a:t>100 m below surface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Large Hadron Collider (LHC)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624499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Large Hadron Collider (LHC)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22</a:t>
            </a:fld>
            <a:endParaRPr lang="ko-KR" altLang="en-US" dirty="0"/>
          </a:p>
        </p:txBody>
      </p:sp>
      <p:pic>
        <p:nvPicPr>
          <p:cNvPr id="7" name="Picture 16" descr="tunn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36576"/>
            <a:ext cx="6400800" cy="417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804248" y="1700808"/>
            <a:ext cx="2182688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US" altLang="ko-KR" sz="2000" dirty="0">
                <a:latin typeface="+mn-lt"/>
              </a:rPr>
              <a:t>Protons race around a 27 km circuit at </a:t>
            </a:r>
            <a:r>
              <a:rPr lang="en-US" altLang="ko-KR" sz="2000" b="1" dirty="0">
                <a:latin typeface="+mn-lt"/>
              </a:rPr>
              <a:t>99.999999%</a:t>
            </a:r>
            <a:r>
              <a:rPr lang="en-US" altLang="ko-KR" sz="2000" dirty="0">
                <a:latin typeface="+mn-lt"/>
              </a:rPr>
              <a:t> of the speed of light, </a:t>
            </a:r>
          </a:p>
          <a:p>
            <a:pPr algn="ctr" eaLnBrk="1" hangingPunct="1"/>
            <a:endParaRPr lang="en-US" altLang="ko-KR" sz="2000" dirty="0">
              <a:latin typeface="+mn-lt"/>
            </a:endParaRPr>
          </a:p>
          <a:p>
            <a:pPr algn="ctr" eaLnBrk="1" hangingPunct="1"/>
            <a:r>
              <a:rPr lang="en-US" altLang="ko-KR" sz="2000" dirty="0">
                <a:latin typeface="+mn-lt"/>
              </a:rPr>
              <a:t>crashing head on into each other </a:t>
            </a:r>
            <a:r>
              <a:rPr lang="en-US" altLang="ko-KR" sz="2000" b="1" dirty="0">
                <a:latin typeface="+mn-lt"/>
              </a:rPr>
              <a:t>40,000,000</a:t>
            </a:r>
            <a:r>
              <a:rPr lang="en-US" altLang="ko-KR" sz="2000" dirty="0">
                <a:latin typeface="+mn-lt"/>
              </a:rPr>
              <a:t> times a second.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9" name="바닥글 개체 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624499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Large Hadron Collider (LHC)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23</a:t>
            </a:fld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619672" y="821655"/>
            <a:ext cx="5943600" cy="51911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US" altLang="ko-KR" sz="2000" dirty="0">
                <a:latin typeface="+mn-lt"/>
              </a:rPr>
              <a:t>In the </a:t>
            </a:r>
            <a:r>
              <a:rPr lang="en-US" altLang="ko-KR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emptiest</a:t>
            </a:r>
            <a:r>
              <a:rPr lang="en-US" altLang="ko-KR" sz="2000" dirty="0">
                <a:latin typeface="+mn-lt"/>
              </a:rPr>
              <a:t> space in our solar system …</a:t>
            </a:r>
            <a:endParaRPr lang="en-US" altLang="ko-KR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76200" y="5373216"/>
            <a:ext cx="89408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US" altLang="ko-KR" sz="2000" dirty="0">
                <a:latin typeface="+mn-lt"/>
              </a:rPr>
              <a:t>The beam pipe is evacuated to the same vacuum as interplanetary space.</a:t>
            </a:r>
          </a:p>
          <a:p>
            <a:pPr algn="ctr" eaLnBrk="1" hangingPunct="1"/>
            <a:r>
              <a:rPr lang="en-US" altLang="ko-KR" sz="2000" dirty="0">
                <a:latin typeface="+mn-lt"/>
              </a:rPr>
              <a:t>The pressure (10</a:t>
            </a:r>
            <a:r>
              <a:rPr lang="en-US" altLang="ko-KR" sz="2000" baseline="30000" dirty="0">
                <a:latin typeface="+mn-lt"/>
              </a:rPr>
              <a:t>-13</a:t>
            </a:r>
            <a:r>
              <a:rPr lang="en-US" altLang="ko-KR" sz="2000" dirty="0">
                <a:latin typeface="+mn-lt"/>
              </a:rPr>
              <a:t> </a:t>
            </a:r>
            <a:r>
              <a:rPr lang="en-US" altLang="ko-KR" sz="2000" dirty="0" err="1">
                <a:latin typeface="+mn-lt"/>
              </a:rPr>
              <a:t>atm</a:t>
            </a:r>
            <a:r>
              <a:rPr lang="en-US" altLang="ko-KR" sz="2000" dirty="0">
                <a:latin typeface="+mn-lt"/>
              </a:rPr>
              <a:t>) is about 1/10</a:t>
            </a:r>
            <a:r>
              <a:rPr lang="en-US" altLang="ko-KR" sz="2000" baseline="30000" dirty="0">
                <a:latin typeface="+mn-lt"/>
              </a:rPr>
              <a:t>th</a:t>
            </a:r>
            <a:r>
              <a:rPr lang="en-US" altLang="ko-KR" sz="2000" dirty="0">
                <a:latin typeface="+mn-lt"/>
              </a:rPr>
              <a:t> that of the surface of the moon.</a:t>
            </a:r>
          </a:p>
        </p:txBody>
      </p:sp>
      <p:pic>
        <p:nvPicPr>
          <p:cNvPr id="9" name="Picture 5" descr="interconnec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8" y="1829834"/>
            <a:ext cx="4998592" cy="326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 descr="LHCDiagra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828800"/>
            <a:ext cx="43688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691680" y="1268760"/>
            <a:ext cx="57105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dirty="0"/>
              <a:t>Total</a:t>
            </a:r>
            <a:r>
              <a:rPr lang="ko-KR" altLang="en-US" sz="2000" dirty="0"/>
              <a:t> </a:t>
            </a:r>
            <a:r>
              <a:rPr lang="en-US" altLang="ko-KR" sz="2000" dirty="0"/>
              <a:t>5,000 SC magnets including 1,296 dipoles</a:t>
            </a:r>
            <a:endParaRPr lang="ko-KR" altLang="en-US" sz="2000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12" name="바닥글 개체 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624499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Large Hadron Collider (LHC)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24</a:t>
            </a:fld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475656" y="792103"/>
            <a:ext cx="61275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US" altLang="ko-KR" sz="2000" dirty="0">
                <a:latin typeface="+mn-lt"/>
              </a:rPr>
              <a:t>In one of the </a:t>
            </a:r>
            <a:r>
              <a:rPr lang="en-US" altLang="ko-KR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coldest</a:t>
            </a:r>
            <a:r>
              <a:rPr lang="en-US" altLang="ko-KR" sz="2000" dirty="0">
                <a:latin typeface="+mn-lt"/>
              </a:rPr>
              <a:t> regions in the universe …</a:t>
            </a:r>
            <a:endParaRPr lang="en-US" altLang="ko-KR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5496" y="5445224"/>
            <a:ext cx="903649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US" altLang="ko-KR" sz="2000" dirty="0">
                <a:latin typeface="+mn-lt"/>
              </a:rPr>
              <a:t>Superconducting, superfluid liquid He is maintained at -271.3</a:t>
            </a:r>
            <a:r>
              <a:rPr lang="en-US" altLang="ko-KR" sz="2000" baseline="30000" dirty="0">
                <a:latin typeface="+mn-lt"/>
              </a:rPr>
              <a:t>o</a:t>
            </a:r>
            <a:r>
              <a:rPr lang="en-US" altLang="ko-KR" sz="2000" dirty="0">
                <a:latin typeface="+mn-lt"/>
              </a:rPr>
              <a:t> C or 1.9 K.</a:t>
            </a:r>
          </a:p>
          <a:p>
            <a:pPr algn="ctr" eaLnBrk="1" hangingPunct="1"/>
            <a:r>
              <a:rPr lang="en-US" altLang="ko-KR" sz="2000" dirty="0">
                <a:latin typeface="+mn-lt"/>
              </a:rPr>
              <a:t>That is a little colder than interstellar space.</a:t>
            </a:r>
          </a:p>
        </p:txBody>
      </p:sp>
      <p:pic>
        <p:nvPicPr>
          <p:cNvPr id="10" name="Picture 9" descr="DSCF00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8104" y="1315566"/>
            <a:ext cx="541020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11" name="바닥글 개체 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624499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Large Hadron Collider (LHC)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25</a:t>
            </a:fld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13792" y="817548"/>
            <a:ext cx="7086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US" altLang="ko-KR" sz="2000" dirty="0">
                <a:latin typeface="+mn-lt"/>
              </a:rPr>
              <a:t>Generating the </a:t>
            </a:r>
            <a:r>
              <a:rPr lang="en-US" altLang="ko-KR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hottest</a:t>
            </a:r>
            <a:r>
              <a:rPr lang="en-US" altLang="ko-KR" sz="2000" dirty="0">
                <a:latin typeface="+mn-lt"/>
              </a:rPr>
              <a:t> reactions in our galaxy …</a:t>
            </a:r>
            <a:endParaRPr lang="en-US" altLang="ko-KR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85800" y="4449886"/>
            <a:ext cx="77724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US" altLang="ko-KR" sz="1800" dirty="0">
                <a:latin typeface="+mn-lt"/>
              </a:rPr>
              <a:t>Violent collisions corresponding to temperatures billion times higher than the core of the Sun will be produced.</a:t>
            </a:r>
          </a:p>
          <a:p>
            <a:pPr algn="ctr" eaLnBrk="1" hangingPunct="1"/>
            <a:r>
              <a:rPr lang="en-US" altLang="ko-KR" sz="1800" dirty="0">
                <a:latin typeface="+mn-lt"/>
              </a:rPr>
              <a:t>That is roughly 16</a:t>
            </a:r>
            <a:r>
              <a:rPr lang="en-US" altLang="ko-KR" sz="1800" dirty="0">
                <a:solidFill>
                  <a:srgbClr val="FF0000"/>
                </a:solidFill>
                <a:latin typeface="+mn-lt"/>
              </a:rPr>
              <a:t>0</a:t>
            </a:r>
            <a:r>
              <a:rPr lang="en-US" altLang="ko-KR" sz="1800" dirty="0">
                <a:latin typeface="+mn-lt"/>
              </a:rPr>
              <a:t>,00</a:t>
            </a:r>
            <a:r>
              <a:rPr lang="en-US" altLang="ko-KR" sz="1800" dirty="0">
                <a:solidFill>
                  <a:srgbClr val="0000FF"/>
                </a:solidFill>
                <a:latin typeface="+mn-lt"/>
              </a:rPr>
              <a:t>0</a:t>
            </a:r>
            <a:r>
              <a:rPr lang="en-US" altLang="ko-KR" sz="1800" dirty="0">
                <a:latin typeface="+mn-lt"/>
              </a:rPr>
              <a:t>,000,</a:t>
            </a:r>
            <a:r>
              <a:rPr lang="en-US" altLang="ko-KR" sz="1800" dirty="0">
                <a:solidFill>
                  <a:srgbClr val="339933"/>
                </a:solidFill>
                <a:latin typeface="+mn-lt"/>
              </a:rPr>
              <a:t>0</a:t>
            </a:r>
            <a:r>
              <a:rPr lang="en-US" altLang="ko-KR" sz="1800" dirty="0">
                <a:latin typeface="+mn-lt"/>
              </a:rPr>
              <a:t>00,000,000 degree in Celsius.</a:t>
            </a:r>
          </a:p>
        </p:txBody>
      </p:sp>
      <p:pic>
        <p:nvPicPr>
          <p:cNvPr id="9" name="Picture 10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93304"/>
            <a:ext cx="4114800" cy="296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93304"/>
            <a:ext cx="4306888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그룹 14"/>
          <p:cNvGrpSpPr/>
          <p:nvPr/>
        </p:nvGrpSpPr>
        <p:grpSpPr>
          <a:xfrm>
            <a:off x="3275856" y="5244190"/>
            <a:ext cx="1423610" cy="384322"/>
            <a:chOff x="3275856" y="5881446"/>
            <a:chExt cx="1423610" cy="384322"/>
          </a:xfrm>
        </p:grpSpPr>
        <p:sp>
          <p:nvSpPr>
            <p:cNvPr id="11" name="TextBox 10"/>
            <p:cNvSpPr txBox="1"/>
            <p:nvPr/>
          </p:nvSpPr>
          <p:spPr>
            <a:xfrm>
              <a:off x="4283968" y="5881446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>
                  <a:solidFill>
                    <a:srgbClr val="339933"/>
                  </a:solidFill>
                </a:rPr>
                <a:t>억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707904" y="5896436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>
                  <a:solidFill>
                    <a:srgbClr val="0000FF"/>
                  </a:solidFill>
                </a:rPr>
                <a:t>조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275856" y="5881446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>
                  <a:solidFill>
                    <a:srgbClr val="FF0000"/>
                  </a:solidFill>
                </a:rPr>
                <a:t>경</a:t>
              </a:r>
            </a:p>
          </p:txBody>
        </p:sp>
      </p:grp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35496" y="5589240"/>
            <a:ext cx="903649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US" altLang="ko-KR" sz="1800" dirty="0">
                <a:latin typeface="+mn-lt"/>
              </a:rPr>
              <a:t>The counter rotating beams of protons, each carrying about the energy of a 400 ton train traveling at 150 km/h, are made to crash at the center of each experiment.</a:t>
            </a:r>
          </a:p>
        </p:txBody>
      </p:sp>
      <p:sp>
        <p:nvSpPr>
          <p:cNvPr id="16" name="날짜 개체 틀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389820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Old-fashioned Detector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26</a:t>
            </a:fld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57158" y="1000108"/>
            <a:ext cx="45050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Tool to measure something</a:t>
            </a:r>
            <a:endParaRPr lang="ko-KR" altLang="en-US" sz="28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357158" y="1943112"/>
            <a:ext cx="3381394" cy="3200400"/>
            <a:chOff x="407969" y="2285992"/>
            <a:chExt cx="3381394" cy="3200400"/>
          </a:xfrm>
        </p:grpSpPr>
        <p:pic>
          <p:nvPicPr>
            <p:cNvPr id="9" name="Picture 3" descr="4forces"/>
            <p:cNvPicPr>
              <a:picLocks noChangeAspect="1" noChangeArrowheads="1"/>
            </p:cNvPicPr>
            <p:nvPr/>
          </p:nvPicPr>
          <p:blipFill>
            <a:blip r:embed="rId2"/>
            <a:srcRect l="31625" t="8603" r="49570" b="52200"/>
            <a:stretch>
              <a:fillRect/>
            </a:stretch>
          </p:blipFill>
          <p:spPr bwMode="auto">
            <a:xfrm>
              <a:off x="407969" y="2285992"/>
              <a:ext cx="1520825" cy="3200400"/>
            </a:xfrm>
            <a:prstGeom prst="rect">
              <a:avLst/>
            </a:prstGeom>
            <a:noFill/>
          </p:spPr>
        </p:pic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3"/>
            <a:srcRect t="764" b="21458"/>
            <a:stretch>
              <a:fillRect/>
            </a:stretch>
          </p:blipFill>
          <p:spPr bwMode="auto">
            <a:xfrm>
              <a:off x="1981200" y="2579694"/>
              <a:ext cx="1808163" cy="1778000"/>
            </a:xfrm>
            <a:prstGeom prst="rect">
              <a:avLst/>
            </a:prstGeom>
            <a:noFill/>
          </p:spPr>
        </p:pic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2024063" y="4429132"/>
              <a:ext cx="1755610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2000" dirty="0" err="1">
                  <a:latin typeface="Arial" pitchFamily="34" charset="0"/>
                  <a:ea typeface="굴림" pitchFamily="50" charset="-127"/>
                  <a:cs typeface="Arial" pitchFamily="34" charset="0"/>
                </a:rPr>
                <a:t>Issac</a:t>
              </a:r>
              <a:r>
                <a:rPr lang="en-US" altLang="ko-KR" sz="2000" dirty="0">
                  <a:latin typeface="Arial" pitchFamily="34" charset="0"/>
                  <a:ea typeface="굴림" pitchFamily="50" charset="-127"/>
                  <a:cs typeface="Arial" pitchFamily="34" charset="0"/>
                </a:rPr>
                <a:t> Newton</a:t>
              </a:r>
            </a:p>
            <a:p>
              <a:pPr algn="ctr"/>
              <a:r>
                <a:rPr lang="en-US" altLang="ko-KR" sz="2000" dirty="0">
                  <a:latin typeface="Arial" pitchFamily="34" charset="0"/>
                  <a:ea typeface="굴림" pitchFamily="50" charset="-127"/>
                  <a:cs typeface="Arial" pitchFamily="34" charset="0"/>
                </a:rPr>
                <a:t>(1642 - 1727)</a:t>
              </a:r>
              <a:endParaRPr lang="en-US" altLang="ko-KR" dirty="0">
                <a:latin typeface="Arial" pitchFamily="34" charset="0"/>
                <a:ea typeface="굴림" pitchFamily="50" charset="-127"/>
                <a:cs typeface="Arial" pitchFamily="34" charset="0"/>
              </a:endParaRPr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4143372" y="1912136"/>
            <a:ext cx="4679088" cy="3017062"/>
            <a:chOff x="4429124" y="1762766"/>
            <a:chExt cx="4679088" cy="3017062"/>
          </a:xfrm>
        </p:grpSpPr>
        <p:pic>
          <p:nvPicPr>
            <p:cNvPr id="13" name="그림 12" descr="Fig-Rutherford.jpg"/>
            <p:cNvPicPr>
              <a:picLocks noChangeAspect="1"/>
            </p:cNvPicPr>
            <p:nvPr/>
          </p:nvPicPr>
          <p:blipFill>
            <a:blip r:embed="rId4"/>
            <a:srcRect l="18573" r="18573" b="37200"/>
            <a:stretch>
              <a:fillRect/>
            </a:stretch>
          </p:blipFill>
          <p:spPr>
            <a:xfrm>
              <a:off x="4857752" y="2071678"/>
              <a:ext cx="1553501" cy="1937351"/>
            </a:xfrm>
            <a:prstGeom prst="rect">
              <a:avLst/>
            </a:prstGeom>
          </p:spPr>
        </p:pic>
        <p:sp>
          <p:nvSpPr>
            <p:cNvPr id="14" name="Text Box 7"/>
            <p:cNvSpPr txBox="1">
              <a:spLocks noChangeArrowheads="1"/>
            </p:cNvSpPr>
            <p:nvPr/>
          </p:nvSpPr>
          <p:spPr bwMode="auto">
            <a:xfrm>
              <a:off x="4429124" y="4071942"/>
              <a:ext cx="2206052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2000" dirty="0">
                  <a:latin typeface="Arial" pitchFamily="34" charset="0"/>
                  <a:ea typeface="굴림" pitchFamily="50" charset="-127"/>
                  <a:cs typeface="Arial" pitchFamily="34" charset="0"/>
                </a:rPr>
                <a:t>Ernest Rutherford</a:t>
              </a:r>
            </a:p>
            <a:p>
              <a:pPr algn="ctr"/>
              <a:r>
                <a:rPr lang="en-US" altLang="ko-KR" sz="2000" dirty="0">
                  <a:latin typeface="Arial" pitchFamily="34" charset="0"/>
                  <a:ea typeface="굴림" pitchFamily="50" charset="-127"/>
                  <a:cs typeface="Arial" pitchFamily="34" charset="0"/>
                </a:rPr>
                <a:t>(1871 - 1937)</a:t>
              </a:r>
              <a:endParaRPr lang="en-US" altLang="ko-KR" dirty="0">
                <a:latin typeface="Arial" pitchFamily="34" charset="0"/>
                <a:ea typeface="굴림" pitchFamily="50" charset="-127"/>
                <a:cs typeface="Arial" pitchFamily="34" charset="0"/>
              </a:endParaRPr>
            </a:p>
          </p:txBody>
        </p:sp>
        <p:pic>
          <p:nvPicPr>
            <p:cNvPr id="15" name="그림 14" descr="Fig-Rutherford-Expt.jpg"/>
            <p:cNvPicPr>
              <a:picLocks noChangeAspect="1"/>
            </p:cNvPicPr>
            <p:nvPr/>
          </p:nvPicPr>
          <p:blipFill>
            <a:blip r:embed="rId5"/>
            <a:srcRect l="43826" b="44153"/>
            <a:stretch>
              <a:fillRect/>
            </a:stretch>
          </p:blipFill>
          <p:spPr>
            <a:xfrm>
              <a:off x="6550938" y="1762766"/>
              <a:ext cx="2557274" cy="2523490"/>
            </a:xfrm>
            <a:prstGeom prst="rect">
              <a:avLst/>
            </a:prstGeom>
          </p:spPr>
        </p:pic>
      </p:grpSp>
      <p:sp>
        <p:nvSpPr>
          <p:cNvPr id="16" name="TextBox 15"/>
          <p:cNvSpPr txBox="1"/>
          <p:nvPr/>
        </p:nvSpPr>
        <p:spPr>
          <a:xfrm>
            <a:off x="1617837" y="5344555"/>
            <a:ext cx="10967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Eyes</a:t>
            </a:r>
            <a:endParaRPr lang="ko-KR" alt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14810" y="5342060"/>
            <a:ext cx="48750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Fluorescent (</a:t>
            </a:r>
            <a:r>
              <a:rPr lang="en-US" altLang="ko-KR" sz="32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ZnS</a:t>
            </a:r>
            <a:r>
              <a:rPr lang="en-US" altLang="ko-KR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 Screen</a:t>
            </a:r>
            <a:endParaRPr lang="ko-KR" alt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날짜 개체 틀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19" name="바닥글 개체 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212215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Old-fashioned Detector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27</a:t>
            </a:fld>
            <a:endParaRPr lang="ko-KR" altLang="en-US" dirty="0"/>
          </a:p>
        </p:txBody>
      </p:sp>
      <p:pic>
        <p:nvPicPr>
          <p:cNvPr id="7" name="그림 6" descr="Fig-Big_European_Bubble_Chamb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070" y="856857"/>
            <a:ext cx="4000528" cy="5334037"/>
          </a:xfrm>
          <a:prstGeom prst="rect">
            <a:avLst/>
          </a:prstGeom>
        </p:spPr>
      </p:pic>
      <p:pic>
        <p:nvPicPr>
          <p:cNvPr id="8" name="그림 7" descr="Fig-Bubble_Chamber-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7340" y="1551662"/>
            <a:ext cx="4230940" cy="380074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143504" y="908720"/>
            <a:ext cx="32592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>
                <a:solidFill>
                  <a:srgbClr val="A50021"/>
                </a:solidFill>
                <a:latin typeface="Arial" pitchFamily="34" charset="0"/>
                <a:cs typeface="Arial" pitchFamily="34" charset="0"/>
              </a:rPr>
              <a:t>Bubble Chamber</a:t>
            </a:r>
            <a:endParaRPr lang="ko-KR" altLang="en-US" sz="3200" dirty="0">
              <a:solidFill>
                <a:srgbClr val="A5002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왼쪽 화살표 9"/>
          <p:cNvSpPr/>
          <p:nvPr/>
        </p:nvSpPr>
        <p:spPr>
          <a:xfrm>
            <a:off x="4459604" y="5435032"/>
            <a:ext cx="4684396" cy="71438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4714876" y="5596474"/>
            <a:ext cx="4390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BEBC: Big European Bubble Chamber</a:t>
            </a:r>
            <a:endParaRPr lang="ko-KR" alt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12" name="바닥글 개체 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554046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28</a:t>
            </a:fld>
            <a:endParaRPr lang="ko-KR" altLang="en-US" dirty="0"/>
          </a:p>
        </p:txBody>
      </p:sp>
      <p:pic>
        <p:nvPicPr>
          <p:cNvPr id="7" name="Picture 4" descr="LHCAerialView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5" t="2714" r="5756"/>
          <a:stretch/>
        </p:blipFill>
        <p:spPr bwMode="auto">
          <a:xfrm>
            <a:off x="0" y="-27384"/>
            <a:ext cx="9143999" cy="6885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Box 5"/>
              <p:cNvSpPr txBox="1">
                <a:spLocks noChangeArrowheads="1"/>
              </p:cNvSpPr>
              <p:nvPr/>
            </p:nvSpPr>
            <p:spPr bwMode="auto">
              <a:xfrm>
                <a:off x="1763688" y="2492896"/>
                <a:ext cx="4121385" cy="11205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tx2"/>
                </a:outerShdw>
              </a:effectLst>
            </p:spPr>
            <p:txBody>
              <a:bodyPr wrap="none">
                <a:spAutoFit/>
              </a:bodyPr>
              <a:lstStyle/>
              <a:p>
                <a:pPr eaLnBrk="0" hangingPunct="0">
                  <a:defRPr/>
                </a:pPr>
                <a:r>
                  <a:rPr lang="en-US" sz="22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p+p at (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ko-KR" sz="22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radPr>
                      <m:deg/>
                      <m:e>
                        <m:r>
                          <a:rPr lang="en-US" altLang="ko-KR" sz="2200" b="1" i="1" smtClean="0">
                            <a:solidFill>
                              <a:schemeClr val="bg1"/>
                            </a:solidFill>
                            <a:latin typeface="Cambria Math"/>
                            <a:cs typeface="Arial" pitchFamily="34" charset="0"/>
                          </a:rPr>
                          <m:t>𝒔</m:t>
                        </m:r>
                      </m:e>
                    </m:rad>
                  </m:oMath>
                </a14:m>
                <a:r>
                  <a:rPr lang="en-US" sz="22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)</a:t>
                </a:r>
                <a:r>
                  <a:rPr lang="en-US" sz="2200" b="1" baseline="-250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max</a:t>
                </a:r>
                <a:r>
                  <a:rPr lang="en-US" sz="22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= 14 </a:t>
                </a:r>
                <a:r>
                  <a:rPr lang="en-US" sz="2200" b="1" dirty="0" err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TeV</a:t>
                </a:r>
                <a:r>
                  <a:rPr lang="en-US" sz="22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</a:p>
              <a:p>
                <a:pPr eaLnBrk="0" hangingPunct="0">
                  <a:defRPr/>
                </a:pPr>
                <a:r>
                  <a:rPr lang="en-US" sz="22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Designed L of pp: 10</a:t>
                </a:r>
                <a:r>
                  <a:rPr lang="en-US" sz="2200" b="1" baseline="300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34 </a:t>
                </a:r>
                <a:r>
                  <a:rPr lang="en-US" sz="22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cm</a:t>
                </a:r>
                <a:r>
                  <a:rPr lang="en-US" sz="2200" b="1" baseline="300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-2</a:t>
                </a:r>
                <a:r>
                  <a:rPr lang="en-US" sz="22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s</a:t>
                </a:r>
                <a:r>
                  <a:rPr lang="en-US" sz="2200" b="1" baseline="300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-1</a:t>
                </a:r>
              </a:p>
              <a:p>
                <a:pPr eaLnBrk="0" hangingPunct="0">
                  <a:defRPr/>
                </a:pPr>
                <a:r>
                  <a:rPr lang="en-US" sz="2200" b="1" dirty="0" err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Pb+Pb</a:t>
                </a:r>
                <a:r>
                  <a:rPr lang="en-US" sz="22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at (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ko-KR" sz="22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altLang="ko-KR" sz="22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altLang="ko-KR" sz="2200" b="1" i="1" smtClean="0">
                                <a:solidFill>
                                  <a:schemeClr val="bg1"/>
                                </a:solidFill>
                                <a:latin typeface="Cambria Math"/>
                                <a:cs typeface="Arial" pitchFamily="34" charset="0"/>
                              </a:rPr>
                              <m:t>𝒔</m:t>
                            </m:r>
                          </m:e>
                          <m:sub>
                            <m:r>
                              <a:rPr lang="en-US" altLang="ko-KR" sz="2200" b="1" i="1" smtClean="0">
                                <a:solidFill>
                                  <a:schemeClr val="bg1"/>
                                </a:solidFill>
                                <a:latin typeface="Cambria Math"/>
                                <a:cs typeface="Arial" pitchFamily="34" charset="0"/>
                              </a:rPr>
                              <m:t>𝑵𝑵</m:t>
                            </m:r>
                          </m:sub>
                        </m:sSub>
                      </m:e>
                    </m:rad>
                  </m:oMath>
                </a14:m>
                <a:r>
                  <a:rPr lang="en-US" sz="22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)</a:t>
                </a:r>
                <a:r>
                  <a:rPr lang="en-US" sz="2200" b="1" baseline="-250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max </a:t>
                </a:r>
                <a:r>
                  <a:rPr lang="en-US" sz="22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= 5.5 </a:t>
                </a:r>
                <a:r>
                  <a:rPr lang="en-US" sz="2200" b="1" dirty="0" err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TeV</a:t>
                </a:r>
                <a:endParaRPr lang="en-US" sz="22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8" name="Text 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63688" y="2492896"/>
                <a:ext cx="4121385" cy="1120563"/>
              </a:xfrm>
              <a:prstGeom prst="rect">
                <a:avLst/>
              </a:prstGeom>
              <a:blipFill rotWithShape="1">
                <a:blip r:embed="rId3"/>
                <a:stretch>
                  <a:fillRect l="-581" t="-1951"/>
                </a:stretch>
              </a:blipFill>
              <a:ln w="952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tx2"/>
                </a:outerShdw>
              </a:effectLst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폭발 1 12"/>
          <p:cNvSpPr/>
          <p:nvPr/>
        </p:nvSpPr>
        <p:spPr>
          <a:xfrm>
            <a:off x="3347864" y="1730145"/>
            <a:ext cx="288032" cy="330703"/>
          </a:xfrm>
          <a:prstGeom prst="irregularSeal1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7" name="그룹 26"/>
          <p:cNvGrpSpPr/>
          <p:nvPr/>
        </p:nvGrpSpPr>
        <p:grpSpPr>
          <a:xfrm>
            <a:off x="2267744" y="548680"/>
            <a:ext cx="2880320" cy="1626847"/>
            <a:chOff x="2267744" y="548680"/>
            <a:chExt cx="2880320" cy="1626847"/>
          </a:xfrm>
        </p:grpSpPr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7744" y="548680"/>
              <a:ext cx="2880320" cy="16268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2483768" y="1642163"/>
              <a:ext cx="8531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b="1" dirty="0">
                  <a:solidFill>
                    <a:schemeClr val="bg1"/>
                  </a:solidFill>
                </a:rPr>
                <a:t>CMS</a:t>
              </a:r>
              <a:endParaRPr lang="ko-KR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4534628" y="4581128"/>
            <a:ext cx="3133716" cy="2448272"/>
            <a:chOff x="4534628" y="4581128"/>
            <a:chExt cx="3133716" cy="2448272"/>
          </a:xfrm>
        </p:grpSpPr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4628" y="4956578"/>
              <a:ext cx="3133716" cy="20728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5436096" y="4581128"/>
              <a:ext cx="111325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b="1" dirty="0">
                  <a:solidFill>
                    <a:schemeClr val="bg1"/>
                  </a:solidFill>
                </a:rPr>
                <a:t>ATLAS</a:t>
              </a:r>
              <a:endParaRPr lang="ko-KR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128179" y="4479503"/>
            <a:ext cx="2355589" cy="2045841"/>
            <a:chOff x="128179" y="4479503"/>
            <a:chExt cx="2355589" cy="2045841"/>
          </a:xfrm>
        </p:grpSpPr>
        <p:sp>
          <p:nvSpPr>
            <p:cNvPr id="17" name="TextBox 16"/>
            <p:cNvSpPr txBox="1"/>
            <p:nvPr/>
          </p:nvSpPr>
          <p:spPr>
            <a:xfrm>
              <a:off x="1467143" y="4479503"/>
              <a:ext cx="10166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b="1" dirty="0">
                  <a:solidFill>
                    <a:schemeClr val="bg1"/>
                  </a:solidFill>
                </a:rPr>
                <a:t>ALICE</a:t>
              </a:r>
              <a:endParaRPr lang="ko-KR" altLang="en-US" sz="2400" b="1" dirty="0">
                <a:solidFill>
                  <a:schemeClr val="bg1"/>
                </a:solidFill>
              </a:endParaRPr>
            </a:p>
          </p:txBody>
        </p:sp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179" y="4797152"/>
              <a:ext cx="2355589" cy="1728192"/>
            </a:xfrm>
            <a:prstGeom prst="rect">
              <a:avLst/>
            </a:prstGeom>
          </p:spPr>
        </p:pic>
      </p:grpSp>
      <p:sp>
        <p:nvSpPr>
          <p:cNvPr id="22" name="폭발 1 21"/>
          <p:cNvSpPr/>
          <p:nvPr/>
        </p:nvSpPr>
        <p:spPr>
          <a:xfrm>
            <a:off x="6012160" y="4941168"/>
            <a:ext cx="288032" cy="330703"/>
          </a:xfrm>
          <a:prstGeom prst="irregularSeal1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폭발 1 22"/>
          <p:cNvSpPr/>
          <p:nvPr/>
        </p:nvSpPr>
        <p:spPr>
          <a:xfrm>
            <a:off x="1979712" y="4927525"/>
            <a:ext cx="288032" cy="330703"/>
          </a:xfrm>
          <a:prstGeom prst="irregularSeal1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폭발 1 23"/>
          <p:cNvSpPr/>
          <p:nvPr/>
        </p:nvSpPr>
        <p:spPr>
          <a:xfrm>
            <a:off x="8244408" y="3386329"/>
            <a:ext cx="288032" cy="330703"/>
          </a:xfrm>
          <a:prstGeom prst="irregularSeal1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0" name="그룹 29"/>
          <p:cNvGrpSpPr/>
          <p:nvPr/>
        </p:nvGrpSpPr>
        <p:grpSpPr>
          <a:xfrm>
            <a:off x="6732240" y="1916832"/>
            <a:ext cx="2232248" cy="1829817"/>
            <a:chOff x="6732240" y="1916832"/>
            <a:chExt cx="2232248" cy="1829817"/>
          </a:xfrm>
        </p:grpSpPr>
        <p:sp>
          <p:nvSpPr>
            <p:cNvPr id="25" name="TextBox 24"/>
            <p:cNvSpPr txBox="1"/>
            <p:nvPr/>
          </p:nvSpPr>
          <p:spPr>
            <a:xfrm>
              <a:off x="7203163" y="3284984"/>
              <a:ext cx="96853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b="1" dirty="0" err="1">
                  <a:solidFill>
                    <a:schemeClr val="bg1"/>
                  </a:solidFill>
                </a:rPr>
                <a:t>LHCb</a:t>
              </a:r>
              <a:endParaRPr lang="ko-KR" altLang="en-US" sz="2400" b="1" dirty="0">
                <a:solidFill>
                  <a:schemeClr val="bg1"/>
                </a:solidFill>
              </a:endParaRPr>
            </a:p>
          </p:txBody>
        </p: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2240" y="1916832"/>
              <a:ext cx="2232248" cy="12894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01712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2" grpId="0" animBg="1"/>
      <p:bldP spid="23" grpId="0" animBg="1"/>
      <p:bldP spid="2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ATLAS Detector @ LHC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0090E-08C8-449D-91B1-A681DFDE29E4}" type="slidenum">
              <a:rPr lang="ko-KR" altLang="en-US" smtClean="0"/>
              <a:pPr/>
              <a:t>29</a:t>
            </a:fld>
            <a:endParaRPr lang="ko-KR" altLang="en-US"/>
          </a:p>
        </p:txBody>
      </p:sp>
      <p:pic>
        <p:nvPicPr>
          <p:cNvPr id="7" name="그림 6" descr="ATLAS-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2390"/>
            <a:ext cx="9144000" cy="5877072"/>
          </a:xfrm>
          <a:prstGeom prst="rect">
            <a:avLst/>
          </a:prstGeom>
        </p:spPr>
      </p:pic>
      <p:sp>
        <p:nvSpPr>
          <p:cNvPr id="8" name="Text Box 24"/>
          <p:cNvSpPr txBox="1">
            <a:spLocks noChangeArrowheads="1"/>
          </p:cNvSpPr>
          <p:nvPr/>
        </p:nvSpPr>
        <p:spPr bwMode="auto">
          <a:xfrm>
            <a:off x="40926" y="1052736"/>
            <a:ext cx="3643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dirty="0">
                <a:solidFill>
                  <a:srgbClr val="FF0000"/>
                </a:solidFill>
                <a:latin typeface="맑은 고딕" pitchFamily="50" charset="-127"/>
              </a:rPr>
              <a:t>An Excellent </a:t>
            </a:r>
            <a:r>
              <a:rPr kumimoji="0" lang="en-US" altLang="ko-KR" dirty="0" err="1">
                <a:solidFill>
                  <a:srgbClr val="FF0000"/>
                </a:solidFill>
                <a:latin typeface="맑은 고딕" pitchFamily="50" charset="-127"/>
              </a:rPr>
              <a:t>Calorimetry</a:t>
            </a:r>
            <a:endParaRPr kumimoji="0" lang="en-US" altLang="ko-KR" dirty="0">
              <a:solidFill>
                <a:srgbClr val="FF0000"/>
              </a:solidFill>
              <a:latin typeface="맑은 고딕" pitchFamily="50" charset="-127"/>
            </a:endParaRPr>
          </a:p>
          <a:p>
            <a:r>
              <a:rPr kumimoji="0" lang="en-US" altLang="ko-KR" dirty="0">
                <a:solidFill>
                  <a:srgbClr val="FF0000"/>
                </a:solidFill>
                <a:latin typeface="맑은 고딕" pitchFamily="50" charset="-127"/>
              </a:rPr>
              <a:t>A large acceptance Inner Tracker</a:t>
            </a:r>
          </a:p>
          <a:p>
            <a:r>
              <a:rPr kumimoji="0" lang="en-US" altLang="ko-KR" dirty="0">
                <a:solidFill>
                  <a:srgbClr val="FF0000"/>
                </a:solidFill>
                <a:latin typeface="맑은 고딕" pitchFamily="50" charset="-127"/>
              </a:rPr>
              <a:t>A hermetic </a:t>
            </a:r>
            <a:r>
              <a:rPr kumimoji="0" lang="en-US" altLang="ko-KR" dirty="0" err="1">
                <a:solidFill>
                  <a:srgbClr val="FF0000"/>
                </a:solidFill>
                <a:latin typeface="맑은 고딕" pitchFamily="50" charset="-127"/>
              </a:rPr>
              <a:t>Muon</a:t>
            </a:r>
            <a:r>
              <a:rPr kumimoji="0" lang="en-US" altLang="ko-KR" dirty="0">
                <a:solidFill>
                  <a:srgbClr val="FF0000"/>
                </a:solidFill>
                <a:latin typeface="맑은 고딕" pitchFamily="50" charset="-127"/>
              </a:rPr>
              <a:t> Spectrometer</a:t>
            </a:r>
            <a:endParaRPr kumimoji="0" lang="en-US" altLang="ko-KR" dirty="0">
              <a:latin typeface="맑은 고딕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8244408" y="57152"/>
            <a:ext cx="858666" cy="9952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0314"/>
            <a:ext cx="936104" cy="1122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4926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직사각형 34"/>
          <p:cNvSpPr/>
          <p:nvPr/>
        </p:nvSpPr>
        <p:spPr>
          <a:xfrm>
            <a:off x="0" y="6043298"/>
            <a:ext cx="9144000" cy="8572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CMS Detector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2406" y="1349179"/>
            <a:ext cx="6629400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1"/>
          <p:cNvSpPr>
            <a:spLocks noChangeArrowheads="1"/>
          </p:cNvSpPr>
          <p:nvPr/>
        </p:nvSpPr>
        <p:spPr bwMode="auto">
          <a:xfrm>
            <a:off x="122842" y="974390"/>
            <a:ext cx="3153014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8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Superconducting Coil (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3.8</a:t>
            </a:r>
            <a:r>
              <a:rPr lang="en-US" sz="18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T)</a:t>
            </a:r>
            <a:endParaRPr lang="en-US" sz="28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Line 33"/>
          <p:cNvSpPr>
            <a:spLocks noChangeShapeType="1"/>
          </p:cNvSpPr>
          <p:nvPr/>
        </p:nvSpPr>
        <p:spPr bwMode="auto">
          <a:xfrm>
            <a:off x="757206" y="1272979"/>
            <a:ext cx="2355850" cy="136683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342446" y="933254"/>
            <a:ext cx="171380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CALORIMETERS</a:t>
            </a:r>
            <a:endParaRPr lang="en-US" b="1" dirty="0">
              <a:solidFill>
                <a:schemeClr val="tx2">
                  <a:lumMod val="75000"/>
                </a:schemeClr>
              </a:solidFill>
              <a:latin typeface="Arial"/>
            </a:endParaRPr>
          </a:p>
        </p:txBody>
      </p:sp>
      <p:sp>
        <p:nvSpPr>
          <p:cNvPr id="8" name="Line 4"/>
          <p:cNvSpPr>
            <a:spLocks noChangeShapeType="1"/>
          </p:cNvSpPr>
          <p:nvPr/>
        </p:nvSpPr>
        <p:spPr bwMode="auto">
          <a:xfrm flipH="1">
            <a:off x="3236879" y="1428736"/>
            <a:ext cx="1049368" cy="146825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13"/>
          <p:cNvSpPr>
            <a:spLocks noChangeShapeType="1"/>
          </p:cNvSpPr>
          <p:nvPr/>
        </p:nvSpPr>
        <p:spPr bwMode="auto">
          <a:xfrm flipH="1">
            <a:off x="3740118" y="1428737"/>
            <a:ext cx="2546393" cy="157461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4342446" y="1190756"/>
            <a:ext cx="55303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ECAL</a:t>
            </a:r>
            <a:endParaRPr lang="en-US" b="1" dirty="0">
              <a:solidFill>
                <a:schemeClr val="tx2">
                  <a:lumMod val="75000"/>
                </a:schemeClr>
              </a:solidFill>
              <a:latin typeface="Arial"/>
            </a:endParaRPr>
          </a:p>
        </p:txBody>
      </p:sp>
      <p:sp>
        <p:nvSpPr>
          <p:cNvPr id="11" name="Rectangle 20"/>
          <p:cNvSpPr>
            <a:spLocks noChangeArrowheads="1"/>
          </p:cNvSpPr>
          <p:nvPr/>
        </p:nvSpPr>
        <p:spPr bwMode="auto">
          <a:xfrm>
            <a:off x="4357686" y="1473004"/>
            <a:ext cx="1527662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76k scintillating </a:t>
            </a:r>
          </a:p>
          <a:p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PbWO</a:t>
            </a:r>
            <a:r>
              <a:rPr lang="en-US" sz="1600" baseline="-25000" dirty="0">
                <a:solidFill>
                  <a:schemeClr val="tx2">
                    <a:lumMod val="75000"/>
                  </a:schemeClr>
                </a:solidFill>
              </a:rPr>
              <a:t>4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 crystals</a:t>
            </a:r>
          </a:p>
        </p:txBody>
      </p:sp>
      <p:sp>
        <p:nvSpPr>
          <p:cNvPr id="12" name="Rectangle 39"/>
          <p:cNvSpPr>
            <a:spLocks noChangeArrowheads="1"/>
          </p:cNvSpPr>
          <p:nvPr/>
        </p:nvSpPr>
        <p:spPr bwMode="auto">
          <a:xfrm>
            <a:off x="6357950" y="1219004"/>
            <a:ext cx="6059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HCAL</a:t>
            </a:r>
            <a:endParaRPr lang="en-US" dirty="0">
              <a:solidFill>
                <a:schemeClr val="tx2">
                  <a:lumMod val="75000"/>
                </a:schemeClr>
              </a:solidFill>
              <a:latin typeface="Arial"/>
            </a:endParaRPr>
          </a:p>
        </p:txBody>
      </p:sp>
      <p:sp>
        <p:nvSpPr>
          <p:cNvPr id="13" name="Rectangle 40"/>
          <p:cNvSpPr>
            <a:spLocks noChangeArrowheads="1"/>
          </p:cNvSpPr>
          <p:nvPr/>
        </p:nvSpPr>
        <p:spPr bwMode="auto">
          <a:xfrm>
            <a:off x="6357950" y="1481894"/>
            <a:ext cx="1689437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Plastic </a:t>
            </a:r>
            <a:r>
              <a:rPr lang="en-US" sz="1600" dirty="0" err="1">
                <a:solidFill>
                  <a:schemeClr val="tx2">
                    <a:lumMod val="75000"/>
                  </a:schemeClr>
                </a:solidFill>
              </a:rPr>
              <a:t>scintillator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/</a:t>
            </a:r>
          </a:p>
          <a:p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Brass sandwich</a:t>
            </a:r>
            <a:endParaRPr lang="en-US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" name="Rectangle 32"/>
          <p:cNvSpPr>
            <a:spLocks noChangeArrowheads="1"/>
          </p:cNvSpPr>
          <p:nvPr/>
        </p:nvSpPr>
        <p:spPr bwMode="auto">
          <a:xfrm>
            <a:off x="7346658" y="2276872"/>
            <a:ext cx="11371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solidFill>
                  <a:schemeClr val="tx2">
                    <a:lumMod val="75000"/>
                  </a:schemeClr>
                </a:solidFill>
              </a:rPr>
              <a:t>Steel YOKE</a:t>
            </a:r>
          </a:p>
        </p:txBody>
      </p:sp>
      <p:sp>
        <p:nvSpPr>
          <p:cNvPr id="16" name="Line 35"/>
          <p:cNvSpPr>
            <a:spLocks noChangeShapeType="1"/>
          </p:cNvSpPr>
          <p:nvPr/>
        </p:nvSpPr>
        <p:spPr bwMode="auto">
          <a:xfrm flipH="1">
            <a:off x="5004048" y="2420888"/>
            <a:ext cx="2304256" cy="144016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Line 11"/>
          <p:cNvSpPr>
            <a:spLocks noChangeShapeType="1"/>
          </p:cNvSpPr>
          <p:nvPr/>
        </p:nvSpPr>
        <p:spPr bwMode="auto">
          <a:xfrm flipV="1">
            <a:off x="1138206" y="3054154"/>
            <a:ext cx="1944688" cy="10382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0" name="그룹 39"/>
          <p:cNvGrpSpPr/>
          <p:nvPr/>
        </p:nvGrpSpPr>
        <p:grpSpPr>
          <a:xfrm>
            <a:off x="142844" y="4152133"/>
            <a:ext cx="2723823" cy="1032337"/>
            <a:chOff x="142844" y="4152133"/>
            <a:chExt cx="2723823" cy="1032337"/>
          </a:xfrm>
          <a:solidFill>
            <a:schemeClr val="bg1"/>
          </a:solidFill>
        </p:grpSpPr>
        <p:sp>
          <p:nvSpPr>
            <p:cNvPr id="18" name="Rectangle 9"/>
            <p:cNvSpPr>
              <a:spLocks noChangeArrowheads="1"/>
            </p:cNvSpPr>
            <p:nvPr/>
          </p:nvSpPr>
          <p:spPr bwMode="auto">
            <a:xfrm>
              <a:off x="142844" y="4445806"/>
              <a:ext cx="2723823" cy="73866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>
                  <a:solidFill>
                    <a:schemeClr val="tx2">
                      <a:lumMod val="75000"/>
                    </a:schemeClr>
                  </a:solidFill>
                </a:rPr>
                <a:t>Pixels (66M Ch.)</a:t>
              </a:r>
              <a:br>
                <a:rPr lang="en-US" sz="1600" dirty="0">
                  <a:solidFill>
                    <a:schemeClr val="tx2">
                      <a:lumMod val="75000"/>
                    </a:schemeClr>
                  </a:solidFill>
                </a:rPr>
              </a:br>
              <a:r>
                <a:rPr lang="en-US" sz="1600" dirty="0">
                  <a:solidFill>
                    <a:schemeClr val="tx2">
                      <a:lumMod val="75000"/>
                    </a:schemeClr>
                  </a:solidFill>
                </a:rPr>
                <a:t>Silicon </a:t>
              </a:r>
              <a:r>
                <a:rPr lang="en-US" sz="1600" dirty="0" err="1">
                  <a:solidFill>
                    <a:schemeClr val="tx2">
                      <a:lumMod val="75000"/>
                    </a:schemeClr>
                  </a:solidFill>
                </a:rPr>
                <a:t>Microstrips</a:t>
              </a:r>
              <a:r>
                <a:rPr lang="en-US" sz="1600" dirty="0">
                  <a:solidFill>
                    <a:schemeClr val="tx2">
                      <a:lumMod val="75000"/>
                    </a:schemeClr>
                  </a:solidFill>
                </a:rPr>
                <a:t> (9.6M Ch.)</a:t>
              </a:r>
            </a:p>
            <a:p>
              <a:r>
                <a:rPr lang="en-US" sz="1600" dirty="0">
                  <a:solidFill>
                    <a:schemeClr val="tx2">
                      <a:lumMod val="75000"/>
                    </a:schemeClr>
                  </a:solidFill>
                </a:rPr>
                <a:t>220 m</a:t>
              </a:r>
              <a:r>
                <a:rPr lang="en-US" sz="1600" baseline="30000" dirty="0">
                  <a:solidFill>
                    <a:schemeClr val="tx2">
                      <a:lumMod val="75000"/>
                    </a:schemeClr>
                  </a:solidFill>
                </a:rPr>
                <a:t>2</a:t>
              </a:r>
              <a:r>
                <a:rPr lang="en-US" sz="1600" dirty="0">
                  <a:solidFill>
                    <a:schemeClr val="tx2">
                      <a:lumMod val="75000"/>
                    </a:schemeClr>
                  </a:solidFill>
                </a:rPr>
                <a:t> of silicon sensors</a:t>
              </a:r>
            </a:p>
          </p:txBody>
        </p:sp>
        <p:sp>
          <p:nvSpPr>
            <p:cNvPr id="20" name="Rectangle 37"/>
            <p:cNvSpPr>
              <a:spLocks noChangeArrowheads="1"/>
            </p:cNvSpPr>
            <p:nvPr/>
          </p:nvSpPr>
          <p:spPr bwMode="auto">
            <a:xfrm>
              <a:off x="142844" y="4152133"/>
              <a:ext cx="1015791" cy="27699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b="1" dirty="0">
                  <a:solidFill>
                    <a:schemeClr val="tx2">
                      <a:lumMod val="75000"/>
                    </a:schemeClr>
                  </a:solidFill>
                </a:rPr>
                <a:t>TRACKER</a:t>
              </a:r>
              <a:endParaRPr lang="en-US" sz="2800" b="1" dirty="0">
                <a:solidFill>
                  <a:schemeClr val="tx2">
                    <a:lumMod val="75000"/>
                  </a:schemeClr>
                </a:solidFill>
                <a:latin typeface="Arial"/>
              </a:endParaRPr>
            </a:p>
          </p:txBody>
        </p:sp>
      </p:grpSp>
      <p:sp>
        <p:nvSpPr>
          <p:cNvPr id="22" name="Line 17"/>
          <p:cNvSpPr>
            <a:spLocks noChangeShapeType="1"/>
          </p:cNvSpPr>
          <p:nvPr/>
        </p:nvSpPr>
        <p:spPr bwMode="auto">
          <a:xfrm flipV="1">
            <a:off x="3327074" y="4653135"/>
            <a:ext cx="596854" cy="12504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15"/>
          <p:cNvSpPr>
            <a:spLocks noChangeShapeType="1"/>
          </p:cNvSpPr>
          <p:nvPr/>
        </p:nvSpPr>
        <p:spPr bwMode="auto">
          <a:xfrm flipH="1" flipV="1">
            <a:off x="5508104" y="5085183"/>
            <a:ext cx="1207036" cy="55839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8" name="그룹 37"/>
          <p:cNvGrpSpPr/>
          <p:nvPr/>
        </p:nvGrpSpPr>
        <p:grpSpPr>
          <a:xfrm>
            <a:off x="6760860" y="5490224"/>
            <a:ext cx="2322212" cy="828203"/>
            <a:chOff x="6760860" y="5490224"/>
            <a:chExt cx="2322212" cy="828203"/>
          </a:xfrm>
          <a:solidFill>
            <a:schemeClr val="bg1"/>
          </a:solidFill>
        </p:grpSpPr>
        <p:sp>
          <p:nvSpPr>
            <p:cNvPr id="28" name="Rectangle 23"/>
            <p:cNvSpPr>
              <a:spLocks noChangeArrowheads="1"/>
            </p:cNvSpPr>
            <p:nvPr/>
          </p:nvSpPr>
          <p:spPr bwMode="auto">
            <a:xfrm>
              <a:off x="6763430" y="5801694"/>
              <a:ext cx="2283446" cy="24622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>
                  <a:solidFill>
                    <a:srgbClr val="004080"/>
                  </a:solidFill>
                </a:rPr>
                <a:t>Cathode Strip Chambers</a:t>
              </a:r>
              <a:endParaRPr lang="en-US" sz="1600" dirty="0">
                <a:solidFill>
                  <a:srgbClr val="003399"/>
                </a:solidFill>
              </a:endParaRPr>
            </a:p>
          </p:txBody>
        </p:sp>
        <p:sp>
          <p:nvSpPr>
            <p:cNvPr id="29" name="Rectangle 24"/>
            <p:cNvSpPr>
              <a:spLocks noChangeArrowheads="1"/>
            </p:cNvSpPr>
            <p:nvPr/>
          </p:nvSpPr>
          <p:spPr bwMode="auto">
            <a:xfrm>
              <a:off x="6763270" y="6072206"/>
              <a:ext cx="2319802" cy="24622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>
                  <a:solidFill>
                    <a:srgbClr val="004080"/>
                  </a:solidFill>
                </a:rPr>
                <a:t>Resistive Plate Chambers</a:t>
              </a:r>
              <a:endParaRPr lang="en-US" sz="1600" dirty="0">
                <a:solidFill>
                  <a:srgbClr val="000000"/>
                </a:solidFill>
              </a:endParaRPr>
            </a:p>
          </p:txBody>
        </p:sp>
        <p:sp>
          <p:nvSpPr>
            <p:cNvPr id="30" name="Rectangle 38"/>
            <p:cNvSpPr>
              <a:spLocks noChangeArrowheads="1"/>
            </p:cNvSpPr>
            <p:nvPr/>
          </p:nvSpPr>
          <p:spPr bwMode="auto">
            <a:xfrm>
              <a:off x="6760860" y="5490224"/>
              <a:ext cx="1899559" cy="27699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b="1" dirty="0">
                  <a:solidFill>
                    <a:schemeClr val="tx2">
                      <a:lumMod val="75000"/>
                    </a:schemeClr>
                  </a:solidFill>
                </a:rPr>
                <a:t>MUON ENDCAPS</a:t>
              </a:r>
              <a:endParaRPr lang="en-US" sz="2800" b="1" dirty="0">
                <a:solidFill>
                  <a:schemeClr val="tx2">
                    <a:lumMod val="75000"/>
                  </a:schemeClr>
                </a:solidFill>
                <a:latin typeface="Arial"/>
              </a:endParaRPr>
            </a:p>
          </p:txBody>
        </p:sp>
      </p:grpSp>
      <p:sp>
        <p:nvSpPr>
          <p:cNvPr id="31" name="Rectangle 25"/>
          <p:cNvSpPr>
            <a:spLocks noChangeArrowheads="1"/>
          </p:cNvSpPr>
          <p:nvPr/>
        </p:nvSpPr>
        <p:spPr bwMode="auto">
          <a:xfrm>
            <a:off x="142844" y="5791818"/>
            <a:ext cx="2428892" cy="923330"/>
          </a:xfrm>
          <a:prstGeom prst="rect">
            <a:avLst/>
          </a:prstGeom>
          <a:solidFill>
            <a:srgbClr val="FFFF66"/>
          </a:solidFill>
          <a:ln w="31750">
            <a:solidFill>
              <a:schemeClr val="accent2">
                <a:lumMod val="50000"/>
              </a:schemeClr>
            </a:solidFill>
            <a:miter lim="800000"/>
            <a:headEnd/>
            <a:tailEnd/>
          </a:ln>
        </p:spPr>
        <p:txBody>
          <a:bodyPr wrap="square" lIns="0" tIns="0" rIns="0" bIns="0">
            <a:prstTxWarp prst="textNoShape">
              <a:avLst/>
            </a:prstTxWarp>
            <a:spAutoFit/>
          </a:bodyPr>
          <a:lstStyle/>
          <a:p>
            <a:pPr marL="92075"/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Weight: 12,500 tons</a:t>
            </a:r>
          </a:p>
          <a:p>
            <a:pPr marL="92075"/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Diameter: 15 m</a:t>
            </a:r>
          </a:p>
          <a:p>
            <a:pPr marL="92075"/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Length: 22 m</a:t>
            </a:r>
          </a:p>
        </p:txBody>
      </p:sp>
      <p:grpSp>
        <p:nvGrpSpPr>
          <p:cNvPr id="57" name="그룹 56"/>
          <p:cNvGrpSpPr/>
          <p:nvPr/>
        </p:nvGrpSpPr>
        <p:grpSpPr>
          <a:xfrm>
            <a:off x="7452320" y="3861048"/>
            <a:ext cx="1402628" cy="755765"/>
            <a:chOff x="7308304" y="4221088"/>
            <a:chExt cx="1402628" cy="755765"/>
          </a:xfrm>
          <a:solidFill>
            <a:schemeClr val="bg1"/>
          </a:solidFill>
        </p:grpSpPr>
        <p:sp>
          <p:nvSpPr>
            <p:cNvPr id="54" name="Rectangle 39"/>
            <p:cNvSpPr>
              <a:spLocks noChangeArrowheads="1"/>
            </p:cNvSpPr>
            <p:nvPr/>
          </p:nvSpPr>
          <p:spPr bwMode="auto">
            <a:xfrm>
              <a:off x="7324070" y="4221088"/>
              <a:ext cx="299762" cy="27699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b="1" dirty="0">
                  <a:solidFill>
                    <a:schemeClr val="tx2">
                      <a:lumMod val="75000"/>
                    </a:schemeClr>
                  </a:solidFill>
                </a:rPr>
                <a:t>HF</a:t>
              </a:r>
              <a:endParaRPr lang="en-US" dirty="0">
                <a:solidFill>
                  <a:schemeClr val="tx2">
                    <a:lumMod val="75000"/>
                  </a:schemeClr>
                </a:solidFill>
                <a:latin typeface="Arial"/>
              </a:endParaRPr>
            </a:p>
          </p:txBody>
        </p:sp>
        <p:sp>
          <p:nvSpPr>
            <p:cNvPr id="55" name="Rectangle 40"/>
            <p:cNvSpPr>
              <a:spLocks noChangeArrowheads="1"/>
            </p:cNvSpPr>
            <p:nvPr/>
          </p:nvSpPr>
          <p:spPr bwMode="auto">
            <a:xfrm>
              <a:off x="7308304" y="4484410"/>
              <a:ext cx="1402628" cy="49244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>
                  <a:solidFill>
                    <a:schemeClr val="tx2">
                      <a:lumMod val="75000"/>
                    </a:schemeClr>
                  </a:solidFill>
                </a:rPr>
                <a:t>MB trigger</a:t>
              </a:r>
            </a:p>
            <a:p>
              <a:r>
                <a:rPr lang="en-US" sz="1600" dirty="0">
                  <a:solidFill>
                    <a:schemeClr val="tx2">
                      <a:lumMod val="75000"/>
                    </a:schemeClr>
                  </a:solidFill>
                </a:rPr>
                <a:t>Centrality in HI</a:t>
              </a:r>
            </a:p>
          </p:txBody>
        </p:sp>
      </p:grpSp>
      <p:sp>
        <p:nvSpPr>
          <p:cNvPr id="56" name="Line 35"/>
          <p:cNvSpPr>
            <a:spLocks noChangeShapeType="1"/>
          </p:cNvSpPr>
          <p:nvPr/>
        </p:nvSpPr>
        <p:spPr bwMode="auto">
          <a:xfrm flipH="1">
            <a:off x="6353572" y="4206800"/>
            <a:ext cx="95473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Line 35"/>
          <p:cNvSpPr>
            <a:spLocks noChangeShapeType="1"/>
          </p:cNvSpPr>
          <p:nvPr/>
        </p:nvSpPr>
        <p:spPr bwMode="auto">
          <a:xfrm flipH="1">
            <a:off x="5796136" y="2420888"/>
            <a:ext cx="1512168" cy="504056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타원 61"/>
          <p:cNvSpPr/>
          <p:nvPr/>
        </p:nvSpPr>
        <p:spPr>
          <a:xfrm flipH="1">
            <a:off x="3075598" y="2603154"/>
            <a:ext cx="90000" cy="9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타원 62"/>
          <p:cNvSpPr/>
          <p:nvPr/>
        </p:nvSpPr>
        <p:spPr>
          <a:xfrm flipH="1">
            <a:off x="3156550" y="2893412"/>
            <a:ext cx="90000" cy="9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타원 63"/>
          <p:cNvSpPr/>
          <p:nvPr/>
        </p:nvSpPr>
        <p:spPr>
          <a:xfrm flipH="1">
            <a:off x="3635896" y="2996952"/>
            <a:ext cx="90000" cy="9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타원 64"/>
          <p:cNvSpPr/>
          <p:nvPr/>
        </p:nvSpPr>
        <p:spPr>
          <a:xfrm flipH="1">
            <a:off x="3867686" y="4637370"/>
            <a:ext cx="90000" cy="9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타원 65"/>
          <p:cNvSpPr/>
          <p:nvPr/>
        </p:nvSpPr>
        <p:spPr>
          <a:xfrm flipH="1">
            <a:off x="5474346" y="5042482"/>
            <a:ext cx="90000" cy="9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타원 66"/>
          <p:cNvSpPr/>
          <p:nvPr/>
        </p:nvSpPr>
        <p:spPr>
          <a:xfrm flipH="1">
            <a:off x="6282200" y="4158024"/>
            <a:ext cx="90000" cy="9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Line 35"/>
          <p:cNvSpPr>
            <a:spLocks noChangeShapeType="1"/>
          </p:cNvSpPr>
          <p:nvPr/>
        </p:nvSpPr>
        <p:spPr bwMode="auto">
          <a:xfrm flipH="1">
            <a:off x="6084168" y="3342704"/>
            <a:ext cx="1224136" cy="7920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타원 67"/>
          <p:cNvSpPr/>
          <p:nvPr/>
        </p:nvSpPr>
        <p:spPr>
          <a:xfrm flipH="1">
            <a:off x="6012160" y="4102512"/>
            <a:ext cx="90000" cy="9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69" name="그룹 68"/>
          <p:cNvGrpSpPr/>
          <p:nvPr/>
        </p:nvGrpSpPr>
        <p:grpSpPr>
          <a:xfrm>
            <a:off x="7456952" y="3063473"/>
            <a:ext cx="1003480" cy="509543"/>
            <a:chOff x="7308304" y="4221088"/>
            <a:chExt cx="1003480" cy="509543"/>
          </a:xfrm>
          <a:solidFill>
            <a:schemeClr val="bg1"/>
          </a:solidFill>
        </p:grpSpPr>
        <p:sp>
          <p:nvSpPr>
            <p:cNvPr id="74" name="Rectangle 39"/>
            <p:cNvSpPr>
              <a:spLocks noChangeArrowheads="1"/>
            </p:cNvSpPr>
            <p:nvPr/>
          </p:nvSpPr>
          <p:spPr bwMode="auto">
            <a:xfrm>
              <a:off x="7324070" y="4221088"/>
              <a:ext cx="424796" cy="27699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b="1" dirty="0">
                  <a:solidFill>
                    <a:schemeClr val="tx2">
                      <a:lumMod val="75000"/>
                    </a:schemeClr>
                  </a:solidFill>
                </a:rPr>
                <a:t>BSC</a:t>
              </a:r>
              <a:endParaRPr lang="en-US" dirty="0">
                <a:solidFill>
                  <a:schemeClr val="tx2">
                    <a:lumMod val="75000"/>
                  </a:schemeClr>
                </a:solidFill>
                <a:latin typeface="Arial"/>
              </a:endParaRPr>
            </a:p>
          </p:txBody>
        </p:sp>
        <p:sp>
          <p:nvSpPr>
            <p:cNvPr id="75" name="Rectangle 40"/>
            <p:cNvSpPr>
              <a:spLocks noChangeArrowheads="1"/>
            </p:cNvSpPr>
            <p:nvPr/>
          </p:nvSpPr>
          <p:spPr bwMode="auto">
            <a:xfrm>
              <a:off x="7308304" y="4484410"/>
              <a:ext cx="1003480" cy="24622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>
                  <a:solidFill>
                    <a:schemeClr val="tx2">
                      <a:lumMod val="75000"/>
                    </a:schemeClr>
                  </a:solidFill>
                </a:rPr>
                <a:t>MB trigger</a:t>
              </a:r>
            </a:p>
          </p:txBody>
        </p:sp>
      </p:grpSp>
      <p:sp>
        <p:nvSpPr>
          <p:cNvPr id="14" name="직사각형 13"/>
          <p:cNvSpPr/>
          <p:nvPr/>
        </p:nvSpPr>
        <p:spPr>
          <a:xfrm>
            <a:off x="3275856" y="6338192"/>
            <a:ext cx="2609492" cy="3769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9" name="그룹 38"/>
          <p:cNvGrpSpPr/>
          <p:nvPr/>
        </p:nvGrpSpPr>
        <p:grpSpPr>
          <a:xfrm>
            <a:off x="2966578" y="5912365"/>
            <a:ext cx="2319802" cy="819450"/>
            <a:chOff x="2966578" y="5912365"/>
            <a:chExt cx="2319802" cy="819450"/>
          </a:xfrm>
          <a:solidFill>
            <a:schemeClr val="bg1"/>
          </a:solidFill>
        </p:grpSpPr>
        <p:sp>
          <p:nvSpPr>
            <p:cNvPr id="21" name="Rectangle 6"/>
            <p:cNvSpPr>
              <a:spLocks noChangeArrowheads="1"/>
            </p:cNvSpPr>
            <p:nvPr/>
          </p:nvSpPr>
          <p:spPr bwMode="auto">
            <a:xfrm>
              <a:off x="2967509" y="5912365"/>
              <a:ext cx="1691169" cy="27699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b="1" dirty="0">
                  <a:solidFill>
                    <a:schemeClr val="tx2">
                      <a:lumMod val="75000"/>
                    </a:schemeClr>
                  </a:solidFill>
                </a:rPr>
                <a:t>MUON BARREL</a:t>
              </a:r>
              <a:endParaRPr lang="en-US" sz="2800" b="1" dirty="0">
                <a:solidFill>
                  <a:schemeClr val="tx2">
                    <a:lumMod val="75000"/>
                  </a:schemeClr>
                </a:solidFill>
                <a:latin typeface="Arial"/>
              </a:endParaRPr>
            </a:p>
          </p:txBody>
        </p:sp>
        <p:sp>
          <p:nvSpPr>
            <p:cNvPr id="36" name="Rectangle 23"/>
            <p:cNvSpPr>
              <a:spLocks noChangeArrowheads="1"/>
            </p:cNvSpPr>
            <p:nvPr/>
          </p:nvSpPr>
          <p:spPr bwMode="auto">
            <a:xfrm>
              <a:off x="2966738" y="6215082"/>
              <a:ext cx="1930721" cy="24622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>
                  <a:solidFill>
                    <a:srgbClr val="004080"/>
                  </a:solidFill>
                </a:rPr>
                <a:t>Drift Tube Chambers</a:t>
              </a:r>
              <a:endParaRPr lang="en-US" sz="1600" dirty="0">
                <a:solidFill>
                  <a:srgbClr val="003399"/>
                </a:solidFill>
              </a:endParaRPr>
            </a:p>
          </p:txBody>
        </p:sp>
        <p:sp>
          <p:nvSpPr>
            <p:cNvPr id="37" name="Rectangle 24"/>
            <p:cNvSpPr>
              <a:spLocks noChangeArrowheads="1"/>
            </p:cNvSpPr>
            <p:nvPr/>
          </p:nvSpPr>
          <p:spPr bwMode="auto">
            <a:xfrm>
              <a:off x="2966578" y="6485594"/>
              <a:ext cx="2319802" cy="24622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>
                  <a:solidFill>
                    <a:srgbClr val="004080"/>
                  </a:solidFill>
                </a:rPr>
                <a:t>Resistive Plate Chambers</a:t>
              </a:r>
              <a:endParaRPr lang="en-US" sz="1600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09317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ATLAS vs. CMS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0090E-08C8-449D-91B1-A681DFDE29E4}" type="slidenum">
              <a:rPr lang="ko-KR" altLang="en-US" smtClean="0"/>
              <a:pPr/>
              <a:t>31</a:t>
            </a:fld>
            <a:endParaRPr lang="ko-KR" altLang="en-US"/>
          </a:p>
        </p:txBody>
      </p:sp>
      <p:grpSp>
        <p:nvGrpSpPr>
          <p:cNvPr id="3" name="그룹 32"/>
          <p:cNvGrpSpPr/>
          <p:nvPr/>
        </p:nvGrpSpPr>
        <p:grpSpPr>
          <a:xfrm>
            <a:off x="-15272" y="985538"/>
            <a:ext cx="9159875" cy="5872486"/>
            <a:chOff x="-15272" y="985538"/>
            <a:chExt cx="9159875" cy="5872486"/>
          </a:xfrm>
        </p:grpSpPr>
        <p:grpSp>
          <p:nvGrpSpPr>
            <p:cNvPr id="8" name="그룹 31"/>
            <p:cNvGrpSpPr/>
            <p:nvPr/>
          </p:nvGrpSpPr>
          <p:grpSpPr>
            <a:xfrm>
              <a:off x="-15272" y="985538"/>
              <a:ext cx="9159875" cy="5872486"/>
              <a:chOff x="-15272" y="985538"/>
              <a:chExt cx="9159875" cy="5872486"/>
            </a:xfrm>
          </p:grpSpPr>
          <p:pic>
            <p:nvPicPr>
              <p:cNvPr id="7" name="Picture 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-15272" y="1557362"/>
                <a:ext cx="9159875" cy="5300662"/>
              </a:xfrm>
              <a:prstGeom prst="rect">
                <a:avLst/>
              </a:prstGeom>
              <a:noFill/>
              <a:ln w="76200">
                <a:noFill/>
                <a:miter lim="800000"/>
                <a:headEnd/>
                <a:tailEnd/>
              </a:ln>
            </p:spPr>
          </p:pic>
          <p:sp>
            <p:nvSpPr>
              <p:cNvPr id="9" name="Text Box 5"/>
              <p:cNvSpPr txBox="1">
                <a:spLocks noChangeArrowheads="1"/>
              </p:cNvSpPr>
              <p:nvPr/>
            </p:nvSpPr>
            <p:spPr bwMode="auto">
              <a:xfrm>
                <a:off x="3108334" y="985538"/>
                <a:ext cx="2749550" cy="4431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0" hangingPunct="0">
                  <a:lnSpc>
                    <a:spcPct val="95000"/>
                  </a:lnSpc>
                  <a:spcBef>
                    <a:spcPct val="50000"/>
                  </a:spcBef>
                  <a:buFont typeface="Wingdings" pitchFamily="-65" charset="2"/>
                  <a:buNone/>
                </a:pPr>
                <a:r>
                  <a:rPr lang="en-GB" sz="2400" dirty="0">
                    <a:solidFill>
                      <a:schemeClr val="tx2">
                        <a:lumMod val="75000"/>
                      </a:schemeClr>
                    </a:solidFill>
                    <a:latin typeface="Helvetica" pitchFamily="-65" charset="0"/>
                    <a:ea typeface="MS PGothic" pitchFamily="34" charset="-128"/>
                    <a:cs typeface="MS PGothic" pitchFamily="34" charset="-128"/>
                  </a:rPr>
                  <a:t>ATLAS (2 Tesla)</a:t>
                </a:r>
              </a:p>
            </p:txBody>
          </p:sp>
          <p:sp>
            <p:nvSpPr>
              <p:cNvPr id="12" name="Text Box 8"/>
              <p:cNvSpPr txBox="1">
                <a:spLocks noChangeArrowheads="1"/>
              </p:cNvSpPr>
              <p:nvPr/>
            </p:nvSpPr>
            <p:spPr bwMode="auto">
              <a:xfrm>
                <a:off x="214282" y="1268760"/>
                <a:ext cx="2873375" cy="4429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lnSpc>
                    <a:spcPct val="95000"/>
                  </a:lnSpc>
                  <a:spcBef>
                    <a:spcPct val="50000"/>
                  </a:spcBef>
                  <a:buFont typeface="Wingdings" pitchFamily="-65" charset="2"/>
                  <a:buNone/>
                </a:pPr>
                <a:r>
                  <a:rPr lang="en-GB" sz="2400" dirty="0">
                    <a:solidFill>
                      <a:srgbClr val="000000"/>
                    </a:solidFill>
                    <a:latin typeface="Helvetica" pitchFamily="-65" charset="0"/>
                    <a:ea typeface="MS PGothic" pitchFamily="34" charset="-128"/>
                    <a:cs typeface="MS PGothic" pitchFamily="34" charset="-128"/>
                  </a:rPr>
                  <a:t>Six-story building</a:t>
                </a:r>
              </a:p>
            </p:txBody>
          </p:sp>
          <p:sp>
            <p:nvSpPr>
              <p:cNvPr id="13" name="Line 9"/>
              <p:cNvSpPr>
                <a:spLocks noChangeShapeType="1"/>
              </p:cNvSpPr>
              <p:nvPr/>
            </p:nvSpPr>
            <p:spPr bwMode="auto">
              <a:xfrm flipH="1">
                <a:off x="1321421" y="1772816"/>
                <a:ext cx="10219" cy="733996"/>
              </a:xfrm>
              <a:prstGeom prst="line">
                <a:avLst/>
              </a:prstGeom>
              <a:noFill/>
              <a:ln w="762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Text Box 14"/>
              <p:cNvSpPr txBox="1">
                <a:spLocks noChangeArrowheads="1"/>
              </p:cNvSpPr>
              <p:nvPr/>
            </p:nvSpPr>
            <p:spPr bwMode="auto">
              <a:xfrm>
                <a:off x="6357950" y="1143024"/>
                <a:ext cx="2352675" cy="4429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0" hangingPunct="0">
                  <a:lnSpc>
                    <a:spcPct val="95000"/>
                  </a:lnSpc>
                  <a:spcBef>
                    <a:spcPct val="50000"/>
                  </a:spcBef>
                  <a:buFont typeface="Wingdings" pitchFamily="-65" charset="2"/>
                  <a:buNone/>
                </a:pPr>
                <a:r>
                  <a:rPr lang="en-GB" sz="2400" dirty="0">
                    <a:solidFill>
                      <a:srgbClr val="FF0000"/>
                    </a:solidFill>
                    <a:latin typeface="Helvetica" pitchFamily="-65" charset="0"/>
                    <a:ea typeface="MS PGothic" pitchFamily="34" charset="-128"/>
                    <a:cs typeface="MS PGothic" pitchFamily="34" charset="-128"/>
                  </a:rPr>
                  <a:t>CMS (4 Tesla)</a:t>
                </a:r>
              </a:p>
            </p:txBody>
          </p:sp>
          <p:cxnSp>
            <p:nvCxnSpPr>
              <p:cNvPr id="26" name="직선 화살표 연결선 25"/>
              <p:cNvCxnSpPr/>
              <p:nvPr/>
            </p:nvCxnSpPr>
            <p:spPr>
              <a:xfrm rot="5400000">
                <a:off x="3999702" y="1856570"/>
                <a:ext cx="857256" cy="1588"/>
              </a:xfrm>
              <a:prstGeom prst="straightConnector1">
                <a:avLst/>
              </a:prstGeom>
              <a:ln w="76200">
                <a:solidFill>
                  <a:schemeClr val="tx2">
                    <a:lumMod val="60000"/>
                    <a:lumOff val="40000"/>
                  </a:schemeClr>
                </a:solidFill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직선 화살표 연결선 26"/>
              <p:cNvCxnSpPr/>
              <p:nvPr/>
            </p:nvCxnSpPr>
            <p:spPr>
              <a:xfrm rot="5400000">
                <a:off x="6833040" y="2452256"/>
                <a:ext cx="1620000" cy="1588"/>
              </a:xfrm>
              <a:prstGeom prst="straightConnector1">
                <a:avLst/>
              </a:prstGeom>
              <a:ln w="76200">
                <a:solidFill>
                  <a:schemeClr val="accent6">
                    <a:lumMod val="75000"/>
                  </a:schemeClr>
                </a:solidFill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11"/>
            <p:cNvGrpSpPr>
              <a:grpSpLocks/>
            </p:cNvGrpSpPr>
            <p:nvPr/>
          </p:nvGrpSpPr>
          <p:grpSpPr bwMode="auto">
            <a:xfrm>
              <a:off x="6099778" y="3276624"/>
              <a:ext cx="2998788" cy="3048000"/>
              <a:chOff x="3852" y="1584"/>
              <a:chExt cx="1889" cy="1920"/>
            </a:xfrm>
          </p:grpSpPr>
          <p:sp>
            <p:nvSpPr>
              <p:cNvPr id="18" name="Rectangle 12"/>
              <p:cNvSpPr>
                <a:spLocks noChangeArrowheads="1"/>
              </p:cNvSpPr>
              <p:nvPr/>
            </p:nvSpPr>
            <p:spPr bwMode="auto">
              <a:xfrm>
                <a:off x="4176" y="1920"/>
                <a:ext cx="1248" cy="1152"/>
              </a:xfrm>
              <a:prstGeom prst="rect">
                <a:avLst/>
              </a:prstGeom>
              <a:solidFill>
                <a:srgbClr val="C0B3C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lnSpc>
                    <a:spcPct val="95000"/>
                  </a:lnSpc>
                  <a:spcBef>
                    <a:spcPct val="20000"/>
                  </a:spcBef>
                  <a:buFont typeface="Wingdings" pitchFamily="-65" charset="2"/>
                  <a:buChar char="r"/>
                </a:pPr>
                <a:endParaRPr lang="en-US" sz="2000">
                  <a:solidFill>
                    <a:srgbClr val="000000"/>
                  </a:solidFill>
                </a:endParaRPr>
              </a:p>
            </p:txBody>
          </p:sp>
          <p:pic>
            <p:nvPicPr>
              <p:cNvPr id="19" name="Picture 13" descr="Crossnc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3852" y="1584"/>
                <a:ext cx="1889" cy="19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29" name="TextBox 28"/>
          <p:cNvSpPr txBox="1"/>
          <p:nvPr/>
        </p:nvSpPr>
        <p:spPr>
          <a:xfrm>
            <a:off x="-32" y="6413266"/>
            <a:ext cx="7236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ATLAS is twice as big, but CMS is twice as heavy</a:t>
            </a:r>
            <a:endParaRPr lang="ko-KR" alt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59288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0090E-08C8-449D-91B1-A681DFDE29E4}" type="slidenum">
              <a:rPr lang="ko-KR" altLang="en-US" smtClean="0"/>
              <a:pPr/>
              <a:t>32</a:t>
            </a:fld>
            <a:endParaRPr lang="ko-KR" altLang="en-US"/>
          </a:p>
        </p:txBody>
      </p:sp>
      <p:sp>
        <p:nvSpPr>
          <p:cNvPr id="7" name="Rettangolo 12"/>
          <p:cNvSpPr>
            <a:spLocks noChangeArrowheads="1"/>
          </p:cNvSpPr>
          <p:nvPr/>
        </p:nvSpPr>
        <p:spPr bwMode="auto">
          <a:xfrm flipH="1" flipV="1"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wrap="none"/>
          <a:lstStyle/>
          <a:p>
            <a:endParaRPr lang="it-IT" sz="2400" u="none">
              <a:solidFill>
                <a:srgbClr val="000000"/>
              </a:solidFill>
              <a:latin typeface="Times New Roman" pitchFamily="18" charset="0"/>
            </a:endParaRPr>
          </a:p>
        </p:txBody>
      </p:sp>
      <p:grpSp>
        <p:nvGrpSpPr>
          <p:cNvPr id="8" name="Group 2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  <a:solidFill>
            <a:schemeClr val="bg1"/>
          </a:solidFill>
        </p:grpSpPr>
        <p:pic>
          <p:nvPicPr>
            <p:cNvPr id="9" name="Picture 4" descr="ALIce_SETUP_final_cf"/>
            <p:cNvPicPr>
              <a:picLocks noChangeAspect="1" noChangeArrowheads="1"/>
            </p:cNvPicPr>
            <p:nvPr/>
          </p:nvPicPr>
          <p:blipFill>
            <a:blip r:embed="rId2" cstate="print"/>
            <a:srcRect r="4427"/>
            <a:stretch>
              <a:fillRect/>
            </a:stretch>
          </p:blipFill>
          <p:spPr bwMode="auto">
            <a:xfrm>
              <a:off x="0" y="224"/>
              <a:ext cx="5760" cy="4096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Rectangle 19"/>
            <p:cNvSpPr>
              <a:spLocks noChangeArrowheads="1"/>
            </p:cNvSpPr>
            <p:nvPr/>
          </p:nvSpPr>
          <p:spPr bwMode="auto">
            <a:xfrm>
              <a:off x="3878" y="375"/>
              <a:ext cx="1882" cy="291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</p:spPr>
          <p:txBody>
            <a:bodyPr lIns="92075" tIns="46038" rIns="92075" bIns="46038" anchor="ctr">
              <a:spAutoFit/>
            </a:bodyPr>
            <a:lstStyle/>
            <a:p>
              <a:pPr>
                <a:defRPr/>
              </a:pPr>
              <a:endParaRPr lang="en-GB" sz="2400" u="none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11" name="Group 14"/>
            <p:cNvGrpSpPr>
              <a:grpSpLocks/>
            </p:cNvGrpSpPr>
            <p:nvPr/>
          </p:nvGrpSpPr>
          <p:grpSpPr bwMode="auto">
            <a:xfrm>
              <a:off x="3734" y="0"/>
              <a:ext cx="2026" cy="1495"/>
              <a:chOff x="2977" y="246"/>
              <a:chExt cx="2026" cy="1495"/>
            </a:xfrm>
            <a:grpFill/>
          </p:grpSpPr>
          <p:pic>
            <p:nvPicPr>
              <p:cNvPr id="13" name="Picture 15" descr="ALIce_SETUP_final_cf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69832" t="6055" r="8464" b="71506"/>
              <a:stretch>
                <a:fillRect/>
              </a:stretch>
            </p:blipFill>
            <p:spPr bwMode="auto">
              <a:xfrm>
                <a:off x="3062" y="377"/>
                <a:ext cx="1941" cy="1364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" name="Picture 16" descr="ALIce_SETUP_final_cf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94846" t="18721" b="70404"/>
              <a:stretch>
                <a:fillRect/>
              </a:stretch>
            </p:blipFill>
            <p:spPr bwMode="auto">
              <a:xfrm>
                <a:off x="4662" y="1033"/>
                <a:ext cx="337" cy="48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" name="Picture 17" descr="ALIce_SETUP_final_cf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68111" r="13776" b="97302"/>
              <a:stretch>
                <a:fillRect/>
              </a:stretch>
            </p:blipFill>
            <p:spPr bwMode="auto">
              <a:xfrm>
                <a:off x="2977" y="246"/>
                <a:ext cx="1486" cy="15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2" name="Picture 23" descr="ALIce_SETUP_final_cf"/>
            <p:cNvPicPr>
              <a:picLocks noChangeAspect="1" noChangeArrowheads="1"/>
            </p:cNvPicPr>
            <p:nvPr/>
          </p:nvPicPr>
          <p:blipFill>
            <a:blip r:embed="rId2" cstate="print"/>
            <a:srcRect l="57576" t="26001" r="33315" b="68188"/>
            <a:stretch>
              <a:fillRect/>
            </a:stretch>
          </p:blipFill>
          <p:spPr bwMode="auto">
            <a:xfrm>
              <a:off x="3483" y="1296"/>
              <a:ext cx="549" cy="23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6" name="Rettangolo 13"/>
          <p:cNvSpPr>
            <a:spLocks noChangeArrowheads="1"/>
          </p:cNvSpPr>
          <p:nvPr/>
        </p:nvSpPr>
        <p:spPr bwMode="auto">
          <a:xfrm>
            <a:off x="2357438" y="0"/>
            <a:ext cx="3571875" cy="357188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wrap="none"/>
          <a:lstStyle/>
          <a:p>
            <a:endParaRPr lang="it-IT" sz="2400" u="none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8" name="Text Box 22"/>
          <p:cNvSpPr txBox="1">
            <a:spLocks noChangeArrowheads="1"/>
          </p:cNvSpPr>
          <p:nvPr/>
        </p:nvSpPr>
        <p:spPr bwMode="auto">
          <a:xfrm>
            <a:off x="5929322" y="5944570"/>
            <a:ext cx="3143272" cy="831639"/>
          </a:xfrm>
          <a:prstGeom prst="rect">
            <a:avLst/>
          </a:prstGeom>
          <a:solidFill>
            <a:srgbClr val="FFFF99"/>
          </a:solidFill>
          <a:ln w="19050" algn="ctr">
            <a:solidFill>
              <a:srgbClr val="000000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r>
              <a:rPr lang="en-US" altLang="zh-CN" sz="2400" b="1" u="none" dirty="0">
                <a:latin typeface="Arial" pitchFamily="34" charset="0"/>
                <a:ea typeface="宋体" pitchFamily="2" charset="-122"/>
                <a:cs typeface="Arial" pitchFamily="34" charset="0"/>
              </a:rPr>
              <a:t>Size</a:t>
            </a:r>
            <a:r>
              <a:rPr lang="en-US" altLang="zh-CN" sz="2400" u="none" dirty="0">
                <a:latin typeface="Arial" pitchFamily="34" charset="0"/>
                <a:ea typeface="宋体" pitchFamily="2" charset="-122"/>
                <a:cs typeface="Arial" pitchFamily="34" charset="0"/>
              </a:rPr>
              <a:t>: 16</a:t>
            </a:r>
            <a:r>
              <a:rPr lang="en-US" altLang="zh-CN" sz="2400" u="none" dirty="0">
                <a:latin typeface="Arial" pitchFamily="34" charset="0"/>
                <a:ea typeface="굴림"/>
                <a:cs typeface="Arial" pitchFamily="34" charset="0"/>
              </a:rPr>
              <a:t>ⅹ</a:t>
            </a:r>
            <a:r>
              <a:rPr lang="en-US" altLang="zh-CN" sz="2400" u="none" dirty="0">
                <a:latin typeface="Arial" pitchFamily="34" charset="0"/>
                <a:ea typeface="宋体" pitchFamily="2" charset="-122"/>
                <a:cs typeface="Arial" pitchFamily="34" charset="0"/>
              </a:rPr>
              <a:t>16</a:t>
            </a:r>
            <a:r>
              <a:rPr lang="en-US" altLang="zh-CN" sz="2400" dirty="0">
                <a:latin typeface="Arial" pitchFamily="34" charset="0"/>
                <a:ea typeface="굴림"/>
                <a:cs typeface="Arial" pitchFamily="34" charset="0"/>
              </a:rPr>
              <a:t>ⅹ</a:t>
            </a:r>
            <a:r>
              <a:rPr lang="en-US" altLang="zh-CN" sz="2400" u="none" dirty="0">
                <a:latin typeface="Arial" pitchFamily="34" charset="0"/>
                <a:ea typeface="宋体" pitchFamily="2" charset="-122"/>
                <a:cs typeface="Arial" pitchFamily="34" charset="0"/>
              </a:rPr>
              <a:t>26 m</a:t>
            </a:r>
            <a:r>
              <a:rPr lang="en-US" altLang="zh-CN" sz="2400" u="none" baseline="30000" dirty="0">
                <a:latin typeface="Arial" pitchFamily="34" charset="0"/>
                <a:ea typeface="宋体" pitchFamily="2" charset="-122"/>
                <a:cs typeface="Arial" pitchFamily="34" charset="0"/>
              </a:rPr>
              <a:t>3</a:t>
            </a:r>
          </a:p>
          <a:p>
            <a:r>
              <a:rPr lang="en-US" altLang="zh-CN" sz="2400" b="1" u="none" dirty="0">
                <a:latin typeface="Arial" pitchFamily="34" charset="0"/>
                <a:ea typeface="宋体" pitchFamily="2" charset="-122"/>
                <a:cs typeface="Arial" pitchFamily="34" charset="0"/>
              </a:rPr>
              <a:t>Weight</a:t>
            </a:r>
            <a:r>
              <a:rPr lang="en-US" altLang="zh-CN" sz="2400" u="none" dirty="0">
                <a:latin typeface="Arial" pitchFamily="34" charset="0"/>
                <a:ea typeface="宋体" pitchFamily="2" charset="-122"/>
                <a:cs typeface="Arial" pitchFamily="34" charset="0"/>
              </a:rPr>
              <a:t>: 10,000 tons</a:t>
            </a:r>
          </a:p>
        </p:txBody>
      </p:sp>
      <p:pic>
        <p:nvPicPr>
          <p:cNvPr id="19" name="Image 10" descr="alice_logo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6910"/>
            <a:ext cx="1224136" cy="118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6364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Brief History of LHC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33</a:t>
            </a:fld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214282" y="1116613"/>
            <a:ext cx="87154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125" indent="-365125">
              <a:buFont typeface="Wingdings" pitchFamily="2" charset="2"/>
              <a:buChar char="l"/>
            </a:pPr>
            <a:r>
              <a:rPr lang="en-US" altLang="ko-KR" sz="24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First Concept: Evian Workshop in 1992</a:t>
            </a:r>
          </a:p>
          <a:p>
            <a:pPr marL="822325" lvl="1" indent="-365125">
              <a:buFont typeface="Wingdings" pitchFamily="2" charset="2"/>
              <a:buChar char="Ø"/>
            </a:pPr>
            <a:r>
              <a:rPr lang="en-US" altLang="ko-KR" sz="24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Summary by C. Rubbia</a:t>
            </a:r>
          </a:p>
        </p:txBody>
      </p:sp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155513"/>
            <a:ext cx="3426174" cy="25696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4675960" y="3965513"/>
            <a:ext cx="4000496" cy="8316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r>
              <a:rPr lang="en-US" altLang="ko-KR" sz="24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굴림" charset="-127"/>
                <a:cs typeface="Arial" pitchFamily="34" charset="0"/>
              </a:rPr>
              <a:t>Construction starts in ‘94</a:t>
            </a:r>
          </a:p>
          <a:p>
            <a:r>
              <a:rPr lang="en-US" altLang="ko-KR" sz="24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굴림" charset="-127"/>
                <a:cs typeface="Arial" pitchFamily="34" charset="0"/>
              </a:rPr>
              <a:t>1</a:t>
            </a:r>
            <a:r>
              <a:rPr lang="en-US" altLang="ko-KR" sz="2400" b="1" baseline="30000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굴림" charset="-127"/>
                <a:cs typeface="Arial" pitchFamily="34" charset="0"/>
              </a:rPr>
              <a:t>st</a:t>
            </a:r>
            <a:r>
              <a:rPr lang="en-US" altLang="ko-KR" sz="24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굴림" charset="-127"/>
                <a:cs typeface="Arial" pitchFamily="34" charset="0"/>
              </a:rPr>
              <a:t> beam in ‘98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5165" y="4855330"/>
            <a:ext cx="8910260" cy="1309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just">
              <a:lnSpc>
                <a:spcPct val="96000"/>
              </a:lnSpc>
              <a:spcBef>
                <a:spcPts val="600"/>
              </a:spcBef>
              <a:defRPr/>
            </a:pPr>
            <a:r>
              <a:rPr lang="en-US" altLang="ko-KR" sz="2400" b="1" dirty="0">
                <a:solidFill>
                  <a:srgbClr val="C00000"/>
                </a:solidFill>
                <a:cs typeface="Arial" pitchFamily="34" charset="0"/>
              </a:rPr>
              <a:t>However, </a:t>
            </a:r>
          </a:p>
          <a:p>
            <a:pPr lvl="0" algn="just">
              <a:lnSpc>
                <a:spcPct val="96000"/>
              </a:lnSpc>
              <a:spcBef>
                <a:spcPts val="600"/>
              </a:spcBef>
              <a:defRPr/>
            </a:pPr>
            <a:r>
              <a:rPr lang="en-US" altLang="ko-KR" sz="2400" b="1" dirty="0">
                <a:solidFill>
                  <a:srgbClr val="C00000"/>
                </a:solidFill>
                <a:cs typeface="Arial" pitchFamily="34" charset="0"/>
              </a:rPr>
              <a:t>In 1994, CERN Council approved the construction of LHC.</a:t>
            </a:r>
          </a:p>
          <a:p>
            <a:pPr marL="457200" lvl="0" indent="-457200" algn="just">
              <a:lnSpc>
                <a:spcPct val="96000"/>
              </a:lnSpc>
              <a:spcBef>
                <a:spcPts val="600"/>
              </a:spcBef>
              <a:defRPr/>
            </a:pPr>
            <a:r>
              <a:rPr lang="en-US" altLang="ko-KR" sz="2400" b="1" dirty="0">
                <a:solidFill>
                  <a:srgbClr val="C00000"/>
                </a:solidFill>
                <a:cs typeface="Arial" pitchFamily="34" charset="0"/>
              </a:rPr>
              <a:t>In 1996, experiments ATLAS and CMS were approved. 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0" r="11642" b="15385"/>
          <a:stretch/>
        </p:blipFill>
        <p:spPr>
          <a:xfrm>
            <a:off x="6770470" y="1124744"/>
            <a:ext cx="1473938" cy="1800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56176" y="2924944"/>
            <a:ext cx="27735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/>
              <a:t>Carlo Rubbia (1934 - )</a:t>
            </a:r>
          </a:p>
          <a:p>
            <a:pPr algn="ctr"/>
            <a:r>
              <a:rPr lang="en-US" altLang="ko-KR" dirty="0"/>
              <a:t>Nobel prize in 1984 for the discovery of W &amp; Z</a:t>
            </a:r>
            <a:endParaRPr lang="ko-KR" altLang="en-US" dirty="0"/>
          </a:p>
        </p:txBody>
      </p:sp>
      <p:sp>
        <p:nvSpPr>
          <p:cNvPr id="8" name="날짜 개체 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9" name="바닥글 개체 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905852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142852"/>
            <a:ext cx="8712967" cy="785818"/>
          </a:xfrm>
        </p:spPr>
        <p:txBody>
          <a:bodyPr>
            <a:normAutofit/>
          </a:bodyPr>
          <a:lstStyle/>
          <a:p>
            <a:r>
              <a:rPr lang="en-US" altLang="ko-KR" dirty="0"/>
              <a:t>Aerial View of P5 for CMS in 1998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34</a:t>
            </a:fld>
            <a:endParaRPr lang="ko-KR" altLang="en-US"/>
          </a:p>
        </p:txBody>
      </p:sp>
      <p:pic>
        <p:nvPicPr>
          <p:cNvPr id="7" name="Picture 4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2" y="996494"/>
            <a:ext cx="4868998" cy="3897558"/>
          </a:xfrm>
          <a:prstGeom prst="rect">
            <a:avLst/>
          </a:prstGeom>
        </p:spPr>
      </p:pic>
      <p:pic>
        <p:nvPicPr>
          <p:cNvPr id="8" name="Picture 6" descr="1.jpg"/>
          <p:cNvPicPr>
            <a:picLocks noChangeAspect="1"/>
          </p:cNvPicPr>
          <p:nvPr/>
        </p:nvPicPr>
        <p:blipFill>
          <a:blip r:embed="rId3" cstate="print"/>
          <a:srcRect t="27628"/>
          <a:stretch>
            <a:fillRect/>
          </a:stretch>
        </p:blipFill>
        <p:spPr>
          <a:xfrm>
            <a:off x="0" y="4095464"/>
            <a:ext cx="4876800" cy="2762534"/>
          </a:xfrm>
          <a:prstGeom prst="rect">
            <a:avLst/>
          </a:prstGeom>
        </p:spPr>
      </p:pic>
      <p:pic>
        <p:nvPicPr>
          <p:cNvPr id="9" name="Picture 2" descr="PM54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3624273"/>
            <a:ext cx="4310635" cy="3233725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  <p:pic>
        <p:nvPicPr>
          <p:cNvPr id="10" name="Picture 8" descr="Picture 3.png"/>
          <p:cNvPicPr>
            <a:picLocks noChangeAspect="1"/>
          </p:cNvPicPr>
          <p:nvPr/>
        </p:nvPicPr>
        <p:blipFill>
          <a:blip r:embed="rId5" cstate="print"/>
          <a:srcRect t="2784" b="928"/>
          <a:stretch>
            <a:fillRect/>
          </a:stretch>
        </p:blipFill>
        <p:spPr>
          <a:xfrm>
            <a:off x="4857752" y="999024"/>
            <a:ext cx="4286248" cy="272304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981387" y="2028758"/>
            <a:ext cx="28763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Gallo Roman Vestiges</a:t>
            </a:r>
            <a:endParaRPr lang="ko-KR" alt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81871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142852"/>
            <a:ext cx="8724645" cy="785818"/>
          </a:xfrm>
        </p:spPr>
        <p:txBody>
          <a:bodyPr>
            <a:normAutofit/>
          </a:bodyPr>
          <a:lstStyle/>
          <a:p>
            <a:r>
              <a:rPr lang="en-US" altLang="ko-KR" dirty="0"/>
              <a:t>Finishing P5 Cavern in Feb. 2005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35</a:t>
            </a:fld>
            <a:endParaRPr lang="ko-KR" altLang="en-US"/>
          </a:p>
        </p:txBody>
      </p:sp>
      <p:pic>
        <p:nvPicPr>
          <p:cNvPr id="7" name="Picture 2" descr="UXC55_4"/>
          <p:cNvPicPr>
            <a:picLocks noChangeAspect="1" noChangeArrowheads="1"/>
          </p:cNvPicPr>
          <p:nvPr/>
        </p:nvPicPr>
        <p:blipFill>
          <a:blip r:embed="rId2" cstate="print"/>
          <a:srcRect t="3204"/>
          <a:stretch>
            <a:fillRect/>
          </a:stretch>
        </p:blipFill>
        <p:spPr bwMode="auto">
          <a:xfrm>
            <a:off x="0" y="1032124"/>
            <a:ext cx="4216190" cy="326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 descr="6.jpg"/>
          <p:cNvPicPr>
            <a:picLocks noChangeAspect="1"/>
          </p:cNvPicPr>
          <p:nvPr/>
        </p:nvPicPr>
        <p:blipFill>
          <a:blip r:embed="rId3" cstate="print"/>
          <a:srcRect t="3377"/>
          <a:stretch>
            <a:fillRect/>
          </a:stretch>
        </p:blipFill>
        <p:spPr>
          <a:xfrm>
            <a:off x="4215664" y="1025777"/>
            <a:ext cx="4947341" cy="3292029"/>
          </a:xfrm>
          <a:prstGeom prst="rect">
            <a:avLst/>
          </a:prstGeom>
        </p:spPr>
      </p:pic>
      <p:pic>
        <p:nvPicPr>
          <p:cNvPr id="9" name="Picture 3" descr="0502001_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125182"/>
            <a:ext cx="4286248" cy="279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10.jpg"/>
          <p:cNvPicPr>
            <a:picLocks noChangeAspect="1"/>
          </p:cNvPicPr>
          <p:nvPr/>
        </p:nvPicPr>
        <p:blipFill>
          <a:blip r:embed="rId5" cstate="print"/>
          <a:srcRect b="21315"/>
          <a:stretch>
            <a:fillRect/>
          </a:stretch>
        </p:blipFill>
        <p:spPr>
          <a:xfrm>
            <a:off x="4214811" y="4103474"/>
            <a:ext cx="4934990" cy="2785894"/>
          </a:xfrm>
          <a:prstGeom prst="rect">
            <a:avLst/>
          </a:prstGeom>
        </p:spPr>
      </p:pic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55083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Assembly on the Ground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36</a:t>
            </a:fld>
            <a:endParaRPr lang="ko-KR" altLang="en-US"/>
          </a:p>
        </p:txBody>
      </p:sp>
      <p:pic>
        <p:nvPicPr>
          <p:cNvPr id="171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875529"/>
            <a:ext cx="6840760" cy="528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549626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Assembly in Underground Cave</a:t>
            </a:r>
          </a:p>
        </p:txBody>
      </p:sp>
      <p:pic>
        <p:nvPicPr>
          <p:cNvPr id="4" name="Picture 3" descr="23.jpg"/>
          <p:cNvPicPr>
            <a:picLocks noChangeAspect="1"/>
          </p:cNvPicPr>
          <p:nvPr/>
        </p:nvPicPr>
        <p:blipFill>
          <a:blip r:embed="rId2" cstate="print"/>
          <a:srcRect t="2523"/>
          <a:stretch>
            <a:fillRect/>
          </a:stretch>
        </p:blipFill>
        <p:spPr>
          <a:xfrm>
            <a:off x="-36512" y="940044"/>
            <a:ext cx="4242398" cy="3085507"/>
          </a:xfrm>
          <a:prstGeom prst="rect">
            <a:avLst/>
          </a:prstGeom>
        </p:spPr>
      </p:pic>
      <p:pic>
        <p:nvPicPr>
          <p:cNvPr id="6" name="Picture 5" descr="2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59071" y="3938873"/>
            <a:ext cx="4624617" cy="2929794"/>
          </a:xfrm>
          <a:prstGeom prst="rect">
            <a:avLst/>
          </a:prstGeom>
        </p:spPr>
      </p:pic>
      <p:pic>
        <p:nvPicPr>
          <p:cNvPr id="7" name="Picture 6" descr="1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36512" y="3995071"/>
            <a:ext cx="4633307" cy="2893255"/>
          </a:xfrm>
          <a:prstGeom prst="rect">
            <a:avLst/>
          </a:prstGeom>
        </p:spPr>
      </p:pic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7791575" y="3989584"/>
            <a:ext cx="1315913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Feb 2007</a:t>
            </a:r>
            <a:endParaRPr 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슬라이드 번호 개체 틀 11"/>
          <p:cNvSpPr>
            <a:spLocks noGrp="1"/>
          </p:cNvSpPr>
          <p:nvPr>
            <p:ph type="sldNum" sz="quarter" idx="12"/>
          </p:nvPr>
        </p:nvSpPr>
        <p:spPr>
          <a:xfrm>
            <a:off x="6516688" y="6389503"/>
            <a:ext cx="2133600" cy="365125"/>
          </a:xfrm>
        </p:spPr>
        <p:txBody>
          <a:bodyPr/>
          <a:lstStyle/>
          <a:p>
            <a:fld id="{39B0090E-08C8-449D-91B1-A681DFDE29E4}" type="slidenum">
              <a:rPr lang="ko-KR" altLang="en-US" smtClean="0"/>
              <a:pPr/>
              <a:t>37</a:t>
            </a:fld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892414" y="6393483"/>
            <a:ext cx="62197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</a:rPr>
              <a:t>Last piece of CMS(YE-1) lowered in 22 Jan, 2008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pic>
        <p:nvPicPr>
          <p:cNvPr id="5" name="Picture 4" descr="22.jpg"/>
          <p:cNvPicPr>
            <a:picLocks noChangeAspect="1"/>
          </p:cNvPicPr>
          <p:nvPr/>
        </p:nvPicPr>
        <p:blipFill>
          <a:blip r:embed="rId5" cstate="print"/>
          <a:srcRect t="2079"/>
          <a:stretch>
            <a:fillRect/>
          </a:stretch>
        </p:blipFill>
        <p:spPr>
          <a:xfrm>
            <a:off x="4042318" y="928976"/>
            <a:ext cx="4655068" cy="3096575"/>
          </a:xfrm>
          <a:prstGeom prst="rect">
            <a:avLst/>
          </a:prstGeom>
        </p:spPr>
      </p:pic>
      <p:pic>
        <p:nvPicPr>
          <p:cNvPr id="9" name="Picture 5" descr="red_DSC9940 as Smart Object-1"/>
          <p:cNvPicPr>
            <a:picLocks noChangeAspect="1" noChangeArrowheads="1"/>
          </p:cNvPicPr>
          <p:nvPr/>
        </p:nvPicPr>
        <p:blipFill>
          <a:blip r:embed="rId6" cstate="print"/>
          <a:srcRect t="1783"/>
          <a:stretch>
            <a:fillRect/>
          </a:stretch>
        </p:blipFill>
        <p:spPr bwMode="auto">
          <a:xfrm>
            <a:off x="7113427" y="918711"/>
            <a:ext cx="2070261" cy="3055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3275856" y="882045"/>
            <a:ext cx="25861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~8 hours/100 m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5054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Assembly Completed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 descr="Detector-Track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3792" y="1052736"/>
            <a:ext cx="8688688" cy="5817865"/>
          </a:xfrm>
          <a:prstGeom prst="rect">
            <a:avLst/>
          </a:prstGeom>
        </p:spPr>
      </p:pic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0090E-08C8-449D-91B1-A681DFDE29E4}" type="slidenum">
              <a:rPr lang="ko-KR" altLang="en-US" smtClean="0"/>
              <a:pPr/>
              <a:t>38</a:t>
            </a:fld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192691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Run History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39</a:t>
            </a:fld>
            <a:endParaRPr lang="ko-KR" altLang="en-US"/>
          </a:p>
        </p:txBody>
      </p:sp>
      <p:pic>
        <p:nvPicPr>
          <p:cNvPr id="7" name="Picture 4" descr="Picture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276872"/>
            <a:ext cx="3744416" cy="3834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42576" y="974463"/>
            <a:ext cx="84213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>
              <a:buFont typeface="Wingdings" pitchFamily="2" charset="2"/>
              <a:buChar char="§"/>
            </a:pPr>
            <a:r>
              <a:rPr lang="en-US" altLang="ko-KR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Beam was extracted from SPS in TI2 on </a:t>
            </a:r>
            <a:r>
              <a:rPr lang="en-US" altLang="ko-KR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14-15 June, 2008</a:t>
            </a:r>
          </a:p>
          <a:p>
            <a:pPr marL="268288" indent="-268288">
              <a:buFont typeface="Wingdings" pitchFamily="2" charset="2"/>
              <a:buChar char="§"/>
            </a:pPr>
            <a:r>
              <a:rPr lang="en-US" altLang="ko-KR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Beam1 was injected in LHC on </a:t>
            </a:r>
            <a:r>
              <a:rPr lang="en-US" altLang="ko-KR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8-11 August, 2008</a:t>
            </a:r>
          </a:p>
          <a:p>
            <a:pPr marL="268288" indent="-268288">
              <a:buFont typeface="Wingdings" pitchFamily="2" charset="2"/>
              <a:buChar char="§"/>
            </a:pPr>
            <a:r>
              <a:rPr lang="en-US" altLang="ko-KR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First complete orbit on </a:t>
            </a:r>
            <a:r>
              <a:rPr lang="en-US" altLang="ko-KR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 September, 2008</a:t>
            </a:r>
          </a:p>
        </p:txBody>
      </p:sp>
      <p:pic>
        <p:nvPicPr>
          <p:cNvPr id="9" name="Picture 7" descr="attach_reader?attach_id=1025394&amp;height=150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2132658"/>
            <a:ext cx="3423894" cy="1296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5" descr="Wikipedia_z5684534X"/>
          <p:cNvPicPr>
            <a:picLocks noChangeAspect="1" noChangeArrowheads="1"/>
          </p:cNvPicPr>
          <p:nvPr/>
        </p:nvPicPr>
        <p:blipFill>
          <a:blip r:embed="rId5" cstate="print"/>
          <a:srcRect t="7682"/>
          <a:stretch>
            <a:fillRect/>
          </a:stretch>
        </p:blipFill>
        <p:spPr bwMode="auto">
          <a:xfrm>
            <a:off x="4114824" y="3108934"/>
            <a:ext cx="3886200" cy="216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8" descr="CMS_abortz5684857X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86663" y="4071942"/>
            <a:ext cx="2157369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7" descr="Sandor_z5676278X"/>
          <p:cNvPicPr>
            <a:picLocks noChangeAspect="1" noChangeArrowheads="1"/>
          </p:cNvPicPr>
          <p:nvPr/>
        </p:nvPicPr>
        <p:blipFill>
          <a:blip r:embed="rId7" cstate="print"/>
          <a:srcRect r="18171" b="39925"/>
          <a:stretch>
            <a:fillRect/>
          </a:stretch>
        </p:blipFill>
        <p:spPr bwMode="auto">
          <a:xfrm>
            <a:off x="3786182" y="5214950"/>
            <a:ext cx="3242400" cy="1628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72837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Run History 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0090E-08C8-449D-91B1-A681DFDE29E4}" type="slidenum">
              <a:rPr lang="ko-KR" altLang="en-US" smtClean="0"/>
              <a:pPr/>
              <a:t>40</a:t>
            </a:fld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88564" y="1052736"/>
            <a:ext cx="8559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>
              <a:buFont typeface="Wingdings" pitchFamily="2" charset="2"/>
              <a:buChar char="§"/>
            </a:pPr>
            <a:r>
              <a:rPr lang="en-US" altLang="ko-KR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Large helium leak in Sector 34 on </a:t>
            </a:r>
            <a:r>
              <a:rPr lang="en-US" altLang="ko-KR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19 September, 2008 </a:t>
            </a:r>
            <a:r>
              <a:rPr lang="en-US" altLang="ko-KR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while magnets were being commissioned to 5 </a:t>
            </a:r>
            <a:r>
              <a:rPr lang="en-US" altLang="ko-KR" sz="24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TeV</a:t>
            </a:r>
            <a:r>
              <a:rPr lang="en-US" altLang="ko-KR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86314" y="1844824"/>
            <a:ext cx="37693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74638" indent="-274638">
              <a:buFontTx/>
              <a:buChar char="-"/>
            </a:pPr>
            <a:r>
              <a:rPr lang="en-US" altLang="ko-K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Helium escaped in the tunnel</a:t>
            </a:r>
          </a:p>
          <a:p>
            <a:pPr marL="274638" indent="-274638">
              <a:buFontTx/>
              <a:buChar char="-"/>
            </a:pPr>
            <a:r>
              <a:rPr lang="en-US" altLang="ko-K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Insulation vacuum broken</a:t>
            </a:r>
          </a:p>
          <a:p>
            <a:pPr marL="274638" indent="-274638">
              <a:buFontTx/>
              <a:buChar char="-"/>
            </a:pPr>
            <a:r>
              <a:rPr lang="en-US" altLang="ko-K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Beam vacuum broken</a:t>
            </a:r>
          </a:p>
        </p:txBody>
      </p:sp>
      <p:grpSp>
        <p:nvGrpSpPr>
          <p:cNvPr id="3" name="그룹 12"/>
          <p:cNvGrpSpPr/>
          <p:nvPr/>
        </p:nvGrpSpPr>
        <p:grpSpPr>
          <a:xfrm>
            <a:off x="281730" y="2107919"/>
            <a:ext cx="3786214" cy="3697345"/>
            <a:chOff x="214282" y="1731919"/>
            <a:chExt cx="3786214" cy="3697345"/>
          </a:xfrm>
        </p:grpSpPr>
        <p:pic>
          <p:nvPicPr>
            <p:cNvPr id="9" name="Picture 4" descr="Picture1.jpg"/>
            <p:cNvPicPr>
              <a:picLocks noChangeAspect="1"/>
            </p:cNvPicPr>
            <p:nvPr/>
          </p:nvPicPr>
          <p:blipFill>
            <a:blip r:embed="rId2" cstate="print"/>
            <a:srcRect t="3663" r="42876" b="41864"/>
            <a:stretch>
              <a:fillRect/>
            </a:stretch>
          </p:blipFill>
          <p:spPr bwMode="auto">
            <a:xfrm>
              <a:off x="214282" y="1731919"/>
              <a:ext cx="3786214" cy="36973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타원 9"/>
            <p:cNvSpPr/>
            <p:nvPr/>
          </p:nvSpPr>
          <p:spPr>
            <a:xfrm>
              <a:off x="2000232" y="3872868"/>
              <a:ext cx="714380" cy="714380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1" name="내용 개체 틀 3" descr="Fig-broken-part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9054" t="1310" r="11317" b="24239"/>
          <a:stretch>
            <a:fillRect/>
          </a:stretch>
        </p:blipFill>
        <p:spPr>
          <a:xfrm>
            <a:off x="4786314" y="2924944"/>
            <a:ext cx="3857659" cy="2492368"/>
          </a:xfrm>
        </p:spPr>
      </p:pic>
      <p:sp>
        <p:nvSpPr>
          <p:cNvPr id="12" name="TextBox 11"/>
          <p:cNvSpPr txBox="1"/>
          <p:nvPr/>
        </p:nvSpPr>
        <p:spPr>
          <a:xfrm>
            <a:off x="4572000" y="5406315"/>
            <a:ext cx="42862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High resistivity of Cu stabilizer </a:t>
            </a:r>
          </a:p>
          <a:p>
            <a:pPr algn="ctr"/>
            <a:r>
              <a:rPr lang="en-US" altLang="ko-KR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splices in SC cable joint</a:t>
            </a:r>
          </a:p>
        </p:txBody>
      </p:sp>
      <p:sp>
        <p:nvSpPr>
          <p:cNvPr id="13" name="날짜 개체 틀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14" name="바닥글 개체 틀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30101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Back in Business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41</a:t>
            </a:fld>
            <a:endParaRPr lang="ko-KR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260572" y="1199649"/>
                <a:ext cx="8703916" cy="4971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68288" indent="-268288">
                  <a:buFont typeface="Wingdings" pitchFamily="2" charset="2"/>
                  <a:buChar char="§"/>
                </a:pPr>
                <a:r>
                  <a:rPr lang="en-US" altLang="ko-KR" sz="2400" dirty="0">
                    <a:solidFill>
                      <a:schemeClr val="tx2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SPS extraction test on 11-12 July, 2009 </a:t>
                </a:r>
              </a:p>
              <a:p>
                <a:pPr marL="268288" indent="-268288">
                  <a:buFont typeface="Wingdings" pitchFamily="2" charset="2"/>
                  <a:buChar char="§"/>
                </a:pPr>
                <a:r>
                  <a:rPr lang="en-US" altLang="ko-KR" sz="2400" dirty="0">
                    <a:solidFill>
                      <a:schemeClr val="tx2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Beam circulation at 450 </a:t>
                </a:r>
                <a:r>
                  <a:rPr lang="en-US" altLang="ko-KR" sz="2400" dirty="0" err="1">
                    <a:solidFill>
                      <a:schemeClr val="tx2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GeV</a:t>
                </a:r>
                <a:r>
                  <a:rPr lang="en-US" altLang="ko-KR" sz="2400" dirty="0">
                    <a:solidFill>
                      <a:schemeClr val="tx2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 in LHC on 20 Nov, 2009</a:t>
                </a:r>
              </a:p>
              <a:p>
                <a:pPr marL="268288" indent="-268288">
                  <a:buFont typeface="Wingdings" pitchFamily="2" charset="2"/>
                  <a:buChar char="§"/>
                </a:pPr>
                <a:r>
                  <a:rPr lang="en-US" altLang="ko-KR" sz="24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First pp collision in LHC on 23 Nov, 2009</a:t>
                </a:r>
              </a:p>
              <a:p>
                <a:pPr marL="268288" indent="-268288">
                  <a:buFont typeface="Wingdings" pitchFamily="2" charset="2"/>
                  <a:buChar char="§"/>
                </a:pPr>
                <a:r>
                  <a:rPr lang="en-US" altLang="ko-KR" sz="2400" dirty="0">
                    <a:solidFill>
                      <a:schemeClr val="tx2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First physics paper from collisions by ALICE on 28 Nov, 2009 </a:t>
                </a:r>
              </a:p>
              <a:p>
                <a:pPr marL="268288" indent="-268288">
                  <a:buFont typeface="Wingdings" pitchFamily="2" charset="2"/>
                  <a:buChar char="§"/>
                </a:pPr>
                <a:r>
                  <a:rPr lang="en-US" altLang="ko-KR" sz="2400" dirty="0">
                    <a:solidFill>
                      <a:schemeClr val="tx2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First stable physics fills available on 6 Dec, 2009</a:t>
                </a:r>
              </a:p>
              <a:p>
                <a:pPr marL="268288" indent="-268288">
                  <a:buFont typeface="Wingdings" pitchFamily="2" charset="2"/>
                  <a:buChar char="§"/>
                </a:pPr>
                <a:r>
                  <a:rPr lang="en-US" altLang="ko-KR" sz="2400" dirty="0">
                    <a:solidFill>
                      <a:schemeClr val="tx2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Each beam ramped to 1.18 </a:t>
                </a:r>
                <a:r>
                  <a:rPr lang="en-US" altLang="ko-KR" sz="2400" dirty="0" err="1">
                    <a:solidFill>
                      <a:schemeClr val="tx2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TeV</a:t>
                </a:r>
                <a:r>
                  <a:rPr lang="en-US" altLang="ko-KR" sz="2400" dirty="0">
                    <a:solidFill>
                      <a:schemeClr val="tx2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 on 8 Dec, 2009</a:t>
                </a:r>
              </a:p>
              <a:p>
                <a:pPr marL="268288" indent="-268288">
                  <a:buFont typeface="Wingdings" pitchFamily="2" charset="2"/>
                  <a:buChar char="§"/>
                </a:pPr>
                <a:r>
                  <a:rPr lang="en-US" altLang="ko-KR" sz="24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First stable pp collisions at 2.36 </a:t>
                </a:r>
                <a:r>
                  <a:rPr lang="en-US" altLang="ko-KR" sz="2400" dirty="0" err="1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TeV</a:t>
                </a:r>
                <a:r>
                  <a:rPr lang="en-US" altLang="ko-KR" sz="24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 on 14 Dec, 2009</a:t>
                </a:r>
                <a:endParaRPr lang="en-US" altLang="ko-KR" sz="28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marL="268288" indent="-268288">
                  <a:buFont typeface="Wingdings" pitchFamily="2" charset="2"/>
                  <a:buChar char="§"/>
                </a:pPr>
                <a:r>
                  <a:rPr lang="en-US" altLang="ko-KR" sz="2400" dirty="0">
                    <a:solidFill>
                      <a:schemeClr val="tx2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End of the commissioning run of LHC on 16 Dec, 2009 </a:t>
                </a:r>
              </a:p>
              <a:p>
                <a:pPr marL="725488" lvl="1" indent="-268288">
                  <a:buFont typeface="맑은 고딕" pitchFamily="50" charset="-127"/>
                  <a:buChar char="–"/>
                </a:pPr>
                <a:r>
                  <a:rPr lang="en-US" altLang="ko-KR" sz="2400" dirty="0">
                    <a:solidFill>
                      <a:schemeClr val="tx2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900 </a:t>
                </a:r>
                <a:r>
                  <a:rPr lang="en-US" altLang="ko-KR" sz="2400" dirty="0" err="1">
                    <a:solidFill>
                      <a:schemeClr val="tx2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GeV</a:t>
                </a:r>
                <a:r>
                  <a:rPr lang="en-US" altLang="ko-KR" sz="2400" dirty="0">
                    <a:solidFill>
                      <a:schemeClr val="tx2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: ~10 </a:t>
                </a:r>
                <a:r>
                  <a:rPr lang="en-US" altLang="ko-KR" sz="2400" dirty="0">
                    <a:solidFill>
                      <a:schemeClr val="tx2">
                        <a:lumMod val="75000"/>
                      </a:schemeClr>
                    </a:solidFill>
                    <a:latin typeface="Symbol" pitchFamily="18" charset="2"/>
                    <a:cs typeface="Arial" pitchFamily="34" charset="0"/>
                  </a:rPr>
                  <a:t>m</a:t>
                </a:r>
                <a:r>
                  <a:rPr lang="en-US" altLang="ko-KR" sz="2400" dirty="0">
                    <a:solidFill>
                      <a:schemeClr val="tx2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b</a:t>
                </a:r>
                <a:r>
                  <a:rPr lang="en-US" altLang="ko-KR" sz="2400" baseline="30000" dirty="0">
                    <a:solidFill>
                      <a:schemeClr val="tx2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-1</a:t>
                </a:r>
                <a:r>
                  <a:rPr lang="en-US" altLang="ko-KR" sz="2400" dirty="0">
                    <a:solidFill>
                      <a:schemeClr val="tx2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, </a:t>
                </a:r>
              </a:p>
              <a:p>
                <a:pPr marL="725488" lvl="1" indent="-268288">
                  <a:buFont typeface="맑은 고딕" pitchFamily="50" charset="-127"/>
                  <a:buChar char="–"/>
                </a:pPr>
                <a:r>
                  <a:rPr lang="en-US" altLang="ko-KR" sz="2400" dirty="0">
                    <a:solidFill>
                      <a:schemeClr val="tx2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2.36 </a:t>
                </a:r>
                <a:r>
                  <a:rPr lang="en-US" altLang="ko-KR" sz="2400" dirty="0" err="1">
                    <a:solidFill>
                      <a:schemeClr val="tx2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TeV</a:t>
                </a:r>
                <a:r>
                  <a:rPr lang="en-US" altLang="ko-KR" sz="2400" dirty="0">
                    <a:solidFill>
                      <a:schemeClr val="tx2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 : ~0.4 </a:t>
                </a:r>
                <a:r>
                  <a:rPr lang="en-US" altLang="ko-KR" sz="2400" dirty="0">
                    <a:solidFill>
                      <a:schemeClr val="tx2">
                        <a:lumMod val="75000"/>
                      </a:schemeClr>
                    </a:solidFill>
                    <a:latin typeface="Symbol" pitchFamily="18" charset="2"/>
                    <a:cs typeface="Arial" pitchFamily="34" charset="0"/>
                  </a:rPr>
                  <a:t>m</a:t>
                </a:r>
                <a:r>
                  <a:rPr lang="en-US" altLang="ko-KR" sz="2400" dirty="0">
                    <a:solidFill>
                      <a:schemeClr val="tx2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b</a:t>
                </a:r>
                <a:r>
                  <a:rPr lang="en-US" altLang="ko-KR" sz="2400" baseline="30000" dirty="0">
                    <a:solidFill>
                      <a:schemeClr val="tx2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-1</a:t>
                </a:r>
                <a:r>
                  <a:rPr lang="en-US" altLang="ko-KR" sz="2400" dirty="0">
                    <a:solidFill>
                      <a:schemeClr val="tx2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 for each experiment</a:t>
                </a:r>
              </a:p>
              <a:p>
                <a:pPr marL="268288" indent="-268288">
                  <a:buFont typeface="Wingdings" pitchFamily="2" charset="2"/>
                  <a:buChar char="§"/>
                </a:pPr>
                <a:endParaRPr lang="en-US" altLang="ko-KR" sz="2400" dirty="0">
                  <a:solidFill>
                    <a:schemeClr val="tx2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  <a:p>
                <a:pPr marL="268288" indent="-268288">
                  <a:buFont typeface="Wingdings" pitchFamily="2" charset="2"/>
                  <a:buChar char="§"/>
                </a:pPr>
                <a:r>
                  <a:rPr lang="en-US" altLang="ko-KR" sz="2400" dirty="0">
                    <a:solidFill>
                      <a:schemeClr val="tx2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Physics run for pp at 7 </a:t>
                </a:r>
                <a:r>
                  <a:rPr lang="en-US" altLang="ko-KR" sz="2400" dirty="0" err="1">
                    <a:solidFill>
                      <a:schemeClr val="tx2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TeV</a:t>
                </a:r>
                <a:r>
                  <a:rPr lang="en-US" altLang="ko-KR" sz="2400" dirty="0">
                    <a:solidFill>
                      <a:schemeClr val="tx2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 started on </a:t>
                </a:r>
                <a:r>
                  <a:rPr lang="en-US" altLang="ko-KR" sz="24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March, 2010</a:t>
                </a:r>
              </a:p>
              <a:p>
                <a:pPr marL="268288" indent="-268288">
                  <a:buFont typeface="Wingdings" pitchFamily="2" charset="2"/>
                  <a:buChar char="§"/>
                </a:pPr>
                <a:r>
                  <a:rPr lang="en-US" altLang="ko-KR" sz="2400" dirty="0">
                    <a:solidFill>
                      <a:schemeClr val="tx2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First run for </a:t>
                </a:r>
                <a:r>
                  <a:rPr lang="en-US" altLang="ko-KR" sz="2400" dirty="0" err="1">
                    <a:solidFill>
                      <a:schemeClr val="tx2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Pb+Pb</a:t>
                </a:r>
                <a:r>
                  <a:rPr lang="en-US" altLang="ko-KR" sz="2400" dirty="0">
                    <a:solidFill>
                      <a:schemeClr val="tx2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 at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ko-KR" sz="240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altLang="ko-KR" sz="2400" b="0" i="1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altLang="ko-KR" sz="2400" b="0" i="1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/>
                                <a:cs typeface="Arial" pitchFamily="34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altLang="ko-KR" sz="2400" b="0" i="1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/>
                                <a:cs typeface="Arial" pitchFamily="34" charset="0"/>
                              </a:rPr>
                              <m:t>𝑁𝑁</m:t>
                            </m:r>
                          </m:sub>
                        </m:sSub>
                      </m:e>
                    </m:rad>
                  </m:oMath>
                </a14:m>
                <a:r>
                  <a:rPr lang="en-US" altLang="ko-KR" sz="2400" dirty="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rPr>
                  <a:t> = 2.76 </a:t>
                </a:r>
                <a:r>
                  <a:rPr lang="en-US" altLang="ko-KR" sz="2400" dirty="0" err="1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rPr>
                  <a:t>TeV</a:t>
                </a:r>
                <a:r>
                  <a:rPr lang="en-US" altLang="ko-KR" sz="2400" dirty="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rPr>
                  <a:t> in </a:t>
                </a:r>
                <a:r>
                  <a:rPr lang="en-US" altLang="ko-KR" sz="2400" dirty="0">
                    <a:solidFill>
                      <a:srgbClr val="FF0000"/>
                    </a:solidFill>
                    <a:latin typeface="Arial"/>
                    <a:cs typeface="Arial"/>
                  </a:rPr>
                  <a:t>Nov-Dec, 2010</a:t>
                </a:r>
                <a:r>
                  <a:rPr lang="en-US" altLang="ko-KR" sz="24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572" y="1199649"/>
                <a:ext cx="8703916" cy="4971554"/>
              </a:xfrm>
              <a:prstGeom prst="rect">
                <a:avLst/>
              </a:prstGeom>
              <a:blipFill>
                <a:blip r:embed="rId2"/>
                <a:stretch>
                  <a:fillRect l="-980" t="-859" r="-1751" b="-368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304158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Heavy-Ion Runs at LHC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42</a:t>
            </a:fld>
            <a:endParaRPr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95536" y="1088083"/>
                <a:ext cx="4716524" cy="1116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lvl="1" indent="-285750">
                  <a:buFont typeface="Wingdings" pitchFamily="2" charset="2"/>
                  <a:buChar char="§"/>
                </a:pPr>
                <a:r>
                  <a:rPr lang="en-US" altLang="ko-KR" sz="2200" dirty="0"/>
                  <a:t>1</a:t>
                </a:r>
                <a:r>
                  <a:rPr lang="en-US" altLang="ko-KR" sz="2200" baseline="30000" dirty="0"/>
                  <a:t>st</a:t>
                </a:r>
                <a:r>
                  <a:rPr lang="en-US" altLang="ko-KR" sz="2200" dirty="0"/>
                  <a:t> </a:t>
                </a:r>
                <a:r>
                  <a:rPr lang="en-US" altLang="ko-KR" sz="2200" dirty="0" err="1"/>
                  <a:t>PbPb</a:t>
                </a:r>
                <a:r>
                  <a:rPr lang="en-US" altLang="ko-KR" sz="2200" dirty="0"/>
                  <a:t> run @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ko-KR" sz="22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altLang="ko-KR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sz="2200" b="0" i="1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en-US" altLang="ko-KR" sz="2200" b="0" i="1">
                                <a:latin typeface="Cambria Math"/>
                              </a:rPr>
                              <m:t>𝑁𝑁</m:t>
                            </m:r>
                          </m:sub>
                        </m:sSub>
                      </m:e>
                    </m:rad>
                  </m:oMath>
                </a14:m>
                <a:r>
                  <a:rPr lang="en-US" altLang="ko-KR" sz="2200" dirty="0"/>
                  <a:t> = 2.76 </a:t>
                </a:r>
                <a:r>
                  <a:rPr lang="en-US" altLang="ko-KR" sz="2200" dirty="0" err="1"/>
                  <a:t>TeV</a:t>
                </a:r>
                <a:endParaRPr lang="en-US" altLang="ko-KR" sz="2200" dirty="0"/>
              </a:p>
              <a:p>
                <a:pPr marL="534988" lvl="1" indent="-268288">
                  <a:buFont typeface="Arial" pitchFamily="34" charset="0"/>
                  <a:buChar char="−"/>
                </a:pPr>
                <a:r>
                  <a:rPr lang="en-US" altLang="ko-KR" sz="2200" dirty="0"/>
                  <a:t>November-December 2010</a:t>
                </a:r>
              </a:p>
              <a:p>
                <a:pPr marL="534988" lvl="1" indent="-268288">
                  <a:buFont typeface="Arial" pitchFamily="34" charset="0"/>
                  <a:buChar char="−"/>
                </a:pPr>
                <a:r>
                  <a:rPr lang="en-US" altLang="ko-KR" sz="2200" dirty="0"/>
                  <a:t>Recorded luminosity: 7.28 </a:t>
                </a:r>
                <a:r>
                  <a:rPr lang="el-GR" altLang="ko-KR" sz="2200" dirty="0"/>
                  <a:t>μ</a:t>
                </a:r>
                <a:r>
                  <a:rPr lang="en-US" altLang="ko-KR" sz="2200" dirty="0"/>
                  <a:t>b</a:t>
                </a:r>
                <a:r>
                  <a:rPr lang="en-US" altLang="ko-KR" sz="2200" baseline="30000" dirty="0"/>
                  <a:t>-1</a:t>
                </a:r>
                <a:r>
                  <a:rPr lang="en-US" altLang="ko-KR" sz="2200" dirty="0"/>
                  <a:t> 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1088083"/>
                <a:ext cx="4716524" cy="1116781"/>
              </a:xfrm>
              <a:prstGeom prst="rect">
                <a:avLst/>
              </a:prstGeom>
              <a:blipFill rotWithShape="1">
                <a:blip r:embed="rId2"/>
                <a:stretch>
                  <a:fillRect l="-1421" t="-3804" b="-9239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그룹 8"/>
          <p:cNvGrpSpPr/>
          <p:nvPr/>
        </p:nvGrpSpPr>
        <p:grpSpPr>
          <a:xfrm>
            <a:off x="3851920" y="2379944"/>
            <a:ext cx="5328592" cy="3830072"/>
            <a:chOff x="3923928" y="2505474"/>
            <a:chExt cx="4812985" cy="3384376"/>
          </a:xfrm>
        </p:grpSpPr>
        <p:grpSp>
          <p:nvGrpSpPr>
            <p:cNvPr id="8" name="그룹 7"/>
            <p:cNvGrpSpPr/>
            <p:nvPr/>
          </p:nvGrpSpPr>
          <p:grpSpPr>
            <a:xfrm>
              <a:off x="3923928" y="2505474"/>
              <a:ext cx="4812985" cy="3384376"/>
              <a:chOff x="335079" y="1065692"/>
              <a:chExt cx="4812985" cy="3486151"/>
            </a:xfrm>
          </p:grpSpPr>
          <p:pic>
            <p:nvPicPr>
              <p:cNvPr id="7" name="그림 6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797" t="10880" r="7618" b="9832"/>
              <a:stretch/>
            </p:blipFill>
            <p:spPr>
              <a:xfrm>
                <a:off x="335079" y="1065692"/>
                <a:ext cx="4812985" cy="3486151"/>
              </a:xfrm>
              <a:prstGeom prst="rect">
                <a:avLst/>
              </a:prstGeom>
            </p:spPr>
          </p:pic>
          <p:sp>
            <p:nvSpPr>
              <p:cNvPr id="16" name="TextBox 15"/>
              <p:cNvSpPr txBox="1"/>
              <p:nvPr/>
            </p:nvSpPr>
            <p:spPr>
              <a:xfrm>
                <a:off x="3791464" y="3687888"/>
                <a:ext cx="716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b="1" dirty="0"/>
                  <a:t>2010</a:t>
                </a:r>
                <a:endParaRPr lang="ko-KR" altLang="en-US" b="1" dirty="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3779912" y="1547500"/>
                <a:ext cx="716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b="1" dirty="0">
                    <a:solidFill>
                      <a:srgbClr val="FF0000"/>
                    </a:solidFill>
                  </a:rPr>
                  <a:t>2011</a:t>
                </a:r>
                <a:endParaRPr lang="ko-KR" altLang="en-US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9" name="직선 화살표 연결선 18"/>
              <p:cNvCxnSpPr>
                <a:stCxn id="16" idx="0"/>
              </p:cNvCxnSpPr>
              <p:nvPr/>
            </p:nvCxnSpPr>
            <p:spPr>
              <a:xfrm flipH="1" flipV="1">
                <a:off x="4138343" y="1916832"/>
                <a:ext cx="11553" cy="1771056"/>
              </a:xfrm>
              <a:prstGeom prst="straightConnector1">
                <a:avLst/>
              </a:prstGeom>
              <a:ln w="635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/>
              <p:cNvSpPr txBox="1"/>
              <p:nvPr/>
            </p:nvSpPr>
            <p:spPr>
              <a:xfrm>
                <a:off x="3203848" y="2700209"/>
                <a:ext cx="92685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3200" b="1" dirty="0">
                    <a:solidFill>
                      <a:srgbClr val="FF0000"/>
                    </a:solidFill>
                  </a:rPr>
                  <a:t>X20</a:t>
                </a:r>
                <a:endParaRPr lang="ko-KR" altLang="en-US" sz="3200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3" name="직사각형 2"/>
            <p:cNvSpPr/>
            <p:nvPr/>
          </p:nvSpPr>
          <p:spPr>
            <a:xfrm>
              <a:off x="3995936" y="2551256"/>
              <a:ext cx="4680520" cy="3240360"/>
            </a:xfrm>
            <a:prstGeom prst="rect">
              <a:avLst/>
            </a:prstGeom>
            <a:noFill/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95536" y="2636912"/>
                <a:ext cx="3672408" cy="3148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lvl="1" indent="-342900">
                  <a:buFont typeface="Wingdings" pitchFamily="2" charset="2"/>
                  <a:buChar char="§"/>
                </a:pPr>
                <a:r>
                  <a:rPr lang="en-US" altLang="ko-KR" sz="2200" dirty="0"/>
                  <a:t>2</a:t>
                </a:r>
                <a:r>
                  <a:rPr lang="en-US" altLang="ko-KR" sz="2200" baseline="30000" dirty="0"/>
                  <a:t>nd</a:t>
                </a:r>
                <a:r>
                  <a:rPr lang="en-US" altLang="ko-KR" sz="2200" dirty="0"/>
                  <a:t> </a:t>
                </a:r>
                <a:r>
                  <a:rPr lang="en-US" altLang="ko-KR" sz="2200" dirty="0" err="1"/>
                  <a:t>PbPb</a:t>
                </a:r>
                <a:r>
                  <a:rPr lang="en-US" altLang="ko-KR" sz="2200" dirty="0"/>
                  <a:t> run </a:t>
                </a:r>
              </a:p>
              <a:p>
                <a:pPr marL="0" lvl="1"/>
                <a:r>
                  <a:rPr lang="en-US" altLang="ko-KR" sz="2200" dirty="0"/>
                  <a:t>     @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ko-KR" sz="22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altLang="ko-KR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sz="2200" b="0" i="1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en-US" altLang="ko-KR" sz="2200" b="0" i="1">
                                <a:latin typeface="Cambria Math"/>
                              </a:rPr>
                              <m:t>𝑁𝑁</m:t>
                            </m:r>
                          </m:sub>
                        </m:sSub>
                      </m:e>
                    </m:rad>
                  </m:oMath>
                </a14:m>
                <a:r>
                  <a:rPr lang="en-US" altLang="ko-KR" sz="2200" dirty="0"/>
                  <a:t> = 2.76 </a:t>
                </a:r>
                <a:r>
                  <a:rPr lang="en-US" altLang="ko-KR" sz="2200" dirty="0" err="1"/>
                  <a:t>TeV</a:t>
                </a:r>
                <a:endParaRPr lang="en-US" altLang="ko-KR" sz="2200" dirty="0"/>
              </a:p>
              <a:p>
                <a:pPr marL="534988" lvl="1" indent="-268288">
                  <a:buFont typeface="Arial" pitchFamily="34" charset="0"/>
                  <a:buChar char="−"/>
                </a:pPr>
                <a:r>
                  <a:rPr lang="en-US" altLang="ko-KR" sz="2200" dirty="0"/>
                  <a:t>Nov.-Dec. 2011</a:t>
                </a:r>
              </a:p>
              <a:p>
                <a:pPr marL="534988" lvl="1" indent="-268288">
                  <a:buFont typeface="Arial" pitchFamily="34" charset="0"/>
                  <a:buChar char="−"/>
                </a:pPr>
                <a:r>
                  <a:rPr lang="en-US" altLang="ko-KR" sz="2200" dirty="0"/>
                  <a:t>Recorded luminosity: 150 </a:t>
                </a:r>
                <a:r>
                  <a:rPr lang="el-GR" altLang="ko-KR" sz="2200" dirty="0"/>
                  <a:t>μ</a:t>
                </a:r>
                <a:r>
                  <a:rPr lang="en-US" altLang="ko-KR" sz="2200" dirty="0"/>
                  <a:t>b</a:t>
                </a:r>
                <a:r>
                  <a:rPr lang="en-US" altLang="ko-KR" sz="2200" baseline="30000" dirty="0"/>
                  <a:t>-1</a:t>
                </a:r>
                <a:r>
                  <a:rPr lang="en-US" altLang="ko-KR" sz="2200" dirty="0"/>
                  <a:t> </a:t>
                </a:r>
              </a:p>
              <a:p>
                <a:pPr marL="531813" lvl="2"/>
                <a:r>
                  <a:rPr lang="en-US" altLang="ko-KR" sz="2200" dirty="0">
                    <a:solidFill>
                      <a:srgbClr val="0000FF"/>
                    </a:solidFill>
                  </a:rPr>
                  <a:t>About 20 times more statistics than 2010 during similar </a:t>
                </a:r>
                <a:r>
                  <a:rPr lang="en-US" altLang="ko-KR" sz="2200" dirty="0" err="1">
                    <a:solidFill>
                      <a:srgbClr val="0000FF"/>
                    </a:solidFill>
                  </a:rPr>
                  <a:t>beamtime</a:t>
                </a:r>
                <a:endParaRPr lang="en-US" altLang="ko-KR" sz="22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2636912"/>
                <a:ext cx="3672408" cy="3148106"/>
              </a:xfrm>
              <a:prstGeom prst="rect">
                <a:avLst/>
              </a:prstGeom>
              <a:blipFill rotWithShape="1">
                <a:blip r:embed="rId4"/>
                <a:stretch>
                  <a:fillRect l="-1827" t="-1163" b="-290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26810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Typical </a:t>
            </a:r>
            <a:r>
              <a:rPr lang="en-US" altLang="ko-KR" dirty="0" err="1"/>
              <a:t>PbPb</a:t>
            </a:r>
            <a:r>
              <a:rPr lang="en-US" altLang="ko-KR" dirty="0"/>
              <a:t> Event 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43</a:t>
            </a:fld>
            <a:endParaRPr lang="ko-KR" altLang="en-US"/>
          </a:p>
        </p:txBody>
      </p:sp>
      <p:pic>
        <p:nvPicPr>
          <p:cNvPr id="7" name="Picture 6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16" y="908720"/>
            <a:ext cx="8892480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452109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제목 1"/>
              <p:cNvSpPr>
                <a:spLocks noGrp="1"/>
              </p:cNvSpPr>
              <p:nvPr>
                <p:ph type="title"/>
              </p:nvPr>
            </p:nvSpPr>
            <p:spPr>
              <a:xfrm>
                <a:off x="395536" y="142852"/>
                <a:ext cx="8352928" cy="785818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ko-KR" altLang="en-US" i="1" smtClean="0">
                        <a:latin typeface="Cambria Math"/>
                      </a:rPr>
                      <m:t>𝚼</m:t>
                    </m:r>
                  </m:oMath>
                </a14:m>
                <a:r>
                  <a:rPr lang="en-US" altLang="ko-KR" dirty="0"/>
                  <a:t>(1S) Candidates in </a:t>
                </a:r>
                <a:r>
                  <a:rPr lang="en-US" altLang="ko-KR" dirty="0" err="1"/>
                  <a:t>PbPb</a:t>
                </a:r>
                <a:r>
                  <a:rPr lang="en-US" altLang="ko-KR" dirty="0"/>
                  <a:t> &amp; </a:t>
                </a:r>
                <a:r>
                  <a:rPr lang="en-US" altLang="ko-KR" dirty="0" err="1"/>
                  <a:t>pPb</a:t>
                </a:r>
                <a:endParaRPr lang="ko-KR" altLang="en-US" dirty="0"/>
              </a:p>
            </p:txBody>
          </p:sp>
        </mc:Choice>
        <mc:Fallback xmlns="">
          <p:sp>
            <p:nvSpPr>
              <p:cNvPr id="2" name="제목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95536" y="142852"/>
                <a:ext cx="8352928" cy="785818"/>
              </a:xfrm>
              <a:blipFill rotWithShape="1">
                <a:blip r:embed="rId2"/>
                <a:stretch>
                  <a:fillRect t="-8527" r="-1168" b="-2790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44</a:t>
            </a:fld>
            <a:endParaRPr lang="ko-KR" altLang="en-US" dirty="0"/>
          </a:p>
        </p:txBody>
      </p:sp>
      <p:grpSp>
        <p:nvGrpSpPr>
          <p:cNvPr id="12" name="그룹 11"/>
          <p:cNvGrpSpPr/>
          <p:nvPr/>
        </p:nvGrpSpPr>
        <p:grpSpPr>
          <a:xfrm>
            <a:off x="5992152" y="4581128"/>
            <a:ext cx="1964224" cy="1296144"/>
            <a:chOff x="1815687" y="1412776"/>
            <a:chExt cx="1964224" cy="1296144"/>
          </a:xfrm>
        </p:grpSpPr>
        <p:sp>
          <p:nvSpPr>
            <p:cNvPr id="13" name="TextBox 12"/>
            <p:cNvSpPr txBox="1"/>
            <p:nvPr/>
          </p:nvSpPr>
          <p:spPr>
            <a:xfrm>
              <a:off x="2627784" y="1716617"/>
              <a:ext cx="104547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600" b="1" dirty="0" err="1">
                  <a:solidFill>
                    <a:schemeClr val="accent6">
                      <a:lumMod val="50000"/>
                    </a:schemeClr>
                  </a:solidFill>
                </a:rPr>
                <a:t>pPb</a:t>
              </a:r>
              <a:endParaRPr lang="ko-KR" altLang="en-US" sz="36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14" name="오른쪽 화살표 13"/>
            <p:cNvSpPr/>
            <p:nvPr/>
          </p:nvSpPr>
          <p:spPr>
            <a:xfrm flipH="1">
              <a:off x="1815687" y="1412776"/>
              <a:ext cx="1964224" cy="1296144"/>
            </a:xfrm>
            <a:prstGeom prst="rightArrow">
              <a:avLst>
                <a:gd name="adj1" fmla="val 63024"/>
                <a:gd name="adj2" fmla="val 50000"/>
              </a:avLst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7" name="Picture 6" descr="hiY3-whit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1" r="9926"/>
          <a:stretch/>
        </p:blipFill>
        <p:spPr>
          <a:xfrm>
            <a:off x="4348174" y="881424"/>
            <a:ext cx="4744796" cy="3456384"/>
          </a:xfrm>
          <a:prstGeom prst="rect">
            <a:avLst/>
          </a:prstGeom>
        </p:spPr>
      </p:pic>
      <p:pic>
        <p:nvPicPr>
          <p:cNvPr id="8" name="Picture 10" descr="upsilon-pPb-run210498-event68185478-1920x1080-whitebg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50"/>
          <a:stretch/>
        </p:blipFill>
        <p:spPr>
          <a:xfrm>
            <a:off x="104344" y="3429001"/>
            <a:ext cx="5763800" cy="3429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860032" y="1484784"/>
            <a:ext cx="1752403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Symbol" pitchFamily="18" charset="2"/>
              </a:rPr>
              <a:t>[</a:t>
            </a:r>
            <a:r>
              <a:rPr lang="en-US" altLang="ko-KR" dirty="0" err="1">
                <a:latin typeface="Symbol" pitchFamily="18" charset="2"/>
              </a:rPr>
              <a:t>m</a:t>
            </a:r>
            <a:r>
              <a:rPr lang="en-US" altLang="ko-KR" baseline="30000" dirty="0" err="1"/>
              <a:t>+</a:t>
            </a:r>
            <a:r>
              <a:rPr lang="en-US" altLang="ko-KR" dirty="0" err="1">
                <a:latin typeface="Symbol" pitchFamily="18" charset="2"/>
              </a:rPr>
              <a:t>m</a:t>
            </a:r>
            <a:r>
              <a:rPr lang="en-US" altLang="ko-KR" baseline="30000" dirty="0"/>
              <a:t>-</a:t>
            </a:r>
            <a:r>
              <a:rPr lang="en-US" altLang="ko-KR" dirty="0"/>
              <a:t>]</a:t>
            </a:r>
          </a:p>
          <a:p>
            <a:r>
              <a:rPr lang="en-US" altLang="ko-KR" sz="1600" dirty="0"/>
              <a:t>m  9.46 </a:t>
            </a:r>
            <a:r>
              <a:rPr lang="en-US" altLang="ko-KR" sz="1600" dirty="0" err="1"/>
              <a:t>GeV</a:t>
            </a:r>
            <a:r>
              <a:rPr lang="en-US" altLang="ko-KR" sz="1600" dirty="0"/>
              <a:t>/c</a:t>
            </a:r>
            <a:r>
              <a:rPr lang="en-US" altLang="ko-KR" sz="1600" baseline="30000" dirty="0"/>
              <a:t>2</a:t>
            </a:r>
            <a:r>
              <a:rPr lang="en-US" altLang="ko-KR" sz="1600" dirty="0"/>
              <a:t>  </a:t>
            </a:r>
          </a:p>
          <a:p>
            <a:r>
              <a:rPr lang="en-US" altLang="ko-KR" sz="1600" dirty="0" err="1"/>
              <a:t>p</a:t>
            </a:r>
            <a:r>
              <a:rPr lang="en-US" altLang="ko-KR" sz="1600" baseline="-25000" dirty="0" err="1"/>
              <a:t>T</a:t>
            </a:r>
            <a:r>
              <a:rPr lang="en-US" altLang="ko-KR" sz="1600" dirty="0"/>
              <a:t>  0.06 </a:t>
            </a:r>
            <a:r>
              <a:rPr lang="en-US" altLang="ko-KR" sz="1600" dirty="0" err="1"/>
              <a:t>GeV</a:t>
            </a:r>
            <a:r>
              <a:rPr lang="en-US" altLang="ko-KR" sz="1600" dirty="0"/>
              <a:t>/c</a:t>
            </a:r>
          </a:p>
          <a:p>
            <a:r>
              <a:rPr lang="en-US" altLang="ko-KR" sz="1600" dirty="0"/>
              <a:t>y  -0.33</a:t>
            </a:r>
            <a:endParaRPr lang="en-US" altLang="ko-KR" dirty="0"/>
          </a:p>
          <a:p>
            <a:r>
              <a:rPr lang="en-US" altLang="ko-KR" dirty="0">
                <a:latin typeface="Symbol" pitchFamily="18" charset="2"/>
              </a:rPr>
              <a:t>[m</a:t>
            </a:r>
            <a:r>
              <a:rPr lang="en-US" altLang="ko-KR" baseline="30000" dirty="0"/>
              <a:t>+</a:t>
            </a:r>
            <a:r>
              <a:rPr lang="en-US" altLang="ko-KR" dirty="0"/>
              <a:t>] </a:t>
            </a:r>
          </a:p>
          <a:p>
            <a:r>
              <a:rPr lang="en-US" altLang="ko-KR" sz="1600" dirty="0" err="1"/>
              <a:t>p</a:t>
            </a:r>
            <a:r>
              <a:rPr lang="en-US" altLang="ko-KR" sz="1600" baseline="-25000" dirty="0" err="1"/>
              <a:t>T</a:t>
            </a:r>
            <a:r>
              <a:rPr lang="en-US" altLang="ko-KR" sz="1600" dirty="0"/>
              <a:t>  4.74 </a:t>
            </a:r>
            <a:r>
              <a:rPr lang="en-US" altLang="ko-KR" sz="1600" dirty="0" err="1"/>
              <a:t>GeV</a:t>
            </a:r>
            <a:r>
              <a:rPr lang="en-US" altLang="ko-KR" sz="1600" dirty="0"/>
              <a:t>/c</a:t>
            </a:r>
          </a:p>
          <a:p>
            <a:r>
              <a:rPr lang="en-US" altLang="ko-KR" sz="1600" dirty="0">
                <a:latin typeface="Symbol" pitchFamily="18" charset="2"/>
              </a:rPr>
              <a:t>h</a:t>
            </a:r>
            <a:r>
              <a:rPr lang="en-US" altLang="ko-KR" sz="1600" dirty="0"/>
              <a:t>  -0.39</a:t>
            </a:r>
            <a:endParaRPr lang="en-US" altLang="ko-KR" dirty="0"/>
          </a:p>
          <a:p>
            <a:r>
              <a:rPr lang="en-US" altLang="ko-KR" dirty="0">
                <a:latin typeface="Symbol" pitchFamily="18" charset="2"/>
              </a:rPr>
              <a:t>[m</a:t>
            </a:r>
            <a:r>
              <a:rPr lang="en-US" altLang="ko-KR" baseline="30000" dirty="0"/>
              <a:t>-</a:t>
            </a:r>
            <a:r>
              <a:rPr lang="en-US" altLang="ko-KR" dirty="0"/>
              <a:t>] </a:t>
            </a:r>
          </a:p>
          <a:p>
            <a:r>
              <a:rPr lang="en-US" altLang="ko-KR" sz="1600" dirty="0" err="1"/>
              <a:t>p</a:t>
            </a:r>
            <a:r>
              <a:rPr lang="en-US" altLang="ko-KR" sz="1600" baseline="-25000" dirty="0" err="1"/>
              <a:t>T</a:t>
            </a:r>
            <a:r>
              <a:rPr lang="en-US" altLang="ko-KR" sz="1600" dirty="0"/>
              <a:t>  4.70 </a:t>
            </a:r>
            <a:r>
              <a:rPr lang="en-US" altLang="ko-KR" sz="1600" dirty="0" err="1"/>
              <a:t>GeV</a:t>
            </a:r>
            <a:r>
              <a:rPr lang="en-US" altLang="ko-KR" sz="1600" dirty="0"/>
              <a:t>/c</a:t>
            </a:r>
          </a:p>
          <a:p>
            <a:r>
              <a:rPr lang="en-US" altLang="ko-KR" sz="1600" dirty="0">
                <a:latin typeface="Symbol" pitchFamily="18" charset="2"/>
              </a:rPr>
              <a:t>h</a:t>
            </a:r>
            <a:r>
              <a:rPr lang="en-US" altLang="ko-KR" sz="1600" dirty="0"/>
              <a:t>  -0.28 </a:t>
            </a:r>
            <a:endParaRPr lang="ko-KR" alt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35496" y="4238506"/>
            <a:ext cx="1752403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Symbol" pitchFamily="18" charset="2"/>
              </a:rPr>
              <a:t>[</a:t>
            </a:r>
            <a:r>
              <a:rPr lang="en-US" altLang="ko-KR" dirty="0" err="1">
                <a:latin typeface="Symbol" pitchFamily="18" charset="2"/>
              </a:rPr>
              <a:t>m</a:t>
            </a:r>
            <a:r>
              <a:rPr lang="en-US" altLang="ko-KR" baseline="30000" dirty="0" err="1"/>
              <a:t>+</a:t>
            </a:r>
            <a:r>
              <a:rPr lang="en-US" altLang="ko-KR" dirty="0" err="1">
                <a:latin typeface="Symbol" pitchFamily="18" charset="2"/>
              </a:rPr>
              <a:t>m</a:t>
            </a:r>
            <a:r>
              <a:rPr lang="en-US" altLang="ko-KR" baseline="30000" dirty="0"/>
              <a:t>-</a:t>
            </a:r>
            <a:r>
              <a:rPr lang="en-US" altLang="ko-KR" dirty="0"/>
              <a:t>]</a:t>
            </a:r>
          </a:p>
          <a:p>
            <a:r>
              <a:rPr lang="en-US" altLang="ko-KR" sz="1600" dirty="0"/>
              <a:t>m  9.45 </a:t>
            </a:r>
            <a:r>
              <a:rPr lang="en-US" altLang="ko-KR" sz="1600" dirty="0" err="1"/>
              <a:t>GeV</a:t>
            </a:r>
            <a:r>
              <a:rPr lang="en-US" altLang="ko-KR" sz="1600" dirty="0"/>
              <a:t>/c</a:t>
            </a:r>
            <a:r>
              <a:rPr lang="en-US" altLang="ko-KR" sz="1600" baseline="30000" dirty="0"/>
              <a:t>2</a:t>
            </a:r>
            <a:r>
              <a:rPr lang="en-US" altLang="ko-KR" sz="1600" dirty="0"/>
              <a:t>  </a:t>
            </a:r>
          </a:p>
          <a:p>
            <a:r>
              <a:rPr lang="en-US" altLang="ko-KR" sz="1600" dirty="0" err="1"/>
              <a:t>p</a:t>
            </a:r>
            <a:r>
              <a:rPr lang="en-US" altLang="ko-KR" sz="1600" baseline="-25000" dirty="0" err="1"/>
              <a:t>T</a:t>
            </a:r>
            <a:r>
              <a:rPr lang="en-US" altLang="ko-KR" sz="1600" dirty="0"/>
              <a:t>  1.22 </a:t>
            </a:r>
            <a:r>
              <a:rPr lang="en-US" altLang="ko-KR" sz="1600" dirty="0" err="1"/>
              <a:t>GeV</a:t>
            </a:r>
            <a:r>
              <a:rPr lang="en-US" altLang="ko-KR" sz="1600" dirty="0"/>
              <a:t>/c</a:t>
            </a:r>
          </a:p>
          <a:p>
            <a:r>
              <a:rPr lang="en-US" altLang="ko-KR" sz="1600" dirty="0">
                <a:latin typeface="Symbol" pitchFamily="18" charset="2"/>
              </a:rPr>
              <a:t>h</a:t>
            </a:r>
            <a:r>
              <a:rPr lang="en-US" altLang="ko-KR" sz="1600" dirty="0"/>
              <a:t>  -2.04</a:t>
            </a:r>
            <a:endParaRPr lang="en-US" altLang="ko-KR" dirty="0"/>
          </a:p>
          <a:p>
            <a:r>
              <a:rPr lang="en-US" altLang="ko-KR" dirty="0">
                <a:latin typeface="Symbol" pitchFamily="18" charset="2"/>
              </a:rPr>
              <a:t>[m</a:t>
            </a:r>
            <a:r>
              <a:rPr lang="en-US" altLang="ko-KR" baseline="30000" dirty="0"/>
              <a:t>+</a:t>
            </a:r>
            <a:r>
              <a:rPr lang="en-US" altLang="ko-KR" dirty="0"/>
              <a:t>] </a:t>
            </a:r>
          </a:p>
          <a:p>
            <a:r>
              <a:rPr lang="en-US" altLang="ko-KR" sz="1600" dirty="0" err="1"/>
              <a:t>p</a:t>
            </a:r>
            <a:r>
              <a:rPr lang="en-US" altLang="ko-KR" sz="1600" baseline="-25000" dirty="0" err="1"/>
              <a:t>T</a:t>
            </a:r>
            <a:r>
              <a:rPr lang="en-US" altLang="ko-KR" sz="1600" dirty="0"/>
              <a:t>  4.30 </a:t>
            </a:r>
            <a:r>
              <a:rPr lang="en-US" altLang="ko-KR" sz="1600" dirty="0" err="1"/>
              <a:t>GeV</a:t>
            </a:r>
            <a:r>
              <a:rPr lang="en-US" altLang="ko-KR" sz="1600" dirty="0"/>
              <a:t>/c</a:t>
            </a:r>
          </a:p>
          <a:p>
            <a:r>
              <a:rPr lang="en-US" altLang="ko-KR" sz="1600" dirty="0">
                <a:latin typeface="Symbol" pitchFamily="18" charset="2"/>
              </a:rPr>
              <a:t>h</a:t>
            </a:r>
            <a:r>
              <a:rPr lang="en-US" altLang="ko-KR" sz="1600" dirty="0"/>
              <a:t>  -0.52</a:t>
            </a:r>
            <a:endParaRPr lang="en-US" altLang="ko-KR" dirty="0"/>
          </a:p>
          <a:p>
            <a:r>
              <a:rPr lang="en-US" altLang="ko-KR" dirty="0">
                <a:latin typeface="Symbol" pitchFamily="18" charset="2"/>
              </a:rPr>
              <a:t>[m</a:t>
            </a:r>
            <a:r>
              <a:rPr lang="en-US" altLang="ko-KR" baseline="30000" dirty="0"/>
              <a:t>-</a:t>
            </a:r>
            <a:r>
              <a:rPr lang="en-US" altLang="ko-KR" dirty="0"/>
              <a:t>] </a:t>
            </a:r>
          </a:p>
          <a:p>
            <a:r>
              <a:rPr lang="en-US" altLang="ko-KR" sz="1600" dirty="0" err="1"/>
              <a:t>p</a:t>
            </a:r>
            <a:r>
              <a:rPr lang="en-US" altLang="ko-KR" sz="1600" baseline="-25000" dirty="0" err="1"/>
              <a:t>T</a:t>
            </a:r>
            <a:r>
              <a:rPr lang="en-US" altLang="ko-KR" sz="1600" dirty="0"/>
              <a:t>  6.50 </a:t>
            </a:r>
            <a:r>
              <a:rPr lang="en-US" altLang="ko-KR" sz="1600" dirty="0" err="1"/>
              <a:t>GeV</a:t>
            </a:r>
            <a:r>
              <a:rPr lang="en-US" altLang="ko-KR" sz="1600" dirty="0"/>
              <a:t>/c</a:t>
            </a:r>
          </a:p>
          <a:p>
            <a:r>
              <a:rPr lang="en-US" altLang="ko-KR" sz="1600" dirty="0">
                <a:latin typeface="Symbol" pitchFamily="18" charset="2"/>
              </a:rPr>
              <a:t>h</a:t>
            </a:r>
            <a:r>
              <a:rPr lang="en-US" altLang="ko-KR" sz="1600" dirty="0"/>
              <a:t>  -0.04 </a:t>
            </a:r>
            <a:endParaRPr lang="ko-KR" altLang="en-US" sz="1600" dirty="0"/>
          </a:p>
        </p:txBody>
      </p:sp>
      <p:grpSp>
        <p:nvGrpSpPr>
          <p:cNvPr id="11" name="그룹 10"/>
          <p:cNvGrpSpPr/>
          <p:nvPr/>
        </p:nvGrpSpPr>
        <p:grpSpPr>
          <a:xfrm>
            <a:off x="2051720" y="1412776"/>
            <a:ext cx="2016224" cy="1296144"/>
            <a:chOff x="1815689" y="1412776"/>
            <a:chExt cx="2324263" cy="1296144"/>
          </a:xfrm>
        </p:grpSpPr>
        <p:sp>
          <p:nvSpPr>
            <p:cNvPr id="3" name="TextBox 2"/>
            <p:cNvSpPr txBox="1"/>
            <p:nvPr/>
          </p:nvSpPr>
          <p:spPr>
            <a:xfrm>
              <a:off x="1898698" y="1716617"/>
              <a:ext cx="132921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600" b="1" dirty="0" err="1">
                  <a:solidFill>
                    <a:schemeClr val="accent6">
                      <a:lumMod val="50000"/>
                    </a:schemeClr>
                  </a:solidFill>
                </a:rPr>
                <a:t>PbPb</a:t>
              </a:r>
              <a:endParaRPr lang="ko-KR" altLang="en-US" sz="36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10" name="오른쪽 화살표 9"/>
            <p:cNvSpPr/>
            <p:nvPr/>
          </p:nvSpPr>
          <p:spPr>
            <a:xfrm>
              <a:off x="1815689" y="1412776"/>
              <a:ext cx="2324263" cy="1296144"/>
            </a:xfrm>
            <a:prstGeom prst="rightArrow">
              <a:avLst>
                <a:gd name="adj1" fmla="val 63024"/>
                <a:gd name="adj2" fmla="val 50000"/>
              </a:avLst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5940152" y="5939988"/>
            <a:ext cx="2121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CMS DP-2013-001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69782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142852"/>
            <a:ext cx="8640960" cy="785818"/>
          </a:xfrm>
        </p:spPr>
        <p:txBody>
          <a:bodyPr>
            <a:normAutofit/>
          </a:bodyPr>
          <a:lstStyle/>
          <a:p>
            <a:r>
              <a:rPr lang="en-US" altLang="ko-KR" sz="4000" dirty="0">
                <a:latin typeface="Symbol" pitchFamily="18" charset="2"/>
              </a:rPr>
              <a:t>m</a:t>
            </a:r>
            <a:r>
              <a:rPr lang="en-US" altLang="ko-KR" sz="4000" baseline="30000" dirty="0"/>
              <a:t>-</a:t>
            </a:r>
            <a:r>
              <a:rPr lang="en-US" altLang="ko-KR" sz="4000" dirty="0">
                <a:latin typeface="Symbol" pitchFamily="18" charset="2"/>
              </a:rPr>
              <a:t>m</a:t>
            </a:r>
            <a:r>
              <a:rPr lang="en-US" altLang="ko-KR" sz="4000" baseline="30000" dirty="0"/>
              <a:t>+</a:t>
            </a:r>
            <a:r>
              <a:rPr lang="en-US" altLang="ko-KR" sz="4000" dirty="0"/>
              <a:t> Invariant Mass </a:t>
            </a:r>
            <a:r>
              <a:rPr lang="en-US" altLang="ko-KR" dirty="0"/>
              <a:t>Distribution</a:t>
            </a:r>
            <a:endParaRPr lang="ko-KR" altLang="en-US" sz="4000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45</a:t>
            </a:fld>
            <a:endParaRPr lang="ko-KR" altLang="en-US" dirty="0"/>
          </a:p>
        </p:txBody>
      </p:sp>
      <p:pic>
        <p:nvPicPr>
          <p:cNvPr id="7" name="Picture 7" descr="dimuonMassPbPb147_201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8" y="908720"/>
            <a:ext cx="7398364" cy="523392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075118" y="4178884"/>
            <a:ext cx="37930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err="1"/>
              <a:t>p</a:t>
            </a:r>
            <a:r>
              <a:rPr lang="en-US" altLang="ko-KR" baseline="-25000" dirty="0" err="1"/>
              <a:t>T</a:t>
            </a:r>
            <a:r>
              <a:rPr lang="en-US" altLang="ko-KR" baseline="30000" dirty="0" err="1">
                <a:latin typeface="Symbol" pitchFamily="18" charset="2"/>
              </a:rPr>
              <a:t>mm</a:t>
            </a:r>
            <a:r>
              <a:rPr lang="en-US" altLang="ko-KR" dirty="0"/>
              <a:t> &gt; 6.5 </a:t>
            </a:r>
            <a:r>
              <a:rPr lang="en-US" altLang="ko-KR" dirty="0" err="1"/>
              <a:t>GeV</a:t>
            </a:r>
            <a:r>
              <a:rPr lang="en-US" altLang="ko-KR" dirty="0"/>
              <a:t>/c for |</a:t>
            </a:r>
            <a:r>
              <a:rPr lang="en-US" altLang="ko-KR" dirty="0">
                <a:latin typeface="Symbol" pitchFamily="18" charset="2"/>
              </a:rPr>
              <a:t>h</a:t>
            </a:r>
            <a:r>
              <a:rPr lang="en-US" altLang="ko-KR" dirty="0"/>
              <a:t>| &lt; 1.6 </a:t>
            </a:r>
          </a:p>
          <a:p>
            <a:r>
              <a:rPr lang="en-US" altLang="ko-KR" dirty="0" err="1"/>
              <a:t>p</a:t>
            </a:r>
            <a:r>
              <a:rPr lang="en-US" altLang="ko-KR" baseline="-25000" dirty="0" err="1"/>
              <a:t>T</a:t>
            </a:r>
            <a:r>
              <a:rPr lang="en-US" altLang="ko-KR" baseline="30000" dirty="0" err="1">
                <a:latin typeface="Symbol" pitchFamily="18" charset="2"/>
              </a:rPr>
              <a:t>mm</a:t>
            </a:r>
            <a:r>
              <a:rPr lang="en-US" altLang="ko-KR" dirty="0"/>
              <a:t> &gt; 3 </a:t>
            </a:r>
            <a:r>
              <a:rPr lang="en-US" altLang="ko-KR" dirty="0" err="1"/>
              <a:t>GeV</a:t>
            </a:r>
            <a:r>
              <a:rPr lang="en-US" altLang="ko-KR" dirty="0"/>
              <a:t>/c for 1.6 &lt; |</a:t>
            </a:r>
            <a:r>
              <a:rPr lang="en-US" altLang="ko-KR" dirty="0">
                <a:latin typeface="Symbol" pitchFamily="18" charset="2"/>
              </a:rPr>
              <a:t>h</a:t>
            </a:r>
            <a:r>
              <a:rPr lang="en-US" altLang="ko-KR" dirty="0"/>
              <a:t>| &lt; 2.4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41073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제목 1"/>
              <p:cNvSpPr>
                <a:spLocks noGrp="1"/>
              </p:cNvSpPr>
              <p:nvPr>
                <p:ph type="title"/>
              </p:nvPr>
            </p:nvSpPr>
            <p:spPr>
              <a:xfrm>
                <a:off x="251520" y="142852"/>
                <a:ext cx="8640960" cy="785818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ko-KR" altLang="en-US" i="1" smtClean="0">
                        <a:latin typeface="Cambria Math"/>
                      </a:rPr>
                      <m:t>𝚼</m:t>
                    </m:r>
                  </m:oMath>
                </a14:m>
                <a:r>
                  <a:rPr lang="en-US" altLang="ko-KR" dirty="0"/>
                  <a:t>(</a:t>
                </a:r>
                <a:r>
                  <a:rPr lang="en-US" altLang="ko-KR" dirty="0" err="1"/>
                  <a:t>nS</a:t>
                </a:r>
                <a:r>
                  <a:rPr lang="en-US" altLang="ko-KR" dirty="0"/>
                  <a:t>) Sequential Suppression</a:t>
                </a:r>
                <a:endParaRPr lang="ko-KR" altLang="en-US" dirty="0"/>
              </a:p>
            </p:txBody>
          </p:sp>
        </mc:Choice>
        <mc:Fallback xmlns="">
          <p:sp>
            <p:nvSpPr>
              <p:cNvPr id="2" name="제목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51520" y="142852"/>
                <a:ext cx="8640960" cy="785818"/>
              </a:xfrm>
              <a:blipFill rotWithShape="1">
                <a:blip r:embed="rId2"/>
                <a:stretch>
                  <a:fillRect t="-8527" b="-2790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46</a:t>
            </a:fld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187624" y="908720"/>
                <a:ext cx="67687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dirty="0"/>
                  <a:t>PRL 109, 222301 (2012), </a:t>
                </a:r>
                <a:r>
                  <a:rPr lang="en-US" altLang="ko-KR" dirty="0" err="1"/>
                  <a:t>PbPb</a:t>
                </a:r>
                <a:r>
                  <a:rPr lang="en-US" altLang="ko-KR" dirty="0"/>
                  <a:t> </a:t>
                </a:r>
                <a:r>
                  <a:rPr lang="en-US" altLang="ko-KR" dirty="0" err="1"/>
                  <a:t>MinBias</a:t>
                </a:r>
                <a:r>
                  <a:rPr lang="en-US" altLang="ko-KR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en-US" altLang="ko-KR" b="0" i="1" smtClean="0">
                            <a:latin typeface="Cambria Math"/>
                          </a:rPr>
                          <m:t>𝑖𝑛𝑡</m:t>
                        </m:r>
                      </m:sub>
                    </m:sSub>
                  </m:oMath>
                </a14:m>
                <a:r>
                  <a:rPr lang="en-US" altLang="ko-KR" dirty="0"/>
                  <a:t> = </a:t>
                </a:r>
                <a:r>
                  <a:rPr lang="en-US" altLang="ko-KR" u="sng" dirty="0">
                    <a:solidFill>
                      <a:srgbClr val="FF0000"/>
                    </a:solidFill>
                  </a:rPr>
                  <a:t>150 </a:t>
                </a:r>
                <a:r>
                  <a:rPr lang="el-GR" altLang="ko-KR" u="sng" dirty="0">
                    <a:solidFill>
                      <a:srgbClr val="FF0000"/>
                    </a:solidFill>
                  </a:rPr>
                  <a:t>μ</a:t>
                </a:r>
                <a:r>
                  <a:rPr lang="en-US" altLang="ko-KR" u="sng" dirty="0">
                    <a:solidFill>
                      <a:srgbClr val="FF0000"/>
                    </a:solidFill>
                  </a:rPr>
                  <a:t>b</a:t>
                </a:r>
                <a:r>
                  <a:rPr lang="en-US" altLang="ko-KR" u="sng" baseline="30000" dirty="0">
                    <a:solidFill>
                      <a:srgbClr val="FF0000"/>
                    </a:solidFill>
                  </a:rPr>
                  <a:t>-1</a:t>
                </a:r>
                <a:endParaRPr lang="en-US" altLang="ko-KR" u="sng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908720"/>
                <a:ext cx="6768752" cy="369332"/>
              </a:xfrm>
              <a:prstGeom prst="rect">
                <a:avLst/>
              </a:prstGeom>
              <a:blipFill rotWithShape="1">
                <a:blip r:embed="rId8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그림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220332"/>
            <a:ext cx="3384376" cy="3276431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976" y="1270403"/>
            <a:ext cx="3319968" cy="32263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14890" y="4748951"/>
                <a:ext cx="8061566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l-GR" altLang="ko-KR" sz="2400" b="1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𝜰</m:t>
                    </m:r>
                  </m:oMath>
                </a14:m>
                <a:r>
                  <a:rPr lang="ko-KR" altLang="en-US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en-US" altLang="ko-KR" sz="2400" b="1" dirty="0">
                    <a:solidFill>
                      <a:srgbClr val="FF0000"/>
                    </a:solidFill>
                  </a:rPr>
                  <a:t>states are suppressed sequentially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2400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altLang="ko-KR" sz="2400" b="0" i="1" smtClean="0">
                            <a:latin typeface="Cambria Math"/>
                          </a:rPr>
                          <m:t>𝐴𝐴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ko-KR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l-GR" altLang="ko-KR" sz="2400" i="1" smtClean="0">
                            <a:latin typeface="Cambria Math"/>
                            <a:ea typeface="Cambria Math"/>
                          </a:rPr>
                          <m:t>Υ</m:t>
                        </m:r>
                        <m:r>
                          <a:rPr lang="en-US" altLang="ko-KR" sz="2400" b="0" i="1" smtClean="0">
                            <a:latin typeface="Cambria Math"/>
                            <a:ea typeface="Cambria Math"/>
                          </a:rPr>
                          <m:t>(3</m:t>
                        </m:r>
                        <m:r>
                          <m:rPr>
                            <m:sty m:val="p"/>
                          </m:rPr>
                          <a:rPr lang="en-US" altLang="ko-KR" sz="2400" b="0" i="0" smtClean="0">
                            <a:latin typeface="Cambria Math"/>
                            <a:ea typeface="Cambria Math"/>
                          </a:rPr>
                          <m:t>S</m:t>
                        </m:r>
                        <m:r>
                          <a:rPr lang="en-US" altLang="ko-KR" sz="2400" b="0" i="1" smtClean="0">
                            <a:latin typeface="Cambria Math"/>
                            <a:ea typeface="Cambria Math"/>
                          </a:rPr>
                          <m:t>)</m:t>
                        </m:r>
                      </m:e>
                    </m:d>
                    <m:r>
                      <a:rPr lang="en-US" altLang="ko-KR" sz="2400" b="0" i="1" smtClean="0">
                        <a:latin typeface="Cambria Math"/>
                      </a:rPr>
                      <m:t>&lt;</m:t>
                    </m:r>
                    <m:sSub>
                      <m:sSubPr>
                        <m:ctrlPr>
                          <a:rPr lang="en-US" altLang="ko-KR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2400" i="1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altLang="ko-KR" sz="2400" i="1">
                            <a:latin typeface="Cambria Math"/>
                          </a:rPr>
                          <m:t>𝐴𝐴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ko-KR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l-GR" altLang="ko-KR" sz="2400" i="1">
                            <a:latin typeface="Cambria Math"/>
                            <a:ea typeface="Cambria Math"/>
                          </a:rPr>
                          <m:t>Υ</m:t>
                        </m:r>
                        <m:r>
                          <a:rPr lang="en-US" altLang="ko-KR" sz="2400" i="1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en-US" altLang="ko-KR" sz="24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US" altLang="ko-KR" sz="2400" i="0">
                            <a:latin typeface="Cambria Math"/>
                            <a:ea typeface="Cambria Math"/>
                          </a:rPr>
                          <m:t>S</m:t>
                        </m:r>
                        <m:r>
                          <a:rPr lang="en-US" altLang="ko-KR" sz="2400" i="1">
                            <a:latin typeface="Cambria Math"/>
                            <a:ea typeface="Cambria Math"/>
                          </a:rPr>
                          <m:t>)</m:t>
                        </m:r>
                      </m:e>
                    </m:d>
                    <m:r>
                      <a:rPr lang="en-US" altLang="ko-KR" sz="2400" i="1">
                        <a:latin typeface="Cambria Math"/>
                      </a:rPr>
                      <m:t>&lt;</m:t>
                    </m:r>
                  </m:oMath>
                </a14:m>
                <a:r>
                  <a:rPr lang="ko-KR" alt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2400" i="1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altLang="ko-KR" sz="2400" i="1">
                            <a:latin typeface="Cambria Math"/>
                          </a:rPr>
                          <m:t>𝐴𝐴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ko-KR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l-GR" altLang="ko-KR" sz="2400" i="1">
                            <a:latin typeface="Cambria Math"/>
                            <a:ea typeface="Cambria Math"/>
                          </a:rPr>
                          <m:t>Υ</m:t>
                        </m:r>
                        <m:r>
                          <a:rPr lang="en-US" altLang="ko-KR" sz="2400" i="1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en-US" altLang="ko-KR" sz="24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en-US" altLang="ko-KR" sz="2400" i="0">
                            <a:latin typeface="Cambria Math"/>
                            <a:ea typeface="Cambria Math"/>
                          </a:rPr>
                          <m:t>S</m:t>
                        </m:r>
                        <m:r>
                          <a:rPr lang="en-US" altLang="ko-KR" sz="2400" i="1">
                            <a:latin typeface="Cambria Math"/>
                            <a:ea typeface="Cambria Math"/>
                          </a:rPr>
                          <m:t>)</m:t>
                        </m:r>
                      </m:e>
                    </m:d>
                  </m:oMath>
                </a14:m>
                <a:endParaRPr lang="en-US" altLang="ko-KR" sz="2400" dirty="0"/>
              </a:p>
              <a:p>
                <a:pPr marL="342900" indent="-342900"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ko-KR" sz="240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Υ</m:t>
                    </m:r>
                    <m:r>
                      <a:rPr lang="en-US" altLang="ko-KR" sz="2400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(2</m:t>
                    </m:r>
                    <m:r>
                      <m:rPr>
                        <m:sty m:val="p"/>
                      </m:rPr>
                      <a:rPr lang="en-US" altLang="ko-KR" sz="2400" b="0" i="0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S</m:t>
                    </m:r>
                    <m:r>
                      <a:rPr lang="en-US" altLang="ko-KR" sz="2400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altLang="ko-KR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altLang="ko-KR" sz="2400" dirty="0"/>
                  <a:t>is suppressed even in the most peripheral bin.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890" y="4748951"/>
                <a:ext cx="8061566" cy="1200329"/>
              </a:xfrm>
              <a:prstGeom prst="rect">
                <a:avLst/>
              </a:prstGeom>
              <a:blipFill rotWithShape="1">
                <a:blip r:embed="rId11"/>
                <a:stretch>
                  <a:fillRect l="-1059" t="-4061" b="-1066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82501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Efforts</a:t>
            </a:r>
            <a:r>
              <a:rPr lang="ko-KR" altLang="en-US" dirty="0"/>
              <a:t> </a:t>
            </a:r>
            <a:r>
              <a:rPr lang="en-US" altLang="ko-KR" dirty="0"/>
              <a:t>in Korea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115616" y="904318"/>
            <a:ext cx="7077472" cy="652474"/>
          </a:xfrm>
        </p:spPr>
        <p:txBody>
          <a:bodyPr>
            <a:normAutofit fontScale="62500" lnSpcReduction="20000"/>
          </a:bodyPr>
          <a:lstStyle/>
          <a:p>
            <a:r>
              <a:rPr lang="en-US" altLang="ko-KR" dirty="0"/>
              <a:t>2003</a:t>
            </a:r>
            <a:r>
              <a:rPr lang="ko-KR" altLang="en-US" dirty="0"/>
              <a:t>년</a:t>
            </a:r>
            <a:r>
              <a:rPr lang="en-US" altLang="ko-KR" dirty="0"/>
              <a:t>: </a:t>
            </a:r>
            <a:r>
              <a:rPr lang="ko-KR" altLang="en-US" dirty="0" err="1"/>
              <a:t>국립핵과학연구소</a:t>
            </a:r>
            <a:r>
              <a:rPr lang="en-US" altLang="ko-KR" dirty="0"/>
              <a:t>(NLNS) </a:t>
            </a:r>
            <a:r>
              <a:rPr lang="ko-KR" altLang="en-US" dirty="0"/>
              <a:t>최초 제안</a:t>
            </a:r>
            <a:endParaRPr lang="en-US" altLang="ko-KR" dirty="0"/>
          </a:p>
          <a:p>
            <a:r>
              <a:rPr lang="en-US" altLang="ko-KR" dirty="0"/>
              <a:t>DNP/KPS proposed NLNS for the first time.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47</a:t>
            </a:fld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1923336"/>
            <a:ext cx="5115319" cy="3862814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502" y="1567244"/>
            <a:ext cx="4218994" cy="2581836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E37BDE47-12A3-43C2-AE6A-DFDD74DEF48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7" r="6223"/>
          <a:stretch/>
        </p:blipFill>
        <p:spPr>
          <a:xfrm>
            <a:off x="5076056" y="4466114"/>
            <a:ext cx="4032448" cy="1627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9622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905"/>
          <a:stretch/>
        </p:blipFill>
        <p:spPr>
          <a:xfrm>
            <a:off x="1835696" y="548680"/>
            <a:ext cx="5451554" cy="669338"/>
          </a:xfrm>
          <a:prstGeom prst="rect">
            <a:avLst/>
          </a:prstGeom>
        </p:spPr>
      </p:pic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3987F38-DA7D-4A48-89B5-E7378D221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82360F0-C4B3-4A3A-935F-C2AC37C1F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58900F8-1505-4C62-A270-D503ECBCC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48</a:t>
            </a:fld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D7AEC62C-79BC-441A-9F37-88EF50168D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1"/>
          <a:stretch/>
        </p:blipFill>
        <p:spPr>
          <a:xfrm>
            <a:off x="1835696" y="1676132"/>
            <a:ext cx="5451554" cy="4489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3175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Brief History of RISP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052736"/>
            <a:ext cx="8219256" cy="5256584"/>
          </a:xfrm>
        </p:spPr>
        <p:txBody>
          <a:bodyPr>
            <a:normAutofit fontScale="92500"/>
          </a:bodyPr>
          <a:lstStyle/>
          <a:p>
            <a:r>
              <a:rPr lang="en-US" altLang="ko-KR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International Science-Business Belt (ISBB) plan (Jan. 2009)</a:t>
            </a:r>
          </a:p>
          <a:p>
            <a:r>
              <a:rPr lang="en-US" altLang="ko-KR" sz="2400" dirty="0"/>
              <a:t>Preliminary Design Report (Mar. 2009-Feb. 2010)</a:t>
            </a:r>
          </a:p>
          <a:p>
            <a:r>
              <a:rPr lang="en-US" altLang="ko-KR" sz="2400" dirty="0"/>
              <a:t>Conceptual Design Report (Mar. 2010-Feb. 2011)</a:t>
            </a:r>
          </a:p>
          <a:p>
            <a:r>
              <a:rPr lang="en-US" altLang="ko-KR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Institute for Basic Science (IBS) established (Nov. 2011)</a:t>
            </a:r>
          </a:p>
          <a:p>
            <a:r>
              <a:rPr lang="en-US" altLang="ko-KR" sz="2400" dirty="0"/>
              <a:t>Rare Isotope Science Project (RISP) launched (Dec. 2011)</a:t>
            </a:r>
          </a:p>
          <a:p>
            <a:pPr lvl="1"/>
            <a:r>
              <a:rPr lang="en-US" altLang="ko-KR" sz="2400" i="1" dirty="0">
                <a:solidFill>
                  <a:srgbClr val="FF0000"/>
                </a:solidFill>
              </a:rPr>
              <a:t>Rare isotope accelerator complex is the representative facility of IBS</a:t>
            </a:r>
            <a:endParaRPr lang="en-US" altLang="ko-KR" sz="2400" dirty="0"/>
          </a:p>
          <a:p>
            <a:r>
              <a:rPr lang="en-US" altLang="ko-KR" sz="2400" dirty="0"/>
              <a:t>Baseline Design Summary (2012)</a:t>
            </a:r>
          </a:p>
          <a:p>
            <a:r>
              <a:rPr lang="en-US" altLang="ko-KR" sz="2400" dirty="0"/>
              <a:t>Technical Design Report (2012)</a:t>
            </a:r>
          </a:p>
          <a:p>
            <a:r>
              <a:rPr lang="en-US" altLang="ko-KR" sz="2400" dirty="0"/>
              <a:t>1</a:t>
            </a:r>
            <a:r>
              <a:rPr lang="en-US" altLang="ko-KR" sz="2400" baseline="30000" dirty="0"/>
              <a:t>st</a:t>
            </a:r>
            <a:r>
              <a:rPr lang="en-US" altLang="ko-KR" sz="2400" dirty="0"/>
              <a:t> Amendment of the Master Plan (2013)</a:t>
            </a:r>
          </a:p>
          <a:p>
            <a:r>
              <a:rPr lang="en-US" altLang="ko-KR" sz="2400" dirty="0"/>
              <a:t>Civil</a:t>
            </a:r>
            <a:r>
              <a:rPr lang="ko-KR" altLang="en-US" sz="2400" dirty="0"/>
              <a:t> </a:t>
            </a:r>
            <a:r>
              <a:rPr lang="en-US" altLang="ko-KR" sz="2400" dirty="0"/>
              <a:t>Engineering and Construction Project (2014)</a:t>
            </a:r>
          </a:p>
          <a:p>
            <a:r>
              <a:rPr lang="en-US" altLang="ko-KR" sz="2400" dirty="0"/>
              <a:t>2</a:t>
            </a:r>
            <a:r>
              <a:rPr lang="en-US" altLang="ko-KR" sz="2400" baseline="30000" dirty="0"/>
              <a:t>nd</a:t>
            </a:r>
            <a:r>
              <a:rPr lang="en-US" altLang="ko-KR" sz="2400" dirty="0"/>
              <a:t> Amendment of the Basis Plan (2015)</a:t>
            </a:r>
          </a:p>
          <a:p>
            <a:pPr lvl="1"/>
            <a:r>
              <a:rPr lang="en-US" altLang="ko-KR" sz="2000" dirty="0"/>
              <a:t>2011- 2021 (14,445 KRW including 4,602 BKW for Acc. Facilities)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5F8A5-E559-4528-A6CD-D29E9ADCFBCA}" type="slidenum">
              <a:rPr lang="ko-KR" altLang="en-US" smtClean="0"/>
              <a:pPr/>
              <a:t>49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2857044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5496" y="142852"/>
            <a:ext cx="9073007" cy="785818"/>
          </a:xfrm>
        </p:spPr>
        <p:txBody>
          <a:bodyPr>
            <a:normAutofit/>
          </a:bodyPr>
          <a:lstStyle/>
          <a:p>
            <a:r>
              <a:rPr lang="en-US" altLang="ko-KR" dirty="0"/>
              <a:t>New RIB Facility RAON in Korea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3254-5E58-46DE-8A56-123A268E143C}" type="slidenum">
              <a:rPr lang="ko-KR" altLang="en-US" smtClean="0"/>
              <a:t>50</a:t>
            </a:fld>
            <a:endParaRPr lang="ko-KR" altLang="en-US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6457499"/>
              </p:ext>
            </p:extLst>
          </p:nvPr>
        </p:nvGraphicFramePr>
        <p:xfrm>
          <a:off x="3738740" y="980728"/>
          <a:ext cx="5297756" cy="1865595"/>
        </p:xfrm>
        <a:graphic>
          <a:graphicData uri="http://schemas.openxmlformats.org/drawingml/2006/table">
            <a:tbl>
              <a:tblPr/>
              <a:tblGrid>
                <a:gridCol w="13553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10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04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04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04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311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Accelerator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Driver </a:t>
                      </a:r>
                      <a:r>
                        <a:rPr lang="en-US" sz="1400" b="0" kern="0" spc="0" dirty="0" err="1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Linac</a:t>
                      </a:r>
                      <a:endParaRPr lang="en-US" sz="1400" b="0" kern="0" spc="0" dirty="0"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Post Acc.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Cyclotron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119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Particle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proton 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U</a:t>
                      </a:r>
                      <a:r>
                        <a:rPr lang="en-US" sz="1200" kern="0" spc="0" baseline="30000" dirty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+78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RI beam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proton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119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Beam energy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600 MeV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200 MeV/u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18.5 MeV/u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70 MeV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119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Beam current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200" kern="0" spc="0" dirty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660</a:t>
                      </a: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 </a:t>
                      </a:r>
                      <a:r>
                        <a:rPr lang="el-GR" sz="1200" kern="0" spc="0" dirty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μ</a:t>
                      </a: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A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8.3 p</a:t>
                      </a:r>
                      <a:r>
                        <a:rPr lang="el-GR" sz="1200" kern="0" spc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μ</a:t>
                      </a: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A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 mA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119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Power on target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400 kW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400 kW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70 kW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82" name="직선 화살표 연결선 81"/>
          <p:cNvCxnSpPr>
            <a:stCxn id="81" idx="2"/>
            <a:endCxn id="41" idx="7"/>
          </p:cNvCxnSpPr>
          <p:nvPr/>
        </p:nvCxnSpPr>
        <p:spPr>
          <a:xfrm flipH="1">
            <a:off x="6156941" y="3762752"/>
            <a:ext cx="718143" cy="819671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85" name="직사각형 84"/>
          <p:cNvSpPr/>
          <p:nvPr/>
        </p:nvSpPr>
        <p:spPr>
          <a:xfrm>
            <a:off x="0" y="6170374"/>
            <a:ext cx="9144000" cy="6876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" name="그룹 8"/>
          <p:cNvGrpSpPr/>
          <p:nvPr/>
        </p:nvGrpSpPr>
        <p:grpSpPr>
          <a:xfrm>
            <a:off x="35496" y="836712"/>
            <a:ext cx="9073008" cy="5518328"/>
            <a:chOff x="35496" y="142920"/>
            <a:chExt cx="9073008" cy="5518328"/>
          </a:xfrm>
        </p:grpSpPr>
        <p:grpSp>
          <p:nvGrpSpPr>
            <p:cNvPr id="10" name="그룹 9"/>
            <p:cNvGrpSpPr/>
            <p:nvPr/>
          </p:nvGrpSpPr>
          <p:grpSpPr>
            <a:xfrm>
              <a:off x="539552" y="142920"/>
              <a:ext cx="8568952" cy="5478792"/>
              <a:chOff x="656835" y="765128"/>
              <a:chExt cx="8568952" cy="5478792"/>
            </a:xfrm>
          </p:grpSpPr>
          <p:cxnSp>
            <p:nvCxnSpPr>
              <p:cNvPr id="13" name="직선 연결선 12"/>
              <p:cNvCxnSpPr>
                <a:stCxn id="41" idx="2"/>
                <a:endCxn id="35" idx="3"/>
              </p:cNvCxnSpPr>
              <p:nvPr/>
            </p:nvCxnSpPr>
            <p:spPr>
              <a:xfrm flipH="1" flipV="1">
                <a:off x="5934156" y="4573962"/>
                <a:ext cx="180667" cy="2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직선 연결선 13"/>
              <p:cNvCxnSpPr/>
              <p:nvPr/>
            </p:nvCxnSpPr>
            <p:spPr>
              <a:xfrm flipV="1">
                <a:off x="1292973" y="4561911"/>
                <a:ext cx="3657795" cy="24107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원호 14"/>
              <p:cNvSpPr/>
              <p:nvPr/>
            </p:nvSpPr>
            <p:spPr>
              <a:xfrm rot="10800000">
                <a:off x="6829520" y="4067232"/>
                <a:ext cx="890227" cy="956578"/>
              </a:xfrm>
              <a:prstGeom prst="arc">
                <a:avLst/>
              </a:prstGeom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  <p:cxnSp>
            <p:nvCxnSpPr>
              <p:cNvPr id="16" name="직선 연결선 15"/>
              <p:cNvCxnSpPr>
                <a:endCxn id="35" idx="1"/>
              </p:cNvCxnSpPr>
              <p:nvPr/>
            </p:nvCxnSpPr>
            <p:spPr>
              <a:xfrm>
                <a:off x="4671736" y="4561911"/>
                <a:ext cx="1047957" cy="12052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직사각형 16"/>
              <p:cNvSpPr/>
              <p:nvPr/>
            </p:nvSpPr>
            <p:spPr>
              <a:xfrm>
                <a:off x="1083449" y="2177478"/>
                <a:ext cx="100974" cy="1256957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  <p:cxnSp>
            <p:nvCxnSpPr>
              <p:cNvPr id="18" name="직선 연결선 17"/>
              <p:cNvCxnSpPr/>
              <p:nvPr/>
            </p:nvCxnSpPr>
            <p:spPr>
              <a:xfrm>
                <a:off x="1131419" y="882856"/>
                <a:ext cx="2520" cy="2943144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직선 연결선 18"/>
              <p:cNvCxnSpPr/>
              <p:nvPr/>
            </p:nvCxnSpPr>
            <p:spPr>
              <a:xfrm>
                <a:off x="1570652" y="4076077"/>
                <a:ext cx="5765635" cy="0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원호 19"/>
              <p:cNvSpPr/>
              <p:nvPr/>
            </p:nvSpPr>
            <p:spPr>
              <a:xfrm rot="11805893">
                <a:off x="1136540" y="3377298"/>
                <a:ext cx="646234" cy="744629"/>
              </a:xfrm>
              <a:prstGeom prst="arc">
                <a:avLst>
                  <a:gd name="adj1" fmla="val 16153456"/>
                  <a:gd name="adj2" fmla="val 336440"/>
                </a:avLst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  <p:sp>
            <p:nvSpPr>
              <p:cNvPr id="21" name="직사각형 20"/>
              <p:cNvSpPr/>
              <p:nvPr/>
            </p:nvSpPr>
            <p:spPr>
              <a:xfrm>
                <a:off x="1045766" y="3602119"/>
                <a:ext cx="176345" cy="18078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1083449" y="1721905"/>
                <a:ext cx="100974" cy="303715"/>
              </a:xfrm>
              <a:prstGeom prst="rect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  <p:sp>
            <p:nvSpPr>
              <p:cNvPr id="23" name="직사각형 22"/>
              <p:cNvSpPr/>
              <p:nvPr/>
            </p:nvSpPr>
            <p:spPr>
              <a:xfrm>
                <a:off x="1083451" y="1415819"/>
                <a:ext cx="100974" cy="154228"/>
              </a:xfrm>
              <a:prstGeom prst="rect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  <p:sp>
            <p:nvSpPr>
              <p:cNvPr id="24" name="직사각형 23"/>
              <p:cNvSpPr/>
              <p:nvPr/>
            </p:nvSpPr>
            <p:spPr>
              <a:xfrm>
                <a:off x="1083449" y="958785"/>
                <a:ext cx="100974" cy="307547"/>
              </a:xfrm>
              <a:prstGeom prst="rect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  <p:sp>
            <p:nvSpPr>
              <p:cNvPr id="25" name="직사각형 24"/>
              <p:cNvSpPr/>
              <p:nvPr/>
            </p:nvSpPr>
            <p:spPr>
              <a:xfrm>
                <a:off x="656835" y="1068553"/>
                <a:ext cx="159035" cy="151858"/>
              </a:xfrm>
              <a:prstGeom prst="rect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  <p:sp>
            <p:nvSpPr>
              <p:cNvPr id="26" name="직사각형 25"/>
              <p:cNvSpPr/>
              <p:nvPr/>
            </p:nvSpPr>
            <p:spPr>
              <a:xfrm>
                <a:off x="1880971" y="1055071"/>
                <a:ext cx="159035" cy="151858"/>
              </a:xfrm>
              <a:prstGeom prst="rect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  <p:cxnSp>
            <p:nvCxnSpPr>
              <p:cNvPr id="27" name="직선 연결선 26"/>
              <p:cNvCxnSpPr>
                <a:stCxn id="25" idx="0"/>
              </p:cNvCxnSpPr>
              <p:nvPr/>
            </p:nvCxnSpPr>
            <p:spPr>
              <a:xfrm flipV="1">
                <a:off x="736352" y="882856"/>
                <a:ext cx="0" cy="185697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직선 연결선 27"/>
              <p:cNvCxnSpPr>
                <a:stCxn id="26" idx="0"/>
              </p:cNvCxnSpPr>
              <p:nvPr/>
            </p:nvCxnSpPr>
            <p:spPr>
              <a:xfrm flipV="1">
                <a:off x="1960488" y="882856"/>
                <a:ext cx="0" cy="172215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직선 연결선 28"/>
              <p:cNvCxnSpPr/>
              <p:nvPr/>
            </p:nvCxnSpPr>
            <p:spPr>
              <a:xfrm>
                <a:off x="736352" y="882856"/>
                <a:ext cx="1226109" cy="0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직사각형 29"/>
              <p:cNvSpPr/>
              <p:nvPr/>
            </p:nvSpPr>
            <p:spPr>
              <a:xfrm>
                <a:off x="1292974" y="4030156"/>
                <a:ext cx="4022738" cy="96417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  <p:cxnSp>
            <p:nvCxnSpPr>
              <p:cNvPr id="31" name="직선 연결선 30"/>
              <p:cNvCxnSpPr/>
              <p:nvPr/>
            </p:nvCxnSpPr>
            <p:spPr>
              <a:xfrm>
                <a:off x="6227354" y="4076077"/>
                <a:ext cx="526452" cy="353310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직사각형 31"/>
              <p:cNvSpPr/>
              <p:nvPr/>
            </p:nvSpPr>
            <p:spPr>
              <a:xfrm>
                <a:off x="6723226" y="4433502"/>
                <a:ext cx="238556" cy="228444"/>
              </a:xfrm>
              <a:prstGeom prst="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  <p:sp>
            <p:nvSpPr>
              <p:cNvPr id="33" name="원호 32"/>
              <p:cNvSpPr/>
              <p:nvPr/>
            </p:nvSpPr>
            <p:spPr>
              <a:xfrm>
                <a:off x="6670483" y="5023812"/>
                <a:ext cx="1208296" cy="961711"/>
              </a:xfrm>
              <a:prstGeom prst="arc">
                <a:avLst>
                  <a:gd name="adj1" fmla="val 16200000"/>
                  <a:gd name="adj2" fmla="val 172427"/>
                </a:avLst>
              </a:prstGeom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  <p:cxnSp>
            <p:nvCxnSpPr>
              <p:cNvPr id="34" name="직선 연결선 33"/>
              <p:cNvCxnSpPr>
                <a:stCxn id="30" idx="3"/>
                <a:endCxn id="35" idx="0"/>
              </p:cNvCxnSpPr>
              <p:nvPr/>
            </p:nvCxnSpPr>
            <p:spPr>
              <a:xfrm>
                <a:off x="5315712" y="4078365"/>
                <a:ext cx="511213" cy="363863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직사각형 34"/>
              <p:cNvSpPr/>
              <p:nvPr/>
            </p:nvSpPr>
            <p:spPr>
              <a:xfrm>
                <a:off x="5719693" y="4442228"/>
                <a:ext cx="214463" cy="263467"/>
              </a:xfrm>
              <a:prstGeom prst="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  <p:sp>
            <p:nvSpPr>
              <p:cNvPr id="36" name="직사각형 35"/>
              <p:cNvSpPr/>
              <p:nvPr/>
            </p:nvSpPr>
            <p:spPr>
              <a:xfrm>
                <a:off x="1420059" y="4534530"/>
                <a:ext cx="1940364" cy="96417"/>
              </a:xfrm>
              <a:prstGeom prst="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  <p:cxnSp>
            <p:nvCxnSpPr>
              <p:cNvPr id="37" name="직선 연결선 36"/>
              <p:cNvCxnSpPr/>
              <p:nvPr/>
            </p:nvCxnSpPr>
            <p:spPr>
              <a:xfrm flipH="1">
                <a:off x="1131419" y="3782902"/>
                <a:ext cx="4" cy="832804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직선 연결선 37"/>
              <p:cNvCxnSpPr>
                <a:stCxn id="30" idx="1"/>
              </p:cNvCxnSpPr>
              <p:nvPr/>
            </p:nvCxnSpPr>
            <p:spPr>
              <a:xfrm>
                <a:off x="1292974" y="4078365"/>
                <a:ext cx="0" cy="516853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직사각형 38"/>
              <p:cNvSpPr/>
              <p:nvPr/>
            </p:nvSpPr>
            <p:spPr>
              <a:xfrm>
                <a:off x="656835" y="4443361"/>
                <a:ext cx="636138" cy="619411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  <p:sp>
            <p:nvSpPr>
              <p:cNvPr id="40" name="직사각형 39"/>
              <p:cNvSpPr/>
              <p:nvPr/>
            </p:nvSpPr>
            <p:spPr>
              <a:xfrm>
                <a:off x="7271054" y="5484632"/>
                <a:ext cx="846677" cy="759288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  <p:sp>
            <p:nvSpPr>
              <p:cNvPr id="41" name="타원 40"/>
              <p:cNvSpPr/>
              <p:nvPr/>
            </p:nvSpPr>
            <p:spPr>
              <a:xfrm>
                <a:off x="6114823" y="4484692"/>
                <a:ext cx="186750" cy="17854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  <p:cxnSp>
            <p:nvCxnSpPr>
              <p:cNvPr id="42" name="직선 연결선 41"/>
              <p:cNvCxnSpPr>
                <a:endCxn id="44" idx="0"/>
              </p:cNvCxnSpPr>
              <p:nvPr/>
            </p:nvCxnSpPr>
            <p:spPr>
              <a:xfrm flipH="1">
                <a:off x="4336179" y="4570570"/>
                <a:ext cx="2814" cy="564476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직사각형 42"/>
              <p:cNvSpPr/>
              <p:nvPr/>
            </p:nvSpPr>
            <p:spPr>
              <a:xfrm>
                <a:off x="4534833" y="4491568"/>
                <a:ext cx="159035" cy="151858"/>
              </a:xfrm>
              <a:prstGeom prst="rect">
                <a:avLst/>
              </a:prstGeom>
              <a:ln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  <p:sp>
            <p:nvSpPr>
              <p:cNvPr id="44" name="직사각형 43"/>
              <p:cNvSpPr/>
              <p:nvPr/>
            </p:nvSpPr>
            <p:spPr>
              <a:xfrm>
                <a:off x="4256661" y="5135046"/>
                <a:ext cx="159035" cy="151858"/>
              </a:xfrm>
              <a:prstGeom prst="rect">
                <a:avLst/>
              </a:prstGeom>
              <a:ln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  <p:sp>
            <p:nvSpPr>
              <p:cNvPr id="45" name="직사각형 44"/>
              <p:cNvSpPr/>
              <p:nvPr/>
            </p:nvSpPr>
            <p:spPr>
              <a:xfrm>
                <a:off x="5315711" y="4498035"/>
                <a:ext cx="159035" cy="151858"/>
              </a:xfrm>
              <a:prstGeom prst="rect">
                <a:avLst/>
              </a:prstGeom>
              <a:ln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  <p:sp>
            <p:nvSpPr>
              <p:cNvPr id="46" name="직사각형 45"/>
              <p:cNvSpPr/>
              <p:nvPr/>
            </p:nvSpPr>
            <p:spPr>
              <a:xfrm flipH="1" flipV="1">
                <a:off x="3655011" y="4540994"/>
                <a:ext cx="253181" cy="96417"/>
              </a:xfrm>
              <a:prstGeom prst="rect">
                <a:avLst/>
              </a:prstGeom>
              <a:ln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  <p:sp>
            <p:nvSpPr>
              <p:cNvPr id="47" name="직사각형 46"/>
              <p:cNvSpPr/>
              <p:nvPr/>
            </p:nvSpPr>
            <p:spPr>
              <a:xfrm flipH="1" flipV="1">
                <a:off x="4090295" y="4532877"/>
                <a:ext cx="126591" cy="104534"/>
              </a:xfrm>
              <a:prstGeom prst="rect">
                <a:avLst/>
              </a:prstGeom>
              <a:ln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  <p:sp>
            <p:nvSpPr>
              <p:cNvPr id="48" name="직사각형 47"/>
              <p:cNvSpPr/>
              <p:nvPr/>
            </p:nvSpPr>
            <p:spPr>
              <a:xfrm>
                <a:off x="4969190" y="4492008"/>
                <a:ext cx="159035" cy="151858"/>
              </a:xfrm>
              <a:prstGeom prst="rect">
                <a:avLst/>
              </a:prstGeom>
              <a:ln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2018458" y="765128"/>
                <a:ext cx="180248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1600" dirty="0"/>
                  <a:t>ECR-IS </a:t>
                </a:r>
              </a:p>
              <a:p>
                <a:r>
                  <a:rPr lang="en-US" altLang="ko-KR" sz="1600" dirty="0"/>
                  <a:t>(10keV/u,12 p</a:t>
                </a:r>
                <a:r>
                  <a:rPr lang="el-GR" altLang="ko-KR" sz="1600" dirty="0"/>
                  <a:t>μ</a:t>
                </a:r>
                <a:r>
                  <a:rPr lang="en-US" altLang="ko-KR" sz="1600" dirty="0"/>
                  <a:t>A)</a:t>
                </a:r>
                <a:endParaRPr lang="ko-KR" altLang="en-US" sz="1600" dirty="0"/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1160891" y="978342"/>
                <a:ext cx="60753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1600" dirty="0"/>
                  <a:t>LEBT</a:t>
                </a:r>
                <a:endParaRPr lang="ko-KR" altLang="en-US" sz="1600" dirty="0"/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1160891" y="1327334"/>
                <a:ext cx="249177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ko-KR" sz="1600" dirty="0"/>
                  <a:t>RFQ (300keV/u, 9.5 p</a:t>
                </a:r>
                <a:r>
                  <a:rPr lang="el-GR" altLang="ko-KR" sz="1600" dirty="0"/>
                  <a:t>μ</a:t>
                </a:r>
                <a:r>
                  <a:rPr lang="en-US" altLang="ko-KR" sz="1600" dirty="0"/>
                  <a:t>A)</a:t>
                </a:r>
                <a:endParaRPr lang="ko-KR" altLang="en-US" sz="1600" dirty="0"/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1160891" y="1716324"/>
                <a:ext cx="69730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ko-KR" sz="1600" dirty="0"/>
                  <a:t>MEBT</a:t>
                </a:r>
                <a:endParaRPr lang="ko-KR" altLang="en-US" sz="1600" dirty="0"/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1183815" y="2592998"/>
                <a:ext cx="314542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600" dirty="0"/>
                  <a:t>SCL1 (18.5MeV/u, 9.5 p</a:t>
                </a:r>
                <a:r>
                  <a:rPr lang="el-GR" altLang="ko-KR" sz="1600" dirty="0"/>
                  <a:t>μ</a:t>
                </a:r>
                <a:r>
                  <a:rPr lang="en-US" altLang="ko-KR" sz="1600" dirty="0"/>
                  <a:t>A) </a:t>
                </a:r>
                <a:endParaRPr lang="ko-KR" altLang="en-US" sz="1600" dirty="0"/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2181817" y="3435608"/>
                <a:ext cx="344357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1600" dirty="0"/>
                  <a:t>SCL2 (200MeV/u, 8.3 p</a:t>
                </a:r>
                <a:r>
                  <a:rPr lang="el-GR" altLang="ko-KR" sz="1600" dirty="0"/>
                  <a:t>μ</a:t>
                </a:r>
                <a:r>
                  <a:rPr lang="en-US" altLang="ko-KR" sz="1600" dirty="0"/>
                  <a:t>A for U</a:t>
                </a:r>
                <a:r>
                  <a:rPr lang="en-US" altLang="ko-KR" sz="1600" baseline="30000" dirty="0"/>
                  <a:t>+78</a:t>
                </a:r>
                <a:r>
                  <a:rPr lang="en-US" altLang="ko-KR" sz="1600" dirty="0"/>
                  <a:t>)</a:t>
                </a:r>
              </a:p>
              <a:p>
                <a:r>
                  <a:rPr lang="en-US" altLang="ko-KR" sz="1600" dirty="0"/>
                  <a:t>       (600MeV, 660</a:t>
                </a:r>
                <a:r>
                  <a:rPr lang="el-GR" altLang="ko-KR" sz="1600" dirty="0"/>
                  <a:t> μ</a:t>
                </a:r>
                <a:r>
                  <a:rPr lang="en-US" altLang="ko-KR" sz="1600" dirty="0"/>
                  <a:t>A for p) </a:t>
                </a:r>
                <a:endParaRPr lang="ko-KR" altLang="en-US" sz="1600" dirty="0"/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1448923" y="4591928"/>
                <a:ext cx="185018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ko-KR" sz="1600" dirty="0"/>
                  <a:t>SCL3 (18.5MeV/u)</a:t>
                </a:r>
                <a:endParaRPr lang="ko-KR" altLang="en-US" sz="1600" dirty="0"/>
              </a:p>
            </p:txBody>
          </p:sp>
          <p:sp>
            <p:nvSpPr>
              <p:cNvPr id="56" name="직사각형 55"/>
              <p:cNvSpPr/>
              <p:nvPr/>
            </p:nvSpPr>
            <p:spPr>
              <a:xfrm rot="5400000" flipH="1" flipV="1">
                <a:off x="4215301" y="4821260"/>
                <a:ext cx="241756" cy="100974"/>
              </a:xfrm>
              <a:prstGeom prst="rect">
                <a:avLst/>
              </a:prstGeom>
              <a:ln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3530626" y="5041270"/>
                <a:ext cx="79861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1600" dirty="0"/>
                  <a:t>ECR-IS</a:t>
                </a:r>
                <a:endParaRPr lang="ko-KR" altLang="en-US" sz="1600" dirty="0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3869275" y="4170928"/>
                <a:ext cx="5709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ko-KR" sz="1600" dirty="0"/>
                  <a:t>RFQ</a:t>
                </a:r>
                <a:endParaRPr lang="ko-KR" altLang="en-US" sz="1600" dirty="0"/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3415912" y="4587736"/>
                <a:ext cx="69730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ko-KR" sz="1600" dirty="0"/>
                  <a:t>MEBT</a:t>
                </a:r>
                <a:endParaRPr lang="ko-KR" altLang="en-US" sz="1600" dirty="0"/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4398565" y="4587736"/>
                <a:ext cx="43473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ko-KR" sz="1600" dirty="0"/>
                  <a:t>CB</a:t>
                </a:r>
                <a:endParaRPr lang="ko-KR" altLang="en-US" sz="1600" dirty="0"/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4650822" y="4192414"/>
                <a:ext cx="75854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ko-KR" sz="1600" dirty="0"/>
                  <a:t>HRMS</a:t>
                </a:r>
                <a:endParaRPr lang="ko-KR" altLang="en-US" sz="1600" dirty="0"/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4977315" y="4674984"/>
                <a:ext cx="795411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ts val="1000"/>
                  </a:lnSpc>
                </a:pPr>
                <a:r>
                  <a:rPr lang="en-US" altLang="ko-KR" sz="1600" dirty="0"/>
                  <a:t>RF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ko-KR" sz="1600" dirty="0"/>
                  <a:t>Cooler</a:t>
                </a:r>
                <a:endParaRPr lang="ko-KR" altLang="en-US" sz="1600" dirty="0"/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5451212" y="4057392"/>
                <a:ext cx="751423" cy="4514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ts val="1400"/>
                  </a:lnSpc>
                </a:pPr>
                <a:r>
                  <a:rPr lang="en-US" altLang="ko-KR" sz="1600" dirty="0"/>
                  <a:t>ISOL</a:t>
                </a:r>
              </a:p>
              <a:p>
                <a:pPr algn="ctr">
                  <a:lnSpc>
                    <a:spcPts val="1400"/>
                  </a:lnSpc>
                </a:pPr>
                <a:r>
                  <a:rPr lang="en-US" altLang="ko-KR" sz="1600" dirty="0"/>
                  <a:t>Target</a:t>
                </a:r>
                <a:endParaRPr lang="ko-KR" altLang="en-US" sz="1600" dirty="0"/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6947386" y="4393198"/>
                <a:ext cx="98225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600" dirty="0"/>
                  <a:t>IF Target</a:t>
                </a:r>
                <a:endParaRPr lang="ko-KR" altLang="en-US" sz="1600" dirty="0"/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7109929" y="4875768"/>
                <a:ext cx="125176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600" dirty="0"/>
                  <a:t>Fragment Separator</a:t>
                </a:r>
                <a:endParaRPr lang="ko-KR" altLang="en-US" sz="1600" dirty="0"/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1160891" y="3363600"/>
                <a:ext cx="91332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1600" dirty="0"/>
                  <a:t>Charge</a:t>
                </a:r>
              </a:p>
              <a:p>
                <a:r>
                  <a:rPr lang="en-US" altLang="ko-KR" sz="1600" dirty="0"/>
                  <a:t>Stripper</a:t>
                </a:r>
                <a:endParaRPr lang="ko-KR" altLang="en-US" sz="1600" dirty="0"/>
              </a:p>
            </p:txBody>
          </p:sp>
          <p:cxnSp>
            <p:nvCxnSpPr>
              <p:cNvPr id="67" name="직선 연결선 66"/>
              <p:cNvCxnSpPr>
                <a:stCxn id="81" idx="1"/>
                <a:endCxn id="81" idx="1"/>
              </p:cNvCxnSpPr>
              <p:nvPr/>
            </p:nvCxnSpPr>
            <p:spPr>
              <a:xfrm>
                <a:off x="6055091" y="3398781"/>
                <a:ext cx="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TextBox 67"/>
              <p:cNvSpPr txBox="1"/>
              <p:nvPr/>
            </p:nvSpPr>
            <p:spPr>
              <a:xfrm>
                <a:off x="3033099" y="3106048"/>
                <a:ext cx="16139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b="1" dirty="0">
                    <a:solidFill>
                      <a:schemeClr val="accent1">
                        <a:lumMod val="75000"/>
                      </a:schemeClr>
                    </a:solidFill>
                  </a:rPr>
                  <a:t>Driver LINAC</a:t>
                </a:r>
                <a:endParaRPr lang="ko-KR" altLang="en-US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1448923" y="4938484"/>
                <a:ext cx="19809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b="1" dirty="0">
                    <a:solidFill>
                      <a:srgbClr val="7030A0"/>
                    </a:solidFill>
                  </a:rPr>
                  <a:t>Post Accelerator</a:t>
                </a:r>
                <a:endParaRPr lang="ko-KR" altLang="en-US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8000195" y="4506436"/>
                <a:ext cx="122559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b="1" dirty="0">
                    <a:solidFill>
                      <a:schemeClr val="accent6">
                        <a:lumMod val="75000"/>
                      </a:schemeClr>
                    </a:solidFill>
                  </a:rPr>
                  <a:t>IF system</a:t>
                </a:r>
                <a:endParaRPr lang="ko-KR" altLang="en-US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5481371" y="5410068"/>
                <a:ext cx="15317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b="1" dirty="0">
                    <a:solidFill>
                      <a:schemeClr val="accent2">
                        <a:lumMod val="75000"/>
                      </a:schemeClr>
                    </a:solidFill>
                  </a:rPr>
                  <a:t>ISOL system</a:t>
                </a:r>
                <a:endParaRPr lang="ko-KR" altLang="en-US" b="1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  <p:cxnSp>
            <p:nvCxnSpPr>
              <p:cNvPr id="72" name="직선 연결선 71"/>
              <p:cNvCxnSpPr/>
              <p:nvPr/>
            </p:nvCxnSpPr>
            <p:spPr>
              <a:xfrm>
                <a:off x="6835736" y="4075686"/>
                <a:ext cx="526452" cy="353310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TextBox 72"/>
              <p:cNvSpPr txBox="1"/>
              <p:nvPr/>
            </p:nvSpPr>
            <p:spPr>
              <a:xfrm>
                <a:off x="7237020" y="3795648"/>
                <a:ext cx="175785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l-GR" altLang="ko-KR" sz="1600" dirty="0"/>
                  <a:t>μ</a:t>
                </a:r>
                <a:r>
                  <a:rPr lang="en-US" altLang="ko-KR" sz="1600" dirty="0"/>
                  <a:t>SR</a:t>
                </a:r>
              </a:p>
              <a:p>
                <a:pPr algn="ctr"/>
                <a:r>
                  <a:rPr lang="en-US" altLang="ko-KR" sz="1600" dirty="0"/>
                  <a:t>Medical research</a:t>
                </a:r>
                <a:endParaRPr lang="ko-KR" altLang="en-US" sz="1600" dirty="0"/>
              </a:p>
            </p:txBody>
          </p:sp>
          <p:cxnSp>
            <p:nvCxnSpPr>
              <p:cNvPr id="74" name="직선 연결선 73"/>
              <p:cNvCxnSpPr/>
              <p:nvPr/>
            </p:nvCxnSpPr>
            <p:spPr>
              <a:xfrm flipH="1">
                <a:off x="5220072" y="5023810"/>
                <a:ext cx="1921724" cy="0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" name="직사각형 74"/>
              <p:cNvSpPr/>
              <p:nvPr/>
            </p:nvSpPr>
            <p:spPr>
              <a:xfrm>
                <a:off x="6670483" y="4946159"/>
                <a:ext cx="159036" cy="175435"/>
              </a:xfrm>
              <a:prstGeom prst="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  <p:cxnSp>
            <p:nvCxnSpPr>
              <p:cNvPr id="76" name="직선 연결선 75"/>
              <p:cNvCxnSpPr/>
              <p:nvPr/>
            </p:nvCxnSpPr>
            <p:spPr>
              <a:xfrm flipV="1">
                <a:off x="5220072" y="4576355"/>
                <a:ext cx="0" cy="447457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직사각형 76"/>
              <p:cNvSpPr/>
              <p:nvPr/>
            </p:nvSpPr>
            <p:spPr>
              <a:xfrm>
                <a:off x="4708970" y="4908144"/>
                <a:ext cx="270938" cy="231016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  <p:cxnSp>
            <p:nvCxnSpPr>
              <p:cNvPr id="78" name="직선 연결선 77"/>
              <p:cNvCxnSpPr>
                <a:endCxn id="77" idx="0"/>
              </p:cNvCxnSpPr>
              <p:nvPr/>
            </p:nvCxnSpPr>
            <p:spPr>
              <a:xfrm>
                <a:off x="4844439" y="4570570"/>
                <a:ext cx="0" cy="337574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직선 연결선 78"/>
              <p:cNvCxnSpPr>
                <a:endCxn id="77" idx="3"/>
              </p:cNvCxnSpPr>
              <p:nvPr/>
            </p:nvCxnSpPr>
            <p:spPr>
              <a:xfrm flipH="1" flipV="1">
                <a:off x="4979908" y="5023652"/>
                <a:ext cx="240164" cy="160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TextBox 79"/>
              <p:cNvSpPr txBox="1"/>
              <p:nvPr/>
            </p:nvSpPr>
            <p:spPr>
              <a:xfrm>
                <a:off x="4329243" y="5122617"/>
                <a:ext cx="114185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600" dirty="0"/>
                  <a:t>Atom/Ion </a:t>
                </a:r>
              </a:p>
              <a:p>
                <a:pPr algn="ctr"/>
                <a:r>
                  <a:rPr lang="en-US" altLang="ko-KR" sz="1600" dirty="0"/>
                  <a:t>Trap</a:t>
                </a:r>
                <a:endParaRPr lang="ko-KR" altLang="en-US" sz="1600" dirty="0"/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6055091" y="3106393"/>
                <a:ext cx="187455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600" b="1" dirty="0"/>
                  <a:t>Cyclotron </a:t>
                </a:r>
              </a:p>
              <a:p>
                <a:pPr algn="ctr"/>
                <a:r>
                  <a:rPr lang="en-US" altLang="ko-KR" sz="1600" dirty="0"/>
                  <a:t>(p, 70 MeV, 1 mA)</a:t>
                </a:r>
                <a:endParaRPr lang="ko-KR" altLang="en-US" sz="1600" dirty="0"/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35496" y="4725144"/>
              <a:ext cx="170187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accent3">
                      <a:lumMod val="50000"/>
                    </a:schemeClr>
                  </a:solidFill>
                </a:rPr>
                <a:t>Low-Energy </a:t>
              </a:r>
            </a:p>
            <a:p>
              <a:pPr algn="ctr"/>
              <a:r>
                <a:rPr lang="en-US" altLang="ko-KR" b="1" dirty="0">
                  <a:solidFill>
                    <a:schemeClr val="accent3">
                      <a:lumMod val="50000"/>
                    </a:schemeClr>
                  </a:solidFill>
                </a:rPr>
                <a:t>Experimental </a:t>
              </a:r>
            </a:p>
            <a:p>
              <a:pPr algn="ctr"/>
              <a:r>
                <a:rPr lang="en-US" altLang="ko-KR" b="1" dirty="0">
                  <a:solidFill>
                    <a:schemeClr val="accent3">
                      <a:lumMod val="50000"/>
                    </a:schemeClr>
                  </a:solidFill>
                </a:rPr>
                <a:t>Area</a:t>
              </a:r>
              <a:endParaRPr lang="ko-KR" alt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419872" y="5291916"/>
              <a:ext cx="36600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accent3">
                      <a:lumMod val="50000"/>
                    </a:schemeClr>
                  </a:solidFill>
                </a:rPr>
                <a:t>High-Energy Experimental Area</a:t>
              </a:r>
              <a:endParaRPr lang="ko-KR" alt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1485032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142852"/>
            <a:ext cx="8712967" cy="785818"/>
          </a:xfrm>
        </p:spPr>
        <p:txBody>
          <a:bodyPr>
            <a:normAutofit/>
          </a:bodyPr>
          <a:lstStyle/>
          <a:p>
            <a:r>
              <a:rPr lang="en-US" altLang="ko-KR" dirty="0"/>
              <a:t>RI Beam Production Methods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5F8A5-E559-4528-A6CD-D29E9ADCFBCA}" type="slidenum">
              <a:rPr lang="ko-KR" altLang="en-US" smtClean="0"/>
              <a:pPr/>
              <a:t>51</a:t>
            </a:fld>
            <a:endParaRPr lang="ko-KR" altLang="en-US" dirty="0"/>
          </a:p>
        </p:txBody>
      </p:sp>
      <p:grpSp>
        <p:nvGrpSpPr>
          <p:cNvPr id="24" name="그룹 23"/>
          <p:cNvGrpSpPr/>
          <p:nvPr/>
        </p:nvGrpSpPr>
        <p:grpSpPr>
          <a:xfrm>
            <a:off x="458269" y="1182684"/>
            <a:ext cx="8146179" cy="1810106"/>
            <a:chOff x="755576" y="963176"/>
            <a:chExt cx="8146179" cy="1810106"/>
          </a:xfrm>
        </p:grpSpPr>
        <p:pic>
          <p:nvPicPr>
            <p:cNvPr id="7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5576" y="2003272"/>
              <a:ext cx="2160240" cy="770010"/>
            </a:xfrm>
            <a:prstGeom prst="rect">
              <a:avLst/>
            </a:prstGeom>
          </p:spPr>
        </p:pic>
        <p:sp>
          <p:nvSpPr>
            <p:cNvPr id="12" name="직사각형 11"/>
            <p:cNvSpPr/>
            <p:nvPr/>
          </p:nvSpPr>
          <p:spPr>
            <a:xfrm>
              <a:off x="803433" y="963176"/>
              <a:ext cx="8089046" cy="83099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n-US" altLang="ko-KR" sz="1600" b="1" dirty="0"/>
                <a:t>ISOL (Isotope Separator On-Line)</a:t>
              </a:r>
            </a:p>
            <a:p>
              <a:r>
                <a:rPr lang="en-US" altLang="ko-KR" sz="1600" dirty="0"/>
                <a:t>p </a:t>
              </a:r>
              <a:r>
                <a:rPr lang="en-US" altLang="ko-KR" sz="1600" dirty="0">
                  <a:sym typeface="Wingdings" pitchFamily="2" charset="2"/>
                </a:rPr>
                <a:t>on </a:t>
              </a:r>
              <a:r>
                <a:rPr lang="en-US" altLang="ko-KR" sz="1600" dirty="0"/>
                <a:t>thick target (e.g. Uranium Carbide) </a:t>
              </a:r>
              <a:r>
                <a:rPr lang="en-US" altLang="ko-KR" sz="1600" dirty="0">
                  <a:sym typeface="Wingdings" pitchFamily="2" charset="2"/>
                </a:rPr>
                <a:t> Target spallation or fission (low energy)</a:t>
              </a:r>
            </a:p>
            <a:p>
              <a:r>
                <a:rPr lang="en-US" altLang="ko-KR" sz="1600" dirty="0">
                  <a:sym typeface="Wingdings" pitchFamily="2" charset="2"/>
                </a:rPr>
                <a:t>Current facilities: TRIUMP(ISAC), CERN(ISOLDE), GANIL(SPIRAL)</a:t>
              </a:r>
              <a:endParaRPr lang="en-US" altLang="ko-KR" sz="1600" dirty="0"/>
            </a:p>
          </p:txBody>
        </p:sp>
        <p:sp>
          <p:nvSpPr>
            <p:cNvPr id="13" name="오른쪽 화살표 12"/>
            <p:cNvSpPr/>
            <p:nvPr/>
          </p:nvSpPr>
          <p:spPr>
            <a:xfrm>
              <a:off x="3203847" y="2016013"/>
              <a:ext cx="1512168" cy="639379"/>
            </a:xfrm>
            <a:prstGeom prst="rightArrow">
              <a:avLst/>
            </a:prstGeom>
            <a:solidFill>
              <a:schemeClr val="accent1">
                <a:alpha val="40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RI Ions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오른쪽 화살표 13"/>
            <p:cNvSpPr/>
            <p:nvPr/>
          </p:nvSpPr>
          <p:spPr>
            <a:xfrm>
              <a:off x="4860031" y="1984276"/>
              <a:ext cx="1872208" cy="730362"/>
            </a:xfrm>
            <a:prstGeom prst="rightArrow">
              <a:avLst/>
            </a:prstGeom>
            <a:solidFill>
              <a:schemeClr val="accent2">
                <a:alpha val="40000"/>
              </a:schemeClr>
            </a:solidFill>
            <a:ln w="12700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Reacceleration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7" name="Picture 5"/>
            <p:cNvPicPr>
              <a:picLocks noChangeAspect="1"/>
            </p:cNvPicPr>
            <p:nvPr/>
          </p:nvPicPr>
          <p:blipFill rotWithShape="1">
            <a:blip r:embed="rId3"/>
            <a:srcRect l="71659" r="14074" b="18584"/>
            <a:stretch/>
          </p:blipFill>
          <p:spPr>
            <a:xfrm>
              <a:off x="6948263" y="2202368"/>
              <a:ext cx="286941" cy="297975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7452319" y="2045037"/>
              <a:ext cx="1449436" cy="646331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altLang="ko-KR" dirty="0"/>
                <a:t>Low-Energy</a:t>
              </a:r>
            </a:p>
            <a:p>
              <a:pPr algn="ctr"/>
              <a:r>
                <a:rPr lang="en-US" altLang="ko-KR" dirty="0"/>
                <a:t>Experiments</a:t>
              </a:r>
              <a:endParaRPr lang="ko-KR" altLang="en-US" dirty="0"/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467544" y="3390091"/>
            <a:ext cx="8214048" cy="2847221"/>
            <a:chOff x="660329" y="2647419"/>
            <a:chExt cx="8214048" cy="2847221"/>
          </a:xfrm>
        </p:grpSpPr>
        <p:grpSp>
          <p:nvGrpSpPr>
            <p:cNvPr id="8" name="Group 6"/>
            <p:cNvGrpSpPr/>
            <p:nvPr/>
          </p:nvGrpSpPr>
          <p:grpSpPr>
            <a:xfrm>
              <a:off x="660329" y="4444990"/>
              <a:ext cx="3386648" cy="639379"/>
              <a:chOff x="395536" y="3789040"/>
              <a:chExt cx="7092280" cy="1325801"/>
            </a:xfrm>
          </p:grpSpPr>
          <p:pic>
            <p:nvPicPr>
              <p:cNvPr id="9" name="Picture 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5536" y="3836084"/>
                <a:ext cx="4248472" cy="1278757"/>
              </a:xfrm>
              <a:prstGeom prst="rect">
                <a:avLst/>
              </a:prstGeom>
            </p:spPr>
          </p:pic>
          <p:pic>
            <p:nvPicPr>
              <p:cNvPr id="10" name="Picture 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75856" y="3789040"/>
                <a:ext cx="4211960" cy="758912"/>
              </a:xfrm>
              <a:prstGeom prst="rect">
                <a:avLst/>
              </a:prstGeom>
            </p:spPr>
          </p:pic>
        </p:grpSp>
        <p:sp>
          <p:nvSpPr>
            <p:cNvPr id="11" name="TextBox 10"/>
            <p:cNvSpPr txBox="1"/>
            <p:nvPr/>
          </p:nvSpPr>
          <p:spPr>
            <a:xfrm>
              <a:off x="713323" y="2647419"/>
              <a:ext cx="8089046" cy="83099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600" b="1" dirty="0">
                  <a:sym typeface="Wingdings"/>
                </a:rPr>
                <a:t>IF (In-flight Fragmentation)</a:t>
              </a:r>
            </a:p>
            <a:p>
              <a:r>
                <a:rPr lang="en-US" sz="1600" dirty="0">
                  <a:sym typeface="Wingdings"/>
                </a:rPr>
                <a:t>Stable heavy-ion beam on thin target </a:t>
              </a:r>
              <a:r>
                <a:rPr lang="en-US" sz="1600" dirty="0">
                  <a:sym typeface="Wingdings" pitchFamily="2" charset="2"/>
                </a:rPr>
                <a:t></a:t>
              </a:r>
              <a:r>
                <a:rPr lang="en-US" sz="1600" dirty="0">
                  <a:sym typeface="Wingdings"/>
                </a:rPr>
                <a:t> Projectile fragmentation (high energy)</a:t>
              </a:r>
            </a:p>
            <a:p>
              <a:r>
                <a:rPr lang="en-US" sz="1600" dirty="0">
                  <a:sym typeface="Wingdings"/>
                </a:rPr>
                <a:t>Current facilities: RIKEN(RIBF), MSU(FRIB), GSI(</a:t>
              </a:r>
              <a:r>
                <a:rPr lang="en-US" altLang="ko-KR" sz="1600" dirty="0">
                  <a:sym typeface="Wingdings"/>
                </a:rPr>
                <a:t>FRS</a:t>
              </a:r>
              <a:r>
                <a:rPr lang="en-US" sz="1600" dirty="0">
                  <a:sym typeface="Wingdings"/>
                </a:rPr>
                <a:t>)/FAIR(Super FRS) </a:t>
              </a:r>
            </a:p>
          </p:txBody>
        </p:sp>
        <p:sp>
          <p:nvSpPr>
            <p:cNvPr id="15" name="오른쪽 화살표 14"/>
            <p:cNvSpPr/>
            <p:nvPr/>
          </p:nvSpPr>
          <p:spPr>
            <a:xfrm>
              <a:off x="4116243" y="4797152"/>
              <a:ext cx="2111941" cy="697488"/>
            </a:xfrm>
            <a:prstGeom prst="rightArrow">
              <a:avLst/>
            </a:prstGeom>
            <a:solidFill>
              <a:schemeClr val="accent1">
                <a:alpha val="41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RI beam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오른쪽 화살표 15"/>
            <p:cNvSpPr/>
            <p:nvPr/>
          </p:nvSpPr>
          <p:spPr>
            <a:xfrm>
              <a:off x="4098141" y="3777570"/>
              <a:ext cx="2111940" cy="708958"/>
            </a:xfrm>
            <a:prstGeom prst="rightArrow">
              <a:avLst/>
            </a:prstGeom>
            <a:solidFill>
              <a:schemeClr val="accent1">
                <a:alpha val="39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Stopping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9" name="Picture 5"/>
            <p:cNvPicPr>
              <a:picLocks noChangeAspect="1"/>
            </p:cNvPicPr>
            <p:nvPr/>
          </p:nvPicPr>
          <p:blipFill rotWithShape="1">
            <a:blip r:embed="rId3"/>
            <a:srcRect l="71659" r="14074" b="18584"/>
            <a:stretch/>
          </p:blipFill>
          <p:spPr>
            <a:xfrm>
              <a:off x="6516216" y="5006399"/>
              <a:ext cx="286941" cy="297975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7320938" y="4806105"/>
              <a:ext cx="1481431" cy="646331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altLang="ko-KR" dirty="0"/>
                <a:t>High-Energy</a:t>
              </a:r>
            </a:p>
            <a:p>
              <a:r>
                <a:rPr lang="en-US" altLang="ko-KR" dirty="0"/>
                <a:t>Experiments</a:t>
              </a:r>
            </a:p>
          </p:txBody>
        </p:sp>
        <p:pic>
          <p:nvPicPr>
            <p:cNvPr id="21" name="Picture 5"/>
            <p:cNvPicPr>
              <a:picLocks noChangeAspect="1"/>
            </p:cNvPicPr>
            <p:nvPr/>
          </p:nvPicPr>
          <p:blipFill rotWithShape="1">
            <a:blip r:embed="rId3"/>
            <a:srcRect l="71659" r="14074" b="18584"/>
            <a:stretch/>
          </p:blipFill>
          <p:spPr>
            <a:xfrm>
              <a:off x="6517307" y="3972529"/>
              <a:ext cx="286941" cy="297975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7164288" y="3635206"/>
              <a:ext cx="1710089" cy="9233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/>
                <a:t>Stopped Beam Experiments (Traps)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44736255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KOBRA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3254-5E58-46DE-8A56-123A268E143C}" type="slidenum">
              <a:rPr lang="ko-KR" altLang="en-US" smtClean="0"/>
              <a:t>52</a:t>
            </a:fld>
            <a:endParaRPr lang="ko-KR" altLang="en-US"/>
          </a:p>
        </p:txBody>
      </p:sp>
      <p:grpSp>
        <p:nvGrpSpPr>
          <p:cNvPr id="11" name="그룹 10"/>
          <p:cNvGrpSpPr/>
          <p:nvPr/>
        </p:nvGrpSpPr>
        <p:grpSpPr>
          <a:xfrm>
            <a:off x="539552" y="1099688"/>
            <a:ext cx="7579339" cy="4844368"/>
            <a:chOff x="827584" y="851338"/>
            <a:chExt cx="7579339" cy="4844368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616"/>
            <a:stretch/>
          </p:blipFill>
          <p:spPr bwMode="auto">
            <a:xfrm>
              <a:off x="827584" y="1102379"/>
              <a:ext cx="7579339" cy="4593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2411760" y="1483747"/>
              <a:ext cx="648072" cy="41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ko-KR" sz="1600" dirty="0" err="1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F1</a:t>
              </a:r>
              <a:endParaRPr lang="en-US" altLang="ko-KR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431187" y="1980825"/>
              <a:ext cx="648072" cy="41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ko-KR" sz="1600" dirty="0" err="1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F2</a:t>
              </a:r>
              <a:endParaRPr lang="en-US" altLang="ko-KR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716016" y="3213425"/>
              <a:ext cx="648072" cy="41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ko-KR" sz="1600" dirty="0" err="1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F3</a:t>
              </a:r>
              <a:endParaRPr lang="en-US" altLang="ko-KR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372200" y="4886693"/>
              <a:ext cx="648072" cy="41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ko-KR" sz="1600" dirty="0" err="1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F4</a:t>
              </a:r>
              <a:endParaRPr lang="en-US" altLang="ko-KR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740352" y="4760385"/>
              <a:ext cx="648072" cy="41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ko-KR" sz="1600" dirty="0" err="1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F5</a:t>
              </a:r>
              <a:endParaRPr lang="en-US" altLang="ko-KR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619672" y="867192"/>
              <a:ext cx="648072" cy="41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ko-KR" sz="1600" dirty="0" err="1">
                  <a:solidFill>
                    <a:schemeClr val="accent3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D1</a:t>
              </a:r>
              <a:endParaRPr lang="en-US" altLang="ko-KR" sz="1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203848" y="851338"/>
              <a:ext cx="648072" cy="41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ko-KR" sz="1600" dirty="0" err="1">
                  <a:solidFill>
                    <a:schemeClr val="accent3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D2</a:t>
              </a:r>
              <a:endParaRPr lang="en-US" altLang="ko-KR" sz="1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308304" y="4797152"/>
              <a:ext cx="648072" cy="41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ko-KR" sz="1600" dirty="0" err="1">
                  <a:solidFill>
                    <a:schemeClr val="accent3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D3</a:t>
              </a:r>
              <a:endParaRPr lang="en-US" altLang="ko-KR" sz="1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995936" y="2564904"/>
              <a:ext cx="648072" cy="41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ko-KR" sz="1600" dirty="0" err="1">
                  <a:solidFill>
                    <a:schemeClr val="accent6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W1</a:t>
              </a:r>
              <a:endParaRPr lang="en-US" altLang="ko-KR" sz="14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580112" y="4163269"/>
              <a:ext cx="648072" cy="41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ko-KR" sz="1600" dirty="0" err="1">
                  <a:solidFill>
                    <a:schemeClr val="accent6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W2</a:t>
              </a:r>
              <a:endParaRPr lang="en-US" altLang="ko-KR" sz="14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259632" y="1909093"/>
              <a:ext cx="648072" cy="41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ko-KR" sz="1600" dirty="0" err="1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F0</a:t>
              </a:r>
              <a:endParaRPr lang="en-US" altLang="ko-KR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220072" y="908720"/>
            <a:ext cx="3600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400" dirty="0">
                <a:solidFill>
                  <a:srgbClr val="FF0000"/>
                </a:solidFill>
              </a:rPr>
              <a:t>Korea Broad Acceptance </a:t>
            </a:r>
          </a:p>
          <a:p>
            <a:pPr algn="r"/>
            <a:r>
              <a:rPr lang="en-US" altLang="ko-KR" sz="2400" dirty="0">
                <a:solidFill>
                  <a:srgbClr val="FF0000"/>
                </a:solidFill>
              </a:rPr>
              <a:t>Recoil Spectrometer </a:t>
            </a:r>
          </a:p>
          <a:p>
            <a:pPr algn="r"/>
            <a:r>
              <a:rPr lang="en-US" altLang="ko-KR" sz="2400" dirty="0">
                <a:solidFill>
                  <a:srgbClr val="FF0000"/>
                </a:solidFill>
              </a:rPr>
              <a:t>and Apparatus</a:t>
            </a:r>
            <a:r>
              <a:rPr lang="en-US" altLang="ko-KR" sz="2400" dirty="0">
                <a:solidFill>
                  <a:srgbClr val="0000FF"/>
                </a:solidFill>
              </a:rPr>
              <a:t> </a:t>
            </a:r>
          </a:p>
          <a:p>
            <a:pPr algn="r"/>
            <a:r>
              <a:rPr lang="en-US" altLang="ko-KR" sz="2400" dirty="0"/>
              <a:t>at low-energy experimental area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1043608" y="1008787"/>
            <a:ext cx="3960440" cy="24862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3707904" y="975504"/>
            <a:ext cx="12368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</a:rPr>
              <a:t>Stage 1</a:t>
            </a:r>
            <a:endParaRPr lang="ko-KR" altLang="en-US" sz="2400" dirty="0">
              <a:solidFill>
                <a:srgbClr val="FF0000"/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5004048" y="3526264"/>
            <a:ext cx="3312368" cy="2486271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7079603" y="3538175"/>
            <a:ext cx="12368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solidFill>
                  <a:srgbClr val="0000FF"/>
                </a:solidFill>
              </a:rPr>
              <a:t>Stage 2</a:t>
            </a:r>
            <a:endParaRPr lang="ko-KR" altLang="en-US" sz="2400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75556" y="3513936"/>
            <a:ext cx="45005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1325" indent="-349250">
              <a:buFont typeface="Wingdings" pitchFamily="2" charset="2"/>
              <a:buChar char="§"/>
            </a:pPr>
            <a:r>
              <a:rPr lang="en-US" altLang="ko-KR" sz="2400" dirty="0"/>
              <a:t>High-performance spectrometer with detection system </a:t>
            </a:r>
          </a:p>
          <a:p>
            <a:pPr marL="441325" indent="-349250">
              <a:buFont typeface="Wingdings" pitchFamily="2" charset="2"/>
              <a:buChar char="§"/>
            </a:pPr>
            <a:r>
              <a:rPr lang="en-US" altLang="ko-KR" sz="2400" dirty="0"/>
              <a:t>Main experimental facility for nuclear science with low-energy beams up to 18.5 MeV/u</a:t>
            </a:r>
            <a:endParaRPr lang="ko-KR" altLang="en-US" sz="2400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5140134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그룹 27"/>
          <p:cNvGrpSpPr/>
          <p:nvPr/>
        </p:nvGrpSpPr>
        <p:grpSpPr>
          <a:xfrm>
            <a:off x="143508" y="764704"/>
            <a:ext cx="4212468" cy="2788632"/>
            <a:chOff x="4427984" y="834576"/>
            <a:chExt cx="4680520" cy="3098480"/>
          </a:xfrm>
        </p:grpSpPr>
        <p:grpSp>
          <p:nvGrpSpPr>
            <p:cNvPr id="8" name="그룹 7"/>
            <p:cNvGrpSpPr/>
            <p:nvPr/>
          </p:nvGrpSpPr>
          <p:grpSpPr>
            <a:xfrm>
              <a:off x="4427984" y="834576"/>
              <a:ext cx="4680520" cy="3098480"/>
              <a:chOff x="827584" y="531574"/>
              <a:chExt cx="7800867" cy="5164132"/>
            </a:xfrm>
          </p:grpSpPr>
          <p:pic>
            <p:nvPicPr>
              <p:cNvPr id="9" name="Picture 2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9616"/>
              <a:stretch/>
            </p:blipFill>
            <p:spPr bwMode="auto">
              <a:xfrm>
                <a:off x="827584" y="1102379"/>
                <a:ext cx="7579339" cy="4593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TextBox 9"/>
              <p:cNvSpPr txBox="1"/>
              <p:nvPr/>
            </p:nvSpPr>
            <p:spPr>
              <a:xfrm>
                <a:off x="2315751" y="1407545"/>
                <a:ext cx="792087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ko-KR" sz="1600" dirty="0" err="1">
                    <a:solidFill>
                      <a:srgbClr val="0070C0"/>
                    </a:solidFill>
                    <a:latin typeface="Times New Roman" pitchFamily="18" charset="0"/>
                    <a:cs typeface="Times New Roman" pitchFamily="18" charset="0"/>
                  </a:rPr>
                  <a:t>F1</a:t>
                </a:r>
                <a:endParaRPr lang="en-US" altLang="ko-KR" sz="1400" dirty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3227851" y="1828425"/>
                <a:ext cx="875412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ko-KR" sz="1600" dirty="0" err="1">
                    <a:solidFill>
                      <a:srgbClr val="0070C0"/>
                    </a:solidFill>
                    <a:latin typeface="Times New Roman" pitchFamily="18" charset="0"/>
                    <a:cs typeface="Times New Roman" pitchFamily="18" charset="0"/>
                  </a:rPr>
                  <a:t>F2</a:t>
                </a:r>
                <a:endParaRPr lang="en-US" altLang="ko-KR" sz="1400" dirty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4408217" y="3137225"/>
                <a:ext cx="1219900" cy="8549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ko-KR" sz="1600" b="1" dirty="0" err="1">
                    <a:solidFill>
                      <a:srgbClr val="0070C0"/>
                    </a:solidFill>
                    <a:latin typeface="Times New Roman" pitchFamily="18" charset="0"/>
                    <a:cs typeface="Times New Roman" pitchFamily="18" charset="0"/>
                  </a:rPr>
                  <a:t>F3</a:t>
                </a:r>
                <a:endParaRPr lang="en-US" altLang="ko-KR" sz="1400" b="1" dirty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6132173" y="4733523"/>
                <a:ext cx="93610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ko-KR" sz="1600" dirty="0" err="1">
                    <a:solidFill>
                      <a:srgbClr val="0070C0"/>
                    </a:solidFill>
                    <a:latin typeface="Times New Roman" pitchFamily="18" charset="0"/>
                    <a:cs typeface="Times New Roman" pitchFamily="18" charset="0"/>
                  </a:rPr>
                  <a:t>F4</a:t>
                </a:r>
                <a:endParaRPr lang="en-US" altLang="ko-KR" sz="1400" dirty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7740351" y="4506385"/>
                <a:ext cx="88810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ko-KR" sz="1600" dirty="0" err="1">
                    <a:solidFill>
                      <a:srgbClr val="0070C0"/>
                    </a:solidFill>
                    <a:latin typeface="Times New Roman" pitchFamily="18" charset="0"/>
                    <a:cs typeface="Times New Roman" pitchFamily="18" charset="0"/>
                  </a:rPr>
                  <a:t>F5</a:t>
                </a:r>
                <a:endParaRPr lang="en-US" altLang="ko-KR" sz="1400" dirty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1379646" y="578309"/>
                <a:ext cx="1008112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ko-KR" sz="1600" dirty="0" err="1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D1</a:t>
                </a:r>
                <a:endParaRPr lang="en-US" altLang="ko-KR" sz="1400" dirty="0">
                  <a:solidFill>
                    <a:schemeClr val="accent3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3107838" y="531574"/>
                <a:ext cx="875412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ko-KR" sz="1600" dirty="0" err="1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D2</a:t>
                </a:r>
                <a:endParaRPr lang="en-US" altLang="ko-KR" sz="1400" dirty="0">
                  <a:solidFill>
                    <a:schemeClr val="accent3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7094947" y="4493495"/>
                <a:ext cx="1098619" cy="8549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ko-KR" sz="1600" dirty="0" err="1">
                    <a:solidFill>
                      <a:schemeClr val="accent3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D3</a:t>
                </a:r>
                <a:endParaRPr lang="en-US" altLang="ko-KR" sz="1400" dirty="0">
                  <a:solidFill>
                    <a:schemeClr val="accent3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3707904" y="2453270"/>
                <a:ext cx="1074463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ko-KR" sz="1600" dirty="0" err="1">
                    <a:solidFill>
                      <a:schemeClr val="accent6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W1</a:t>
                </a:r>
                <a:endParaRPr lang="en-US" altLang="ko-KR" sz="1400" dirty="0">
                  <a:solidFill>
                    <a:schemeClr val="accent6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5340086" y="4084095"/>
                <a:ext cx="1008112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ko-KR" sz="1600" dirty="0" err="1">
                    <a:solidFill>
                      <a:schemeClr val="accent6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W2</a:t>
                </a:r>
                <a:endParaRPr lang="en-US" altLang="ko-KR" sz="1400" dirty="0">
                  <a:solidFill>
                    <a:schemeClr val="accent6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036941" y="1803840"/>
                <a:ext cx="924102" cy="8549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ko-KR" sz="1600" dirty="0" err="1">
                    <a:solidFill>
                      <a:srgbClr val="0070C0"/>
                    </a:solidFill>
                    <a:latin typeface="Times New Roman" pitchFamily="18" charset="0"/>
                    <a:cs typeface="Times New Roman" pitchFamily="18" charset="0"/>
                  </a:rPr>
                  <a:t>F0</a:t>
                </a:r>
                <a:endParaRPr lang="en-US" altLang="ko-KR" sz="1400" dirty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25" name="타원 24"/>
            <p:cNvSpPr/>
            <p:nvPr/>
          </p:nvSpPr>
          <p:spPr>
            <a:xfrm>
              <a:off x="6708237" y="2481513"/>
              <a:ext cx="448101" cy="36613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-27384"/>
            <a:ext cx="9108504" cy="850106"/>
          </a:xfrm>
        </p:spPr>
        <p:txBody>
          <a:bodyPr>
            <a:normAutofit/>
          </a:bodyPr>
          <a:lstStyle/>
          <a:p>
            <a:r>
              <a:rPr lang="en-US" altLang="ko-KR" dirty="0"/>
              <a:t>KOBRA &amp; Low-Energy LAMPS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3254-5E58-46DE-8A56-123A268E143C}" type="slidenum">
              <a:rPr lang="ko-KR" altLang="en-US" smtClean="0"/>
              <a:t>53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19"/>
          <a:stretch/>
        </p:blipFill>
        <p:spPr>
          <a:xfrm>
            <a:off x="385573" y="3861048"/>
            <a:ext cx="6346667" cy="232579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251520" y="3429000"/>
            <a:ext cx="28659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>
                <a:solidFill>
                  <a:srgbClr val="FF0000"/>
                </a:solidFill>
              </a:rPr>
              <a:t>Low-energy LAMPS </a:t>
            </a:r>
            <a:endParaRPr lang="ko-KR" altLang="en-US" sz="2200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355976" y="764704"/>
            <a:ext cx="4716016" cy="25545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n-US" altLang="ko-KR" sz="2200" i="1" dirty="0" err="1"/>
              <a:t>Photoabsorption</a:t>
            </a:r>
            <a:r>
              <a:rPr lang="en-US" altLang="ko-KR" sz="2200" i="1" dirty="0"/>
              <a:t> </a:t>
            </a:r>
            <a:r>
              <a:rPr lang="en-US" altLang="ko-KR" sz="2200" dirty="0"/>
              <a:t>Reactions </a:t>
            </a:r>
          </a:p>
          <a:p>
            <a:pPr lvl="1"/>
            <a:r>
              <a:rPr lang="en-US" altLang="ko-KR" sz="2200" baseline="30000" dirty="0"/>
              <a:t>124,130,132</a:t>
            </a:r>
            <a:r>
              <a:rPr lang="en-US" altLang="ko-KR" sz="2200" dirty="0"/>
              <a:t>Sn+</a:t>
            </a:r>
            <a:r>
              <a:rPr lang="en-US" altLang="ko-KR" sz="2200" baseline="30000" dirty="0"/>
              <a:t>208</a:t>
            </a:r>
            <a:r>
              <a:rPr lang="en-US" altLang="ko-KR" sz="2200" dirty="0"/>
              <a:t>Pb</a:t>
            </a:r>
          </a:p>
          <a:p>
            <a:pPr lvl="1"/>
            <a:r>
              <a:rPr lang="en-US" altLang="ko-KR" sz="2200" baseline="30000" dirty="0"/>
              <a:t>68,70,72</a:t>
            </a:r>
            <a:r>
              <a:rPr lang="en-US" altLang="ko-KR" sz="2200" dirty="0"/>
              <a:t>Ni+</a:t>
            </a:r>
            <a:r>
              <a:rPr lang="en-US" altLang="ko-KR" sz="2200" baseline="30000" dirty="0"/>
              <a:t>208</a:t>
            </a:r>
            <a:r>
              <a:rPr lang="en-US" altLang="ko-KR" sz="2200" dirty="0"/>
              <a:t>Pb</a:t>
            </a:r>
          </a:p>
          <a:p>
            <a:pPr lvl="1"/>
            <a:r>
              <a:rPr lang="en-US" altLang="ko-KR" sz="2200" baseline="30000" dirty="0"/>
              <a:t>50,54,60</a:t>
            </a:r>
            <a:r>
              <a:rPr lang="en-US" altLang="ko-KR" sz="2200" dirty="0"/>
              <a:t>Ca+</a:t>
            </a:r>
            <a:r>
              <a:rPr lang="en-US" altLang="ko-KR" sz="2200" baseline="30000" dirty="0"/>
              <a:t>208</a:t>
            </a:r>
            <a:r>
              <a:rPr lang="en-US" altLang="ko-KR" sz="2200" dirty="0"/>
              <a:t>Pb, etc.</a:t>
            </a:r>
          </a:p>
          <a:p>
            <a:pPr lvl="1"/>
            <a:endParaRPr lang="en-US" altLang="ko-KR" sz="900" baseline="30000" dirty="0"/>
          </a:p>
          <a:p>
            <a:pPr marL="342900" indent="-342900">
              <a:buFont typeface="Wingdings" pitchFamily="2" charset="2"/>
              <a:buChar char="§"/>
            </a:pPr>
            <a:r>
              <a:rPr lang="en-US" altLang="ko-KR" sz="2200" dirty="0"/>
              <a:t>Measurement: Excitation</a:t>
            </a:r>
            <a:r>
              <a:rPr lang="ko-KR" altLang="en-US" sz="2200" dirty="0"/>
              <a:t> </a:t>
            </a:r>
            <a:r>
              <a:rPr lang="en-US" altLang="ko-KR" sz="2200" dirty="0"/>
              <a:t>energy E* from </a:t>
            </a:r>
            <a:r>
              <a:rPr lang="en-US" altLang="ko-KR" sz="2200" dirty="0" err="1"/>
              <a:t>kinematically</a:t>
            </a:r>
            <a:r>
              <a:rPr lang="en-US" altLang="ko-KR" sz="2200" dirty="0"/>
              <a:t> complete measurement of all particles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47664" y="5939988"/>
            <a:ext cx="801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Si-</a:t>
            </a:r>
            <a:r>
              <a:rPr lang="en-US" altLang="ko-KR" b="1" dirty="0" err="1"/>
              <a:t>CsI</a:t>
            </a:r>
            <a:endParaRPr lang="ko-KR" altLang="en-US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932040" y="5949280"/>
            <a:ext cx="1773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Neutron Array</a:t>
            </a:r>
            <a:endParaRPr lang="ko-KR" altLang="en-US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6660232" y="3436545"/>
            <a:ext cx="249035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b="1" dirty="0">
                <a:solidFill>
                  <a:srgbClr val="0000FF"/>
                </a:solidFill>
              </a:rPr>
              <a:t>GDR/PDR</a:t>
            </a:r>
          </a:p>
          <a:p>
            <a:pPr algn="ctr"/>
            <a:r>
              <a:rPr lang="en-US" altLang="ko-KR" sz="2200" b="1" dirty="0">
                <a:solidFill>
                  <a:srgbClr val="0000FF"/>
                </a:solidFill>
              </a:rPr>
              <a:t>Particle Emission</a:t>
            </a:r>
          </a:p>
          <a:p>
            <a:pPr algn="ctr"/>
            <a:r>
              <a:rPr lang="en-US" altLang="ko-KR" sz="2200" b="1" dirty="0">
                <a:solidFill>
                  <a:srgbClr val="0000FF"/>
                </a:solidFill>
                <a:latin typeface="Arial"/>
                <a:cs typeface="Arial"/>
              </a:rPr>
              <a:t>▼</a:t>
            </a:r>
          </a:p>
          <a:p>
            <a:pPr algn="ctr"/>
            <a:r>
              <a:rPr lang="en-US" altLang="ko-KR" sz="2200" b="1" dirty="0">
                <a:solidFill>
                  <a:srgbClr val="FF0000"/>
                </a:solidFill>
                <a:latin typeface="Arial"/>
                <a:cs typeface="Arial"/>
              </a:rPr>
              <a:t>Symmetry </a:t>
            </a:r>
          </a:p>
          <a:p>
            <a:pPr algn="ctr"/>
            <a:r>
              <a:rPr lang="en-US" altLang="ko-KR" sz="2200" b="1" dirty="0">
                <a:solidFill>
                  <a:srgbClr val="FF0000"/>
                </a:solidFill>
                <a:latin typeface="Arial"/>
                <a:cs typeface="Arial"/>
              </a:rPr>
              <a:t>Energy</a:t>
            </a:r>
          </a:p>
          <a:p>
            <a:pPr algn="ctr"/>
            <a:r>
              <a:rPr lang="en-US" altLang="ko-KR" sz="2200" b="1" dirty="0">
                <a:solidFill>
                  <a:srgbClr val="0000FF"/>
                </a:solidFill>
                <a:latin typeface="Arial"/>
                <a:cs typeface="Arial"/>
              </a:rPr>
              <a:t>▼</a:t>
            </a:r>
          </a:p>
          <a:p>
            <a:pPr algn="ctr"/>
            <a:r>
              <a:rPr lang="en-US" altLang="ko-KR" sz="2200" b="1" dirty="0">
                <a:solidFill>
                  <a:srgbClr val="FF0000"/>
                </a:solidFill>
                <a:latin typeface="Arial"/>
                <a:cs typeface="Arial"/>
              </a:rPr>
              <a:t>Neutron </a:t>
            </a:r>
          </a:p>
          <a:p>
            <a:pPr algn="ctr"/>
            <a:r>
              <a:rPr lang="en-US" altLang="ko-KR" sz="2200" b="1" dirty="0">
                <a:solidFill>
                  <a:srgbClr val="FF0000"/>
                </a:solidFill>
                <a:latin typeface="Arial"/>
                <a:cs typeface="Arial"/>
              </a:rPr>
              <a:t>Thickness</a:t>
            </a:r>
            <a:endParaRPr lang="ko-KR" altLang="en-US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39166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High-Energy LAMPS 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3254-5E58-46DE-8A56-123A268E143C}" type="slidenum">
              <a:rPr lang="ko-KR" altLang="en-US" smtClean="0"/>
              <a:t>54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09" y="893038"/>
            <a:ext cx="8552382" cy="510476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278844" y="4421430"/>
            <a:ext cx="4541628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u="sng" dirty="0"/>
              <a:t>Central and peripheral collisions</a:t>
            </a:r>
          </a:p>
          <a:p>
            <a:pPr marL="441325" lvl="1" indent="-166688">
              <a:buFont typeface="Wingdings" pitchFamily="2" charset="2"/>
              <a:buChar char="§"/>
            </a:pPr>
            <a:r>
              <a:rPr lang="en-US" altLang="ko-KR" baseline="30000" dirty="0"/>
              <a:t>132</a:t>
            </a:r>
            <a:r>
              <a:rPr lang="en-US" altLang="ko-KR" dirty="0"/>
              <a:t>Sn+</a:t>
            </a:r>
            <a:r>
              <a:rPr lang="en-US" altLang="ko-KR" baseline="30000" dirty="0"/>
              <a:t>112</a:t>
            </a:r>
            <a:r>
              <a:rPr lang="en-US" altLang="ko-KR" dirty="0"/>
              <a:t>Sn, </a:t>
            </a:r>
            <a:r>
              <a:rPr lang="en-US" altLang="ko-KR" baseline="30000" dirty="0"/>
              <a:t>132</a:t>
            </a:r>
            <a:r>
              <a:rPr lang="en-US" altLang="ko-KR" dirty="0"/>
              <a:t>Sn+</a:t>
            </a:r>
            <a:r>
              <a:rPr lang="en-US" altLang="ko-KR" baseline="30000" dirty="0"/>
              <a:t>118</a:t>
            </a:r>
            <a:r>
              <a:rPr lang="en-US" altLang="ko-KR" dirty="0"/>
              <a:t>Sn, </a:t>
            </a:r>
            <a:r>
              <a:rPr lang="en-US" altLang="ko-KR" baseline="30000" dirty="0"/>
              <a:t>132</a:t>
            </a:r>
            <a:r>
              <a:rPr lang="en-US" altLang="ko-KR" dirty="0"/>
              <a:t>Sn+</a:t>
            </a:r>
            <a:r>
              <a:rPr lang="en-US" altLang="ko-KR" baseline="30000" dirty="0"/>
              <a:t>124</a:t>
            </a:r>
            <a:r>
              <a:rPr lang="en-US" altLang="ko-KR" dirty="0"/>
              <a:t>Sn </a:t>
            </a:r>
          </a:p>
          <a:p>
            <a:pPr marL="441325" lvl="1" indent="-166688">
              <a:buFont typeface="Wingdings" pitchFamily="2" charset="2"/>
              <a:buChar char="§"/>
            </a:pPr>
            <a:r>
              <a:rPr lang="en-US" altLang="ko-KR" baseline="30000" dirty="0"/>
              <a:t>124</a:t>
            </a:r>
            <a:r>
              <a:rPr lang="en-US" altLang="ko-KR" dirty="0"/>
              <a:t>Sn+</a:t>
            </a:r>
            <a:r>
              <a:rPr lang="en-US" altLang="ko-KR" baseline="30000" dirty="0"/>
              <a:t>112</a:t>
            </a:r>
            <a:r>
              <a:rPr lang="en-US" altLang="ko-KR" dirty="0"/>
              <a:t>Sn, </a:t>
            </a:r>
            <a:r>
              <a:rPr lang="en-US" altLang="ko-KR" baseline="30000" dirty="0"/>
              <a:t>124</a:t>
            </a:r>
            <a:r>
              <a:rPr lang="en-US" altLang="ko-KR" dirty="0"/>
              <a:t>Sn+</a:t>
            </a:r>
            <a:r>
              <a:rPr lang="en-US" altLang="ko-KR" baseline="30000" dirty="0"/>
              <a:t>118</a:t>
            </a:r>
            <a:r>
              <a:rPr lang="en-US" altLang="ko-KR" dirty="0"/>
              <a:t>Sn, </a:t>
            </a:r>
            <a:r>
              <a:rPr lang="en-US" altLang="ko-KR" baseline="30000" dirty="0"/>
              <a:t>124</a:t>
            </a:r>
            <a:r>
              <a:rPr lang="en-US" altLang="ko-KR" dirty="0"/>
              <a:t>Sn+</a:t>
            </a:r>
            <a:r>
              <a:rPr lang="en-US" altLang="ko-KR" baseline="30000" dirty="0"/>
              <a:t>124</a:t>
            </a:r>
            <a:r>
              <a:rPr lang="en-US" altLang="ko-KR" dirty="0"/>
              <a:t>Sn </a:t>
            </a:r>
          </a:p>
          <a:p>
            <a:pPr marL="441325" lvl="1" indent="-166688">
              <a:buFont typeface="Wingdings" pitchFamily="2" charset="2"/>
              <a:buChar char="§"/>
            </a:pPr>
            <a:r>
              <a:rPr lang="en-US" altLang="ko-KR" baseline="30000" dirty="0"/>
              <a:t>112</a:t>
            </a:r>
            <a:r>
              <a:rPr lang="en-US" altLang="ko-KR" dirty="0"/>
              <a:t>Sn+</a:t>
            </a:r>
            <a:r>
              <a:rPr lang="en-US" altLang="ko-KR" baseline="30000" dirty="0"/>
              <a:t>112</a:t>
            </a:r>
            <a:r>
              <a:rPr lang="en-US" altLang="ko-KR" dirty="0"/>
              <a:t>Sn, </a:t>
            </a:r>
            <a:r>
              <a:rPr lang="en-US" altLang="ko-KR" baseline="30000" dirty="0"/>
              <a:t>112</a:t>
            </a:r>
            <a:r>
              <a:rPr lang="en-US" altLang="ko-KR" dirty="0"/>
              <a:t>Sn+</a:t>
            </a:r>
            <a:r>
              <a:rPr lang="en-US" altLang="ko-KR" baseline="30000" dirty="0"/>
              <a:t>118</a:t>
            </a:r>
            <a:r>
              <a:rPr lang="en-US" altLang="ko-KR" dirty="0"/>
              <a:t>Sn, </a:t>
            </a:r>
            <a:r>
              <a:rPr lang="en-US" altLang="ko-KR" baseline="30000" dirty="0"/>
              <a:t>112</a:t>
            </a:r>
            <a:r>
              <a:rPr lang="en-US" altLang="ko-KR" dirty="0"/>
              <a:t>Sn+</a:t>
            </a:r>
            <a:r>
              <a:rPr lang="en-US" altLang="ko-KR" baseline="30000" dirty="0"/>
              <a:t>124</a:t>
            </a:r>
            <a:r>
              <a:rPr lang="en-US" altLang="ko-KR" dirty="0"/>
              <a:t>Sn </a:t>
            </a:r>
          </a:p>
          <a:p>
            <a:pPr marL="441325" lvl="1" indent="-166688">
              <a:buFont typeface="Wingdings" pitchFamily="2" charset="2"/>
              <a:buChar char="§"/>
            </a:pPr>
            <a:r>
              <a:rPr lang="en-US" altLang="ko-KR" baseline="30000" dirty="0"/>
              <a:t>106</a:t>
            </a:r>
            <a:r>
              <a:rPr lang="en-US" altLang="ko-KR" dirty="0"/>
              <a:t>Sn+</a:t>
            </a:r>
            <a:r>
              <a:rPr lang="en-US" altLang="ko-KR" baseline="30000" dirty="0"/>
              <a:t>112</a:t>
            </a:r>
            <a:r>
              <a:rPr lang="en-US" altLang="ko-KR" dirty="0"/>
              <a:t>Sn, </a:t>
            </a:r>
            <a:r>
              <a:rPr lang="en-US" altLang="ko-KR" baseline="30000" dirty="0"/>
              <a:t>106</a:t>
            </a:r>
            <a:r>
              <a:rPr lang="en-US" altLang="ko-KR" dirty="0"/>
              <a:t>Sn+</a:t>
            </a:r>
            <a:r>
              <a:rPr lang="en-US" altLang="ko-KR" baseline="30000" dirty="0"/>
              <a:t>118</a:t>
            </a:r>
            <a:r>
              <a:rPr lang="en-US" altLang="ko-KR" dirty="0"/>
              <a:t>Sn, </a:t>
            </a:r>
            <a:r>
              <a:rPr lang="en-US" altLang="ko-KR" baseline="30000" dirty="0"/>
              <a:t>106</a:t>
            </a:r>
            <a:r>
              <a:rPr lang="en-US" altLang="ko-KR" dirty="0"/>
              <a:t>Sn+</a:t>
            </a:r>
            <a:r>
              <a:rPr lang="en-US" altLang="ko-KR" baseline="30000" dirty="0"/>
              <a:t>124</a:t>
            </a:r>
            <a:r>
              <a:rPr lang="en-US" altLang="ko-KR" dirty="0"/>
              <a:t>Sn </a:t>
            </a:r>
          </a:p>
          <a:p>
            <a:pPr lvl="1"/>
            <a:r>
              <a:rPr lang="en-US" altLang="ko-KR" dirty="0"/>
              <a:t>etc.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9" name="바닥글 개체 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4597006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Applications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55</a:t>
            </a:fld>
            <a:endParaRPr lang="ko-KR" altLang="en-US" dirty="0"/>
          </a:p>
        </p:txBody>
      </p:sp>
      <p:sp>
        <p:nvSpPr>
          <p:cNvPr id="7" name="내용 개체 틀 2"/>
          <p:cNvSpPr>
            <a:spLocks noGrp="1"/>
          </p:cNvSpPr>
          <p:nvPr>
            <p:ph idx="1"/>
          </p:nvPr>
        </p:nvSpPr>
        <p:spPr>
          <a:xfrm>
            <a:off x="457200" y="1052736"/>
            <a:ext cx="8075240" cy="2232248"/>
          </a:xfrm>
        </p:spPr>
        <p:txBody>
          <a:bodyPr>
            <a:normAutofit/>
          </a:bodyPr>
          <a:lstStyle/>
          <a:p>
            <a:r>
              <a:rPr lang="en-US" altLang="ko-KR" dirty="0"/>
              <a:t>WWW</a:t>
            </a:r>
          </a:p>
          <a:p>
            <a:pPr lvl="1"/>
            <a:r>
              <a:rPr lang="en-US" altLang="ko-KR" dirty="0"/>
              <a:t>Tim Berners-Lee invented WWW at CERN in 1989 for automatic information sharing among scientists all over the world</a:t>
            </a:r>
          </a:p>
          <a:p>
            <a:endParaRPr lang="ko-KR" altLang="en-US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47" b="20745"/>
          <a:stretch/>
        </p:blipFill>
        <p:spPr>
          <a:xfrm>
            <a:off x="1187624" y="3284984"/>
            <a:ext cx="2854446" cy="2448272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345" y="3311289"/>
            <a:ext cx="3568055" cy="236918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427984" y="5795972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One</a:t>
            </a:r>
            <a:r>
              <a:rPr lang="ko-KR" altLang="en-US" dirty="0"/>
              <a:t> </a:t>
            </a:r>
            <a:r>
              <a:rPr lang="en-US" altLang="ko-KR" dirty="0"/>
              <a:t>in Globe and another one in CC</a:t>
            </a:r>
            <a:endParaRPr lang="ko-KR" altLang="en-US" dirty="0"/>
          </a:p>
        </p:txBody>
      </p:sp>
      <p:sp>
        <p:nvSpPr>
          <p:cNvPr id="11" name="날짜 개체 틀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12" name="바닥글 개체 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8464255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Applications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56</a:t>
            </a:fld>
            <a:endParaRPr lang="ko-KR" altLang="en-US" dirty="0"/>
          </a:p>
        </p:txBody>
      </p:sp>
      <p:pic>
        <p:nvPicPr>
          <p:cNvPr id="7" name="Picture 7" descr="gri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039559"/>
            <a:ext cx="6324600" cy="379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83691" y="5013176"/>
            <a:ext cx="623252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US" altLang="ko-KR" sz="1800" b="1" u="sng" dirty="0">
                <a:latin typeface="+mn-lt"/>
              </a:rPr>
              <a:t>Amount of the LHC data</a:t>
            </a:r>
          </a:p>
          <a:p>
            <a:pPr algn="ctr" eaLnBrk="1" hangingPunct="1"/>
            <a:r>
              <a:rPr lang="en-US" altLang="ko-KR" sz="1800" dirty="0">
                <a:latin typeface="+mn-lt"/>
              </a:rPr>
              <a:t>The detectors spew out analyzed data at </a:t>
            </a:r>
            <a:r>
              <a:rPr lang="en-US" altLang="ko-KR" sz="1800" b="1" dirty="0">
                <a:latin typeface="+mn-lt"/>
              </a:rPr>
              <a:t>700 MB/sec.</a:t>
            </a:r>
          </a:p>
          <a:p>
            <a:pPr algn="ctr" eaLnBrk="1" hangingPunct="1"/>
            <a:r>
              <a:rPr lang="en-US" altLang="ko-KR" sz="1800" dirty="0">
                <a:latin typeface="+mn-lt"/>
              </a:rPr>
              <a:t>That is ~30,000 Encyclopedia </a:t>
            </a:r>
            <a:r>
              <a:rPr lang="en-US" altLang="ko-KR" sz="1800" dirty="0" err="1">
                <a:latin typeface="+mn-lt"/>
              </a:rPr>
              <a:t>Britannicas</a:t>
            </a:r>
            <a:r>
              <a:rPr lang="en-US" altLang="ko-KR" sz="1800" dirty="0">
                <a:latin typeface="+mn-lt"/>
              </a:rPr>
              <a:t> </a:t>
            </a:r>
            <a:r>
              <a:rPr lang="en-US" altLang="ko-KR" sz="1800" i="1" dirty="0">
                <a:latin typeface="+mn-lt"/>
              </a:rPr>
              <a:t>every second </a:t>
            </a:r>
            <a:r>
              <a:rPr lang="en-US" altLang="ko-KR" sz="1800" dirty="0">
                <a:latin typeface="+mn-lt"/>
              </a:rPr>
              <a:t>!</a:t>
            </a:r>
          </a:p>
        </p:txBody>
      </p:sp>
      <p:sp>
        <p:nvSpPr>
          <p:cNvPr id="9" name="Rectangle 9"/>
          <p:cNvSpPr/>
          <p:nvPr/>
        </p:nvSpPr>
        <p:spPr>
          <a:xfrm>
            <a:off x="3352800" y="887159"/>
            <a:ext cx="304800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</a:rPr>
              <a:t>THE GRID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325" y="1115759"/>
            <a:ext cx="2454275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6441504" y="4892967"/>
            <a:ext cx="2667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US" altLang="ko-KR" sz="1800" dirty="0">
                <a:latin typeface="+mn-lt"/>
              </a:rPr>
              <a:t>That is 15,000,000 GB </a:t>
            </a:r>
          </a:p>
          <a:p>
            <a:pPr algn="ctr" eaLnBrk="1" hangingPunct="1"/>
            <a:r>
              <a:rPr lang="en-US" altLang="ko-KR" sz="1800" dirty="0">
                <a:latin typeface="+mn-lt"/>
              </a:rPr>
              <a:t>(15 PB) per year:</a:t>
            </a:r>
          </a:p>
          <a:p>
            <a:pPr algn="ctr" eaLnBrk="1" hangingPunct="1"/>
            <a:r>
              <a:rPr lang="en-US" altLang="ko-KR" sz="1800" dirty="0">
                <a:latin typeface="+mn-lt"/>
              </a:rPr>
              <a:t>20 km stack of average CDs per year.</a:t>
            </a:r>
          </a:p>
        </p:txBody>
      </p:sp>
      <p:sp>
        <p:nvSpPr>
          <p:cNvPr id="12" name="날짜 개체 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13" name="바닥글 개체 틀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2199687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Applications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57</a:t>
            </a:fld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352" y="3717032"/>
            <a:ext cx="3921112" cy="231804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980728"/>
            <a:ext cx="3528392" cy="2710524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88" y="1785011"/>
            <a:ext cx="4304220" cy="322816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15616" y="908720"/>
            <a:ext cx="30738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dirty="0">
                <a:solidFill>
                  <a:srgbClr val="FF0000"/>
                </a:solidFill>
              </a:rPr>
              <a:t>Tumor therapy</a:t>
            </a:r>
            <a:endParaRPr lang="ko-KR" altLang="en-US" sz="32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41409" y="5157192"/>
            <a:ext cx="29545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/>
              <a:t>Figures &amp; pictures </a:t>
            </a:r>
          </a:p>
          <a:p>
            <a:r>
              <a:rPr lang="en-US" altLang="ko-KR" sz="2400" dirty="0"/>
              <a:t>from GSI, Germany</a:t>
            </a:r>
            <a:r>
              <a:rPr lang="ko-KR" altLang="en-US" sz="2400" dirty="0"/>
              <a:t> </a:t>
            </a:r>
          </a:p>
        </p:txBody>
      </p:sp>
      <p:sp>
        <p:nvSpPr>
          <p:cNvPr id="13" name="날짜 개체 틀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14" name="바닥글 개체 틀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1542478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Summary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864" y="1124744"/>
            <a:ext cx="8229600" cy="4032448"/>
          </a:xfrm>
        </p:spPr>
        <p:txBody>
          <a:bodyPr>
            <a:normAutofit lnSpcReduction="10000"/>
          </a:bodyPr>
          <a:lstStyle/>
          <a:p>
            <a:r>
              <a:rPr lang="en-US" altLang="ko-KR" dirty="0"/>
              <a:t>Nuclear physics is essential to understand the universe and fundamental interactions.</a:t>
            </a:r>
          </a:p>
          <a:p>
            <a:r>
              <a:rPr lang="en-US" altLang="ko-KR" dirty="0"/>
              <a:t>The large hadron collider (LHC) is exploring the high-temperature and high-density QCD matter in early universe.</a:t>
            </a:r>
          </a:p>
          <a:p>
            <a:r>
              <a:rPr lang="en-US" altLang="ko-KR" dirty="0"/>
              <a:t>The rare-isotope beam facility RAON is exploring the origin of elements &amp; stability of matter from low to high densities.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58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67920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5002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50021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50021"/>
                                      </p:to>
                                    </p:animClr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50021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50021"/>
                                      </p:to>
                                    </p:animClr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50021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53" b="4258"/>
          <a:stretch/>
        </p:blipFill>
        <p:spPr>
          <a:xfrm>
            <a:off x="-36512" y="-27384"/>
            <a:ext cx="9180512" cy="6877635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-36512" y="361684"/>
            <a:ext cx="36724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</a:rPr>
              <a:t>http://www.particleadventure.org/history-universe.html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59</a:t>
            </a:fld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 rot="19981134">
            <a:off x="4082524" y="410506"/>
            <a:ext cx="170431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200" b="1" dirty="0">
                <a:solidFill>
                  <a:srgbClr val="FFFF00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희귀 동위원소</a:t>
            </a:r>
            <a:endParaRPr lang="en-US" altLang="ko-KR" sz="2200" b="1" dirty="0">
              <a:solidFill>
                <a:srgbClr val="FFFF00"/>
              </a:solidFill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  <a:p>
            <a:pPr algn="ctr"/>
            <a:r>
              <a:rPr lang="ko-KR" altLang="en-US" sz="2200" b="1" dirty="0">
                <a:solidFill>
                  <a:srgbClr val="FFFF00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중이온 가속기</a:t>
            </a:r>
            <a:endParaRPr lang="en-US" altLang="ko-KR" sz="2200" b="1" dirty="0">
              <a:solidFill>
                <a:srgbClr val="FFFF00"/>
              </a:solidFill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  <a:p>
            <a:pPr algn="ctr"/>
            <a:r>
              <a:rPr lang="en-US" altLang="ko-KR" sz="2200" b="1" dirty="0">
                <a:solidFill>
                  <a:srgbClr val="FFFF00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RIBF, RAON</a:t>
            </a:r>
            <a:endParaRPr lang="ko-KR" altLang="en-US" sz="2200" b="1" dirty="0">
              <a:solidFill>
                <a:srgbClr val="FFFF00"/>
              </a:solidFill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20263040">
            <a:off x="2081864" y="1178936"/>
            <a:ext cx="1795684" cy="707886"/>
          </a:xfrm>
          <a:prstGeom prst="rect">
            <a:avLst/>
          </a:prstGeom>
          <a:solidFill>
            <a:srgbClr val="161B88"/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 err="1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고에너지</a:t>
            </a:r>
            <a:r>
              <a:rPr lang="ko-KR" altLang="en-US" sz="2000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가속기</a:t>
            </a:r>
            <a:endParaRPr lang="en-US" altLang="ko-KR" sz="20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  <a:p>
            <a:pPr algn="ctr"/>
            <a:r>
              <a:rPr lang="en-US" altLang="ko-KR" sz="2000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(LHC, RHIC)</a:t>
            </a:r>
            <a:endParaRPr lang="ko-KR" altLang="en-US" sz="20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100392" y="-27384"/>
            <a:ext cx="1008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err="1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방사광</a:t>
            </a:r>
            <a:r>
              <a:rPr lang="en-US" altLang="ko-KR" sz="2000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000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가속기</a:t>
            </a:r>
          </a:p>
        </p:txBody>
      </p:sp>
    </p:spTree>
    <p:extLst>
      <p:ext uri="{BB962C8B-B14F-4D97-AF65-F5344CB8AC3E}">
        <p14:creationId xmlns:p14="http://schemas.microsoft.com/office/powerpoint/2010/main" val="220756963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Summary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864" y="1124744"/>
            <a:ext cx="8229600" cy="4968552"/>
          </a:xfrm>
        </p:spPr>
        <p:txBody>
          <a:bodyPr>
            <a:normAutofit lnSpcReduction="10000"/>
          </a:bodyPr>
          <a:lstStyle/>
          <a:p>
            <a:r>
              <a:rPr lang="en-US" altLang="ko-KR" dirty="0">
                <a:solidFill>
                  <a:srgbClr val="A50021"/>
                </a:solidFill>
              </a:rPr>
              <a:t>Nuclear physics is essential to understand the universe and fundamental interactions.</a:t>
            </a:r>
          </a:p>
          <a:p>
            <a:r>
              <a:rPr lang="en-US" altLang="ko-KR" dirty="0">
                <a:solidFill>
                  <a:srgbClr val="A50021"/>
                </a:solidFill>
              </a:rPr>
              <a:t>The large hadron collider (LHC) is exploring the high-temperature and high-density QCD matter in early universe.</a:t>
            </a:r>
          </a:p>
          <a:p>
            <a:r>
              <a:rPr lang="en-US" altLang="ko-KR" dirty="0">
                <a:solidFill>
                  <a:srgbClr val="A50021"/>
                </a:solidFill>
              </a:rPr>
              <a:t>The rare-isotope beam facility RAON is exploring the origin of elements &amp; stability of matter from low to high densities.</a:t>
            </a:r>
          </a:p>
          <a:p>
            <a:r>
              <a:rPr lang="en-US" altLang="ko-KR" b="1" dirty="0">
                <a:solidFill>
                  <a:srgbClr val="FF0000"/>
                </a:solidFill>
              </a:rPr>
              <a:t>Future of nuclear physics in Korea is quite promising for next decades. 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25-29 JUNE 2018</a:t>
            </a:r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Nuclear Physics School 2018 @ APCTP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5C3D-02F9-43E2-A909-2024C2280B94}" type="slidenum">
              <a:rPr lang="ko-KR" altLang="en-US" smtClean="0"/>
              <a:pPr/>
              <a:t>60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13711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7a63ae98c9331042c85a0ce3caf3b722">
  <xsd:schema xmlns:xsd="http://www.w3.org/2001/XMLSchema" xmlns:p="http://schemas.microsoft.com/office/2006/metadata/properties" targetNamespace="http://schemas.microsoft.com/office/2006/metadata/properties" ma:root="true" ma:fieldsID="643ad641ad674e858ec36190b61f65cd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C16B4AD-4476-47CA-BDDD-0238D4E4B9E1}">
  <ds:schemaRefs>
    <ds:schemaRef ds:uri="http://purl.org/dc/terms/"/>
    <ds:schemaRef ds:uri="http://purl.org/dc/elements/1.1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E1D2009-1096-427B-A3E7-44FEF49536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0CE2CEE5-D13B-4917-9A5B-55A6118A66B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8086</TotalTime>
  <Words>3065</Words>
  <Application>Microsoft Office PowerPoint</Application>
  <PresentationFormat>화면 슬라이드 쇼(4:3)</PresentationFormat>
  <Paragraphs>695</Paragraphs>
  <Slides>60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60</vt:i4>
      </vt:variant>
    </vt:vector>
  </HeadingPairs>
  <TitlesOfParts>
    <vt:vector size="79" baseType="lpstr">
      <vt:lpstr>SimSun</vt:lpstr>
      <vt:lpstr>Arial Unicode MS</vt:lpstr>
      <vt:lpstr>HY견고딕</vt:lpstr>
      <vt:lpstr>휴먼엑스포</vt:lpstr>
      <vt:lpstr>Helvetica</vt:lpstr>
      <vt:lpstr>SimSun</vt:lpstr>
      <vt:lpstr>Wingdings</vt:lpstr>
      <vt:lpstr>굴림</vt:lpstr>
      <vt:lpstr>Arial</vt:lpstr>
      <vt:lpstr>Cambria Math</vt:lpstr>
      <vt:lpstr>Symbol</vt:lpstr>
      <vt:lpstr>맑은 고딕</vt:lpstr>
      <vt:lpstr>휴먼모음T</vt:lpstr>
      <vt:lpstr>MS PGothic</vt:lpstr>
      <vt:lpstr>Times New Roman</vt:lpstr>
      <vt:lpstr>华文楷体</vt:lpstr>
      <vt:lpstr>Calibri</vt:lpstr>
      <vt:lpstr>MS PGothic</vt:lpstr>
      <vt:lpstr>Office 테마</vt:lpstr>
      <vt:lpstr>Overview of  Nuclear Physics  in Korea</vt:lpstr>
      <vt:lpstr>Big Questions in Nuclear &amp; Particle Physics</vt:lpstr>
      <vt:lpstr>Structure of Matter</vt:lpstr>
      <vt:lpstr>Elementary Particles</vt:lpstr>
      <vt:lpstr>High-Multiplicity Event in pp</vt:lpstr>
      <vt:lpstr>PowerPoint 프레젠테이션</vt:lpstr>
      <vt:lpstr>PowerPoint 프레젠테이션</vt:lpstr>
      <vt:lpstr>PowerPoint 프레젠테이션</vt:lpstr>
      <vt:lpstr>Discovery of Higgs</vt:lpstr>
      <vt:lpstr>Structure of Matter (New Axis)</vt:lpstr>
      <vt:lpstr>Nuclear Chart &amp; Nuclear Physics</vt:lpstr>
      <vt:lpstr>Origin of Heavy Elements</vt:lpstr>
      <vt:lpstr>PowerPoint 프레젠테이션</vt:lpstr>
      <vt:lpstr>PowerPoint 프레젠테이션</vt:lpstr>
      <vt:lpstr>PowerPoint 프레젠테이션</vt:lpstr>
      <vt:lpstr>About Nuclear Matter: Equation of State (EOS) and Symmetry Energy</vt:lpstr>
      <vt:lpstr>Symmetry Energy &amp; Neutron Stars</vt:lpstr>
      <vt:lpstr>How do we measure?</vt:lpstr>
      <vt:lpstr>Accelerator</vt:lpstr>
      <vt:lpstr>CERN: World’s Biggest Lab.</vt:lpstr>
      <vt:lpstr>Large Hadron Collider (LHC)</vt:lpstr>
      <vt:lpstr>Large Hadron Collider (LHC)</vt:lpstr>
      <vt:lpstr>Large Hadron Collider (LHC)</vt:lpstr>
      <vt:lpstr>Large Hadron Collider (LHC)</vt:lpstr>
      <vt:lpstr>Large Hadron Collider (LHC)</vt:lpstr>
      <vt:lpstr>Old-fashioned Detector</vt:lpstr>
      <vt:lpstr>Old-fashioned Detector</vt:lpstr>
      <vt:lpstr>PowerPoint 프레젠테이션</vt:lpstr>
      <vt:lpstr>ATLAS Detector @ LHC</vt:lpstr>
      <vt:lpstr>CMS Detector</vt:lpstr>
      <vt:lpstr>ATLAS vs. CMS</vt:lpstr>
      <vt:lpstr>PowerPoint 프레젠테이션</vt:lpstr>
      <vt:lpstr>Brief History of LHC</vt:lpstr>
      <vt:lpstr>Aerial View of P5 for CMS in 1998</vt:lpstr>
      <vt:lpstr>Finishing P5 Cavern in Feb. 2005</vt:lpstr>
      <vt:lpstr>Assembly on the Ground</vt:lpstr>
      <vt:lpstr>Assembly in Underground Cave</vt:lpstr>
      <vt:lpstr>Assembly Completed</vt:lpstr>
      <vt:lpstr>Run History</vt:lpstr>
      <vt:lpstr>Run History </vt:lpstr>
      <vt:lpstr>Back in Business</vt:lpstr>
      <vt:lpstr>Heavy-Ion Runs at LHC</vt:lpstr>
      <vt:lpstr>Typical PbPb Event </vt:lpstr>
      <vt:lpstr>Υ(1S) Candidates in PbPb &amp; pPb</vt:lpstr>
      <vt:lpstr>m-m+ Invariant Mass Distribution</vt:lpstr>
      <vt:lpstr>Υ(nS) Sequential Suppression</vt:lpstr>
      <vt:lpstr>Efforts in Korea</vt:lpstr>
      <vt:lpstr>PowerPoint 프레젠테이션</vt:lpstr>
      <vt:lpstr>Brief History of RISP</vt:lpstr>
      <vt:lpstr>New RIB Facility RAON in Korea</vt:lpstr>
      <vt:lpstr>RI Beam Production Methods</vt:lpstr>
      <vt:lpstr>KOBRA</vt:lpstr>
      <vt:lpstr>KOBRA &amp; Low-Energy LAMPS</vt:lpstr>
      <vt:lpstr>High-Energy LAMPS </vt:lpstr>
      <vt:lpstr>Applications</vt:lpstr>
      <vt:lpstr>Applications</vt:lpstr>
      <vt:lpstr>Applications</vt:lpstr>
      <vt:lpstr>Summary</vt:lpstr>
      <vt:lpstr>PowerPoint 프레젠테이션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Exploring High-Density QCD Matter with CMS/LHC</dc:title>
  <dc:creator>user</dc:creator>
  <cp:lastModifiedBy>홍병식</cp:lastModifiedBy>
  <cp:revision>761</cp:revision>
  <cp:lastPrinted>2012-06-27T05:58:46Z</cp:lastPrinted>
  <dcterms:created xsi:type="dcterms:W3CDTF">2011-09-17T10:23:26Z</dcterms:created>
  <dcterms:modified xsi:type="dcterms:W3CDTF">2018-06-24T07:38:14Z</dcterms:modified>
</cp:coreProperties>
</file>