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447" r:id="rId2"/>
    <p:sldId id="1053" r:id="rId3"/>
    <p:sldId id="1013" r:id="rId4"/>
    <p:sldId id="1014" r:id="rId5"/>
    <p:sldId id="1050" r:id="rId6"/>
    <p:sldId id="1051" r:id="rId7"/>
    <p:sldId id="1052" r:id="rId8"/>
    <p:sldId id="1054" r:id="rId9"/>
    <p:sldId id="1055" r:id="rId10"/>
    <p:sldId id="1056" r:id="rId11"/>
    <p:sldId id="1057" r:id="rId12"/>
    <p:sldId id="1058" r:id="rId13"/>
    <p:sldId id="1059" r:id="rId14"/>
    <p:sldId id="1060" r:id="rId15"/>
    <p:sldId id="1061" r:id="rId16"/>
    <p:sldId id="1062" r:id="rId17"/>
  </p:sldIdLst>
  <p:sldSz cx="9144000" cy="6858000" type="screen4x3"/>
  <p:notesSz cx="6807200" cy="99393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FF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밝은 스타일 3 - 강조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보통 스타일 4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95309" autoAdjust="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1289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FB9B4B-A2E4-49C4-B679-D3A2E6154F1C}" type="datetimeFigureOut">
              <a:rPr lang="ko-KR" altLang="en-US" smtClean="0"/>
              <a:t>2017-11-30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F00589-5723-46ED-BF59-856EF967033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093889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EF7C9F-0E50-4D5A-9573-559C282E412C}" type="datetimeFigureOut">
              <a:rPr lang="ko-KR" altLang="en-US" smtClean="0"/>
              <a:pPr/>
              <a:t>2017-11-30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CE6D1B-6DA8-433E-BE6A-2133179FC3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161046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683517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643934" y="0"/>
            <a:ext cx="500066" cy="365125"/>
          </a:xfrm>
        </p:spPr>
        <p:txBody>
          <a:bodyPr/>
          <a:lstStyle/>
          <a:p>
            <a:fld id="{ED9C81F0-C463-49C4-82BD-E90C2F6F3C60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C81F0-C463-49C4-82BD-E90C2F6F3C6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14282" y="116632"/>
            <a:ext cx="8643998" cy="796908"/>
          </a:xfrm>
        </p:spPr>
        <p:txBody>
          <a:bodyPr/>
          <a:lstStyle>
            <a:lvl1pPr>
              <a:defRPr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1"/>
            </a:lvl1pPr>
            <a:lvl2pPr>
              <a:defRPr b="1"/>
            </a:lvl2pPr>
            <a:lvl3pPr>
              <a:defRPr b="1"/>
            </a:lvl3pPr>
            <a:lvl4pPr>
              <a:defRPr b="1"/>
            </a:lvl4pPr>
            <a:lvl5pPr>
              <a:defRPr b="1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10400" y="0"/>
            <a:ext cx="2133600" cy="365125"/>
          </a:xfrm>
        </p:spPr>
        <p:txBody>
          <a:bodyPr/>
          <a:lstStyle/>
          <a:p>
            <a:fld id="{ED9C81F0-C463-49C4-82BD-E90C2F6F3C60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C81F0-C463-49C4-82BD-E90C2F6F3C6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C81F0-C463-49C4-82BD-E90C2F6F3C6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C81F0-C463-49C4-82BD-E90C2F6F3C6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C81F0-C463-49C4-82BD-E90C2F6F3C6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C81F0-C463-49C4-82BD-E90C2F6F3C6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C81F0-C463-49C4-82BD-E90C2F6F3C6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C81F0-C463-49C4-82BD-E90C2F6F3C6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C81F0-C463-49C4-82BD-E90C2F6F3C6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C81F0-C463-49C4-82BD-E90C2F6F3C6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75926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8643998" cy="7969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214282" y="1142984"/>
            <a:ext cx="8643998" cy="51435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10400" y="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C81F0-C463-49C4-82BD-E90C2F6F3C6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79" r:id="rId13"/>
  </p:sldLayoutIdLst>
  <p:hf sldNum="0" hdr="0" ftr="0" dt="0"/>
  <p:txStyles>
    <p:titleStyle>
      <a:lvl1pPr algn="ctr" defTabSz="914400" rtl="0" eaLnBrk="1" latinLnBrk="1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1689233"/>
            <a:ext cx="9144000" cy="1440160"/>
          </a:xfrm>
          <a:prstGeom prst="rect">
            <a:avLst/>
          </a:prstGeom>
          <a:gradFill flip="none"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Arial" pitchFamily="34" charset="0"/>
              <a:ea typeface="Arial Unicode MS" pitchFamily="50" charset="-127"/>
              <a:cs typeface="Arial" pitchFamily="34" charset="0"/>
            </a:endParaRPr>
          </a:p>
        </p:txBody>
      </p:sp>
      <p:sp>
        <p:nvSpPr>
          <p:cNvPr id="6" name="부제목 2"/>
          <p:cNvSpPr>
            <a:spLocks noGrp="1"/>
          </p:cNvSpPr>
          <p:nvPr>
            <p:ph type="subTitle" idx="1"/>
          </p:nvPr>
        </p:nvSpPr>
        <p:spPr>
          <a:xfrm>
            <a:off x="683568" y="3717032"/>
            <a:ext cx="7776864" cy="2428875"/>
          </a:xfrm>
        </p:spPr>
        <p:txBody>
          <a:bodyPr>
            <a:normAutofit/>
          </a:bodyPr>
          <a:lstStyle/>
          <a:p>
            <a:endParaRPr lang="en-US" altLang="ko-KR" sz="1000" dirty="0" smtClean="0">
              <a:solidFill>
                <a:srgbClr val="002060"/>
              </a:solidFill>
              <a:latin typeface="+mj-ea"/>
              <a:ea typeface="+mj-ea"/>
              <a:cs typeface="Arial" pitchFamily="34" charset="0"/>
            </a:endParaRPr>
          </a:p>
          <a:p>
            <a:endParaRPr lang="en-US" altLang="ko-KR" sz="1000" dirty="0" smtClean="0">
              <a:solidFill>
                <a:srgbClr val="002060"/>
              </a:solidFill>
              <a:latin typeface="+mj-ea"/>
              <a:ea typeface="+mj-ea"/>
              <a:cs typeface="Arial" pitchFamily="34" charset="0"/>
            </a:endParaRPr>
          </a:p>
          <a:p>
            <a:r>
              <a:rPr lang="en-US" altLang="ko-KR" dirty="0" smtClean="0">
                <a:solidFill>
                  <a:schemeClr val="tx1"/>
                </a:solidFill>
                <a:latin typeface="+mj-ea"/>
                <a:ea typeface="+mj-ea"/>
                <a:cs typeface="Arial" pitchFamily="34" charset="0"/>
              </a:rPr>
              <a:t>Youngman Kim</a:t>
            </a:r>
          </a:p>
          <a:p>
            <a:endParaRPr lang="en-US" altLang="ko-KR" sz="1100" dirty="0" smtClean="0">
              <a:solidFill>
                <a:schemeClr val="tx1"/>
              </a:solidFill>
              <a:latin typeface="+mj-ea"/>
              <a:ea typeface="+mj-ea"/>
              <a:cs typeface="Arial" pitchFamily="34" charset="0"/>
            </a:endParaRPr>
          </a:p>
          <a:p>
            <a:r>
              <a:rPr lang="en-US" altLang="ko-KR" sz="2600" dirty="0" smtClean="0">
                <a:solidFill>
                  <a:schemeClr val="tx1"/>
                </a:solidFill>
                <a:latin typeface="+mj-ea"/>
                <a:ea typeface="+mj-ea"/>
                <a:cs typeface="Arial" pitchFamily="34" charset="0"/>
              </a:rPr>
              <a:t>Rare Isotope Science Project</a:t>
            </a:r>
            <a:endParaRPr lang="en-US" altLang="ko-KR" sz="2600" b="1" dirty="0" smtClean="0">
              <a:solidFill>
                <a:schemeClr val="tx1"/>
              </a:solidFill>
              <a:latin typeface="+mj-ea"/>
              <a:ea typeface="+mj-ea"/>
              <a:cs typeface="Arial" pitchFamily="34" charset="0"/>
            </a:endParaRPr>
          </a:p>
          <a:p>
            <a:endParaRPr lang="en-US" altLang="ko-KR" sz="900" dirty="0" smtClean="0">
              <a:solidFill>
                <a:schemeClr val="tx1"/>
              </a:solidFill>
              <a:latin typeface="+mj-ea"/>
              <a:ea typeface="+mj-ea"/>
              <a:cs typeface="Arial" pitchFamily="34" charset="0"/>
            </a:endParaRPr>
          </a:p>
          <a:p>
            <a:r>
              <a:rPr lang="en-US" altLang="ko-KR" sz="2600" dirty="0" smtClean="0">
                <a:solidFill>
                  <a:schemeClr val="tx1"/>
                </a:solidFill>
                <a:latin typeface="+mj-ea"/>
                <a:ea typeface="+mj-ea"/>
                <a:cs typeface="Arial" pitchFamily="34" charset="0"/>
              </a:rPr>
              <a:t>Institute for Basic Science, </a:t>
            </a:r>
            <a:r>
              <a:rPr lang="en-US" altLang="ko-KR" sz="2600" dirty="0" err="1" smtClean="0">
                <a:solidFill>
                  <a:schemeClr val="tx1"/>
                </a:solidFill>
                <a:latin typeface="+mj-ea"/>
                <a:ea typeface="+mj-ea"/>
                <a:cs typeface="Arial" pitchFamily="34" charset="0"/>
              </a:rPr>
              <a:t>Daejeon</a:t>
            </a:r>
            <a:r>
              <a:rPr lang="en-US" altLang="ko-KR" sz="2600" dirty="0" smtClean="0">
                <a:solidFill>
                  <a:schemeClr val="tx1"/>
                </a:solidFill>
                <a:latin typeface="+mj-ea"/>
                <a:ea typeface="+mj-ea"/>
                <a:cs typeface="Arial" pitchFamily="34" charset="0"/>
              </a:rPr>
              <a:t>, Korea</a:t>
            </a:r>
          </a:p>
        </p:txBody>
      </p:sp>
      <p:sp>
        <p:nvSpPr>
          <p:cNvPr id="7" name="Rectangle 1"/>
          <p:cNvSpPr>
            <a:spLocks noGrp="1" noChangeArrowheads="1"/>
          </p:cNvSpPr>
          <p:nvPr>
            <p:ph type="ctrTitle"/>
          </p:nvPr>
        </p:nvSpPr>
        <p:spPr>
          <a:xfrm>
            <a:off x="0" y="1689232"/>
            <a:ext cx="9144000" cy="1440161"/>
          </a:xfrm>
          <a:solidFill>
            <a:schemeClr val="bg1"/>
          </a:solidFill>
        </p:spPr>
        <p:txBody>
          <a:bodyPr wrap="none">
            <a:normAutofit/>
          </a:bodyPr>
          <a:lstStyle/>
          <a:p>
            <a:r>
              <a:rPr lang="en-US" altLang="ko-KR" dirty="0" smtClean="0">
                <a:latin typeface="+mj-ea"/>
                <a:cs typeface="Arial" pitchFamily="34" charset="0"/>
              </a:rPr>
              <a:t>Nuclear theory at RISP for RAON</a:t>
            </a:r>
            <a:endParaRPr lang="en-US" altLang="ko-KR" dirty="0">
              <a:effectLst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6177548"/>
            <a:ext cx="1835696" cy="635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 descr="C:\Users\User5\Desktop\RISP_workshop_presentation\top_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169816"/>
            <a:ext cx="1008112" cy="596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467544" y="332656"/>
            <a:ext cx="840668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000" dirty="0" smtClean="0"/>
              <a:t>・</a:t>
            </a:r>
            <a:r>
              <a:rPr lang="ko-KR" altLang="en-US" sz="2000" dirty="0"/>
              <a:t>유효 이론을 이용한 핵반응</a:t>
            </a:r>
            <a:r>
              <a:rPr lang="en-US" altLang="ko-KR" sz="2000" dirty="0"/>
              <a:t>/</a:t>
            </a:r>
            <a:r>
              <a:rPr lang="ko-KR" altLang="en-US" sz="2000" dirty="0" err="1"/>
              <a:t>핵력</a:t>
            </a:r>
            <a:r>
              <a:rPr lang="ko-KR" altLang="en-US" sz="2000" dirty="0"/>
              <a:t>  연구</a:t>
            </a:r>
          </a:p>
          <a:p>
            <a:r>
              <a:rPr lang="ko-KR" altLang="en-US" sz="2000" dirty="0" smtClean="0"/>
              <a:t>・</a:t>
            </a:r>
            <a:r>
              <a:rPr lang="en-US" altLang="ko-KR" sz="2000" dirty="0"/>
              <a:t>12C(</a:t>
            </a:r>
            <a:r>
              <a:rPr lang="en-US" altLang="ko-KR" sz="2000" dirty="0" err="1"/>
              <a:t>d,p</a:t>
            </a:r>
            <a:r>
              <a:rPr lang="en-US" altLang="ko-KR" sz="2000" dirty="0"/>
              <a:t>)13C, 14C(</a:t>
            </a:r>
            <a:r>
              <a:rPr lang="en-US" altLang="ko-KR" sz="2000" dirty="0" err="1"/>
              <a:t>d,p</a:t>
            </a:r>
            <a:r>
              <a:rPr lang="en-US" altLang="ko-KR" sz="2000" dirty="0"/>
              <a:t>)15C,  16C(</a:t>
            </a:r>
            <a:r>
              <a:rPr lang="en-US" altLang="ko-KR" sz="2000" dirty="0" err="1"/>
              <a:t>d,p</a:t>
            </a:r>
            <a:r>
              <a:rPr lang="en-US" altLang="ko-KR" sz="2000" dirty="0"/>
              <a:t>)17C </a:t>
            </a:r>
            <a:r>
              <a:rPr lang="ko-KR" altLang="en-US" sz="2000" dirty="0"/>
              <a:t>핵 반응의 </a:t>
            </a:r>
            <a:r>
              <a:rPr lang="en-US" altLang="ko-KR" sz="2000" dirty="0" smtClean="0"/>
              <a:t>DWBA </a:t>
            </a:r>
            <a:r>
              <a:rPr lang="ko-KR" altLang="en-US" sz="2000" dirty="0" smtClean="0"/>
              <a:t>등</a:t>
            </a:r>
            <a:r>
              <a:rPr lang="en-US" altLang="ko-KR" sz="2000" dirty="0" smtClean="0"/>
              <a:t> </a:t>
            </a:r>
            <a:endParaRPr lang="ko-KR" altLang="en-US" sz="2000" dirty="0"/>
          </a:p>
          <a:p>
            <a:r>
              <a:rPr lang="ko-KR" altLang="en-US" sz="2000" dirty="0" smtClean="0"/>
              <a:t>・</a:t>
            </a:r>
            <a:r>
              <a:rPr lang="ko-KR" altLang="en-US" sz="2000" dirty="0"/>
              <a:t>새로운 </a:t>
            </a:r>
            <a:r>
              <a:rPr lang="en-US" altLang="ko-KR" sz="2000" dirty="0"/>
              <a:t>Super heavy element </a:t>
            </a:r>
            <a:r>
              <a:rPr lang="ko-KR" altLang="en-US" sz="2000" dirty="0"/>
              <a:t>합성에 적합한 핵반응 연구</a:t>
            </a:r>
          </a:p>
          <a:p>
            <a:r>
              <a:rPr lang="ko-KR" altLang="en-US" sz="2000" dirty="0"/>
              <a:t>・</a:t>
            </a:r>
            <a:r>
              <a:rPr lang="ko-KR" altLang="en-US" sz="2000" b="1" dirty="0"/>
              <a:t>대전</a:t>
            </a:r>
            <a:r>
              <a:rPr lang="en-US" altLang="ko-KR" sz="2000" b="1" dirty="0"/>
              <a:t>16 </a:t>
            </a:r>
            <a:r>
              <a:rPr lang="ko-KR" altLang="en-US" sz="2000" b="1" dirty="0" err="1"/>
              <a:t>핵력을</a:t>
            </a:r>
            <a:r>
              <a:rPr lang="ko-KR" altLang="en-US" sz="2000" b="1" dirty="0"/>
              <a:t> 활용한 가벼운 </a:t>
            </a:r>
            <a:r>
              <a:rPr lang="ko-KR" altLang="en-US" sz="2000" b="1" dirty="0" smtClean="0"/>
              <a:t>핵들에 </a:t>
            </a:r>
            <a:r>
              <a:rPr lang="ko-KR" altLang="en-US" sz="2000" b="1" dirty="0"/>
              <a:t>대한 </a:t>
            </a:r>
            <a:r>
              <a:rPr lang="ko-KR" altLang="en-US" sz="2000" b="1" dirty="0" smtClean="0"/>
              <a:t>계산</a:t>
            </a:r>
            <a:endParaRPr lang="ko-KR" altLang="en-US" sz="2000" b="1" dirty="0"/>
          </a:p>
          <a:p>
            <a:r>
              <a:rPr lang="ko-KR" altLang="en-US" sz="2000" dirty="0"/>
              <a:t>・</a:t>
            </a:r>
            <a:r>
              <a:rPr lang="en-US" altLang="ko-KR" sz="2000" dirty="0"/>
              <a:t>2nd OLS </a:t>
            </a:r>
            <a:r>
              <a:rPr lang="ko-KR" altLang="en-US" sz="2000" dirty="0"/>
              <a:t>방법을 위해 작성한 기존 코드 점검 및 개선 및 </a:t>
            </a:r>
            <a:r>
              <a:rPr lang="en-US" altLang="ko-KR" sz="2000" dirty="0" err="1"/>
              <a:t>sd</a:t>
            </a:r>
            <a:r>
              <a:rPr lang="en-US" altLang="ko-KR" sz="2000" dirty="0"/>
              <a:t>-</a:t>
            </a:r>
            <a:r>
              <a:rPr lang="ko-KR" altLang="en-US" sz="2000" dirty="0"/>
              <a:t>껍질 </a:t>
            </a:r>
            <a:r>
              <a:rPr lang="ko-KR" altLang="en-US" sz="2000" dirty="0" smtClean="0"/>
              <a:t>핵   </a:t>
            </a:r>
            <a:endParaRPr lang="en-US" altLang="ko-KR" sz="2000" dirty="0" smtClean="0"/>
          </a:p>
          <a:p>
            <a:r>
              <a:rPr lang="en-US" altLang="ko-KR" sz="2000" dirty="0" smtClean="0"/>
              <a:t>  </a:t>
            </a:r>
            <a:r>
              <a:rPr lang="ko-KR" altLang="en-US" sz="2000" dirty="0" smtClean="0"/>
              <a:t>종에 </a:t>
            </a:r>
            <a:r>
              <a:rPr lang="ko-KR" altLang="en-US" sz="2000" dirty="0"/>
              <a:t>대한 계산</a:t>
            </a:r>
          </a:p>
          <a:p>
            <a:r>
              <a:rPr lang="ko-KR" altLang="en-US" sz="2000" dirty="0" smtClean="0"/>
              <a:t>・</a:t>
            </a:r>
            <a:r>
              <a:rPr lang="en-US" altLang="ko-KR" sz="2000" dirty="0"/>
              <a:t>Parity Doublet Model</a:t>
            </a:r>
            <a:r>
              <a:rPr lang="ko-KR" altLang="en-US" sz="2000" dirty="0"/>
              <a:t>을 이용한 핵 구조 연구 </a:t>
            </a:r>
            <a:r>
              <a:rPr lang="ko-KR" altLang="en-US" sz="2000" dirty="0" smtClean="0"/>
              <a:t>수행</a:t>
            </a:r>
            <a:endParaRPr lang="en-US" altLang="ko-KR" sz="2000" dirty="0" smtClean="0"/>
          </a:p>
          <a:p>
            <a:r>
              <a:rPr lang="ko-KR" altLang="en-US" sz="2000" dirty="0" smtClean="0"/>
              <a:t>・</a:t>
            </a:r>
            <a:r>
              <a:rPr lang="en-US" altLang="ko-KR" sz="2000" dirty="0" err="1"/>
              <a:t>Sn+Sn</a:t>
            </a:r>
            <a:r>
              <a:rPr lang="en-US" altLang="ko-KR" sz="2000" dirty="0"/>
              <a:t> </a:t>
            </a:r>
            <a:r>
              <a:rPr lang="ko-KR" altLang="en-US" sz="2000" dirty="0"/>
              <a:t>실험에 대한 전산 모사 및 타 코드와 비교를 통한 검증</a:t>
            </a:r>
            <a:r>
              <a:rPr lang="en-US" altLang="ko-KR" sz="2000" dirty="0"/>
              <a:t>. </a:t>
            </a:r>
            <a:endParaRPr lang="en-US" altLang="ko-KR" sz="2000" dirty="0" smtClean="0"/>
          </a:p>
          <a:p>
            <a:r>
              <a:rPr lang="en-US" altLang="ko-KR" sz="2000" dirty="0"/>
              <a:t> </a:t>
            </a:r>
            <a:r>
              <a:rPr lang="en-US" altLang="ko-KR" sz="2000" dirty="0" smtClean="0"/>
              <a:t>  </a:t>
            </a:r>
            <a:r>
              <a:rPr lang="ko-KR" altLang="en-US" sz="2000" dirty="0" smtClean="0"/>
              <a:t>전산 </a:t>
            </a:r>
            <a:r>
              <a:rPr lang="ko-KR" altLang="en-US" sz="2000" dirty="0"/>
              <a:t>모사 결과를 실험 장치 설계를 위한 참고 자료로 제공</a:t>
            </a:r>
            <a:r>
              <a:rPr lang="en-US" altLang="ko-KR" sz="2000" dirty="0" smtClean="0"/>
              <a:t>.</a:t>
            </a:r>
          </a:p>
          <a:p>
            <a:r>
              <a:rPr lang="ko-KR" altLang="en-US" sz="2000" dirty="0"/>
              <a:t>・</a:t>
            </a:r>
            <a:r>
              <a:rPr lang="en-US" altLang="ko-KR" sz="2000" dirty="0"/>
              <a:t>KIDS </a:t>
            </a:r>
            <a:r>
              <a:rPr lang="ko-KR" altLang="en-US" sz="2000" dirty="0" smtClean="0"/>
              <a:t>밀도 </a:t>
            </a:r>
            <a:r>
              <a:rPr lang="ko-KR" altLang="en-US" sz="2000" dirty="0" err="1" smtClean="0"/>
              <a:t>범함수</a:t>
            </a:r>
            <a:endParaRPr lang="en-US" altLang="ko-KR" sz="2000" dirty="0" smtClean="0"/>
          </a:p>
          <a:p>
            <a:r>
              <a:rPr lang="ko-KR" altLang="en-US" sz="2000" dirty="0"/>
              <a:t>・유효 </a:t>
            </a:r>
            <a:r>
              <a:rPr lang="ko-KR" altLang="en-US" sz="2000" dirty="0" err="1"/>
              <a:t>핵력을</a:t>
            </a:r>
            <a:r>
              <a:rPr lang="ko-KR" altLang="en-US" sz="2000" dirty="0"/>
              <a:t> 이용한 </a:t>
            </a:r>
            <a:r>
              <a:rPr lang="en-US" altLang="ko-KR" sz="2000" dirty="0"/>
              <a:t>RPA </a:t>
            </a:r>
            <a:r>
              <a:rPr lang="ko-KR" altLang="en-US" sz="2000" dirty="0" smtClean="0"/>
              <a:t>계산</a:t>
            </a:r>
            <a:endParaRPr lang="en-US" altLang="ko-KR" sz="2000" dirty="0" smtClean="0"/>
          </a:p>
          <a:p>
            <a:r>
              <a:rPr lang="ko-KR" altLang="en-US" sz="2000" dirty="0"/>
              <a:t>・중성자 물질에서의 </a:t>
            </a:r>
            <a:r>
              <a:rPr lang="en-US" altLang="ko-KR" sz="2000" dirty="0" smtClean="0"/>
              <a:t>pairing</a:t>
            </a:r>
          </a:p>
          <a:p>
            <a:r>
              <a:rPr lang="ko-KR" altLang="en-US" sz="2000" dirty="0"/>
              <a:t>・</a:t>
            </a:r>
            <a:r>
              <a:rPr lang="en-US" altLang="ko-KR" sz="2000" dirty="0"/>
              <a:t>scale invariant hidden local symmetry </a:t>
            </a:r>
            <a:r>
              <a:rPr lang="ko-KR" altLang="en-US" sz="2000" dirty="0"/>
              <a:t>이론을 이용하여 </a:t>
            </a:r>
            <a:r>
              <a:rPr lang="ko-KR" altLang="en-US" sz="2000" dirty="0" smtClean="0"/>
              <a:t>핵 물질의 </a:t>
            </a:r>
            <a:endParaRPr lang="en-US" altLang="ko-KR" sz="2000" dirty="0" smtClean="0"/>
          </a:p>
          <a:p>
            <a:r>
              <a:rPr lang="en-US" altLang="ko-KR" sz="2000" dirty="0"/>
              <a:t> </a:t>
            </a:r>
            <a:r>
              <a:rPr lang="en-US" altLang="ko-KR" sz="2000" dirty="0" smtClean="0"/>
              <a:t> </a:t>
            </a:r>
            <a:r>
              <a:rPr lang="ko-KR" altLang="en-US" sz="2000" dirty="0" smtClean="0"/>
              <a:t>특성 </a:t>
            </a:r>
            <a:r>
              <a:rPr lang="ko-KR" altLang="en-US" sz="2000" dirty="0"/>
              <a:t>및 상태방정식 </a:t>
            </a:r>
            <a:r>
              <a:rPr lang="ko-KR" altLang="en-US" sz="2000" dirty="0" smtClean="0"/>
              <a:t>연구</a:t>
            </a:r>
            <a:endParaRPr lang="en-US" altLang="ko-KR" sz="2000" dirty="0" smtClean="0"/>
          </a:p>
          <a:p>
            <a:r>
              <a:rPr lang="ko-KR" altLang="en-US" sz="2000" dirty="0"/>
              <a:t>・</a:t>
            </a:r>
            <a:r>
              <a:rPr lang="ko-KR" altLang="en-US" sz="2000" b="1" dirty="0" smtClean="0"/>
              <a:t>핵 물질의 </a:t>
            </a:r>
            <a:r>
              <a:rPr lang="ko-KR" altLang="en-US" sz="2000" b="1" dirty="0"/>
              <a:t>위상적 구조를 </a:t>
            </a:r>
            <a:r>
              <a:rPr lang="ko-KR" altLang="en-US" sz="2000" b="1" dirty="0" err="1"/>
              <a:t>시뮬레이션하는</a:t>
            </a:r>
            <a:r>
              <a:rPr lang="ko-KR" altLang="en-US" sz="2000" b="1" dirty="0"/>
              <a:t> </a:t>
            </a:r>
            <a:r>
              <a:rPr lang="ko-KR" altLang="en-US" sz="2000" b="1" dirty="0" smtClean="0"/>
              <a:t>코드개발</a:t>
            </a:r>
            <a:endParaRPr lang="en-US" altLang="ko-KR" sz="2000" b="1" dirty="0" smtClean="0"/>
          </a:p>
          <a:p>
            <a:r>
              <a:rPr lang="ko-KR" altLang="en-US" sz="2000" dirty="0"/>
              <a:t>・델타 물질 </a:t>
            </a:r>
            <a:r>
              <a:rPr lang="ko-KR" altLang="en-US" sz="2000" dirty="0" smtClean="0"/>
              <a:t>연구</a:t>
            </a:r>
            <a:endParaRPr lang="en-US" altLang="ko-KR" sz="2000" dirty="0" smtClean="0"/>
          </a:p>
          <a:p>
            <a:r>
              <a:rPr lang="ko-KR" altLang="en-US" sz="2000" dirty="0"/>
              <a:t>・비교적 작은 질량을 가지는 핵반응의 </a:t>
            </a:r>
            <a:r>
              <a:rPr lang="ko-KR" altLang="en-US" sz="2000" dirty="0" err="1"/>
              <a:t>반응률</a:t>
            </a:r>
            <a:r>
              <a:rPr lang="ko-KR" altLang="en-US" sz="2000" dirty="0"/>
              <a:t> 변화에 따른 빠른 </a:t>
            </a:r>
            <a:endParaRPr lang="en-US" altLang="ko-KR" sz="2000" dirty="0" smtClean="0"/>
          </a:p>
          <a:p>
            <a:r>
              <a:rPr lang="en-US" altLang="ko-KR" sz="2000" dirty="0"/>
              <a:t> </a:t>
            </a:r>
            <a:r>
              <a:rPr lang="en-US" altLang="ko-KR" sz="2000" dirty="0" smtClean="0"/>
              <a:t> </a:t>
            </a:r>
            <a:r>
              <a:rPr lang="ko-KR" altLang="en-US" sz="2000" dirty="0" smtClean="0"/>
              <a:t>중성자 </a:t>
            </a:r>
            <a:r>
              <a:rPr lang="ko-KR" altLang="en-US" sz="2000" dirty="0"/>
              <a:t>잡힘 반응에 의한 </a:t>
            </a:r>
            <a:r>
              <a:rPr lang="ko-KR" altLang="en-US" sz="2000" b="1" dirty="0" smtClean="0"/>
              <a:t>핵 합성 </a:t>
            </a:r>
            <a:r>
              <a:rPr lang="ko-KR" altLang="en-US" sz="2000" b="1" dirty="0"/>
              <a:t>과정의 민감도 조사</a:t>
            </a:r>
            <a:endParaRPr lang="en-US" altLang="ko-KR" sz="2000" b="1" dirty="0"/>
          </a:p>
        </p:txBody>
      </p:sp>
    </p:spTree>
    <p:extLst>
      <p:ext uri="{BB962C8B-B14F-4D97-AF65-F5344CB8AC3E}">
        <p14:creationId xmlns:p14="http://schemas.microsoft.com/office/powerpoint/2010/main" val="2123137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755576" y="253043"/>
            <a:ext cx="8080354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500" b="1" dirty="0" err="1" smtClean="0">
                <a:solidFill>
                  <a:srgbClr val="7030A0"/>
                </a:solidFill>
              </a:rPr>
              <a:t>Ab</a:t>
            </a:r>
            <a:r>
              <a:rPr lang="en-US" altLang="ko-KR" sz="2500" b="1" dirty="0" smtClean="0">
                <a:solidFill>
                  <a:srgbClr val="7030A0"/>
                </a:solidFill>
              </a:rPr>
              <a:t> initio No Core Shell Model for nuclear structure</a:t>
            </a:r>
            <a:endParaRPr lang="en-US" altLang="ko-KR" sz="2500" b="1" dirty="0">
              <a:solidFill>
                <a:srgbClr val="7030A0"/>
              </a:solidFill>
            </a:endParaRPr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2500" b="0" dirty="0" err="1" smtClean="0"/>
              <a:t>Ab</a:t>
            </a:r>
            <a:r>
              <a:rPr lang="en-US" altLang="ko-KR" sz="2500" b="0" dirty="0" smtClean="0"/>
              <a:t> initio: nuclei from first principles using</a:t>
            </a:r>
            <a:r>
              <a:rPr lang="en-US" altLang="ko-KR" sz="2500" dirty="0" smtClean="0"/>
              <a:t> fundamental </a:t>
            </a:r>
            <a:r>
              <a:rPr lang="en-US" altLang="ko-KR" sz="2500" dirty="0"/>
              <a:t>interactions</a:t>
            </a:r>
            <a:r>
              <a:rPr lang="en-US" altLang="ko-KR" sz="2500" b="0" dirty="0"/>
              <a:t> </a:t>
            </a:r>
            <a:r>
              <a:rPr lang="en-US" altLang="ko-KR" sz="2500" dirty="0"/>
              <a:t>without uncontrolled </a:t>
            </a:r>
            <a:r>
              <a:rPr lang="en-US" altLang="ko-KR" sz="2500" dirty="0" smtClean="0"/>
              <a:t>approximations.</a:t>
            </a:r>
          </a:p>
          <a:p>
            <a:r>
              <a:rPr lang="en-US" altLang="ko-KR" sz="2500" b="0" dirty="0" smtClean="0"/>
              <a:t>No core: all nucleons are active, </a:t>
            </a:r>
            <a:r>
              <a:rPr lang="en-US" altLang="ko-KR" sz="2500" dirty="0" smtClean="0"/>
              <a:t>no inert core</a:t>
            </a:r>
            <a:r>
              <a:rPr lang="en-US" altLang="ko-KR" sz="2500" b="0" dirty="0" smtClean="0"/>
              <a:t>.</a:t>
            </a:r>
          </a:p>
          <a:p>
            <a:r>
              <a:rPr lang="en-US" altLang="ko-KR" sz="2500" b="0" dirty="0" smtClean="0"/>
              <a:t>Shell model: harmonic oscillator basis</a:t>
            </a:r>
          </a:p>
          <a:p>
            <a:r>
              <a:rPr lang="en-US" altLang="ko-KR" sz="2500" b="0" dirty="0" smtClean="0"/>
              <a:t>Point nucleons</a:t>
            </a:r>
            <a:endParaRPr lang="ko-KR" altLang="en-US" sz="2500" b="0" dirty="0"/>
          </a:p>
        </p:txBody>
      </p:sp>
      <p:grpSp>
        <p:nvGrpSpPr>
          <p:cNvPr id="64" name="그룹 63"/>
          <p:cNvGrpSpPr/>
          <p:nvPr/>
        </p:nvGrpSpPr>
        <p:grpSpPr>
          <a:xfrm>
            <a:off x="2892410" y="4028747"/>
            <a:ext cx="2080398" cy="1953272"/>
            <a:chOff x="2555776" y="1268760"/>
            <a:chExt cx="3384376" cy="3168352"/>
          </a:xfrm>
        </p:grpSpPr>
        <p:sp>
          <p:nvSpPr>
            <p:cNvPr id="65" name="타원 64"/>
            <p:cNvSpPr/>
            <p:nvPr/>
          </p:nvSpPr>
          <p:spPr>
            <a:xfrm>
              <a:off x="2555776" y="1268760"/>
              <a:ext cx="3384376" cy="3168352"/>
            </a:xfrm>
            <a:prstGeom prst="ellipse">
              <a:avLst/>
            </a:prstGeom>
            <a:gradFill flip="none" rotWithShape="1">
              <a:gsLst>
                <a:gs pos="100000">
                  <a:srgbClr val="5E9EFF">
                    <a:alpha val="60000"/>
                  </a:srgbClr>
                </a:gs>
                <a:gs pos="68000">
                  <a:srgbClr val="85C2FF">
                    <a:alpha val="66000"/>
                  </a:srgbClr>
                </a:gs>
                <a:gs pos="28000">
                  <a:srgbClr val="C4D6EB"/>
                </a:gs>
                <a:gs pos="0">
                  <a:srgbClr val="FFEBFA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6" name="타원 65"/>
            <p:cNvSpPr/>
            <p:nvPr/>
          </p:nvSpPr>
          <p:spPr>
            <a:xfrm>
              <a:off x="2843808" y="1844824"/>
              <a:ext cx="792088" cy="720080"/>
            </a:xfrm>
            <a:prstGeom prst="ellipse">
              <a:avLst/>
            </a:prstGeom>
            <a:gradFill>
              <a:gsLst>
                <a:gs pos="100000">
                  <a:schemeClr val="tx2">
                    <a:alpha val="60000"/>
                  </a:schemeClr>
                </a:gs>
                <a:gs pos="68000">
                  <a:schemeClr val="tx2">
                    <a:alpha val="60000"/>
                  </a:schemeClr>
                </a:gs>
                <a:gs pos="28000">
                  <a:srgbClr val="C4D6EB"/>
                </a:gs>
                <a:gs pos="0">
                  <a:srgbClr val="FFEBFA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7" name="타원 66"/>
            <p:cNvSpPr/>
            <p:nvPr/>
          </p:nvSpPr>
          <p:spPr>
            <a:xfrm>
              <a:off x="3851920" y="1458888"/>
              <a:ext cx="792088" cy="720080"/>
            </a:xfrm>
            <a:prstGeom prst="ellipse">
              <a:avLst/>
            </a:prstGeom>
            <a:gradFill>
              <a:gsLst>
                <a:gs pos="100000">
                  <a:schemeClr val="accent2"/>
                </a:gs>
                <a:gs pos="68000">
                  <a:schemeClr val="accent2"/>
                </a:gs>
                <a:gs pos="28000">
                  <a:srgbClr val="C4D6EB"/>
                </a:gs>
                <a:gs pos="0">
                  <a:srgbClr val="FFEBFA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8" name="타원 67"/>
            <p:cNvSpPr/>
            <p:nvPr/>
          </p:nvSpPr>
          <p:spPr>
            <a:xfrm>
              <a:off x="4860032" y="2037702"/>
              <a:ext cx="792088" cy="720080"/>
            </a:xfrm>
            <a:prstGeom prst="ellipse">
              <a:avLst/>
            </a:prstGeom>
            <a:gradFill>
              <a:gsLst>
                <a:gs pos="100000">
                  <a:schemeClr val="accent2"/>
                </a:gs>
                <a:gs pos="67000">
                  <a:schemeClr val="accent2"/>
                </a:gs>
                <a:gs pos="28000">
                  <a:srgbClr val="C4D6EB"/>
                </a:gs>
                <a:gs pos="0">
                  <a:srgbClr val="FFEBFA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9" name="타원 68"/>
            <p:cNvSpPr/>
            <p:nvPr/>
          </p:nvSpPr>
          <p:spPr>
            <a:xfrm>
              <a:off x="3851920" y="2262110"/>
              <a:ext cx="792088" cy="720080"/>
            </a:xfrm>
            <a:prstGeom prst="ellipse">
              <a:avLst/>
            </a:prstGeom>
            <a:gradFill>
              <a:gsLst>
                <a:gs pos="100000">
                  <a:schemeClr val="tx2">
                    <a:alpha val="60000"/>
                  </a:schemeClr>
                </a:gs>
                <a:gs pos="68000">
                  <a:schemeClr val="tx2">
                    <a:alpha val="60000"/>
                  </a:schemeClr>
                </a:gs>
                <a:gs pos="28000">
                  <a:srgbClr val="C4D6EB"/>
                </a:gs>
                <a:gs pos="0">
                  <a:srgbClr val="FFEBFA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0" name="타원 69"/>
            <p:cNvSpPr/>
            <p:nvPr/>
          </p:nvSpPr>
          <p:spPr>
            <a:xfrm>
              <a:off x="2843808" y="2774550"/>
              <a:ext cx="792088" cy="720080"/>
            </a:xfrm>
            <a:prstGeom prst="ellipse">
              <a:avLst/>
            </a:prstGeom>
            <a:gradFill>
              <a:gsLst>
                <a:gs pos="100000">
                  <a:schemeClr val="accent2"/>
                </a:gs>
                <a:gs pos="68000">
                  <a:schemeClr val="accent2"/>
                </a:gs>
                <a:gs pos="28000">
                  <a:srgbClr val="C4D6EB"/>
                </a:gs>
                <a:gs pos="0">
                  <a:srgbClr val="FFEBFA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1" name="타원 70"/>
            <p:cNvSpPr/>
            <p:nvPr/>
          </p:nvSpPr>
          <p:spPr>
            <a:xfrm>
              <a:off x="3856270" y="3407710"/>
              <a:ext cx="792088" cy="720080"/>
            </a:xfrm>
            <a:prstGeom prst="ellipse">
              <a:avLst/>
            </a:prstGeom>
            <a:gradFill>
              <a:gsLst>
                <a:gs pos="100000">
                  <a:schemeClr val="tx2">
                    <a:alpha val="60000"/>
                  </a:schemeClr>
                </a:gs>
                <a:gs pos="68000">
                  <a:schemeClr val="tx2">
                    <a:alpha val="60000"/>
                  </a:schemeClr>
                </a:gs>
                <a:gs pos="28000">
                  <a:srgbClr val="C4D6EB"/>
                </a:gs>
                <a:gs pos="0">
                  <a:srgbClr val="FFEBFA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2" name="타원 71"/>
            <p:cNvSpPr/>
            <p:nvPr/>
          </p:nvSpPr>
          <p:spPr>
            <a:xfrm>
              <a:off x="4789792" y="3047670"/>
              <a:ext cx="792088" cy="720080"/>
            </a:xfrm>
            <a:prstGeom prst="ellipse">
              <a:avLst/>
            </a:prstGeom>
            <a:gradFill>
              <a:gsLst>
                <a:gs pos="100000">
                  <a:schemeClr val="tx2">
                    <a:alpha val="60000"/>
                  </a:schemeClr>
                </a:gs>
                <a:gs pos="68000">
                  <a:schemeClr val="tx2">
                    <a:alpha val="60000"/>
                  </a:schemeClr>
                </a:gs>
                <a:gs pos="28000">
                  <a:srgbClr val="C4D6EB"/>
                </a:gs>
                <a:gs pos="0">
                  <a:srgbClr val="FFEBFA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3083104" y="3370884"/>
              <a:ext cx="3289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b="1" dirty="0" smtClean="0"/>
                <a:t>p</a:t>
              </a:r>
              <a:endParaRPr lang="ko-KR" altLang="en-US" b="1" dirty="0"/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4568868" y="1570316"/>
              <a:ext cx="3289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b="1" dirty="0" smtClean="0"/>
                <a:t>p</a:t>
              </a:r>
              <a:endParaRPr lang="ko-KR" altLang="en-US" b="1" dirty="0"/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5421962" y="2496691"/>
              <a:ext cx="3289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b="1" dirty="0" smtClean="0"/>
                <a:t>p</a:t>
              </a:r>
              <a:endParaRPr lang="ko-KR" altLang="en-US" b="1" dirty="0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5080030" y="3635252"/>
              <a:ext cx="3257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b="1" dirty="0"/>
                <a:t>n</a:t>
              </a:r>
              <a:endParaRPr lang="ko-KR" altLang="en-US" b="1" dirty="0"/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4406003" y="3888470"/>
              <a:ext cx="3257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b="1" dirty="0"/>
                <a:t>n</a:t>
              </a:r>
              <a:endParaRPr lang="ko-KR" altLang="en-US" b="1" dirty="0"/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3964807" y="2854950"/>
              <a:ext cx="3257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b="1" dirty="0"/>
                <a:t>n</a:t>
              </a:r>
              <a:endParaRPr lang="ko-KR" altLang="en-US" b="1" dirty="0"/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3344991" y="2380238"/>
              <a:ext cx="3257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b="1" dirty="0"/>
                <a:t>n</a:t>
              </a:r>
              <a:endParaRPr lang="ko-KR" altLang="en-US" b="1" dirty="0"/>
            </a:p>
          </p:txBody>
        </p:sp>
        <p:sp>
          <p:nvSpPr>
            <p:cNvPr id="80" name="왼쪽/오른쪽 화살표 79"/>
            <p:cNvSpPr/>
            <p:nvPr/>
          </p:nvSpPr>
          <p:spPr>
            <a:xfrm rot="2558348">
              <a:off x="4400106" y="2840937"/>
              <a:ext cx="610547" cy="345273"/>
            </a:xfrm>
            <a:prstGeom prst="leftRightArrow">
              <a:avLst/>
            </a:prstGeom>
            <a:solidFill>
              <a:schemeClr val="accent6"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i="1" dirty="0">
                <a:solidFill>
                  <a:schemeClr val="tx1"/>
                </a:solidFill>
              </a:endParaRPr>
            </a:p>
          </p:txBody>
        </p:sp>
        <p:sp>
          <p:nvSpPr>
            <p:cNvPr id="81" name="왼쪽/오른쪽 화살표 80"/>
            <p:cNvSpPr/>
            <p:nvPr/>
          </p:nvSpPr>
          <p:spPr>
            <a:xfrm rot="2056589">
              <a:off x="3455826" y="3345963"/>
              <a:ext cx="522433" cy="316597"/>
            </a:xfrm>
            <a:prstGeom prst="leftRightArrow">
              <a:avLst/>
            </a:prstGeom>
            <a:solidFill>
              <a:schemeClr val="accent6"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i="1" dirty="0">
                <a:solidFill>
                  <a:schemeClr val="tx1"/>
                </a:solidFill>
              </a:endParaRPr>
            </a:p>
          </p:txBody>
        </p:sp>
        <p:sp>
          <p:nvSpPr>
            <p:cNvPr id="82" name="타원 81"/>
            <p:cNvSpPr/>
            <p:nvPr/>
          </p:nvSpPr>
          <p:spPr>
            <a:xfrm>
              <a:off x="4582776" y="2901369"/>
              <a:ext cx="216024" cy="224408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95250" h="1016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b="1" dirty="0">
                  <a:solidFill>
                    <a:schemeClr val="tx1"/>
                  </a:solidFill>
                </a:rPr>
                <a:t>π</a:t>
              </a:r>
              <a:endParaRPr lang="ko-KR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83" name="타원 82"/>
            <p:cNvSpPr/>
            <p:nvPr/>
          </p:nvSpPr>
          <p:spPr>
            <a:xfrm>
              <a:off x="3601660" y="3392057"/>
              <a:ext cx="216024" cy="224408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95250" h="1016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b="1" dirty="0">
                  <a:solidFill>
                    <a:schemeClr val="tx1"/>
                  </a:solidFill>
                </a:rPr>
                <a:t>π</a:t>
              </a:r>
              <a:endParaRPr lang="ko-KR" altLang="en-US" b="1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88490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75" y="938213"/>
            <a:ext cx="7334250" cy="498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2640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107504" y="5425551"/>
            <a:ext cx="8856984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500" dirty="0" err="1"/>
              <a:t>Ik</a:t>
            </a:r>
            <a:r>
              <a:rPr lang="en-US" altLang="ko-KR" sz="1500" dirty="0"/>
              <a:t> Jae Shin, </a:t>
            </a:r>
            <a:r>
              <a:rPr lang="en-US" altLang="ko-KR" sz="1500" dirty="0" smtClean="0"/>
              <a:t>Y. </a:t>
            </a:r>
            <a:r>
              <a:rPr lang="en-US" altLang="ko-KR" sz="1500" dirty="0"/>
              <a:t>Kim, </a:t>
            </a:r>
            <a:r>
              <a:rPr lang="en-US" altLang="ko-KR" sz="1500" dirty="0" smtClean="0"/>
              <a:t>P. </a:t>
            </a:r>
            <a:r>
              <a:rPr lang="en-US" altLang="ko-KR" sz="1500" dirty="0"/>
              <a:t>Maris, </a:t>
            </a:r>
            <a:r>
              <a:rPr lang="en-US" altLang="ko-KR" sz="1500" dirty="0" smtClean="0"/>
              <a:t>J. </a:t>
            </a:r>
            <a:r>
              <a:rPr lang="en-US" altLang="ko-KR" sz="1500" dirty="0"/>
              <a:t>P. Vary, </a:t>
            </a:r>
            <a:r>
              <a:rPr lang="en-US" altLang="ko-KR" sz="1500" dirty="0" smtClean="0"/>
              <a:t>C. </a:t>
            </a:r>
            <a:r>
              <a:rPr lang="en-US" altLang="ko-KR" sz="1500" dirty="0" err="1"/>
              <a:t>Forssén</a:t>
            </a:r>
            <a:r>
              <a:rPr lang="en-US" altLang="ko-KR" sz="1500" dirty="0"/>
              <a:t>, </a:t>
            </a:r>
            <a:r>
              <a:rPr lang="en-US" altLang="ko-KR" sz="1500" dirty="0" smtClean="0"/>
              <a:t>J. </a:t>
            </a:r>
            <a:r>
              <a:rPr lang="en-US" altLang="ko-KR" sz="1500" dirty="0" err="1"/>
              <a:t>Rotureau</a:t>
            </a:r>
            <a:r>
              <a:rPr lang="en-US" altLang="ko-KR" sz="1500" dirty="0"/>
              <a:t>, </a:t>
            </a:r>
            <a:r>
              <a:rPr lang="en-US" altLang="ko-KR" sz="1500" dirty="0" smtClean="0"/>
              <a:t>N. </a:t>
            </a:r>
            <a:r>
              <a:rPr lang="en-US" altLang="ko-KR" sz="1500" dirty="0"/>
              <a:t>Michel, </a:t>
            </a:r>
            <a:r>
              <a:rPr lang="en-US" altLang="ko-KR" sz="1500" dirty="0" err="1"/>
              <a:t>J.Phys</a:t>
            </a:r>
            <a:r>
              <a:rPr lang="en-US" altLang="ko-KR" sz="1500" dirty="0"/>
              <a:t>. G44 (2017) </a:t>
            </a:r>
            <a:r>
              <a:rPr lang="en-US" altLang="ko-KR" sz="1500" dirty="0" smtClean="0"/>
              <a:t> </a:t>
            </a:r>
            <a:r>
              <a:rPr lang="en-US" altLang="ko-KR" sz="1500" dirty="0"/>
              <a:t>075103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28800"/>
            <a:ext cx="9018482" cy="3401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39552" y="5986154"/>
            <a:ext cx="7992888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700" dirty="0" smtClean="0"/>
              <a:t>Ab initio NCFC &amp; ab initio </a:t>
            </a:r>
            <a:r>
              <a:rPr lang="en-US" altLang="ko-KR" sz="1700" dirty="0"/>
              <a:t>GSM </a:t>
            </a:r>
            <a:r>
              <a:rPr lang="en-US" altLang="ko-KR" sz="1700" dirty="0" smtClean="0"/>
              <a:t>with a </a:t>
            </a:r>
            <a:r>
              <a:rPr lang="en-US" altLang="ko-KR" sz="1700" dirty="0"/>
              <a:t>natural orbital single-particle basis</a:t>
            </a:r>
            <a:endParaRPr lang="ko-KR" altLang="en-US" sz="1700" dirty="0"/>
          </a:p>
        </p:txBody>
      </p:sp>
    </p:spTree>
    <p:extLst>
      <p:ext uri="{BB962C8B-B14F-4D97-AF65-F5344CB8AC3E}">
        <p14:creationId xmlns:p14="http://schemas.microsoft.com/office/powerpoint/2010/main" val="2495883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3" y="116632"/>
            <a:ext cx="6493795" cy="6159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683568" y="6376218"/>
            <a:ext cx="7930825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500" dirty="0" smtClean="0"/>
              <a:t>A.M</a:t>
            </a:r>
            <a:r>
              <a:rPr lang="en-US" altLang="ko-KR" sz="1500" dirty="0"/>
              <a:t>. </a:t>
            </a:r>
            <a:r>
              <a:rPr lang="en-US" altLang="ko-KR" sz="1500" dirty="0" err="1"/>
              <a:t>Shirokov</a:t>
            </a:r>
            <a:r>
              <a:rPr lang="en-US" altLang="ko-KR" sz="1500" dirty="0"/>
              <a:t>, I.J. Shin, Y. Kim, M. </a:t>
            </a:r>
            <a:r>
              <a:rPr lang="en-US" altLang="ko-KR" sz="1500" dirty="0" err="1"/>
              <a:t>Sosonkina</a:t>
            </a:r>
            <a:r>
              <a:rPr lang="en-US" altLang="ko-KR" sz="1500" dirty="0"/>
              <a:t>, P. Maris, J.P. </a:t>
            </a:r>
            <a:r>
              <a:rPr lang="en-US" altLang="ko-KR" sz="1500" dirty="0" smtClean="0"/>
              <a:t>Vary, </a:t>
            </a:r>
            <a:r>
              <a:rPr lang="en-US" altLang="ko-KR" sz="1500" dirty="0"/>
              <a:t>Phys</a:t>
            </a:r>
            <a:r>
              <a:rPr lang="en-US" altLang="ko-KR" sz="1500" dirty="0" smtClean="0"/>
              <a:t>. Lett</a:t>
            </a:r>
            <a:r>
              <a:rPr lang="en-US" altLang="ko-KR" sz="1500" dirty="0"/>
              <a:t>. B761 (2016) 87</a:t>
            </a:r>
            <a:endParaRPr lang="ko-KR" altLang="en-US" sz="1500" dirty="0"/>
          </a:p>
        </p:txBody>
      </p:sp>
    </p:spTree>
    <p:extLst>
      <p:ext uri="{BB962C8B-B14F-4D97-AF65-F5344CB8AC3E}">
        <p14:creationId xmlns:p14="http://schemas.microsoft.com/office/powerpoint/2010/main" val="2715661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692696"/>
            <a:ext cx="7810500" cy="534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0485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942" y="1412776"/>
            <a:ext cx="4161644" cy="4117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283968" y="6412686"/>
            <a:ext cx="489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0.1</a:t>
            </a:r>
            <a:endParaRPr lang="ko-KR" altLang="en-US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3204" y="1412776"/>
            <a:ext cx="4162008" cy="4157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220072" y="6021288"/>
            <a:ext cx="3332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W. -G. </a:t>
            </a:r>
            <a:r>
              <a:rPr lang="en-US" altLang="ko-KR" dirty="0" err="1" smtClean="0"/>
              <a:t>Paeng</a:t>
            </a:r>
            <a:r>
              <a:rPr lang="en-US" altLang="ko-KR" dirty="0" smtClean="0"/>
              <a:t>, B. -Y. Park, et al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66495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464" y="1471544"/>
            <a:ext cx="4196520" cy="4176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6182" y="1471544"/>
            <a:ext cx="4176464" cy="4176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211960" y="6309320"/>
            <a:ext cx="615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0.16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36991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560006"/>
            <a:ext cx="4176464" cy="4141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560006"/>
            <a:ext cx="4032448" cy="4061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355976" y="6237312"/>
            <a:ext cx="615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0.78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33759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268760"/>
            <a:ext cx="4248472" cy="4263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293912"/>
            <a:ext cx="4320480" cy="4372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264063" y="6196662"/>
            <a:ext cx="615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1.17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16872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586090"/>
            <a:ext cx="4248472" cy="4223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726855"/>
            <a:ext cx="4096876" cy="4077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283968" y="6237312"/>
            <a:ext cx="615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1.47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65577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686" y="1628800"/>
            <a:ext cx="3888432" cy="388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661539"/>
            <a:ext cx="3888432" cy="3869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150644" y="5980638"/>
            <a:ext cx="615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2.43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88498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048" y="1716777"/>
            <a:ext cx="3066176" cy="2290644"/>
          </a:xfrm>
          <a:prstGeom prst="rect">
            <a:avLst/>
          </a:prstGeom>
        </p:spPr>
      </p:pic>
      <p:sp>
        <p:nvSpPr>
          <p:cNvPr id="3" name="텍스트 상자 2"/>
          <p:cNvSpPr txBox="1"/>
          <p:nvPr/>
        </p:nvSpPr>
        <p:spPr>
          <a:xfrm>
            <a:off x="854437" y="1924527"/>
            <a:ext cx="236475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sz="900" dirty="0" smtClean="0"/>
              <a:t>s/k=150, T(0)=8.4 GK, Ye=0.45, </a:t>
            </a:r>
            <a:r>
              <a:rPr kumimoji="1" lang="en-US" altLang="ko-KR" sz="900" dirty="0" err="1" smtClean="0"/>
              <a:t>tau_dyn</a:t>
            </a:r>
            <a:r>
              <a:rPr kumimoji="1" lang="en-US" altLang="ko-KR" sz="900" dirty="0" smtClean="0"/>
              <a:t>=0.5ms</a:t>
            </a:r>
            <a:endParaRPr kumimoji="1" lang="ko-KR" altLang="en-US" sz="900" dirty="0"/>
          </a:p>
        </p:txBody>
      </p:sp>
      <p:sp>
        <p:nvSpPr>
          <p:cNvPr id="5" name="텍스트 상자 4"/>
          <p:cNvSpPr txBox="1"/>
          <p:nvPr/>
        </p:nvSpPr>
        <p:spPr>
          <a:xfrm>
            <a:off x="376365" y="287702"/>
            <a:ext cx="59477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sz="2400" dirty="0" smtClean="0"/>
              <a:t>&lt;r-Process in the Core-collapsed Supernovae&gt;</a:t>
            </a:r>
            <a:endParaRPr kumimoji="1" lang="ko-KR" altLang="en-US" sz="2400" dirty="0"/>
          </a:p>
        </p:txBody>
      </p:sp>
      <p:sp>
        <p:nvSpPr>
          <p:cNvPr id="9" name="텍스트 상자 8"/>
          <p:cNvSpPr txBox="1"/>
          <p:nvPr/>
        </p:nvSpPr>
        <p:spPr>
          <a:xfrm>
            <a:off x="466342" y="739380"/>
            <a:ext cx="6430592" cy="642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dirty="0" smtClean="0"/>
              <a:t>Comparison between solar r-abundances and r-process abundance from two different scenarios</a:t>
            </a:r>
            <a:endParaRPr kumimoji="1" lang="ko-KR" altLang="en-US" dirty="0"/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365" y="4376795"/>
            <a:ext cx="3037965" cy="2269569"/>
          </a:xfrm>
          <a:prstGeom prst="rect">
            <a:avLst/>
          </a:prstGeom>
        </p:spPr>
      </p:pic>
      <p:sp>
        <p:nvSpPr>
          <p:cNvPr id="10" name="텍스트 상자 9"/>
          <p:cNvSpPr txBox="1"/>
          <p:nvPr/>
        </p:nvSpPr>
        <p:spPr>
          <a:xfrm>
            <a:off x="590174" y="1416695"/>
            <a:ext cx="23755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dirty="0" smtClean="0"/>
              <a:t>1) 𝛎-driven wind model</a:t>
            </a:r>
            <a:endParaRPr kumimoji="1" lang="ko-KR" altLang="en-US" dirty="0"/>
          </a:p>
        </p:txBody>
      </p:sp>
      <p:sp>
        <p:nvSpPr>
          <p:cNvPr id="14" name="텍스트 상자 13"/>
          <p:cNvSpPr txBox="1"/>
          <p:nvPr/>
        </p:nvSpPr>
        <p:spPr>
          <a:xfrm>
            <a:off x="590174" y="3914672"/>
            <a:ext cx="35842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dirty="0"/>
              <a:t>2</a:t>
            </a:r>
            <a:r>
              <a:rPr kumimoji="1" lang="en-US" altLang="ko-KR" dirty="0" smtClean="0"/>
              <a:t>) </a:t>
            </a:r>
            <a:r>
              <a:rPr kumimoji="1" lang="en-US" altLang="ko-KR" dirty="0" err="1" smtClean="0"/>
              <a:t>Magnetohydrodynamic</a:t>
            </a:r>
            <a:r>
              <a:rPr kumimoji="1" lang="en-US" altLang="ko-KR" dirty="0" smtClean="0"/>
              <a:t> (MHD) jet</a:t>
            </a:r>
            <a:endParaRPr kumimoji="1" lang="ko-KR" altLang="en-US" dirty="0"/>
          </a:p>
        </p:txBody>
      </p:sp>
      <p:sp>
        <p:nvSpPr>
          <p:cNvPr id="12" name="텍스트 상자 11"/>
          <p:cNvSpPr txBox="1"/>
          <p:nvPr/>
        </p:nvSpPr>
        <p:spPr>
          <a:xfrm>
            <a:off x="4174424" y="1520612"/>
            <a:ext cx="4532253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kumimoji="1" lang="en-US" altLang="ko-KR" dirty="0" smtClean="0"/>
              <a:t>We compare abundances from our network calculations with the solar r-abundances in the reference, </a:t>
            </a:r>
            <a:r>
              <a:rPr kumimoji="1" lang="en-US" altLang="ko-KR" dirty="0" err="1" smtClean="0"/>
              <a:t>S.Goriely</a:t>
            </a:r>
            <a:r>
              <a:rPr kumimoji="1" lang="en-US" altLang="ko-KR" dirty="0" smtClean="0"/>
              <a:t>, Astron. </a:t>
            </a:r>
            <a:r>
              <a:rPr kumimoji="1" lang="en-US" altLang="ko-KR" dirty="0" err="1" smtClean="0"/>
              <a:t>Astrophys</a:t>
            </a:r>
            <a:r>
              <a:rPr kumimoji="1" lang="en-US" altLang="ko-KR" dirty="0" smtClean="0"/>
              <a:t>. 342, 881 (1999).</a:t>
            </a:r>
          </a:p>
          <a:p>
            <a:pPr marL="285750" indent="-285750">
              <a:buFont typeface="Arial" charset="0"/>
              <a:buChar char="•"/>
            </a:pPr>
            <a:r>
              <a:rPr kumimoji="1" lang="en-US" altLang="ko-KR" dirty="0" smtClean="0"/>
              <a:t>Here, the solar r-abundances are the relative amount of each element when the number of Si is 10</a:t>
            </a:r>
            <a:r>
              <a:rPr kumimoji="1" lang="en-US" altLang="ko-KR" baseline="30000" dirty="0" smtClean="0"/>
              <a:t>6</a:t>
            </a:r>
            <a:r>
              <a:rPr kumimoji="1" lang="en-US" altLang="ko-KR" dirty="0" smtClean="0"/>
              <a:t>.</a:t>
            </a:r>
          </a:p>
          <a:p>
            <a:pPr marL="285750" indent="-285750">
              <a:buFont typeface="Arial" charset="0"/>
              <a:buChar char="•"/>
            </a:pPr>
            <a:r>
              <a:rPr kumimoji="1" lang="en-US" altLang="ko-KR" dirty="0" smtClean="0"/>
              <a:t>We obtain r-process abundances from two different scenarios and normalize our results to fix the abundance of </a:t>
            </a:r>
            <a:r>
              <a:rPr kumimoji="1" lang="en-US" altLang="ko-KR" baseline="30000" dirty="0" smtClean="0"/>
              <a:t>129</a:t>
            </a:r>
            <a:r>
              <a:rPr kumimoji="1" lang="en-US" altLang="ko-KR" dirty="0" smtClean="0"/>
              <a:t>Xe=1.08, in order to compare with solar abundances.</a:t>
            </a:r>
          </a:p>
          <a:p>
            <a:pPr marL="285750" indent="-285750">
              <a:buFont typeface="Arial" charset="0"/>
              <a:buChar char="•"/>
            </a:pPr>
            <a:r>
              <a:rPr kumimoji="1" lang="en-US" altLang="ko-KR" dirty="0" smtClean="0"/>
              <a:t>In the 𝛎-driven wind model calculation, we use the exponential model with s/k=150.</a:t>
            </a:r>
          </a:p>
          <a:p>
            <a:pPr marL="285750" indent="-285750">
              <a:buFont typeface="Arial" charset="0"/>
              <a:buChar char="•"/>
            </a:pPr>
            <a:r>
              <a:rPr kumimoji="1" lang="en-US" altLang="ko-KR" dirty="0" smtClean="0"/>
              <a:t>The MHD jet trajectories which are obtained in the reference, </a:t>
            </a:r>
            <a:r>
              <a:rPr kumimoji="1" lang="en-US" altLang="ko-KR" dirty="0" err="1" smtClean="0"/>
              <a:t>S.Nishimura</a:t>
            </a:r>
            <a:r>
              <a:rPr kumimoji="1" lang="en-US" altLang="ko-KR" dirty="0" smtClean="0"/>
              <a:t>, et al., </a:t>
            </a:r>
            <a:r>
              <a:rPr kumimoji="1" lang="en-US" altLang="ko-KR" dirty="0" err="1" smtClean="0"/>
              <a:t>Astrophys</a:t>
            </a:r>
            <a:r>
              <a:rPr kumimoji="1" lang="en-US" altLang="ko-KR" dirty="0" smtClean="0"/>
              <a:t>. J. 642,410 (2006), are used.</a:t>
            </a:r>
            <a:endParaRPr kumimoji="1" lang="ko-KR" altLang="en-US" dirty="0" smtClean="0"/>
          </a:p>
          <a:p>
            <a:pPr marL="285750" indent="-285750">
              <a:buFont typeface="Arial" charset="0"/>
              <a:buChar char="•"/>
            </a:pPr>
            <a:endParaRPr kumimoji="1"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85138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731634"/>
            <a:ext cx="4986970" cy="2828675"/>
          </a:xfrm>
          <a:prstGeom prst="rect">
            <a:avLst/>
          </a:prstGeom>
        </p:spPr>
      </p:pic>
      <p:sp>
        <p:nvSpPr>
          <p:cNvPr id="7" name="텍스트 상자 6"/>
          <p:cNvSpPr txBox="1"/>
          <p:nvPr/>
        </p:nvSpPr>
        <p:spPr>
          <a:xfrm>
            <a:off x="4431024" y="1822805"/>
            <a:ext cx="44300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dirty="0" smtClean="0"/>
              <a:t>Reaction networks at low mass region   </a:t>
            </a:r>
          </a:p>
          <a:p>
            <a:r>
              <a:rPr kumimoji="1" lang="en-US" altLang="ko-KR" dirty="0"/>
              <a:t> </a:t>
            </a:r>
            <a:r>
              <a:rPr kumimoji="1" lang="en-US" altLang="ko-KR" dirty="0" smtClean="0"/>
              <a:t>    </a:t>
            </a:r>
            <a:r>
              <a:rPr kumimoji="1" lang="en-US" altLang="ko-KR" sz="1600" i="1" dirty="0" smtClean="0">
                <a:solidFill>
                  <a:srgbClr val="FF0000"/>
                </a:solidFill>
              </a:rPr>
              <a:t>ref.) </a:t>
            </a:r>
            <a:r>
              <a:rPr kumimoji="1" lang="en-US" altLang="ko-KR" sz="1600" i="1" dirty="0" err="1" smtClean="0">
                <a:solidFill>
                  <a:srgbClr val="FF0000"/>
                </a:solidFill>
              </a:rPr>
              <a:t>Terasawa</a:t>
            </a:r>
            <a:r>
              <a:rPr kumimoji="1" lang="en-US" altLang="ko-KR" sz="1600" i="1" dirty="0" smtClean="0">
                <a:solidFill>
                  <a:srgbClr val="FF0000"/>
                </a:solidFill>
              </a:rPr>
              <a:t> et al. APJ 562, 470 (2001)</a:t>
            </a:r>
            <a:endParaRPr kumimoji="1" lang="ko-KR" altLang="en-US" i="1" dirty="0">
              <a:solidFill>
                <a:srgbClr val="FF0000"/>
              </a:solidFill>
            </a:endParaRPr>
          </a:p>
        </p:txBody>
      </p:sp>
      <p:sp>
        <p:nvSpPr>
          <p:cNvPr id="3" name="텍스트 상자 2"/>
          <p:cNvSpPr txBox="1"/>
          <p:nvPr/>
        </p:nvSpPr>
        <p:spPr>
          <a:xfrm>
            <a:off x="236874" y="731634"/>
            <a:ext cx="30501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b="1" i="1" dirty="0" smtClean="0">
                <a:solidFill>
                  <a:schemeClr val="accent2"/>
                </a:solidFill>
              </a:rPr>
              <a:t>More than 2000 reactions are related to the </a:t>
            </a:r>
            <a:r>
              <a:rPr kumimoji="1" lang="en-US" altLang="ko-KR" b="1" i="1" smtClean="0">
                <a:solidFill>
                  <a:schemeClr val="accent2"/>
                </a:solidFill>
              </a:rPr>
              <a:t>network calculation!!</a:t>
            </a:r>
            <a:endParaRPr kumimoji="1" lang="ko-KR" altLang="en-US" b="1" i="1" dirty="0">
              <a:solidFill>
                <a:schemeClr val="accent2"/>
              </a:solidFill>
            </a:endParaRPr>
          </a:p>
        </p:txBody>
      </p:sp>
      <p:sp>
        <p:nvSpPr>
          <p:cNvPr id="9" name="텍스트 상자 8"/>
          <p:cNvSpPr txBox="1"/>
          <p:nvPr/>
        </p:nvSpPr>
        <p:spPr>
          <a:xfrm>
            <a:off x="194012" y="262142"/>
            <a:ext cx="44797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sz="2400" dirty="0" smtClean="0"/>
              <a:t>&lt;r-Process and Reaction Network&gt;</a:t>
            </a:r>
            <a:endParaRPr kumimoji="1" lang="ko-KR" altLang="en-US" sz="2400" dirty="0"/>
          </a:p>
        </p:txBody>
      </p:sp>
      <p:sp>
        <p:nvSpPr>
          <p:cNvPr id="10" name="텍스트 상자 9"/>
          <p:cNvSpPr txBox="1"/>
          <p:nvPr/>
        </p:nvSpPr>
        <p:spPr>
          <a:xfrm>
            <a:off x="408324" y="4391274"/>
            <a:ext cx="5072063" cy="1985159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457200" indent="-457200">
              <a:lnSpc>
                <a:spcPct val="150000"/>
              </a:lnSpc>
              <a:buFont typeface="Wingdings" charset="2"/>
              <a:buChar char="u"/>
            </a:pPr>
            <a:r>
              <a:rPr kumimoji="1" lang="en-US" altLang="ko-KR" sz="1400" dirty="0" smtClean="0"/>
              <a:t>𝛂(𝛂n, 𝝲)</a:t>
            </a:r>
            <a:r>
              <a:rPr kumimoji="1" lang="en-US" altLang="ko-KR" sz="1400" baseline="30000" dirty="0" smtClean="0"/>
              <a:t>9</a:t>
            </a:r>
            <a:r>
              <a:rPr kumimoji="1" lang="en-US" altLang="ko-KR" sz="1400" dirty="0" smtClean="0"/>
              <a:t>Be (x10)</a:t>
            </a:r>
          </a:p>
          <a:p>
            <a:pPr marL="457200" indent="-457200">
              <a:lnSpc>
                <a:spcPct val="150000"/>
              </a:lnSpc>
              <a:buFont typeface="Wingdings" charset="2"/>
              <a:buChar char="u"/>
            </a:pPr>
            <a:r>
              <a:rPr kumimoji="1" lang="en-US" altLang="ko-KR" sz="1400" baseline="30000" dirty="0"/>
              <a:t> 8</a:t>
            </a:r>
            <a:r>
              <a:rPr kumimoji="1" lang="en-US" altLang="ko-KR" sz="1400" dirty="0"/>
              <a:t>Li(𝛂, n)</a:t>
            </a:r>
            <a:r>
              <a:rPr kumimoji="1" lang="en-US" altLang="ko-KR" sz="1400" baseline="30000" dirty="0"/>
              <a:t>11</a:t>
            </a:r>
            <a:r>
              <a:rPr kumimoji="1" lang="en-US" altLang="ko-KR" sz="1400" dirty="0"/>
              <a:t>B (x10</a:t>
            </a:r>
            <a:r>
              <a:rPr kumimoji="1" lang="en-US" altLang="ko-KR" sz="1400" dirty="0" smtClean="0"/>
              <a:t>)</a:t>
            </a:r>
          </a:p>
          <a:p>
            <a:pPr marL="457200" indent="-457200">
              <a:lnSpc>
                <a:spcPct val="150000"/>
              </a:lnSpc>
              <a:buFont typeface="Wingdings" charset="2"/>
              <a:buChar char="u"/>
            </a:pPr>
            <a:r>
              <a:rPr kumimoji="1" lang="en-US" altLang="ko-KR" sz="1400" baseline="30000" dirty="0"/>
              <a:t>13</a:t>
            </a:r>
            <a:r>
              <a:rPr kumimoji="1" lang="en-US" altLang="ko-KR" sz="1400" dirty="0"/>
              <a:t>C(𝛂, n)</a:t>
            </a:r>
            <a:r>
              <a:rPr kumimoji="1" lang="en-US" altLang="ko-KR" sz="1400" baseline="30000" dirty="0"/>
              <a:t>16</a:t>
            </a:r>
            <a:r>
              <a:rPr kumimoji="1" lang="en-US" altLang="ko-KR" sz="1400" dirty="0"/>
              <a:t>O (x10)</a:t>
            </a:r>
            <a:endParaRPr kumimoji="1" lang="ko-KR" altLang="en-US" sz="1400" dirty="0"/>
          </a:p>
          <a:p>
            <a:pPr marL="457200" indent="-457200">
              <a:lnSpc>
                <a:spcPct val="150000"/>
              </a:lnSpc>
              <a:buFont typeface="Wingdings" charset="2"/>
              <a:buChar char="u"/>
            </a:pPr>
            <a:r>
              <a:rPr kumimoji="1" lang="en-US" altLang="ko-KR" sz="1400" baseline="30000" dirty="0"/>
              <a:t>14</a:t>
            </a:r>
            <a:r>
              <a:rPr kumimoji="1" lang="en-US" altLang="ko-KR" sz="1400" dirty="0"/>
              <a:t>C(𝛂, n)</a:t>
            </a:r>
            <a:r>
              <a:rPr kumimoji="1" lang="en-US" altLang="ko-KR" sz="1400" baseline="30000" dirty="0"/>
              <a:t>17</a:t>
            </a:r>
            <a:r>
              <a:rPr kumimoji="1" lang="en-US" altLang="ko-KR" sz="1400" dirty="0"/>
              <a:t>O (x10</a:t>
            </a:r>
            <a:r>
              <a:rPr kumimoji="1" lang="en-US" altLang="ko-KR" sz="1400" dirty="0" smtClean="0"/>
              <a:t>)</a:t>
            </a:r>
          </a:p>
          <a:p>
            <a:pPr marL="457200" indent="-457200">
              <a:lnSpc>
                <a:spcPct val="150000"/>
              </a:lnSpc>
              <a:buFont typeface="Wingdings" charset="2"/>
              <a:buChar char="u"/>
            </a:pPr>
            <a:r>
              <a:rPr kumimoji="1" lang="en-US" altLang="ko-KR" sz="1400" baseline="30000" dirty="0" smtClean="0"/>
              <a:t> 13</a:t>
            </a:r>
            <a:r>
              <a:rPr kumimoji="1" lang="en-US" altLang="ko-KR" sz="1400" dirty="0" smtClean="0"/>
              <a:t>C(n, 𝝲)</a:t>
            </a:r>
            <a:r>
              <a:rPr kumimoji="1" lang="en-US" altLang="ko-KR" sz="1400" baseline="30000" dirty="0" smtClean="0"/>
              <a:t>14</a:t>
            </a:r>
            <a:r>
              <a:rPr kumimoji="1" lang="en-US" altLang="ko-KR" sz="1400" dirty="0" smtClean="0"/>
              <a:t>C (x10)</a:t>
            </a:r>
            <a:endParaRPr kumimoji="1" lang="en-US" altLang="ko-KR" sz="1400" dirty="0"/>
          </a:p>
          <a:p>
            <a:pPr marL="457200" indent="-457200">
              <a:lnSpc>
                <a:spcPct val="150000"/>
              </a:lnSpc>
              <a:buFont typeface="Wingdings" charset="2"/>
              <a:buChar char="u"/>
            </a:pPr>
            <a:r>
              <a:rPr kumimoji="1" lang="en-US" altLang="ko-KR" sz="1400" baseline="30000" dirty="0" smtClean="0"/>
              <a:t>14</a:t>
            </a:r>
            <a:r>
              <a:rPr kumimoji="1" lang="en-US" altLang="ko-KR" sz="1400" dirty="0" smtClean="0"/>
              <a:t>C(n, 𝝲)</a:t>
            </a:r>
            <a:r>
              <a:rPr kumimoji="1" lang="en-US" altLang="ko-KR" sz="1400" baseline="30000" dirty="0" smtClean="0"/>
              <a:t>15</a:t>
            </a:r>
            <a:r>
              <a:rPr kumimoji="1" lang="en-US" altLang="ko-KR" sz="1400" dirty="0" smtClean="0"/>
              <a:t>C (x10)</a:t>
            </a:r>
            <a:endParaRPr kumimoji="1" lang="ko-KR" altLang="en-US" sz="1400" dirty="0" smtClean="0"/>
          </a:p>
          <a:p>
            <a:pPr marL="457200" indent="-457200">
              <a:lnSpc>
                <a:spcPct val="150000"/>
              </a:lnSpc>
              <a:buFont typeface="Wingdings" charset="2"/>
              <a:buChar char="u"/>
            </a:pPr>
            <a:r>
              <a:rPr kumimoji="1" lang="en-US" altLang="ko-KR" sz="1400" baseline="30000" dirty="0" smtClean="0"/>
              <a:t>15</a:t>
            </a:r>
            <a:r>
              <a:rPr kumimoji="1" lang="en-US" altLang="ko-KR" sz="1400" dirty="0" smtClean="0"/>
              <a:t>C(n, 𝝲)</a:t>
            </a:r>
            <a:r>
              <a:rPr kumimoji="1" lang="en-US" altLang="ko-KR" sz="1400" baseline="30000" dirty="0" smtClean="0"/>
              <a:t>16</a:t>
            </a:r>
            <a:r>
              <a:rPr kumimoji="1" lang="en-US" altLang="ko-KR" sz="1400" dirty="0" smtClean="0"/>
              <a:t>C (x10)</a:t>
            </a:r>
            <a:endParaRPr kumimoji="1" lang="ko-KR" altLang="en-US" sz="1400" dirty="0" smtClean="0"/>
          </a:p>
          <a:p>
            <a:pPr marL="457200" indent="-457200">
              <a:lnSpc>
                <a:spcPct val="150000"/>
              </a:lnSpc>
              <a:buFont typeface="Wingdings" charset="2"/>
              <a:buChar char="u"/>
            </a:pPr>
            <a:r>
              <a:rPr kumimoji="1" lang="en-US" altLang="ko-KR" sz="1400" baseline="30000" dirty="0" smtClean="0"/>
              <a:t>16</a:t>
            </a:r>
            <a:r>
              <a:rPr kumimoji="1" lang="en-US" altLang="ko-KR" sz="1400" dirty="0" smtClean="0"/>
              <a:t>C(n, 𝝲)</a:t>
            </a:r>
            <a:r>
              <a:rPr kumimoji="1" lang="en-US" altLang="ko-KR" sz="1400" baseline="30000" dirty="0" smtClean="0"/>
              <a:t>17</a:t>
            </a:r>
            <a:r>
              <a:rPr kumimoji="1" lang="en-US" altLang="ko-KR" sz="1400" dirty="0" smtClean="0"/>
              <a:t>C (x10)</a:t>
            </a:r>
            <a:endParaRPr kumimoji="1" lang="ko-KR" altLang="en-US" sz="1400" dirty="0" smtClean="0"/>
          </a:p>
          <a:p>
            <a:pPr marL="457200" indent="-457200">
              <a:lnSpc>
                <a:spcPct val="150000"/>
              </a:lnSpc>
              <a:buFont typeface="Wingdings" charset="2"/>
              <a:buChar char="u"/>
            </a:pPr>
            <a:r>
              <a:rPr kumimoji="1" lang="en-US" altLang="ko-KR" sz="1400" baseline="30000" dirty="0" smtClean="0"/>
              <a:t>17</a:t>
            </a:r>
            <a:r>
              <a:rPr kumimoji="1" lang="en-US" altLang="ko-KR" sz="1400" dirty="0" smtClean="0"/>
              <a:t>C(n, 𝝲)</a:t>
            </a:r>
            <a:r>
              <a:rPr kumimoji="1" lang="en-US" altLang="ko-KR" sz="1400" baseline="30000" dirty="0" smtClean="0"/>
              <a:t>18</a:t>
            </a:r>
            <a:r>
              <a:rPr kumimoji="1" lang="en-US" altLang="ko-KR" sz="1400" dirty="0" smtClean="0"/>
              <a:t>C (x10)</a:t>
            </a:r>
            <a:endParaRPr kumimoji="1" lang="ko-KR" altLang="en-US" sz="1400" dirty="0" smtClean="0"/>
          </a:p>
          <a:p>
            <a:pPr marL="457200" indent="-457200">
              <a:lnSpc>
                <a:spcPct val="150000"/>
              </a:lnSpc>
              <a:buFont typeface="Wingdings" charset="2"/>
              <a:buChar char="u"/>
            </a:pPr>
            <a:endParaRPr kumimoji="1" lang="ko-KR" altLang="en-US" sz="1400" dirty="0" smtClean="0"/>
          </a:p>
        </p:txBody>
      </p:sp>
      <p:sp>
        <p:nvSpPr>
          <p:cNvPr id="8" name="텍스트 상자 7"/>
          <p:cNvSpPr txBox="1"/>
          <p:nvPr/>
        </p:nvSpPr>
        <p:spPr>
          <a:xfrm>
            <a:off x="628650" y="3728150"/>
            <a:ext cx="59007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dirty="0" smtClean="0"/>
              <a:t>We change several reaction rates artificially and study the sensitivity of r-abundances in each scenario.</a:t>
            </a:r>
            <a:endParaRPr kumimoji="1" lang="ko-KR" altLang="en-US" dirty="0"/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3561" y="4980962"/>
            <a:ext cx="4097079" cy="1544153"/>
          </a:xfrm>
          <a:prstGeom prst="rect">
            <a:avLst/>
          </a:prstGeom>
        </p:spPr>
      </p:pic>
      <p:sp>
        <p:nvSpPr>
          <p:cNvPr id="14" name="텍스트 상자 13"/>
          <p:cNvSpPr txBox="1"/>
          <p:nvPr/>
        </p:nvSpPr>
        <p:spPr>
          <a:xfrm>
            <a:off x="5308937" y="4591325"/>
            <a:ext cx="30580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smtClean="0">
                <a:solidFill>
                  <a:schemeClr val="accent1"/>
                </a:solidFill>
              </a:rPr>
              <a:t>Reaction flows in the r-process</a:t>
            </a:r>
            <a:endParaRPr kumimoji="1" lang="ko-KR" altLang="en-U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3546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텍스트 상자 8"/>
          <p:cNvSpPr txBox="1"/>
          <p:nvPr/>
        </p:nvSpPr>
        <p:spPr>
          <a:xfrm>
            <a:off x="3229369" y="4234422"/>
            <a:ext cx="20040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charset="2"/>
              <a:buChar char="u"/>
            </a:pPr>
            <a:r>
              <a:rPr kumimoji="1" lang="en-US" altLang="ko-KR" sz="1400" baseline="30000" dirty="0" smtClean="0"/>
              <a:t> 8</a:t>
            </a:r>
            <a:r>
              <a:rPr kumimoji="1" lang="en-US" altLang="ko-KR" sz="1400" dirty="0" smtClean="0"/>
              <a:t>Li(𝛂, n)</a:t>
            </a:r>
            <a:r>
              <a:rPr kumimoji="1" lang="en-US" altLang="ko-KR" sz="1400" baseline="30000" dirty="0" smtClean="0"/>
              <a:t>11</a:t>
            </a:r>
            <a:r>
              <a:rPr kumimoji="1" lang="en-US" altLang="ko-KR" sz="1400" dirty="0" smtClean="0"/>
              <a:t>B (x10)</a:t>
            </a:r>
            <a:endParaRPr kumimoji="1" lang="ko-KR" altLang="en-US" sz="1400" dirty="0"/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091" y="4478609"/>
            <a:ext cx="3041967" cy="2304835"/>
          </a:xfrm>
          <a:prstGeom prst="rect">
            <a:avLst/>
          </a:prstGeom>
        </p:spPr>
      </p:pic>
      <p:sp>
        <p:nvSpPr>
          <p:cNvPr id="11" name="텍스트 상자 10"/>
          <p:cNvSpPr txBox="1"/>
          <p:nvPr/>
        </p:nvSpPr>
        <p:spPr>
          <a:xfrm>
            <a:off x="6267571" y="4170832"/>
            <a:ext cx="20457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charset="2"/>
              <a:buChar char="u"/>
            </a:pPr>
            <a:r>
              <a:rPr kumimoji="1" lang="en-US" altLang="ko-KR" sz="1400" baseline="30000" dirty="0" smtClean="0"/>
              <a:t>13</a:t>
            </a:r>
            <a:r>
              <a:rPr kumimoji="1" lang="en-US" altLang="ko-KR" sz="1400" dirty="0" smtClean="0"/>
              <a:t>C(𝛂, n)</a:t>
            </a:r>
            <a:r>
              <a:rPr kumimoji="1" lang="en-US" altLang="ko-KR" sz="1400" baseline="30000" dirty="0" smtClean="0"/>
              <a:t>16</a:t>
            </a:r>
            <a:r>
              <a:rPr kumimoji="1" lang="en-US" altLang="ko-KR" sz="1400" dirty="0" smtClean="0"/>
              <a:t>O (x10)</a:t>
            </a:r>
            <a:endParaRPr kumimoji="1" lang="ko-KR" altLang="en-US" sz="1400" dirty="0"/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5058" y="4478609"/>
            <a:ext cx="2967162" cy="2248157"/>
          </a:xfrm>
          <a:prstGeom prst="rect">
            <a:avLst/>
          </a:prstGeom>
        </p:spPr>
      </p:pic>
      <p:sp>
        <p:nvSpPr>
          <p:cNvPr id="14" name="텍스트 상자 13"/>
          <p:cNvSpPr txBox="1"/>
          <p:nvPr/>
        </p:nvSpPr>
        <p:spPr>
          <a:xfrm>
            <a:off x="125928" y="262142"/>
            <a:ext cx="901689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sz="2100" dirty="0" smtClean="0"/>
              <a:t>&lt;Sensitivity of r-</a:t>
            </a:r>
            <a:r>
              <a:rPr kumimoji="1" lang="en-US" altLang="ko-KR" sz="2100" dirty="0"/>
              <a:t>A</a:t>
            </a:r>
            <a:r>
              <a:rPr kumimoji="1" lang="en-US" altLang="ko-KR" sz="2100" dirty="0" smtClean="0"/>
              <a:t>bundances in the Artificial Change of Reaction Rates&gt;</a:t>
            </a:r>
            <a:endParaRPr kumimoji="1" lang="ko-KR" altLang="en-US" sz="2100" dirty="0"/>
          </a:p>
        </p:txBody>
      </p:sp>
      <p:sp>
        <p:nvSpPr>
          <p:cNvPr id="15" name="텍스트 상자 14"/>
          <p:cNvSpPr txBox="1"/>
          <p:nvPr/>
        </p:nvSpPr>
        <p:spPr>
          <a:xfrm>
            <a:off x="428237" y="723807"/>
            <a:ext cx="23755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dirty="0" smtClean="0"/>
              <a:t>1) 𝛎-driven wind model</a:t>
            </a:r>
            <a:endParaRPr kumimoji="1" lang="ko-KR" altLang="en-US" dirty="0"/>
          </a:p>
        </p:txBody>
      </p:sp>
      <p:sp>
        <p:nvSpPr>
          <p:cNvPr id="16" name="텍스트 상자 15"/>
          <p:cNvSpPr txBox="1"/>
          <p:nvPr/>
        </p:nvSpPr>
        <p:spPr>
          <a:xfrm>
            <a:off x="426484" y="3818149"/>
            <a:ext cx="35842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dirty="0"/>
              <a:t>2</a:t>
            </a:r>
            <a:r>
              <a:rPr kumimoji="1" lang="en-US" altLang="ko-KR" dirty="0" smtClean="0"/>
              <a:t>) </a:t>
            </a:r>
            <a:r>
              <a:rPr kumimoji="1" lang="en-US" altLang="ko-KR" dirty="0" err="1" smtClean="0"/>
              <a:t>Magnetohydrodynamic</a:t>
            </a:r>
            <a:r>
              <a:rPr kumimoji="1" lang="en-US" altLang="ko-KR" dirty="0" smtClean="0"/>
              <a:t> (MHD) jet</a:t>
            </a:r>
            <a:endParaRPr kumimoji="1" lang="ko-KR" altLang="en-US" dirty="0"/>
          </a:p>
        </p:txBody>
      </p:sp>
      <p:sp>
        <p:nvSpPr>
          <p:cNvPr id="18" name="텍스트 상자 17"/>
          <p:cNvSpPr txBox="1"/>
          <p:nvPr/>
        </p:nvSpPr>
        <p:spPr>
          <a:xfrm>
            <a:off x="203924" y="1126677"/>
            <a:ext cx="19992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charset="2"/>
              <a:buChar char="u"/>
            </a:pPr>
            <a:r>
              <a:rPr kumimoji="1" lang="en-US" altLang="ko-KR" sz="1400" baseline="30000" dirty="0" smtClean="0"/>
              <a:t>14</a:t>
            </a:r>
            <a:r>
              <a:rPr kumimoji="1" lang="en-US" altLang="ko-KR" sz="1400" dirty="0" smtClean="0"/>
              <a:t>C(n, 𝝲)</a:t>
            </a:r>
            <a:r>
              <a:rPr kumimoji="1" lang="en-US" altLang="ko-KR" sz="1400" baseline="30000" dirty="0" smtClean="0"/>
              <a:t>15</a:t>
            </a:r>
            <a:r>
              <a:rPr kumimoji="1" lang="en-US" altLang="ko-KR" sz="1400" dirty="0" smtClean="0"/>
              <a:t>C (x10)</a:t>
            </a:r>
            <a:endParaRPr kumimoji="1" lang="ko-KR" altLang="en-US" sz="1400" dirty="0"/>
          </a:p>
        </p:txBody>
      </p:sp>
      <p:pic>
        <p:nvPicPr>
          <p:cNvPr id="19" name="그림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28" y="1431208"/>
            <a:ext cx="2967163" cy="2340000"/>
          </a:xfrm>
          <a:prstGeom prst="rect">
            <a:avLst/>
          </a:prstGeom>
        </p:spPr>
      </p:pic>
      <p:sp>
        <p:nvSpPr>
          <p:cNvPr id="20" name="텍스트 상자 19"/>
          <p:cNvSpPr txBox="1"/>
          <p:nvPr/>
        </p:nvSpPr>
        <p:spPr>
          <a:xfrm>
            <a:off x="3229369" y="1129379"/>
            <a:ext cx="19992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charset="2"/>
              <a:buChar char="u"/>
            </a:pPr>
            <a:r>
              <a:rPr kumimoji="1" lang="en-US" altLang="ko-KR" sz="1400" baseline="30000" dirty="0" smtClean="0"/>
              <a:t>15</a:t>
            </a:r>
            <a:r>
              <a:rPr kumimoji="1" lang="en-US" altLang="ko-KR" sz="1400" dirty="0" smtClean="0"/>
              <a:t>C(n, 𝝲)</a:t>
            </a:r>
            <a:r>
              <a:rPr kumimoji="1" lang="en-US" altLang="ko-KR" sz="1400" baseline="30000" dirty="0" smtClean="0"/>
              <a:t>16</a:t>
            </a:r>
            <a:r>
              <a:rPr kumimoji="1" lang="en-US" altLang="ko-KR" sz="1400" dirty="0" smtClean="0"/>
              <a:t>C (x10)</a:t>
            </a:r>
            <a:endParaRPr kumimoji="1" lang="ko-KR" altLang="en-US" sz="1400" dirty="0"/>
          </a:p>
        </p:txBody>
      </p:sp>
      <p:pic>
        <p:nvPicPr>
          <p:cNvPr id="21" name="그림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6274" y="1416542"/>
            <a:ext cx="2967163" cy="2340000"/>
          </a:xfrm>
          <a:prstGeom prst="rect">
            <a:avLst/>
          </a:prstGeom>
        </p:spPr>
      </p:pic>
      <p:sp>
        <p:nvSpPr>
          <p:cNvPr id="22" name="텍스트 상자 21"/>
          <p:cNvSpPr txBox="1"/>
          <p:nvPr/>
        </p:nvSpPr>
        <p:spPr>
          <a:xfrm>
            <a:off x="6221307" y="1116098"/>
            <a:ext cx="19992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charset="2"/>
              <a:buChar char="u"/>
            </a:pPr>
            <a:r>
              <a:rPr kumimoji="1" lang="en-US" altLang="ko-KR" sz="1400" baseline="30000" dirty="0" smtClean="0"/>
              <a:t>17</a:t>
            </a:r>
            <a:r>
              <a:rPr kumimoji="1" lang="en-US" altLang="ko-KR" sz="1400" dirty="0" smtClean="0"/>
              <a:t>C(n, 𝝲)</a:t>
            </a:r>
            <a:r>
              <a:rPr kumimoji="1" lang="en-US" altLang="ko-KR" sz="1400" baseline="30000" dirty="0" smtClean="0"/>
              <a:t>18</a:t>
            </a:r>
            <a:r>
              <a:rPr kumimoji="1" lang="en-US" altLang="ko-KR" sz="1400" dirty="0" smtClean="0"/>
              <a:t>C (x10)</a:t>
            </a:r>
            <a:endParaRPr kumimoji="1" lang="ko-KR" altLang="en-US" sz="1400" dirty="0"/>
          </a:p>
        </p:txBody>
      </p:sp>
      <p:pic>
        <p:nvPicPr>
          <p:cNvPr id="23" name="그림 2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5058" y="1431208"/>
            <a:ext cx="2967162" cy="2340000"/>
          </a:xfrm>
          <a:prstGeom prst="rect">
            <a:avLst/>
          </a:prstGeom>
        </p:spPr>
      </p:pic>
      <p:pic>
        <p:nvPicPr>
          <p:cNvPr id="24" name="그림 2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90" y="4431668"/>
            <a:ext cx="3029116" cy="2295098"/>
          </a:xfrm>
          <a:prstGeom prst="rect">
            <a:avLst/>
          </a:prstGeom>
        </p:spPr>
      </p:pic>
      <p:sp>
        <p:nvSpPr>
          <p:cNvPr id="25" name="텍스트 상자 24"/>
          <p:cNvSpPr txBox="1"/>
          <p:nvPr/>
        </p:nvSpPr>
        <p:spPr>
          <a:xfrm>
            <a:off x="182036" y="4170831"/>
            <a:ext cx="19175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charset="2"/>
              <a:buChar char="u"/>
            </a:pPr>
            <a:r>
              <a:rPr kumimoji="1" lang="en-US" altLang="ko-KR" sz="1400" baseline="30000" dirty="0" smtClean="0"/>
              <a:t>14</a:t>
            </a:r>
            <a:r>
              <a:rPr kumimoji="1" lang="en-US" altLang="ko-KR" sz="1400" dirty="0" smtClean="0"/>
              <a:t>C(𝛂, n)</a:t>
            </a:r>
            <a:r>
              <a:rPr kumimoji="1" lang="en-US" altLang="ko-KR" sz="1400" baseline="30000" dirty="0" smtClean="0"/>
              <a:t>17</a:t>
            </a:r>
            <a:r>
              <a:rPr kumimoji="1" lang="en-US" altLang="ko-KR" sz="1400" dirty="0" smtClean="0"/>
              <a:t>O (x10)</a:t>
            </a:r>
            <a:endParaRPr kumimoji="1" lang="ko-KR" altLang="en-US" sz="1400" dirty="0"/>
          </a:p>
        </p:txBody>
      </p:sp>
      <p:sp>
        <p:nvSpPr>
          <p:cNvPr id="26" name="텍스트 상자 25"/>
          <p:cNvSpPr txBox="1"/>
          <p:nvPr/>
        </p:nvSpPr>
        <p:spPr>
          <a:xfrm rot="16200000">
            <a:off x="-347417" y="5342195"/>
            <a:ext cx="1068819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ko-KR" sz="1200" smtClean="0"/>
              <a:t>Difference [%]</a:t>
            </a:r>
            <a:endParaRPr kumimoji="1" lang="ko-KR" altLang="en-US" sz="1200" dirty="0"/>
          </a:p>
        </p:txBody>
      </p:sp>
      <p:sp>
        <p:nvSpPr>
          <p:cNvPr id="27" name="텍스트 상자 26"/>
          <p:cNvSpPr txBox="1"/>
          <p:nvPr/>
        </p:nvSpPr>
        <p:spPr>
          <a:xfrm rot="16200000">
            <a:off x="2641864" y="5436364"/>
            <a:ext cx="1068819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ko-KR" sz="1200" smtClean="0"/>
              <a:t>Difference [%]</a:t>
            </a:r>
            <a:endParaRPr kumimoji="1" lang="ko-KR" altLang="en-US" sz="1200" dirty="0"/>
          </a:p>
        </p:txBody>
      </p:sp>
      <p:sp>
        <p:nvSpPr>
          <p:cNvPr id="28" name="텍스트 상자 27"/>
          <p:cNvSpPr txBox="1"/>
          <p:nvPr/>
        </p:nvSpPr>
        <p:spPr>
          <a:xfrm rot="16200000">
            <a:off x="5655965" y="5436363"/>
            <a:ext cx="1068819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ko-KR" sz="1200" smtClean="0"/>
              <a:t>Difference [%]</a:t>
            </a:r>
            <a:endParaRPr kumimoji="1"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805015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6489</TotalTime>
  <Words>703</Words>
  <Application>Microsoft Office PowerPoint</Application>
  <PresentationFormat>화면 슬라이드 쇼(4:3)</PresentationFormat>
  <Paragraphs>87</Paragraphs>
  <Slides>16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16</vt:i4>
      </vt:variant>
    </vt:vector>
  </HeadingPairs>
  <TitlesOfParts>
    <vt:vector size="17" baseType="lpstr">
      <vt:lpstr>Office 테마</vt:lpstr>
      <vt:lpstr>Nuclear theory at RISP for RAON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Scientific Research Plan  at Korea Rare Isotope Accelerator</dc:title>
  <dc:creator>USER</dc:creator>
  <cp:lastModifiedBy>ibs</cp:lastModifiedBy>
  <cp:revision>670</cp:revision>
  <cp:lastPrinted>2013-03-30T22:18:37Z</cp:lastPrinted>
  <dcterms:created xsi:type="dcterms:W3CDTF">2009-11-30T12:13:55Z</dcterms:created>
  <dcterms:modified xsi:type="dcterms:W3CDTF">2017-11-30T13:32:39Z</dcterms:modified>
</cp:coreProperties>
</file>