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304" r:id="rId9"/>
    <p:sldId id="317" r:id="rId10"/>
    <p:sldId id="306" r:id="rId11"/>
    <p:sldId id="265" r:id="rId12"/>
    <p:sldId id="307" r:id="rId13"/>
    <p:sldId id="279" r:id="rId14"/>
    <p:sldId id="308" r:id="rId15"/>
    <p:sldId id="289" r:id="rId16"/>
    <p:sldId id="290" r:id="rId17"/>
    <p:sldId id="291" r:id="rId18"/>
    <p:sldId id="292" r:id="rId19"/>
    <p:sldId id="293" r:id="rId20"/>
    <p:sldId id="294" r:id="rId21"/>
    <p:sldId id="300" r:id="rId22"/>
    <p:sldId id="302" r:id="rId23"/>
    <p:sldId id="295" r:id="rId24"/>
    <p:sldId id="296" r:id="rId25"/>
    <p:sldId id="303" r:id="rId26"/>
    <p:sldId id="297" r:id="rId27"/>
    <p:sldId id="298" r:id="rId28"/>
    <p:sldId id="299" r:id="rId29"/>
    <p:sldId id="309" r:id="rId30"/>
    <p:sldId id="310" r:id="rId31"/>
    <p:sldId id="311" r:id="rId32"/>
    <p:sldId id="312" r:id="rId33"/>
    <p:sldId id="313" r:id="rId34"/>
    <p:sldId id="314" r:id="rId35"/>
    <p:sldId id="315" r:id="rId36"/>
    <p:sldId id="316" r:id="rId37"/>
    <p:sldId id="287" r:id="rId3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7" autoAdjust="0"/>
    <p:restoredTop sz="94660"/>
  </p:normalViewPr>
  <p:slideViewPr>
    <p:cSldViewPr>
      <p:cViewPr varScale="1">
        <p:scale>
          <a:sx n="76" d="100"/>
          <a:sy n="76" d="100"/>
        </p:scale>
        <p:origin x="-139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EC4EE4-4762-4892-87C9-13DEBC175B9B}" type="datetimeFigureOut">
              <a:rPr lang="ko-KR" altLang="en-US" smtClean="0"/>
              <a:pPr/>
              <a:t>2016-08-25</a:t>
            </a:fld>
            <a:endParaRPr lang="ko-KR" altLang="en-US"/>
          </a:p>
        </p:txBody>
      </p:sp>
      <p:sp>
        <p:nvSpPr>
          <p:cNvPr id="20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6E67AF-0403-4D9D-B0B4-E23C038D53D6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EC4EE4-4762-4892-87C9-13DEBC175B9B}" type="datetimeFigureOut">
              <a:rPr lang="ko-KR" altLang="en-US" smtClean="0"/>
              <a:pPr/>
              <a:t>2016-08-25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6E67AF-0403-4D9D-B0B4-E23C038D53D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EC4EE4-4762-4892-87C9-13DEBC175B9B}" type="datetimeFigureOut">
              <a:rPr lang="ko-KR" altLang="en-US" smtClean="0"/>
              <a:pPr/>
              <a:t>2016-08-25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6E67AF-0403-4D9D-B0B4-E23C038D53D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EC4EE4-4762-4892-87C9-13DEBC175B9B}" type="datetimeFigureOut">
              <a:rPr lang="ko-KR" altLang="en-US" smtClean="0"/>
              <a:pPr/>
              <a:t>2016-08-25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6E67AF-0403-4D9D-B0B4-E23C038D53D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EC4EE4-4762-4892-87C9-13DEBC175B9B}" type="datetimeFigureOut">
              <a:rPr lang="ko-KR" altLang="en-US" smtClean="0"/>
              <a:pPr/>
              <a:t>2016-08-25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6E67AF-0403-4D9D-B0B4-E23C038D53D6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EC4EE4-4762-4892-87C9-13DEBC175B9B}" type="datetimeFigureOut">
              <a:rPr lang="ko-KR" altLang="en-US" smtClean="0"/>
              <a:pPr/>
              <a:t>2016-08-25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6E67AF-0403-4D9D-B0B4-E23C038D53D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EC4EE4-4762-4892-87C9-13DEBC175B9B}" type="datetimeFigureOut">
              <a:rPr lang="ko-KR" altLang="en-US" smtClean="0"/>
              <a:pPr/>
              <a:t>2016-08-25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6E67AF-0403-4D9D-B0B4-E23C038D53D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EC4EE4-4762-4892-87C9-13DEBC175B9B}" type="datetimeFigureOut">
              <a:rPr lang="ko-KR" altLang="en-US" smtClean="0"/>
              <a:pPr/>
              <a:t>2016-08-25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6E67AF-0403-4D9D-B0B4-E23C038D53D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EC4EE4-4762-4892-87C9-13DEBC175B9B}" type="datetimeFigureOut">
              <a:rPr lang="ko-KR" altLang="en-US" smtClean="0"/>
              <a:pPr/>
              <a:t>2016-08-25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6E67AF-0403-4D9D-B0B4-E23C038D53D6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EC4EE4-4762-4892-87C9-13DEBC175B9B}" type="datetimeFigureOut">
              <a:rPr lang="ko-KR" altLang="en-US" smtClean="0"/>
              <a:pPr/>
              <a:t>2016-08-25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6E67AF-0403-4D9D-B0B4-E23C038D53D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EC4EE4-4762-4892-87C9-13DEBC175B9B}" type="datetimeFigureOut">
              <a:rPr lang="ko-KR" altLang="en-US" smtClean="0"/>
              <a:pPr/>
              <a:t>2016-08-25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6E67AF-0403-4D9D-B0B4-E23C038D53D6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9" name="순서도: 처리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순서도: 처리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1EC4EE4-4762-4892-87C9-13DEBC175B9B}" type="datetimeFigureOut">
              <a:rPr lang="ko-KR" altLang="en-US" smtClean="0"/>
              <a:pPr/>
              <a:t>2016-08-25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76E67AF-0403-4D9D-B0B4-E23C038D53D6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직사각형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rtl="0" eaLnBrk="1" latinLnBrk="1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1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1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1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1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1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48.png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ile:MagnetEZ.jpg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Hysteresis Curves from 11 dimensions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06878" y="2204864"/>
            <a:ext cx="7929618" cy="3883192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Holography and Topology of Quantum Matter</a:t>
            </a:r>
          </a:p>
          <a:p>
            <a:r>
              <a:rPr lang="en-US" altLang="ko-KR" sz="2400" dirty="0" smtClean="0"/>
              <a:t>August 22 (Mon), 2016 ~ August 29 (Mon), 2016</a:t>
            </a:r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r>
              <a:rPr lang="en-US" altLang="ko-KR" sz="2000" dirty="0" smtClean="0"/>
              <a:t>Kyung </a:t>
            </a:r>
            <a:r>
              <a:rPr lang="en-US" altLang="ko-KR" sz="2000" dirty="0" err="1" smtClean="0"/>
              <a:t>Kiu</a:t>
            </a:r>
            <a:r>
              <a:rPr lang="en-US" altLang="ko-KR" sz="2000" dirty="0" smtClean="0"/>
              <a:t> Kim(</a:t>
            </a:r>
            <a:r>
              <a:rPr lang="en-US" altLang="ko-KR" sz="2000" dirty="0" err="1" smtClean="0"/>
              <a:t>Yonsei</a:t>
            </a:r>
            <a:r>
              <a:rPr lang="en-US" altLang="ko-KR" sz="2000" dirty="0" smtClean="0"/>
              <a:t> University) </a:t>
            </a:r>
          </a:p>
          <a:p>
            <a:r>
              <a:rPr lang="en-US" altLang="ko-KR" sz="2000" dirty="0" smtClean="0"/>
              <a:t>In collaboration with</a:t>
            </a:r>
          </a:p>
          <a:p>
            <a:r>
              <a:rPr lang="en-US" altLang="ko-KR" sz="2000" dirty="0" smtClean="0"/>
              <a:t>Sang-Jin Sin(</a:t>
            </a:r>
            <a:r>
              <a:rPr lang="en-US" altLang="ko-KR" sz="2000" dirty="0" err="1" smtClean="0"/>
              <a:t>Hanyang</a:t>
            </a:r>
            <a:r>
              <a:rPr lang="en-US" altLang="ko-KR" sz="2000" dirty="0" smtClean="0"/>
              <a:t> Univ.),  </a:t>
            </a:r>
            <a:r>
              <a:rPr lang="en-US" altLang="ko-KR" sz="2000" dirty="0" err="1" smtClean="0"/>
              <a:t>Yunseok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Seo</a:t>
            </a:r>
            <a:r>
              <a:rPr lang="en-US" altLang="ko-KR" sz="2000" dirty="0" smtClean="0"/>
              <a:t>(</a:t>
            </a:r>
            <a:r>
              <a:rPr lang="en-US" altLang="ko-KR" sz="2000" dirty="0" err="1" smtClean="0"/>
              <a:t>Hanyang</a:t>
            </a:r>
            <a:r>
              <a:rPr lang="en-US" altLang="ko-KR" sz="2000" dirty="0" smtClean="0"/>
              <a:t> Univ.)</a:t>
            </a:r>
          </a:p>
          <a:p>
            <a:r>
              <a:rPr lang="en-US" altLang="ko-KR" sz="2000" dirty="0" smtClean="0"/>
              <a:t>and </a:t>
            </a:r>
            <a:r>
              <a:rPr lang="en-US" altLang="ko-KR" sz="2000" dirty="0" err="1" smtClean="0"/>
              <a:t>Keun</a:t>
            </a:r>
            <a:r>
              <a:rPr lang="en-US" altLang="ko-KR" sz="2000" dirty="0" smtClean="0"/>
              <a:t>-Young Kim (GIST) </a:t>
            </a:r>
          </a:p>
          <a:p>
            <a:endParaRPr lang="en-US" altLang="ko-KR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For hysteresis curves  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When B=0,  we need positive and negative magnetizations.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n = odd</a:t>
            </a:r>
            <a:endParaRPr lang="ko-KR" altLang="en-US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2636912"/>
            <a:ext cx="249961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4869160"/>
            <a:ext cx="4680520" cy="632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A comment on 2+1 dimension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In the real condensed matter:</a:t>
            </a:r>
          </a:p>
          <a:p>
            <a:r>
              <a:rPr lang="en-US" altLang="ko-KR" dirty="0" smtClean="0"/>
              <a:t>2+1 dimension is not 2+1 dimension</a:t>
            </a:r>
            <a:br>
              <a:rPr lang="en-US" altLang="ko-KR" dirty="0" smtClean="0"/>
            </a:br>
            <a:r>
              <a:rPr lang="en-US" altLang="ko-KR" dirty="0" smtClean="0">
                <a:latin typeface="맑은 고딕"/>
                <a:ea typeface="맑은 고딕"/>
              </a:rPr>
              <a:t>▶ 2+1 dimensional materials in a 3+1 dimensional theory</a:t>
            </a:r>
          </a:p>
          <a:p>
            <a:endParaRPr lang="en-US" altLang="ko-KR" dirty="0" smtClean="0">
              <a:latin typeface="맑은 고딕"/>
              <a:ea typeface="맑은 고딕"/>
            </a:endParaRPr>
          </a:p>
          <a:p>
            <a:endParaRPr lang="en-US" altLang="ko-KR" dirty="0" smtClean="0">
              <a:latin typeface="맑은 고딕"/>
              <a:ea typeface="맑은 고딕"/>
            </a:endParaRPr>
          </a:p>
          <a:p>
            <a:pPr>
              <a:buNone/>
            </a:pP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437112"/>
            <a:ext cx="490537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4149080"/>
            <a:ext cx="231457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59632" y="130622"/>
            <a:ext cx="7498080" cy="922114"/>
          </a:xfrm>
        </p:spPr>
        <p:txBody>
          <a:bodyPr/>
          <a:lstStyle/>
          <a:p>
            <a:r>
              <a:rPr lang="en-US" altLang="ko-KR" dirty="0" smtClean="0"/>
              <a:t>A model for ferromagnetism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87624" y="2708920"/>
            <a:ext cx="7746064" cy="4032448"/>
          </a:xfrm>
        </p:spPr>
        <p:txBody>
          <a:bodyPr/>
          <a:lstStyle/>
          <a:p>
            <a:r>
              <a:rPr lang="en-US" altLang="ko-KR" dirty="0" smtClean="0"/>
              <a:t>Describing ferromagnetic materials by an analytic solution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052736"/>
            <a:ext cx="8670526" cy="72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916832"/>
            <a:ext cx="6953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429000"/>
            <a:ext cx="314587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5157192"/>
            <a:ext cx="465772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94400" y="188640"/>
            <a:ext cx="7498080" cy="1143000"/>
          </a:xfrm>
        </p:spPr>
        <p:txBody>
          <a:bodyPr/>
          <a:lstStyle/>
          <a:p>
            <a:r>
              <a:rPr lang="en-US" altLang="ko-KR" dirty="0" smtClean="0"/>
              <a:t>A model for ferromagnetism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Charge density</a:t>
            </a:r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Magnetization</a:t>
            </a:r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Energy</a:t>
            </a:r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Thermodynamic stability is guaranteed for small </a:t>
            </a:r>
            <a:endParaRPr lang="ko-KR" altLang="en-US" sz="2400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412776"/>
            <a:ext cx="240982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2274193"/>
            <a:ext cx="406717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3643314"/>
            <a:ext cx="4634538" cy="914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01024" y="4500570"/>
            <a:ext cx="51435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5157192"/>
            <a:ext cx="1944216" cy="823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31840" y="5229200"/>
            <a:ext cx="5947474" cy="1237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221560"/>
          </a:xfrm>
        </p:spPr>
        <p:txBody>
          <a:bodyPr>
            <a:normAutofit/>
          </a:bodyPr>
          <a:lstStyle/>
          <a:p>
            <a:r>
              <a:rPr lang="en-US" altLang="ko-KR" sz="2000" dirty="0" smtClean="0"/>
              <a:t>By the analytic solution and the holographic renormalization( the </a:t>
            </a:r>
            <a:r>
              <a:rPr lang="en-US" altLang="ko-KR" sz="2000" dirty="0" err="1" smtClean="0"/>
              <a:t>Smarr</a:t>
            </a:r>
            <a:r>
              <a:rPr lang="en-US" altLang="ko-KR" sz="2000" dirty="0" smtClean="0"/>
              <a:t> relation ),  one can derive the 1</a:t>
            </a:r>
            <a:r>
              <a:rPr lang="en-US" altLang="ko-KR" sz="2000" baseline="30000" dirty="0" smtClean="0"/>
              <a:t>st</a:t>
            </a:r>
            <a:r>
              <a:rPr lang="en-US" altLang="ko-KR" sz="2000" dirty="0" smtClean="0"/>
              <a:t> law of thermodynamics. </a:t>
            </a:r>
          </a:p>
          <a:p>
            <a:r>
              <a:rPr lang="en-US" altLang="ko-KR" sz="2000" dirty="0" smtClean="0"/>
              <a:t>From the first law or the </a:t>
            </a:r>
            <a:r>
              <a:rPr lang="en-US" altLang="ko-KR" sz="2000" dirty="0" err="1" smtClean="0"/>
              <a:t>Smarr</a:t>
            </a:r>
            <a:r>
              <a:rPr lang="en-US" altLang="ko-KR" sz="2000" dirty="0" smtClean="0"/>
              <a:t> relation, one can find the magnetization.</a:t>
            </a:r>
          </a:p>
          <a:p>
            <a:r>
              <a:rPr lang="en-US" altLang="ko-KR" sz="2000" dirty="0" smtClean="0"/>
              <a:t>Magnetization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In general it is not easy to obtain </a:t>
            </a:r>
            <a:r>
              <a:rPr lang="en-US" altLang="ko-KR" sz="2000" dirty="0" smtClean="0"/>
              <a:t>expression of the </a:t>
            </a:r>
            <a:r>
              <a:rPr lang="en-US" altLang="ko-KR" sz="2000" dirty="0" smtClean="0"/>
              <a:t>magnetization without  analytic solutions.</a:t>
            </a:r>
          </a:p>
          <a:p>
            <a:endParaRPr lang="ko-KR" altLang="en-US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2636912"/>
            <a:ext cx="4320480" cy="3085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602048" cy="114300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How to calculate magnetization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Magnetization</a:t>
            </a:r>
          </a:p>
          <a:p>
            <a:r>
              <a:rPr lang="en-US" altLang="ko-KR" dirty="0" smtClean="0"/>
              <a:t>Model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Magnetization from the </a:t>
            </a:r>
            <a:r>
              <a:rPr lang="en-US" altLang="ko-KR" dirty="0" err="1" smtClean="0"/>
              <a:t>Smarr</a:t>
            </a:r>
            <a:r>
              <a:rPr lang="en-US" altLang="ko-KR" dirty="0" smtClean="0"/>
              <a:t> relation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556792"/>
            <a:ext cx="1224136" cy="655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492896"/>
            <a:ext cx="729615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5157192"/>
            <a:ext cx="57150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6004481"/>
            <a:ext cx="7488832" cy="73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640" y="4293096"/>
            <a:ext cx="52292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Reduced Action formalism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A scaling symmetry modified by transformation of parameters  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060848"/>
            <a:ext cx="441202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068960"/>
            <a:ext cx="8208912" cy="1126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5445224"/>
            <a:ext cx="4608512" cy="740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Relaxed </a:t>
            </a:r>
            <a:r>
              <a:rPr lang="en-US" altLang="ko-KR" dirty="0" err="1" smtClean="0"/>
              <a:t>Noether</a:t>
            </a:r>
            <a:r>
              <a:rPr lang="en-US" altLang="ko-KR" dirty="0" smtClean="0"/>
              <a:t> theorem</a:t>
            </a:r>
          </a:p>
          <a:p>
            <a:r>
              <a:rPr lang="en-US" altLang="ko-KR" dirty="0" smtClean="0"/>
              <a:t>Integration form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One can find a </a:t>
            </a:r>
            <a:r>
              <a:rPr lang="en-US" altLang="ko-KR" dirty="0" err="1" smtClean="0"/>
              <a:t>Smarr</a:t>
            </a:r>
            <a:r>
              <a:rPr lang="en-US" altLang="ko-KR" dirty="0" smtClean="0"/>
              <a:t> like relation</a:t>
            </a:r>
          </a:p>
          <a:p>
            <a:endParaRPr lang="ko-KR" alt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1268760"/>
            <a:ext cx="20955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060848"/>
            <a:ext cx="347811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3789040"/>
            <a:ext cx="1800200" cy="528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4293096"/>
            <a:ext cx="5283299" cy="87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22240" y="5503887"/>
            <a:ext cx="381000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From the pressure or on-shell action</a:t>
            </a:r>
          </a:p>
          <a:p>
            <a:r>
              <a:rPr lang="en-US" altLang="ko-KR" dirty="0" smtClean="0"/>
              <a:t>Magnetization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564904"/>
            <a:ext cx="6192688" cy="101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3789040"/>
            <a:ext cx="59721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5085184"/>
            <a:ext cx="30289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355976" y="1484784"/>
            <a:ext cx="4608512" cy="4800600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We choose odd powers to consider a system which have two solutions for a external magnetic field.</a:t>
            </a:r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Gravity Dual for the Spontaneous Magnetization </a:t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>
                <a:sym typeface="Wingdings" pitchFamily="2" charset="2"/>
              </a:rPr>
              <a:t></a:t>
            </a:r>
            <a:r>
              <a:rPr lang="en-US" altLang="ko-KR" sz="2400" dirty="0" smtClean="0"/>
              <a:t> A hairy BH solution  </a:t>
            </a:r>
            <a:endParaRPr lang="ko-KR" altLang="en-US" sz="2400" dirty="0" smtClean="0"/>
          </a:p>
          <a:p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556792"/>
            <a:ext cx="3629025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15616" y="44624"/>
            <a:ext cx="7498080" cy="1143000"/>
          </a:xfrm>
        </p:spPr>
        <p:txBody>
          <a:bodyPr/>
          <a:lstStyle/>
          <a:p>
            <a:r>
              <a:rPr lang="en-US" altLang="ko-KR" dirty="0" smtClean="0"/>
              <a:t>Motivation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27584" y="3356992"/>
            <a:ext cx="8136904" cy="3312368"/>
          </a:xfrm>
        </p:spPr>
        <p:txBody>
          <a:bodyPr>
            <a:normAutofit fontScale="77500" lnSpcReduction="20000"/>
          </a:bodyPr>
          <a:lstStyle/>
          <a:p>
            <a:r>
              <a:rPr lang="en-US" altLang="ko-KR" sz="2800" dirty="0" smtClean="0"/>
              <a:t>Magnetic property is very interesting in realistic physics and theoretical physics</a:t>
            </a:r>
            <a:r>
              <a:rPr lang="en-US" altLang="ko-KR" sz="2800" dirty="0" smtClean="0"/>
              <a:t>. </a:t>
            </a:r>
          </a:p>
          <a:p>
            <a:r>
              <a:rPr lang="en-US" altLang="ko-KR" sz="2800" dirty="0" smtClean="0"/>
              <a:t>Specifically, the ferromagnetism is one of most intriguing phenomena.</a:t>
            </a:r>
            <a:endParaRPr lang="en-US" altLang="ko-KR" sz="2800" dirty="0" smtClean="0"/>
          </a:p>
          <a:p>
            <a:r>
              <a:rPr lang="en-US" altLang="ko-KR" sz="2800" dirty="0" smtClean="0"/>
              <a:t>Ferromagnetism is a representative example of the Spontaneous symmetry breaking which is easily realized in a holographic model.</a:t>
            </a:r>
          </a:p>
          <a:p>
            <a:r>
              <a:rPr lang="en-US" altLang="ko-KR" sz="2800" dirty="0" smtClean="0"/>
              <a:t>S</a:t>
            </a:r>
            <a:r>
              <a:rPr lang="en-US" altLang="ko-KR" sz="2800" dirty="0" smtClean="0"/>
              <a:t>pontaneous </a:t>
            </a:r>
            <a:r>
              <a:rPr lang="en-US" altLang="ko-KR" sz="2800" dirty="0" smtClean="0"/>
              <a:t>magnetization in holographic models ?</a:t>
            </a:r>
          </a:p>
          <a:p>
            <a:r>
              <a:rPr lang="en-US" altLang="ko-KR" sz="2800" dirty="0" smtClean="0"/>
              <a:t>Hysteresis </a:t>
            </a:r>
            <a:r>
              <a:rPr lang="en-US" altLang="ko-KR" sz="2800" dirty="0" smtClean="0"/>
              <a:t>curves?</a:t>
            </a:r>
          </a:p>
          <a:p>
            <a:r>
              <a:rPr lang="en-US" altLang="ko-KR" sz="2800" dirty="0" smtClean="0"/>
              <a:t>Is it possible to construct them from a </a:t>
            </a:r>
            <a:r>
              <a:rPr lang="en-US" altLang="ko-KR" sz="2800" dirty="0" err="1" smtClean="0"/>
              <a:t>supergravity</a:t>
            </a:r>
            <a:r>
              <a:rPr lang="en-US" altLang="ko-KR" sz="2800" dirty="0" smtClean="0"/>
              <a:t> theory ?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64762"/>
            <a:ext cx="5067590" cy="2932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Dual system ?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Boundary condition of the bulk fields</a:t>
            </a:r>
            <a:endParaRPr lang="ko-KR" alt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32656"/>
            <a:ext cx="59721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2276872"/>
            <a:ext cx="5112568" cy="2109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5517232"/>
            <a:ext cx="1584176" cy="1013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49552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 n=1</a:t>
            </a:r>
          </a:p>
          <a:p>
            <a:r>
              <a:rPr lang="en-US" altLang="ko-KR" sz="2400" dirty="0" smtClean="0"/>
              <a:t>Without </a:t>
            </a:r>
          </a:p>
          <a:p>
            <a:r>
              <a:rPr lang="en-US" altLang="ko-KR" sz="2400" dirty="0" smtClean="0"/>
              <a:t>Spontaneous Z_2 symmetry breaking</a:t>
            </a:r>
          </a:p>
          <a:p>
            <a:r>
              <a:rPr lang="en-US" altLang="ko-KR" sz="2400" dirty="0" smtClean="0"/>
              <a:t>There is a transition from RN BH to a hairy BH which is dual to a phase transition related to a real order parameter.</a:t>
            </a:r>
          </a:p>
          <a:p>
            <a:pPr>
              <a:buNone/>
            </a:pPr>
            <a:endParaRPr lang="en-US" altLang="ko-KR" sz="2400" dirty="0" smtClean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 This operator expectation value has nothing to do with the magnetization.    </a:t>
            </a:r>
            <a:endParaRPr lang="ko-KR" altLang="en-US" sz="2400" dirty="0" smtClean="0"/>
          </a:p>
          <a:p>
            <a:endParaRPr lang="ko-KR" altLang="en-US" sz="2400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60648"/>
            <a:ext cx="710565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916832"/>
            <a:ext cx="428628" cy="330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4077072"/>
            <a:ext cx="4522068" cy="758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200" dirty="0" smtClean="0"/>
              <a:t>With</a:t>
            </a:r>
          </a:p>
          <a:p>
            <a:r>
              <a:rPr lang="en-US" altLang="ko-KR" sz="2200" dirty="0" smtClean="0"/>
              <a:t>Solve the </a:t>
            </a:r>
            <a:r>
              <a:rPr lang="en-US" altLang="ko-KR" sz="2200" dirty="0" err="1" smtClean="0"/>
              <a:t>eoms</a:t>
            </a:r>
            <a:r>
              <a:rPr lang="en-US" altLang="ko-KR" sz="2200" dirty="0" smtClean="0"/>
              <a:t> numerically.  </a:t>
            </a:r>
          </a:p>
          <a:p>
            <a:r>
              <a:rPr lang="en-US" altLang="ko-KR" sz="2200" dirty="0" smtClean="0"/>
              <a:t>We obtained a spontaneous magnetization using real scalar condensation.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</a:t>
            </a:r>
            <a:endParaRPr lang="ko-KR" alt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1204" y="1484784"/>
            <a:ext cx="428628" cy="330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4437112"/>
            <a:ext cx="3450915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4365104"/>
            <a:ext cx="3123719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404664"/>
            <a:ext cx="4896544" cy="800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47664" y="3140968"/>
            <a:ext cx="682942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High temp. 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Low temp. </a:t>
            </a:r>
            <a:endParaRPr lang="ko-KR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628800"/>
            <a:ext cx="398145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3861048"/>
            <a:ext cx="78867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Hysteresis Curve in low temp.</a:t>
            </a:r>
            <a:endParaRPr lang="ko-KR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132856"/>
            <a:ext cx="5972175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The hysteresis loop needs some magnetic work.</a:t>
            </a:r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897468"/>
            <a:ext cx="5832648" cy="369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Experiments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188640"/>
            <a:ext cx="1702745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513728"/>
            <a:ext cx="8391972" cy="2347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861048"/>
            <a:ext cx="8352928" cy="2809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82168" cy="706090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From the 11 dimensional </a:t>
            </a:r>
            <a:r>
              <a:rPr lang="en-US" altLang="ko-KR" dirty="0" err="1" smtClean="0"/>
              <a:t>Supergravity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5616" y="5013176"/>
            <a:ext cx="7498080" cy="936104"/>
          </a:xfrm>
        </p:spPr>
        <p:txBody>
          <a:bodyPr>
            <a:normAutofit/>
          </a:bodyPr>
          <a:lstStyle/>
          <a:p>
            <a:r>
              <a:rPr lang="en-US" altLang="ko-KR" sz="2000" dirty="0" err="1" smtClean="0"/>
              <a:t>Purterbatively</a:t>
            </a:r>
            <a:r>
              <a:rPr lang="en-US" altLang="ko-KR" sz="2000" dirty="0" smtClean="0"/>
              <a:t> stable</a:t>
            </a:r>
            <a:endParaRPr lang="ko-KR" altLang="en-US" sz="2000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924944"/>
            <a:ext cx="5400600" cy="1897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44935" y="1844824"/>
            <a:ext cx="60674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2852936"/>
            <a:ext cx="3312368" cy="893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7335" y="980728"/>
            <a:ext cx="43148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03648" y="5733256"/>
            <a:ext cx="50292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03648" y="1484784"/>
            <a:ext cx="7498080" cy="4717504"/>
          </a:xfrm>
        </p:spPr>
        <p:txBody>
          <a:bodyPr>
            <a:normAutofit/>
          </a:bodyPr>
          <a:lstStyle/>
          <a:p>
            <a:r>
              <a:rPr lang="en-US" altLang="ko-KR" sz="2000" dirty="0" smtClean="0"/>
              <a:t>Without  the complex scalar field </a:t>
            </a:r>
            <a:br>
              <a:rPr lang="en-US" altLang="ko-KR" sz="2000" dirty="0" smtClean="0"/>
            </a:br>
            <a:r>
              <a:rPr lang="en-US" altLang="ko-KR" sz="2000" dirty="0" smtClean="0">
                <a:sym typeface="Wingdings" pitchFamily="2" charset="2"/>
              </a:rPr>
              <a:t>  </a:t>
            </a:r>
            <a:r>
              <a:rPr lang="en-US" altLang="ko-KR" sz="2000" dirty="0" smtClean="0"/>
              <a:t>A consistent truncation </a:t>
            </a:r>
          </a:p>
          <a:p>
            <a:r>
              <a:rPr lang="en-US" altLang="ko-KR" sz="2000" dirty="0" smtClean="0"/>
              <a:t>For vanishing complex scalar field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The </a:t>
            </a:r>
            <a:r>
              <a:rPr lang="en-US" altLang="ko-KR" sz="2000" dirty="0" err="1" smtClean="0"/>
              <a:t>linearized</a:t>
            </a:r>
            <a:r>
              <a:rPr lang="en-US" altLang="ko-KR" sz="2000" dirty="0" smtClean="0"/>
              <a:t> action is similar to the previous action.</a:t>
            </a:r>
          </a:p>
          <a:p>
            <a:r>
              <a:rPr lang="en-US" altLang="ko-KR" sz="2000" dirty="0" smtClean="0"/>
              <a:t>Qualitatively same physics ?</a:t>
            </a:r>
          </a:p>
          <a:p>
            <a:r>
              <a:rPr lang="en-US" altLang="ko-KR" sz="2000" dirty="0" smtClean="0"/>
              <a:t>A solution of 11 dimensional SUGRA describes SM  ?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16632"/>
            <a:ext cx="6976539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564904"/>
            <a:ext cx="6731597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5733256"/>
            <a:ext cx="5328592" cy="935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However </a:t>
            </a:r>
          </a:p>
          <a:p>
            <a:r>
              <a:rPr lang="en-US" altLang="ko-KR" sz="2000" dirty="0" smtClean="0"/>
              <a:t>There is no spontaneous magnetization.</a:t>
            </a:r>
          </a:p>
          <a:p>
            <a:r>
              <a:rPr lang="en-US" altLang="ko-KR" sz="2000" dirty="0" smtClean="0"/>
              <a:t>The </a:t>
            </a:r>
            <a:r>
              <a:rPr lang="en-US" altLang="ko-KR" sz="2000" dirty="0" err="1" smtClean="0"/>
              <a:t>dilaton</a:t>
            </a:r>
            <a:r>
              <a:rPr lang="en-US" altLang="ko-KR" sz="2000" dirty="0" smtClean="0"/>
              <a:t> type coupling obstructs the spontaneous magnetization.</a:t>
            </a:r>
          </a:p>
          <a:p>
            <a:r>
              <a:rPr lang="en-US" altLang="ko-KR" sz="2000" dirty="0" smtClean="0"/>
              <a:t>Let us look at the </a:t>
            </a:r>
            <a:r>
              <a:rPr lang="en-US" altLang="ko-KR" sz="2000" dirty="0" err="1" smtClean="0"/>
              <a:t>eom</a:t>
            </a:r>
            <a:r>
              <a:rPr lang="en-US" altLang="ko-KR" sz="2000" dirty="0" smtClean="0"/>
              <a:t> for the scalar field.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The spontaneous symmetry breaking happens when the scalar field is very small in the RN BH background, </a:t>
            </a:r>
            <a:r>
              <a:rPr lang="en-US" altLang="ko-KR" sz="2000" dirty="0" err="1" smtClean="0"/>
              <a:t>i.e</a:t>
            </a:r>
            <a:r>
              <a:rPr lang="en-US" altLang="ko-KR" sz="2000" dirty="0" smtClean="0"/>
              <a:t>,  with order 1 electric charge and without the magnetic field.</a:t>
            </a:r>
            <a:endParaRPr lang="ko-KR" altLang="en-US" sz="2000" dirty="0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8852" y="3068960"/>
            <a:ext cx="516350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746064" cy="1143000"/>
          </a:xfrm>
        </p:spPr>
        <p:txBody>
          <a:bodyPr/>
          <a:lstStyle/>
          <a:p>
            <a:r>
              <a:rPr lang="en-US" altLang="ko-KR" dirty="0" smtClean="0"/>
              <a:t>Ferromagnetism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An applied magnetic field classifies materials.</a:t>
            </a:r>
          </a:p>
          <a:p>
            <a:pPr>
              <a:buNone/>
            </a:pPr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Turning off the magnetic field 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663" y="2000240"/>
            <a:ext cx="2578263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2000240"/>
            <a:ext cx="2571755" cy="2103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11207" y="2071678"/>
            <a:ext cx="2475635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4572008"/>
            <a:ext cx="2457454" cy="1992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37129" y="4714884"/>
            <a:ext cx="2277879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57950" y="4429132"/>
            <a:ext cx="2495133" cy="20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In this situation,  the equation becomes as follows: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F^2 is much larger than the scalar field near the phase transition.</a:t>
            </a:r>
          </a:p>
          <a:p>
            <a:r>
              <a:rPr lang="en-US" altLang="ko-KR" sz="2000" dirty="0" smtClean="0"/>
              <a:t>We check that there is no hairy black hole without the source mode in scalar field. 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But there is always a solution with a non-vanishing source.</a:t>
            </a:r>
          </a:p>
          <a:p>
            <a:r>
              <a:rPr lang="en-US" altLang="ko-KR" sz="2000" dirty="0" smtClean="0"/>
              <a:t>In addition, this case has a special physical meaning. </a:t>
            </a:r>
            <a:endParaRPr lang="ko-KR" altLang="en-US" sz="2000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988840"/>
            <a:ext cx="3600400" cy="522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7" y="3501008"/>
            <a:ext cx="2968067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077544"/>
          </a:xfrm>
        </p:spPr>
        <p:txBody>
          <a:bodyPr>
            <a:normAutofit/>
          </a:bodyPr>
          <a:lstStyle/>
          <a:p>
            <a:r>
              <a:rPr lang="en-US" altLang="ko-KR" sz="2000" dirty="0" smtClean="0"/>
              <a:t>When the mass is negative, both modes are </a:t>
            </a:r>
            <a:r>
              <a:rPr lang="en-US" altLang="ko-KR" sz="2000" dirty="0" err="1" smtClean="0"/>
              <a:t>normalizable</a:t>
            </a:r>
            <a:r>
              <a:rPr lang="en-US" altLang="ko-KR" sz="2000" dirty="0" smtClean="0"/>
              <a:t> modes.</a:t>
            </a:r>
            <a:br>
              <a:rPr lang="en-US" altLang="ko-KR" sz="2000" dirty="0" smtClean="0"/>
            </a:br>
            <a:r>
              <a:rPr lang="en-US" altLang="ko-KR" sz="2000" dirty="0" smtClean="0"/>
              <a:t>- Finite energy configuration in AdS4. </a:t>
            </a:r>
          </a:p>
          <a:p>
            <a:r>
              <a:rPr lang="en-US" altLang="ko-KR" sz="2000" dirty="0" smtClean="0"/>
              <a:t>The mass of the scalar field and the modes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In fact, this generalized boundary condition corresponds to a special kind of relevant deformation.</a:t>
            </a:r>
          </a:p>
          <a:p>
            <a:r>
              <a:rPr lang="en-US" altLang="ko-KR" sz="2000" dirty="0" smtClean="0"/>
              <a:t> Double trace deformation ( Witten 2001 )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Some nontrivial effect remains under the large N limit.</a:t>
            </a:r>
            <a:endParaRPr lang="ko-KR" altLang="en-US" sz="2000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564904"/>
            <a:ext cx="34766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516285"/>
            <a:ext cx="24479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2556892"/>
            <a:ext cx="280035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4904581"/>
            <a:ext cx="80391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We found that there is a hairy black hole solution satisfying the generalized BC </a:t>
            </a:r>
            <a:r>
              <a:rPr lang="en-US" altLang="ko-KR" sz="2000" dirty="0" smtClean="0"/>
              <a:t>through a</a:t>
            </a:r>
            <a:r>
              <a:rPr lang="en-US" altLang="ko-KR" sz="2000" dirty="0" smtClean="0"/>
              <a:t> numerical </a:t>
            </a:r>
            <a:r>
              <a:rPr lang="en-US" altLang="ko-KR" sz="2000" dirty="0" smtClean="0"/>
              <a:t>method.</a:t>
            </a:r>
          </a:p>
          <a:p>
            <a:r>
              <a:rPr lang="en-US" altLang="ko-KR" sz="2000" dirty="0" smtClean="0"/>
              <a:t>In the shooting parameter space </a:t>
            </a:r>
            <a:endParaRPr lang="ko-KR" altLang="en-US" sz="2000" dirty="0"/>
          </a:p>
        </p:txBody>
      </p:sp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7013" y="2206377"/>
            <a:ext cx="265747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924944"/>
            <a:ext cx="4951342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By applying the magnetic field</a:t>
            </a:r>
            <a:endParaRPr lang="ko-KR" altLang="en-US" sz="2000" dirty="0"/>
          </a:p>
        </p:txBody>
      </p:sp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543" y="2060848"/>
            <a:ext cx="8911953" cy="395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In a fixed charge system, there are three hairy solutions.</a:t>
            </a:r>
            <a:endParaRPr lang="ko-KR" altLang="en-US" sz="2000" dirty="0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060848"/>
            <a:ext cx="8284432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35608" y="548680"/>
            <a:ext cx="7498080" cy="5976664"/>
          </a:xfrm>
        </p:spPr>
        <p:txBody>
          <a:bodyPr>
            <a:normAutofit/>
          </a:bodyPr>
          <a:lstStyle/>
          <a:p>
            <a:r>
              <a:rPr lang="en-US" altLang="ko-KR" sz="2000" dirty="0" smtClean="0"/>
              <a:t>We obtained the magnetization as follows.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By some magnetic work, we could achieve a hysteresis loop.</a:t>
            </a:r>
          </a:p>
          <a:p>
            <a:r>
              <a:rPr lang="en-US" altLang="ko-KR" sz="2000" dirty="0" smtClean="0"/>
              <a:t>We need to develop the result more.</a:t>
            </a:r>
          </a:p>
          <a:p>
            <a:endParaRPr lang="en-US" altLang="ko-KR" sz="2000" dirty="0" smtClean="0"/>
          </a:p>
          <a:p>
            <a:endParaRPr lang="ko-KR" altLang="en-US" sz="2000" dirty="0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980728"/>
            <a:ext cx="3024336" cy="1877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949280"/>
            <a:ext cx="8328050" cy="531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3645024"/>
            <a:ext cx="3096344" cy="1921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78098"/>
          </a:xfrm>
        </p:spPr>
        <p:txBody>
          <a:bodyPr/>
          <a:lstStyle/>
          <a:p>
            <a:r>
              <a:rPr lang="en-US" altLang="ko-KR" dirty="0" smtClean="0"/>
              <a:t>Summary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03648" y="1052736"/>
            <a:ext cx="7498080" cy="5400600"/>
          </a:xfrm>
        </p:spPr>
        <p:txBody>
          <a:bodyPr>
            <a:normAutofit lnSpcReduction="10000"/>
          </a:bodyPr>
          <a:lstStyle/>
          <a:p>
            <a:r>
              <a:rPr lang="en-US" altLang="ko-KR" sz="2000" dirty="0" smtClean="0"/>
              <a:t>By  introducing  F ^ F and a pseudo scalar, we can realize the spontaneous </a:t>
            </a:r>
            <a:r>
              <a:rPr lang="en-US" altLang="ko-KR" sz="2000" smtClean="0"/>
              <a:t>magnetization very.</a:t>
            </a:r>
            <a:endParaRPr lang="en-US" altLang="ko-KR" sz="2000" dirty="0" smtClean="0"/>
          </a:p>
          <a:p>
            <a:r>
              <a:rPr lang="en-US" altLang="ko-KR" sz="2000" dirty="0" smtClean="0"/>
              <a:t>And we found solutions which can be used to construct  hysteresis curves</a:t>
            </a:r>
          </a:p>
          <a:p>
            <a:r>
              <a:rPr lang="en-US" altLang="ko-KR" sz="2000" dirty="0" smtClean="0"/>
              <a:t>A skew-</a:t>
            </a:r>
            <a:r>
              <a:rPr lang="en-US" altLang="ko-KR" sz="2000" dirty="0" err="1" smtClean="0"/>
              <a:t>wiffed</a:t>
            </a:r>
            <a:r>
              <a:rPr lang="en-US" altLang="ko-KR" sz="2000" dirty="0" smtClean="0"/>
              <a:t>  solution in11 dimensional </a:t>
            </a:r>
            <a:r>
              <a:rPr lang="en-US" altLang="ko-KR" sz="2000" dirty="0" err="1" smtClean="0"/>
              <a:t>supergravity</a:t>
            </a:r>
            <a:r>
              <a:rPr lang="en-US" altLang="ko-KR" sz="2000" dirty="0" smtClean="0"/>
              <a:t> is </a:t>
            </a:r>
            <a:r>
              <a:rPr lang="en-US" altLang="ko-KR" sz="2000" dirty="0" err="1" smtClean="0"/>
              <a:t>perturbatively</a:t>
            </a:r>
            <a:r>
              <a:rPr lang="en-US" altLang="ko-KR" sz="2000" dirty="0" smtClean="0"/>
              <a:t> stable, despite the absence of </a:t>
            </a:r>
            <a:r>
              <a:rPr lang="en-US" altLang="ko-KR" sz="2000" dirty="0" err="1" smtClean="0"/>
              <a:t>supersymmetry</a:t>
            </a:r>
            <a:r>
              <a:rPr lang="en-US" altLang="ko-KR" sz="2000" dirty="0" smtClean="0"/>
              <a:t>.</a:t>
            </a:r>
          </a:p>
          <a:p>
            <a:r>
              <a:rPr lang="en-US" altLang="ko-KR" sz="2000" dirty="0" smtClean="0"/>
              <a:t>If we take a SE </a:t>
            </a:r>
            <a:r>
              <a:rPr lang="en-US" altLang="ko-KR" sz="2000" dirty="0" err="1" smtClean="0"/>
              <a:t>compactification</a:t>
            </a:r>
            <a:r>
              <a:rPr lang="en-US" altLang="ko-KR" sz="2000" dirty="0" smtClean="0"/>
              <a:t>  based on the </a:t>
            </a:r>
            <a:r>
              <a:rPr lang="en-US" altLang="ko-KR" sz="2000" dirty="0" err="1" smtClean="0"/>
              <a:t>SWiffed</a:t>
            </a:r>
            <a:r>
              <a:rPr lang="en-US" altLang="ko-KR" sz="2000" dirty="0" smtClean="0"/>
              <a:t> solution, then we can obtain a 4 dimensional gravity model describing H superconductor with a pseudo scalar.</a:t>
            </a:r>
          </a:p>
          <a:p>
            <a:r>
              <a:rPr lang="en-US" altLang="ko-KR" sz="2000" dirty="0" smtClean="0"/>
              <a:t>Turning off the complex field, the pseudo scalar describes nontrivial magnetization. </a:t>
            </a:r>
          </a:p>
          <a:p>
            <a:r>
              <a:rPr lang="en-US" altLang="ko-KR" sz="2000" dirty="0" smtClean="0"/>
              <a:t>We found a family of solutions depicting a hysteresis curve.</a:t>
            </a:r>
          </a:p>
          <a:p>
            <a:r>
              <a:rPr lang="en-US" altLang="ko-KR" sz="2000" dirty="0" smtClean="0"/>
              <a:t>Since we took a consistent truncation, the solutions are solutions of the 11 dimensional </a:t>
            </a:r>
            <a:r>
              <a:rPr lang="en-US" altLang="ko-KR" sz="2000" dirty="0" err="1" smtClean="0"/>
              <a:t>supergravity</a:t>
            </a:r>
            <a:r>
              <a:rPr lang="en-US" altLang="ko-KR" sz="2000" dirty="0" smtClean="0"/>
              <a:t> theory. </a:t>
            </a:r>
          </a:p>
          <a:p>
            <a:r>
              <a:rPr lang="en-US" altLang="ko-KR" sz="2000" dirty="0" smtClean="0"/>
              <a:t>Therefore, 11 dimensional </a:t>
            </a:r>
            <a:r>
              <a:rPr lang="en-US" altLang="ko-KR" sz="2000" dirty="0" err="1" smtClean="0"/>
              <a:t>Sugra</a:t>
            </a:r>
            <a:r>
              <a:rPr lang="en-US" altLang="ko-KR" sz="2000" dirty="0" smtClean="0"/>
              <a:t> or M-theory contains solutions demonstrating hysteresis curves . </a:t>
            </a:r>
          </a:p>
          <a:p>
            <a:endParaRPr lang="ko-KR" altLang="en-US" sz="2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altLang="ko-KR" dirty="0" smtClean="0"/>
          </a:p>
          <a:p>
            <a:pPr algn="ctr">
              <a:buNone/>
            </a:pPr>
            <a:endParaRPr lang="en-US" altLang="ko-KR" dirty="0" smtClean="0"/>
          </a:p>
          <a:p>
            <a:pPr algn="ctr">
              <a:buNone/>
            </a:pPr>
            <a:endParaRPr lang="en-US" altLang="ko-KR" dirty="0" smtClean="0"/>
          </a:p>
          <a:p>
            <a:pPr algn="ctr">
              <a:buNone/>
            </a:pPr>
            <a:r>
              <a:rPr lang="en-US" altLang="ko-KR" dirty="0" smtClean="0"/>
              <a:t>Thank you for your attention</a:t>
            </a:r>
            <a:endParaRPr lang="ko-KR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116632"/>
            <a:ext cx="7498080" cy="1143000"/>
          </a:xfrm>
        </p:spPr>
        <p:txBody>
          <a:bodyPr/>
          <a:lstStyle/>
          <a:p>
            <a:r>
              <a:rPr lang="en-US" altLang="ko-KR" dirty="0" smtClean="0"/>
              <a:t>Ferromagnetism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35608" y="1196752"/>
            <a:ext cx="7498080" cy="558924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Magnetization without External magnetic field </a:t>
            </a:r>
            <a:r>
              <a:rPr lang="en-US" altLang="ko-KR" dirty="0" smtClean="0"/>
              <a:t>; order parameter!</a:t>
            </a:r>
            <a:endParaRPr lang="en-US" altLang="ko-KR" dirty="0" smtClean="0"/>
          </a:p>
          <a:p>
            <a:r>
              <a:rPr lang="en-US" altLang="ko-KR" dirty="0" smtClean="0"/>
              <a:t>&lt; M &gt; ≠ 0 with B = 0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Spontaneous Magnetization</a:t>
            </a:r>
            <a:endParaRPr lang="ko-KR" alt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1604" y="3643314"/>
            <a:ext cx="2457454" cy="1992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https://upload.wikimedia.org/wikipedia/commons/thumb/0/08/MagnetEZ.jpg/220px-MagnetEZ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3429000"/>
            <a:ext cx="2643206" cy="27032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Typical property of Ferromagnetism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35608" y="1484784"/>
            <a:ext cx="7498080" cy="5112568"/>
          </a:xfrm>
        </p:spPr>
        <p:txBody>
          <a:bodyPr>
            <a:normAutofit fontScale="70000" lnSpcReduction="20000"/>
          </a:bodyPr>
          <a:lstStyle/>
          <a:p>
            <a:r>
              <a:rPr lang="en-US" altLang="ko-KR" dirty="0" smtClean="0"/>
              <a:t>Hysteresis Curve</a:t>
            </a:r>
          </a:p>
          <a:p>
            <a:r>
              <a:rPr lang="en-US" altLang="ko-KR" dirty="0" smtClean="0"/>
              <a:t>Important property </a:t>
            </a:r>
            <a:r>
              <a:rPr lang="en-US" altLang="ko-KR" dirty="0" smtClean="0"/>
              <a:t>for </a:t>
            </a:r>
            <a:r>
              <a:rPr lang="en-US" altLang="ko-KR" dirty="0" smtClean="0"/>
              <a:t>memories in devices.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How can we make the spontaneous magnetization </a:t>
            </a:r>
            <a:r>
              <a:rPr lang="en-US" altLang="ko-KR" dirty="0" smtClean="0"/>
              <a:t>and </a:t>
            </a:r>
            <a:r>
              <a:rPr lang="en-US" altLang="ko-KR" dirty="0" smtClean="0"/>
              <a:t>this curve through holographic way ?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420888"/>
            <a:ext cx="3744416" cy="3236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43608" y="197768"/>
            <a:ext cx="7992888" cy="1143000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 Ferromagnetism from phase transition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The phase </a:t>
            </a:r>
            <a:r>
              <a:rPr lang="en-US" altLang="ko-KR" sz="2400" dirty="0" smtClean="0"/>
              <a:t>transition can be descried by a model(LG) with a real scalar.</a:t>
            </a:r>
          </a:p>
          <a:p>
            <a:r>
              <a:rPr lang="en-US" altLang="ko-KR" sz="2400" dirty="0" smtClean="0"/>
              <a:t>A simplest model is given by </a:t>
            </a:r>
            <a:endParaRPr lang="ko-KR" altLang="en-US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780928"/>
            <a:ext cx="4752975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91233" y="5098504"/>
            <a:ext cx="63531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24472"/>
          </a:xfrm>
        </p:spPr>
        <p:txBody>
          <a:bodyPr/>
          <a:lstStyle/>
          <a:p>
            <a:r>
              <a:rPr lang="en-US" altLang="ko-KR" dirty="0" smtClean="0"/>
              <a:t>Phase transition with an effective model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285728"/>
            <a:ext cx="63531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060848"/>
            <a:ext cx="7362825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38138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Holographic Model for spontaneous Z_2 symmetry breaking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06368" y="1772816"/>
            <a:ext cx="7498080" cy="4475584"/>
          </a:xfrm>
        </p:spPr>
        <p:txBody>
          <a:bodyPr/>
          <a:lstStyle/>
          <a:p>
            <a:r>
              <a:rPr lang="en-US" altLang="ko-KR" sz="2000" dirty="0" smtClean="0"/>
              <a:t>Real scalar operator condensation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In a holographic model with a real scalar</a:t>
            </a:r>
          </a:p>
          <a:p>
            <a:endParaRPr lang="ko-KR" altLang="en-US" sz="20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077072"/>
            <a:ext cx="7820174" cy="745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869160"/>
            <a:ext cx="3600400" cy="7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4869160"/>
            <a:ext cx="3024336" cy="1750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1628800"/>
            <a:ext cx="3385753" cy="1934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err="1" smtClean="0"/>
              <a:t>AdS</a:t>
            </a:r>
            <a:r>
              <a:rPr lang="en-US" altLang="ko-KR" sz="2000" dirty="0" smtClean="0"/>
              <a:t>/CFT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Previous gravity action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We want for the condensation to carry the magnetization. </a:t>
            </a:r>
            <a:endParaRPr lang="ko-KR" altLang="en-US" sz="2000" dirty="0"/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260648"/>
            <a:ext cx="5656684" cy="2175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2996952"/>
            <a:ext cx="6264696" cy="597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3645024"/>
            <a:ext cx="2808312" cy="584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5373216"/>
            <a:ext cx="4680520" cy="632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5776" y="6093296"/>
            <a:ext cx="4248472" cy="563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3928" y="4653136"/>
            <a:ext cx="1296144" cy="693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5008</TotalTime>
  <Words>852</Words>
  <Application>Microsoft Office PowerPoint</Application>
  <PresentationFormat>화면 슬라이드 쇼(4:3)</PresentationFormat>
  <Paragraphs>229</Paragraphs>
  <Slides>37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37</vt:i4>
      </vt:variant>
    </vt:vector>
  </HeadingPairs>
  <TitlesOfParts>
    <vt:vector size="38" baseType="lpstr">
      <vt:lpstr>태양</vt:lpstr>
      <vt:lpstr>Hysteresis Curves from 11 dimensions </vt:lpstr>
      <vt:lpstr>Motivation</vt:lpstr>
      <vt:lpstr>Ferromagnetism</vt:lpstr>
      <vt:lpstr>Ferromagnetism</vt:lpstr>
      <vt:lpstr>Typical property of Ferromagnetism </vt:lpstr>
      <vt:lpstr> Ferromagnetism from phase transition</vt:lpstr>
      <vt:lpstr>슬라이드 7</vt:lpstr>
      <vt:lpstr>Holographic Model for spontaneous Z_2 symmetry breaking</vt:lpstr>
      <vt:lpstr>슬라이드 9</vt:lpstr>
      <vt:lpstr>슬라이드 10</vt:lpstr>
      <vt:lpstr>A comment on 2+1 dimension</vt:lpstr>
      <vt:lpstr>A model for ferromagnetism</vt:lpstr>
      <vt:lpstr>A model for ferromagnetism</vt:lpstr>
      <vt:lpstr>슬라이드 14</vt:lpstr>
      <vt:lpstr>How to calculate magnetization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Experiments</vt:lpstr>
      <vt:lpstr>From the 11 dimensional Supergravity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Summary</vt:lpstr>
      <vt:lpstr>슬라이드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Holographic Superconductor  with momentum relaxation</dc:title>
  <dc:creator>kkk</dc:creator>
  <cp:lastModifiedBy>I</cp:lastModifiedBy>
  <cp:revision>341</cp:revision>
  <dcterms:created xsi:type="dcterms:W3CDTF">2014-10-22T11:30:27Z</dcterms:created>
  <dcterms:modified xsi:type="dcterms:W3CDTF">2016-08-25T04:49:14Z</dcterms:modified>
</cp:coreProperties>
</file>