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024" y="-12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679150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20" Type="http://schemas.openxmlformats.org/officeDocument/2006/relationships/image" Target="../media/image40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38.png"/><Relationship Id="rId19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Relationship Id="rId14" Type="http://schemas.openxmlformats.org/officeDocument/2006/relationships/image" Target="../media/image61.png"/><Relationship Id="rId15" Type="http://schemas.openxmlformats.org/officeDocument/2006/relationships/image" Target="../media/image62.png"/><Relationship Id="rId16" Type="http://schemas.openxmlformats.org/officeDocument/2006/relationships/image" Target="../media/image63.png"/><Relationship Id="rId17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75.png"/><Relationship Id="rId15" Type="http://schemas.openxmlformats.org/officeDocument/2006/relationships/image" Target="../media/image76.png"/><Relationship Id="rId16" Type="http://schemas.openxmlformats.org/officeDocument/2006/relationships/image" Target="../media/image77.png"/><Relationship Id="rId17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30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hulan Kwon, Myongji University"/>
          <p:cNvSpPr>
            <a:spLocks noGrp="1"/>
          </p:cNvSpPr>
          <p:nvPr>
            <p:ph type="subTitle" sz="quarter" idx="1"/>
          </p:nvPr>
        </p:nvSpPr>
        <p:spPr>
          <a:xfrm>
            <a:off x="3604496" y="3683810"/>
            <a:ext cx="7362231" cy="627361"/>
          </a:xfrm>
          <a:prstGeom prst="rect">
            <a:avLst/>
          </a:prstGeom>
          <a:effectLst>
            <a:reflection stA="0" endPos="40000" dir="5400000" sy="-100000" algn="bl" rotWithShape="0"/>
          </a:effectLst>
        </p:spPr>
        <p:txBody>
          <a:bodyPr>
            <a:normAutofit fontScale="25000" lnSpcReduction="20000"/>
          </a:bodyPr>
          <a:lstStyle/>
          <a:p>
            <a:pPr algn="l" defTabSz="233679">
              <a:defRPr sz="304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9600" dirty="0"/>
              <a:t>Chulan Kwon, Myongji University</a:t>
            </a:r>
          </a:p>
          <a:p>
            <a:pPr algn="l" defTabSz="233679">
              <a:defRPr sz="2560" b="1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  <a:p>
            <a:pPr algn="l" defTabSz="233679">
              <a:defRPr sz="1920"/>
            </a:pPr>
            <a:endParaRPr dirty="0"/>
          </a:p>
          <a:p>
            <a:pPr algn="l" defTabSz="182880">
              <a:lnSpc>
                <a:spcPts val="1100"/>
              </a:lnSpc>
              <a:spcBef>
                <a:spcPts val="400"/>
              </a:spcBef>
              <a:defRPr sz="480">
                <a:latin typeface="Times"/>
                <a:ea typeface="Times"/>
                <a:cs typeface="Times"/>
                <a:sym typeface="Times"/>
              </a:defRPr>
            </a:pPr>
            <a:r>
              <a:rPr dirty="0"/>
              <a:t/>
            </a:r>
            <a:br>
              <a:rPr dirty="0"/>
            </a:br>
            <a:endParaRPr dirty="0"/>
          </a:p>
        </p:txBody>
      </p:sp>
      <p:sp>
        <p:nvSpPr>
          <p:cNvPr id="120" name="INFORMATION THERMODYNAMICS FOR MULTI-FEEDBACK PROCESSES"/>
          <p:cNvSpPr txBox="1">
            <a:spLocks noGrp="1"/>
          </p:cNvSpPr>
          <p:nvPr>
            <p:ph type="ctrTitle"/>
          </p:nvPr>
        </p:nvSpPr>
        <p:spPr>
          <a:xfrm>
            <a:off x="1270000" y="1269952"/>
            <a:ext cx="10464800" cy="1631288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</p:spPr>
        <p:txBody>
          <a:bodyPr>
            <a:normAutofit fontScale="90000"/>
          </a:bodyPr>
          <a:lstStyle>
            <a:lvl1pPr defTabSz="549148">
              <a:defRPr sz="3948" b="1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GB" dirty="0"/>
              <a:t>Overshooting and time delay in multi-feedback information engines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</p:txBody>
      </p:sp>
      <p:sp>
        <p:nvSpPr>
          <p:cNvPr id="123" name="Phys. Rev. E 95, 042103 (2017)…"/>
          <p:cNvSpPr txBox="1"/>
          <p:nvPr/>
        </p:nvSpPr>
        <p:spPr>
          <a:xfrm>
            <a:off x="6901555" y="4381494"/>
            <a:ext cx="5411389" cy="99061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800"/>
            </a:pPr>
            <a:r>
              <a:t>Phys. Rev. E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95</a:t>
            </a:r>
            <a:r>
              <a:t>, 042103 (2017)</a:t>
            </a:r>
          </a:p>
          <a:p>
            <a:pPr algn="l">
              <a:defRPr sz="2800"/>
            </a:pPr>
            <a:r>
              <a:t>Europhys Lett.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117</a:t>
            </a:r>
            <a:r>
              <a:t>, 10011 (2017)</a:t>
            </a:r>
          </a:p>
        </p:txBody>
      </p:sp>
      <p:sp>
        <p:nvSpPr>
          <p:cNvPr id="124" name="Contents…"/>
          <p:cNvSpPr txBox="1"/>
          <p:nvPr/>
        </p:nvSpPr>
        <p:spPr>
          <a:xfrm>
            <a:off x="954385" y="5671774"/>
            <a:ext cx="7612973" cy="2413001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/>
            </a:pPr>
            <a:r>
              <a:t>Contents</a:t>
            </a:r>
          </a:p>
          <a:p>
            <a:pPr marL="529166" indent="-529166" algn="l">
              <a:buSzPct val="100000"/>
              <a:buAutoNum type="romanUcPeriod"/>
              <a:defRPr sz="3000"/>
            </a:pPr>
            <a:r>
              <a:t>Introduction</a:t>
            </a:r>
          </a:p>
          <a:p>
            <a:pPr marL="529166" indent="-529166" algn="l">
              <a:buSzPct val="100000"/>
              <a:buAutoNum type="romanUcPeriod"/>
              <a:defRPr sz="3000"/>
            </a:pPr>
            <a:r>
              <a:t>Overshot Feedback: Trap Feedback</a:t>
            </a:r>
          </a:p>
          <a:p>
            <a:pPr marL="529166" indent="-529166" algn="l">
              <a:buSzPct val="100000"/>
              <a:buAutoNum type="romanUcPeriod"/>
              <a:defRPr sz="3000"/>
            </a:pPr>
            <a:r>
              <a:t>Time-delayed Feedback: Cold Damping</a:t>
            </a:r>
          </a:p>
          <a:p>
            <a:pPr marL="529166" indent="-529166" algn="l">
              <a:buSzPct val="100000"/>
              <a:buAutoNum type="romanUcPeriod"/>
              <a:defRPr sz="3000"/>
            </a:pPr>
            <a:r>
              <a:t>Summary and Future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delayFB_3.png" descr="delayFB_3.png"/>
          <p:cNvPicPr>
            <a:picLocks noChangeAspect="1"/>
          </p:cNvPicPr>
          <p:nvPr/>
        </p:nvPicPr>
        <p:blipFill>
          <a:blip r:embed="rId2">
            <a:extLst/>
          </a:blip>
          <a:srcRect l="2535" b="3559"/>
          <a:stretch>
            <a:fillRect/>
          </a:stretch>
        </p:blipFill>
        <p:spPr>
          <a:xfrm>
            <a:off x="1195948" y="1383470"/>
            <a:ext cx="7474787" cy="7902105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III. Time-delayed Feedback: Cold Damping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III. Time-delayed Feedback: Cold Damping</a:t>
            </a:r>
          </a:p>
        </p:txBody>
      </p:sp>
      <p:pic>
        <p:nvPicPr>
          <p:cNvPr id="32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665317" y="3077567"/>
            <a:ext cx="2593799" cy="3598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53732" y="4214812"/>
            <a:ext cx="2607470" cy="333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848735" y="5379045"/>
            <a:ext cx="2217307" cy="404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111604" y="1020365"/>
            <a:ext cx="4559680" cy="9466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III. Time-delayed Feedback: Cold Damping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III. Time-delayed Feedback: Cold Damping</a:t>
            </a:r>
          </a:p>
        </p:txBody>
      </p:sp>
      <p:pic>
        <p:nvPicPr>
          <p:cNvPr id="327" name="delayFB_5.png" descr="delayFB_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24216" y="2012143"/>
            <a:ext cx="8556368" cy="6062451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Total entropy production in a single interval for long feedback step"/>
          <p:cNvSpPr txBox="1"/>
          <p:nvPr/>
        </p:nvSpPr>
        <p:spPr>
          <a:xfrm>
            <a:off x="315418" y="1195926"/>
            <a:ext cx="9778902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Total entropy production in a single interval for long feedback step</a:t>
            </a:r>
          </a:p>
        </p:txBody>
      </p:sp>
      <p:pic>
        <p:nvPicPr>
          <p:cNvPr id="32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1432" y="1349353"/>
            <a:ext cx="2755901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41895" y="7990575"/>
            <a:ext cx="3670301" cy="35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delayFB_4.png" descr="delayFB_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760" y="3038673"/>
            <a:ext cx="12509280" cy="5058900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III. Time-delayed Feedback: Cold Damping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III. Time-delayed Feedback: Cold Damping</a:t>
            </a:r>
          </a:p>
        </p:txBody>
      </p:sp>
      <p:sp>
        <p:nvSpPr>
          <p:cNvPr id="334" name="Overshooting for large  t   or large"/>
          <p:cNvSpPr txBox="1"/>
          <p:nvPr/>
        </p:nvSpPr>
        <p:spPr>
          <a:xfrm>
            <a:off x="2160518" y="1677439"/>
            <a:ext cx="6500820" cy="533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400"/>
            </a:pPr>
            <a:r>
              <a:rPr sz="2800" b="1">
                <a:latin typeface="Helvetica"/>
                <a:ea typeface="Helvetica"/>
                <a:cs typeface="Helvetica"/>
                <a:sym typeface="Helvetica"/>
              </a:rPr>
              <a:t>Overshooting for large  </a:t>
            </a:r>
            <a:r>
              <a:rPr sz="2800" i="1">
                <a:latin typeface="Helvetica"/>
                <a:ea typeface="Helvetica"/>
                <a:cs typeface="Helvetica"/>
                <a:sym typeface="Helvetica"/>
              </a:rPr>
              <a:t>t </a:t>
            </a:r>
            <a:r>
              <a:rPr sz="2800" b="1" i="1">
                <a:latin typeface="Helvetica"/>
                <a:ea typeface="Helvetica"/>
                <a:cs typeface="Helvetica"/>
                <a:sym typeface="Helvetica"/>
              </a:rPr>
              <a:t>  </a:t>
            </a:r>
            <a:r>
              <a:rPr sz="2800" b="1">
                <a:latin typeface="Helvetica"/>
                <a:ea typeface="Helvetica"/>
                <a:cs typeface="Helvetica"/>
                <a:sym typeface="Helvetica"/>
              </a:rPr>
              <a:t>or large</a:t>
            </a:r>
            <a:r>
              <a:t>  </a:t>
            </a:r>
          </a:p>
        </p:txBody>
      </p:sp>
      <p:pic>
        <p:nvPicPr>
          <p:cNvPr id="33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21453" y="1801697"/>
            <a:ext cx="206907" cy="3342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IV. Summary and Future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IV. Summary and Future</a:t>
            </a:r>
          </a:p>
        </p:txBody>
      </p:sp>
      <p:sp>
        <p:nvSpPr>
          <p:cNvPr id="338" name="Information and thermodynamic process of feedback via measurement is investigated.…"/>
          <p:cNvSpPr txBox="1"/>
          <p:nvPr/>
        </p:nvSpPr>
        <p:spPr>
          <a:xfrm>
            <a:off x="961880" y="1204926"/>
            <a:ext cx="11081040" cy="4521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4500" indent="-444500" algn="l">
              <a:buSzPct val="75000"/>
              <a:buChar char="•"/>
              <a:defRPr sz="2400"/>
            </a:pPr>
            <a:r>
              <a:t>Information and thermodynamic process of feedback via measurement is investigated.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Mutual information</a:t>
            </a:r>
            <a:r>
              <a:t> contributes to the entropy of the composite system of system and memory and measures the correlation between system and memory states.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Overshooting</a:t>
            </a:r>
            <a:r>
              <a:t> may appear when too large feedback parameters such as time interval, intensity of feedback protocol, measurement error are used.  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rPr b="1">
                <a:latin typeface="Helvetica"/>
                <a:ea typeface="Helvetica"/>
                <a:cs typeface="Helvetica"/>
                <a:sym typeface="Helvetica"/>
              </a:rPr>
              <a:t>Non-monotonous change of mutual information</a:t>
            </a:r>
            <a:r>
              <a:t> and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anti-correlation</a:t>
            </a:r>
            <a:r>
              <a:t> appear as the onset of overshooting.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t>The trap feedback with the appearance of overshooting is studied .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t>Cold damping with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time delay</a:t>
            </a:r>
            <a:r>
              <a:t> is studied. </a:t>
            </a:r>
          </a:p>
          <a:p>
            <a:pPr marL="444500" indent="-444500" algn="l">
              <a:buSzPct val="75000"/>
              <a:buChar char="•"/>
              <a:defRPr sz="2400"/>
            </a:pPr>
            <a:r>
              <a:t>A problem:</a:t>
            </a:r>
          </a:p>
        </p:txBody>
      </p:sp>
      <p:pic>
        <p:nvPicPr>
          <p:cNvPr id="33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11112" y="6072745"/>
            <a:ext cx="8686801" cy="69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14725" y="6823427"/>
            <a:ext cx="6324601" cy="673101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We need to find a different definition of entropy production having a finite positive bound."/>
          <p:cNvSpPr txBox="1"/>
          <p:nvPr/>
        </p:nvSpPr>
        <p:spPr>
          <a:xfrm>
            <a:off x="570262" y="7759323"/>
            <a:ext cx="12168499" cy="457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300"/>
            </a:pPr>
            <a:r>
              <a:t>We need to find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a different definition of entropy production</a:t>
            </a:r>
            <a:r>
              <a:t> having a finite positive bound.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. Introduction"/>
          <p:cNvSpPr>
            <a:spLocks noGrp="1"/>
          </p:cNvSpPr>
          <p:nvPr>
            <p:ph type="title"/>
          </p:nvPr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36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I. Introduction </a:t>
            </a:r>
          </a:p>
        </p:txBody>
      </p:sp>
      <p:sp>
        <p:nvSpPr>
          <p:cNvPr id="127" name="Information process"/>
          <p:cNvSpPr txBox="1">
            <a:spLocks noGrp="1"/>
          </p:cNvSpPr>
          <p:nvPr>
            <p:ph type="body" idx="1"/>
          </p:nvPr>
        </p:nvSpPr>
        <p:spPr>
          <a:xfrm>
            <a:off x="812800" y="986416"/>
            <a:ext cx="11099800" cy="8254902"/>
          </a:xfrm>
          <a:prstGeom prst="rect">
            <a:avLst/>
          </a:prstGeom>
        </p:spPr>
        <p:txBody>
          <a:bodyPr anchor="t"/>
          <a:lstStyle>
            <a:lvl1pPr marL="635000" indent="-635000">
              <a:buSzPct val="100000"/>
              <a:buAutoNum type="arabicPeriod"/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Information process</a:t>
            </a:r>
          </a:p>
        </p:txBody>
      </p:sp>
      <p:pic>
        <p:nvPicPr>
          <p:cNvPr id="128" name="fig1.pdf" descr="fig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95439" y="1709009"/>
            <a:ext cx="8077347" cy="4075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tape-eps-converted-to.pdf" descr="tape-eps-converted-to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82770" y="5956300"/>
            <a:ext cx="9401260" cy="35897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ircle"/>
          <p:cNvSpPr/>
          <p:nvPr/>
        </p:nvSpPr>
        <p:spPr>
          <a:xfrm>
            <a:off x="2302625" y="6089463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2" name="I. Introduction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I. Introduction </a:t>
            </a:r>
          </a:p>
        </p:txBody>
      </p:sp>
      <p:sp>
        <p:nvSpPr>
          <p:cNvPr id="133" name="2. Post-measurement process"/>
          <p:cNvSpPr/>
          <p:nvPr/>
        </p:nvSpPr>
        <p:spPr>
          <a:xfrm>
            <a:off x="974991" y="876555"/>
            <a:ext cx="1060763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3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2. Post-measurement process</a:t>
            </a:r>
          </a:p>
        </p:txBody>
      </p:sp>
      <p:sp>
        <p:nvSpPr>
          <p:cNvPr id="134" name="3. Shannon entropy and mutual information"/>
          <p:cNvSpPr/>
          <p:nvPr/>
        </p:nvSpPr>
        <p:spPr>
          <a:xfrm>
            <a:off x="974991" y="3409856"/>
            <a:ext cx="1060763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3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3. Shannon entropy and mutual information</a:t>
            </a:r>
          </a:p>
        </p:txBody>
      </p:sp>
      <p:pic>
        <p:nvPicPr>
          <p:cNvPr id="13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1934" y="3844182"/>
            <a:ext cx="9235415" cy="128269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Line"/>
          <p:cNvSpPr/>
          <p:nvPr/>
        </p:nvSpPr>
        <p:spPr>
          <a:xfrm>
            <a:off x="9553652" y="1856918"/>
            <a:ext cx="1955582" cy="845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391" y="20476"/>
                  <a:pt x="826" y="19369"/>
                  <a:pt x="1306" y="18282"/>
                </a:cubicBezTo>
                <a:cubicBezTo>
                  <a:pt x="1804" y="17153"/>
                  <a:pt x="2350" y="16046"/>
                  <a:pt x="2940" y="14965"/>
                </a:cubicBezTo>
                <a:cubicBezTo>
                  <a:pt x="3681" y="14201"/>
                  <a:pt x="4496" y="13519"/>
                  <a:pt x="5373" y="12930"/>
                </a:cubicBezTo>
                <a:cubicBezTo>
                  <a:pt x="6255" y="12337"/>
                  <a:pt x="7194" y="11842"/>
                  <a:pt x="8175" y="11453"/>
                </a:cubicBezTo>
                <a:lnTo>
                  <a:pt x="13674" y="10452"/>
                </a:lnTo>
                <a:cubicBezTo>
                  <a:pt x="14863" y="10224"/>
                  <a:pt x="15991" y="9736"/>
                  <a:pt x="16982" y="9019"/>
                </a:cubicBezTo>
                <a:cubicBezTo>
                  <a:pt x="17836" y="8403"/>
                  <a:pt x="18573" y="7628"/>
                  <a:pt x="19156" y="6735"/>
                </a:cubicBezTo>
                <a:cubicBezTo>
                  <a:pt x="19650" y="5630"/>
                  <a:pt x="20104" y="4507"/>
                  <a:pt x="20516" y="3367"/>
                </a:cubicBezTo>
                <a:cubicBezTo>
                  <a:pt x="20917" y="2259"/>
                  <a:pt x="21279" y="1136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3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10092" y="2574201"/>
            <a:ext cx="279401" cy="228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42865" y="1632611"/>
            <a:ext cx="520701" cy="25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398138" y="2550459"/>
            <a:ext cx="1052287" cy="25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Circle"/>
          <p:cNvSpPr/>
          <p:nvPr/>
        </p:nvSpPr>
        <p:spPr>
          <a:xfrm>
            <a:off x="2937625" y="6089463"/>
            <a:ext cx="1270001" cy="1270001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Circle"/>
          <p:cNvSpPr/>
          <p:nvPr/>
        </p:nvSpPr>
        <p:spPr>
          <a:xfrm>
            <a:off x="7242925" y="6089463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" name="Oval"/>
          <p:cNvSpPr/>
          <p:nvPr/>
        </p:nvSpPr>
        <p:spPr>
          <a:xfrm>
            <a:off x="8220825" y="5962463"/>
            <a:ext cx="1587501" cy="1536701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3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57308" y="6603675"/>
            <a:ext cx="571501" cy="26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328025" y="6559225"/>
            <a:ext cx="546101" cy="26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222184" y="6617467"/>
            <a:ext cx="127001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029592" y="1584073"/>
            <a:ext cx="3310137" cy="351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4765129" y="1594077"/>
            <a:ext cx="4207272" cy="7976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" descr="Image"/>
          <p:cNvPicPr>
            <a:picLocks noChangeAspect="1"/>
          </p:cNvPicPr>
          <p:nvPr/>
        </p:nvPicPr>
        <p:blipFill>
          <a:blip r:embed="rId12">
            <a:extLst/>
          </a:blip>
          <a:srcRect/>
          <a:stretch>
            <a:fillRect/>
          </a:stretch>
        </p:blipFill>
        <p:spPr>
          <a:xfrm>
            <a:off x="4858891" y="2421807"/>
            <a:ext cx="3578589" cy="10083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" descr="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907318" y="8020241"/>
            <a:ext cx="11190006" cy="854683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Generalized second law"/>
          <p:cNvSpPr txBox="1"/>
          <p:nvPr/>
        </p:nvSpPr>
        <p:spPr>
          <a:xfrm>
            <a:off x="3985601" y="7535708"/>
            <a:ext cx="34259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Generalized second law</a:t>
            </a:r>
          </a:p>
        </p:txBody>
      </p:sp>
      <p:sp>
        <p:nvSpPr>
          <p:cNvPr id="151" name="Line"/>
          <p:cNvSpPr/>
          <p:nvPr/>
        </p:nvSpPr>
        <p:spPr>
          <a:xfrm>
            <a:off x="4424158" y="6764966"/>
            <a:ext cx="254884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2" name="Line"/>
          <p:cNvSpPr/>
          <p:nvPr/>
        </p:nvSpPr>
        <p:spPr>
          <a:xfrm flipV="1">
            <a:off x="11247754" y="1853207"/>
            <a:ext cx="270421" cy="27042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53" name="Image" descr="Image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10251182" y="3000097"/>
            <a:ext cx="1346201" cy="24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" descr="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9794809" y="1878607"/>
            <a:ext cx="1003301" cy="228601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Oval"/>
          <p:cNvSpPr/>
          <p:nvPr/>
        </p:nvSpPr>
        <p:spPr>
          <a:xfrm>
            <a:off x="4533900" y="1358900"/>
            <a:ext cx="4544881" cy="763082"/>
          </a:xfrm>
          <a:prstGeom prst="ellipse">
            <a:avLst/>
          </a:prstGeom>
          <a:ln w="25400">
            <a:solidFill>
              <a:schemeClr val="accent5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6" name="Image" descr="Image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8176154" y="1089091"/>
            <a:ext cx="1155701" cy="3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214712" y="5120907"/>
            <a:ext cx="4648201" cy="69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18">
            <a:extLst/>
          </a:blip>
          <a:srcRect l="256"/>
          <a:stretch>
            <a:fillRect/>
          </a:stretch>
        </p:blipFill>
        <p:spPr>
          <a:xfrm>
            <a:off x="186914" y="9114219"/>
            <a:ext cx="9870765" cy="321392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Landauer’s…"/>
          <p:cNvSpPr txBox="1"/>
          <p:nvPr/>
        </p:nvSpPr>
        <p:spPr>
          <a:xfrm>
            <a:off x="10223776" y="8584379"/>
            <a:ext cx="2752453" cy="1028701"/>
          </a:xfrm>
          <a:prstGeom prst="rect">
            <a:avLst/>
          </a:prstGeom>
          <a:ln w="127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Landauer’s </a:t>
            </a:r>
          </a:p>
          <a:p>
            <a:pPr>
              <a:defRPr sz="20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erasure is not </a:t>
            </a:r>
          </a:p>
          <a:p>
            <a:pPr>
              <a:defRPr sz="20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needed. (Benett,1982)</a:t>
            </a:r>
          </a:p>
        </p:txBody>
      </p:sp>
      <p:sp>
        <p:nvSpPr>
          <p:cNvPr id="160" name="Sagawa et al, 2012"/>
          <p:cNvSpPr txBox="1"/>
          <p:nvPr/>
        </p:nvSpPr>
        <p:spPr>
          <a:xfrm>
            <a:off x="8064817" y="7561108"/>
            <a:ext cx="2469481" cy="4318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Sagawa et al, 2012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1" animBg="1" advAuto="0"/>
      <p:bldP spid="156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I. Introduction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I. Introduction </a:t>
            </a:r>
          </a:p>
        </p:txBody>
      </p:sp>
      <p:sp>
        <p:nvSpPr>
          <p:cNvPr id="163" name="4. Overshooting…"/>
          <p:cNvSpPr txBox="1"/>
          <p:nvPr/>
        </p:nvSpPr>
        <p:spPr>
          <a:xfrm>
            <a:off x="1074978" y="898673"/>
            <a:ext cx="10854844" cy="387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 b="1">
                <a:latin typeface="Helvetica"/>
                <a:ea typeface="Helvetica"/>
                <a:cs typeface="Helvetica"/>
                <a:sym typeface="Helvetica"/>
              </a:defRPr>
            </a:pPr>
            <a:r>
              <a:t>4. Overshooting</a:t>
            </a:r>
          </a:p>
          <a:p>
            <a:pPr algn="l">
              <a:defRPr sz="2400"/>
            </a:pPr>
            <a:r>
              <a:t>    - feedback protocol for a special task based on measurement </a:t>
            </a:r>
          </a:p>
          <a:p>
            <a:pPr algn="l">
              <a:defRPr sz="2400"/>
            </a:pPr>
            <a:r>
              <a:t>    - may not be efficient for the long-time duration from measurement</a:t>
            </a:r>
          </a:p>
          <a:p>
            <a:pPr algn="l">
              <a:defRPr sz="2400"/>
            </a:pPr>
            <a:r>
              <a:t>    - resulting in low quality or failure of the task performance </a:t>
            </a:r>
          </a:p>
          <a:p>
            <a:pPr algn="l">
              <a:defRPr sz="2400"/>
            </a:pPr>
            <a:r>
              <a:t>    - bad correlation between system and memory</a:t>
            </a:r>
          </a:p>
          <a:p>
            <a:pPr algn="l">
              <a:defRPr sz="2400"/>
            </a:pPr>
            <a:r>
              <a:t>      —&gt; the increase of mutual information </a:t>
            </a:r>
          </a:p>
          <a:p>
            <a:pPr algn="l">
              <a:defRPr sz="2400"/>
            </a:pPr>
            <a:r>
              <a:t>    - caused by measurement error, long-duration between feedback steps,</a:t>
            </a:r>
          </a:p>
          <a:p>
            <a:pPr algn="l">
              <a:defRPr sz="2400"/>
            </a:pPr>
            <a:r>
              <a:t>      time-delay in feedback process, large intensity of protocol, etc , which are </a:t>
            </a:r>
          </a:p>
          <a:p>
            <a:pPr algn="l">
              <a:defRPr sz="2400"/>
            </a:pPr>
            <a:r>
              <a:t>      not avoidable in real experiments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3">
            <a:alphaModFix amt="51258"/>
            <a:extLst/>
          </a:blip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65" name="Oval"/>
          <p:cNvSpPr/>
          <p:nvPr/>
        </p:nvSpPr>
        <p:spPr>
          <a:xfrm>
            <a:off x="2788360" y="7430893"/>
            <a:ext cx="1587501" cy="1536701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6" name="Oval"/>
          <p:cNvSpPr/>
          <p:nvPr/>
        </p:nvSpPr>
        <p:spPr>
          <a:xfrm>
            <a:off x="5793106" y="7503150"/>
            <a:ext cx="1418588" cy="1392187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7" name="MI decrease"/>
          <p:cNvSpPr txBox="1"/>
          <p:nvPr/>
        </p:nvSpPr>
        <p:spPr>
          <a:xfrm>
            <a:off x="1814321" y="9191523"/>
            <a:ext cx="181965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r>
              <a:t>MI decrease</a:t>
            </a:r>
          </a:p>
        </p:txBody>
      </p:sp>
      <p:sp>
        <p:nvSpPr>
          <p:cNvPr id="168" name="Oval"/>
          <p:cNvSpPr/>
          <p:nvPr/>
        </p:nvSpPr>
        <p:spPr>
          <a:xfrm>
            <a:off x="9308524" y="6365649"/>
            <a:ext cx="1680282" cy="1688206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9" name="new (bad) MI built-up"/>
          <p:cNvSpPr txBox="1"/>
          <p:nvPr/>
        </p:nvSpPr>
        <p:spPr>
          <a:xfrm>
            <a:off x="5065048" y="9191523"/>
            <a:ext cx="304403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r>
              <a:t>new (bad) MI built-up</a:t>
            </a:r>
          </a:p>
        </p:txBody>
      </p:sp>
      <p:sp>
        <p:nvSpPr>
          <p:cNvPr id="170" name="anti-MI increase"/>
          <p:cNvSpPr txBox="1"/>
          <p:nvPr/>
        </p:nvSpPr>
        <p:spPr>
          <a:xfrm>
            <a:off x="8993987" y="8556523"/>
            <a:ext cx="229392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r>
              <a:t>anti-MI increase</a:t>
            </a:r>
          </a:p>
        </p:txBody>
      </p:sp>
      <p:sp>
        <p:nvSpPr>
          <p:cNvPr id="171" name="Line"/>
          <p:cNvSpPr/>
          <p:nvPr/>
        </p:nvSpPr>
        <p:spPr>
          <a:xfrm>
            <a:off x="4614815" y="7470247"/>
            <a:ext cx="603238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2" name="Line"/>
          <p:cNvSpPr/>
          <p:nvPr/>
        </p:nvSpPr>
        <p:spPr>
          <a:xfrm>
            <a:off x="8014382" y="7463605"/>
            <a:ext cx="603238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3" name="Line"/>
          <p:cNvSpPr/>
          <p:nvPr/>
        </p:nvSpPr>
        <p:spPr>
          <a:xfrm flipV="1">
            <a:off x="2808816" y="6563203"/>
            <a:ext cx="1" cy="118591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74" name="Circle"/>
          <p:cNvSpPr/>
          <p:nvPr/>
        </p:nvSpPr>
        <p:spPr>
          <a:xfrm>
            <a:off x="2173816" y="6521160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23327" y="6989250"/>
            <a:ext cx="203201" cy="21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97902" y="7064755"/>
            <a:ext cx="177801" cy="27355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Circle"/>
          <p:cNvSpPr/>
          <p:nvPr/>
        </p:nvSpPr>
        <p:spPr>
          <a:xfrm>
            <a:off x="2737204" y="4446930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Circle"/>
          <p:cNvSpPr/>
          <p:nvPr/>
        </p:nvSpPr>
        <p:spPr>
          <a:xfrm>
            <a:off x="3372205" y="4446930"/>
            <a:ext cx="1270001" cy="1270001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" name="Oval"/>
          <p:cNvSpPr/>
          <p:nvPr/>
        </p:nvSpPr>
        <p:spPr>
          <a:xfrm>
            <a:off x="8655405" y="4319930"/>
            <a:ext cx="1587501" cy="1536701"/>
          </a:xfrm>
          <a:prstGeom prst="ellipse">
            <a:avLst/>
          </a:prstGeom>
          <a:solidFill>
            <a:schemeClr val="accent5">
              <a:alpha val="45713"/>
            </a:schemeClr>
          </a:solidFill>
          <a:ln w="12700">
            <a:solidFill>
              <a:srgbClr val="000000">
                <a:alpha val="45713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091887" y="4961142"/>
            <a:ext cx="571501" cy="26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762604" y="4916692"/>
            <a:ext cx="546101" cy="26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656764" y="4974933"/>
            <a:ext cx="12700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Line"/>
          <p:cNvSpPr/>
          <p:nvPr/>
        </p:nvSpPr>
        <p:spPr>
          <a:xfrm>
            <a:off x="4858737" y="5122432"/>
            <a:ext cx="254884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84" name="Line"/>
          <p:cNvSpPr/>
          <p:nvPr/>
        </p:nvSpPr>
        <p:spPr>
          <a:xfrm>
            <a:off x="1055841" y="7463605"/>
            <a:ext cx="60323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185" name="Image" descr="Image"/>
          <p:cNvPicPr>
            <a:picLocks noChangeAspect="1"/>
          </p:cNvPicPr>
          <p:nvPr/>
        </p:nvPicPr>
        <p:blipFill>
          <a:blip r:embed="rId3">
            <a:alphaModFix amt="51258"/>
            <a:extLst/>
          </a:blip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86" name="Line"/>
          <p:cNvSpPr/>
          <p:nvPr/>
        </p:nvSpPr>
        <p:spPr>
          <a:xfrm flipV="1">
            <a:off x="8316000" y="4529476"/>
            <a:ext cx="1" cy="118591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87" name="Circle"/>
          <p:cNvSpPr/>
          <p:nvPr/>
        </p:nvSpPr>
        <p:spPr>
          <a:xfrm>
            <a:off x="7681000" y="4487432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30511" y="4955522"/>
            <a:ext cx="203201" cy="21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05086" y="5031028"/>
            <a:ext cx="177801" cy="27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" descr="Image"/>
          <p:cNvPicPr>
            <a:picLocks noChangeAspect="1"/>
          </p:cNvPicPr>
          <p:nvPr/>
        </p:nvPicPr>
        <p:blipFill>
          <a:blip r:embed="rId3">
            <a:alphaModFix amt="51258"/>
            <a:extLst/>
          </a:blip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91" name="Line"/>
          <p:cNvSpPr/>
          <p:nvPr/>
        </p:nvSpPr>
        <p:spPr>
          <a:xfrm flipV="1">
            <a:off x="7024051" y="6582928"/>
            <a:ext cx="1" cy="118591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92" name="Circle"/>
          <p:cNvSpPr/>
          <p:nvPr/>
        </p:nvSpPr>
        <p:spPr>
          <a:xfrm>
            <a:off x="6395401" y="6557680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38562" y="7008975"/>
            <a:ext cx="203201" cy="21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13137" y="7084480"/>
            <a:ext cx="177801" cy="27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" descr="Image"/>
          <p:cNvPicPr>
            <a:picLocks noChangeAspect="1"/>
          </p:cNvPicPr>
          <p:nvPr/>
        </p:nvPicPr>
        <p:blipFill>
          <a:blip r:embed="rId3">
            <a:alphaModFix amt="51258"/>
            <a:extLst/>
          </a:blip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96" name="Line"/>
          <p:cNvSpPr/>
          <p:nvPr/>
        </p:nvSpPr>
        <p:spPr>
          <a:xfrm flipV="1">
            <a:off x="11209666" y="6599723"/>
            <a:ext cx="1" cy="118591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97" name="Circle"/>
          <p:cNvSpPr/>
          <p:nvPr/>
        </p:nvSpPr>
        <p:spPr>
          <a:xfrm>
            <a:off x="10574666" y="6557680"/>
            <a:ext cx="1270001" cy="1270001"/>
          </a:xfrm>
          <a:prstGeom prst="ellipse">
            <a:avLst/>
          </a:prstGeom>
          <a:solidFill>
            <a:schemeClr val="accent1">
              <a:satOff val="-3355"/>
              <a:lumOff val="26614"/>
              <a:alpha val="51258"/>
            </a:schemeClr>
          </a:solidFill>
          <a:ln w="12700">
            <a:solidFill>
              <a:srgbClr val="000000">
                <a:alpha val="51258"/>
              </a:srgb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24177" y="7025770"/>
            <a:ext cx="203201" cy="21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798752" y="7101275"/>
            <a:ext cx="177801" cy="273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Line"/>
          <p:cNvSpPr/>
          <p:nvPr/>
        </p:nvSpPr>
        <p:spPr>
          <a:xfrm>
            <a:off x="1475348" y="2285678"/>
            <a:ext cx="2126481" cy="1050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042" y="19498"/>
                </a:lnTo>
                <a:cubicBezTo>
                  <a:pt x="4634" y="19015"/>
                  <a:pt x="5186" y="18353"/>
                  <a:pt x="5680" y="17534"/>
                </a:cubicBezTo>
                <a:cubicBezTo>
                  <a:pt x="6139" y="16772"/>
                  <a:pt x="6543" y="15882"/>
                  <a:pt x="6879" y="14891"/>
                </a:cubicBezTo>
                <a:cubicBezTo>
                  <a:pt x="7460" y="12859"/>
                  <a:pt x="8015" y="10797"/>
                  <a:pt x="8543" y="8706"/>
                </a:cubicBezTo>
                <a:cubicBezTo>
                  <a:pt x="9038" y="6744"/>
                  <a:pt x="9509" y="4758"/>
                  <a:pt x="9956" y="2749"/>
                </a:cubicBezTo>
                <a:cubicBezTo>
                  <a:pt x="10047" y="1997"/>
                  <a:pt x="10250" y="1320"/>
                  <a:pt x="10538" y="809"/>
                </a:cubicBezTo>
                <a:cubicBezTo>
                  <a:pt x="10753" y="426"/>
                  <a:pt x="11009" y="149"/>
                  <a:pt x="11287" y="0"/>
                </a:cubicBezTo>
                <a:cubicBezTo>
                  <a:pt x="11634" y="72"/>
                  <a:pt x="11965" y="337"/>
                  <a:pt x="12243" y="767"/>
                </a:cubicBezTo>
                <a:cubicBezTo>
                  <a:pt x="12587" y="1301"/>
                  <a:pt x="12831" y="2056"/>
                  <a:pt x="12934" y="2908"/>
                </a:cubicBezTo>
                <a:cubicBezTo>
                  <a:pt x="13080" y="3393"/>
                  <a:pt x="13217" y="3890"/>
                  <a:pt x="13345" y="4396"/>
                </a:cubicBezTo>
                <a:cubicBezTo>
                  <a:pt x="13476" y="4918"/>
                  <a:pt x="13597" y="5450"/>
                  <a:pt x="13690" y="6004"/>
                </a:cubicBezTo>
                <a:cubicBezTo>
                  <a:pt x="13856" y="6997"/>
                  <a:pt x="13930" y="8042"/>
                  <a:pt x="14082" y="9043"/>
                </a:cubicBezTo>
                <a:cubicBezTo>
                  <a:pt x="14261" y="10215"/>
                  <a:pt x="14543" y="11305"/>
                  <a:pt x="14813" y="12403"/>
                </a:cubicBezTo>
                <a:cubicBezTo>
                  <a:pt x="15067" y="13439"/>
                  <a:pt x="15311" y="14487"/>
                  <a:pt x="15543" y="15545"/>
                </a:cubicBezTo>
                <a:cubicBezTo>
                  <a:pt x="15636" y="15713"/>
                  <a:pt x="15723" y="15896"/>
                  <a:pt x="15801" y="16092"/>
                </a:cubicBezTo>
                <a:cubicBezTo>
                  <a:pt x="15890" y="16313"/>
                  <a:pt x="15969" y="16549"/>
                  <a:pt x="16041" y="16794"/>
                </a:cubicBezTo>
                <a:cubicBezTo>
                  <a:pt x="16154" y="17182"/>
                  <a:pt x="16253" y="17596"/>
                  <a:pt x="16421" y="17893"/>
                </a:cubicBezTo>
                <a:cubicBezTo>
                  <a:pt x="16512" y="18052"/>
                  <a:pt x="16618" y="18168"/>
                  <a:pt x="16723" y="18286"/>
                </a:cubicBezTo>
                <a:cubicBezTo>
                  <a:pt x="17010" y="18609"/>
                  <a:pt x="17290" y="18957"/>
                  <a:pt x="17584" y="19250"/>
                </a:cubicBezTo>
                <a:cubicBezTo>
                  <a:pt x="17804" y="19470"/>
                  <a:pt x="18032" y="19659"/>
                  <a:pt x="18264" y="19816"/>
                </a:cubicBezTo>
                <a:lnTo>
                  <a:pt x="21600" y="21287"/>
                </a:lnTo>
              </a:path>
            </a:pathLst>
          </a:custGeom>
          <a:solidFill>
            <a:schemeClr val="accent1">
              <a:satOff val="-3355"/>
              <a:lumOff val="26614"/>
              <a:alpha val="49919"/>
            </a:schemeClr>
          </a:solidFill>
          <a:ln w="25400">
            <a:solidFill>
              <a:srgbClr val="85888D">
                <a:alpha val="49919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02" name="Line"/>
          <p:cNvSpPr/>
          <p:nvPr/>
        </p:nvSpPr>
        <p:spPr>
          <a:xfrm>
            <a:off x="7245729" y="2285678"/>
            <a:ext cx="1017753" cy="1050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042" y="19498"/>
                </a:lnTo>
                <a:cubicBezTo>
                  <a:pt x="4634" y="19015"/>
                  <a:pt x="5186" y="18353"/>
                  <a:pt x="5680" y="17534"/>
                </a:cubicBezTo>
                <a:cubicBezTo>
                  <a:pt x="6139" y="16772"/>
                  <a:pt x="6543" y="15882"/>
                  <a:pt x="6879" y="14891"/>
                </a:cubicBezTo>
                <a:cubicBezTo>
                  <a:pt x="7460" y="12859"/>
                  <a:pt x="8015" y="10797"/>
                  <a:pt x="8543" y="8706"/>
                </a:cubicBezTo>
                <a:cubicBezTo>
                  <a:pt x="9038" y="6744"/>
                  <a:pt x="9509" y="4758"/>
                  <a:pt x="9956" y="2749"/>
                </a:cubicBezTo>
                <a:cubicBezTo>
                  <a:pt x="10047" y="1997"/>
                  <a:pt x="10250" y="1320"/>
                  <a:pt x="10538" y="809"/>
                </a:cubicBezTo>
                <a:cubicBezTo>
                  <a:pt x="10753" y="426"/>
                  <a:pt x="11009" y="149"/>
                  <a:pt x="11287" y="0"/>
                </a:cubicBezTo>
                <a:cubicBezTo>
                  <a:pt x="11634" y="72"/>
                  <a:pt x="11965" y="337"/>
                  <a:pt x="12243" y="767"/>
                </a:cubicBezTo>
                <a:cubicBezTo>
                  <a:pt x="12587" y="1301"/>
                  <a:pt x="12831" y="2056"/>
                  <a:pt x="12934" y="2908"/>
                </a:cubicBezTo>
                <a:cubicBezTo>
                  <a:pt x="13080" y="3393"/>
                  <a:pt x="13217" y="3890"/>
                  <a:pt x="13345" y="4396"/>
                </a:cubicBezTo>
                <a:cubicBezTo>
                  <a:pt x="13476" y="4918"/>
                  <a:pt x="13597" y="5450"/>
                  <a:pt x="13690" y="6004"/>
                </a:cubicBezTo>
                <a:cubicBezTo>
                  <a:pt x="13856" y="6997"/>
                  <a:pt x="13930" y="8042"/>
                  <a:pt x="14082" y="9043"/>
                </a:cubicBezTo>
                <a:cubicBezTo>
                  <a:pt x="14261" y="10215"/>
                  <a:pt x="14543" y="11305"/>
                  <a:pt x="14813" y="12403"/>
                </a:cubicBezTo>
                <a:cubicBezTo>
                  <a:pt x="15067" y="13439"/>
                  <a:pt x="15311" y="14487"/>
                  <a:pt x="15543" y="15545"/>
                </a:cubicBezTo>
                <a:cubicBezTo>
                  <a:pt x="15636" y="15713"/>
                  <a:pt x="15723" y="15896"/>
                  <a:pt x="15801" y="16092"/>
                </a:cubicBezTo>
                <a:cubicBezTo>
                  <a:pt x="15890" y="16313"/>
                  <a:pt x="15969" y="16549"/>
                  <a:pt x="16041" y="16794"/>
                </a:cubicBezTo>
                <a:cubicBezTo>
                  <a:pt x="16154" y="17182"/>
                  <a:pt x="16253" y="17596"/>
                  <a:pt x="16421" y="17893"/>
                </a:cubicBezTo>
                <a:cubicBezTo>
                  <a:pt x="16512" y="18052"/>
                  <a:pt x="16618" y="18168"/>
                  <a:pt x="16723" y="18286"/>
                </a:cubicBezTo>
                <a:cubicBezTo>
                  <a:pt x="17010" y="18609"/>
                  <a:pt x="17290" y="18957"/>
                  <a:pt x="17584" y="19250"/>
                </a:cubicBezTo>
                <a:cubicBezTo>
                  <a:pt x="17804" y="19470"/>
                  <a:pt x="18032" y="19659"/>
                  <a:pt x="18264" y="19816"/>
                </a:cubicBezTo>
                <a:lnTo>
                  <a:pt x="21600" y="21287"/>
                </a:lnTo>
              </a:path>
            </a:pathLst>
          </a:custGeom>
          <a:solidFill>
            <a:schemeClr val="accent1">
              <a:satOff val="-3355"/>
              <a:lumOff val="26614"/>
              <a:alpha val="49919"/>
            </a:schemeClr>
          </a:solidFill>
          <a:ln w="25400">
            <a:solidFill>
              <a:srgbClr val="85888D">
                <a:alpha val="49919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03" name="II. Overshot Feedback: Trap Feedback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II. Overshot Feedback: Trap Feedback</a:t>
            </a:r>
          </a:p>
        </p:txBody>
      </p:sp>
      <p:sp>
        <p:nvSpPr>
          <p:cNvPr id="242" name="Connection Line"/>
          <p:cNvSpPr/>
          <p:nvPr/>
        </p:nvSpPr>
        <p:spPr>
          <a:xfrm>
            <a:off x="1755925" y="1526628"/>
            <a:ext cx="1564906" cy="18068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0"/>
                </a:moveTo>
                <a:cubicBezTo>
                  <a:pt x="6998" y="21490"/>
                  <a:pt x="14198" y="21600"/>
                  <a:pt x="21600" y="329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205" name="Circle"/>
          <p:cNvSpPr/>
          <p:nvPr/>
        </p:nvSpPr>
        <p:spPr>
          <a:xfrm>
            <a:off x="2847286" y="2650781"/>
            <a:ext cx="226710" cy="230332"/>
          </a:xfrm>
          <a:prstGeom prst="ellipse">
            <a:avLst/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Line"/>
          <p:cNvSpPr/>
          <p:nvPr/>
        </p:nvSpPr>
        <p:spPr>
          <a:xfrm>
            <a:off x="1141583" y="3328953"/>
            <a:ext cx="2791158" cy="1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07" name="Line"/>
          <p:cNvSpPr/>
          <p:nvPr/>
        </p:nvSpPr>
        <p:spPr>
          <a:xfrm flipV="1">
            <a:off x="2563540" y="1373928"/>
            <a:ext cx="1" cy="1959538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08" name="Line"/>
          <p:cNvSpPr/>
          <p:nvPr/>
        </p:nvSpPr>
        <p:spPr>
          <a:xfrm flipV="1">
            <a:off x="2979421" y="2937189"/>
            <a:ext cx="1" cy="428980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34320" y="1310854"/>
            <a:ext cx="1308101" cy="558801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Line"/>
          <p:cNvSpPr/>
          <p:nvPr/>
        </p:nvSpPr>
        <p:spPr>
          <a:xfrm flipH="1">
            <a:off x="3077031" y="2810396"/>
            <a:ext cx="44210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11" name="Arrow"/>
          <p:cNvSpPr/>
          <p:nvPr/>
        </p:nvSpPr>
        <p:spPr>
          <a:xfrm>
            <a:off x="3097161" y="3406429"/>
            <a:ext cx="1003984" cy="127001"/>
          </a:xfrm>
          <a:prstGeom prst="rightArrow">
            <a:avLst>
              <a:gd name="adj1" fmla="val 32000"/>
              <a:gd name="adj2" fmla="val 281244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26103" y="3588118"/>
            <a:ext cx="546101" cy="127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Arrow"/>
          <p:cNvSpPr/>
          <p:nvPr/>
        </p:nvSpPr>
        <p:spPr>
          <a:xfrm rot="16140000">
            <a:off x="4183939" y="3100318"/>
            <a:ext cx="430828" cy="127001"/>
          </a:xfrm>
          <a:prstGeom prst="rightArrow">
            <a:avLst>
              <a:gd name="adj1" fmla="val 32000"/>
              <a:gd name="adj2" fmla="val 121244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66353" y="3092323"/>
            <a:ext cx="95250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Connection Line"/>
          <p:cNvSpPr/>
          <p:nvPr/>
        </p:nvSpPr>
        <p:spPr>
          <a:xfrm>
            <a:off x="6998474" y="1530107"/>
            <a:ext cx="1564906" cy="18068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0"/>
                </a:moveTo>
                <a:cubicBezTo>
                  <a:pt x="6998" y="21490"/>
                  <a:pt x="14198" y="21600"/>
                  <a:pt x="21600" y="329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216" name="Circle"/>
          <p:cNvSpPr/>
          <p:nvPr/>
        </p:nvSpPr>
        <p:spPr>
          <a:xfrm>
            <a:off x="7768922" y="2695231"/>
            <a:ext cx="226710" cy="230332"/>
          </a:xfrm>
          <a:prstGeom prst="ellipse">
            <a:avLst/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7" name="Line"/>
          <p:cNvSpPr/>
          <p:nvPr/>
        </p:nvSpPr>
        <p:spPr>
          <a:xfrm>
            <a:off x="6578851" y="3328953"/>
            <a:ext cx="2791158" cy="1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18" name="Line"/>
          <p:cNvSpPr/>
          <p:nvPr/>
        </p:nvSpPr>
        <p:spPr>
          <a:xfrm flipV="1">
            <a:off x="7780908" y="1373928"/>
            <a:ext cx="1" cy="1959538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19" name="Arrow"/>
          <p:cNvSpPr/>
          <p:nvPr/>
        </p:nvSpPr>
        <p:spPr>
          <a:xfrm>
            <a:off x="5184735" y="2290196"/>
            <a:ext cx="1003983" cy="127001"/>
          </a:xfrm>
          <a:prstGeom prst="rightArrow">
            <a:avLst>
              <a:gd name="adj1" fmla="val 32000"/>
              <a:gd name="adj2" fmla="val 281244"/>
            </a:avLst>
          </a:prstGeom>
          <a:solidFill>
            <a:schemeClr val="accent2">
              <a:hueOff val="-2473793"/>
              <a:satOff val="-50209"/>
              <a:lumOff val="23543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871471" y="3422246"/>
            <a:ext cx="215901" cy="16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11989" y="3389213"/>
            <a:ext cx="190501" cy="177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589116" y="2668741"/>
            <a:ext cx="1346201" cy="26670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Line"/>
          <p:cNvSpPr/>
          <p:nvPr/>
        </p:nvSpPr>
        <p:spPr>
          <a:xfrm flipV="1">
            <a:off x="7882277" y="2937189"/>
            <a:ext cx="1" cy="428980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683075" y="3406531"/>
            <a:ext cx="45720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Task: reduction of mean-square-distance by repeated feedback"/>
          <p:cNvSpPr/>
          <p:nvPr/>
        </p:nvSpPr>
        <p:spPr>
          <a:xfrm>
            <a:off x="679090" y="3868833"/>
            <a:ext cx="11646620" cy="558801"/>
          </a:xfrm>
          <a:prstGeom prst="rect">
            <a:avLst/>
          </a:prstGeom>
          <a:blipFill>
            <a:blip r:embed="rId10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Task: reduction of mean-square-distance by repeated feedback </a:t>
            </a:r>
          </a:p>
        </p:txBody>
      </p:sp>
      <p:pic>
        <p:nvPicPr>
          <p:cNvPr id="226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635415" y="4682282"/>
            <a:ext cx="1146915" cy="331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" descr="Image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4866500" y="4696262"/>
            <a:ext cx="5434719" cy="328548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Expect"/>
          <p:cNvSpPr txBox="1"/>
          <p:nvPr/>
        </p:nvSpPr>
        <p:spPr>
          <a:xfrm>
            <a:off x="2724624" y="5232719"/>
            <a:ext cx="114691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t>Expect</a:t>
            </a: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5083185" y="2008005"/>
            <a:ext cx="130810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Solve"/>
          <p:cNvSpPr txBox="1"/>
          <p:nvPr/>
        </p:nvSpPr>
        <p:spPr>
          <a:xfrm>
            <a:off x="2020501" y="5755285"/>
            <a:ext cx="8763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t>Solve</a:t>
            </a:r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3293392" y="5829275"/>
            <a:ext cx="6081159" cy="334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" descr="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966000" y="6303094"/>
            <a:ext cx="4214485" cy="349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" descr="Image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564671" y="6817685"/>
            <a:ext cx="3883019" cy="659111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r only suitable values of"/>
          <p:cNvSpPr txBox="1"/>
          <p:nvPr/>
        </p:nvSpPr>
        <p:spPr>
          <a:xfrm>
            <a:off x="1185152" y="7591025"/>
            <a:ext cx="358853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t>For only suitable values of 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4970067" y="7669458"/>
            <a:ext cx="1072227" cy="326330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feedback is stable"/>
          <p:cNvSpPr txBox="1"/>
          <p:nvPr/>
        </p:nvSpPr>
        <p:spPr>
          <a:xfrm>
            <a:off x="3085277" y="8086342"/>
            <a:ext cx="264392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/>
            </a:pPr>
            <a:r>
              <a:rPr sz="2300"/>
              <a:t>feedback is stable</a:t>
            </a:r>
            <a:r>
              <a:t>  </a:t>
            </a:r>
          </a:p>
        </p:txBody>
      </p:sp>
      <p:sp>
        <p:nvSpPr>
          <p:cNvPr id="237" name="and efficient"/>
          <p:cNvSpPr txBox="1"/>
          <p:nvPr/>
        </p:nvSpPr>
        <p:spPr>
          <a:xfrm>
            <a:off x="4062769" y="8556125"/>
            <a:ext cx="175967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800"/>
            </a:pPr>
            <a:r>
              <a:rPr sz="2300"/>
              <a:t>and efficient </a:t>
            </a:r>
            <a:r>
              <a:t> </a:t>
            </a:r>
          </a:p>
        </p:txBody>
      </p:sp>
      <p:pic>
        <p:nvPicPr>
          <p:cNvPr id="238" name="Image" descr="Image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5873046" y="8236032"/>
            <a:ext cx="1108371" cy="266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" descr="Image"/>
          <p:cNvPicPr>
            <a:picLocks noChangeAspect="1"/>
          </p:cNvPicPr>
          <p:nvPr/>
        </p:nvPicPr>
        <p:blipFill>
          <a:blip r:embed="rId19">
            <a:extLst/>
          </a:blip>
          <a:srcRect t="1433" b="1433"/>
          <a:stretch>
            <a:fillRect/>
          </a:stretch>
        </p:blipFill>
        <p:spPr>
          <a:xfrm>
            <a:off x="5910514" y="8699464"/>
            <a:ext cx="1141161" cy="240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" descr="Image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4305248" y="5323454"/>
            <a:ext cx="2762957" cy="27940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Phys. Rev. E 95, 042103 (2017)"/>
          <p:cNvSpPr txBox="1"/>
          <p:nvPr/>
        </p:nvSpPr>
        <p:spPr>
          <a:xfrm>
            <a:off x="8226730" y="953592"/>
            <a:ext cx="4319873" cy="469905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100"/>
            </a:pPr>
            <a:r>
              <a:rPr sz="2300"/>
              <a:t>Phys. Rev. E </a:t>
            </a:r>
            <a:r>
              <a:rPr sz="2300" b="1">
                <a:latin typeface="Helvetica"/>
                <a:ea typeface="Helvetica"/>
                <a:cs typeface="Helvetica"/>
                <a:sym typeface="Helvetica"/>
              </a:rPr>
              <a:t>95</a:t>
            </a:r>
            <a:r>
              <a:rPr sz="2300"/>
              <a:t>, 042103 (2017)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tability"/>
          <p:cNvSpPr txBox="1"/>
          <p:nvPr/>
        </p:nvSpPr>
        <p:spPr>
          <a:xfrm>
            <a:off x="1347725" y="1289049"/>
            <a:ext cx="147743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296333" indent="-296333" algn="l">
              <a:buSzPct val="75000"/>
              <a:buChar char="•"/>
              <a:defRPr sz="2400"/>
            </a:lvl1pPr>
          </a:lstStyle>
          <a:p>
            <a:r>
              <a:t>Stability</a:t>
            </a:r>
          </a:p>
        </p:txBody>
      </p:sp>
      <p:pic>
        <p:nvPicPr>
          <p:cNvPr id="24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2554" y="1474503"/>
            <a:ext cx="1866901" cy="25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33200" y="1930247"/>
            <a:ext cx="3225801" cy="3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4139738" y="2429839"/>
            <a:ext cx="5257801" cy="304801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where"/>
          <p:cNvSpPr txBox="1"/>
          <p:nvPr/>
        </p:nvSpPr>
        <p:spPr>
          <a:xfrm>
            <a:off x="3054817" y="1892147"/>
            <a:ext cx="73266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r>
              <a:t>where</a:t>
            </a:r>
          </a:p>
        </p:txBody>
      </p:sp>
      <p:sp>
        <p:nvSpPr>
          <p:cNvPr id="250" name="Recursion is stable if"/>
          <p:cNvSpPr txBox="1"/>
          <p:nvPr/>
        </p:nvSpPr>
        <p:spPr>
          <a:xfrm>
            <a:off x="1946381" y="3126887"/>
            <a:ext cx="223593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r>
              <a:t>Recursion is stable if</a:t>
            </a:r>
          </a:p>
        </p:txBody>
      </p:sp>
      <p:pic>
        <p:nvPicPr>
          <p:cNvPr id="25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50859" y="3044337"/>
            <a:ext cx="1498601" cy="546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61121" y="3233020"/>
            <a:ext cx="774701" cy="203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fig3.pdf" descr="fig3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48990" y="3701260"/>
            <a:ext cx="7883965" cy="6402999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II. Overshot Feedback: Trap Feedback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8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II. Overshot Feedback: Trap Feedback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onnection Line"/>
          <p:cNvSpPr/>
          <p:nvPr/>
        </p:nvSpPr>
        <p:spPr>
          <a:xfrm>
            <a:off x="5526444" y="2290362"/>
            <a:ext cx="1564906" cy="18068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0"/>
                </a:moveTo>
                <a:cubicBezTo>
                  <a:pt x="6998" y="21490"/>
                  <a:pt x="14198" y="21600"/>
                  <a:pt x="21600" y="329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257" name="Circle"/>
          <p:cNvSpPr/>
          <p:nvPr/>
        </p:nvSpPr>
        <p:spPr>
          <a:xfrm>
            <a:off x="5421447" y="3305738"/>
            <a:ext cx="226710" cy="230332"/>
          </a:xfrm>
          <a:prstGeom prst="ellipse">
            <a:avLst/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8" name="Line"/>
          <p:cNvSpPr/>
          <p:nvPr/>
        </p:nvSpPr>
        <p:spPr>
          <a:xfrm>
            <a:off x="5106821" y="4089208"/>
            <a:ext cx="2791158" cy="1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59" name="Line"/>
          <p:cNvSpPr/>
          <p:nvPr/>
        </p:nvSpPr>
        <p:spPr>
          <a:xfrm flipV="1">
            <a:off x="6308878" y="2134183"/>
            <a:ext cx="1" cy="1959538"/>
          </a:xfrm>
          <a:prstGeom prst="line">
            <a:avLst/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60" name="Line"/>
          <p:cNvSpPr/>
          <p:nvPr/>
        </p:nvSpPr>
        <p:spPr>
          <a:xfrm flipH="1">
            <a:off x="5751117" y="3420904"/>
            <a:ext cx="74260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61" name="Circle"/>
          <p:cNvSpPr/>
          <p:nvPr/>
        </p:nvSpPr>
        <p:spPr>
          <a:xfrm>
            <a:off x="6596677" y="3305738"/>
            <a:ext cx="226711" cy="230332"/>
          </a:xfrm>
          <a:prstGeom prst="ellipse">
            <a:avLst/>
          </a:prstGeom>
          <a:solidFill>
            <a:schemeClr val="accent5">
              <a:hueOff val="-444211"/>
              <a:satOff val="-14915"/>
              <a:lumOff val="22857"/>
              <a:alpha val="17230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Overshooting due to large"/>
          <p:cNvSpPr txBox="1"/>
          <p:nvPr/>
        </p:nvSpPr>
        <p:spPr>
          <a:xfrm>
            <a:off x="1206790" y="1196897"/>
            <a:ext cx="396795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296333" indent="-296333">
              <a:buSzPct val="75000"/>
              <a:buChar char="•"/>
              <a:defRPr sz="2400"/>
            </a:lvl1pPr>
          </a:lstStyle>
          <a:p>
            <a:r>
              <a:t>Overshooting due to large</a:t>
            </a:r>
          </a:p>
        </p:txBody>
      </p:sp>
      <p:pic>
        <p:nvPicPr>
          <p:cNvPr id="263" name="fig2.pdf" descr="fig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5127" y="5674751"/>
            <a:ext cx="8008912" cy="3517331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Rectangle"/>
          <p:cNvSpPr/>
          <p:nvPr/>
        </p:nvSpPr>
        <p:spPr>
          <a:xfrm>
            <a:off x="1139693" y="5506980"/>
            <a:ext cx="4102150" cy="360876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65" name="Correlation versus mutual information"/>
          <p:cNvSpPr txBox="1"/>
          <p:nvPr/>
        </p:nvSpPr>
        <p:spPr>
          <a:xfrm>
            <a:off x="1178871" y="4569493"/>
            <a:ext cx="547519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296333" indent="-296333">
              <a:buSzPct val="75000"/>
              <a:buChar char="•"/>
              <a:defRPr sz="2400"/>
            </a:lvl1pPr>
          </a:lstStyle>
          <a:p>
            <a:r>
              <a:t>Correlation versus mutual information</a:t>
            </a:r>
          </a:p>
        </p:txBody>
      </p:sp>
      <p:pic>
        <p:nvPicPr>
          <p:cNvPr id="26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2074" y="5167648"/>
            <a:ext cx="3924301" cy="26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18757" y="1373650"/>
            <a:ext cx="965201" cy="266701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II. Overshot Feedback: Trap Feedback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II. Overshot Feedback: Trap Feedback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III. Time-delayed Feedback: Cold Damping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III. Time-delayed Feedback: Cold Damping</a:t>
            </a:r>
          </a:p>
        </p:txBody>
      </p:sp>
      <p:sp>
        <p:nvSpPr>
          <p:cNvPr id="272" name="CK, J. Um, H. Park, EPL 117, 10011 (2017)"/>
          <p:cNvSpPr txBox="1"/>
          <p:nvPr/>
        </p:nvSpPr>
        <p:spPr>
          <a:xfrm>
            <a:off x="6077603" y="971367"/>
            <a:ext cx="5954706" cy="4826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/>
            </a:pPr>
            <a:r>
              <a:t>CK, J. Um, H. Park, EPL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117</a:t>
            </a:r>
            <a:r>
              <a:t>, 10011 (2017)</a:t>
            </a:r>
          </a:p>
        </p:txBody>
      </p:sp>
      <p:pic>
        <p:nvPicPr>
          <p:cNvPr id="273" name="delayFB_1.png" descr="delayFB_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3884" y="1575729"/>
            <a:ext cx="6107004" cy="1705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7474132" y="2343943"/>
            <a:ext cx="3516929" cy="321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455711" y="1888066"/>
            <a:ext cx="3561654" cy="293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90782" y="3142654"/>
            <a:ext cx="5511801" cy="2794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Three types of mutual information change"/>
          <p:cNvSpPr txBox="1"/>
          <p:nvPr/>
        </p:nvSpPr>
        <p:spPr>
          <a:xfrm>
            <a:off x="2392064" y="3674173"/>
            <a:ext cx="822067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Three types of mutual information change</a:t>
            </a:r>
          </a:p>
        </p:txBody>
      </p:sp>
      <p:pic>
        <p:nvPicPr>
          <p:cNvPr id="278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48722" y="5696611"/>
            <a:ext cx="5080001" cy="35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91188" y="5158449"/>
            <a:ext cx="5600701" cy="35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072944" y="4629679"/>
            <a:ext cx="3441701" cy="35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delayFB_2.png" descr="delayFB_2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602316" y="6334227"/>
            <a:ext cx="6107004" cy="3061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382793" y="4756150"/>
            <a:ext cx="4191001" cy="241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age" descr="Image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391459" y="5234913"/>
            <a:ext cx="3695701" cy="24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Image" descr="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404886" y="5789877"/>
            <a:ext cx="3200401" cy="24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" descr="Image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426443" y="7470918"/>
            <a:ext cx="2909792" cy="381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" descr="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318063" y="8393112"/>
            <a:ext cx="3098801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has the tightest positive bound."/>
          <p:cNvSpPr txBox="1"/>
          <p:nvPr/>
        </p:nvSpPr>
        <p:spPr>
          <a:xfrm>
            <a:off x="8222192" y="9001455"/>
            <a:ext cx="4512203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has the tightest positive bound.</a:t>
            </a:r>
          </a:p>
        </p:txBody>
      </p:sp>
      <p:pic>
        <p:nvPicPr>
          <p:cNvPr id="288" name="Image" descr="Image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7481898" y="2773654"/>
            <a:ext cx="5396752" cy="402743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Line"/>
          <p:cNvSpPr/>
          <p:nvPr/>
        </p:nvSpPr>
        <p:spPr>
          <a:xfrm>
            <a:off x="9608798" y="7907233"/>
            <a:ext cx="1" cy="402744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290" name="Image" descr="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8272427" y="6906017"/>
            <a:ext cx="4203701" cy="35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III. Time-delayed Feedback: Cold Damping"/>
          <p:cNvSpPr/>
          <p:nvPr/>
        </p:nvSpPr>
        <p:spPr>
          <a:xfrm>
            <a:off x="952500" y="190500"/>
            <a:ext cx="11099800" cy="65911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III. Time-delayed Feedback: Cold Damping</a:t>
            </a:r>
          </a:p>
        </p:txBody>
      </p:sp>
      <p:sp>
        <p:nvSpPr>
          <p:cNvPr id="293" name="Circle"/>
          <p:cNvSpPr/>
          <p:nvPr/>
        </p:nvSpPr>
        <p:spPr>
          <a:xfrm>
            <a:off x="5285686" y="2227686"/>
            <a:ext cx="226710" cy="230332"/>
          </a:xfrm>
          <a:prstGeom prst="ellipse">
            <a:avLst/>
          </a:prstGeom>
          <a:solidFill>
            <a:schemeClr val="accent5">
              <a:hueOff val="-444211"/>
              <a:satOff val="-14915"/>
              <a:lumOff val="22857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4" name="Line"/>
          <p:cNvSpPr/>
          <p:nvPr/>
        </p:nvSpPr>
        <p:spPr>
          <a:xfrm flipH="1">
            <a:off x="4651831" y="2342852"/>
            <a:ext cx="44210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29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33915" y="2237647"/>
            <a:ext cx="266241" cy="234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47939" y="3057888"/>
            <a:ext cx="273108" cy="257044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Arrow"/>
          <p:cNvSpPr/>
          <p:nvPr/>
        </p:nvSpPr>
        <p:spPr>
          <a:xfrm rot="5460000">
            <a:off x="3971834" y="2667211"/>
            <a:ext cx="526036" cy="119994"/>
          </a:xfrm>
          <a:prstGeom prst="rightArrow">
            <a:avLst>
              <a:gd name="adj1" fmla="val 32000"/>
              <a:gd name="adj2" fmla="val 170659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8" name="Arrow"/>
          <p:cNvSpPr/>
          <p:nvPr/>
        </p:nvSpPr>
        <p:spPr>
          <a:xfrm>
            <a:off x="4736899" y="3017414"/>
            <a:ext cx="1324284" cy="121921"/>
          </a:xfrm>
          <a:prstGeom prst="rightArrow">
            <a:avLst>
              <a:gd name="adj1" fmla="val 32000"/>
              <a:gd name="adj2" fmla="val 170659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9" name="Arrow"/>
          <p:cNvSpPr/>
          <p:nvPr/>
        </p:nvSpPr>
        <p:spPr>
          <a:xfrm>
            <a:off x="5704150" y="2282064"/>
            <a:ext cx="1324285" cy="121921"/>
          </a:xfrm>
          <a:prstGeom prst="rightArrow">
            <a:avLst>
              <a:gd name="adj1" fmla="val 32000"/>
              <a:gd name="adj2" fmla="val 170659"/>
            </a:avLst>
          </a:prstGeom>
          <a:solidFill>
            <a:schemeClr val="accent5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0" name="Arrow"/>
          <p:cNvSpPr/>
          <p:nvPr/>
        </p:nvSpPr>
        <p:spPr>
          <a:xfrm rot="16200000">
            <a:off x="6104291" y="2667211"/>
            <a:ext cx="526036" cy="119994"/>
          </a:xfrm>
          <a:prstGeom prst="rightArrow">
            <a:avLst>
              <a:gd name="adj1" fmla="val 32000"/>
              <a:gd name="adj2" fmla="val 170659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32174" y="2601964"/>
            <a:ext cx="3729126" cy="297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>
          <a:xfrm>
            <a:off x="5928554" y="2003538"/>
            <a:ext cx="1880290" cy="293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177817" y="2614923"/>
            <a:ext cx="1958527" cy="224260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ask: reduction of speed by repeated feedback"/>
          <p:cNvSpPr/>
          <p:nvPr/>
        </p:nvSpPr>
        <p:spPr>
          <a:xfrm>
            <a:off x="3928628" y="1111051"/>
            <a:ext cx="8703544" cy="558801"/>
          </a:xfrm>
          <a:prstGeom prst="rect">
            <a:avLst/>
          </a:prstGeom>
          <a:blipFill>
            <a:blip r:embed="rId8"/>
          </a:blipFill>
          <a:ln w="12700">
            <a:miter lim="400000"/>
          </a:ln>
          <a:effectLst>
            <a:outerShdw blurRad="25400" dist="25400" dir="2388334" rotWithShape="0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Task: reduction of speed by repeated feedback </a:t>
            </a:r>
          </a:p>
        </p:txBody>
      </p:sp>
      <p:sp>
        <p:nvSpPr>
          <p:cNvPr id="305" name="Cold damping"/>
          <p:cNvSpPr txBox="1"/>
          <p:nvPr/>
        </p:nvSpPr>
        <p:spPr>
          <a:xfrm>
            <a:off x="908174" y="1111051"/>
            <a:ext cx="265405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Cold damping</a:t>
            </a:r>
          </a:p>
        </p:txBody>
      </p:sp>
      <p:pic>
        <p:nvPicPr>
          <p:cNvPr id="306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160639" y="3470010"/>
            <a:ext cx="247708" cy="297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204925" y="3450960"/>
            <a:ext cx="860194" cy="334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207389" y="3097192"/>
            <a:ext cx="748688" cy="334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" descr="Image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2066962" y="4114374"/>
            <a:ext cx="8331780" cy="918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" descr="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072383" y="5155670"/>
            <a:ext cx="7872609" cy="812934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Path prob:"/>
          <p:cNvSpPr txBox="1"/>
          <p:nvPr/>
        </p:nvSpPr>
        <p:spPr>
          <a:xfrm>
            <a:off x="1706456" y="6180335"/>
            <a:ext cx="153162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r>
              <a:t>Path prob:</a:t>
            </a:r>
          </a:p>
        </p:txBody>
      </p:sp>
      <p:sp>
        <p:nvSpPr>
          <p:cNvPr id="312" name="Linear recursion relation"/>
          <p:cNvSpPr txBox="1"/>
          <p:nvPr/>
        </p:nvSpPr>
        <p:spPr>
          <a:xfrm>
            <a:off x="1573293" y="6917795"/>
            <a:ext cx="338968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r>
              <a:t>Linear recursion relation</a:t>
            </a:r>
          </a:p>
        </p:txBody>
      </p:sp>
      <p:pic>
        <p:nvPicPr>
          <p:cNvPr id="313" name="Image" descr="Image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624831" y="7581106"/>
            <a:ext cx="3108893" cy="381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age" descr="Image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5479469" y="6932083"/>
            <a:ext cx="3283318" cy="399323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Stability condition"/>
          <p:cNvSpPr txBox="1"/>
          <p:nvPr/>
        </p:nvSpPr>
        <p:spPr>
          <a:xfrm>
            <a:off x="1484374" y="8136407"/>
            <a:ext cx="2755852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Stability condition</a:t>
            </a:r>
          </a:p>
        </p:txBody>
      </p:sp>
      <p:pic>
        <p:nvPicPr>
          <p:cNvPr id="316" name="Image" descr="Image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4728104" y="8262606"/>
            <a:ext cx="4915033" cy="3709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Image" descr="Image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876421" y="6204271"/>
            <a:ext cx="7110362" cy="4133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Macintosh PowerPoint</Application>
  <PresentationFormat>Custom</PresentationFormat>
  <Paragraphs>74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White</vt:lpstr>
      <vt:lpstr>Overshooting and time delay in multi-feedback information engines   </vt:lpstr>
      <vt:lpstr>I. Introduction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Overshooting and time delay in multi-feedback information engines   </dc:title>
  <cp:lastModifiedBy>Chulan Kwon</cp:lastModifiedBy>
  <cp:revision>1</cp:revision>
  <dcterms:modified xsi:type="dcterms:W3CDTF">2018-06-24T09:00:54Z</dcterms:modified>
</cp:coreProperties>
</file>