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6"/>
  </p:notesMasterIdLst>
  <p:sldIdLst>
    <p:sldId id="257" r:id="rId2"/>
    <p:sldId id="330" r:id="rId3"/>
    <p:sldId id="321" r:id="rId4"/>
    <p:sldId id="258" r:id="rId5"/>
    <p:sldId id="291" r:id="rId6"/>
    <p:sldId id="292" r:id="rId7"/>
    <p:sldId id="293" r:id="rId8"/>
    <p:sldId id="294" r:id="rId9"/>
    <p:sldId id="295" r:id="rId10"/>
    <p:sldId id="262" r:id="rId11"/>
    <p:sldId id="273" r:id="rId12"/>
    <p:sldId id="324" r:id="rId13"/>
    <p:sldId id="274" r:id="rId14"/>
    <p:sldId id="275" r:id="rId15"/>
    <p:sldId id="276" r:id="rId16"/>
    <p:sldId id="332" r:id="rId17"/>
    <p:sldId id="296" r:id="rId18"/>
    <p:sldId id="298" r:id="rId19"/>
    <p:sldId id="341" r:id="rId20"/>
    <p:sldId id="288" r:id="rId21"/>
    <p:sldId id="290" r:id="rId22"/>
    <p:sldId id="336" r:id="rId23"/>
    <p:sldId id="337" r:id="rId24"/>
    <p:sldId id="299" r:id="rId25"/>
    <p:sldId id="300" r:id="rId26"/>
    <p:sldId id="302" r:id="rId27"/>
    <p:sldId id="303" r:id="rId28"/>
    <p:sldId id="338" r:id="rId29"/>
    <p:sldId id="319" r:id="rId30"/>
    <p:sldId id="320" r:id="rId31"/>
    <p:sldId id="305" r:id="rId32"/>
    <p:sldId id="306" r:id="rId33"/>
    <p:sldId id="307" r:id="rId34"/>
    <p:sldId id="339" r:id="rId35"/>
    <p:sldId id="309" r:id="rId36"/>
    <p:sldId id="310" r:id="rId37"/>
    <p:sldId id="311" r:id="rId38"/>
    <p:sldId id="312" r:id="rId39"/>
    <p:sldId id="313" r:id="rId40"/>
    <p:sldId id="340" r:id="rId41"/>
    <p:sldId id="331" r:id="rId42"/>
    <p:sldId id="314" r:id="rId43"/>
    <p:sldId id="317" r:id="rId44"/>
    <p:sldId id="333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846" autoAdjust="0"/>
    <p:restoredTop sz="90709" autoAdjust="0"/>
  </p:normalViewPr>
  <p:slideViewPr>
    <p:cSldViewPr snapToGrid="0" snapToObjects="1">
      <p:cViewPr>
        <p:scale>
          <a:sx n="82" d="100"/>
          <a:sy n="82" d="100"/>
        </p:scale>
        <p:origin x="-534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5DE56-E3C3-C341-B11F-8E693A8C40F5}" type="datetimeFigureOut">
              <a:rPr kumimoji="1" lang="ko-KR" altLang="en-US" smtClean="0"/>
              <a:pPr/>
              <a:t>2016-01-29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C5627-7729-5648-87BA-04A508069B17}" type="slidenum">
              <a:rPr kumimoji="1" lang="ko-KR" altLang="en-US" smtClean="0"/>
              <a:pPr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6661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S_{\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rm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IIB} = 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frac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{M^8}{2} 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d^{10} x 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sqrt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{\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g} \left( R-\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frac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{2 \partial \tau \bar \partial 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overline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\tau}{(\tau - \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overline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\tau)^2 }+ \dots \right)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5627-7729-5648-87BA-04A508069B17}" type="slidenum">
              <a:rPr kumimoji="1" lang="ko-KR" altLang="en-US" smtClean="0"/>
              <a:pPr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11199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KK</a:t>
            </a:r>
          </a:p>
          <a:p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 s^2 =  e^{4\phi/3} \</a:t>
            </a:r>
            <a:r>
              <a:rPr lang="es-ES_tradnl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left</a:t>
            </a:r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 x +  \tau_1 d y +(a_{\mu} - \tau_1 b_{ \mu}) d x^\mu  \</a:t>
            </a:r>
            <a:r>
              <a:rPr lang="es-ES_tradnl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</a:t>
            </a:r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)^2 +  e^{4\phi/3} \tau_2^2 \</a:t>
            </a:r>
            <a:r>
              <a:rPr lang="es-ES_tradnl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left</a:t>
            </a:r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 d y -  b_{\mu } d x^\mu\</a:t>
            </a:r>
            <a:r>
              <a:rPr lang="es-ES_tradnl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right</a:t>
            </a:r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)^2 </a:t>
            </a:r>
          </a:p>
          <a:p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+r^2 d y^{\prime 2} + g_{\mu \</a:t>
            </a:r>
            <a:r>
              <a:rPr lang="es-ES_tradnl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</a:t>
            </a:r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}' dx^\mu dx^\</a:t>
            </a:r>
            <a:r>
              <a:rPr lang="es-ES_tradnl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</a:t>
            </a:r>
            <a:r>
              <a:rPr lang="es-ES_tradnl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5627-7729-5648-87BA-04A508069B17}" type="slidenum">
              <a:rPr kumimoji="1" lang="ko-KR" altLang="en-US" smtClean="0"/>
              <a:pPr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30932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String frame:</a:t>
            </a:r>
            <a:r>
              <a:rPr lang="es-ES_tradnl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ds^2 = e^{2 \phi} (dx + \text{KK})^2 + e^{2 \phi} \tau_2^2 (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+ \text{KK})^2 + e^{-2 \phi} \tau_2^{-2}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^{\prime 2} +  g_{\mu \nu}^{\text {9D,string}} dx^\mu dx^\nu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5627-7729-5648-87BA-04A508069B17}" type="slidenum">
              <a:rPr kumimoji="1" lang="ko-KR" altLang="en-US" smtClean="0"/>
              <a:pPr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10635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C5627-7729-5648-87BA-04A508069B17}" type="slidenum">
              <a:rPr kumimoji="1" lang="ko-KR" altLang="en-US" smtClean="0"/>
              <a:pPr/>
              <a:t>31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3645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52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>
                <a:latin typeface="Helvetica"/>
                <a:cs typeface="Helvetica"/>
              </a:defRPr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Helvetica"/>
                <a:cs typeface="Helvetica"/>
              </a:defRPr>
            </a:lvl1pPr>
          </a:lstStyle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1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916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4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604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9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/>
              <a:cs typeface="Helvetica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"/>
              <a:cs typeface="Helvetic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456374B4-E1D6-B843-ACA8-970F61D1A871}" type="datetimeFigureOut">
              <a:rPr lang="en-US" smtClean="0"/>
              <a:pPr/>
              <a:t>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01996B77-F87C-DC45-8209-E4C3C45FCBC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Helvetica"/>
          <a:ea typeface="+mj-ea"/>
          <a:cs typeface="Helvetica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Helvetica"/>
          <a:ea typeface="+mn-ea"/>
          <a:cs typeface="Helvetica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7" Type="http://schemas.openxmlformats.org/officeDocument/2006/relationships/image" Target="../media/image59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emf"/><Relationship Id="rId5" Type="http://schemas.openxmlformats.org/officeDocument/2006/relationships/image" Target="../media/image62.png"/><Relationship Id="rId4" Type="http://schemas.openxmlformats.org/officeDocument/2006/relationships/image" Target="../media/image6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Aspects of realistic model building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8600" cy="2368658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Kang-Sin Choi</a:t>
            </a:r>
            <a:br>
              <a:rPr lang="en-US" altLang="ko-KR" dirty="0" smtClean="0"/>
            </a:br>
            <a:r>
              <a:rPr lang="en-US" altLang="ko-KR" sz="2000" i="1" dirty="0" err="1" smtClean="0"/>
              <a:t>Ewha</a:t>
            </a:r>
            <a:r>
              <a:rPr lang="en-US" altLang="ko-KR" sz="2000" i="1" dirty="0" smtClean="0"/>
              <a:t> </a:t>
            </a:r>
            <a:r>
              <a:rPr lang="en-US" altLang="ko-KR" sz="2000" i="1" dirty="0" err="1" smtClean="0"/>
              <a:t>Womans</a:t>
            </a:r>
            <a:r>
              <a:rPr lang="en-US" altLang="ko-KR" sz="2000" i="1" dirty="0" smtClean="0"/>
              <a:t> University</a:t>
            </a:r>
            <a:endParaRPr lang="en-US" altLang="ko-KR" sz="1800" i="1" dirty="0" smtClean="0"/>
          </a:p>
          <a:p>
            <a:endParaRPr lang="en-US" altLang="ko-KR" sz="2000" dirty="0"/>
          </a:p>
          <a:p>
            <a:r>
              <a:rPr lang="en-US" altLang="ko-KR" dirty="0" smtClean="0"/>
              <a:t>Duality </a:t>
            </a:r>
            <a:r>
              <a:rPr lang="en-US" altLang="ko-KR" dirty="0"/>
              <a:t>and Novel Geometry in </a:t>
            </a:r>
            <a:r>
              <a:rPr lang="en-US" altLang="ko-KR" dirty="0" smtClean="0"/>
              <a:t>M-theory</a:t>
            </a:r>
          </a:p>
          <a:p>
            <a:r>
              <a:rPr lang="en-US" altLang="ko-KR" dirty="0" smtClean="0"/>
              <a:t>APCTP, Pohang, Jan. 29, 2016.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xmlns="" val="38601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스크린샷 2015-04-10 오후 4.04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7059" y="0"/>
            <a:ext cx="458694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5114725" cy="1945056"/>
          </a:xfrm>
        </p:spPr>
        <p:txBody>
          <a:bodyPr>
            <a:normAutofit/>
          </a:bodyPr>
          <a:lstStyle/>
          <a:p>
            <a:r>
              <a:rPr lang="en-US" dirty="0" smtClean="0"/>
              <a:t>The highest dimensional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78456"/>
            <a:ext cx="8229600" cy="3998544"/>
          </a:xfrm>
        </p:spPr>
        <p:txBody>
          <a:bodyPr>
            <a:normAutofit/>
          </a:bodyPr>
          <a:lstStyle/>
          <a:p>
            <a:r>
              <a:rPr lang="en-US" dirty="0" smtClean="0"/>
              <a:t>12D SUGRA?</a:t>
            </a:r>
            <a:endParaRPr lang="en-US" dirty="0"/>
          </a:p>
          <a:p>
            <a:endParaRPr lang="en-US" dirty="0" smtClean="0"/>
          </a:p>
          <a:p>
            <a:r>
              <a:rPr lang="en-US" sz="1800" dirty="0" smtClean="0"/>
              <a:t>Clue: M-theory on </a:t>
            </a:r>
            <a:r>
              <a:rPr lang="en-US" sz="1800" i="1" dirty="0" smtClean="0"/>
              <a:t>T</a:t>
            </a:r>
            <a:r>
              <a:rPr lang="en-US" sz="1800" baseline="30000" dirty="0" smtClean="0"/>
              <a:t>2</a:t>
            </a:r>
            <a:r>
              <a:rPr lang="en-US" sz="1800" dirty="0" smtClean="0"/>
              <a:t>, </a:t>
            </a:r>
            <a:br>
              <a:rPr lang="en-US" sz="1800" dirty="0" smtClean="0"/>
            </a:br>
            <a:r>
              <a:rPr lang="en-US" sz="1800" dirty="0" smtClean="0"/>
              <a:t>with </a:t>
            </a:r>
            <a:r>
              <a:rPr lang="en-US" sz="1800" dirty="0"/>
              <a:t>Vol </a:t>
            </a:r>
            <a:r>
              <a:rPr lang="en-US" sz="1800" i="1" dirty="0" smtClean="0"/>
              <a:t>T</a:t>
            </a:r>
            <a:r>
              <a:rPr lang="en-US" sz="1800" baseline="30000" dirty="0"/>
              <a:t>2</a:t>
            </a:r>
            <a:r>
              <a:rPr lang="en-US" sz="1800" dirty="0" smtClean="0"/>
              <a:t> → 0</a:t>
            </a:r>
          </a:p>
          <a:p>
            <a:r>
              <a:rPr lang="en-US" sz="1800" dirty="0" smtClean="0"/>
              <a:t>= F-theory</a:t>
            </a:r>
          </a:p>
          <a:p>
            <a:endParaRPr lang="en-US" sz="1800" dirty="0"/>
          </a:p>
          <a:p>
            <a:r>
              <a:rPr lang="en-US" sz="1800" dirty="0" smtClean="0">
                <a:solidFill>
                  <a:srgbClr val="0070C0"/>
                </a:solidFill>
              </a:rPr>
              <a:t>See also [Berman, Blair, </a:t>
            </a:r>
            <a:r>
              <a:rPr lang="en-US" sz="1800" dirty="0" err="1" smtClean="0">
                <a:solidFill>
                  <a:srgbClr val="0070C0"/>
                </a:solidFill>
              </a:rPr>
              <a:t>Malek</a:t>
            </a:r>
            <a:r>
              <a:rPr lang="en-US" sz="1800" dirty="0" smtClean="0">
                <a:solidFill>
                  <a:srgbClr val="0070C0"/>
                </a:solidFill>
              </a:rPr>
              <a:t>, Rudolph]</a:t>
            </a:r>
          </a:p>
          <a:p>
            <a:r>
              <a:rPr lang="en-US" sz="1800" dirty="0" smtClean="0">
                <a:solidFill>
                  <a:srgbClr val="0070C0"/>
                </a:solidFill>
              </a:rPr>
              <a:t>Berman’s, Blair’s, </a:t>
            </a:r>
            <a:r>
              <a:rPr lang="en-US" sz="1800" dirty="0" err="1" smtClean="0">
                <a:solidFill>
                  <a:srgbClr val="0070C0"/>
                </a:solidFill>
              </a:rPr>
              <a:t>Malek’s</a:t>
            </a:r>
            <a:r>
              <a:rPr lang="en-US" sz="1800" dirty="0" smtClean="0">
                <a:solidFill>
                  <a:srgbClr val="0070C0"/>
                </a:solidFill>
              </a:rPr>
              <a:t> talk</a:t>
            </a:r>
          </a:p>
        </p:txBody>
      </p:sp>
      <p:sp>
        <p:nvSpPr>
          <p:cNvPr id="4" name="Rectangle 3"/>
          <p:cNvSpPr/>
          <p:nvPr/>
        </p:nvSpPr>
        <p:spPr>
          <a:xfrm>
            <a:off x="7914221" y="5506779"/>
            <a:ext cx="813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[Ortin]</a:t>
            </a:r>
          </a:p>
        </p:txBody>
      </p:sp>
    </p:spTree>
    <p:extLst>
      <p:ext uri="{BB962C8B-B14F-4D97-AF65-F5344CB8AC3E}">
        <p14:creationId xmlns:p14="http://schemas.microsoft.com/office/powerpoint/2010/main" xmlns="" val="156490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12D SUGRA Formulation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D2533C"/>
                </a:solidFill>
              </a:rPr>
              <a:t>12D = (10+1)</a:t>
            </a:r>
            <a:r>
              <a:rPr lang="en-US" dirty="0" smtClean="0"/>
              <a:t>D Poincare + </a:t>
            </a:r>
            <a:r>
              <a:rPr lang="en-US" dirty="0" smtClean="0">
                <a:solidFill>
                  <a:srgbClr val="D2533C"/>
                </a:solidFill>
              </a:rPr>
              <a:t>1D circle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Graviton</a:t>
            </a:r>
            <a:r>
              <a:rPr lang="ko-KR" altLang="en-US" dirty="0" smtClean="0"/>
              <a:t> </a:t>
            </a:r>
            <a:r>
              <a:rPr lang="en-US" altLang="ko-KR" i="1" dirty="0" err="1" smtClean="0"/>
              <a:t>G</a:t>
            </a:r>
            <a:r>
              <a:rPr lang="en-US" altLang="ko-KR" i="1" baseline="-25000" dirty="0" err="1" smtClean="0"/>
              <a:t>mn</a:t>
            </a:r>
            <a:r>
              <a:rPr lang="en-US" i="1" dirty="0" smtClean="0"/>
              <a:t>, </a:t>
            </a:r>
            <a:r>
              <a:rPr lang="en-US" i="1" dirty="0" err="1" smtClean="0"/>
              <a:t>G</a:t>
            </a:r>
            <a:r>
              <a:rPr lang="en-US" i="1" baseline="-25000" dirty="0" err="1" smtClean="0"/>
              <a:t>y’y</a:t>
            </a:r>
            <a:r>
              <a:rPr lang="en-US" i="1" baseline="-25000" dirty="0" smtClean="0"/>
              <a:t>’  </a:t>
            </a:r>
            <a:r>
              <a:rPr lang="en-US" i="1" dirty="0"/>
              <a:t>= </a:t>
            </a:r>
            <a:r>
              <a:rPr lang="en-US" i="1" dirty="0" smtClean="0"/>
              <a:t>r</a:t>
            </a:r>
            <a:r>
              <a:rPr lang="en-US" baseline="30000" dirty="0" smtClean="0"/>
              <a:t>2</a:t>
            </a:r>
            <a:endParaRPr lang="en-US" dirty="0" smtClean="0"/>
          </a:p>
          <a:p>
            <a:endParaRPr lang="en-US" baseline="-25000" dirty="0"/>
          </a:p>
          <a:p>
            <a:endParaRPr lang="en-US" baseline="-25000" dirty="0" smtClean="0"/>
          </a:p>
          <a:p>
            <a:pPr marL="457200" indent="-457200">
              <a:buFont typeface="+mj-lt"/>
              <a:buAutoNum type="arabicPeriod" startAt="2"/>
            </a:pPr>
            <a:r>
              <a:rPr lang="en-US" altLang="ko-KR" dirty="0" smtClean="0"/>
              <a:t>M</a:t>
            </a:r>
            <a:r>
              <a:rPr lang="en-US" altLang="ko-KR" dirty="0"/>
              <a:t>-theory </a:t>
            </a:r>
            <a:r>
              <a:rPr lang="en-US" altLang="ko-KR" dirty="0" smtClean="0"/>
              <a:t>three form – F-theory four form</a:t>
            </a:r>
          </a:p>
          <a:p>
            <a:pPr marL="457200" indent="-457200">
              <a:buFont typeface="+mj-lt"/>
              <a:buAutoNum type="arabicPeriod" startAt="2"/>
            </a:pPr>
            <a:endParaRPr lang="en-US" baseline="-25000" dirty="0"/>
          </a:p>
          <a:p>
            <a:pPr marL="457200" indent="-457200">
              <a:buFont typeface="+mj-lt"/>
              <a:buAutoNum type="arabicPeriod" startAt="2"/>
            </a:pPr>
            <a:r>
              <a:rPr lang="en-US" dirty="0" smtClean="0"/>
              <a:t>Action</a:t>
            </a:r>
          </a:p>
          <a:p>
            <a:pPr marL="457200" indent="-457200">
              <a:buFont typeface="+mj-lt"/>
              <a:buAutoNum type="arabicPeriod" startAt="2"/>
            </a:pPr>
            <a:endParaRPr lang="en-US" baseline="-25000" dirty="0"/>
          </a:p>
          <a:p>
            <a:pPr marL="457200" indent="-457200">
              <a:buFont typeface="+mj-lt"/>
              <a:buAutoNum type="arabicPeriod" startAt="2"/>
            </a:pPr>
            <a:endParaRPr lang="en-US" baseline="-25000" dirty="0" smtClean="0"/>
          </a:p>
          <a:p>
            <a:pPr marL="274320" lvl="1" indent="0">
              <a:buNone/>
            </a:pPr>
            <a:r>
              <a:rPr lang="en-US" sz="1600" dirty="0"/>
              <a:t>Cf. </a:t>
            </a:r>
            <a:r>
              <a:rPr lang="en-US" sz="1600" dirty="0" smtClean="0"/>
              <a:t>essentially 11D SUGRA except </a:t>
            </a:r>
            <a:r>
              <a:rPr lang="en-US" sz="1600" i="1" dirty="0" smtClean="0"/>
              <a:t>r</a:t>
            </a:r>
            <a:r>
              <a:rPr lang="en-US" sz="1600" dirty="0" smtClean="0"/>
              <a:t>. </a:t>
            </a:r>
            <a:endParaRPr lang="en-US" sz="1600" dirty="0"/>
          </a:p>
        </p:txBody>
      </p:sp>
      <p:pic>
        <p:nvPicPr>
          <p:cNvPr id="4" name="Picture 3" descr="스크린샷 2015-04-21 오후 8.54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457" y="2524781"/>
            <a:ext cx="7222490" cy="6070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08612" y="1076292"/>
            <a:ext cx="127426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3366FF"/>
              </a:solidFill>
            </a:endParaRPr>
          </a:p>
          <a:p>
            <a:pPr algn="ctr"/>
            <a:r>
              <a:rPr lang="en-US" dirty="0">
                <a:solidFill>
                  <a:srgbClr val="3366FF"/>
                </a:solidFill>
              </a:rPr>
              <a:t>c</a:t>
            </a:r>
            <a:r>
              <a:rPr lang="en-US" dirty="0" smtClean="0">
                <a:solidFill>
                  <a:srgbClr val="3366FF"/>
                </a:solidFill>
              </a:rPr>
              <a:t>ircle</a:t>
            </a:r>
          </a:p>
          <a:p>
            <a:pPr algn="ctr"/>
            <a:endParaRPr lang="en-US" dirty="0">
              <a:solidFill>
                <a:srgbClr val="3366FF"/>
              </a:solidFill>
            </a:endParaRPr>
          </a:p>
        </p:txBody>
      </p:sp>
      <p:pic>
        <p:nvPicPr>
          <p:cNvPr id="6" name="Picture 5" descr="스크린샷 2015-04-21 23.37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2090" y="4797029"/>
            <a:ext cx="3255818" cy="600269"/>
          </a:xfrm>
          <a:prstGeom prst="rect">
            <a:avLst/>
          </a:prstGeom>
        </p:spPr>
      </p:pic>
      <p:pic>
        <p:nvPicPr>
          <p:cNvPr id="7" name="Picture 6" descr="스크린샷 2015-04-21 23.37.3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5917" y="3806189"/>
            <a:ext cx="5511589" cy="629591"/>
          </a:xfrm>
          <a:prstGeom prst="rect">
            <a:avLst/>
          </a:prstGeom>
        </p:spPr>
      </p:pic>
      <p:pic>
        <p:nvPicPr>
          <p:cNvPr id="9" name="Picture 8" descr="스크린샷 2015-04-21 23.41.3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8016" y="5397298"/>
            <a:ext cx="6210300" cy="770251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5" idx="2"/>
          </p:cNvCxnSpPr>
          <p:nvPr/>
        </p:nvCxnSpPr>
        <p:spPr>
          <a:xfrm flipH="1">
            <a:off x="7927702" y="1999622"/>
            <a:ext cx="118042" cy="40714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1001402" y="2080250"/>
            <a:ext cx="396775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ko-KR" dirty="0"/>
              <a:t>No-go theorem [</a:t>
            </a:r>
            <a:r>
              <a:rPr lang="en-US" altLang="ko-KR" dirty="0" err="1"/>
              <a:t>Nahm</a:t>
            </a:r>
            <a:r>
              <a:rPr lang="en-US" altLang="ko-KR" dirty="0"/>
              <a:t>] circumvented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05642" y="3890151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dirty="0" smtClean="0">
                <a:solidFill>
                  <a:schemeClr val="bg1">
                    <a:lumMod val="50000"/>
                  </a:schemeClr>
                </a:solidFill>
              </a:rPr>
              <a:t>M,N 12D indices </a:t>
            </a:r>
            <a:br>
              <a:rPr kumimoji="1" lang="en-US" altLang="ko-KR" sz="12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kumimoji="1" lang="en-US" altLang="ko-KR" sz="1200" dirty="0" smtClean="0">
                <a:solidFill>
                  <a:schemeClr val="bg1">
                    <a:lumMod val="50000"/>
                  </a:schemeClr>
                </a:solidFill>
              </a:rPr>
              <a:t>m, n 11D  indices</a:t>
            </a:r>
            <a:endParaRPr kumimoji="1" lang="ko-KR" alt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82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Field contents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ko-KR" dirty="0" smtClean="0"/>
              <a:t>Identical to 11D theory </a:t>
            </a:r>
            <a:r>
              <a:rPr lang="en-US" altLang="ko-KR" dirty="0"/>
              <a:t>except</a:t>
            </a:r>
            <a:r>
              <a:rPr lang="en-US" altLang="ko-KR" i="1" dirty="0"/>
              <a:t> </a:t>
            </a:r>
            <a:r>
              <a:rPr lang="en-US" altLang="ko-KR" i="1" dirty="0" err="1"/>
              <a:t>G</a:t>
            </a:r>
            <a:r>
              <a:rPr lang="en-US" altLang="ko-KR" i="1" baseline="-25000" dirty="0" err="1"/>
              <a:t>y’y</a:t>
            </a:r>
            <a:r>
              <a:rPr lang="en-US" altLang="ko-KR" i="1" baseline="-25000" dirty="0"/>
              <a:t>’  </a:t>
            </a:r>
            <a:r>
              <a:rPr lang="en-US" altLang="ko-KR" i="1" dirty="0"/>
              <a:t>= </a:t>
            </a:r>
            <a:r>
              <a:rPr lang="en-US" altLang="ko-KR" i="1" dirty="0" smtClean="0"/>
              <a:t>r</a:t>
            </a:r>
            <a:r>
              <a:rPr lang="en-US" altLang="ko-KR" baseline="30000" dirty="0" smtClean="0"/>
              <a:t>2</a:t>
            </a:r>
            <a:endParaRPr lang="en-US" altLang="ko-KR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3010" y="2408158"/>
            <a:ext cx="4757980" cy="163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413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스크린샷 2015-04-21 오후 8.54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85" y="2314591"/>
            <a:ext cx="7222490" cy="6070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Known </a:t>
            </a:r>
            <a:r>
              <a:rPr lang="en-US" dirty="0" err="1" smtClean="0"/>
              <a:t>compactification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(9+1)D Poincare + circle + circle</a:t>
            </a:r>
            <a:endParaRPr lang="en-US" baseline="30000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Dimensional reduction of fields: </a:t>
            </a:r>
            <a:br>
              <a:rPr lang="en-US" dirty="0" smtClean="0"/>
            </a:br>
            <a:r>
              <a:rPr lang="en-US" dirty="0" smtClean="0"/>
              <a:t>keeping the </a:t>
            </a:r>
            <a:r>
              <a:rPr lang="en-US" dirty="0" smtClean="0">
                <a:solidFill>
                  <a:schemeClr val="tx2"/>
                </a:solidFill>
              </a:rPr>
              <a:t>zero modes </a:t>
            </a:r>
            <a:r>
              <a:rPr lang="en-US" dirty="0" smtClean="0">
                <a:solidFill>
                  <a:srgbClr val="0000FF"/>
                </a:solidFill>
              </a:rPr>
              <a:t>(KK tower)</a:t>
            </a:r>
          </a:p>
          <a:p>
            <a:r>
              <a:rPr lang="en-US" dirty="0" smtClean="0"/>
              <a:t>Reproduces </a:t>
            </a:r>
            <a:r>
              <a:rPr lang="en-US" dirty="0" smtClean="0">
                <a:solidFill>
                  <a:srgbClr val="3366FF"/>
                </a:solidFill>
              </a:rPr>
              <a:t>11D SUGRA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Further </a:t>
            </a:r>
            <a:r>
              <a:rPr lang="en-US" dirty="0" err="1" smtClean="0"/>
              <a:t>compactification</a:t>
            </a:r>
            <a:r>
              <a:rPr lang="en-US" dirty="0" smtClean="0"/>
              <a:t> on </a:t>
            </a:r>
            <a:r>
              <a:rPr lang="en-US" i="1" dirty="0" smtClean="0"/>
              <a:t>S</a:t>
            </a:r>
            <a:r>
              <a:rPr lang="en-US" baseline="30000" dirty="0" smtClean="0"/>
              <a:t>1</a:t>
            </a:r>
            <a:r>
              <a:rPr lang="en-US" baseline="-25000" dirty="0" smtClean="0"/>
              <a:t>x</a:t>
            </a:r>
          </a:p>
          <a:p>
            <a:r>
              <a:rPr lang="en-US" dirty="0" smtClean="0"/>
              <a:t>Reproduces </a:t>
            </a:r>
            <a:r>
              <a:rPr lang="en-US" dirty="0" smtClean="0">
                <a:solidFill>
                  <a:srgbClr val="008000"/>
                </a:solidFill>
              </a:rPr>
              <a:t>10D IIA SUGRA </a:t>
            </a:r>
            <a:r>
              <a:rPr lang="en-US" dirty="0" smtClean="0"/>
              <a:t>(parity even)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6775405" y="3999147"/>
            <a:ext cx="155027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3366FF"/>
              </a:solidFill>
            </a:endParaRPr>
          </a:p>
          <a:p>
            <a:pPr algn="ctr"/>
            <a:r>
              <a:rPr lang="en-US" dirty="0">
                <a:solidFill>
                  <a:srgbClr val="008000"/>
                </a:solidFill>
              </a:rPr>
              <a:t>a</a:t>
            </a:r>
            <a:r>
              <a:rPr lang="en-US" dirty="0" smtClean="0">
                <a:solidFill>
                  <a:srgbClr val="008000"/>
                </a:solidFill>
              </a:rPr>
              <a:t>nother circle</a:t>
            </a:r>
          </a:p>
          <a:p>
            <a:pPr algn="ctr"/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08612" y="1076292"/>
            <a:ext cx="127426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3366FF"/>
              </a:solidFill>
            </a:endParaRPr>
          </a:p>
          <a:p>
            <a:pPr algn="ctr"/>
            <a:r>
              <a:rPr lang="en-US" dirty="0">
                <a:solidFill>
                  <a:srgbClr val="3366FF"/>
                </a:solidFill>
              </a:rPr>
              <a:t>c</a:t>
            </a:r>
            <a:r>
              <a:rPr lang="en-US" dirty="0" smtClean="0">
                <a:solidFill>
                  <a:srgbClr val="3366FF"/>
                </a:solidFill>
              </a:rPr>
              <a:t>ircle</a:t>
            </a:r>
          </a:p>
          <a:p>
            <a:pPr algn="ctr"/>
            <a:endParaRPr lang="en-US" dirty="0">
              <a:solidFill>
                <a:srgbClr val="3366FF"/>
              </a:solidFill>
            </a:endParaRPr>
          </a:p>
        </p:txBody>
      </p:sp>
      <p:cxnSp>
        <p:nvCxnSpPr>
          <p:cNvPr id="8" name="Straight Arrow Connector 7"/>
          <p:cNvCxnSpPr>
            <a:stCxn id="7" idx="2"/>
          </p:cNvCxnSpPr>
          <p:nvPr/>
        </p:nvCxnSpPr>
        <p:spPr>
          <a:xfrm flipH="1">
            <a:off x="7927702" y="1999622"/>
            <a:ext cx="118042" cy="40714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0" idx="0"/>
          </p:cNvCxnSpPr>
          <p:nvPr/>
        </p:nvCxnSpPr>
        <p:spPr>
          <a:xfrm flipH="1" flipV="1">
            <a:off x="7408614" y="2847153"/>
            <a:ext cx="141926" cy="115199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Left Brace 12"/>
          <p:cNvSpPr/>
          <p:nvPr/>
        </p:nvSpPr>
        <p:spPr>
          <a:xfrm rot="5400000" flipH="1">
            <a:off x="3954810" y="73313"/>
            <a:ext cx="378937" cy="5988068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81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</a:t>
            </a:r>
            <a:r>
              <a:rPr lang="en-US" dirty="0" err="1" smtClean="0"/>
              <a:t>compactification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(</a:t>
            </a:r>
            <a:r>
              <a:rPr lang="en-US" dirty="0"/>
              <a:t>8</a:t>
            </a:r>
            <a:r>
              <a:rPr lang="en-US" dirty="0" smtClean="0"/>
              <a:t>+1)D Poincare + circle + circle + circle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Compactification on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1800" baseline="30000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1800" i="1" baseline="-25000" dirty="0" smtClean="0">
                <a:solidFill>
                  <a:schemeClr val="bg1">
                    <a:lumMod val="50000"/>
                  </a:schemeClr>
                </a:solidFill>
              </a:rPr>
              <a:t>y’ 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gives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 11D SUGRA</a:t>
            </a: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Further compactification on S</a:t>
            </a:r>
            <a:r>
              <a:rPr lang="en-US" sz="1800" baseline="30000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1800" baseline="-25000" dirty="0" smtClean="0">
                <a:solidFill>
                  <a:schemeClr val="bg1">
                    <a:lumMod val="50000"/>
                  </a:schemeClr>
                </a:solidFill>
              </a:rPr>
              <a:t>x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 gives 10D IIA SUGRA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Further compactification </a:t>
            </a:r>
            <a:r>
              <a:rPr lang="en-US" dirty="0"/>
              <a:t>on </a:t>
            </a:r>
            <a:r>
              <a:rPr lang="en-US" dirty="0" smtClean="0"/>
              <a:t>S</a:t>
            </a:r>
            <a:r>
              <a:rPr lang="en-US" baseline="30000" dirty="0" smtClean="0"/>
              <a:t>1</a:t>
            </a:r>
            <a:r>
              <a:rPr lang="en-US" baseline="-25000" dirty="0" smtClean="0"/>
              <a:t>y </a:t>
            </a:r>
            <a:r>
              <a:rPr lang="en-US" dirty="0"/>
              <a:t>with angle</a:t>
            </a:r>
            <a:endParaRPr lang="en-US" baseline="-25000" dirty="0" smtClean="0"/>
          </a:p>
          <a:p>
            <a:r>
              <a:rPr lang="en-US" dirty="0" smtClean="0">
                <a:solidFill>
                  <a:srgbClr val="FF6600"/>
                </a:solidFill>
              </a:rPr>
              <a:t>9D N=2 SUGRA</a:t>
            </a:r>
            <a:endParaRPr lang="en-US" dirty="0">
              <a:solidFill>
                <a:srgbClr val="FF66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 descr="스크린샷 2015-04-21 오후 8.54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85" y="2328212"/>
            <a:ext cx="7222490" cy="5672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12536" y="1062335"/>
            <a:ext cx="127426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3366FF"/>
              </a:solidFill>
            </a:endParaRPr>
          </a:p>
          <a:p>
            <a:pPr algn="ctr"/>
            <a:r>
              <a:rPr lang="en-US" dirty="0">
                <a:solidFill>
                  <a:srgbClr val="3366FF"/>
                </a:solidFill>
              </a:rPr>
              <a:t>c</a:t>
            </a:r>
            <a:r>
              <a:rPr lang="en-US" dirty="0" smtClean="0">
                <a:solidFill>
                  <a:srgbClr val="3366FF"/>
                </a:solidFill>
              </a:rPr>
              <a:t>ircle</a:t>
            </a:r>
          </a:p>
          <a:p>
            <a:pPr algn="ctr"/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6903" y="3845549"/>
            <a:ext cx="127426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 smtClean="0">
              <a:solidFill>
                <a:srgbClr val="D2533C"/>
              </a:solidFill>
            </a:endParaRPr>
          </a:p>
          <a:p>
            <a:pPr algn="ctr"/>
            <a:r>
              <a:rPr lang="en-US" dirty="0" smtClean="0">
                <a:solidFill>
                  <a:srgbClr val="D2533C"/>
                </a:solidFill>
              </a:rPr>
              <a:t>torus</a:t>
            </a:r>
          </a:p>
          <a:p>
            <a:pPr algn="ctr"/>
            <a:endParaRPr lang="en-US" dirty="0">
              <a:solidFill>
                <a:srgbClr val="D2533C"/>
              </a:solidFill>
            </a:endParaRPr>
          </a:p>
        </p:txBody>
      </p:sp>
      <p:sp>
        <p:nvSpPr>
          <p:cNvPr id="7" name="Left Brace 6"/>
          <p:cNvSpPr/>
          <p:nvPr/>
        </p:nvSpPr>
        <p:spPr>
          <a:xfrm rot="5400000" flipH="1">
            <a:off x="3649127" y="349159"/>
            <a:ext cx="342889" cy="5434775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927702" y="1999622"/>
            <a:ext cx="118042" cy="407143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0" idx="0"/>
          </p:cNvCxnSpPr>
          <p:nvPr/>
        </p:nvCxnSpPr>
        <p:spPr>
          <a:xfrm flipH="1" flipV="1">
            <a:off x="7084333" y="3206468"/>
            <a:ext cx="179702" cy="639081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Left Brace 6"/>
          <p:cNvSpPr/>
          <p:nvPr/>
        </p:nvSpPr>
        <p:spPr>
          <a:xfrm rot="5400000" flipH="1">
            <a:off x="6924651" y="2604885"/>
            <a:ext cx="319363" cy="918935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4" descr="torustau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8335" y="3743408"/>
            <a:ext cx="1698411" cy="86618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478497"/>
            <a:ext cx="9144000" cy="326805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098" y="5976647"/>
            <a:ext cx="5470902" cy="3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264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스크린샷 2015-04-21 오후 8.54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85" y="2314591"/>
            <a:ext cx="7222490" cy="6070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Unique 9D </a:t>
            </a:r>
            <a:r>
              <a:rPr lang="en-US" i="1" dirty="0" smtClean="0"/>
              <a:t>N </a:t>
            </a:r>
            <a:r>
              <a:rPr lang="en-US" dirty="0" smtClean="0"/>
              <a:t>= 2 SUGRA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</a:t>
            </a:r>
            <a:r>
              <a:rPr lang="en-US" dirty="0"/>
              <a:t>8</a:t>
            </a:r>
            <a:r>
              <a:rPr lang="en-US" dirty="0" smtClean="0"/>
              <a:t>+1)D Poincare + circle + torus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The </a:t>
            </a:r>
            <a:r>
              <a:rPr lang="en-US" i="1" dirty="0" smtClean="0"/>
              <a:t>y</a:t>
            </a:r>
            <a:r>
              <a:rPr lang="en-US" dirty="0" smtClean="0"/>
              <a:t>-circle isometry KK U(1) </a:t>
            </a:r>
            <a:r>
              <a:rPr lang="en-US" i="1" dirty="0" smtClean="0">
                <a:solidFill>
                  <a:srgbClr val="0000FF"/>
                </a:solidFill>
              </a:rPr>
              <a:t>b</a:t>
            </a:r>
            <a:r>
              <a:rPr lang="en-US" i="1" baseline="-25000" dirty="0" smtClean="0">
                <a:solidFill>
                  <a:srgbClr val="0000FF"/>
                </a:solidFill>
              </a:rPr>
              <a:t>μ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Fields reduction ex.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Looks like also dim reduction of IIB</a:t>
            </a:r>
          </a:p>
          <a:p>
            <a:r>
              <a:rPr lang="en-US" dirty="0"/>
              <a:t>w</a:t>
            </a:r>
            <a:r>
              <a:rPr lang="en-US" dirty="0" smtClean="0"/>
              <a:t>ith emergent </a:t>
            </a:r>
            <a:r>
              <a:rPr lang="en-US" dirty="0"/>
              <a:t>graviton </a:t>
            </a:r>
            <a:r>
              <a:rPr lang="en-US" i="1" dirty="0" smtClean="0">
                <a:solidFill>
                  <a:schemeClr val="tx2"/>
                </a:solidFill>
              </a:rPr>
              <a:t>K</a:t>
            </a:r>
            <a:r>
              <a:rPr lang="en-US" i="1" baseline="-25000" dirty="0" smtClean="0">
                <a:solidFill>
                  <a:schemeClr val="tx2"/>
                </a:solidFill>
              </a:rPr>
              <a:t>μ </a:t>
            </a:r>
            <a:r>
              <a:rPr lang="en-US" i="1" baseline="-2500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=</a:t>
            </a:r>
            <a:r>
              <a:rPr lang="en-US" i="1" baseline="-25000" dirty="0">
                <a:solidFill>
                  <a:schemeClr val="tx2"/>
                </a:solidFill>
              </a:rPr>
              <a:t> </a:t>
            </a:r>
            <a:r>
              <a:rPr lang="en-US" i="1" dirty="0">
                <a:solidFill>
                  <a:schemeClr val="tx2"/>
                </a:solidFill>
              </a:rPr>
              <a:t>C</a:t>
            </a:r>
            <a:r>
              <a:rPr lang="en-US" i="1" baseline="-25000" dirty="0">
                <a:solidFill>
                  <a:schemeClr val="tx2"/>
                </a:solidFill>
              </a:rPr>
              <a:t>xyμ</a:t>
            </a:r>
            <a:r>
              <a:rPr lang="en-US" dirty="0">
                <a:solidFill>
                  <a:schemeClr val="tx2"/>
                </a:solidFill>
              </a:rPr>
              <a:t> (IIA</a:t>
            </a:r>
            <a:r>
              <a:rPr lang="en-US" dirty="0" smtClean="0">
                <a:solidFill>
                  <a:schemeClr val="tx2"/>
                </a:solidFill>
              </a:rPr>
              <a:t>) </a:t>
            </a:r>
            <a:r>
              <a:rPr lang="en-US" dirty="0" smtClean="0"/>
              <a:t>=</a:t>
            </a:r>
            <a:r>
              <a:rPr lang="en-US" i="1" baseline="-25000" dirty="0" smtClean="0">
                <a:solidFill>
                  <a:schemeClr val="tx2"/>
                </a:solidFill>
              </a:rPr>
              <a:t> </a:t>
            </a:r>
            <a:r>
              <a:rPr lang="en-US" i="1" dirty="0" smtClean="0">
                <a:solidFill>
                  <a:schemeClr val="tx2"/>
                </a:solidFill>
              </a:rPr>
              <a:t>G</a:t>
            </a:r>
            <a:r>
              <a:rPr lang="en-US" i="1" baseline="-25000" dirty="0" smtClean="0">
                <a:solidFill>
                  <a:schemeClr val="tx2"/>
                </a:solidFill>
              </a:rPr>
              <a:t>y</a:t>
            </a:r>
            <a:r>
              <a:rPr lang="en-US" i="1" baseline="-25000" dirty="0">
                <a:solidFill>
                  <a:schemeClr val="tx2"/>
                </a:solidFill>
              </a:rPr>
              <a:t>’ μ </a:t>
            </a:r>
            <a:r>
              <a:rPr lang="en-US" dirty="0">
                <a:solidFill>
                  <a:schemeClr val="tx2"/>
                </a:solidFill>
              </a:rPr>
              <a:t>(IIB</a:t>
            </a:r>
            <a:r>
              <a:rPr lang="en-US" dirty="0" smtClean="0">
                <a:solidFill>
                  <a:schemeClr val="tx2"/>
                </a:solidFill>
              </a:rPr>
              <a:t>)</a:t>
            </a:r>
            <a:endParaRPr lang="en-US" dirty="0" smtClean="0"/>
          </a:p>
          <a:p>
            <a:pPr lvl="1"/>
            <a:r>
              <a:rPr lang="en-US" dirty="0" smtClean="0"/>
              <a:t>Cf</a:t>
            </a:r>
            <a:r>
              <a:rPr lang="en-US" dirty="0"/>
              <a:t>. T-duality</a:t>
            </a:r>
          </a:p>
          <a:p>
            <a:pPr lvl="2"/>
            <a:r>
              <a:rPr lang="en-US" dirty="0"/>
              <a:t>Type IIA </a:t>
            </a:r>
            <a:r>
              <a:rPr lang="en-US" dirty="0" smtClean="0"/>
              <a:t>string on </a:t>
            </a:r>
            <a:r>
              <a:rPr lang="en-US" dirty="0"/>
              <a:t>the y-circle  = IIB string on the y’-</a:t>
            </a:r>
            <a:r>
              <a:rPr lang="en-US" dirty="0" smtClean="0"/>
              <a:t>circle</a:t>
            </a:r>
          </a:p>
          <a:p>
            <a:pPr lvl="2"/>
            <a:r>
              <a:rPr lang="en-US" dirty="0" smtClean="0"/>
              <a:t>IIA momentum = M2 wrapped on the torus.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6492802" y="3092330"/>
            <a:ext cx="12742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66FF"/>
                </a:solidFill>
              </a:rPr>
              <a:t>torus</a:t>
            </a:r>
            <a:endParaRPr lang="en-US" dirty="0" smtClean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08612" y="1692533"/>
            <a:ext cx="12742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66FF"/>
                </a:solidFill>
              </a:rPr>
              <a:t>circle</a:t>
            </a: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flipH="1">
            <a:off x="7909062" y="2061865"/>
            <a:ext cx="136682" cy="373547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0"/>
          </p:cNvCxnSpPr>
          <p:nvPr/>
        </p:nvCxnSpPr>
        <p:spPr>
          <a:xfrm flipH="1" flipV="1">
            <a:off x="7067176" y="2808941"/>
            <a:ext cx="62758" cy="283389"/>
          </a:xfrm>
          <a:prstGeom prst="straightConnector1">
            <a:avLst/>
          </a:prstGeom>
          <a:ln>
            <a:solidFill>
              <a:srgbClr val="4F81B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스크린샷 2015-04-21 23.58.4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782" t="17461" b="21891"/>
          <a:stretch/>
        </p:blipFill>
        <p:spPr>
          <a:xfrm>
            <a:off x="5099235" y="3794240"/>
            <a:ext cx="2764894" cy="422220"/>
          </a:xfrm>
          <a:prstGeom prst="rect">
            <a:avLst/>
          </a:prstGeom>
        </p:spPr>
      </p:pic>
      <p:pic>
        <p:nvPicPr>
          <p:cNvPr id="20" name="Picture 19" descr="스크린샷 2015-04-21 23.58.4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43" t="17461" r="54149" b="21891"/>
          <a:stretch/>
        </p:blipFill>
        <p:spPr>
          <a:xfrm>
            <a:off x="2816657" y="3785777"/>
            <a:ext cx="2203445" cy="42222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88366"/>
            <a:ext cx="9144000" cy="32680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660" y="3891776"/>
            <a:ext cx="1048797" cy="252343"/>
          </a:xfrm>
          <a:prstGeom prst="rect">
            <a:avLst/>
          </a:prstGeom>
        </p:spPr>
      </p:pic>
      <p:sp>
        <p:nvSpPr>
          <p:cNvPr id="7" name="오른쪽 화살표[R] 6"/>
          <p:cNvSpPr/>
          <p:nvPr/>
        </p:nvSpPr>
        <p:spPr>
          <a:xfrm>
            <a:off x="2479734" y="4003907"/>
            <a:ext cx="317715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6106332" y="854962"/>
            <a:ext cx="2899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 smtClean="0">
                <a:solidFill>
                  <a:srgbClr val="00B0F0"/>
                </a:solidFill>
              </a:rPr>
              <a:t>[</a:t>
            </a:r>
            <a:r>
              <a:rPr kumimoji="1" lang="en-US" altLang="ko-KR" dirty="0" err="1" smtClean="0">
                <a:solidFill>
                  <a:srgbClr val="00B0F0"/>
                </a:solidFill>
              </a:rPr>
              <a:t>Bergshoeff</a:t>
            </a:r>
            <a:r>
              <a:rPr kumimoji="1" lang="en-US" altLang="ko-KR" dirty="0" smtClean="0">
                <a:solidFill>
                  <a:srgbClr val="00B0F0"/>
                </a:solidFill>
              </a:rPr>
              <a:t>, Hull, </a:t>
            </a:r>
            <a:r>
              <a:rPr kumimoji="1" lang="en-US" altLang="ko-KR" dirty="0" err="1" smtClean="0">
                <a:solidFill>
                  <a:srgbClr val="00B0F0"/>
                </a:solidFill>
              </a:rPr>
              <a:t>Ortin</a:t>
            </a:r>
            <a:r>
              <a:rPr kumimoji="1" lang="en-US" altLang="ko-KR" dirty="0" smtClean="0">
                <a:solidFill>
                  <a:srgbClr val="00B0F0"/>
                </a:solidFill>
              </a:rPr>
              <a:t> 95]</a:t>
            </a:r>
            <a:endParaRPr kumimoji="1" lang="ko-KR" alt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814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Field reduction</a:t>
            </a:r>
            <a:endParaRPr kumimoji="1"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060409"/>
            <a:ext cx="8229600" cy="3956382"/>
          </a:xfrm>
        </p:spPr>
      </p:pic>
      <p:sp>
        <p:nvSpPr>
          <p:cNvPr id="5" name="TextBox 4"/>
          <p:cNvSpPr txBox="1"/>
          <p:nvPr/>
        </p:nvSpPr>
        <p:spPr>
          <a:xfrm>
            <a:off x="223803" y="303766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>
                <a:solidFill>
                  <a:srgbClr val="0070C0"/>
                </a:solidFill>
              </a:rPr>
              <a:t>IIA</a:t>
            </a:r>
            <a:endParaRPr kumimoji="1" lang="ko-KR" altLang="en-US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803" y="473600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 smtClean="0">
                <a:solidFill>
                  <a:srgbClr val="0070C0"/>
                </a:solidFill>
              </a:rPr>
              <a:t>IIB</a:t>
            </a:r>
            <a:endParaRPr kumimoji="1"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1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Decompactification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28776"/>
            <a:ext cx="8229600" cy="214822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 smtClean="0"/>
              <a:t>Shrinking </a:t>
            </a:r>
            <a:r>
              <a:rPr lang="en-US" dirty="0"/>
              <a:t>the torus decompactifies the y’</a:t>
            </a:r>
          </a:p>
          <a:p>
            <a:pPr lvl="1"/>
            <a:r>
              <a:rPr lang="en-US" dirty="0" smtClean="0"/>
              <a:t>We </a:t>
            </a:r>
            <a:r>
              <a:rPr lang="en-US" dirty="0" smtClean="0">
                <a:solidFill>
                  <a:srgbClr val="3366FF"/>
                </a:solidFill>
              </a:rPr>
              <a:t>had KK towers in the y’ direction (12</a:t>
            </a:r>
            <a:r>
              <a:rPr lang="en-US" baseline="30000" dirty="0" smtClean="0">
                <a:solidFill>
                  <a:srgbClr val="3366FF"/>
                </a:solidFill>
              </a:rPr>
              <a:t>th</a:t>
            </a:r>
            <a:r>
              <a:rPr lang="en-US" dirty="0" smtClean="0">
                <a:solidFill>
                  <a:srgbClr val="3366FF"/>
                </a:solidFill>
              </a:rPr>
              <a:t> direction)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Another</a:t>
            </a:r>
            <a:r>
              <a:rPr lang="en-US" dirty="0" smtClean="0"/>
              <a:t> </a:t>
            </a:r>
            <a:r>
              <a:rPr lang="en-US" dirty="0"/>
              <a:t>10D </a:t>
            </a:r>
            <a:r>
              <a:rPr lang="en-US" dirty="0" smtClean="0"/>
              <a:t>Poincare SUGRA: </a:t>
            </a:r>
            <a:r>
              <a:rPr lang="en-US" dirty="0"/>
              <a:t>IIB</a:t>
            </a:r>
          </a:p>
          <a:p>
            <a:pPr lvl="1"/>
            <a:r>
              <a:rPr lang="en-US" dirty="0" smtClean="0"/>
              <a:t>Explicit </a:t>
            </a:r>
            <a:r>
              <a:rPr lang="en-US" dirty="0">
                <a:solidFill>
                  <a:srgbClr val="3366FF"/>
                </a:solidFill>
              </a:rPr>
              <a:t>IIB action from the dim reduction of 12D action.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 descr="스크린샷 2015-04-21 오후 8.54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85" y="2183232"/>
            <a:ext cx="7222490" cy="6370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92398" y="2815898"/>
            <a:ext cx="1632073" cy="6155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66FF"/>
                </a:solidFill>
              </a:rPr>
              <a:t>circle</a:t>
            </a:r>
          </a:p>
          <a:p>
            <a:pPr algn="ctr"/>
            <a:r>
              <a:rPr lang="en-US" sz="1600" dirty="0" smtClean="0">
                <a:solidFill>
                  <a:srgbClr val="3366FF"/>
                </a:solidFill>
              </a:rPr>
              <a:t>decompactified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79529" y="1524000"/>
            <a:ext cx="12742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66FF"/>
                </a:solidFill>
              </a:rPr>
              <a:t>torus</a:t>
            </a:r>
            <a:endParaRPr lang="en-US" dirty="0" smtClean="0">
              <a:solidFill>
                <a:srgbClr val="008000"/>
              </a:solidFill>
            </a:endParaRPr>
          </a:p>
        </p:txBody>
      </p:sp>
      <p:sp>
        <p:nvSpPr>
          <p:cNvPr id="6" name="Left Brace 5"/>
          <p:cNvSpPr/>
          <p:nvPr/>
        </p:nvSpPr>
        <p:spPr>
          <a:xfrm rot="5400000" flipH="1">
            <a:off x="3961276" y="-53362"/>
            <a:ext cx="366005" cy="5988068"/>
          </a:xfrm>
          <a:prstGeom prst="leftBrace">
            <a:avLst>
              <a:gd name="adj1" fmla="val 8333"/>
              <a:gd name="adj2" fmla="val 498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69158" y="3110701"/>
            <a:ext cx="111994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10D IIA</a:t>
            </a:r>
          </a:p>
        </p:txBody>
      </p:sp>
      <p:sp>
        <p:nvSpPr>
          <p:cNvPr id="9" name="Left Brace 8"/>
          <p:cNvSpPr/>
          <p:nvPr/>
        </p:nvSpPr>
        <p:spPr>
          <a:xfrm rot="5400000" flipH="1">
            <a:off x="3700450" y="1056290"/>
            <a:ext cx="366005" cy="5466416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2533C"/>
              </a:solidFill>
            </a:endParaRPr>
          </a:p>
        </p:txBody>
      </p:sp>
      <p:sp>
        <p:nvSpPr>
          <p:cNvPr id="11" name="Left Brace 10"/>
          <p:cNvSpPr/>
          <p:nvPr/>
        </p:nvSpPr>
        <p:spPr>
          <a:xfrm rot="5400000" flipH="1">
            <a:off x="7766064" y="3412888"/>
            <a:ext cx="366005" cy="753218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rgbClr val="D253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25886" y="3959444"/>
            <a:ext cx="507682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10D IIB</a:t>
            </a:r>
          </a:p>
        </p:txBody>
      </p:sp>
      <p:pic>
        <p:nvPicPr>
          <p:cNvPr id="13" name="Picture 12" descr="스크린샷 2015-04-22 오전 2.51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1686" y="2972033"/>
            <a:ext cx="18542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8390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Valve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0409"/>
            <a:ext cx="8229600" cy="4826591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altLang="ko-KR" sz="2000" dirty="0" smtClean="0"/>
              <a:t>Starting from 9D</a:t>
            </a:r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Explicit metric in string frame</a:t>
            </a:r>
          </a:p>
          <a:p>
            <a:endParaRPr lang="en-US" altLang="ko-KR" sz="2000" dirty="0"/>
          </a:p>
          <a:p>
            <a:r>
              <a:rPr lang="en-US" altLang="ko-KR" sz="2000" dirty="0" err="1" smtClean="0"/>
              <a:t>ϕ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→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∞</a:t>
            </a:r>
            <a:r>
              <a:rPr lang="en-US" altLang="ko-KR" sz="2000" dirty="0" smtClean="0"/>
              <a:t>: x, y space </a:t>
            </a:r>
            <a:r>
              <a:rPr lang="en-US" altLang="ko-KR" sz="2000" dirty="0" err="1" smtClean="0"/>
              <a:t>decompactify</a:t>
            </a:r>
            <a:r>
              <a:rPr lang="en-US" altLang="ko-KR" sz="2000" dirty="0" smtClean="0"/>
              <a:t>, recovering 11D SUGRA</a:t>
            </a:r>
          </a:p>
          <a:p>
            <a:pPr lvl="1"/>
            <a:r>
              <a:rPr lang="en-US" altLang="ko-KR" sz="1800" dirty="0" smtClean="0"/>
              <a:t>Further </a:t>
            </a:r>
            <a:r>
              <a:rPr lang="en-US" altLang="ko-KR" sz="1800" dirty="0" err="1" smtClean="0"/>
              <a:t>compactification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</a:t>
            </a:r>
            <a:r>
              <a:rPr lang="en-US" altLang="ko-KR" sz="1800" baseline="30000" dirty="0" err="1"/>
              <a:t>ϕ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τ</a:t>
            </a:r>
            <a:r>
              <a:rPr lang="en-US" altLang="ko-KR" sz="1800" baseline="-25000" dirty="0" smtClean="0"/>
              <a:t>2</a:t>
            </a:r>
            <a:r>
              <a:rPr lang="en-US" altLang="ko-KR" sz="1800" dirty="0" smtClean="0"/>
              <a:t> </a:t>
            </a:r>
            <a:r>
              <a:rPr lang="ko-KR" altLang="en-US" sz="1800" dirty="0"/>
              <a:t>→</a:t>
            </a:r>
            <a:r>
              <a:rPr lang="en-US" altLang="ko-KR" sz="1800" dirty="0"/>
              <a:t> </a:t>
            </a:r>
            <a:r>
              <a:rPr lang="ko-KR" altLang="en-US" sz="1800" dirty="0" smtClean="0"/>
              <a:t>∞</a:t>
            </a:r>
            <a:r>
              <a:rPr lang="en-US" altLang="ko-KR" sz="1800" dirty="0" smtClean="0"/>
              <a:t> gives 10D IIA  SUGRA</a:t>
            </a:r>
            <a:endParaRPr lang="en-US" altLang="ko-KR" sz="1800" dirty="0"/>
          </a:p>
          <a:p>
            <a:r>
              <a:rPr lang="en-US" altLang="ko-KR" sz="2000" dirty="0" err="1"/>
              <a:t>ϕ</a:t>
            </a:r>
            <a:r>
              <a:rPr lang="en-US" altLang="ko-KR" sz="2000" dirty="0"/>
              <a:t> </a:t>
            </a:r>
            <a:r>
              <a:rPr lang="ko-KR" altLang="en-US" sz="2000" dirty="0"/>
              <a:t>→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0:  y’ space </a:t>
            </a:r>
            <a:r>
              <a:rPr lang="en-US" altLang="ko-KR" sz="2000" dirty="0" err="1" smtClean="0"/>
              <a:t>decompactifies</a:t>
            </a:r>
            <a:r>
              <a:rPr lang="en-US" altLang="ko-KR" sz="2000" dirty="0" smtClean="0"/>
              <a:t>, recovering 10D IIB SUGRA</a:t>
            </a:r>
            <a:endParaRPr lang="en-US" altLang="ko-KR" sz="2000" dirty="0"/>
          </a:p>
          <a:p>
            <a:endParaRPr lang="en-US" sz="2000" dirty="0"/>
          </a:p>
        </p:txBody>
      </p:sp>
      <p:pic>
        <p:nvPicPr>
          <p:cNvPr id="4" name="Picture 3" descr="스크린샷 2015-04-21 오후 8.54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85" y="2183232"/>
            <a:ext cx="7222490" cy="6370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73468" y="1662116"/>
            <a:ext cx="12742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66FF"/>
                </a:solidFill>
              </a:rPr>
              <a:t>torus</a:t>
            </a:r>
            <a:endParaRPr lang="en-US" dirty="0" smtClean="0">
              <a:solidFill>
                <a:srgbClr val="008000"/>
              </a:solidFill>
            </a:endParaRPr>
          </a:p>
        </p:txBody>
      </p:sp>
      <p:sp>
        <p:nvSpPr>
          <p:cNvPr id="6" name="Left Brace 5"/>
          <p:cNvSpPr/>
          <p:nvPr/>
        </p:nvSpPr>
        <p:spPr>
          <a:xfrm rot="5400000" flipH="1">
            <a:off x="4160651" y="-252737"/>
            <a:ext cx="401401" cy="6422214"/>
          </a:xfrm>
          <a:prstGeom prst="leftBrace">
            <a:avLst>
              <a:gd name="adj1" fmla="val 8333"/>
              <a:gd name="adj2" fmla="val 4982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69158" y="3110701"/>
            <a:ext cx="111994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11D</a:t>
            </a:r>
          </a:p>
        </p:txBody>
      </p:sp>
      <p:sp>
        <p:nvSpPr>
          <p:cNvPr id="9" name="Left Brace 8"/>
          <p:cNvSpPr/>
          <p:nvPr/>
        </p:nvSpPr>
        <p:spPr>
          <a:xfrm rot="5400000" flipH="1">
            <a:off x="3700450" y="1056290"/>
            <a:ext cx="366005" cy="5466416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2533C"/>
              </a:solidFill>
            </a:endParaRPr>
          </a:p>
        </p:txBody>
      </p:sp>
      <p:sp>
        <p:nvSpPr>
          <p:cNvPr id="11" name="Left Brace 10"/>
          <p:cNvSpPr/>
          <p:nvPr/>
        </p:nvSpPr>
        <p:spPr>
          <a:xfrm rot="5400000" flipH="1">
            <a:off x="7766064" y="3412888"/>
            <a:ext cx="366005" cy="753218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rgbClr val="D253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25886" y="3959444"/>
            <a:ext cx="507682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10D IIB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972945"/>
            <a:ext cx="8686800" cy="37449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757897" y="1650409"/>
            <a:ext cx="88961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3366FF"/>
                </a:solidFill>
              </a:rPr>
              <a:t>circle</a:t>
            </a:r>
          </a:p>
        </p:txBody>
      </p:sp>
    </p:spTree>
    <p:extLst>
      <p:ext uri="{BB962C8B-B14F-4D97-AF65-F5344CB8AC3E}">
        <p14:creationId xmlns:p14="http://schemas.microsoft.com/office/powerpoint/2010/main" xmlns="" val="152601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Self-duality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IIB SUGRA has RR fields with var rank </a:t>
            </a:r>
            <a:r>
              <a:rPr lang="en-US" i="1" dirty="0" smtClean="0"/>
              <a:t>A</a:t>
            </a:r>
            <a:r>
              <a:rPr lang="en-US" i="1" baseline="-25000" dirty="0" smtClean="0"/>
              <a:t>0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i="1" baseline="-25000" dirty="0" smtClean="0"/>
              <a:t>2</a:t>
            </a:r>
            <a:r>
              <a:rPr lang="en-US" dirty="0" smtClean="0"/>
              <a:t>,</a:t>
            </a:r>
            <a:r>
              <a:rPr lang="en-US" i="1" dirty="0" smtClean="0"/>
              <a:t> A</a:t>
            </a:r>
            <a:r>
              <a:rPr lang="en-US" i="1" baseline="-25000" dirty="0" smtClean="0"/>
              <a:t>4</a:t>
            </a:r>
          </a:p>
          <a:p>
            <a:r>
              <a:rPr lang="en-US" i="1" dirty="0"/>
              <a:t>A</a:t>
            </a:r>
            <a:r>
              <a:rPr lang="en-US" baseline="-25000" dirty="0" smtClean="0"/>
              <a:t>4</a:t>
            </a:r>
            <a:r>
              <a:rPr lang="en-US" dirty="0" smtClean="0"/>
              <a:t> satisfies </a:t>
            </a:r>
            <a:r>
              <a:rPr lang="en-US" dirty="0" smtClean="0">
                <a:solidFill>
                  <a:srgbClr val="3366FF"/>
                </a:solidFill>
              </a:rPr>
              <a:t>self-duality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No covariant action satisfying this</a:t>
            </a:r>
          </a:p>
          <a:p>
            <a:pPr lvl="1"/>
            <a:r>
              <a:rPr lang="en-US" dirty="0" smtClean="0"/>
              <a:t>Constraint by hand to equation of motion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From 12D Hodge duality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 smtClean="0"/>
              <a:t>Requiring </a:t>
            </a:r>
            <a:r>
              <a:rPr lang="en-US" dirty="0" smtClean="0">
                <a:solidFill>
                  <a:srgbClr val="D2533C"/>
                </a:solidFill>
              </a:rPr>
              <a:t>10D covariance in the index </a:t>
            </a:r>
            <a:r>
              <a:rPr lang="en-US" dirty="0" smtClean="0"/>
              <a:t>structure fixes  </a:t>
            </a:r>
          </a:p>
          <a:p>
            <a:pPr marL="274320" lvl="1" indent="0">
              <a:buNone/>
            </a:pPr>
            <a:endParaRPr lang="en-US" dirty="0"/>
          </a:p>
        </p:txBody>
      </p:sp>
      <p:pic>
        <p:nvPicPr>
          <p:cNvPr id="4" name="Picture 3" descr="스크린샷 2015-04-21 23.32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0835" y="1993115"/>
            <a:ext cx="1993210" cy="591585"/>
          </a:xfrm>
          <a:prstGeom prst="rect">
            <a:avLst/>
          </a:prstGeom>
        </p:spPr>
      </p:pic>
      <p:pic>
        <p:nvPicPr>
          <p:cNvPr id="5" name="Picture 4" descr="스크린샷 2015-04-22 0.00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0522" y="4667672"/>
            <a:ext cx="5000625" cy="440500"/>
          </a:xfrm>
          <a:prstGeom prst="rect">
            <a:avLst/>
          </a:prstGeom>
        </p:spPr>
      </p:pic>
      <p:pic>
        <p:nvPicPr>
          <p:cNvPr id="6" name="Picture 5" descr="스크린샷 2015-04-22 0.00.0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6664" y="3716897"/>
            <a:ext cx="5381625" cy="490020"/>
          </a:xfrm>
          <a:prstGeom prst="rect">
            <a:avLst/>
          </a:prstGeom>
        </p:spPr>
      </p:pic>
      <p:pic>
        <p:nvPicPr>
          <p:cNvPr id="7" name="Picture 6" descr="스크린샷 2015-04-22 0.01.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0736" y="4078941"/>
            <a:ext cx="4945527" cy="70985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2206" y="5826696"/>
            <a:ext cx="1017255" cy="7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924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Contents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Supergraity</a:t>
            </a:r>
            <a:r>
              <a:rPr lang="en-US" altLang="ko-KR" dirty="0" smtClean="0"/>
              <a:t> in 12D</a:t>
            </a:r>
          </a:p>
          <a:p>
            <a:pPr lvl="1"/>
            <a:r>
              <a:rPr lang="en-US" altLang="ko-KR" dirty="0" smtClean="0"/>
              <a:t>Based </a:t>
            </a:r>
            <a:r>
              <a:rPr lang="en-US" altLang="ko-KR" dirty="0"/>
              <a:t>on </a:t>
            </a:r>
          </a:p>
          <a:p>
            <a:pPr lvl="1"/>
            <a:r>
              <a:rPr lang="en-US" altLang="ko-KR" dirty="0"/>
              <a:t>1409.2476 EPJC</a:t>
            </a:r>
          </a:p>
          <a:p>
            <a:pPr lvl="1"/>
            <a:r>
              <a:rPr lang="en-US" altLang="ko-KR" dirty="0"/>
              <a:t>1504.00602 </a:t>
            </a:r>
            <a:r>
              <a:rPr lang="en-US" altLang="ko-KR" dirty="0" smtClean="0"/>
              <a:t>JHEP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Double Field Theory Standard Model</a:t>
            </a:r>
          </a:p>
          <a:p>
            <a:pPr lvl="1"/>
            <a:r>
              <a:rPr lang="en-US" altLang="ko-KR" dirty="0" smtClean="0"/>
              <a:t>Based on</a:t>
            </a:r>
            <a:endParaRPr lang="en-US" altLang="ko-KR" dirty="0"/>
          </a:p>
          <a:p>
            <a:pPr lvl="1"/>
            <a:r>
              <a:rPr lang="en-US" altLang="ko-KR" dirty="0"/>
              <a:t>1506.05277 PRL with </a:t>
            </a:r>
            <a:r>
              <a:rPr lang="en-US" altLang="ko-KR" dirty="0" err="1"/>
              <a:t>Jeong-Hyuck</a:t>
            </a:r>
            <a:r>
              <a:rPr lang="en-US" altLang="ko-KR" dirty="0"/>
              <a:t> Park (</a:t>
            </a:r>
            <a:r>
              <a:rPr lang="en-US" altLang="ko-KR" dirty="0" err="1"/>
              <a:t>Sogang</a:t>
            </a:r>
            <a:r>
              <a:rPr lang="en-US" altLang="ko-KR" dirty="0"/>
              <a:t>)</a:t>
            </a:r>
            <a:endParaRPr lang="ko-KR" altLang="en-US" dirty="0"/>
          </a:p>
          <a:p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52023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Fermions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32 SUSY gen: 11D Majorana embedded in 12D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 12D </a:t>
            </a:r>
            <a:r>
              <a:rPr lang="en-US" dirty="0"/>
              <a:t>(</a:t>
            </a:r>
            <a:r>
              <a:rPr lang="en-US" dirty="0" smtClean="0"/>
              <a:t>4D) we can convert 12D </a:t>
            </a:r>
            <a:r>
              <a:rPr lang="en-US" dirty="0" err="1" smtClean="0"/>
              <a:t>Majorana</a:t>
            </a:r>
            <a:r>
              <a:rPr lang="en-US" dirty="0" smtClean="0"/>
              <a:t> ↔</a:t>
            </a:r>
            <a:r>
              <a:rPr lang="ko-KR" altLang="en-US" dirty="0" smtClean="0"/>
              <a:t> </a:t>
            </a:r>
            <a:r>
              <a:rPr lang="en-US" dirty="0" smtClean="0"/>
              <a:t>12D Weyl </a:t>
            </a:r>
          </a:p>
          <a:p>
            <a:r>
              <a:rPr lang="en-US" dirty="0" smtClean="0"/>
              <a:t>This Weyl can give </a:t>
            </a:r>
            <a:r>
              <a:rPr lang="en-US" dirty="0" smtClean="0">
                <a:solidFill>
                  <a:srgbClr val="3366FF"/>
                </a:solidFill>
              </a:rPr>
              <a:t>2x Majorana-Weyl in 10D</a:t>
            </a:r>
          </a:p>
          <a:p>
            <a:r>
              <a:rPr lang="en-US" dirty="0" smtClean="0">
                <a:solidFill>
                  <a:srgbClr val="D2533C"/>
                </a:solidFill>
              </a:rPr>
              <a:t>Chiral IIB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스크린샷 2015-04-22 오전 10.02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3413" y="2136194"/>
            <a:ext cx="5842000" cy="283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081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Emergent gravitino</a:t>
            </a:r>
            <a:endParaRPr lang="en-US" dirty="0"/>
          </a:p>
        </p:txBody>
      </p:sp>
      <p:pic>
        <p:nvPicPr>
          <p:cNvPr id="4" name="Picture 3" descr="스크린샷 2015-04-21 오후 8.54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185" y="2168292"/>
            <a:ext cx="7222490" cy="553276"/>
          </a:xfrm>
          <a:prstGeom prst="rect">
            <a:avLst/>
          </a:prstGeom>
        </p:spPr>
      </p:pic>
      <p:pic>
        <p:nvPicPr>
          <p:cNvPr id="7" name="Picture 6" descr="스크린샷 2015-04-22 오전 2.52.4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2538" y="4483183"/>
            <a:ext cx="3717636" cy="681182"/>
          </a:xfrm>
          <a:prstGeom prst="rect">
            <a:avLst/>
          </a:prstGeom>
        </p:spPr>
      </p:pic>
      <p:sp>
        <p:nvSpPr>
          <p:cNvPr id="8" name="Left Brace 7"/>
          <p:cNvSpPr/>
          <p:nvPr/>
        </p:nvSpPr>
        <p:spPr>
          <a:xfrm rot="5400000" flipH="1">
            <a:off x="3700450" y="70184"/>
            <a:ext cx="366005" cy="5466416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2533C"/>
              </a:solidFill>
            </a:endParaRPr>
          </a:p>
        </p:txBody>
      </p:sp>
      <p:sp>
        <p:nvSpPr>
          <p:cNvPr id="9" name="Left Brace 8"/>
          <p:cNvSpPr/>
          <p:nvPr/>
        </p:nvSpPr>
        <p:spPr>
          <a:xfrm rot="5400000" flipH="1">
            <a:off x="7766064" y="2426782"/>
            <a:ext cx="366005" cy="753218"/>
          </a:xfrm>
          <a:prstGeom prst="leftBrace">
            <a:avLst>
              <a:gd name="adj1" fmla="val 8333"/>
              <a:gd name="adj2" fmla="val 49825"/>
            </a:avLst>
          </a:prstGeom>
          <a:ln>
            <a:solidFill>
              <a:srgbClr val="D253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125886" y="2973338"/>
            <a:ext cx="507682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10D IIB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fermionic part is identical to that of IID SUGRA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without </a:t>
            </a:r>
            <a:r>
              <a:rPr lang="en-US" dirty="0"/>
              <a:t>the </a:t>
            </a:r>
            <a:r>
              <a:rPr lang="en-US" i="1" dirty="0"/>
              <a:t>y</a:t>
            </a:r>
            <a:r>
              <a:rPr lang="en-US" i="1" dirty="0" smtClean="0"/>
              <a:t>’-</a:t>
            </a:r>
            <a:r>
              <a:rPr lang="en-US" dirty="0" smtClean="0"/>
              <a:t>comp</a:t>
            </a:r>
            <a:r>
              <a:rPr lang="en-US" dirty="0"/>
              <a:t>. </a:t>
            </a:r>
            <a:r>
              <a:rPr lang="en-US" sz="2000" dirty="0" smtClean="0"/>
              <a:t>Cf. No-go</a:t>
            </a:r>
            <a:endParaRPr lang="en-US" dirty="0" smtClean="0"/>
          </a:p>
          <a:p>
            <a:r>
              <a:rPr lang="en-US" dirty="0" smtClean="0"/>
              <a:t>Co-dependence</a:t>
            </a:r>
          </a:p>
          <a:p>
            <a:r>
              <a:rPr lang="en-US" dirty="0" smtClean="0"/>
              <a:t>Supersymmetrizing the both sides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Decompactifying the </a:t>
            </a:r>
            <a:r>
              <a:rPr lang="en-US" i="1" dirty="0" smtClean="0"/>
              <a:t>y’</a:t>
            </a:r>
            <a:r>
              <a:rPr lang="en-US" dirty="0" smtClean="0"/>
              <a:t>-dir </a:t>
            </a:r>
            <a:br>
              <a:rPr lang="en-US" dirty="0" smtClean="0"/>
            </a:br>
            <a:r>
              <a:rPr lang="en-US" dirty="0" smtClean="0"/>
              <a:t>it becomes a component of covariant gravitino.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647" y="3683888"/>
            <a:ext cx="924777" cy="64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02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1: T-duality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11D SUGRA = 12D SUGRA on a circle.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r>
              <a:rPr lang="en-US" i="1" dirty="0" smtClean="0"/>
              <a:t>T</a:t>
            </a:r>
            <a:r>
              <a:rPr lang="en-US" dirty="0" smtClean="0"/>
              <a:t>-duality is </a:t>
            </a:r>
            <a:r>
              <a:rPr lang="en-US" dirty="0" smtClean="0">
                <a:solidFill>
                  <a:srgbClr val="D2533C"/>
                </a:solidFill>
              </a:rPr>
              <a:t>compactification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Decompactification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9" name="Picture 8" descr="스크린샷 2015-04-22 0.06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8813" y="1991961"/>
            <a:ext cx="6782687" cy="304362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247" y="5501233"/>
            <a:ext cx="1017255" cy="7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488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2: Why 12D?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T-duality is a </a:t>
            </a:r>
            <a:r>
              <a:rPr lang="en-US" dirty="0" err="1" smtClean="0"/>
              <a:t>compactification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Decompactification</a:t>
            </a:r>
            <a:r>
              <a:rPr lang="en-US" dirty="0" smtClean="0"/>
              <a:t> requires KK towers of massive states.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Hodge duality in 12D, defining </a:t>
            </a:r>
            <a:r>
              <a:rPr lang="en-US" i="1" dirty="0" smtClean="0"/>
              <a:t>A</a:t>
            </a:r>
            <a:r>
              <a:rPr lang="en-US" i="1" baseline="-25000" dirty="0" smtClean="0"/>
              <a:t>4</a:t>
            </a:r>
            <a:r>
              <a:rPr lang="en-US" dirty="0" smtClean="0"/>
              <a:t> and </a:t>
            </a:r>
            <a:r>
              <a:rPr lang="en-US" i="1" dirty="0" smtClean="0"/>
              <a:t>F</a:t>
            </a:r>
            <a:r>
              <a:rPr lang="en-US" i="1" baseline="-25000" dirty="0" smtClean="0"/>
              <a:t>5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self-duality.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IIB axion-dilaton = complex structure of the extra torus.</a:t>
            </a:r>
          </a:p>
          <a:p>
            <a:pPr marL="457200" indent="-457200">
              <a:buFont typeface="+mj-lt"/>
              <a:buAutoNum type="arabicPeriod"/>
            </a:pPr>
            <a:endParaRPr lang="en-US" b="1" i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b="1" i="1" dirty="0" err="1" smtClean="0"/>
              <a:t>C</a:t>
            </a:r>
            <a:r>
              <a:rPr lang="en-US" i="1" baseline="-25000" dirty="0" err="1" smtClean="0"/>
              <a:t>mnpy</a:t>
            </a:r>
            <a:r>
              <a:rPr lang="en-US" i="1" baseline="-25000" dirty="0" smtClean="0"/>
              <a:t>’</a:t>
            </a:r>
            <a:r>
              <a:rPr lang="en-US" i="1" dirty="0" smtClean="0"/>
              <a:t> </a:t>
            </a:r>
            <a:r>
              <a:rPr lang="en-US" dirty="0" smtClean="0"/>
              <a:t>suggests a 3-brane</a:t>
            </a:r>
            <a:br>
              <a:rPr lang="en-US" dirty="0" smtClean="0"/>
            </a:br>
            <a:r>
              <a:rPr lang="en-US" dirty="0" smtClean="0"/>
              <a:t>A 3-brane wrapped along </a:t>
            </a:r>
            <a:r>
              <a:rPr lang="en-US" i="1" dirty="0" smtClean="0"/>
              <a:t>y’</a:t>
            </a:r>
            <a:r>
              <a:rPr lang="en-US" dirty="0" smtClean="0"/>
              <a:t> = M2 </a:t>
            </a:r>
            <a:r>
              <a:rPr lang="en-US" dirty="0" err="1" smtClean="0"/>
              <a:t>brane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5-brane transverse to </a:t>
            </a:r>
            <a:r>
              <a:rPr lang="en-US" i="1" dirty="0" smtClean="0"/>
              <a:t>y</a:t>
            </a:r>
            <a:r>
              <a:rPr lang="en-US" dirty="0" smtClean="0"/>
              <a:t>’ = M5 </a:t>
            </a:r>
            <a:r>
              <a:rPr lang="en-US" dirty="0" err="1" smtClean="0"/>
              <a:t>brane</a:t>
            </a:r>
            <a:endParaRPr lang="en-US" i="1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Spinors</a:t>
            </a:r>
            <a:r>
              <a:rPr lang="en-US" dirty="0" smtClean="0"/>
              <a:t> in 12D exchanges 10D Majorana and Weyl.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3215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The Standard </a:t>
            </a:r>
            <a:r>
              <a:rPr lang="en-US" sz="4400" dirty="0"/>
              <a:t>Model as </a:t>
            </a:r>
            <a:r>
              <a:rPr lang="en-US" sz="4400" dirty="0" smtClean="0"/>
              <a:t>Double </a:t>
            </a:r>
            <a:r>
              <a:rPr lang="en-US" sz="4400" dirty="0"/>
              <a:t>Field </a:t>
            </a:r>
            <a:r>
              <a:rPr lang="en-US" sz="4400" dirty="0" smtClean="0"/>
              <a:t>Theory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900" y="3585250"/>
            <a:ext cx="7772400" cy="269029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Based </a:t>
            </a:r>
            <a:r>
              <a:rPr lang="en-US" sz="2000" dirty="0"/>
              <a:t>on 1506.05277 </a:t>
            </a:r>
            <a:endParaRPr lang="en-US" sz="2000" dirty="0" smtClean="0"/>
          </a:p>
          <a:p>
            <a:r>
              <a:rPr lang="en-US" sz="2000" dirty="0" smtClean="0"/>
              <a:t>In collaboration with </a:t>
            </a:r>
            <a:r>
              <a:rPr lang="en-US" sz="2000" dirty="0" err="1"/>
              <a:t>Jeong-Hyuck</a:t>
            </a:r>
            <a:r>
              <a:rPr lang="en-US" sz="2000" dirty="0"/>
              <a:t> Park (</a:t>
            </a:r>
            <a:r>
              <a:rPr lang="en-US" sz="2000" dirty="0" err="1"/>
              <a:t>Sogang</a:t>
            </a:r>
            <a:r>
              <a:rPr lang="en-US" sz="2000" dirty="0" smtClean="0"/>
              <a:t>)</a:t>
            </a:r>
            <a:endParaRPr lang="ko-KR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2379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Guiding principle beyond the Standard Model (SM)</a:t>
            </a:r>
          </a:p>
          <a:p>
            <a:r>
              <a:rPr lang="en-US" dirty="0" smtClean="0"/>
              <a:t>What if the origin of the SM is string theory?</a:t>
            </a:r>
          </a:p>
          <a:p>
            <a:endParaRPr lang="en-US" dirty="0" smtClean="0"/>
          </a:p>
          <a:p>
            <a:r>
              <a:rPr lang="en-US" dirty="0" smtClean="0"/>
              <a:t>More restrictive symmetry of string theory: selection rules </a:t>
            </a:r>
          </a:p>
          <a:p>
            <a:r>
              <a:rPr lang="en-US" dirty="0" smtClean="0"/>
              <a:t>If double field theory is correct framework, the SM should be embeddable.</a:t>
            </a:r>
          </a:p>
          <a:p>
            <a:endParaRPr lang="en-US" dirty="0" smtClean="0"/>
          </a:p>
          <a:p>
            <a:r>
              <a:rPr lang="en-US" dirty="0" smtClean="0"/>
              <a:t>Predictions?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577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 as DFT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require </a:t>
            </a:r>
            <a:r>
              <a:rPr lang="en-US" i="1" dirty="0" smtClean="0"/>
              <a:t>O</a:t>
            </a:r>
            <a:r>
              <a:rPr lang="en-US" dirty="0" smtClean="0"/>
              <a:t>(4,4,</a:t>
            </a:r>
            <a:r>
              <a:rPr lang="en-US" i="1" dirty="0" smtClean="0"/>
              <a:t>Z</a:t>
            </a:r>
            <a:r>
              <a:rPr lang="en-US" dirty="0"/>
              <a:t>) T-duality </a:t>
            </a:r>
            <a:r>
              <a:rPr lang="en-US" dirty="0" smtClean="0"/>
              <a:t>invariance</a:t>
            </a:r>
            <a:endParaRPr lang="en-US" dirty="0"/>
          </a:p>
          <a:p>
            <a:r>
              <a:rPr lang="en-US" dirty="0" err="1" smtClean="0"/>
              <a:t>Diffeomorphism</a:t>
            </a:r>
            <a:r>
              <a:rPr lang="en-US" dirty="0" smtClean="0"/>
              <a:t> invariance, generalized to </a:t>
            </a:r>
            <a:r>
              <a:rPr lang="en-US" i="1" dirty="0" smtClean="0"/>
              <a:t>O</a:t>
            </a:r>
            <a:r>
              <a:rPr lang="en-US" dirty="0" smtClean="0"/>
              <a:t>(4,4)</a:t>
            </a:r>
          </a:p>
          <a:p>
            <a:endParaRPr kumimoji="1" lang="en-US" altLang="ko-KR" dirty="0" smtClean="0"/>
          </a:p>
          <a:p>
            <a:r>
              <a:rPr kumimoji="1" lang="en-US" altLang="ko-KR" dirty="0" smtClean="0"/>
              <a:t>Symmetry </a:t>
            </a:r>
            <a:endParaRPr kumimoji="1" lang="en-US" altLang="ko-KR" dirty="0"/>
          </a:p>
          <a:p>
            <a:pPr marL="0" indent="0" algn="ctr">
              <a:buNone/>
            </a:pPr>
            <a:r>
              <a:rPr kumimoji="1" lang="en-US" altLang="ko-KR" i="1" dirty="0"/>
              <a:t>O</a:t>
            </a:r>
            <a:r>
              <a:rPr kumimoji="1" lang="en-US" altLang="ko-KR" dirty="0"/>
              <a:t>(4,4) / [</a:t>
            </a:r>
            <a:r>
              <a:rPr kumimoji="1" lang="en-US" altLang="ko-KR" i="1" dirty="0"/>
              <a:t>O</a:t>
            </a:r>
            <a:r>
              <a:rPr kumimoji="1" lang="en-US" altLang="ko-KR" dirty="0"/>
              <a:t>(4) x O(4)]</a:t>
            </a:r>
          </a:p>
          <a:p>
            <a:pPr lvl="1"/>
            <a:r>
              <a:rPr kumimoji="1" lang="en-US" altLang="ko-KR" dirty="0"/>
              <a:t>For “external” </a:t>
            </a:r>
            <a:r>
              <a:rPr kumimoji="1" lang="en-US" altLang="ko-KR" dirty="0" err="1"/>
              <a:t>spacetime</a:t>
            </a:r>
            <a:r>
              <a:rPr kumimoji="1" lang="en-US" altLang="ko-KR" dirty="0"/>
              <a:t>,</a:t>
            </a:r>
            <a:br>
              <a:rPr kumimoji="1" lang="en-US" altLang="ko-KR" dirty="0"/>
            </a:br>
            <a:r>
              <a:rPr kumimoji="1" lang="en-US" altLang="ko-KR" dirty="0"/>
              <a:t>we mean </a:t>
            </a:r>
            <a:r>
              <a:rPr kumimoji="1" lang="en-US" altLang="ko-KR" dirty="0" err="1"/>
              <a:t>Lorentzian</a:t>
            </a:r>
            <a:r>
              <a:rPr kumimoji="1" lang="en-US" altLang="ko-KR" dirty="0"/>
              <a:t> spaces with signatures (- +++) </a:t>
            </a:r>
            <a:r>
              <a:rPr kumimoji="1" lang="en-US" altLang="ko-KR" dirty="0" smtClean="0"/>
              <a:t>(+---).</a:t>
            </a:r>
          </a:p>
          <a:p>
            <a:pPr lvl="1"/>
            <a:r>
              <a:rPr kumimoji="1" lang="en-US" altLang="ko-KR" dirty="0" smtClean="0"/>
              <a:t>two </a:t>
            </a:r>
            <a:r>
              <a:rPr kumimoji="1" lang="en-US" altLang="ko-KR" dirty="0"/>
              <a:t>spin groups </a:t>
            </a:r>
            <a:r>
              <a:rPr kumimoji="1" lang="en-US" altLang="ko-KR" i="1" dirty="0"/>
              <a:t>Spin</a:t>
            </a:r>
            <a:r>
              <a:rPr kumimoji="1" lang="en-US" altLang="ko-KR" dirty="0"/>
              <a:t> (1,3) x</a:t>
            </a:r>
            <a:r>
              <a:rPr kumimoji="1" lang="en-US" altLang="ko-KR" i="1" dirty="0"/>
              <a:t> Spin</a:t>
            </a:r>
            <a:r>
              <a:rPr kumimoji="1" lang="en-US" altLang="ko-KR" dirty="0"/>
              <a:t> (3,1) </a:t>
            </a:r>
            <a:r>
              <a:rPr kumimoji="1" lang="en-US" altLang="ko-KR" dirty="0" smtClean="0">
                <a:solidFill>
                  <a:srgbClr val="0070C0"/>
                </a:solidFill>
              </a:rPr>
              <a:t>local symmetry.</a:t>
            </a:r>
            <a:endParaRPr kumimoji="1" lang="en-US" altLang="ko-KR" dirty="0">
              <a:solidFill>
                <a:srgbClr val="0070C0"/>
              </a:solidFill>
            </a:endParaRPr>
          </a:p>
          <a:p>
            <a:endParaRPr lang="en-US" dirty="0" smtClean="0"/>
          </a:p>
          <a:p>
            <a:r>
              <a:rPr lang="en-US" altLang="ko-KR" dirty="0" smtClean="0"/>
              <a:t>We need to embed gravity, YM and chiral fermions, </a:t>
            </a:r>
            <a:br>
              <a:rPr lang="en-US" altLang="ko-KR" dirty="0" smtClean="0"/>
            </a:br>
            <a:r>
              <a:rPr lang="en-US" altLang="ko-KR" dirty="0" smtClean="0"/>
              <a:t>under these more restrictive symmetries.</a:t>
            </a:r>
            <a:endParaRPr lang="ko-KR" alt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41704" y="869603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[KSC, J-H Park 15]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247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Warmup: covariant derivatives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couple gauge field, from local U(1) transformation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generalized to </a:t>
            </a:r>
            <a:r>
              <a:rPr lang="en-US" dirty="0" err="1" smtClean="0"/>
              <a:t>nonabelian</a:t>
            </a:r>
            <a:r>
              <a:rPr lang="en-US" dirty="0" smtClean="0"/>
              <a:t> gauge groups.</a:t>
            </a:r>
          </a:p>
          <a:p>
            <a:r>
              <a:rPr lang="en-US" dirty="0" smtClean="0"/>
              <a:t>To couple graviton field, from </a:t>
            </a:r>
            <a:r>
              <a:rPr lang="en-US" dirty="0" err="1" smtClean="0"/>
              <a:t>diffeomorphism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To couple graviton field, from local Lorentz SO(D) transformation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842" y="2112800"/>
            <a:ext cx="2035720" cy="3031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057" y="5992727"/>
            <a:ext cx="986705" cy="2500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3041" y="5932741"/>
            <a:ext cx="763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spin connection         obtained from </a:t>
            </a:r>
            <a:r>
              <a:rPr lang="en-US" dirty="0" err="1" smtClean="0"/>
              <a:t>vielbein</a:t>
            </a:r>
            <a:r>
              <a:rPr lang="en-US" dirty="0" smtClean="0"/>
              <a:t> compatibility                  .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842" y="3492396"/>
            <a:ext cx="1882317" cy="32094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6437" y="5558913"/>
            <a:ext cx="3193708" cy="2917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8494" y="6011783"/>
            <a:ext cx="387116" cy="29392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63041" y="3889544"/>
            <a:ext cx="7939734" cy="386152"/>
            <a:chOff x="607240" y="4263669"/>
            <a:chExt cx="7939734" cy="38615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32549" y="4352219"/>
              <a:ext cx="1114425" cy="23461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17928" y="4285463"/>
              <a:ext cx="425828" cy="364358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607240" y="4263669"/>
              <a:ext cx="76653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The </a:t>
              </a:r>
              <a:r>
                <a:rPr lang="en-US" dirty="0" err="1" smtClean="0"/>
                <a:t>Christoffel</a:t>
              </a:r>
              <a:r>
                <a:rPr lang="en-US" dirty="0" smtClean="0"/>
                <a:t> </a:t>
              </a:r>
              <a:r>
                <a:rPr lang="en-US" dirty="0"/>
                <a:t>connection         obtained from </a:t>
              </a:r>
              <a:r>
                <a:rPr lang="en-US" dirty="0" smtClean="0"/>
                <a:t>metric </a:t>
              </a:r>
              <a:r>
                <a:rPr lang="en-US" dirty="0"/>
                <a:t>compatibility  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33667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Double field theory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ko-KR" dirty="0" err="1" smtClean="0"/>
              <a:t>Vielbeins</a:t>
            </a:r>
            <a:r>
              <a:rPr kumimoji="1" lang="en-US" altLang="ko-KR" dirty="0" smtClean="0"/>
              <a:t> </a:t>
            </a:r>
          </a:p>
          <a:p>
            <a:endParaRPr kumimoji="1" lang="en-US" altLang="ko-KR" dirty="0" smtClean="0"/>
          </a:p>
          <a:p>
            <a:endParaRPr kumimoji="1" lang="en-US" altLang="ko-KR" dirty="0"/>
          </a:p>
          <a:p>
            <a:pPr marL="0" indent="0">
              <a:buNone/>
            </a:pPr>
            <a:endParaRPr kumimoji="1" lang="en-US" altLang="ko-KR" dirty="0"/>
          </a:p>
          <a:p>
            <a:pPr lvl="1"/>
            <a:r>
              <a:rPr kumimoji="1" lang="en-US" altLang="ko-KR" dirty="0"/>
              <a:t>f</a:t>
            </a:r>
            <a:r>
              <a:rPr kumimoji="1" lang="en-US" altLang="ko-KR" dirty="0" smtClean="0"/>
              <a:t>orm </a:t>
            </a:r>
            <a:r>
              <a:rPr kumimoji="1" lang="en-US" altLang="ko-KR" dirty="0" err="1" smtClean="0"/>
              <a:t>frojectors</a:t>
            </a:r>
            <a:endParaRPr kumimoji="1" lang="en-US" altLang="ko-KR" dirty="0" smtClean="0"/>
          </a:p>
          <a:p>
            <a:endParaRPr kumimoji="1" lang="en-US" altLang="ko-KR" dirty="0"/>
          </a:p>
          <a:p>
            <a:endParaRPr kumimoji="1" lang="en-US" altLang="ko-KR" dirty="0" smtClean="0"/>
          </a:p>
          <a:p>
            <a:endParaRPr kumimoji="1" lang="en-US" altLang="ko-KR" dirty="0"/>
          </a:p>
          <a:p>
            <a:endParaRPr kumimoji="1" lang="en-US" altLang="ko-KR" dirty="0" smtClean="0"/>
          </a:p>
          <a:p>
            <a:pPr lvl="1"/>
            <a:r>
              <a:rPr kumimoji="1" lang="en-US" altLang="ko-KR" dirty="0"/>
              <a:t>a</a:t>
            </a:r>
            <a:r>
              <a:rPr kumimoji="1" lang="en-US" altLang="ko-KR" dirty="0" smtClean="0"/>
              <a:t>nd generalized metric </a:t>
            </a:r>
            <a:endParaRPr kumimoji="1"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1225" y="2279659"/>
            <a:ext cx="5161550" cy="96537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1225" y="3816008"/>
            <a:ext cx="5161550" cy="140823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217" y="6015471"/>
            <a:ext cx="2164984" cy="25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82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Semicovariant</a:t>
            </a:r>
            <a:r>
              <a:rPr lang="en-US" altLang="ko-KR" dirty="0" smtClean="0"/>
              <a:t> derivative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Semicovariant</a:t>
            </a:r>
            <a:r>
              <a:rPr lang="en-US" dirty="0" smtClean="0"/>
              <a:t> derivative</a:t>
            </a:r>
            <a:r>
              <a:rPr lang="en-US" sz="2000" dirty="0" smtClean="0"/>
              <a:t> </a:t>
            </a:r>
            <a:r>
              <a:rPr lang="en-US" sz="1800" dirty="0" smtClean="0">
                <a:solidFill>
                  <a:srgbClr val="0070C0"/>
                </a:solidFill>
              </a:rPr>
              <a:t>[I. </a:t>
            </a:r>
            <a:r>
              <a:rPr lang="en-US" sz="1800" dirty="0" err="1" smtClean="0">
                <a:solidFill>
                  <a:srgbClr val="0070C0"/>
                </a:solidFill>
              </a:rPr>
              <a:t>Jeon</a:t>
            </a:r>
            <a:r>
              <a:rPr lang="en-US" sz="1800" dirty="0" smtClean="0">
                <a:solidFill>
                  <a:srgbClr val="0070C0"/>
                </a:solidFill>
              </a:rPr>
              <a:t>, K. Lee, J.-H. Park 11] I. </a:t>
            </a:r>
            <a:r>
              <a:rPr lang="en-US" sz="1800" dirty="0" err="1" smtClean="0">
                <a:solidFill>
                  <a:srgbClr val="0070C0"/>
                </a:solidFill>
              </a:rPr>
              <a:t>Jeon’s</a:t>
            </a:r>
            <a:r>
              <a:rPr lang="en-US" sz="1800" dirty="0" smtClean="0">
                <a:solidFill>
                  <a:srgbClr val="0070C0"/>
                </a:solidFill>
              </a:rPr>
              <a:t> talk.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kumimoji="1" lang="en-US" altLang="ko-KR" dirty="0">
                <a:solidFill>
                  <a:schemeClr val="bg1">
                    <a:lumMod val="50000"/>
                  </a:schemeClr>
                </a:solidFill>
              </a:rPr>
              <a:t>With the connection</a:t>
            </a:r>
          </a:p>
          <a:p>
            <a:pPr marL="0" indent="0">
              <a:buNone/>
            </a:pPr>
            <a:endParaRPr kumimoji="1" lang="en-US" altLang="ko-KR" dirty="0">
              <a:solidFill>
                <a:schemeClr val="bg1">
                  <a:lumMod val="50000"/>
                </a:schemeClr>
              </a:solidFill>
            </a:endParaRPr>
          </a:p>
          <a:p>
            <a:endParaRPr kumimoji="1" lang="en-US" altLang="ko-KR" dirty="0">
              <a:solidFill>
                <a:schemeClr val="bg1">
                  <a:lumMod val="50000"/>
                </a:schemeClr>
              </a:solidFill>
            </a:endParaRPr>
          </a:p>
          <a:p>
            <a:pPr marL="457200" lvl="2"/>
            <a:endParaRPr lang="en-US" altLang="ko-KR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lvl="2"/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From </a:t>
            </a:r>
            <a:r>
              <a:rPr lang="en-US" altLang="ko-KR" i="1" dirty="0" smtClean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altLang="ko-KR" i="1" dirty="0" smtClean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n-US" altLang="ko-KR" i="1" dirty="0" smtClean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en-US" altLang="ko-KR" dirty="0">
                <a:solidFill>
                  <a:schemeClr val="bg1">
                    <a:lumMod val="50000"/>
                  </a:schemeClr>
                </a:solidFill>
              </a:rPr>
              <a:t>metric 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compatibility</a:t>
            </a:r>
            <a:endParaRPr lang="en-US" altLang="ko-KR" dirty="0">
              <a:solidFill>
                <a:schemeClr val="bg1">
                  <a:lumMod val="50000"/>
                </a:schemeClr>
              </a:solidFill>
            </a:endParaRPr>
          </a:p>
          <a:p>
            <a:endParaRPr kumimoji="1" lang="en-US" altLang="ko-K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1396" y="2215385"/>
            <a:ext cx="6210300" cy="10668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7133" y="4216425"/>
            <a:ext cx="5677705" cy="79353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9128" y="5741398"/>
            <a:ext cx="4265744" cy="81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979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err="1" smtClean="0"/>
              <a:t>Supergravity</a:t>
            </a:r>
            <a:r>
              <a:rPr lang="en-US" sz="4800" dirty="0" smtClean="0"/>
              <a:t> in 12D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8600" cy="2368658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Based on </a:t>
            </a:r>
          </a:p>
          <a:p>
            <a:r>
              <a:rPr lang="en-US" altLang="ko-KR" sz="2000" dirty="0" smtClean="0"/>
              <a:t>1409.2476 EPJC</a:t>
            </a:r>
          </a:p>
          <a:p>
            <a:r>
              <a:rPr lang="en-US" altLang="ko-KR" sz="2000" dirty="0" smtClean="0"/>
              <a:t>1504.00602 JHEP</a:t>
            </a:r>
          </a:p>
        </p:txBody>
      </p:sp>
    </p:spTree>
    <p:extLst>
      <p:ext uri="{BB962C8B-B14F-4D97-AF65-F5344CB8AC3E}">
        <p14:creationId xmlns:p14="http://schemas.microsoft.com/office/powerpoint/2010/main" xmlns="" val="61905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 of two spin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spins from </a:t>
            </a:r>
            <a:r>
              <a:rPr lang="en-US" i="1" dirty="0" smtClean="0"/>
              <a:t>Spin</a:t>
            </a:r>
            <a:r>
              <a:rPr lang="en-US" dirty="0" smtClean="0"/>
              <a:t>(3,1) x </a:t>
            </a:r>
            <a:r>
              <a:rPr lang="en-US" i="1" dirty="0" smtClean="0"/>
              <a:t>Spin</a:t>
            </a:r>
            <a:r>
              <a:rPr lang="en-US" dirty="0" smtClean="0"/>
              <a:t>(1,3)</a:t>
            </a:r>
          </a:p>
          <a:p>
            <a:endParaRPr lang="en-US" dirty="0" smtClean="0"/>
          </a:p>
          <a:p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The two spin connections from generalized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vielbein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compatibity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and other fields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7403" y="2324502"/>
            <a:ext cx="5669193" cy="43182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9127" y="4441823"/>
            <a:ext cx="4265744" cy="75337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637404" y="1230868"/>
            <a:ext cx="5049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[I. </a:t>
            </a:r>
            <a:r>
              <a:rPr lang="en-US" altLang="ko-KR" dirty="0" err="1">
                <a:solidFill>
                  <a:srgbClr val="0070C0"/>
                </a:solidFill>
              </a:rPr>
              <a:t>Jeon</a:t>
            </a:r>
            <a:r>
              <a:rPr lang="en-US" altLang="ko-KR" dirty="0">
                <a:solidFill>
                  <a:srgbClr val="0070C0"/>
                </a:solidFill>
              </a:rPr>
              <a:t>, K. Lee, J.-H. Park </a:t>
            </a:r>
            <a:r>
              <a:rPr lang="en-US" altLang="ko-KR" dirty="0" smtClean="0">
                <a:solidFill>
                  <a:srgbClr val="0070C0"/>
                </a:solidFill>
              </a:rPr>
              <a:t>11, 12] </a:t>
            </a:r>
            <a:r>
              <a:rPr lang="en-US" altLang="ko-KR" dirty="0">
                <a:solidFill>
                  <a:srgbClr val="0070C0"/>
                </a:solidFill>
              </a:rPr>
              <a:t>I. </a:t>
            </a:r>
            <a:r>
              <a:rPr lang="en-US" altLang="ko-KR" dirty="0" err="1">
                <a:solidFill>
                  <a:srgbClr val="0070C0"/>
                </a:solidFill>
              </a:rPr>
              <a:t>Jeon’s</a:t>
            </a:r>
            <a:r>
              <a:rPr lang="en-US" altLang="ko-KR" dirty="0">
                <a:solidFill>
                  <a:srgbClr val="0070C0"/>
                </a:solidFill>
              </a:rPr>
              <a:t> talk.</a:t>
            </a:r>
          </a:p>
        </p:txBody>
      </p:sp>
    </p:spTree>
    <p:extLst>
      <p:ext uri="{BB962C8B-B14F-4D97-AF65-F5344CB8AC3E}">
        <p14:creationId xmlns:p14="http://schemas.microsoft.com/office/powerpoint/2010/main" xmlns="" val="206645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</a:t>
            </a:r>
            <a:r>
              <a:rPr lang="ko-KR" altLang="en-US" dirty="0" smtClean="0"/>
              <a:t> </a:t>
            </a:r>
            <a:r>
              <a:rPr lang="en-US" altLang="ko-KR" i="1" dirty="0" smtClean="0"/>
              <a:t>O</a:t>
            </a:r>
            <a:r>
              <a:rPr lang="en-US" altLang="ko-KR" dirty="0" smtClean="0"/>
              <a:t>(</a:t>
            </a:r>
            <a:r>
              <a:rPr lang="en-US" altLang="ko-KR" i="1" dirty="0" smtClean="0"/>
              <a:t>D,D</a:t>
            </a:r>
            <a:r>
              <a:rPr lang="en-US" altLang="ko-KR" dirty="0" smtClean="0"/>
              <a:t>)</a:t>
            </a:r>
            <a:r>
              <a:rPr lang="en-US" dirty="0" smtClean="0"/>
              <a:t> covariance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Discrepancy between generalized </a:t>
            </a:r>
            <a:r>
              <a:rPr lang="en-US" dirty="0" err="1" smtClean="0"/>
              <a:t>diffeomorphism</a:t>
            </a:r>
            <a:r>
              <a:rPr lang="en-US" dirty="0" smtClean="0"/>
              <a:t> </a:t>
            </a:r>
          </a:p>
          <a:p>
            <a:endParaRPr lang="en-US" i="1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Full </a:t>
            </a:r>
            <a:r>
              <a:rPr lang="en-US" dirty="0" err="1" smtClean="0"/>
              <a:t>diffeomorphic</a:t>
            </a:r>
            <a:r>
              <a:rPr lang="en-US" dirty="0" smtClean="0"/>
              <a:t> covariance by further projection</a:t>
            </a:r>
            <a:br>
              <a:rPr lang="en-US" dirty="0" smtClean="0"/>
            </a:br>
            <a:r>
              <a:rPr lang="en-US" altLang="ko-KR" sz="2000" dirty="0" smtClean="0"/>
              <a:t>by </a:t>
            </a:r>
            <a:r>
              <a:rPr lang="en-US" altLang="ko-KR" sz="2000" dirty="0"/>
              <a:t>at least one      and one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2152" y="4611171"/>
            <a:ext cx="5880100" cy="1155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487" y="2555203"/>
            <a:ext cx="7557025" cy="85241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094604" y="1230868"/>
            <a:ext cx="5049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[I. </a:t>
            </a:r>
            <a:r>
              <a:rPr lang="en-US" altLang="ko-KR" dirty="0" err="1">
                <a:solidFill>
                  <a:srgbClr val="0070C0"/>
                </a:solidFill>
              </a:rPr>
              <a:t>Jeon</a:t>
            </a:r>
            <a:r>
              <a:rPr lang="en-US" altLang="ko-KR" dirty="0">
                <a:solidFill>
                  <a:srgbClr val="0070C0"/>
                </a:solidFill>
              </a:rPr>
              <a:t>, K. Lee, J.-H. Park </a:t>
            </a:r>
            <a:r>
              <a:rPr lang="en-US" altLang="ko-KR" dirty="0" smtClean="0">
                <a:solidFill>
                  <a:srgbClr val="0070C0"/>
                </a:solidFill>
              </a:rPr>
              <a:t>11, 12] </a:t>
            </a:r>
            <a:r>
              <a:rPr lang="en-US" altLang="ko-KR" dirty="0">
                <a:solidFill>
                  <a:srgbClr val="0070C0"/>
                </a:solidFill>
              </a:rPr>
              <a:t>I. </a:t>
            </a:r>
            <a:r>
              <a:rPr lang="en-US" altLang="ko-KR" dirty="0" err="1">
                <a:solidFill>
                  <a:srgbClr val="0070C0"/>
                </a:solidFill>
              </a:rPr>
              <a:t>Jeon’s</a:t>
            </a:r>
            <a:r>
              <a:rPr lang="en-US" altLang="ko-KR" dirty="0">
                <a:solidFill>
                  <a:srgbClr val="0070C0"/>
                </a:solidFill>
              </a:rPr>
              <a:t> talk.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201" y="4247133"/>
            <a:ext cx="205029" cy="21291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131" y="4199819"/>
            <a:ext cx="228685" cy="26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104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Gauge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introduce Lie algebra-valued gauge field </a:t>
            </a:r>
            <a:br>
              <a:rPr lang="en-US" dirty="0" smtClean="0"/>
            </a:br>
            <a:r>
              <a:rPr lang="en-US" dirty="0" smtClean="0"/>
              <a:t>with field strength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Gauge transformation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section condition is also </a:t>
            </a:r>
            <a:r>
              <a:rPr lang="en-US" dirty="0" err="1" smtClean="0"/>
              <a:t>covariantized</a:t>
            </a:r>
            <a:r>
              <a:rPr lang="en-US" dirty="0" smtClean="0"/>
              <a:t> </a:t>
            </a:r>
            <a:r>
              <a:rPr lang="en-US" dirty="0" err="1" smtClean="0"/>
              <a:t>wrt</a:t>
            </a:r>
            <a:r>
              <a:rPr lang="en-US" dirty="0" smtClean="0"/>
              <a:t> </a:t>
            </a:r>
            <a:r>
              <a:rPr lang="en-US" i="1" u="sng" dirty="0" smtClean="0"/>
              <a:t>A</a:t>
            </a:r>
            <a:r>
              <a:rPr lang="en-US" i="1" u="sng" baseline="-25000" dirty="0" smtClean="0"/>
              <a:t>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8271" y="2458015"/>
            <a:ext cx="5054600" cy="58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6516" y="1650320"/>
            <a:ext cx="2050282" cy="3942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869"/>
          <a:stretch/>
        </p:blipFill>
        <p:spPr>
          <a:xfrm>
            <a:off x="2155151" y="3721684"/>
            <a:ext cx="4161278" cy="635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9510" y="5203664"/>
            <a:ext cx="3390851" cy="4301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4159" y="5874899"/>
            <a:ext cx="3935682" cy="36560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4144" y="5219162"/>
            <a:ext cx="1306548" cy="449452"/>
          </a:xfrm>
          <a:prstGeom prst="rect">
            <a:avLst/>
          </a:prstGeom>
        </p:spPr>
      </p:pic>
      <p:sp>
        <p:nvSpPr>
          <p:cNvPr id="11" name="오른쪽 화살표[R] 10"/>
          <p:cNvSpPr/>
          <p:nvPr/>
        </p:nvSpPr>
        <p:spPr>
          <a:xfrm>
            <a:off x="3022169" y="5413839"/>
            <a:ext cx="495946" cy="986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5583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theta term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At-least-one-one index condition:</a:t>
            </a:r>
            <a:br>
              <a:rPr lang="en-US" dirty="0" smtClean="0"/>
            </a:br>
            <a:r>
              <a:rPr lang="en-US" dirty="0" smtClean="0"/>
              <a:t>              are not fully covariant. </a:t>
            </a:r>
          </a:p>
          <a:p>
            <a:r>
              <a:rPr lang="en-US" dirty="0" smtClean="0"/>
              <a:t>The only allowed is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Lagrangian</a:t>
            </a:r>
            <a:r>
              <a:rPr lang="en-US" dirty="0" smtClean="0"/>
              <a:t> including Higgs looks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 particular, we cannot form </a:t>
            </a:r>
          </a:p>
          <a:p>
            <a:endParaRPr lang="en-US" dirty="0" smtClean="0"/>
          </a:p>
          <a:p>
            <a:pPr lvl="1"/>
            <a:r>
              <a:rPr lang="en-US" sz="1800" dirty="0"/>
              <a:t>c</a:t>
            </a:r>
            <a:r>
              <a:rPr lang="en-US" sz="1800" dirty="0" smtClean="0"/>
              <a:t>f. the strong CP problem. cf. another phase from fermions.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971" y="2872418"/>
            <a:ext cx="2692400" cy="558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83477" y="1655482"/>
            <a:ext cx="28528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[I </a:t>
            </a:r>
            <a:r>
              <a:rPr lang="en-US" sz="1600" dirty="0" err="1">
                <a:solidFill>
                  <a:srgbClr val="0070C0"/>
                </a:solidFill>
              </a:rPr>
              <a:t>Jeon</a:t>
            </a:r>
            <a:r>
              <a:rPr lang="en-US" sz="1600" dirty="0">
                <a:solidFill>
                  <a:srgbClr val="0070C0"/>
                </a:solidFill>
              </a:rPr>
              <a:t>, K Lee, JH </a:t>
            </a:r>
            <a:r>
              <a:rPr lang="en-US" sz="1600" dirty="0" smtClean="0">
                <a:solidFill>
                  <a:srgbClr val="0070C0"/>
                </a:solidFill>
              </a:rPr>
              <a:t>Park 2011]</a:t>
            </a:r>
            <a:endParaRPr lang="en-US" sz="1600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3272" y="4073532"/>
            <a:ext cx="5957455" cy="727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871" y="2119600"/>
            <a:ext cx="985714" cy="2629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859" y="5389453"/>
            <a:ext cx="944628" cy="2576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44071" y="854163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0070C0"/>
                </a:solidFill>
              </a:rPr>
              <a:t>[KSC, J-H Park</a:t>
            </a:r>
            <a:r>
              <a:rPr lang="en-US" dirty="0" smtClean="0">
                <a:solidFill>
                  <a:srgbClr val="0070C0"/>
                </a:solidFill>
              </a:rPr>
              <a:t>]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484453" y="537395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/>
              <a:t>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93416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smtClean="0"/>
              <a:t>Two Lorentz symmetries</a:t>
            </a:r>
            <a:endParaRPr kumimoji="1"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ko-KR" dirty="0" smtClean="0">
                <a:solidFill>
                  <a:schemeClr val="bg1">
                    <a:lumMod val="50000"/>
                  </a:schemeClr>
                </a:solidFill>
              </a:rPr>
              <a:t>For uncompact </a:t>
            </a:r>
            <a:r>
              <a:rPr kumimoji="1" lang="en-US" altLang="ko-KR" dirty="0" err="1" smtClean="0">
                <a:solidFill>
                  <a:schemeClr val="bg1">
                    <a:lumMod val="50000"/>
                  </a:schemeClr>
                </a:solidFill>
              </a:rPr>
              <a:t>spacetime</a:t>
            </a:r>
            <a:r>
              <a:rPr kumimoji="1" lang="en-US" altLang="ko-KR" dirty="0" smtClean="0">
                <a:solidFill>
                  <a:schemeClr val="bg1">
                    <a:lumMod val="50000"/>
                  </a:schemeClr>
                </a:solidFill>
              </a:rPr>
              <a:t> symmetry </a:t>
            </a:r>
          </a:p>
          <a:p>
            <a:pPr marL="0" indent="0" algn="ctr">
              <a:buNone/>
            </a:pPr>
            <a:r>
              <a:rPr kumimoji="1" lang="en-US" altLang="ko-KR" i="1" dirty="0" smtClean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kumimoji="1" lang="en-US" altLang="ko-KR" dirty="0" smtClean="0">
                <a:solidFill>
                  <a:schemeClr val="bg1">
                    <a:lumMod val="50000"/>
                  </a:schemeClr>
                </a:solidFill>
              </a:rPr>
              <a:t>(4,4) / [</a:t>
            </a:r>
            <a:r>
              <a:rPr kumimoji="1" lang="en-US" altLang="ko-KR" i="1" dirty="0" smtClean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kumimoji="1" lang="en-US" altLang="ko-KR" dirty="0" smtClean="0">
                <a:solidFill>
                  <a:schemeClr val="bg1">
                    <a:lumMod val="50000"/>
                  </a:schemeClr>
                </a:solidFill>
              </a:rPr>
              <a:t>(4) x O(4)]</a:t>
            </a:r>
          </a:p>
          <a:p>
            <a:pPr lvl="1"/>
            <a:r>
              <a:rPr kumimoji="1" lang="en-US" altLang="ko-KR" dirty="0">
                <a:solidFill>
                  <a:schemeClr val="bg1">
                    <a:lumMod val="50000"/>
                  </a:schemeClr>
                </a:solidFill>
              </a:rPr>
              <a:t>w</a:t>
            </a:r>
            <a:r>
              <a:rPr kumimoji="1" lang="en-US" altLang="ko-KR" dirty="0" smtClean="0">
                <a:solidFill>
                  <a:schemeClr val="bg1">
                    <a:lumMod val="50000"/>
                  </a:schemeClr>
                </a:solidFill>
              </a:rPr>
              <a:t>e mean </a:t>
            </a:r>
            <a:r>
              <a:rPr kumimoji="1" lang="en-US" altLang="ko-KR" dirty="0" err="1" smtClean="0">
                <a:solidFill>
                  <a:schemeClr val="bg1">
                    <a:lumMod val="50000"/>
                  </a:schemeClr>
                </a:solidFill>
              </a:rPr>
              <a:t>Lorentzian</a:t>
            </a:r>
            <a:r>
              <a:rPr kumimoji="1" lang="en-US" altLang="ko-KR" dirty="0" smtClean="0">
                <a:solidFill>
                  <a:schemeClr val="bg1">
                    <a:lumMod val="50000"/>
                  </a:schemeClr>
                </a:solidFill>
              </a:rPr>
              <a:t> spaces with signatures (- +++) (+---).</a:t>
            </a:r>
          </a:p>
          <a:p>
            <a:r>
              <a:rPr kumimoji="1" lang="en-US" altLang="ko-KR" dirty="0" smtClean="0"/>
              <a:t>Two spin groups </a:t>
            </a:r>
            <a:r>
              <a:rPr kumimoji="1" lang="en-US" altLang="ko-KR" i="1" dirty="0"/>
              <a:t>Spin</a:t>
            </a:r>
            <a:r>
              <a:rPr kumimoji="1" lang="en-US" altLang="ko-KR" dirty="0"/>
              <a:t> (1,3) x</a:t>
            </a:r>
            <a:r>
              <a:rPr kumimoji="1" lang="en-US" altLang="ko-KR" i="1" dirty="0"/>
              <a:t> Spin</a:t>
            </a:r>
            <a:r>
              <a:rPr kumimoji="1" lang="en-US" altLang="ko-KR" dirty="0"/>
              <a:t> (3,1) </a:t>
            </a:r>
            <a:endParaRPr kumimoji="1" lang="en-US" altLang="ko-KR" dirty="0" smtClean="0"/>
          </a:p>
          <a:p>
            <a:pPr lvl="1"/>
            <a:r>
              <a:rPr lang="en-US" altLang="ko-KR" dirty="0"/>
              <a:t>Two kinds of fermions and gamma matrices</a:t>
            </a:r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/>
              <a:t>Gauge symmetries: ‘covariant derivative’ spin connection</a:t>
            </a:r>
          </a:p>
          <a:p>
            <a:endParaRPr lang="en-US" altLang="ko-KR" dirty="0"/>
          </a:p>
          <a:p>
            <a:endParaRPr kumimoji="1"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5077822" y="1369040"/>
            <a:ext cx="4066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0070C0"/>
                </a:solidFill>
              </a:rPr>
              <a:t>[Duff] [Siegel] [I </a:t>
            </a:r>
            <a:r>
              <a:rPr lang="en-US" altLang="ko-KR" dirty="0" err="1">
                <a:solidFill>
                  <a:srgbClr val="0070C0"/>
                </a:solidFill>
              </a:rPr>
              <a:t>Jeon</a:t>
            </a:r>
            <a:r>
              <a:rPr lang="en-US" altLang="ko-KR" dirty="0">
                <a:solidFill>
                  <a:srgbClr val="0070C0"/>
                </a:solidFill>
              </a:rPr>
              <a:t>, K Lee, JH Park]</a:t>
            </a:r>
            <a:endParaRPr lang="ko-KR" altLang="en-US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80501" y="3773208"/>
            <a:ext cx="3394641" cy="1065136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9106" y="5571307"/>
            <a:ext cx="5669193" cy="43182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503" y="3840182"/>
            <a:ext cx="292100" cy="4191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503" y="4368444"/>
            <a:ext cx="4064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781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Fermion </a:t>
            </a:r>
            <a:r>
              <a:rPr lang="en-US" dirty="0" err="1" smtClean="0"/>
              <a:t>bilinears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Due to two Lorentz symmetries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with as many kinds gamma matrices,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Many fermion </a:t>
            </a:r>
            <a:r>
              <a:rPr lang="en-US" dirty="0" err="1" smtClean="0"/>
              <a:t>bilinears</a:t>
            </a:r>
            <a:r>
              <a:rPr lang="en-US" dirty="0" smtClean="0"/>
              <a:t> are forbidden</a:t>
            </a:r>
            <a:br>
              <a:rPr lang="en-US" dirty="0" smtClean="0"/>
            </a:br>
            <a:r>
              <a:rPr lang="en-US" dirty="0" err="1" smtClean="0"/>
              <a:t>eg</a:t>
            </a:r>
            <a:r>
              <a:rPr lang="en-US" dirty="0" smtClean="0"/>
              <a:t>.        ,                              forbidden</a:t>
            </a:r>
          </a:p>
          <a:p>
            <a:r>
              <a:rPr lang="en-US" dirty="0" smtClean="0"/>
              <a:t>From the Standard Model matter </a:t>
            </a:r>
            <a:r>
              <a:rPr lang="en-US" dirty="0" err="1" smtClean="0"/>
              <a:t>Lagrangian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q</a:t>
            </a:r>
            <a:r>
              <a:rPr lang="en-US" dirty="0" smtClean="0"/>
              <a:t> ~ </a:t>
            </a:r>
            <a:r>
              <a:rPr lang="en-US" i="1" dirty="0" smtClean="0"/>
              <a:t>u</a:t>
            </a:r>
            <a:r>
              <a:rPr lang="en-US" dirty="0" smtClean="0"/>
              <a:t> ~ </a:t>
            </a:r>
            <a:r>
              <a:rPr lang="en-US" i="1" dirty="0" smtClean="0"/>
              <a:t>d</a:t>
            </a:r>
            <a:r>
              <a:rPr lang="en-US" dirty="0" smtClean="0"/>
              <a:t>, but </a:t>
            </a:r>
            <a:r>
              <a:rPr lang="en-US" i="1" dirty="0" smtClean="0">
                <a:solidFill>
                  <a:srgbClr val="0070C0"/>
                </a:solidFill>
              </a:rPr>
              <a:t>l</a:t>
            </a:r>
            <a:r>
              <a:rPr lang="en-US" dirty="0" smtClean="0">
                <a:solidFill>
                  <a:srgbClr val="0070C0"/>
                </a:solidFill>
              </a:rPr>
              <a:t> ~ </a:t>
            </a:r>
            <a:r>
              <a:rPr lang="en-US" i="1" dirty="0" smtClean="0">
                <a:solidFill>
                  <a:srgbClr val="0070C0"/>
                </a:solidFill>
              </a:rPr>
              <a:t>e</a:t>
            </a:r>
            <a:r>
              <a:rPr lang="en-US" dirty="0" smtClean="0">
                <a:solidFill>
                  <a:srgbClr val="0070C0"/>
                </a:solidFill>
              </a:rPr>
              <a:t> can belong to different </a:t>
            </a:r>
            <a:r>
              <a:rPr lang="en-US" dirty="0" smtClean="0"/>
              <a:t>Lorentz group.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9256" y="2497084"/>
            <a:ext cx="2805488" cy="8802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127" y="3791041"/>
            <a:ext cx="1963540" cy="3075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795" y="3748029"/>
            <a:ext cx="457370" cy="307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905" y="4604142"/>
            <a:ext cx="6850939" cy="8205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0" y="827947"/>
            <a:ext cx="2355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[KSC, J-H Park</a:t>
            </a:r>
            <a:r>
              <a:rPr lang="en-US" dirty="0" smtClean="0"/>
              <a:t>]</a:t>
            </a:r>
            <a:endParaRPr lang="en-US" dirty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3335" y="2551731"/>
            <a:ext cx="219459" cy="314876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0430" y="3024867"/>
            <a:ext cx="277577" cy="32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576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dim. effective Ops.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Dimension 5 </a:t>
            </a:r>
            <a:r>
              <a:rPr lang="en-US" sz="1800" dirty="0" smtClean="0">
                <a:solidFill>
                  <a:srgbClr val="0070C0"/>
                </a:solidFill>
              </a:rPr>
              <a:t>[Weinberg]</a:t>
            </a:r>
            <a:r>
              <a:rPr lang="en-US" dirty="0" smtClean="0"/>
              <a:t> </a:t>
            </a:r>
            <a:r>
              <a:rPr lang="en-US" i="1" dirty="0" err="1" smtClean="0"/>
              <a:t>lhlh</a:t>
            </a:r>
            <a:endParaRPr lang="en-US" i="1" dirty="0" smtClean="0"/>
          </a:p>
          <a:p>
            <a:r>
              <a:rPr lang="en-US" dirty="0" smtClean="0"/>
              <a:t>Many operators of dimension 6. ex.                    forbidden.</a:t>
            </a:r>
          </a:p>
          <a:p>
            <a:r>
              <a:rPr lang="en-US" dirty="0" smtClean="0"/>
              <a:t>ex. </a:t>
            </a:r>
            <a:r>
              <a:rPr lang="en-US" sz="1800" dirty="0" smtClean="0">
                <a:solidFill>
                  <a:srgbClr val="0070C0"/>
                </a:solidFill>
              </a:rPr>
              <a:t>[Han, </a:t>
            </a:r>
            <a:r>
              <a:rPr lang="en-US" sz="1800" dirty="0" err="1" smtClean="0">
                <a:solidFill>
                  <a:srgbClr val="0070C0"/>
                </a:solidFill>
              </a:rPr>
              <a:t>Skiba</a:t>
            </a:r>
            <a:r>
              <a:rPr lang="en-US" sz="1800" dirty="0" smtClean="0">
                <a:solidFill>
                  <a:srgbClr val="0070C0"/>
                </a:solidFill>
              </a:rPr>
              <a:t> 05]</a:t>
            </a:r>
            <a:endParaRPr lang="en-US" sz="18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1660" y="3125193"/>
            <a:ext cx="4267087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6459" y="2119816"/>
            <a:ext cx="1427246" cy="29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285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SM DFT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origin of gravity and the SM may be traced to string theory.</a:t>
            </a:r>
          </a:p>
          <a:p>
            <a:endParaRPr lang="en-US" dirty="0" smtClean="0"/>
          </a:p>
          <a:p>
            <a:r>
              <a:rPr lang="en-US" dirty="0" smtClean="0"/>
              <a:t>Double field theory can incorporate </a:t>
            </a:r>
            <a:r>
              <a:rPr lang="en-US" i="1" dirty="0" smtClean="0"/>
              <a:t>T</a:t>
            </a:r>
            <a:r>
              <a:rPr lang="en-US" dirty="0" smtClean="0"/>
              <a:t>-duality symmetry</a:t>
            </a:r>
          </a:p>
          <a:p>
            <a:pPr lvl="1"/>
            <a:r>
              <a:rPr lang="en-US" dirty="0" smtClean="0"/>
              <a:t>Gauge interaction: restriction from diff invariance of the doubled symmetry.</a:t>
            </a:r>
          </a:p>
          <a:p>
            <a:pPr lvl="1"/>
            <a:r>
              <a:rPr lang="en-US" dirty="0" smtClean="0"/>
              <a:t>We cannot have covariant theta term: strong CP problem.</a:t>
            </a:r>
          </a:p>
          <a:p>
            <a:pPr lvl="1"/>
            <a:r>
              <a:rPr lang="en-US" dirty="0" smtClean="0"/>
              <a:t>Fermion interactions: O(3,1)</a:t>
            </a:r>
            <a:r>
              <a:rPr lang="en-US" dirty="0" err="1" smtClean="0"/>
              <a:t>xO</a:t>
            </a:r>
            <a:r>
              <a:rPr lang="en-US" dirty="0" smtClean="0"/>
              <a:t>(1,3) gauge symmetry is very restrictive.</a:t>
            </a:r>
          </a:p>
        </p:txBody>
      </p:sp>
    </p:spTree>
    <p:extLst>
      <p:ext uri="{BB962C8B-B14F-4D97-AF65-F5344CB8AC3E}">
        <p14:creationId xmlns:p14="http://schemas.microsoft.com/office/powerpoint/2010/main" xmlns="" val="11301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6301"/>
            <a:ext cx="8229600" cy="9906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16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6301"/>
            <a:ext cx="8229600" cy="990600"/>
          </a:xfrm>
        </p:spPr>
        <p:txBody>
          <a:bodyPr/>
          <a:lstStyle/>
          <a:p>
            <a:r>
              <a:rPr lang="en-US" dirty="0" smtClean="0"/>
              <a:t>Supplementary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higher dimension</a:t>
            </a:r>
            <a:r>
              <a:rPr lang="en-US" altLang="ko-K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Simple principle</a:t>
            </a:r>
            <a:endParaRPr lang="en-US" dirty="0"/>
          </a:p>
          <a:p>
            <a:pPr lvl="1"/>
            <a:r>
              <a:rPr lang="en-US" dirty="0" smtClean="0"/>
              <a:t>Kaluza Klein</a:t>
            </a:r>
          </a:p>
          <a:p>
            <a:pPr lvl="2"/>
            <a:r>
              <a:rPr lang="en-US" dirty="0" smtClean="0"/>
              <a:t>5D pure gravity = 4D gravity  + Maxwell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μ</a:t>
            </a:r>
            <a:r>
              <a:rPr lang="en-US" dirty="0" smtClean="0"/>
              <a:t> + scalar</a:t>
            </a:r>
          </a:p>
          <a:p>
            <a:pPr lvl="1"/>
            <a:r>
              <a:rPr lang="en-US" i="1" dirty="0" smtClean="0"/>
              <a:t>N </a:t>
            </a:r>
            <a:r>
              <a:rPr lang="en-US" dirty="0" smtClean="0"/>
              <a:t>&gt; 1 supersymetries</a:t>
            </a:r>
          </a:p>
          <a:p>
            <a:pPr lvl="2"/>
            <a:r>
              <a:rPr lang="en-US" dirty="0" smtClean="0"/>
              <a:t>A collection of multiplets = just a </a:t>
            </a:r>
            <a:r>
              <a:rPr lang="en-US" dirty="0" smtClean="0">
                <a:solidFill>
                  <a:srgbClr val="3366FF"/>
                </a:solidFill>
              </a:rPr>
              <a:t>single multiplet</a:t>
            </a:r>
            <a:r>
              <a:rPr lang="en-US" dirty="0" smtClean="0"/>
              <a:t> in higher dim</a:t>
            </a:r>
          </a:p>
          <a:p>
            <a:pPr lvl="1"/>
            <a:r>
              <a:rPr lang="en-US" dirty="0" smtClean="0"/>
              <a:t>Flavor physics</a:t>
            </a:r>
          </a:p>
          <a:p>
            <a:pPr lvl="2"/>
            <a:r>
              <a:rPr lang="en-US" dirty="0" smtClean="0"/>
              <a:t>Couplings are overlap of wavefns in the internal dimensions.</a:t>
            </a:r>
          </a:p>
          <a:p>
            <a:endParaRPr lang="en-US" dirty="0"/>
          </a:p>
          <a:p>
            <a:r>
              <a:rPr lang="en-US" dirty="0" smtClean="0"/>
              <a:t>Complicated 4D physics </a:t>
            </a:r>
            <a:br>
              <a:rPr lang="en-US" dirty="0" smtClean="0"/>
            </a:br>
            <a:r>
              <a:rPr lang="en-US" dirty="0" smtClean="0"/>
              <a:t>= </a:t>
            </a:r>
            <a:r>
              <a:rPr lang="en-US" dirty="0" smtClean="0">
                <a:solidFill>
                  <a:srgbClr val="3366FF"/>
                </a:solidFill>
              </a:rPr>
              <a:t>geometry</a:t>
            </a:r>
            <a:r>
              <a:rPr lang="en-US" dirty="0" smtClean="0"/>
              <a:t> of extra dimensions</a:t>
            </a:r>
          </a:p>
          <a:p>
            <a:r>
              <a:rPr lang="en-US" dirty="0"/>
              <a:t>String theory </a:t>
            </a:r>
            <a:r>
              <a:rPr lang="en-US" dirty="0">
                <a:solidFill>
                  <a:srgbClr val="3366FF"/>
                </a:solidFill>
              </a:rPr>
              <a:t>predicts</a:t>
            </a:r>
            <a:r>
              <a:rPr lang="en-US" dirty="0"/>
              <a:t> extra </a:t>
            </a:r>
            <a:r>
              <a:rPr lang="en-US" dirty="0" smtClean="0"/>
              <a:t>dimensions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4961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Decompactification</a:t>
            </a:r>
            <a:endParaRPr lang="en-US" dirty="0"/>
          </a:p>
        </p:txBody>
      </p:sp>
      <p:pic>
        <p:nvPicPr>
          <p:cNvPr id="5" name="Content Placeholder 4" descr="스크린샷 2014-10-24 오전 9.43.5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" y="1404424"/>
            <a:ext cx="8229600" cy="4876800"/>
          </a:xfrm>
        </p:spPr>
      </p:pic>
    </p:spTree>
    <p:extLst>
      <p:ext uri="{BB962C8B-B14F-4D97-AF65-F5344CB8AC3E}">
        <p14:creationId xmlns:p14="http://schemas.microsoft.com/office/powerpoint/2010/main" xmlns="" val="20211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스크린샷 2014-10-23 오후 11.09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10198"/>
            <a:ext cx="9144000" cy="2913681"/>
          </a:xfrm>
          <a:prstGeom prst="rect">
            <a:avLst/>
          </a:prstGeom>
        </p:spPr>
      </p:pic>
      <p:pic>
        <p:nvPicPr>
          <p:cNvPr id="5" name="Picture 4" descr="스크린샷 2014-10-23 오후 11.42.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0774" y="1970426"/>
            <a:ext cx="5126566" cy="14250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77" y="1463398"/>
            <a:ext cx="3910265" cy="29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353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21784"/>
            <a:ext cx="8229600" cy="4876800"/>
          </a:xfrm>
        </p:spPr>
        <p:txBody>
          <a:bodyPr/>
          <a:lstStyle/>
          <a:p>
            <a:r>
              <a:rPr lang="en-US" dirty="0" smtClean="0"/>
              <a:t>10D IIA action </a:t>
            </a:r>
            <a:endParaRPr lang="en-US" dirty="0"/>
          </a:p>
        </p:txBody>
      </p:sp>
      <p:pic>
        <p:nvPicPr>
          <p:cNvPr id="4" name="Picture 3" descr="스크린샷 2014-10-24 오전 10.13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2" y="1738411"/>
            <a:ext cx="8530167" cy="35220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43924" y="5598584"/>
            <a:ext cx="3580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still use F4 instead of tilde F4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14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10D IIB action</a:t>
            </a:r>
            <a:endParaRPr lang="en-US" dirty="0"/>
          </a:p>
        </p:txBody>
      </p:sp>
      <p:pic>
        <p:nvPicPr>
          <p:cNvPr id="5" name="Picture 4" descr="스크린샷 2014-10-24 오전 10.10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37" y="1739796"/>
            <a:ext cx="8312727" cy="431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250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 of gauge boson ‘closed’-style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225" y="1345264"/>
            <a:ext cx="7846846" cy="518008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Cf.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Compactification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of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heterotic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string on internal </a:t>
            </a:r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baseline="30000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</a:p>
          <a:p>
            <a:r>
              <a:rPr lang="en-US" sz="2400" dirty="0" smtClean="0"/>
              <a:t>Moduli space O(22,6) / [O(22) x O(6)]</a:t>
            </a:r>
          </a:p>
          <a:p>
            <a:pPr lvl="1"/>
            <a:r>
              <a:rPr lang="en-US" sz="2000" dirty="0" smtClean="0"/>
              <a:t>O(22,6): different </a:t>
            </a:r>
            <a:r>
              <a:rPr lang="en-US" sz="2000" dirty="0" err="1" smtClean="0"/>
              <a:t>compactification</a:t>
            </a:r>
            <a:endParaRPr lang="en-US" sz="2000" dirty="0" smtClean="0"/>
          </a:p>
          <a:p>
            <a:pPr lvl="1"/>
            <a:r>
              <a:rPr lang="en-US" sz="2000" dirty="0" smtClean="0"/>
              <a:t>O(22) and O(6) gauge symmetries.</a:t>
            </a:r>
          </a:p>
          <a:p>
            <a:r>
              <a:rPr lang="en-US" sz="2400" dirty="0" smtClean="0"/>
              <a:t>The net physical fields have </a:t>
            </a:r>
            <a:r>
              <a:rPr lang="en-US" sz="2400" dirty="0" err="1" smtClean="0"/>
              <a:t>d.f.</a:t>
            </a:r>
            <a:endParaRPr lang="en-US" sz="2400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400" dirty="0" smtClean="0"/>
              <a:t>taking </a:t>
            </a:r>
            <a:r>
              <a:rPr lang="en-US" sz="2400" dirty="0"/>
              <a:t>into account</a:t>
            </a:r>
          </a:p>
          <a:p>
            <a:pPr lvl="1"/>
            <a:r>
              <a:rPr lang="en-US" sz="2000" i="1" dirty="0" err="1" smtClean="0">
                <a:solidFill>
                  <a:srgbClr val="0054D0"/>
                </a:solidFill>
              </a:rPr>
              <a:t>g</a:t>
            </a:r>
            <a:r>
              <a:rPr lang="en-US" sz="2000" i="1" baseline="-25000" dirty="0" err="1" smtClean="0">
                <a:solidFill>
                  <a:srgbClr val="0054D0"/>
                </a:solidFill>
              </a:rPr>
              <a:t>mn</a:t>
            </a:r>
            <a:r>
              <a:rPr lang="en-US" sz="2000" i="1" dirty="0" smtClean="0">
                <a:solidFill>
                  <a:srgbClr val="0054D0"/>
                </a:solidFill>
              </a:rPr>
              <a:t>: 6•7/ 2 = 21</a:t>
            </a:r>
          </a:p>
          <a:p>
            <a:pPr lvl="1"/>
            <a:r>
              <a:rPr lang="en-US" sz="2000" i="1" dirty="0" err="1" smtClean="0">
                <a:solidFill>
                  <a:srgbClr val="0054D0"/>
                </a:solidFill>
              </a:rPr>
              <a:t>B</a:t>
            </a:r>
            <a:r>
              <a:rPr lang="en-US" sz="2000" i="1" baseline="-25000" dirty="0" err="1" smtClean="0">
                <a:solidFill>
                  <a:srgbClr val="0054D0"/>
                </a:solidFill>
              </a:rPr>
              <a:t>mn</a:t>
            </a:r>
            <a:r>
              <a:rPr lang="en-US" sz="2000" i="1" dirty="0" smtClean="0">
                <a:solidFill>
                  <a:srgbClr val="0054D0"/>
                </a:solidFill>
              </a:rPr>
              <a:t>: 6</a:t>
            </a:r>
            <a:r>
              <a:rPr lang="en-US" sz="2000" i="1" dirty="0">
                <a:solidFill>
                  <a:srgbClr val="0054D0"/>
                </a:solidFill>
              </a:rPr>
              <a:t>•</a:t>
            </a:r>
            <a:r>
              <a:rPr lang="en-US" sz="2000" i="1" dirty="0" smtClean="0">
                <a:solidFill>
                  <a:srgbClr val="0054D0"/>
                </a:solidFill>
              </a:rPr>
              <a:t>5/ 2 = 15</a:t>
            </a:r>
          </a:p>
          <a:p>
            <a:pPr lvl="1"/>
            <a:r>
              <a:rPr lang="en-US" sz="2000" i="1" dirty="0" err="1" smtClean="0">
                <a:solidFill>
                  <a:srgbClr val="0054D0"/>
                </a:solidFill>
              </a:rPr>
              <a:t>A</a:t>
            </a:r>
            <a:r>
              <a:rPr lang="en-US" sz="2000" i="1" baseline="-25000" dirty="0" err="1" smtClean="0">
                <a:solidFill>
                  <a:srgbClr val="0054D0"/>
                </a:solidFill>
              </a:rPr>
              <a:t>m</a:t>
            </a:r>
            <a:r>
              <a:rPr lang="en-US" sz="2000" i="1" baseline="30000" dirty="0" err="1" smtClean="0">
                <a:solidFill>
                  <a:srgbClr val="0054D0"/>
                </a:solidFill>
              </a:rPr>
              <a:t>I</a:t>
            </a:r>
            <a:r>
              <a:rPr lang="en-US" sz="2000" i="1" dirty="0" smtClean="0">
                <a:solidFill>
                  <a:srgbClr val="0054D0"/>
                </a:solidFill>
              </a:rPr>
              <a:t>: 16•6</a:t>
            </a:r>
          </a:p>
          <a:p>
            <a:pPr lvl="1"/>
            <a:r>
              <a:rPr lang="en-US" i="1" dirty="0" smtClean="0">
                <a:solidFill>
                  <a:srgbClr val="0054D0"/>
                </a:solidFill>
              </a:rPr>
              <a:t>Enhancement to </a:t>
            </a:r>
            <a:r>
              <a:rPr lang="en-US" i="1" dirty="0" err="1" smtClean="0">
                <a:solidFill>
                  <a:srgbClr val="0054D0"/>
                </a:solidFill>
              </a:rPr>
              <a:t>nonabelian</a:t>
            </a:r>
            <a:endParaRPr lang="en-US" sz="20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3670057"/>
            <a:ext cx="3534227" cy="53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306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Kaluza and Klein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Pure 5D</a:t>
            </a:r>
            <a:r>
              <a:rPr lang="ko-KR" altLang="en-US" dirty="0"/>
              <a:t> </a:t>
            </a:r>
            <a:r>
              <a:rPr lang="en-US" altLang="ko-KR" dirty="0" smtClean="0"/>
              <a:t>gravity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 smtClean="0"/>
              <a:t>on a circle </a:t>
            </a:r>
            <a:r>
              <a:rPr lang="en-US" i="1" dirty="0" smtClean="0"/>
              <a:t>S</a:t>
            </a:r>
            <a:r>
              <a:rPr lang="en-US" baseline="30000" dirty="0" smtClean="0"/>
              <a:t>1</a:t>
            </a:r>
            <a:r>
              <a:rPr lang="en-US" dirty="0" smtClean="0"/>
              <a:t>: </a:t>
            </a:r>
            <a:r>
              <a:rPr lang="en-US" i="1" dirty="0" err="1"/>
              <a:t>G</a:t>
            </a:r>
            <a:r>
              <a:rPr lang="en-US" i="1" baseline="-25000" dirty="0" err="1"/>
              <a:t>mn</a:t>
            </a:r>
            <a:r>
              <a:rPr lang="en-US" dirty="0"/>
              <a:t> </a:t>
            </a:r>
            <a:r>
              <a:rPr lang="en-US" altLang="ko-KR" dirty="0" smtClean="0"/>
              <a:t>~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i="1" dirty="0"/>
              <a:t>G</a:t>
            </a:r>
            <a:r>
              <a:rPr lang="en-US" i="1" baseline="-25000" dirty="0"/>
              <a:t>μν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i="1" baseline="-25000" dirty="0"/>
              <a:t>μ</a:t>
            </a:r>
            <a:r>
              <a:rPr lang="en-US" baseline="-25000" dirty="0"/>
              <a:t>5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baseline="-25000" dirty="0"/>
              <a:t>55</a:t>
            </a:r>
            <a:r>
              <a:rPr lang="en-US" dirty="0"/>
              <a:t>)</a:t>
            </a:r>
            <a:endParaRPr lang="en-US" altLang="ko-KR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isometry = U(1) gauge symmetry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= </a:t>
            </a:r>
            <a:r>
              <a:rPr lang="en-US" altLang="ko-KR" dirty="0"/>
              <a:t>4D gravity + Maxwell + </a:t>
            </a:r>
            <a:r>
              <a:rPr lang="en-US" altLang="ko-KR" dirty="0">
                <a:solidFill>
                  <a:srgbClr val="0070C0"/>
                </a:solidFill>
              </a:rPr>
              <a:t>scalar</a:t>
            </a:r>
          </a:p>
          <a:p>
            <a:endParaRPr lang="en-US" dirty="0"/>
          </a:p>
        </p:txBody>
      </p:sp>
      <p:pic>
        <p:nvPicPr>
          <p:cNvPr id="5" name="Picture 4" descr="스크린샷 2014-09-29 오후 10.48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609" y="5277826"/>
            <a:ext cx="6954477" cy="1003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015" y="3109512"/>
            <a:ext cx="6420071" cy="4166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755" y="1600200"/>
            <a:ext cx="2996490" cy="6187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30637" y="4712620"/>
            <a:ext cx="235192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en-US" altLang="ko-KR" smtClean="0"/>
              <a:t>Consistent truncation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72656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Supersymmetry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{Q,Q*} = P </a:t>
            </a:r>
            <a:r>
              <a:rPr lang="en-US" dirty="0" smtClean="0">
                <a:solidFill>
                  <a:schemeClr val="accent5"/>
                </a:solidFill>
              </a:rPr>
              <a:t>: P Poincare</a:t>
            </a:r>
          </a:p>
          <a:p>
            <a:r>
              <a:rPr lang="en-US" dirty="0" smtClean="0"/>
              <a:t>[M,Q] = ½ Q </a:t>
            </a:r>
            <a:r>
              <a:rPr lang="en-US" dirty="0" smtClean="0">
                <a:solidFill>
                  <a:srgbClr val="808DA0"/>
                </a:solidFill>
              </a:rPr>
              <a:t>: Q carries angular momentum ½.</a:t>
            </a:r>
          </a:p>
          <a:p>
            <a:r>
              <a:rPr lang="en-US" dirty="0" smtClean="0"/>
              <a:t>Creation / annihilation</a:t>
            </a:r>
          </a:p>
          <a:p>
            <a:pPr marL="0" indent="0">
              <a:buNone/>
            </a:pPr>
            <a:r>
              <a:rPr lang="en-US" dirty="0" smtClean="0"/>
              <a:t>	A</a:t>
            </a:r>
            <a:r>
              <a:rPr lang="en-US" baseline="30000" dirty="0" smtClean="0"/>
              <a:t>+</a:t>
            </a:r>
            <a:r>
              <a:rPr lang="en-US" dirty="0" smtClean="0"/>
              <a:t>| </a:t>
            </a:r>
            <a:r>
              <a:rPr lang="el-GR" dirty="0" smtClean="0"/>
              <a:t>λ</a:t>
            </a:r>
            <a:r>
              <a:rPr lang="en-US" dirty="0" smtClean="0"/>
              <a:t> &gt; = | </a:t>
            </a:r>
            <a:r>
              <a:rPr lang="el-GR" dirty="0" smtClean="0"/>
              <a:t>λ</a:t>
            </a:r>
            <a:r>
              <a:rPr lang="en-US" dirty="0" smtClean="0"/>
              <a:t> + ½&gt;</a:t>
            </a:r>
          </a:p>
          <a:p>
            <a:endParaRPr lang="en-US" dirty="0"/>
          </a:p>
          <a:p>
            <a:r>
              <a:rPr lang="en-US" i="1" dirty="0" smtClean="0"/>
              <a:t>N</a:t>
            </a:r>
            <a:r>
              <a:rPr lang="en-US" dirty="0" smtClean="0"/>
              <a:t> generators</a:t>
            </a:r>
          </a:p>
          <a:p>
            <a:pPr marL="0" indent="0">
              <a:buNone/>
            </a:pPr>
            <a:r>
              <a:rPr lang="en-US" dirty="0" smtClean="0"/>
              <a:t>	(A</a:t>
            </a:r>
            <a:r>
              <a:rPr lang="en-US" baseline="30000" dirty="0" smtClean="0"/>
              <a:t>+</a:t>
            </a:r>
            <a:r>
              <a:rPr lang="en-US" dirty="0"/>
              <a:t>)</a:t>
            </a:r>
            <a:r>
              <a:rPr lang="en-US" i="1" baseline="30000" dirty="0" smtClean="0"/>
              <a:t>N </a:t>
            </a:r>
            <a:r>
              <a:rPr lang="en-US" dirty="0" smtClean="0"/>
              <a:t>| </a:t>
            </a:r>
            <a:r>
              <a:rPr lang="el-GR" dirty="0" smtClean="0"/>
              <a:t>λ</a:t>
            </a:r>
            <a:r>
              <a:rPr lang="en-US" dirty="0" smtClean="0"/>
              <a:t> &gt; = | </a:t>
            </a:r>
            <a:r>
              <a:rPr lang="el-GR" dirty="0" smtClean="0"/>
              <a:t>λ</a:t>
            </a:r>
            <a:r>
              <a:rPr lang="en-US" dirty="0" smtClean="0"/>
              <a:t> + </a:t>
            </a:r>
            <a:r>
              <a:rPr lang="en-US" i="1" dirty="0" smtClean="0"/>
              <a:t>N</a:t>
            </a:r>
            <a:r>
              <a:rPr lang="en-US" dirty="0" smtClean="0"/>
              <a:t>/2 &gt;</a:t>
            </a:r>
          </a:p>
          <a:p>
            <a:endParaRPr lang="en-US" dirty="0" smtClean="0">
              <a:solidFill>
                <a:srgbClr val="D2533C"/>
              </a:solidFill>
            </a:endParaRPr>
          </a:p>
          <a:p>
            <a:r>
              <a:rPr lang="en-US" dirty="0" smtClean="0">
                <a:solidFill>
                  <a:srgbClr val="D2533C"/>
                </a:solidFill>
              </a:rPr>
              <a:t>No consistent interacting</a:t>
            </a:r>
            <a:r>
              <a:rPr lang="en-US" dirty="0" smtClean="0"/>
              <a:t> theory with </a:t>
            </a:r>
            <a:r>
              <a:rPr lang="en-US" dirty="0" smtClean="0">
                <a:solidFill>
                  <a:srgbClr val="3366FF"/>
                </a:solidFill>
              </a:rPr>
              <a:t>spin higher than 2</a:t>
            </a:r>
            <a:r>
              <a:rPr lang="en-US" dirty="0" smtClean="0"/>
              <a:t>.</a:t>
            </a:r>
          </a:p>
          <a:p>
            <a:r>
              <a:rPr lang="en-US" dirty="0" smtClean="0"/>
              <a:t>Gravity multiplet</a:t>
            </a:r>
            <a:r>
              <a:rPr lang="en-US" dirty="0"/>
              <a:t> </a:t>
            </a:r>
            <a:r>
              <a:rPr lang="en-US" dirty="0" smtClean="0"/>
              <a:t>-2 </a:t>
            </a:r>
            <a:r>
              <a:rPr lang="en-US" dirty="0"/>
              <a:t>+ </a:t>
            </a:r>
            <a:r>
              <a:rPr lang="en-US" i="1" dirty="0"/>
              <a:t>N</a:t>
            </a:r>
            <a:r>
              <a:rPr lang="en-US" dirty="0"/>
              <a:t>/2 </a:t>
            </a:r>
            <a:r>
              <a:rPr lang="en-US" dirty="0" smtClean="0"/>
              <a:t>= 2</a:t>
            </a:r>
          </a:p>
          <a:p>
            <a:r>
              <a:rPr lang="en-US" i="1" dirty="0" smtClean="0"/>
              <a:t>N</a:t>
            </a:r>
            <a:r>
              <a:rPr lang="en-US" dirty="0" smtClean="0"/>
              <a:t> =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6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Supersymmetry from higher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</a:t>
            </a:r>
            <a:r>
              <a:rPr lang="en-US" i="1" dirty="0" smtClean="0"/>
              <a:t>N</a:t>
            </a:r>
            <a:r>
              <a:rPr lang="en-US" dirty="0" smtClean="0"/>
              <a:t> = 1 multiplets = a single multiplet in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/>
              <a:t>≥ </a:t>
            </a:r>
            <a:r>
              <a:rPr lang="en-US" dirty="0" smtClean="0"/>
              <a:t>2 SUSY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Also understood as dimensional reduction of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3366FF"/>
                </a:solidFill>
              </a:rPr>
              <a:t>  the minimal SUSY of a higher dimensional theory.</a:t>
            </a:r>
          </a:p>
          <a:p>
            <a:pPr lvl="1"/>
            <a:r>
              <a:rPr lang="en-US" dirty="0" err="1" smtClean="0"/>
              <a:t>Isometry</a:t>
            </a:r>
            <a:r>
              <a:rPr lang="en-US" dirty="0" smtClean="0"/>
              <a:t> of extra dimensions = R-</a:t>
            </a:r>
            <a:r>
              <a:rPr lang="en-US" dirty="0" err="1" smtClean="0"/>
              <a:t>symemtry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3378655" y="3470550"/>
            <a:ext cx="82614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/>
              <a:t>chiral</a:t>
            </a:r>
            <a:r>
              <a:rPr lang="en-US" baseline="-25000" dirty="0"/>
              <a:t>+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43358" y="4322197"/>
            <a:ext cx="78752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/>
              <a:t>chiral</a:t>
            </a:r>
            <a:r>
              <a:rPr lang="en-US" baseline="-25000" dirty="0"/>
              <a:t>-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069085" y="3470550"/>
            <a:ext cx="73627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smtClean="0"/>
              <a:t>chiral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204798" y="2583648"/>
            <a:ext cx="82608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/>
              <a:t>vector</a:t>
            </a:r>
          </a:p>
        </p:txBody>
      </p:sp>
      <p:cxnSp>
        <p:nvCxnSpPr>
          <p:cNvPr id="10" name="Straight Connector 9"/>
          <p:cNvCxnSpPr>
            <a:stCxn id="4" idx="2"/>
            <a:endCxn id="6" idx="0"/>
          </p:cNvCxnSpPr>
          <p:nvPr/>
        </p:nvCxnSpPr>
        <p:spPr>
          <a:xfrm>
            <a:off x="3791727" y="3839882"/>
            <a:ext cx="845391" cy="4823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8" idx="2"/>
            <a:endCxn id="7" idx="0"/>
          </p:cNvCxnSpPr>
          <p:nvPr/>
        </p:nvCxnSpPr>
        <p:spPr>
          <a:xfrm>
            <a:off x="4617838" y="2952980"/>
            <a:ext cx="819384" cy="5175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2"/>
            <a:endCxn id="4" idx="0"/>
          </p:cNvCxnSpPr>
          <p:nvPr/>
        </p:nvCxnSpPr>
        <p:spPr>
          <a:xfrm flipH="1">
            <a:off x="3791727" y="2952980"/>
            <a:ext cx="826111" cy="51757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611111" y="3804627"/>
            <a:ext cx="826111" cy="51757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8961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maximal dimension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Maximal </a:t>
            </a:r>
            <a:r>
              <a:rPr lang="en-US" dirty="0" smtClean="0"/>
              <a:t>Poincare </a:t>
            </a:r>
            <a:r>
              <a:rPr lang="en-US" dirty="0"/>
              <a:t>= </a:t>
            </a:r>
            <a:r>
              <a:rPr lang="en-US" dirty="0" smtClean="0"/>
              <a:t>11D SUGRA </a:t>
            </a:r>
            <a:r>
              <a:rPr lang="en-US" dirty="0"/>
              <a:t>[</a:t>
            </a:r>
            <a:r>
              <a:rPr lang="en-US" dirty="0" err="1"/>
              <a:t>Nahm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Fermions are </a:t>
            </a:r>
            <a:r>
              <a:rPr lang="en-US" altLang="ko-KR" dirty="0"/>
              <a:t>32 </a:t>
            </a:r>
            <a:r>
              <a:rPr lang="en-US" altLang="ko-KR" dirty="0" smtClean="0"/>
              <a:t>component </a:t>
            </a:r>
            <a:r>
              <a:rPr lang="en-US" dirty="0" err="1" smtClean="0"/>
              <a:t>Majorana-Weyl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Dimensional reduction on a circle gives</a:t>
            </a:r>
          </a:p>
          <a:p>
            <a:r>
              <a:rPr lang="en-US" dirty="0"/>
              <a:t>10D </a:t>
            </a:r>
            <a:r>
              <a:rPr lang="en-US" dirty="0">
                <a:solidFill>
                  <a:srgbClr val="3366FF"/>
                </a:solidFill>
              </a:rPr>
              <a:t>IIA supergravity </a:t>
            </a:r>
            <a:r>
              <a:rPr lang="en-US" sz="1800" dirty="0"/>
              <a:t>(parity symmetric)</a:t>
            </a:r>
          </a:p>
          <a:p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ny </a:t>
            </a:r>
            <a:r>
              <a:rPr lang="en-US" dirty="0" smtClean="0">
                <a:solidFill>
                  <a:schemeClr val="tx2"/>
                </a:solidFill>
              </a:rPr>
              <a:t>D ≥ 12 </a:t>
            </a:r>
            <a:r>
              <a:rPr lang="en-US" dirty="0"/>
              <a:t>multiplet </a:t>
            </a:r>
            <a:r>
              <a:rPr lang="en-US" dirty="0" smtClean="0"/>
              <a:t>contains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λ </a:t>
            </a:r>
            <a:r>
              <a:rPr lang="en-US" dirty="0">
                <a:solidFill>
                  <a:schemeClr val="tx2"/>
                </a:solidFill>
              </a:rPr>
              <a:t>&gt; ½ state </a:t>
            </a:r>
            <a:r>
              <a:rPr lang="en-US" sz="1800" dirty="0" smtClean="0"/>
              <a:t>(</a:t>
            </a:r>
            <a:r>
              <a:rPr lang="en-US" sz="1800" dirty="0"/>
              <a:t>in 4D language)</a:t>
            </a:r>
            <a:endParaRPr lang="en-US" dirty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dirty="0"/>
              <a:t>We know another 10D </a:t>
            </a:r>
            <a:r>
              <a:rPr lang="en-US" dirty="0">
                <a:solidFill>
                  <a:schemeClr val="tx2"/>
                </a:solidFill>
              </a:rPr>
              <a:t>IIB supergravity: from where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Cf. 12D with Lorentz sign. (10,2). Cliff(10,2) ~ Cliff(9,1)</a:t>
            </a:r>
          </a:p>
          <a:p>
            <a:pPr lvl="1"/>
            <a:r>
              <a:rPr lang="en-US" dirty="0"/>
              <a:t>We need compact </a:t>
            </a:r>
            <a:r>
              <a:rPr lang="en-US" dirty="0" smtClean="0"/>
              <a:t>torus. e.g. finite Newton constant.</a:t>
            </a:r>
            <a:endParaRPr lang="en-US" dirty="0"/>
          </a:p>
          <a:p>
            <a:endParaRPr lang="en-US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08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IIB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action becomes very simple if we </a:t>
            </a:r>
            <a:r>
              <a:rPr lang="en-US" dirty="0" err="1" smtClean="0"/>
              <a:t>complexify</a:t>
            </a:r>
            <a:endParaRPr lang="en-US" dirty="0" smtClean="0"/>
          </a:p>
          <a:p>
            <a:r>
              <a:rPr lang="en-US" dirty="0"/>
              <a:t>𝜏 = </a:t>
            </a:r>
            <a:r>
              <a:rPr lang="en-US" i="1" dirty="0" smtClean="0"/>
              <a:t>A</a:t>
            </a:r>
            <a:r>
              <a:rPr lang="en-US" i="1" baseline="-25000" dirty="0" smtClean="0"/>
              <a:t>0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i="1" dirty="0" err="1"/>
              <a:t>e</a:t>
            </a:r>
            <a:r>
              <a:rPr lang="en-US" i="1" baseline="30000" dirty="0" err="1"/>
              <a:t>φ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en-US" i="1" dirty="0" smtClean="0">
                <a:solidFill>
                  <a:schemeClr val="bg1">
                    <a:lumMod val="75000"/>
                  </a:schemeClr>
                </a:solidFill>
              </a:rPr>
              <a:t>B</a:t>
            </a:r>
            <a:r>
              <a:rPr lang="en-US" i="1" baseline="-25000" dirty="0" smtClean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- 𝜏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i="1" baseline="-25000" dirty="0" smtClean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n-US" dirty="0">
                <a:solidFill>
                  <a:srgbClr val="BFBFBF"/>
                </a:solidFill>
              </a:rPr>
              <a:t>,…</a:t>
            </a:r>
            <a:r>
              <a:rPr lang="en-US" i="1" baseline="-25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dirty="0" smtClean="0"/>
              <a:t>has </a:t>
            </a:r>
            <a:r>
              <a:rPr lang="en-US" dirty="0">
                <a:solidFill>
                  <a:srgbClr val="0000FF"/>
                </a:solidFill>
              </a:rPr>
              <a:t>typical</a:t>
            </a:r>
            <a:r>
              <a:rPr lang="en-US" dirty="0"/>
              <a:t> form of </a:t>
            </a:r>
            <a:r>
              <a:rPr lang="en-US" dirty="0">
                <a:solidFill>
                  <a:schemeClr val="tx2"/>
                </a:solidFill>
              </a:rPr>
              <a:t>dimensionally reduced</a:t>
            </a:r>
            <a:r>
              <a:rPr lang="en-US" dirty="0"/>
              <a:t> </a:t>
            </a:r>
            <a:r>
              <a:rPr lang="en-US" dirty="0" smtClean="0"/>
              <a:t>form with two extra dimension of a </a:t>
            </a:r>
            <a:r>
              <a:rPr lang="en-US" dirty="0" smtClean="0">
                <a:solidFill>
                  <a:schemeClr val="tx2"/>
                </a:solidFill>
              </a:rPr>
              <a:t>torus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smtClean="0"/>
              <a:t>with the complex </a:t>
            </a:r>
            <a:r>
              <a:rPr lang="en-US" dirty="0"/>
              <a:t>structure </a:t>
            </a:r>
            <a:r>
              <a:rPr lang="en-US" dirty="0" smtClean="0"/>
              <a:t>𝜏 ~ SL(2,Z).</a:t>
            </a:r>
          </a:p>
          <a:p>
            <a:pPr lvl="1"/>
            <a:r>
              <a:rPr lang="en-US" dirty="0" smtClean="0"/>
              <a:t>Cf. No Kahler (volume)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No-go: </a:t>
            </a:r>
            <a:r>
              <a:rPr lang="en-US" dirty="0" smtClean="0">
                <a:solidFill>
                  <a:srgbClr val="D2533C"/>
                </a:solidFill>
              </a:rPr>
              <a:t>the maximal dimension is 11D.</a:t>
            </a:r>
          </a:p>
          <a:p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baseline="30000" dirty="0"/>
          </a:p>
          <a:p>
            <a:endParaRPr lang="en-US" dirty="0" smtClean="0"/>
          </a:p>
        </p:txBody>
      </p:sp>
      <p:pic>
        <p:nvPicPr>
          <p:cNvPr id="5" name="Picture 4" descr="torustau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3955" y="4572076"/>
            <a:ext cx="1698411" cy="86618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751" y="2820801"/>
            <a:ext cx="6245476" cy="74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021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1508</TotalTime>
  <Words>1564</Words>
  <Application>Microsoft Office PowerPoint</Application>
  <PresentationFormat>On-screen Show (4:3)</PresentationFormat>
  <Paragraphs>408</Paragraphs>
  <Slides>44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Default Theme</vt:lpstr>
      <vt:lpstr>Aspects of realistic model building</vt:lpstr>
      <vt:lpstr>Contents</vt:lpstr>
      <vt:lpstr>Supergravity in 12D</vt:lpstr>
      <vt:lpstr>Why higher dimension?</vt:lpstr>
      <vt:lpstr>Kaluza and Klein</vt:lpstr>
      <vt:lpstr>Supersymmetry</vt:lpstr>
      <vt:lpstr>Supersymmetry from higher dimensions</vt:lpstr>
      <vt:lpstr>The maximal dimension</vt:lpstr>
      <vt:lpstr>IIB action</vt:lpstr>
      <vt:lpstr>The highest dimensional theory</vt:lpstr>
      <vt:lpstr>12D SUGRA Formulation</vt:lpstr>
      <vt:lpstr>Field contents</vt:lpstr>
      <vt:lpstr>Known compactification</vt:lpstr>
      <vt:lpstr>Further compactification</vt:lpstr>
      <vt:lpstr>Unique 9D N = 2 SUGRA</vt:lpstr>
      <vt:lpstr>Field reduction</vt:lpstr>
      <vt:lpstr>Decompactification</vt:lpstr>
      <vt:lpstr>Valve structure</vt:lpstr>
      <vt:lpstr>Self-duality</vt:lpstr>
      <vt:lpstr>Fermions</vt:lpstr>
      <vt:lpstr>Emergent gravitino</vt:lpstr>
      <vt:lpstr>Summary 1: T-duality</vt:lpstr>
      <vt:lpstr>Summary 2: Why 12D?</vt:lpstr>
      <vt:lpstr>The Standard Model as Double Field Theory</vt:lpstr>
      <vt:lpstr>Introduction</vt:lpstr>
      <vt:lpstr>SM as DFT</vt:lpstr>
      <vt:lpstr>Warmup: covariant derivatives</vt:lpstr>
      <vt:lpstr>Double field theory</vt:lpstr>
      <vt:lpstr>Semicovariant derivative</vt:lpstr>
      <vt:lpstr>Inclusion of two spin connections</vt:lpstr>
      <vt:lpstr>Full O(D,D) covariance</vt:lpstr>
      <vt:lpstr>Gauge field</vt:lpstr>
      <vt:lpstr>The theta term</vt:lpstr>
      <vt:lpstr>Two Lorentz symmetries</vt:lpstr>
      <vt:lpstr>Fermion bilinears</vt:lpstr>
      <vt:lpstr>Higher dim. effective Ops.</vt:lpstr>
      <vt:lpstr>Summary: SM DFT</vt:lpstr>
      <vt:lpstr>Thank you!</vt:lpstr>
      <vt:lpstr>Supplementary</vt:lpstr>
      <vt:lpstr>Decompactification</vt:lpstr>
      <vt:lpstr>Slide 41</vt:lpstr>
      <vt:lpstr>Slide 42</vt:lpstr>
      <vt:lpstr>Slide 43</vt:lpstr>
      <vt:lpstr>Origin of gauge boson ‘closed’-style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Supergravity in 12D</dc:title>
  <dc:creator>nara ugha</dc:creator>
  <cp:lastModifiedBy>owner</cp:lastModifiedBy>
  <cp:revision>77</cp:revision>
  <dcterms:created xsi:type="dcterms:W3CDTF">2015-04-21T15:05:10Z</dcterms:created>
  <dcterms:modified xsi:type="dcterms:W3CDTF">2016-01-29T00:49:37Z</dcterms:modified>
</cp:coreProperties>
</file>