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460" r:id="rId3"/>
    <p:sldId id="461" r:id="rId4"/>
    <p:sldId id="456" r:id="rId5"/>
    <p:sldId id="457" r:id="rId6"/>
    <p:sldId id="458" r:id="rId7"/>
    <p:sldId id="459" r:id="rId8"/>
    <p:sldId id="257" r:id="rId9"/>
    <p:sldId id="401" r:id="rId10"/>
    <p:sldId id="402" r:id="rId11"/>
    <p:sldId id="403" r:id="rId12"/>
    <p:sldId id="409" r:id="rId13"/>
    <p:sldId id="410" r:id="rId14"/>
    <p:sldId id="452" r:id="rId15"/>
    <p:sldId id="453" r:id="rId16"/>
    <p:sldId id="454" r:id="rId17"/>
    <p:sldId id="462" r:id="rId18"/>
    <p:sldId id="463" r:id="rId19"/>
    <p:sldId id="378" r:id="rId20"/>
    <p:sldId id="367" r:id="rId21"/>
    <p:sldId id="369" r:id="rId22"/>
    <p:sldId id="368" r:id="rId23"/>
    <p:sldId id="362" r:id="rId24"/>
    <p:sldId id="386" r:id="rId25"/>
    <p:sldId id="464" r:id="rId26"/>
    <p:sldId id="465" r:id="rId27"/>
    <p:sldId id="466" r:id="rId28"/>
    <p:sldId id="400" r:id="rId29"/>
    <p:sldId id="438" r:id="rId30"/>
    <p:sldId id="408" r:id="rId31"/>
    <p:sldId id="467" r:id="rId32"/>
    <p:sldId id="455" r:id="rId33"/>
    <p:sldId id="468" r:id="rId34"/>
    <p:sldId id="470" r:id="rId35"/>
    <p:sldId id="471" r:id="rId36"/>
    <p:sldId id="472" r:id="rId3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387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0339D-93B9-40FA-8C88-1E356FC5882F}" type="datetimeFigureOut">
              <a:rPr lang="ko-KR" altLang="en-US" smtClean="0"/>
              <a:t>2020-06-23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07EB7-9222-4D41-BB4E-5CC4CC9F05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630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2020-06-23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7256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2020-06-23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3518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2020-06-23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5201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607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C81F0-C463-49C4-82BD-E90C2F6F3C6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7988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2020-06-23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729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2020-06-23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6795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2020-06-23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0834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2020-06-23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079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2020-06-23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12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2020-06-23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7054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2020-06-23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6330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2020-06-23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7535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8AA9A-E74A-4638-B6F2-5B2DBB22C61D}" type="datetimeFigureOut">
              <a:rPr lang="ko-KR" altLang="en-US" smtClean="0"/>
              <a:t>2020-06-23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8097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79512" y="1052374"/>
            <a:ext cx="8784976" cy="1470025"/>
          </a:xfrm>
        </p:spPr>
        <p:txBody>
          <a:bodyPr>
            <a:normAutofit/>
          </a:bodyPr>
          <a:lstStyle/>
          <a:p>
            <a:r>
              <a:rPr lang="en-US" altLang="ko-KR" sz="3500" dirty="0"/>
              <a:t>Deep learning: Extrapolation tool for ab initio nuclear theory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3212976"/>
            <a:ext cx="6400800" cy="648072"/>
          </a:xfrm>
        </p:spPr>
        <p:txBody>
          <a:bodyPr>
            <a:normAutofit/>
          </a:bodyPr>
          <a:lstStyle/>
          <a:p>
            <a:r>
              <a:rPr lang="en-US" altLang="ko-KR" sz="2700" dirty="0" smtClean="0"/>
              <a:t>Youngman Kim</a:t>
            </a:r>
            <a:r>
              <a:rPr lang="ko-KR" altLang="en-US" sz="2700" dirty="0" smtClean="0"/>
              <a:t> </a:t>
            </a:r>
            <a:r>
              <a:rPr lang="en-US" altLang="ko-KR" sz="2700" dirty="0" smtClean="0"/>
              <a:t>(IBS)</a:t>
            </a:r>
            <a:endParaRPr lang="ko-KR" altLang="en-US" sz="2700" dirty="0"/>
          </a:p>
        </p:txBody>
      </p:sp>
      <p:sp>
        <p:nvSpPr>
          <p:cNvPr id="4" name="직사각형 3"/>
          <p:cNvSpPr/>
          <p:nvPr/>
        </p:nvSpPr>
        <p:spPr>
          <a:xfrm>
            <a:off x="2699792" y="6380906"/>
            <a:ext cx="4608512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700" dirty="0" smtClean="0"/>
              <a:t>2020 on-line NPS school, June 22, 2020</a:t>
            </a:r>
            <a:endParaRPr lang="en-US" altLang="ko-KR" sz="1700" dirty="0"/>
          </a:p>
        </p:txBody>
      </p:sp>
    </p:spTree>
    <p:extLst>
      <p:ext uri="{BB962C8B-B14F-4D97-AF65-F5344CB8AC3E}">
        <p14:creationId xmlns:p14="http://schemas.microsoft.com/office/powerpoint/2010/main" val="343548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938213"/>
            <a:ext cx="7334250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80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700088"/>
            <a:ext cx="7143750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727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547664" y="548680"/>
            <a:ext cx="6696744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500" dirty="0" err="1"/>
              <a:t>Ab</a:t>
            </a:r>
            <a:r>
              <a:rPr lang="en-US" altLang="ko-KR" sz="2500" dirty="0"/>
              <a:t> initio structure and NN interaction </a:t>
            </a:r>
          </a:p>
          <a:p>
            <a:endParaRPr lang="en-US" altLang="ko-KR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100" dirty="0" smtClean="0"/>
              <a:t>Unfortunately</a:t>
            </a:r>
            <a:r>
              <a:rPr lang="en-US" altLang="ko-KR" sz="2100" dirty="0"/>
              <a:t>, the NN interaction at low energies needed for nuclear physics applications </a:t>
            </a:r>
            <a:r>
              <a:rPr lang="en-US" altLang="ko-KR" sz="2100" dirty="0" smtClean="0"/>
              <a:t>cannot </a:t>
            </a:r>
            <a:r>
              <a:rPr lang="en-US" altLang="ko-KR" sz="2100" dirty="0"/>
              <a:t>be directly derived from QCD at the </a:t>
            </a:r>
            <a:r>
              <a:rPr lang="en-US" altLang="ko-KR" sz="2100" dirty="0" smtClean="0"/>
              <a:t>moment</a:t>
            </a:r>
          </a:p>
          <a:p>
            <a:r>
              <a:rPr lang="en-US" altLang="ko-KR" sz="2100" dirty="0" err="1" smtClean="0"/>
              <a:t>Ab</a:t>
            </a:r>
            <a:r>
              <a:rPr lang="en-US" altLang="ko-KR" sz="2100" dirty="0" smtClean="0"/>
              <a:t> </a:t>
            </a:r>
            <a:r>
              <a:rPr lang="en-US" altLang="ko-KR" sz="2100" dirty="0"/>
              <a:t>initio theory requires, of course, a realistic NN interaction accurately describing NN scattering data and deuteron </a:t>
            </a:r>
            <a:r>
              <a:rPr lang="en-US" altLang="ko-KR" sz="2100" dirty="0" smtClean="0"/>
              <a:t>properties</a:t>
            </a:r>
          </a:p>
          <a:p>
            <a:r>
              <a:rPr lang="en-US" altLang="ko-KR" sz="2100" smtClean="0"/>
              <a:t>Nice </a:t>
            </a:r>
            <a:r>
              <a:rPr lang="en-US" altLang="ko-KR" sz="2100" dirty="0"/>
              <a:t>to avoid NNN forces</a:t>
            </a:r>
            <a:r>
              <a:rPr lang="en-US" altLang="ko-KR" sz="2100" dirty="0" smtClean="0"/>
              <a:t>? Yes</a:t>
            </a:r>
            <a:endParaRPr lang="en-US" altLang="ko-KR" sz="2500" dirty="0"/>
          </a:p>
          <a:p>
            <a:endParaRPr lang="ko-KR" altLang="en-US" sz="2500" dirty="0"/>
          </a:p>
        </p:txBody>
      </p:sp>
    </p:spTree>
    <p:extLst>
      <p:ext uri="{BB962C8B-B14F-4D97-AF65-F5344CB8AC3E}">
        <p14:creationId xmlns:p14="http://schemas.microsoft.com/office/powerpoint/2010/main" val="60890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7443850" cy="55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6169577" y="5157192"/>
            <a:ext cx="2101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(</a:t>
            </a:r>
            <a:r>
              <a:rPr lang="en-US" altLang="ko-KR" dirty="0" err="1"/>
              <a:t>Andrey</a:t>
            </a:r>
            <a:r>
              <a:rPr lang="en-US" altLang="ko-KR" dirty="0"/>
              <a:t> </a:t>
            </a:r>
            <a:r>
              <a:rPr lang="en-US" altLang="ko-KR" dirty="0" err="1"/>
              <a:t>Shirokov</a:t>
            </a:r>
            <a:r>
              <a:rPr lang="en-US" altLang="ko-K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36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115616" y="5805264"/>
            <a:ext cx="770485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500" dirty="0" smtClean="0"/>
              <a:t>“Extrapolations </a:t>
            </a:r>
            <a:r>
              <a:rPr lang="en-US" altLang="ko-KR" sz="1500" dirty="0"/>
              <a:t>A &amp; B”</a:t>
            </a:r>
          </a:p>
          <a:p>
            <a:r>
              <a:rPr lang="en-US" altLang="ko-KR" sz="1500" dirty="0" smtClean="0"/>
              <a:t>P</a:t>
            </a:r>
            <a:r>
              <a:rPr lang="en-US" altLang="ko-KR" sz="1500" dirty="0"/>
              <a:t>. Maris, J.P. Vary and A.M. </a:t>
            </a:r>
            <a:r>
              <a:rPr lang="en-US" altLang="ko-KR" sz="1500" dirty="0" err="1"/>
              <a:t>Shirokov</a:t>
            </a:r>
            <a:r>
              <a:rPr lang="en-US" altLang="ko-KR" sz="1500" dirty="0"/>
              <a:t>, Phys. Rev. C79, 014308 (2009)</a:t>
            </a:r>
          </a:p>
          <a:p>
            <a:r>
              <a:rPr lang="en-US" altLang="ko-KR" sz="1500" dirty="0"/>
              <a:t>P. Maris, A.M. </a:t>
            </a:r>
            <a:r>
              <a:rPr lang="en-US" altLang="ko-KR" sz="1500" dirty="0" err="1"/>
              <a:t>Shirokov</a:t>
            </a:r>
            <a:r>
              <a:rPr lang="en-US" altLang="ko-KR" sz="1500" dirty="0"/>
              <a:t> and J.P. Vary, Phys. Rev. C81, 021301(R) (2010)</a:t>
            </a:r>
            <a:endParaRPr lang="ko-KR" altLang="en-US" sz="1500" dirty="0"/>
          </a:p>
        </p:txBody>
      </p:sp>
      <p:sp>
        <p:nvSpPr>
          <p:cNvPr id="3" name="직사각형 2"/>
          <p:cNvSpPr/>
          <p:nvPr/>
        </p:nvSpPr>
        <p:spPr>
          <a:xfrm>
            <a:off x="1929519" y="260648"/>
            <a:ext cx="593303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dirty="0">
                <a:solidFill>
                  <a:srgbClr val="7030A0"/>
                </a:solidFill>
              </a:rPr>
              <a:t>Extrapolating to the infinite matrix limit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19" y="1304379"/>
            <a:ext cx="55149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666" y="2092073"/>
            <a:ext cx="6438900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254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126" y="980728"/>
            <a:ext cx="6419850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506599" y="6093295"/>
            <a:ext cx="813690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altLang="ko-KR" sz="1700" dirty="0"/>
              <a:t>Ik Jae Shin, YK, P. Maris, J. P. Vary, C. Forssén et al, J</a:t>
            </a:r>
            <a:r>
              <a:rPr lang="da-DK" altLang="ko-KR" sz="1700" dirty="0" smtClean="0"/>
              <a:t>. Phys.G </a:t>
            </a:r>
            <a:r>
              <a:rPr lang="da-DK" altLang="ko-KR" sz="1700" dirty="0"/>
              <a:t>44 (2017) 7, 075103</a:t>
            </a:r>
            <a:endParaRPr lang="ko-KR" altLang="en-US" sz="1700" dirty="0"/>
          </a:p>
        </p:txBody>
      </p:sp>
    </p:spTree>
    <p:extLst>
      <p:ext uri="{BB962C8B-B14F-4D97-AF65-F5344CB8AC3E}">
        <p14:creationId xmlns:p14="http://schemas.microsoft.com/office/powerpoint/2010/main" val="337343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05" y="29813"/>
            <a:ext cx="8031757" cy="533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813100"/>
            <a:ext cx="7599360" cy="355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180" y="6214944"/>
            <a:ext cx="3494785" cy="55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443905" y="5210133"/>
            <a:ext cx="831944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700" dirty="0" smtClean="0"/>
              <a:t>Point-proton </a:t>
            </a:r>
            <a:r>
              <a:rPr lang="en-US" altLang="ko-KR" sz="1700" dirty="0"/>
              <a:t>mean-square radius is the mean expectation value of the square of </a:t>
            </a:r>
            <a:r>
              <a:rPr lang="en-US" altLang="ko-KR" sz="1700" dirty="0" smtClean="0"/>
              <a:t>the position </a:t>
            </a:r>
            <a:r>
              <a:rPr lang="en-US" altLang="ko-KR" sz="1700" dirty="0"/>
              <a:t>vector of the individual protons:</a:t>
            </a:r>
            <a:endParaRPr lang="ko-KR" altLang="en-US" sz="1700" dirty="0"/>
          </a:p>
        </p:txBody>
      </p:sp>
    </p:spTree>
    <p:extLst>
      <p:ext uri="{BB962C8B-B14F-4D97-AF65-F5344CB8AC3E}">
        <p14:creationId xmlns:p14="http://schemas.microsoft.com/office/powerpoint/2010/main" val="357516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39794"/>
            <a:ext cx="7056784" cy="4576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664579"/>
            <a:ext cx="5765279" cy="24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51920" y="3944088"/>
            <a:ext cx="2788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/>
              <a:t>l</a:t>
            </a:r>
            <a:r>
              <a:rPr lang="en-US" altLang="ko-KR" sz="1200" dirty="0" smtClean="0"/>
              <a:t>evel ordering is ok with experiments</a:t>
            </a:r>
          </a:p>
          <a:p>
            <a:endParaRPr lang="ko-KR" alt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7884368" y="1484784"/>
            <a:ext cx="90601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dirty="0" smtClean="0"/>
              <a:t>1.3 MeV</a:t>
            </a:r>
            <a:endParaRPr lang="ko-KR" altLang="en-US" sz="1500" dirty="0"/>
          </a:p>
        </p:txBody>
      </p:sp>
      <p:sp>
        <p:nvSpPr>
          <p:cNvPr id="6" name="직사각형 5"/>
          <p:cNvSpPr/>
          <p:nvPr/>
        </p:nvSpPr>
        <p:spPr>
          <a:xfrm>
            <a:off x="7956376" y="2543175"/>
            <a:ext cx="72968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500" dirty="0" smtClean="0"/>
              <a:t>8.2 eV</a:t>
            </a:r>
            <a:endParaRPr lang="ko-KR" altLang="en-US" sz="1500" dirty="0"/>
          </a:p>
        </p:txBody>
      </p:sp>
      <p:sp>
        <p:nvSpPr>
          <p:cNvPr id="9" name="직사각형 8"/>
          <p:cNvSpPr/>
          <p:nvPr/>
        </p:nvSpPr>
        <p:spPr>
          <a:xfrm>
            <a:off x="8008696" y="3459340"/>
            <a:ext cx="78168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500" dirty="0" smtClean="0"/>
              <a:t>24 </a:t>
            </a:r>
            <a:r>
              <a:rPr lang="en-US" altLang="ko-KR" sz="1500" dirty="0" err="1" smtClean="0"/>
              <a:t>keV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417735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18" y="692696"/>
            <a:ext cx="69818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81" y="5656119"/>
            <a:ext cx="8209298" cy="28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87824" y="6228670"/>
            <a:ext cx="414023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dirty="0" smtClean="0">
                <a:solidFill>
                  <a:srgbClr val="7030A0"/>
                </a:solidFill>
              </a:rPr>
              <a:t>Both are within 2% of the experimental value</a:t>
            </a:r>
            <a:endParaRPr lang="ko-KR" altLang="en-US" sz="15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21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95536" y="2608312"/>
            <a:ext cx="8291264" cy="3556991"/>
          </a:xfrm>
        </p:spPr>
        <p:txBody>
          <a:bodyPr>
            <a:normAutofit/>
          </a:bodyPr>
          <a:lstStyle/>
          <a:p>
            <a:r>
              <a:rPr lang="en-US" altLang="ko-KR" sz="2100" dirty="0" smtClean="0"/>
              <a:t>Unfortunately</a:t>
            </a:r>
            <a:r>
              <a:rPr lang="en-US" altLang="ko-KR" sz="2100" dirty="0"/>
              <a:t>, the NN interaction at low energies needed for nuclear physics applications </a:t>
            </a:r>
            <a:r>
              <a:rPr lang="en-US" altLang="ko-KR" sz="2100" dirty="0" smtClean="0"/>
              <a:t>cannot </a:t>
            </a:r>
            <a:r>
              <a:rPr lang="en-US" altLang="ko-KR" sz="2100" dirty="0"/>
              <a:t>be directly derived from QCD at the </a:t>
            </a:r>
            <a:r>
              <a:rPr lang="en-US" altLang="ko-KR" sz="2100" dirty="0" smtClean="0"/>
              <a:t>moment</a:t>
            </a:r>
          </a:p>
          <a:p>
            <a:r>
              <a:rPr lang="en-US" altLang="ko-KR" sz="2100" dirty="0" smtClean="0"/>
              <a:t>Ab </a:t>
            </a:r>
            <a:r>
              <a:rPr lang="en-US" altLang="ko-KR" sz="2100" dirty="0"/>
              <a:t>initio theory </a:t>
            </a:r>
            <a:r>
              <a:rPr lang="en-US" altLang="ko-KR" sz="2100" dirty="0" smtClean="0"/>
              <a:t>(NCSM in our case) requires</a:t>
            </a:r>
            <a:r>
              <a:rPr lang="en-US" altLang="ko-KR" sz="2100" dirty="0"/>
              <a:t>, of course, a realistic NN interaction accurately describing NN scattering data and deuteron </a:t>
            </a:r>
            <a:r>
              <a:rPr lang="en-US" altLang="ko-KR" sz="2100" dirty="0" smtClean="0"/>
              <a:t>properties</a:t>
            </a:r>
          </a:p>
          <a:p>
            <a:r>
              <a:rPr lang="en-US" altLang="ko-KR" sz="2100" dirty="0" smtClean="0"/>
              <a:t>NNN requires </a:t>
            </a:r>
            <a:r>
              <a:rPr lang="en-US" altLang="ko-KR" sz="2100" dirty="0"/>
              <a:t>a significant increase </a:t>
            </a:r>
            <a:r>
              <a:rPr lang="en-US" altLang="ko-KR" sz="2100" dirty="0" smtClean="0"/>
              <a:t>of computational resources, e.g. by </a:t>
            </a:r>
            <a:r>
              <a:rPr lang="en-US" altLang="ko-KR" sz="2100" dirty="0"/>
              <a:t>a factor of 30 in the case of p-shell nuclei</a:t>
            </a:r>
            <a:endParaRPr lang="en-US" altLang="ko-KR" sz="2100" dirty="0" smtClean="0"/>
          </a:p>
          <a:p>
            <a:r>
              <a:rPr lang="en-US" altLang="ko-KR" sz="2100" dirty="0" smtClean="0"/>
              <a:t>Nice </a:t>
            </a:r>
            <a:r>
              <a:rPr lang="en-US" altLang="ko-KR" sz="2100" dirty="0"/>
              <a:t>to avoid NNN forces</a:t>
            </a:r>
            <a:r>
              <a:rPr lang="en-US" altLang="ko-KR" sz="2100" dirty="0" smtClean="0"/>
              <a:t>? Yes</a:t>
            </a:r>
            <a:endParaRPr lang="en-US" altLang="ko-KR" sz="2500" dirty="0"/>
          </a:p>
          <a:p>
            <a:endParaRPr lang="ko-KR" altLang="en-US" sz="2500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8771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b="1" dirty="0">
                <a:solidFill>
                  <a:srgbClr val="7030A0"/>
                </a:solidFill>
              </a:rPr>
              <a:t>Daejeon </a:t>
            </a:r>
            <a:r>
              <a:rPr lang="en-US" altLang="ko-KR" b="1" dirty="0" smtClean="0">
                <a:solidFill>
                  <a:srgbClr val="7030A0"/>
                </a:solidFill>
              </a:rPr>
              <a:t>16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39763" y="1268760"/>
            <a:ext cx="892899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700" dirty="0" smtClean="0"/>
              <a:t>"</a:t>
            </a:r>
            <a:r>
              <a:rPr lang="en-US" altLang="ko-KR" sz="1700" dirty="0"/>
              <a:t>N3LO NN interaction adjusted to light nuclei in ab </a:t>
            </a:r>
            <a:r>
              <a:rPr lang="en-US" altLang="ko-KR" sz="1700" dirty="0" err="1"/>
              <a:t>exitu</a:t>
            </a:r>
            <a:r>
              <a:rPr lang="en-US" altLang="ko-KR" sz="1700" dirty="0"/>
              <a:t> approach," </a:t>
            </a:r>
          </a:p>
          <a:p>
            <a:r>
              <a:rPr lang="en-US" altLang="ko-KR" sz="1700" dirty="0"/>
              <a:t>A.M. </a:t>
            </a:r>
            <a:r>
              <a:rPr lang="en-US" altLang="ko-KR" sz="1700" dirty="0" err="1"/>
              <a:t>Shirokov</a:t>
            </a:r>
            <a:r>
              <a:rPr lang="en-US" altLang="ko-KR" sz="1700" dirty="0"/>
              <a:t>, </a:t>
            </a:r>
            <a:r>
              <a:rPr lang="en-US" altLang="ko-KR" sz="1700" dirty="0" smtClean="0"/>
              <a:t>I.J</a:t>
            </a:r>
            <a:r>
              <a:rPr lang="en-US" altLang="ko-KR" sz="1700" dirty="0"/>
              <a:t>. Shin, Y. Kim, M. </a:t>
            </a:r>
            <a:r>
              <a:rPr lang="en-US" altLang="ko-KR" sz="1700" dirty="0" err="1"/>
              <a:t>Sosonkina</a:t>
            </a:r>
            <a:r>
              <a:rPr lang="en-US" altLang="ko-KR" sz="1700" dirty="0"/>
              <a:t>, P. Maris, J.P. </a:t>
            </a:r>
            <a:r>
              <a:rPr lang="en-US" altLang="ko-KR" sz="1700" dirty="0" smtClean="0"/>
              <a:t>Vary, PLB761 </a:t>
            </a:r>
            <a:r>
              <a:rPr lang="en-US" altLang="ko-KR" sz="1700" dirty="0"/>
              <a:t>(2016) 87</a:t>
            </a:r>
            <a:endParaRPr lang="ko-KR" altLang="en-US" sz="1700" dirty="0"/>
          </a:p>
        </p:txBody>
      </p:sp>
    </p:spTree>
    <p:extLst>
      <p:ext uri="{BB962C8B-B14F-4D97-AF65-F5344CB8AC3E}">
        <p14:creationId xmlns:p14="http://schemas.microsoft.com/office/powerpoint/2010/main" val="352277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539552" y="1484784"/>
            <a:ext cx="7733803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100" dirty="0" smtClean="0"/>
              <a:t>Mostly in </a:t>
            </a:r>
            <a:r>
              <a:rPr lang="en-US" altLang="ko-KR" sz="2100" dirty="0"/>
              <a:t>collaboration with</a:t>
            </a:r>
            <a:r>
              <a:rPr lang="en-US" altLang="ko-KR" sz="2100" dirty="0" smtClean="0"/>
              <a:t>:</a:t>
            </a:r>
          </a:p>
          <a:p>
            <a:r>
              <a:rPr lang="en-US" altLang="ko-KR" sz="2100" dirty="0" smtClean="0"/>
              <a:t> </a:t>
            </a:r>
            <a:endParaRPr lang="en-US" altLang="ko-KR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100" b="1" dirty="0" smtClean="0"/>
              <a:t>For ab initio NCSM, </a:t>
            </a:r>
            <a:r>
              <a:rPr lang="en-US" altLang="ko-KR" sz="2100" b="1" dirty="0" err="1" smtClean="0"/>
              <a:t>etc</a:t>
            </a:r>
            <a:endParaRPr lang="en-US" altLang="ko-KR" sz="2100" b="1" dirty="0" smtClean="0"/>
          </a:p>
          <a:p>
            <a:r>
              <a:rPr lang="en-US" altLang="ko-KR" sz="2000" dirty="0" smtClean="0"/>
              <a:t>    </a:t>
            </a:r>
            <a:r>
              <a:rPr lang="en-US" altLang="ko-KR" sz="2000" dirty="0" err="1" smtClean="0"/>
              <a:t>Ik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Jae </a:t>
            </a:r>
            <a:r>
              <a:rPr lang="en-US" altLang="ko-KR" sz="2000" dirty="0" smtClean="0"/>
              <a:t>Shin (RISP</a:t>
            </a:r>
            <a:r>
              <a:rPr lang="en-US" altLang="ko-KR" sz="2000" dirty="0"/>
              <a:t>, </a:t>
            </a:r>
            <a:r>
              <a:rPr lang="en-US" altLang="ko-KR" sz="2000" dirty="0" smtClean="0"/>
              <a:t>IBS)</a:t>
            </a:r>
            <a:endParaRPr lang="en-US" altLang="ko-KR" sz="2000" dirty="0"/>
          </a:p>
          <a:p>
            <a:r>
              <a:rPr lang="en-US" altLang="ko-KR" sz="2000" dirty="0" smtClean="0"/>
              <a:t>    J. </a:t>
            </a:r>
            <a:r>
              <a:rPr lang="en-US" altLang="ko-KR" sz="2000" dirty="0"/>
              <a:t>Vary, </a:t>
            </a:r>
            <a:r>
              <a:rPr lang="en-US" altLang="ko-KR" sz="2000" dirty="0" smtClean="0"/>
              <a:t>P. </a:t>
            </a:r>
            <a:r>
              <a:rPr lang="en-US" altLang="ko-KR" sz="2000" dirty="0"/>
              <a:t>Maris</a:t>
            </a:r>
            <a:r>
              <a:rPr lang="en-US" altLang="ko-KR" sz="2000" dirty="0" smtClean="0"/>
              <a:t>, </a:t>
            </a:r>
            <a:r>
              <a:rPr lang="en-US" altLang="ko-KR" sz="2000" b="1" dirty="0" err="1"/>
              <a:t>Gianina</a:t>
            </a:r>
            <a:r>
              <a:rPr lang="en-US" altLang="ko-KR" sz="2000" b="1" dirty="0"/>
              <a:t> Alina </a:t>
            </a:r>
            <a:r>
              <a:rPr lang="en-US" altLang="ko-KR" sz="2000" b="1" dirty="0" err="1"/>
              <a:t>Negoita</a:t>
            </a:r>
            <a:r>
              <a:rPr lang="en-US" altLang="ko-KR" sz="2000" b="1" dirty="0" smtClean="0"/>
              <a:t> </a:t>
            </a:r>
            <a:r>
              <a:rPr lang="en-US" altLang="ko-KR" sz="2000" dirty="0" smtClean="0"/>
              <a:t>(Iowa </a:t>
            </a:r>
            <a:r>
              <a:rPr lang="en-US" altLang="ko-KR" sz="2000" dirty="0"/>
              <a:t>State </a:t>
            </a:r>
            <a:r>
              <a:rPr lang="en-US" altLang="ko-KR" sz="2000" dirty="0" smtClean="0"/>
              <a:t>U.)</a:t>
            </a:r>
          </a:p>
          <a:p>
            <a:r>
              <a:rPr lang="en-US" altLang="ko-KR" sz="2000" dirty="0" smtClean="0"/>
              <a:t>    A</a:t>
            </a:r>
            <a:r>
              <a:rPr lang="en-US" altLang="ko-KR" sz="2000" dirty="0"/>
              <a:t>. M. </a:t>
            </a:r>
            <a:r>
              <a:rPr lang="en-US" altLang="ko-KR" sz="2000" dirty="0" err="1"/>
              <a:t>Shirokov</a:t>
            </a:r>
            <a:r>
              <a:rPr lang="en-US" altLang="ko-KR" sz="2000" dirty="0"/>
              <a:t> (Moscow State U</a:t>
            </a:r>
            <a:r>
              <a:rPr lang="en-US" altLang="ko-KR" sz="2000" dirty="0" smtClean="0"/>
              <a:t>.)</a:t>
            </a:r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</a:t>
            </a:r>
            <a:r>
              <a:rPr lang="fr-FR" altLang="ko-KR" sz="2000" dirty="0" smtClean="0"/>
              <a:t>A. I</a:t>
            </a:r>
            <a:r>
              <a:rPr lang="fr-FR" altLang="ko-KR" sz="2000" dirty="0"/>
              <a:t>. </a:t>
            </a:r>
            <a:r>
              <a:rPr lang="fr-FR" altLang="ko-KR" sz="2000" dirty="0" smtClean="0"/>
              <a:t>Mazur, I</a:t>
            </a:r>
            <a:r>
              <a:rPr lang="fr-FR" altLang="ko-KR" sz="2000" dirty="0"/>
              <a:t>. A. Mazur (Pacific National U</a:t>
            </a:r>
            <a:r>
              <a:rPr lang="fr-FR" altLang="ko-KR" sz="2000" dirty="0" smtClean="0"/>
              <a:t>.)</a:t>
            </a:r>
          </a:p>
          <a:p>
            <a:r>
              <a:rPr lang="fr-FR" altLang="ko-KR" sz="2000" dirty="0" smtClean="0"/>
              <a:t>    N</a:t>
            </a:r>
            <a:r>
              <a:rPr lang="fr-FR" altLang="ko-KR" sz="2000" dirty="0"/>
              <a:t>. A. Smirnova, CENBG (CNRS/IN2P3 </a:t>
            </a:r>
            <a:r>
              <a:rPr lang="fr-FR" altLang="ko-KR" sz="2000" dirty="0" smtClean="0"/>
              <a:t>– U. </a:t>
            </a:r>
            <a:r>
              <a:rPr lang="fr-FR" altLang="ko-KR" sz="2000" dirty="0"/>
              <a:t>de Bordeaux)</a:t>
            </a:r>
            <a:endParaRPr lang="fr-FR" altLang="ko-KR" sz="2000" dirty="0" smtClean="0"/>
          </a:p>
          <a:p>
            <a:endParaRPr lang="fr-FR" altLang="ko-KR" sz="2100" dirty="0" smtClean="0"/>
          </a:p>
        </p:txBody>
      </p:sp>
    </p:spTree>
    <p:extLst>
      <p:ext uri="{BB962C8B-B14F-4D97-AF65-F5344CB8AC3E}">
        <p14:creationId xmlns:p14="http://schemas.microsoft.com/office/powerpoint/2010/main" val="388421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1584176"/>
          </a:xfrm>
        </p:spPr>
        <p:txBody>
          <a:bodyPr>
            <a:normAutofit/>
          </a:bodyPr>
          <a:lstStyle/>
          <a:p>
            <a:r>
              <a:rPr lang="en-US" altLang="ko-KR" sz="2200" dirty="0"/>
              <a:t>We use phase-equivalent transformations to adjust off-shell properties of similarity </a:t>
            </a:r>
            <a:r>
              <a:rPr lang="en-US" altLang="ko-KR" sz="2200" dirty="0" smtClean="0"/>
              <a:t>renormalization group </a:t>
            </a:r>
            <a:r>
              <a:rPr lang="en-US" altLang="ko-KR" sz="2200" dirty="0"/>
              <a:t>evolved chiral effective field theory NN interaction (Idaho N3LO) to describe binding </a:t>
            </a:r>
            <a:r>
              <a:rPr lang="en-US" altLang="ko-KR" sz="2200" dirty="0" smtClean="0"/>
              <a:t>energies and </a:t>
            </a:r>
            <a:r>
              <a:rPr lang="en-US" altLang="ko-KR" sz="2200" dirty="0"/>
              <a:t>spectra of light nuclei without NNN forces.</a:t>
            </a:r>
            <a:endParaRPr lang="ko-KR" altLang="en-US" sz="2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120130" y="2748910"/>
            <a:ext cx="8229600" cy="3240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 smtClean="0"/>
              <a:t>W. </a:t>
            </a:r>
            <a:r>
              <a:rPr lang="en-US" altLang="ko-KR" sz="1800" dirty="0" err="1" smtClean="0"/>
              <a:t>Polyzou</a:t>
            </a:r>
            <a:r>
              <a:rPr lang="en-US" altLang="ko-KR" sz="1800" dirty="0" smtClean="0"/>
              <a:t> and W. </a:t>
            </a:r>
            <a:r>
              <a:rPr lang="en-GB" altLang="ko-KR" sz="1800" dirty="0" err="1" smtClean="0"/>
              <a:t>Glöckle</a:t>
            </a:r>
            <a:r>
              <a:rPr lang="en-GB" altLang="ko-KR" sz="1800" dirty="0" smtClean="0"/>
              <a:t> theorem </a:t>
            </a:r>
            <a:r>
              <a:rPr lang="en-GB" altLang="ko-KR" sz="1200" dirty="0" smtClean="0"/>
              <a:t>[Few-body Syst. </a:t>
            </a:r>
            <a:r>
              <a:rPr lang="en-GB" altLang="ko-KR" sz="1200" u="sng" dirty="0" smtClean="0"/>
              <a:t>9</a:t>
            </a:r>
            <a:r>
              <a:rPr lang="en-GB" altLang="ko-KR" sz="1200" dirty="0" smtClean="0"/>
              <a:t>, 97 (1990))]</a:t>
            </a:r>
          </a:p>
          <a:p>
            <a:pPr marL="0" indent="0" algn="ctr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en-GB" altLang="ko-KR" sz="1800" i="1" dirty="0" smtClean="0"/>
              <a:t>H=</a:t>
            </a:r>
            <a:r>
              <a:rPr lang="en-GB" altLang="ko-KR" sz="1800" i="1" dirty="0" err="1" smtClean="0"/>
              <a:t>T+V</a:t>
            </a:r>
            <a:r>
              <a:rPr lang="en-GB" altLang="ko-KR" sz="1800" i="1" baseline="-25000" dirty="0" err="1" smtClean="0"/>
              <a:t>ij</a:t>
            </a:r>
            <a:r>
              <a:rPr lang="en-GB" altLang="ko-KR" sz="1800" i="1" dirty="0" smtClean="0"/>
              <a:t> </a:t>
            </a:r>
            <a:r>
              <a:rPr lang="en-GB" altLang="ko-KR" sz="1800" dirty="0" smtClean="0"/>
              <a:t>  </a:t>
            </a:r>
            <a:r>
              <a:rPr lang="en-GB" altLang="ko-KR" sz="1800" dirty="0" smtClean="0">
                <a:latin typeface="Symbol" pitchFamily="124" charset="2"/>
              </a:rPr>
              <a:t> </a:t>
            </a:r>
            <a:r>
              <a:rPr lang="en-GB" altLang="ko-KR" sz="1800" dirty="0" smtClean="0"/>
              <a:t> </a:t>
            </a:r>
            <a:r>
              <a:rPr lang="en-GB" altLang="ko-KR" sz="1800" i="1" dirty="0" smtClean="0"/>
              <a:t>H’=</a:t>
            </a:r>
            <a:r>
              <a:rPr lang="en-GB" altLang="ko-KR" sz="1800" i="1" dirty="0" err="1" smtClean="0"/>
              <a:t>T+V’</a:t>
            </a:r>
            <a:r>
              <a:rPr lang="en-GB" altLang="ko-KR" sz="1800" i="1" baseline="-25000" dirty="0" err="1" smtClean="0"/>
              <a:t>ij</a:t>
            </a:r>
            <a:r>
              <a:rPr lang="en-GB" altLang="ko-KR" sz="1800" i="1" dirty="0" err="1" smtClean="0"/>
              <a:t>+V</a:t>
            </a:r>
            <a:r>
              <a:rPr lang="en-GB" altLang="ko-KR" sz="1800" i="1" baseline="-25000" dirty="0" err="1" smtClean="0"/>
              <a:t>ijk</a:t>
            </a:r>
            <a:endParaRPr lang="en-GB" altLang="ko-KR" sz="1800" i="1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ko-KR" sz="1800" dirty="0" smtClean="0"/>
              <a:t>   where </a:t>
            </a:r>
            <a:r>
              <a:rPr lang="en-GB" altLang="ko-KR" sz="1800" i="1" dirty="0" err="1" smtClean="0"/>
              <a:t>V</a:t>
            </a:r>
            <a:r>
              <a:rPr lang="en-GB" altLang="ko-KR" sz="1800" i="1" baseline="-25000" dirty="0" err="1" smtClean="0"/>
              <a:t>ij</a:t>
            </a:r>
            <a:r>
              <a:rPr lang="en-GB" altLang="ko-KR" sz="1800" i="1" dirty="0" smtClean="0"/>
              <a:t> </a:t>
            </a:r>
            <a:r>
              <a:rPr lang="en-GB" altLang="ko-KR" sz="1800" dirty="0" smtClean="0"/>
              <a:t>and </a:t>
            </a:r>
            <a:r>
              <a:rPr lang="en-GB" altLang="ko-KR" sz="1800" i="1" dirty="0" err="1" smtClean="0"/>
              <a:t>V’</a:t>
            </a:r>
            <a:r>
              <a:rPr lang="en-GB" altLang="ko-KR" sz="1800" i="1" baseline="-25000" dirty="0" err="1" smtClean="0"/>
              <a:t>ij</a:t>
            </a:r>
            <a:r>
              <a:rPr lang="en-GB" altLang="ko-KR" sz="1800" baseline="-25000" dirty="0" smtClean="0"/>
              <a:t>  </a:t>
            </a:r>
            <a:r>
              <a:rPr lang="en-GB" altLang="ko-KR" sz="1800" dirty="0" smtClean="0"/>
              <a:t>are phase-equivalent, </a:t>
            </a:r>
            <a:r>
              <a:rPr lang="en-GB" altLang="ko-KR" sz="1800" i="1" dirty="0" smtClean="0"/>
              <a:t>H</a:t>
            </a:r>
            <a:r>
              <a:rPr lang="en-GB" altLang="ko-KR" sz="1800" dirty="0" smtClean="0"/>
              <a:t> and </a:t>
            </a:r>
            <a:r>
              <a:rPr lang="en-GB" altLang="ko-KR" sz="1800" i="1" dirty="0" smtClean="0"/>
              <a:t>H’</a:t>
            </a:r>
            <a:r>
              <a:rPr lang="en-GB" altLang="ko-KR" sz="1800" dirty="0" smtClean="0"/>
              <a:t> are </a:t>
            </a:r>
            <a:r>
              <a:rPr lang="en-GB" altLang="ko-KR" sz="1800" dirty="0" err="1" smtClean="0"/>
              <a:t>isospectral</a:t>
            </a:r>
            <a:r>
              <a:rPr lang="en-GB" altLang="ko-KR" sz="1800" dirty="0" smtClean="0"/>
              <a:t>.</a:t>
            </a:r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Is it possible to transform as</a:t>
            </a:r>
          </a:p>
          <a:p>
            <a:pPr marL="341313" indent="-341313" algn="ctr" defTabSz="457200">
              <a:lnSpc>
                <a:spcPct val="200000"/>
              </a:lnSpc>
              <a:spcBef>
                <a:spcPts val="400"/>
              </a:spcBef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1800" i="1" dirty="0" smtClean="0"/>
              <a:t>H’=</a:t>
            </a:r>
            <a:r>
              <a:rPr lang="en-GB" altLang="ko-KR" sz="1800" i="1" dirty="0" err="1" smtClean="0"/>
              <a:t>T+V’</a:t>
            </a:r>
            <a:r>
              <a:rPr lang="en-GB" altLang="ko-KR" sz="1800" i="1" baseline="-25000" dirty="0" err="1" smtClean="0"/>
              <a:t>ij</a:t>
            </a:r>
            <a:r>
              <a:rPr lang="en-GB" altLang="ko-KR" sz="1800" i="1" dirty="0" err="1" smtClean="0"/>
              <a:t>+V</a:t>
            </a:r>
            <a:r>
              <a:rPr lang="en-GB" altLang="ko-KR" sz="1800" i="1" baseline="-25000" dirty="0" err="1" smtClean="0"/>
              <a:t>ijk</a:t>
            </a:r>
            <a:r>
              <a:rPr lang="en-GB" altLang="ko-KR" sz="1800" i="1" baseline="-25000" dirty="0" smtClean="0"/>
              <a:t>   </a:t>
            </a:r>
            <a:r>
              <a:rPr lang="en-GB" altLang="ko-KR" sz="1800" baseline="-25000" dirty="0" smtClean="0"/>
              <a:t> </a:t>
            </a:r>
            <a:r>
              <a:rPr lang="en-GB" altLang="ko-KR" sz="1800" dirty="0" smtClean="0">
                <a:latin typeface="Symbol" pitchFamily="124" charset="2"/>
              </a:rPr>
              <a:t> </a:t>
            </a:r>
            <a:r>
              <a:rPr lang="en-GB" altLang="ko-KR" sz="1800" dirty="0" smtClean="0"/>
              <a:t> </a:t>
            </a:r>
            <a:r>
              <a:rPr lang="en-GB" altLang="ko-KR" sz="1800" i="1" dirty="0" smtClean="0"/>
              <a:t>H=</a:t>
            </a:r>
            <a:r>
              <a:rPr lang="en-GB" altLang="ko-KR" sz="1800" i="1" dirty="0" err="1" smtClean="0"/>
              <a:t>T+V</a:t>
            </a:r>
            <a:r>
              <a:rPr lang="en-GB" altLang="ko-KR" sz="1800" i="1" baseline="-25000" dirty="0" err="1" smtClean="0"/>
              <a:t>ij</a:t>
            </a:r>
            <a:endParaRPr lang="en-GB" altLang="ko-KR" sz="1800" i="1" baseline="-25000" dirty="0" smtClean="0"/>
          </a:p>
          <a:p>
            <a:pPr marL="341313" indent="-342000" defTabSz="457200">
              <a:spcBef>
                <a:spcPts val="400"/>
              </a:spcBef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1800" i="1" dirty="0" smtClean="0"/>
              <a:t>  </a:t>
            </a:r>
            <a:r>
              <a:rPr lang="en-GB" altLang="ko-KR" sz="1800" dirty="0" smtClean="0"/>
              <a:t>with (approximately) </a:t>
            </a:r>
            <a:r>
              <a:rPr lang="en-GB" altLang="ko-KR" sz="1800" dirty="0" err="1" smtClean="0"/>
              <a:t>isospectral</a:t>
            </a:r>
            <a:r>
              <a:rPr lang="en-GB" altLang="ko-KR" sz="1800" dirty="0" smtClean="0"/>
              <a:t> </a:t>
            </a:r>
            <a:r>
              <a:rPr lang="en-GB" altLang="ko-KR" sz="1800" i="1" dirty="0" smtClean="0"/>
              <a:t>H</a:t>
            </a:r>
            <a:r>
              <a:rPr lang="en-GB" altLang="ko-KR" sz="1800" dirty="0" smtClean="0"/>
              <a:t> and </a:t>
            </a:r>
            <a:r>
              <a:rPr lang="en-GB" altLang="ko-KR" sz="1800" i="1" dirty="0" smtClean="0"/>
              <a:t>H’</a:t>
            </a:r>
            <a:r>
              <a:rPr lang="en-GB" altLang="ko-KR" sz="1800" dirty="0" smtClean="0"/>
              <a:t> </a:t>
            </a:r>
            <a:r>
              <a:rPr lang="en-US" altLang="ko-KR" sz="1800" dirty="0"/>
              <a:t>to minimize the need for the explicit introduction of three and higher body </a:t>
            </a:r>
            <a:r>
              <a:rPr lang="en-US" altLang="ko-KR" sz="1800" dirty="0" smtClean="0"/>
              <a:t>forces?</a:t>
            </a:r>
            <a:endParaRPr lang="en-GB" altLang="ko-KR" sz="1800" dirty="0" smtClean="0"/>
          </a:p>
        </p:txBody>
      </p:sp>
    </p:spTree>
    <p:extLst>
      <p:ext uri="{BB962C8B-B14F-4D97-AF65-F5344CB8AC3E}">
        <p14:creationId xmlns:p14="http://schemas.microsoft.com/office/powerpoint/2010/main" val="164977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57200" y="331200"/>
            <a:ext cx="8229600" cy="720000"/>
          </a:xfrm>
        </p:spPr>
        <p:txBody>
          <a:bodyPr>
            <a:normAutofit/>
          </a:bodyPr>
          <a:lstStyle/>
          <a:p>
            <a:r>
              <a:rPr lang="en-US" altLang="ko-KR" sz="3200" dirty="0" smtClean="0"/>
              <a:t>PET (phase equivalent transformation)</a:t>
            </a:r>
            <a:endParaRPr lang="ko-KR" altLang="en-US" sz="3200" dirty="0"/>
          </a:p>
        </p:txBody>
      </p:sp>
      <p:sp>
        <p:nvSpPr>
          <p:cNvPr id="5" name="내용 개체 틀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2880319"/>
          </a:xfrm>
        </p:spPr>
        <p:txBody>
          <a:bodyPr>
            <a:normAutofit/>
          </a:bodyPr>
          <a:lstStyle/>
          <a:p>
            <a:r>
              <a:rPr lang="en-US" altLang="ko-KR" sz="1800" dirty="0" smtClean="0"/>
              <a:t>Assume unitary matrix [U] has only a finite matrix mixing of a few selected basis function. Then H and H’ have identical eigenvalues, and also asymptotic behavior of their eigenvector wave functions are same.</a:t>
            </a:r>
          </a:p>
          <a:p>
            <a:pPr marL="0" indent="0">
              <a:buNone/>
            </a:pPr>
            <a:endParaRPr lang="en-US" altLang="ko-KR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1800" dirty="0" smtClean="0"/>
              <a:t>do not change </a:t>
            </a:r>
            <a:r>
              <a:rPr lang="en-US" altLang="ko-KR" sz="1800" dirty="0"/>
              <a:t>scattering phase shifts and bound state energies of two-body system </a:t>
            </a:r>
            <a:endParaRPr lang="en-US" altLang="ko-KR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1800" dirty="0" smtClean="0"/>
              <a:t>but are </a:t>
            </a:r>
            <a:r>
              <a:rPr lang="en-US" altLang="ko-KR" sz="1800" dirty="0"/>
              <a:t>supposed to modify two-body bound state observables such as the </a:t>
            </a:r>
            <a:r>
              <a:rPr lang="en-US" altLang="ko-KR" sz="1800" dirty="0" err="1"/>
              <a:t>rms</a:t>
            </a:r>
            <a:r>
              <a:rPr lang="en-US" altLang="ko-KR" sz="1800" dirty="0"/>
              <a:t> radius and </a:t>
            </a:r>
            <a:r>
              <a:rPr lang="en-US" altLang="ko-KR" sz="1800" dirty="0" smtClean="0"/>
              <a:t>electromagnetic moments</a:t>
            </a:r>
          </a:p>
          <a:p>
            <a:pPr marL="0" indent="0">
              <a:buNone/>
            </a:pPr>
            <a:r>
              <a:rPr lang="en-US" altLang="ko-KR" sz="1800" dirty="0" smtClean="0"/>
              <a:t> ex) JISP16 </a:t>
            </a:r>
            <a:r>
              <a:rPr lang="en-GB" altLang="ko-KR" sz="1200" dirty="0" smtClean="0"/>
              <a:t>[</a:t>
            </a:r>
            <a:r>
              <a:rPr lang="en-US" altLang="ko-KR" sz="1200" dirty="0"/>
              <a:t>A.M. </a:t>
            </a:r>
            <a:r>
              <a:rPr lang="en-US" altLang="ko-KR" sz="1200" dirty="0" err="1"/>
              <a:t>Shirokov</a:t>
            </a:r>
            <a:r>
              <a:rPr lang="en-US" altLang="ko-KR" sz="1200" dirty="0"/>
              <a:t>, J.P. Vary, A.I. Mazur and T.A. Weber, Phys. Lett. B 644 (2007) </a:t>
            </a:r>
            <a:r>
              <a:rPr lang="en-US" altLang="ko-KR" sz="1200" dirty="0" smtClean="0"/>
              <a:t>33</a:t>
            </a:r>
            <a:r>
              <a:rPr lang="en-GB" altLang="ko-KR" sz="1200" dirty="0" smtClean="0"/>
              <a:t>]</a:t>
            </a: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4186014"/>
            <a:ext cx="36576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22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/>
          <a:p>
            <a:r>
              <a:rPr lang="en-US" altLang="ko-KR" sz="3200" dirty="0" smtClean="0"/>
              <a:t>JISP16 vs Daejeon16</a:t>
            </a:r>
            <a:endParaRPr lang="ko-KR" alt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16" y="1340768"/>
            <a:ext cx="8342677" cy="502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49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848113" cy="108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537345" y="2348880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PET angles (in degrees) defining the </a:t>
            </a:r>
            <a:r>
              <a:rPr lang="en-US" altLang="ko-KR" dirty="0" smtClean="0"/>
              <a:t>Daejeon16 NN </a:t>
            </a:r>
            <a:r>
              <a:rPr lang="en-US" altLang="ko-KR" dirty="0"/>
              <a:t>interaction in various NN partial waves.</a:t>
            </a:r>
            <a:endParaRPr lang="ko-KR" altLang="en-US" dirty="0"/>
          </a:p>
        </p:txBody>
      </p:sp>
      <p:sp>
        <p:nvSpPr>
          <p:cNvPr id="5" name="내용 개체 틀 2"/>
          <p:cNvSpPr>
            <a:spLocks noGrp="1"/>
          </p:cNvSpPr>
          <p:nvPr>
            <p:ph idx="1"/>
          </p:nvPr>
        </p:nvSpPr>
        <p:spPr>
          <a:xfrm>
            <a:off x="107504" y="4293096"/>
            <a:ext cx="8784975" cy="14401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sz="2200" dirty="0" smtClean="0"/>
              <a:t> binding energies of </a:t>
            </a:r>
            <a:r>
              <a:rPr lang="en-US" altLang="ko-KR" sz="2200" baseline="30000" dirty="0" smtClean="0"/>
              <a:t>3</a:t>
            </a:r>
            <a:r>
              <a:rPr lang="en-US" altLang="ko-KR" sz="2200" dirty="0" smtClean="0"/>
              <a:t>H, </a:t>
            </a:r>
            <a:r>
              <a:rPr lang="en-US" altLang="ko-KR" sz="2200" baseline="30000" dirty="0"/>
              <a:t>4</a:t>
            </a:r>
            <a:r>
              <a:rPr lang="en-US" altLang="ko-KR" sz="2200" dirty="0" smtClean="0"/>
              <a:t>He, </a:t>
            </a:r>
            <a:r>
              <a:rPr lang="en-US" altLang="ko-KR" sz="2200" baseline="30000" dirty="0" smtClean="0"/>
              <a:t>6</a:t>
            </a:r>
            <a:r>
              <a:rPr lang="en-US" altLang="ko-KR" sz="2200" dirty="0" smtClean="0"/>
              <a:t>Li,</a:t>
            </a:r>
            <a:r>
              <a:rPr lang="en-US" altLang="ko-KR" sz="2200" baseline="30000" dirty="0"/>
              <a:t> </a:t>
            </a:r>
            <a:r>
              <a:rPr lang="en-US" altLang="ko-KR" sz="2200" baseline="30000" dirty="0" smtClean="0"/>
              <a:t>8</a:t>
            </a:r>
            <a:r>
              <a:rPr lang="en-US" altLang="ko-KR" sz="2200" dirty="0" smtClean="0"/>
              <a:t>He, </a:t>
            </a:r>
            <a:r>
              <a:rPr lang="en-US" altLang="ko-KR" sz="2200" baseline="30000" dirty="0"/>
              <a:t>10</a:t>
            </a:r>
            <a:r>
              <a:rPr lang="en-US" altLang="ko-KR" sz="2200" dirty="0"/>
              <a:t>B</a:t>
            </a:r>
            <a:r>
              <a:rPr lang="en-US" altLang="ko-KR" sz="2200" dirty="0" smtClean="0"/>
              <a:t>, </a:t>
            </a:r>
            <a:r>
              <a:rPr lang="en-US" altLang="ko-KR" sz="2200" baseline="30000" dirty="0" smtClean="0"/>
              <a:t>12</a:t>
            </a:r>
            <a:r>
              <a:rPr lang="en-US" altLang="ko-KR" sz="2200" dirty="0" smtClean="0"/>
              <a:t>C, </a:t>
            </a:r>
            <a:r>
              <a:rPr lang="en-US" altLang="ko-KR" sz="2200" baseline="30000" dirty="0" smtClean="0"/>
              <a:t>16</a:t>
            </a:r>
            <a:r>
              <a:rPr lang="en-US" altLang="ko-KR" sz="2200" dirty="0" smtClean="0"/>
              <a:t>O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sz="2200" dirty="0" smtClean="0"/>
              <a:t> excitation energies of </a:t>
            </a:r>
            <a:r>
              <a:rPr lang="en-US" altLang="ko-KR" sz="2200" baseline="30000" dirty="0" smtClean="0"/>
              <a:t>6</a:t>
            </a:r>
            <a:r>
              <a:rPr lang="en-US" altLang="ko-KR" sz="2200" dirty="0" smtClean="0"/>
              <a:t>Li [(3</a:t>
            </a:r>
            <a:r>
              <a:rPr lang="en-US" altLang="ko-KR" sz="2200" baseline="30000" dirty="0" smtClean="0"/>
              <a:t>+</a:t>
            </a:r>
            <a:r>
              <a:rPr lang="en-US" altLang="ko-KR" sz="2200" dirty="0" smtClean="0"/>
              <a:t>,0), (0</a:t>
            </a:r>
            <a:r>
              <a:rPr lang="en-US" altLang="ko-KR" sz="2200" baseline="30000" dirty="0" smtClean="0"/>
              <a:t>+</a:t>
            </a:r>
            <a:r>
              <a:rPr lang="en-US" altLang="ko-KR" sz="2200" dirty="0" smtClean="0"/>
              <a:t>,1)],  </a:t>
            </a:r>
            <a:r>
              <a:rPr lang="en-US" altLang="ko-KR" sz="2200" baseline="30000" dirty="0" smtClean="0"/>
              <a:t>10</a:t>
            </a:r>
            <a:r>
              <a:rPr lang="en-US" altLang="ko-KR" sz="2200" dirty="0" smtClean="0"/>
              <a:t>B[(1</a:t>
            </a:r>
            <a:r>
              <a:rPr lang="en-US" altLang="ko-KR" sz="2200" baseline="30000" dirty="0" smtClean="0"/>
              <a:t>+</a:t>
            </a:r>
            <a:r>
              <a:rPr lang="en-US" altLang="ko-KR" sz="2200" dirty="0" smtClean="0"/>
              <a:t>,0)], </a:t>
            </a:r>
            <a:r>
              <a:rPr lang="en-US" altLang="ko-KR" sz="2200" baseline="30000" dirty="0" smtClean="0"/>
              <a:t>12</a:t>
            </a:r>
            <a:r>
              <a:rPr lang="en-US" altLang="ko-KR" sz="2200" dirty="0" smtClean="0"/>
              <a:t>C</a:t>
            </a:r>
            <a:r>
              <a:rPr lang="en-US" altLang="ko-KR" sz="2200" dirty="0"/>
              <a:t>[(2</a:t>
            </a:r>
            <a:r>
              <a:rPr lang="en-US" altLang="ko-KR" sz="2200" baseline="30000" dirty="0"/>
              <a:t>+</a:t>
            </a:r>
            <a:r>
              <a:rPr lang="en-US" altLang="ko-KR" sz="2200" dirty="0"/>
              <a:t>,0</a:t>
            </a:r>
            <a:r>
              <a:rPr lang="en-US" altLang="ko-KR" sz="2200" dirty="0" smtClean="0"/>
              <a:t>)]</a:t>
            </a:r>
            <a:endParaRPr lang="ko-KR" altLang="en-US" sz="2200" dirty="0"/>
          </a:p>
        </p:txBody>
      </p:sp>
      <p:sp>
        <p:nvSpPr>
          <p:cNvPr id="8" name="위쪽 화살표 7"/>
          <p:cNvSpPr/>
          <p:nvPr/>
        </p:nvSpPr>
        <p:spPr>
          <a:xfrm>
            <a:off x="3923928" y="2924944"/>
            <a:ext cx="288032" cy="12241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634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810500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5"/>
            <a:ext cx="7275909" cy="505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12565" y="5791455"/>
            <a:ext cx="900100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700" baseline="30000" dirty="0"/>
              <a:t>12</a:t>
            </a:r>
            <a:r>
              <a:rPr lang="en-US" altLang="ko-KR" sz="1700" dirty="0"/>
              <a:t>C ground state energy in NCSM calculations </a:t>
            </a:r>
            <a:r>
              <a:rPr lang="en-US" altLang="ko-KR" sz="1700" dirty="0" smtClean="0"/>
              <a:t>obtained with </a:t>
            </a:r>
            <a:r>
              <a:rPr lang="en-US" altLang="ko-KR" sz="1700" dirty="0"/>
              <a:t>Daejeon16 NN interaction</a:t>
            </a:r>
            <a:endParaRPr lang="ko-KR" altLang="en-US" sz="1700" dirty="0"/>
          </a:p>
        </p:txBody>
      </p:sp>
    </p:spTree>
    <p:extLst>
      <p:ext uri="{BB962C8B-B14F-4D97-AF65-F5344CB8AC3E}">
        <p14:creationId xmlns:p14="http://schemas.microsoft.com/office/powerpoint/2010/main" val="47626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0648"/>
            <a:ext cx="7855597" cy="607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74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196752"/>
            <a:ext cx="7953375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539552" y="5229200"/>
            <a:ext cx="849694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700" dirty="0"/>
              <a:t>Binding energies (in MeV) of nuclei obtained </a:t>
            </a:r>
            <a:r>
              <a:rPr lang="en-US" altLang="ko-KR" sz="1700" dirty="0" smtClean="0"/>
              <a:t>with Daejeon16 </a:t>
            </a:r>
            <a:r>
              <a:rPr lang="en-US" altLang="ko-KR" sz="1700" dirty="0"/>
              <a:t>NN interaction using Extrapolation B </a:t>
            </a:r>
            <a:r>
              <a:rPr lang="en-US" altLang="ko-KR" sz="1700" dirty="0" smtClean="0"/>
              <a:t> with </a:t>
            </a:r>
            <a:r>
              <a:rPr lang="en-US" altLang="ko-KR" sz="1700" dirty="0"/>
              <a:t>estimated uncertainty of the </a:t>
            </a:r>
            <a:r>
              <a:rPr lang="en-US" altLang="ko-KR" sz="1700" dirty="0" smtClean="0"/>
              <a:t>extrapolation.</a:t>
            </a:r>
            <a:endParaRPr lang="ko-KR" altLang="en-US" sz="1700" dirty="0"/>
          </a:p>
        </p:txBody>
      </p:sp>
    </p:spTree>
    <p:extLst>
      <p:ext uri="{BB962C8B-B14F-4D97-AF65-F5344CB8AC3E}">
        <p14:creationId xmlns:p14="http://schemas.microsoft.com/office/powerpoint/2010/main" val="19804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74268" y="1772816"/>
            <a:ext cx="380924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b="1" dirty="0">
                <a:solidFill>
                  <a:srgbClr val="7030A0"/>
                </a:solidFill>
              </a:rPr>
              <a:t>Parity Inversion in </a:t>
            </a:r>
            <a:r>
              <a:rPr lang="en-US" altLang="ko-KR" sz="2500" baseline="30000" dirty="0">
                <a:solidFill>
                  <a:srgbClr val="7030A0"/>
                </a:solidFill>
              </a:rPr>
              <a:t>11</a:t>
            </a:r>
            <a:r>
              <a:rPr lang="en-US" altLang="ko-KR" sz="2500" b="1" dirty="0">
                <a:solidFill>
                  <a:srgbClr val="7030A0"/>
                </a:solidFill>
              </a:rPr>
              <a:t>Be</a:t>
            </a:r>
            <a:endParaRPr lang="ko-KR" altLang="en-US" sz="2500" dirty="0">
              <a:solidFill>
                <a:srgbClr val="7030A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8640960" cy="775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395536" y="5157192"/>
            <a:ext cx="849694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100" b="1" dirty="0" smtClean="0">
                <a:solidFill>
                  <a:srgbClr val="002060"/>
                </a:solidFill>
              </a:rPr>
              <a:t>opposite </a:t>
            </a:r>
            <a:r>
              <a:rPr lang="en-US" altLang="ko-KR" sz="2100" b="1" dirty="0">
                <a:solidFill>
                  <a:srgbClr val="002060"/>
                </a:solidFill>
              </a:rPr>
              <a:t>to the expectation from the </a:t>
            </a:r>
            <a:r>
              <a:rPr lang="en-US" altLang="ko-KR" sz="2100" b="1" dirty="0" smtClean="0">
                <a:solidFill>
                  <a:srgbClr val="002060"/>
                </a:solidFill>
              </a:rPr>
              <a:t>conventional </a:t>
            </a:r>
            <a:r>
              <a:rPr lang="en-US" altLang="ko-KR" sz="2100" b="1" dirty="0">
                <a:solidFill>
                  <a:srgbClr val="002060"/>
                </a:solidFill>
              </a:rPr>
              <a:t>shell </a:t>
            </a:r>
            <a:r>
              <a:rPr lang="en-US" altLang="ko-KR" sz="2100" b="1" dirty="0" smtClean="0">
                <a:solidFill>
                  <a:srgbClr val="002060"/>
                </a:solidFill>
              </a:rPr>
              <a:t>model!</a:t>
            </a:r>
            <a:endParaRPr lang="ko-KR" altLang="en-US" sz="21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15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200800" cy="466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325998" y="6237312"/>
            <a:ext cx="871049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500" dirty="0"/>
              <a:t>Y. </a:t>
            </a:r>
            <a:r>
              <a:rPr lang="en-US" altLang="ko-KR" sz="1500" dirty="0" smtClean="0"/>
              <a:t>Kim, </a:t>
            </a:r>
            <a:r>
              <a:rPr lang="en-US" altLang="ko-KR" sz="1500" dirty="0"/>
              <a:t>I. J. </a:t>
            </a:r>
            <a:r>
              <a:rPr lang="en-US" altLang="ko-KR" sz="1500" dirty="0" smtClean="0"/>
              <a:t>Shin, </a:t>
            </a:r>
            <a:r>
              <a:rPr lang="en-US" altLang="ko-KR" sz="1500" dirty="0"/>
              <a:t>A. M. </a:t>
            </a:r>
            <a:r>
              <a:rPr lang="en-US" altLang="ko-KR" sz="1500" dirty="0" err="1" smtClean="0"/>
              <a:t>Shirokov</a:t>
            </a:r>
            <a:r>
              <a:rPr lang="en-US" altLang="ko-KR" sz="1500" dirty="0" smtClean="0"/>
              <a:t>, </a:t>
            </a:r>
            <a:r>
              <a:rPr lang="en-US" altLang="ko-KR" sz="1500" dirty="0"/>
              <a:t>M. </a:t>
            </a:r>
            <a:r>
              <a:rPr lang="en-US" altLang="ko-KR" sz="1500" dirty="0" err="1" smtClean="0"/>
              <a:t>Sosonkina</a:t>
            </a:r>
            <a:r>
              <a:rPr lang="en-US" altLang="ko-KR" sz="1500" dirty="0" smtClean="0"/>
              <a:t>, P</a:t>
            </a:r>
            <a:r>
              <a:rPr lang="en-US" altLang="ko-KR" sz="1500" dirty="0"/>
              <a:t>. </a:t>
            </a:r>
            <a:r>
              <a:rPr lang="en-US" altLang="ko-KR" sz="1500" dirty="0" err="1"/>
              <a:t>Marise</a:t>
            </a:r>
            <a:r>
              <a:rPr lang="en-US" altLang="ko-KR" sz="1500" dirty="0"/>
              <a:t> and J. P. Vary, arXiv:1910.04367 [</a:t>
            </a:r>
            <a:r>
              <a:rPr lang="en-US" altLang="ko-KR" sz="1500" dirty="0" err="1"/>
              <a:t>nucl-th</a:t>
            </a:r>
            <a:r>
              <a:rPr lang="en-US" altLang="ko-KR" sz="1500" dirty="0"/>
              <a:t>]</a:t>
            </a:r>
            <a:endParaRPr lang="ko-KR" altLang="en-US" sz="1500" dirty="0"/>
          </a:p>
        </p:txBody>
      </p:sp>
      <p:sp>
        <p:nvSpPr>
          <p:cNvPr id="3" name="TextBox 2"/>
          <p:cNvSpPr txBox="1"/>
          <p:nvPr/>
        </p:nvSpPr>
        <p:spPr>
          <a:xfrm>
            <a:off x="6467400" y="5402000"/>
            <a:ext cx="237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accent6"/>
                </a:solidFill>
              </a:rPr>
              <a:t>Interaction matters!</a:t>
            </a:r>
            <a:endParaRPr lang="ko-KR" altLang="en-US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38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447792" cy="5264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78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397260" y="5733256"/>
            <a:ext cx="348416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500" dirty="0" err="1"/>
              <a:t>Gianina</a:t>
            </a:r>
            <a:r>
              <a:rPr lang="en-US" altLang="ko-KR" sz="1500" dirty="0"/>
              <a:t> Alina </a:t>
            </a:r>
            <a:r>
              <a:rPr lang="en-US" altLang="ko-KR" sz="1500" dirty="0" err="1"/>
              <a:t>Negoita</a:t>
            </a:r>
            <a:r>
              <a:rPr lang="en-US" altLang="ko-KR" sz="1500" dirty="0"/>
              <a:t>, et al., </a:t>
            </a:r>
            <a:endParaRPr lang="en-US" altLang="ko-KR" sz="1500" dirty="0" smtClean="0"/>
          </a:p>
          <a:p>
            <a:r>
              <a:rPr lang="en-US" altLang="ko-KR" sz="1500" dirty="0" smtClean="0"/>
              <a:t>Phys. Rev</a:t>
            </a:r>
            <a:r>
              <a:rPr lang="en-US" altLang="ko-KR" sz="1500" dirty="0"/>
              <a:t>. C99, 054308 (2019); </a:t>
            </a:r>
            <a:endParaRPr lang="en-US" altLang="ko-KR" sz="1500" dirty="0" smtClean="0"/>
          </a:p>
          <a:p>
            <a:r>
              <a:rPr lang="en-US" altLang="ko-KR" sz="1500" dirty="0" smtClean="0"/>
              <a:t>e-Print</a:t>
            </a:r>
            <a:r>
              <a:rPr lang="en-US" altLang="ko-KR" sz="1500" dirty="0"/>
              <a:t>: 1803.03215 [</a:t>
            </a:r>
            <a:r>
              <a:rPr lang="en-US" altLang="ko-KR" sz="1500" dirty="0" err="1"/>
              <a:t>physics.comp-ph</a:t>
            </a:r>
            <a:r>
              <a:rPr lang="en-US" altLang="ko-KR" sz="1500" dirty="0"/>
              <a:t>]</a:t>
            </a:r>
            <a:endParaRPr lang="ko-KR" altLang="en-US" sz="1500" dirty="0"/>
          </a:p>
        </p:txBody>
      </p:sp>
      <p:sp>
        <p:nvSpPr>
          <p:cNvPr id="3" name="직사각형 2"/>
          <p:cNvSpPr/>
          <p:nvPr/>
        </p:nvSpPr>
        <p:spPr>
          <a:xfrm>
            <a:off x="251519" y="260648"/>
            <a:ext cx="864096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300" dirty="0" smtClean="0">
                <a:solidFill>
                  <a:srgbClr val="7030A0"/>
                </a:solidFill>
              </a:rPr>
              <a:t>Deep </a:t>
            </a:r>
            <a:r>
              <a:rPr lang="en-US" altLang="ko-KR" sz="2300" dirty="0">
                <a:solidFill>
                  <a:srgbClr val="7030A0"/>
                </a:solidFill>
              </a:rPr>
              <a:t>learning: Extrapolation tool for ab initio nuclear </a:t>
            </a:r>
            <a:r>
              <a:rPr lang="en-US" altLang="ko-KR" sz="2300" dirty="0" smtClean="0">
                <a:solidFill>
                  <a:srgbClr val="7030A0"/>
                </a:solidFill>
              </a:rPr>
              <a:t>theory</a:t>
            </a:r>
            <a:endParaRPr lang="ko-KR" altLang="en-US" sz="2300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84168" y="3284984"/>
            <a:ext cx="171713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dirty="0" err="1" smtClean="0"/>
              <a:t>N</a:t>
            </a:r>
            <a:r>
              <a:rPr lang="en-US" altLang="ko-KR" sz="1500" baseline="-25000" dirty="0" err="1" smtClean="0"/>
              <a:t>max</a:t>
            </a:r>
            <a:r>
              <a:rPr lang="en-US" altLang="ko-KR" sz="1500" dirty="0" smtClean="0"/>
              <a:t>= 2, 4, …, 10</a:t>
            </a:r>
          </a:p>
          <a:p>
            <a:r>
              <a:rPr lang="en-US" altLang="ko-KR" sz="1500" dirty="0" smtClean="0"/>
              <a:t>for ANN training </a:t>
            </a:r>
          </a:p>
          <a:p>
            <a:r>
              <a:rPr lang="en-US" altLang="ko-KR" sz="1500" dirty="0" smtClean="0"/>
              <a:t>and </a:t>
            </a:r>
            <a:r>
              <a:rPr lang="en-US" altLang="ko-KR" sz="1500" dirty="0"/>
              <a:t>testing</a:t>
            </a:r>
            <a:endParaRPr lang="ko-KR" altLang="en-US" sz="15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40923"/>
            <a:ext cx="4333503" cy="5559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776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-14114"/>
            <a:ext cx="4262933" cy="682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772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752475"/>
            <a:ext cx="7029450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71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3422"/>
            <a:ext cx="7992888" cy="6753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72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755576" y="620688"/>
            <a:ext cx="230425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 smtClean="0">
                <a:solidFill>
                  <a:srgbClr val="7030A0"/>
                </a:solidFill>
              </a:rPr>
              <a:t> Addendum:</a:t>
            </a:r>
            <a:endParaRPr lang="ko-KR" altLang="en-US" sz="2700" b="1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72" y="1261145"/>
            <a:ext cx="9019534" cy="297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19" y="4231779"/>
            <a:ext cx="7975840" cy="2230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2413877" y="6449273"/>
            <a:ext cx="43162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altLang="ko-KR" dirty="0"/>
              <a:t>Y. Kim, AAPPS Bulletin Vol.30 No.2 (202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779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246907" cy="369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1261" y="404664"/>
            <a:ext cx="82841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dirty="0" smtClean="0"/>
              <a:t>M. Harada, YK, H. K. Lee and I. A. Mazur, “</a:t>
            </a:r>
            <a:r>
              <a:rPr lang="en-US" altLang="ko-KR" sz="1600" dirty="0"/>
              <a:t>QCD vacuum and baryon </a:t>
            </a:r>
            <a:r>
              <a:rPr lang="en-US" altLang="ko-KR" sz="1600" dirty="0" smtClean="0"/>
              <a:t>masses” </a:t>
            </a:r>
            <a:r>
              <a:rPr lang="en-US" altLang="ko-KR" sz="1500" dirty="0" smtClean="0"/>
              <a:t>in preparation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177810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481753" cy="4540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6021288"/>
            <a:ext cx="8409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7030A0"/>
                </a:solidFill>
              </a:rPr>
              <a:t>Ab initio nuclear theory (+ deep learning) may reveal remnants of QCD in</a:t>
            </a:r>
          </a:p>
          <a:p>
            <a:r>
              <a:rPr lang="en-US" altLang="ko-KR" b="1" dirty="0">
                <a:solidFill>
                  <a:srgbClr val="7030A0"/>
                </a:solidFill>
              </a:rPr>
              <a:t>f</a:t>
            </a:r>
            <a:r>
              <a:rPr lang="en-US" altLang="ko-KR" b="1" dirty="0" smtClean="0">
                <a:solidFill>
                  <a:srgbClr val="7030A0"/>
                </a:solidFill>
              </a:rPr>
              <a:t>inite nuclei???!!! </a:t>
            </a:r>
            <a:endParaRPr lang="ko-KR" alt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3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078" y="764704"/>
            <a:ext cx="4620996" cy="3397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그룹 2"/>
          <p:cNvGrpSpPr/>
          <p:nvPr/>
        </p:nvGrpSpPr>
        <p:grpSpPr>
          <a:xfrm>
            <a:off x="1875415" y="4631253"/>
            <a:ext cx="2080398" cy="1953272"/>
            <a:chOff x="2555776" y="1268760"/>
            <a:chExt cx="3384376" cy="3168352"/>
          </a:xfrm>
        </p:grpSpPr>
        <p:sp>
          <p:nvSpPr>
            <p:cNvPr id="4" name="타원 3"/>
            <p:cNvSpPr/>
            <p:nvPr/>
          </p:nvSpPr>
          <p:spPr>
            <a:xfrm>
              <a:off x="2555776" y="1268760"/>
              <a:ext cx="3384376" cy="3168352"/>
            </a:xfrm>
            <a:prstGeom prst="ellipse">
              <a:avLst/>
            </a:prstGeom>
            <a:gradFill flip="none" rotWithShape="1">
              <a:gsLst>
                <a:gs pos="100000">
                  <a:srgbClr val="5E9EFF">
                    <a:alpha val="60000"/>
                  </a:srgbClr>
                </a:gs>
                <a:gs pos="68000">
                  <a:srgbClr val="85C2FF">
                    <a:alpha val="66000"/>
                  </a:srgbClr>
                </a:gs>
                <a:gs pos="28000">
                  <a:srgbClr val="C4D6EB"/>
                </a:gs>
                <a:gs pos="0">
                  <a:srgbClr val="FFEBFA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" name="타원 4"/>
            <p:cNvSpPr/>
            <p:nvPr/>
          </p:nvSpPr>
          <p:spPr>
            <a:xfrm>
              <a:off x="2843808" y="1844824"/>
              <a:ext cx="792088" cy="720080"/>
            </a:xfrm>
            <a:prstGeom prst="ellipse">
              <a:avLst/>
            </a:prstGeom>
            <a:gradFill>
              <a:gsLst>
                <a:gs pos="100000">
                  <a:schemeClr val="tx2">
                    <a:alpha val="60000"/>
                  </a:schemeClr>
                </a:gs>
                <a:gs pos="68000">
                  <a:schemeClr val="tx2">
                    <a:alpha val="60000"/>
                  </a:schemeClr>
                </a:gs>
                <a:gs pos="28000">
                  <a:srgbClr val="C4D6EB"/>
                </a:gs>
                <a:gs pos="0">
                  <a:srgbClr val="FFEBFA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타원 5"/>
            <p:cNvSpPr/>
            <p:nvPr/>
          </p:nvSpPr>
          <p:spPr>
            <a:xfrm>
              <a:off x="3851920" y="1458888"/>
              <a:ext cx="792088" cy="720080"/>
            </a:xfrm>
            <a:prstGeom prst="ellipse">
              <a:avLst/>
            </a:prstGeom>
            <a:gradFill>
              <a:gsLst>
                <a:gs pos="100000">
                  <a:schemeClr val="accent2"/>
                </a:gs>
                <a:gs pos="68000">
                  <a:schemeClr val="accent2"/>
                </a:gs>
                <a:gs pos="28000">
                  <a:srgbClr val="C4D6EB"/>
                </a:gs>
                <a:gs pos="0">
                  <a:srgbClr val="FFEBFA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타원 6"/>
            <p:cNvSpPr/>
            <p:nvPr/>
          </p:nvSpPr>
          <p:spPr>
            <a:xfrm>
              <a:off x="4860032" y="2037702"/>
              <a:ext cx="792088" cy="720080"/>
            </a:xfrm>
            <a:prstGeom prst="ellipse">
              <a:avLst/>
            </a:prstGeom>
            <a:gradFill>
              <a:gsLst>
                <a:gs pos="100000">
                  <a:schemeClr val="accent2"/>
                </a:gs>
                <a:gs pos="67000">
                  <a:schemeClr val="accent2"/>
                </a:gs>
                <a:gs pos="28000">
                  <a:srgbClr val="C4D6EB"/>
                </a:gs>
                <a:gs pos="0">
                  <a:srgbClr val="FFEBFA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/>
            <p:cNvSpPr/>
            <p:nvPr/>
          </p:nvSpPr>
          <p:spPr>
            <a:xfrm>
              <a:off x="3851920" y="2262110"/>
              <a:ext cx="792088" cy="720080"/>
            </a:xfrm>
            <a:prstGeom prst="ellipse">
              <a:avLst/>
            </a:prstGeom>
            <a:gradFill>
              <a:gsLst>
                <a:gs pos="100000">
                  <a:schemeClr val="tx2">
                    <a:alpha val="60000"/>
                  </a:schemeClr>
                </a:gs>
                <a:gs pos="68000">
                  <a:schemeClr val="tx2">
                    <a:alpha val="60000"/>
                  </a:schemeClr>
                </a:gs>
                <a:gs pos="28000">
                  <a:srgbClr val="C4D6EB"/>
                </a:gs>
                <a:gs pos="0">
                  <a:srgbClr val="FFEBFA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/>
            <p:cNvSpPr/>
            <p:nvPr/>
          </p:nvSpPr>
          <p:spPr>
            <a:xfrm>
              <a:off x="2843808" y="2774550"/>
              <a:ext cx="792088" cy="720080"/>
            </a:xfrm>
            <a:prstGeom prst="ellipse">
              <a:avLst/>
            </a:prstGeom>
            <a:gradFill>
              <a:gsLst>
                <a:gs pos="100000">
                  <a:schemeClr val="accent2"/>
                </a:gs>
                <a:gs pos="68000">
                  <a:schemeClr val="accent2"/>
                </a:gs>
                <a:gs pos="28000">
                  <a:srgbClr val="C4D6EB"/>
                </a:gs>
                <a:gs pos="0">
                  <a:srgbClr val="FFEBFA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타원 9"/>
            <p:cNvSpPr/>
            <p:nvPr/>
          </p:nvSpPr>
          <p:spPr>
            <a:xfrm>
              <a:off x="3856270" y="3407710"/>
              <a:ext cx="792088" cy="720080"/>
            </a:xfrm>
            <a:prstGeom prst="ellipse">
              <a:avLst/>
            </a:prstGeom>
            <a:gradFill>
              <a:gsLst>
                <a:gs pos="100000">
                  <a:schemeClr val="tx2">
                    <a:alpha val="60000"/>
                  </a:schemeClr>
                </a:gs>
                <a:gs pos="68000">
                  <a:schemeClr val="tx2">
                    <a:alpha val="60000"/>
                  </a:schemeClr>
                </a:gs>
                <a:gs pos="28000">
                  <a:srgbClr val="C4D6EB"/>
                </a:gs>
                <a:gs pos="0">
                  <a:srgbClr val="FFEBFA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/>
            <p:cNvSpPr/>
            <p:nvPr/>
          </p:nvSpPr>
          <p:spPr>
            <a:xfrm>
              <a:off x="4789792" y="3047670"/>
              <a:ext cx="792088" cy="720080"/>
            </a:xfrm>
            <a:prstGeom prst="ellipse">
              <a:avLst/>
            </a:prstGeom>
            <a:gradFill>
              <a:gsLst>
                <a:gs pos="100000">
                  <a:schemeClr val="tx2">
                    <a:alpha val="60000"/>
                  </a:schemeClr>
                </a:gs>
                <a:gs pos="68000">
                  <a:schemeClr val="tx2">
                    <a:alpha val="60000"/>
                  </a:schemeClr>
                </a:gs>
                <a:gs pos="28000">
                  <a:srgbClr val="C4D6EB"/>
                </a:gs>
                <a:gs pos="0">
                  <a:srgbClr val="FFEBFA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083104" y="3370884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/>
                <a:t>p</a:t>
              </a:r>
              <a:endParaRPr lang="ko-KR" altLang="en-US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68868" y="1570316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/>
                <a:t>p</a:t>
              </a:r>
              <a:endParaRPr lang="ko-KR" altLang="en-US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421962" y="2496691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/>
                <a:t>p</a:t>
              </a:r>
              <a:endParaRPr lang="ko-KR" altLang="en-US" b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080030" y="3635252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/>
                <a:t>n</a:t>
              </a:r>
              <a:endParaRPr lang="ko-KR" altLang="en-US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406003" y="3888470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/>
                <a:t>n</a:t>
              </a:r>
              <a:endParaRPr lang="ko-KR" altLang="en-US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964807" y="2854950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/>
                <a:t>n</a:t>
              </a:r>
              <a:endParaRPr lang="ko-KR" altLang="en-US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344991" y="2380238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/>
                <a:t>n</a:t>
              </a:r>
              <a:endParaRPr lang="ko-KR" altLang="en-US" b="1" dirty="0"/>
            </a:p>
          </p:txBody>
        </p:sp>
        <p:sp>
          <p:nvSpPr>
            <p:cNvPr id="19" name="왼쪽/오른쪽 화살표 18"/>
            <p:cNvSpPr/>
            <p:nvPr/>
          </p:nvSpPr>
          <p:spPr>
            <a:xfrm rot="2558348">
              <a:off x="4400106" y="2840937"/>
              <a:ext cx="610547" cy="345273"/>
            </a:xfrm>
            <a:prstGeom prst="leftRightArrow">
              <a:avLst/>
            </a:prstGeom>
            <a:solidFill>
              <a:schemeClr val="accent6">
                <a:alpha val="7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i="1" dirty="0">
                <a:solidFill>
                  <a:schemeClr val="tx1"/>
                </a:solidFill>
              </a:endParaRPr>
            </a:p>
          </p:txBody>
        </p:sp>
        <p:sp>
          <p:nvSpPr>
            <p:cNvPr id="20" name="왼쪽/오른쪽 화살표 19"/>
            <p:cNvSpPr/>
            <p:nvPr/>
          </p:nvSpPr>
          <p:spPr>
            <a:xfrm rot="2056589">
              <a:off x="3455826" y="3345963"/>
              <a:ext cx="522433" cy="316597"/>
            </a:xfrm>
            <a:prstGeom prst="leftRightArrow">
              <a:avLst/>
            </a:prstGeom>
            <a:solidFill>
              <a:schemeClr val="accent6">
                <a:alpha val="7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i="1" dirty="0">
                <a:solidFill>
                  <a:schemeClr val="tx1"/>
                </a:solidFill>
              </a:endParaRPr>
            </a:p>
          </p:txBody>
        </p:sp>
        <p:sp>
          <p:nvSpPr>
            <p:cNvPr id="21" name="타원 20"/>
            <p:cNvSpPr/>
            <p:nvPr/>
          </p:nvSpPr>
          <p:spPr>
            <a:xfrm>
              <a:off x="4582776" y="2901369"/>
              <a:ext cx="216024" cy="22440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952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π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타원 21"/>
            <p:cNvSpPr/>
            <p:nvPr/>
          </p:nvSpPr>
          <p:spPr>
            <a:xfrm>
              <a:off x="3601660" y="3392057"/>
              <a:ext cx="216024" cy="22440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952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π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4932040" y="4565190"/>
            <a:ext cx="2401908" cy="2193957"/>
            <a:chOff x="2555776" y="1268760"/>
            <a:chExt cx="3384376" cy="3168352"/>
          </a:xfrm>
        </p:grpSpPr>
        <p:sp>
          <p:nvSpPr>
            <p:cNvPr id="23" name="타원 22"/>
            <p:cNvSpPr/>
            <p:nvPr/>
          </p:nvSpPr>
          <p:spPr>
            <a:xfrm>
              <a:off x="2555776" y="1268760"/>
              <a:ext cx="3384376" cy="3168352"/>
            </a:xfrm>
            <a:prstGeom prst="ellipse">
              <a:avLst/>
            </a:prstGeom>
            <a:gradFill flip="none" rotWithShape="1">
              <a:gsLst>
                <a:gs pos="100000">
                  <a:srgbClr val="5E9EFF">
                    <a:alpha val="60000"/>
                  </a:srgbClr>
                </a:gs>
                <a:gs pos="68000">
                  <a:srgbClr val="85C2FF">
                    <a:alpha val="66000"/>
                  </a:srgbClr>
                </a:gs>
                <a:gs pos="28000">
                  <a:srgbClr val="C4D6EB"/>
                </a:gs>
                <a:gs pos="0">
                  <a:srgbClr val="FFEBFA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" name="타원 23"/>
            <p:cNvSpPr/>
            <p:nvPr/>
          </p:nvSpPr>
          <p:spPr>
            <a:xfrm>
              <a:off x="2843808" y="1844824"/>
              <a:ext cx="792088" cy="720080"/>
            </a:xfrm>
            <a:prstGeom prst="ellipse">
              <a:avLst/>
            </a:prstGeom>
            <a:gradFill>
              <a:gsLst>
                <a:gs pos="100000">
                  <a:schemeClr val="tx2">
                    <a:alpha val="60000"/>
                  </a:schemeClr>
                </a:gs>
                <a:gs pos="68000">
                  <a:schemeClr val="tx2">
                    <a:alpha val="60000"/>
                  </a:schemeClr>
                </a:gs>
                <a:gs pos="28000">
                  <a:srgbClr val="C4D6EB"/>
                </a:gs>
                <a:gs pos="0">
                  <a:srgbClr val="FFEBFA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/>
            <p:cNvSpPr/>
            <p:nvPr/>
          </p:nvSpPr>
          <p:spPr>
            <a:xfrm>
              <a:off x="3313628" y="2037552"/>
              <a:ext cx="288032" cy="28803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d</a:t>
              </a:r>
              <a:endParaRPr lang="ko-KR" altLang="en-US" dirty="0"/>
            </a:p>
          </p:txBody>
        </p:sp>
        <p:sp>
          <p:nvSpPr>
            <p:cNvPr id="26" name="타원 25"/>
            <p:cNvSpPr/>
            <p:nvPr/>
          </p:nvSpPr>
          <p:spPr>
            <a:xfrm>
              <a:off x="3851920" y="1458888"/>
              <a:ext cx="792088" cy="720080"/>
            </a:xfrm>
            <a:prstGeom prst="ellipse">
              <a:avLst/>
            </a:prstGeom>
            <a:gradFill>
              <a:gsLst>
                <a:gs pos="100000">
                  <a:schemeClr val="accent2"/>
                </a:gs>
                <a:gs pos="68000">
                  <a:schemeClr val="accent2"/>
                </a:gs>
                <a:gs pos="28000">
                  <a:srgbClr val="C4D6EB"/>
                </a:gs>
                <a:gs pos="0">
                  <a:srgbClr val="FFEBFA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3959932" y="1530896"/>
              <a:ext cx="288032" cy="28803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d</a:t>
              </a:r>
              <a:endParaRPr lang="ko-KR" altLang="en-US" dirty="0"/>
            </a:p>
          </p:txBody>
        </p:sp>
        <p:sp>
          <p:nvSpPr>
            <p:cNvPr id="28" name="타원 27"/>
            <p:cNvSpPr/>
            <p:nvPr/>
          </p:nvSpPr>
          <p:spPr>
            <a:xfrm>
              <a:off x="4860032" y="2037702"/>
              <a:ext cx="792088" cy="720080"/>
            </a:xfrm>
            <a:prstGeom prst="ellipse">
              <a:avLst/>
            </a:prstGeom>
            <a:gradFill>
              <a:gsLst>
                <a:gs pos="100000">
                  <a:schemeClr val="accent2"/>
                </a:gs>
                <a:gs pos="67000">
                  <a:schemeClr val="accent2"/>
                </a:gs>
                <a:gs pos="28000">
                  <a:srgbClr val="C4D6EB"/>
                </a:gs>
                <a:gs pos="0">
                  <a:srgbClr val="FFEBFA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/>
            <p:cNvSpPr/>
            <p:nvPr/>
          </p:nvSpPr>
          <p:spPr>
            <a:xfrm>
              <a:off x="5329852" y="2230430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u</a:t>
              </a:r>
              <a:endParaRPr lang="ko-KR" altLang="en-US" dirty="0"/>
            </a:p>
          </p:txBody>
        </p:sp>
        <p:sp>
          <p:nvSpPr>
            <p:cNvPr id="30" name="타원 29"/>
            <p:cNvSpPr/>
            <p:nvPr/>
          </p:nvSpPr>
          <p:spPr>
            <a:xfrm>
              <a:off x="3851920" y="2262110"/>
              <a:ext cx="792088" cy="720080"/>
            </a:xfrm>
            <a:prstGeom prst="ellipse">
              <a:avLst/>
            </a:prstGeom>
            <a:gradFill>
              <a:gsLst>
                <a:gs pos="100000">
                  <a:schemeClr val="tx2">
                    <a:alpha val="60000"/>
                  </a:schemeClr>
                </a:gs>
                <a:gs pos="68000">
                  <a:schemeClr val="tx2">
                    <a:alpha val="60000"/>
                  </a:schemeClr>
                </a:gs>
                <a:gs pos="28000">
                  <a:srgbClr val="C4D6EB"/>
                </a:gs>
                <a:gs pos="0">
                  <a:srgbClr val="FFEBFA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4033708" y="2666624"/>
              <a:ext cx="288032" cy="28803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d</a:t>
              </a:r>
              <a:endParaRPr lang="ko-KR" altLang="en-US" dirty="0"/>
            </a:p>
          </p:txBody>
        </p:sp>
        <p:sp>
          <p:nvSpPr>
            <p:cNvPr id="32" name="타원 31"/>
            <p:cNvSpPr/>
            <p:nvPr/>
          </p:nvSpPr>
          <p:spPr>
            <a:xfrm>
              <a:off x="2843808" y="2774550"/>
              <a:ext cx="792088" cy="720080"/>
            </a:xfrm>
            <a:prstGeom prst="ellipse">
              <a:avLst/>
            </a:prstGeom>
            <a:gradFill>
              <a:gsLst>
                <a:gs pos="100000">
                  <a:schemeClr val="accent2"/>
                </a:gs>
                <a:gs pos="68000">
                  <a:schemeClr val="accent2"/>
                </a:gs>
                <a:gs pos="28000">
                  <a:srgbClr val="C4D6EB"/>
                </a:gs>
                <a:gs pos="0">
                  <a:srgbClr val="FFEBFA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/>
            <p:cNvSpPr/>
            <p:nvPr/>
          </p:nvSpPr>
          <p:spPr>
            <a:xfrm>
              <a:off x="2951820" y="284655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d</a:t>
              </a:r>
              <a:endParaRPr lang="ko-KR" altLang="en-US" dirty="0"/>
            </a:p>
          </p:txBody>
        </p:sp>
        <p:sp>
          <p:nvSpPr>
            <p:cNvPr id="34" name="타원 33"/>
            <p:cNvSpPr/>
            <p:nvPr/>
          </p:nvSpPr>
          <p:spPr>
            <a:xfrm>
              <a:off x="3856270" y="3407710"/>
              <a:ext cx="792088" cy="720080"/>
            </a:xfrm>
            <a:prstGeom prst="ellipse">
              <a:avLst/>
            </a:prstGeom>
            <a:gradFill>
              <a:gsLst>
                <a:gs pos="100000">
                  <a:schemeClr val="tx2">
                    <a:alpha val="60000"/>
                  </a:schemeClr>
                </a:gs>
                <a:gs pos="68000">
                  <a:schemeClr val="tx2">
                    <a:alpha val="60000"/>
                  </a:schemeClr>
                </a:gs>
                <a:gs pos="28000">
                  <a:srgbClr val="C4D6EB"/>
                </a:gs>
                <a:gs pos="0">
                  <a:srgbClr val="FFEBFA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/>
            <p:cNvSpPr/>
            <p:nvPr/>
          </p:nvSpPr>
          <p:spPr>
            <a:xfrm>
              <a:off x="4038058" y="3812224"/>
              <a:ext cx="288032" cy="2880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d</a:t>
              </a:r>
              <a:endParaRPr lang="ko-KR" altLang="en-US" dirty="0"/>
            </a:p>
          </p:txBody>
        </p:sp>
        <p:sp>
          <p:nvSpPr>
            <p:cNvPr id="36" name="타원 35"/>
            <p:cNvSpPr/>
            <p:nvPr/>
          </p:nvSpPr>
          <p:spPr>
            <a:xfrm>
              <a:off x="4789792" y="3047670"/>
              <a:ext cx="792088" cy="720080"/>
            </a:xfrm>
            <a:prstGeom prst="ellipse">
              <a:avLst/>
            </a:prstGeom>
            <a:gradFill>
              <a:gsLst>
                <a:gs pos="100000">
                  <a:schemeClr val="tx2">
                    <a:alpha val="60000"/>
                  </a:schemeClr>
                </a:gs>
                <a:gs pos="68000">
                  <a:schemeClr val="tx2">
                    <a:alpha val="60000"/>
                  </a:schemeClr>
                </a:gs>
                <a:gs pos="28000">
                  <a:srgbClr val="C4D6EB"/>
                </a:gs>
                <a:gs pos="0">
                  <a:srgbClr val="FFEBFA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/>
            <p:cNvSpPr/>
            <p:nvPr/>
          </p:nvSpPr>
          <p:spPr>
            <a:xfrm>
              <a:off x="4971580" y="3452184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u</a:t>
              </a:r>
              <a:endParaRPr lang="ko-KR" alt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083104" y="3370884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/>
                <a:t>p</a:t>
              </a:r>
              <a:endParaRPr lang="ko-KR" altLang="en-US" b="1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568868" y="1570316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/>
                <a:t>p</a:t>
              </a:r>
              <a:endParaRPr lang="ko-KR" altLang="en-US" b="1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421962" y="2496691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/>
                <a:t>p</a:t>
              </a:r>
              <a:endParaRPr lang="ko-KR" altLang="en-US" b="1" dirty="0"/>
            </a:p>
          </p:txBody>
        </p:sp>
        <p:pic>
          <p:nvPicPr>
            <p:cNvPr id="41" name="Picture 78" descr="A:\tg.t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75" t="43177" r="78573" b="2878"/>
            <a:stretch/>
          </p:blipFill>
          <p:spPr bwMode="auto">
            <a:xfrm rot="17040535">
              <a:off x="4256131" y="3591753"/>
              <a:ext cx="76740" cy="1927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TextBox 41"/>
            <p:cNvSpPr txBox="1"/>
            <p:nvPr/>
          </p:nvSpPr>
          <p:spPr>
            <a:xfrm>
              <a:off x="5080030" y="3635252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/>
                <a:t>n</a:t>
              </a:r>
              <a:endParaRPr lang="ko-KR" altLang="en-US" b="1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406003" y="3888470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/>
                <a:t>n</a:t>
              </a:r>
              <a:endParaRPr lang="ko-KR" altLang="en-US" b="1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964807" y="2854950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/>
                <a:t>n</a:t>
              </a:r>
              <a:endParaRPr lang="ko-KR" altLang="en-US" b="1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344991" y="2380238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/>
                <a:t>n</a:t>
              </a:r>
              <a:endParaRPr lang="ko-KR" altLang="en-US" b="1" dirty="0"/>
            </a:p>
          </p:txBody>
        </p:sp>
        <p:sp>
          <p:nvSpPr>
            <p:cNvPr id="46" name="타원 45"/>
            <p:cNvSpPr/>
            <p:nvPr/>
          </p:nvSpPr>
          <p:spPr>
            <a:xfrm>
              <a:off x="3964282" y="3479718"/>
              <a:ext cx="288032" cy="28803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d</a:t>
              </a:r>
              <a:endParaRPr lang="ko-KR" altLang="en-US" dirty="0"/>
            </a:p>
          </p:txBody>
        </p:sp>
        <p:sp>
          <p:nvSpPr>
            <p:cNvPr id="47" name="타원 46"/>
            <p:cNvSpPr/>
            <p:nvPr/>
          </p:nvSpPr>
          <p:spPr>
            <a:xfrm>
              <a:off x="4326090" y="360043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u</a:t>
              </a:r>
              <a:endParaRPr lang="ko-KR" altLang="en-US" dirty="0"/>
            </a:p>
          </p:txBody>
        </p:sp>
        <p:pic>
          <p:nvPicPr>
            <p:cNvPr id="48" name="Picture 78" descr="A:\tg.t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75" t="43177" r="78573" b="2878"/>
            <a:stretch/>
          </p:blipFill>
          <p:spPr bwMode="auto">
            <a:xfrm rot="17040535">
              <a:off x="5180007" y="3212350"/>
              <a:ext cx="76740" cy="1927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타원 48"/>
            <p:cNvSpPr/>
            <p:nvPr/>
          </p:nvSpPr>
          <p:spPr>
            <a:xfrm>
              <a:off x="5259612" y="3240398"/>
              <a:ext cx="288032" cy="2880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d</a:t>
              </a:r>
              <a:endParaRPr lang="ko-KR" altLang="en-US" dirty="0"/>
            </a:p>
          </p:txBody>
        </p:sp>
        <p:sp>
          <p:nvSpPr>
            <p:cNvPr id="50" name="타원 49"/>
            <p:cNvSpPr/>
            <p:nvPr/>
          </p:nvSpPr>
          <p:spPr>
            <a:xfrm>
              <a:off x="4897804" y="3119678"/>
              <a:ext cx="288032" cy="28803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d</a:t>
              </a:r>
              <a:endParaRPr lang="ko-KR" altLang="en-US" dirty="0"/>
            </a:p>
          </p:txBody>
        </p:sp>
        <p:pic>
          <p:nvPicPr>
            <p:cNvPr id="51" name="Picture 78" descr="A:\tg.tif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75" t="43177" r="78573" b="2878"/>
            <a:stretch/>
          </p:blipFill>
          <p:spPr bwMode="auto">
            <a:xfrm rot="13844666">
              <a:off x="3274806" y="3144060"/>
              <a:ext cx="77644" cy="1949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타원 51"/>
            <p:cNvSpPr/>
            <p:nvPr/>
          </p:nvSpPr>
          <p:spPr>
            <a:xfrm>
              <a:off x="3313628" y="2967278"/>
              <a:ext cx="288032" cy="28803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u</a:t>
              </a:r>
              <a:endParaRPr lang="ko-KR" altLang="en-US" dirty="0"/>
            </a:p>
          </p:txBody>
        </p:sp>
        <p:sp>
          <p:nvSpPr>
            <p:cNvPr id="53" name="타원 52"/>
            <p:cNvSpPr/>
            <p:nvPr/>
          </p:nvSpPr>
          <p:spPr>
            <a:xfrm>
              <a:off x="3025596" y="3179064"/>
              <a:ext cx="288032" cy="2880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u</a:t>
              </a:r>
              <a:endParaRPr lang="ko-KR" altLang="en-US" dirty="0"/>
            </a:p>
          </p:txBody>
        </p:sp>
        <p:pic>
          <p:nvPicPr>
            <p:cNvPr id="54" name="Picture 78" descr="A:\tg.tif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75" t="43177" r="78573" b="2878"/>
            <a:stretch/>
          </p:blipFill>
          <p:spPr bwMode="auto">
            <a:xfrm rot="13844666">
              <a:off x="4282919" y="1819338"/>
              <a:ext cx="77644" cy="1949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5" name="타원 54"/>
            <p:cNvSpPr/>
            <p:nvPr/>
          </p:nvSpPr>
          <p:spPr>
            <a:xfrm>
              <a:off x="4321740" y="1651616"/>
              <a:ext cx="288032" cy="2880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u</a:t>
              </a:r>
              <a:endParaRPr lang="ko-KR" altLang="en-US" dirty="0"/>
            </a:p>
          </p:txBody>
        </p:sp>
        <p:sp>
          <p:nvSpPr>
            <p:cNvPr id="56" name="타원 55"/>
            <p:cNvSpPr/>
            <p:nvPr/>
          </p:nvSpPr>
          <p:spPr>
            <a:xfrm>
              <a:off x="4033708" y="1863402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u</a:t>
              </a:r>
              <a:endParaRPr lang="ko-KR" altLang="en-US" dirty="0"/>
            </a:p>
          </p:txBody>
        </p:sp>
        <p:pic>
          <p:nvPicPr>
            <p:cNvPr id="57" name="Picture 78" descr="A:\tg.tif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75" t="43177" r="78573" b="2878"/>
            <a:stretch/>
          </p:blipFill>
          <p:spPr bwMode="auto">
            <a:xfrm rot="9867211">
              <a:off x="5119304" y="2332025"/>
              <a:ext cx="74282" cy="186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타원 57"/>
            <p:cNvSpPr/>
            <p:nvPr/>
          </p:nvSpPr>
          <p:spPr>
            <a:xfrm>
              <a:off x="4968044" y="2109710"/>
              <a:ext cx="288032" cy="28803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d</a:t>
              </a:r>
              <a:endParaRPr lang="ko-KR" altLang="en-US" dirty="0"/>
            </a:p>
          </p:txBody>
        </p:sp>
        <p:sp>
          <p:nvSpPr>
            <p:cNvPr id="59" name="타원 58"/>
            <p:cNvSpPr/>
            <p:nvPr/>
          </p:nvSpPr>
          <p:spPr>
            <a:xfrm>
              <a:off x="5041820" y="2442216"/>
              <a:ext cx="288032" cy="2880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u</a:t>
              </a:r>
              <a:endParaRPr lang="ko-KR" altLang="en-US" dirty="0"/>
            </a:p>
          </p:txBody>
        </p:sp>
        <p:pic>
          <p:nvPicPr>
            <p:cNvPr id="60" name="Picture 78" descr="A:\tg.tif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75" t="43177" r="78573" b="2878"/>
            <a:stretch/>
          </p:blipFill>
          <p:spPr bwMode="auto">
            <a:xfrm rot="9867211">
              <a:off x="3106744" y="2132395"/>
              <a:ext cx="74282" cy="186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" name="타원 60"/>
            <p:cNvSpPr/>
            <p:nvPr/>
          </p:nvSpPr>
          <p:spPr>
            <a:xfrm>
              <a:off x="3025596" y="224933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u</a:t>
              </a:r>
              <a:endParaRPr lang="ko-KR" altLang="en-US" dirty="0"/>
            </a:p>
          </p:txBody>
        </p:sp>
        <p:sp>
          <p:nvSpPr>
            <p:cNvPr id="62" name="타원 61"/>
            <p:cNvSpPr/>
            <p:nvPr/>
          </p:nvSpPr>
          <p:spPr>
            <a:xfrm>
              <a:off x="2951820" y="1916832"/>
              <a:ext cx="288032" cy="2880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d</a:t>
              </a:r>
              <a:endParaRPr lang="ko-KR" altLang="en-US" dirty="0"/>
            </a:p>
          </p:txBody>
        </p:sp>
        <p:pic>
          <p:nvPicPr>
            <p:cNvPr id="63" name="Picture 78" descr="A:\tg.t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75" t="43177" r="78573" b="2878"/>
            <a:stretch/>
          </p:blipFill>
          <p:spPr bwMode="auto">
            <a:xfrm rot="17040535">
              <a:off x="4249495" y="2434598"/>
              <a:ext cx="76740" cy="1927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타원 63"/>
            <p:cNvSpPr/>
            <p:nvPr/>
          </p:nvSpPr>
          <p:spPr>
            <a:xfrm>
              <a:off x="4321740" y="2454838"/>
              <a:ext cx="288032" cy="288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d</a:t>
              </a:r>
              <a:endParaRPr lang="ko-KR" altLang="en-US" dirty="0"/>
            </a:p>
          </p:txBody>
        </p:sp>
        <p:sp>
          <p:nvSpPr>
            <p:cNvPr id="65" name="타원 64"/>
            <p:cNvSpPr/>
            <p:nvPr/>
          </p:nvSpPr>
          <p:spPr>
            <a:xfrm>
              <a:off x="3959932" y="2334118"/>
              <a:ext cx="288032" cy="2880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u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5617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76672"/>
            <a:ext cx="6423248" cy="5299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4565098" y="648866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dirty="0"/>
              <a:t>Clusters of levels </a:t>
            </a:r>
            <a:r>
              <a:rPr lang="en-US" altLang="ko-KR" dirty="0" smtClean="0">
                <a:sym typeface="Wingdings" pitchFamily="2" charset="2"/>
              </a:rPr>
              <a:t>  </a:t>
            </a:r>
            <a:r>
              <a:rPr lang="en-US" altLang="ko-KR" dirty="0" smtClean="0"/>
              <a:t>shell </a:t>
            </a:r>
            <a:r>
              <a:rPr lang="en-US" altLang="ko-KR" dirty="0"/>
              <a:t>structure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786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 7"/>
          <p:cNvSpPr/>
          <p:nvPr/>
        </p:nvSpPr>
        <p:spPr>
          <a:xfrm>
            <a:off x="467544" y="1412776"/>
            <a:ext cx="3621386" cy="3902065"/>
          </a:xfrm>
          <a:custGeom>
            <a:avLst/>
            <a:gdLst>
              <a:gd name="connsiteX0" fmla="*/ 0 w 3621386"/>
              <a:gd name="connsiteY0" fmla="*/ 0 h 3902065"/>
              <a:gd name="connsiteX1" fmla="*/ 1991762 w 3621386"/>
              <a:gd name="connsiteY1" fmla="*/ 3902043 h 3902065"/>
              <a:gd name="connsiteX2" fmla="*/ 3621386 w 3621386"/>
              <a:gd name="connsiteY2" fmla="*/ 45267 h 3902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21386" h="3902065">
                <a:moveTo>
                  <a:pt x="0" y="0"/>
                </a:moveTo>
                <a:cubicBezTo>
                  <a:pt x="694099" y="1947249"/>
                  <a:pt x="1388198" y="3894499"/>
                  <a:pt x="1991762" y="3902043"/>
                </a:cubicBezTo>
                <a:cubicBezTo>
                  <a:pt x="2595326" y="3909587"/>
                  <a:pt x="3108356" y="1977427"/>
                  <a:pt x="3621386" y="4526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자유형 8"/>
          <p:cNvSpPr/>
          <p:nvPr/>
        </p:nvSpPr>
        <p:spPr>
          <a:xfrm>
            <a:off x="4860032" y="1340768"/>
            <a:ext cx="3621386" cy="3902065"/>
          </a:xfrm>
          <a:custGeom>
            <a:avLst/>
            <a:gdLst>
              <a:gd name="connsiteX0" fmla="*/ 0 w 3621386"/>
              <a:gd name="connsiteY0" fmla="*/ 0 h 3902065"/>
              <a:gd name="connsiteX1" fmla="*/ 1991762 w 3621386"/>
              <a:gd name="connsiteY1" fmla="*/ 3902043 h 3902065"/>
              <a:gd name="connsiteX2" fmla="*/ 3621386 w 3621386"/>
              <a:gd name="connsiteY2" fmla="*/ 45267 h 3902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21386" h="3902065">
                <a:moveTo>
                  <a:pt x="0" y="0"/>
                </a:moveTo>
                <a:cubicBezTo>
                  <a:pt x="694099" y="1947249"/>
                  <a:pt x="1388198" y="3894499"/>
                  <a:pt x="1991762" y="3902043"/>
                </a:cubicBezTo>
                <a:cubicBezTo>
                  <a:pt x="2595326" y="3909587"/>
                  <a:pt x="3108356" y="1977427"/>
                  <a:pt x="3621386" y="4526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1763688" y="4581128"/>
            <a:ext cx="136815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1079612" y="2996952"/>
            <a:ext cx="262829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1594161" y="4221088"/>
            <a:ext cx="165965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1475656" y="4005064"/>
            <a:ext cx="1872208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>
            <a:off x="1385646" y="3789040"/>
            <a:ext cx="2016224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1259632" y="3501008"/>
            <a:ext cx="2232248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896971" y="4584980"/>
            <a:ext cx="1029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dirty="0" smtClean="0"/>
              <a:t>Inert core</a:t>
            </a:r>
            <a:endParaRPr lang="ko-KR" altLang="en-US" sz="15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516" y="1779242"/>
            <a:ext cx="700844" cy="50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938" y="4857782"/>
            <a:ext cx="4667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타원 34"/>
          <p:cNvSpPr/>
          <p:nvPr/>
        </p:nvSpPr>
        <p:spPr>
          <a:xfrm>
            <a:off x="2051720" y="4159932"/>
            <a:ext cx="144016" cy="1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타원 39"/>
          <p:cNvSpPr/>
          <p:nvPr/>
        </p:nvSpPr>
        <p:spPr>
          <a:xfrm>
            <a:off x="2379292" y="3727884"/>
            <a:ext cx="144016" cy="1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타원 40"/>
          <p:cNvSpPr/>
          <p:nvPr/>
        </p:nvSpPr>
        <p:spPr>
          <a:xfrm>
            <a:off x="2926548" y="3453058"/>
            <a:ext cx="144016" cy="1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타원 41"/>
          <p:cNvSpPr/>
          <p:nvPr/>
        </p:nvSpPr>
        <p:spPr>
          <a:xfrm>
            <a:off x="2518343" y="3943908"/>
            <a:ext cx="144016" cy="12231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타원 42"/>
          <p:cNvSpPr/>
          <p:nvPr/>
        </p:nvSpPr>
        <p:spPr>
          <a:xfrm>
            <a:off x="1656544" y="3727884"/>
            <a:ext cx="144016" cy="12231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타원 43"/>
          <p:cNvSpPr/>
          <p:nvPr/>
        </p:nvSpPr>
        <p:spPr>
          <a:xfrm>
            <a:off x="1824963" y="3453058"/>
            <a:ext cx="144016" cy="12231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타원 44"/>
          <p:cNvSpPr/>
          <p:nvPr/>
        </p:nvSpPr>
        <p:spPr>
          <a:xfrm>
            <a:off x="2684663" y="4170859"/>
            <a:ext cx="144016" cy="12231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타원 45"/>
          <p:cNvSpPr/>
          <p:nvPr/>
        </p:nvSpPr>
        <p:spPr>
          <a:xfrm>
            <a:off x="1896971" y="3943908"/>
            <a:ext cx="144016" cy="1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자유형 51"/>
          <p:cNvSpPr/>
          <p:nvPr/>
        </p:nvSpPr>
        <p:spPr>
          <a:xfrm>
            <a:off x="2652665" y="3594226"/>
            <a:ext cx="362139" cy="398352"/>
          </a:xfrm>
          <a:custGeom>
            <a:avLst/>
            <a:gdLst>
              <a:gd name="connsiteX0" fmla="*/ 362139 w 362139"/>
              <a:gd name="connsiteY0" fmla="*/ 0 h 398352"/>
              <a:gd name="connsiteX1" fmla="*/ 353085 w 362139"/>
              <a:gd name="connsiteY1" fmla="*/ 298764 h 398352"/>
              <a:gd name="connsiteX2" fmla="*/ 334979 w 362139"/>
              <a:gd name="connsiteY2" fmla="*/ 325924 h 398352"/>
              <a:gd name="connsiteX3" fmla="*/ 307818 w 362139"/>
              <a:gd name="connsiteY3" fmla="*/ 344031 h 398352"/>
              <a:gd name="connsiteX4" fmla="*/ 280658 w 362139"/>
              <a:gd name="connsiteY4" fmla="*/ 353085 h 398352"/>
              <a:gd name="connsiteX5" fmla="*/ 108642 w 362139"/>
              <a:gd name="connsiteY5" fmla="*/ 353085 h 398352"/>
              <a:gd name="connsiteX6" fmla="*/ 27161 w 362139"/>
              <a:gd name="connsiteY6" fmla="*/ 389299 h 398352"/>
              <a:gd name="connsiteX7" fmla="*/ 0 w 362139"/>
              <a:gd name="connsiteY7" fmla="*/ 398352 h 39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2139" h="398352">
                <a:moveTo>
                  <a:pt x="362139" y="0"/>
                </a:moveTo>
                <a:cubicBezTo>
                  <a:pt x="359121" y="99588"/>
                  <a:pt x="361359" y="199474"/>
                  <a:pt x="353085" y="298764"/>
                </a:cubicBezTo>
                <a:cubicBezTo>
                  <a:pt x="352181" y="309607"/>
                  <a:pt x="342673" y="318230"/>
                  <a:pt x="334979" y="325924"/>
                </a:cubicBezTo>
                <a:cubicBezTo>
                  <a:pt x="327285" y="333618"/>
                  <a:pt x="317550" y="339165"/>
                  <a:pt x="307818" y="344031"/>
                </a:cubicBezTo>
                <a:cubicBezTo>
                  <a:pt x="299282" y="348299"/>
                  <a:pt x="289711" y="350067"/>
                  <a:pt x="280658" y="353085"/>
                </a:cubicBezTo>
                <a:cubicBezTo>
                  <a:pt x="195542" y="346537"/>
                  <a:pt x="178037" y="335736"/>
                  <a:pt x="108642" y="353085"/>
                </a:cubicBezTo>
                <a:cubicBezTo>
                  <a:pt x="15204" y="376445"/>
                  <a:pt x="86617" y="359572"/>
                  <a:pt x="27161" y="389299"/>
                </a:cubicBezTo>
                <a:cubicBezTo>
                  <a:pt x="18625" y="393567"/>
                  <a:pt x="0" y="398352"/>
                  <a:pt x="0" y="398352"/>
                </a:cubicBezTo>
              </a:path>
            </a:pathLst>
          </a:cu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자유형 52"/>
          <p:cNvSpPr/>
          <p:nvPr/>
        </p:nvSpPr>
        <p:spPr>
          <a:xfrm>
            <a:off x="2037030" y="4019739"/>
            <a:ext cx="679010" cy="199176"/>
          </a:xfrm>
          <a:custGeom>
            <a:avLst/>
            <a:gdLst>
              <a:gd name="connsiteX0" fmla="*/ 0 w 679010"/>
              <a:gd name="connsiteY0" fmla="*/ 0 h 199176"/>
              <a:gd name="connsiteX1" fmla="*/ 45267 w 679010"/>
              <a:gd name="connsiteY1" fmla="*/ 27160 h 199176"/>
              <a:gd name="connsiteX2" fmla="*/ 63374 w 679010"/>
              <a:gd name="connsiteY2" fmla="*/ 54320 h 199176"/>
              <a:gd name="connsiteX3" fmla="*/ 144855 w 679010"/>
              <a:gd name="connsiteY3" fmla="*/ 72427 h 199176"/>
              <a:gd name="connsiteX4" fmla="*/ 199176 w 679010"/>
              <a:gd name="connsiteY4" fmla="*/ 90534 h 199176"/>
              <a:gd name="connsiteX5" fmla="*/ 226336 w 679010"/>
              <a:gd name="connsiteY5" fmla="*/ 99588 h 199176"/>
              <a:gd name="connsiteX6" fmla="*/ 244443 w 679010"/>
              <a:gd name="connsiteY6" fmla="*/ 126748 h 199176"/>
              <a:gd name="connsiteX7" fmla="*/ 298764 w 679010"/>
              <a:gd name="connsiteY7" fmla="*/ 144855 h 199176"/>
              <a:gd name="connsiteX8" fmla="*/ 325924 w 679010"/>
              <a:gd name="connsiteY8" fmla="*/ 172015 h 199176"/>
              <a:gd name="connsiteX9" fmla="*/ 371192 w 679010"/>
              <a:gd name="connsiteY9" fmla="*/ 181069 h 199176"/>
              <a:gd name="connsiteX10" fmla="*/ 407406 w 679010"/>
              <a:gd name="connsiteY10" fmla="*/ 190122 h 199176"/>
              <a:gd name="connsiteX11" fmla="*/ 679010 w 679010"/>
              <a:gd name="connsiteY11" fmla="*/ 199176 h 1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010" h="199176">
                <a:moveTo>
                  <a:pt x="0" y="0"/>
                </a:moveTo>
                <a:cubicBezTo>
                  <a:pt x="15089" y="9053"/>
                  <a:pt x="31907" y="15708"/>
                  <a:pt x="45267" y="27160"/>
                </a:cubicBezTo>
                <a:cubicBezTo>
                  <a:pt x="53528" y="34241"/>
                  <a:pt x="54878" y="47523"/>
                  <a:pt x="63374" y="54320"/>
                </a:cubicBezTo>
                <a:cubicBezTo>
                  <a:pt x="75106" y="63706"/>
                  <a:pt x="144295" y="72334"/>
                  <a:pt x="144855" y="72427"/>
                </a:cubicBezTo>
                <a:lnTo>
                  <a:pt x="199176" y="90534"/>
                </a:lnTo>
                <a:lnTo>
                  <a:pt x="226336" y="99588"/>
                </a:lnTo>
                <a:cubicBezTo>
                  <a:pt x="232372" y="108641"/>
                  <a:pt x="235216" y="120981"/>
                  <a:pt x="244443" y="126748"/>
                </a:cubicBezTo>
                <a:cubicBezTo>
                  <a:pt x="260628" y="136864"/>
                  <a:pt x="298764" y="144855"/>
                  <a:pt x="298764" y="144855"/>
                </a:cubicBezTo>
                <a:cubicBezTo>
                  <a:pt x="307817" y="153908"/>
                  <a:pt x="314472" y="166289"/>
                  <a:pt x="325924" y="172015"/>
                </a:cubicBezTo>
                <a:cubicBezTo>
                  <a:pt x="339688" y="178897"/>
                  <a:pt x="356170" y="177731"/>
                  <a:pt x="371192" y="181069"/>
                </a:cubicBezTo>
                <a:cubicBezTo>
                  <a:pt x="383339" y="183768"/>
                  <a:pt x="394986" y="189369"/>
                  <a:pt x="407406" y="190122"/>
                </a:cubicBezTo>
                <a:cubicBezTo>
                  <a:pt x="497825" y="195602"/>
                  <a:pt x="588425" y="199176"/>
                  <a:pt x="679010" y="199176"/>
                </a:cubicBezTo>
              </a:path>
            </a:pathLst>
          </a:cu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자유형 54"/>
          <p:cNvSpPr/>
          <p:nvPr/>
        </p:nvSpPr>
        <p:spPr>
          <a:xfrm>
            <a:off x="1982709" y="3539905"/>
            <a:ext cx="443620" cy="208230"/>
          </a:xfrm>
          <a:custGeom>
            <a:avLst/>
            <a:gdLst>
              <a:gd name="connsiteX0" fmla="*/ 0 w 443620"/>
              <a:gd name="connsiteY0" fmla="*/ 0 h 208230"/>
              <a:gd name="connsiteX1" fmla="*/ 126748 w 443620"/>
              <a:gd name="connsiteY1" fmla="*/ 9053 h 208230"/>
              <a:gd name="connsiteX2" fmla="*/ 389299 w 443620"/>
              <a:gd name="connsiteY2" fmla="*/ 27160 h 208230"/>
              <a:gd name="connsiteX3" fmla="*/ 425513 w 443620"/>
              <a:gd name="connsiteY3" fmla="*/ 108642 h 208230"/>
              <a:gd name="connsiteX4" fmla="*/ 434566 w 443620"/>
              <a:gd name="connsiteY4" fmla="*/ 135802 h 208230"/>
              <a:gd name="connsiteX5" fmla="*/ 443620 w 443620"/>
              <a:gd name="connsiteY5" fmla="*/ 162962 h 208230"/>
              <a:gd name="connsiteX6" fmla="*/ 443620 w 443620"/>
              <a:gd name="connsiteY6" fmla="*/ 208230 h 208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3620" h="208230">
                <a:moveTo>
                  <a:pt x="0" y="0"/>
                </a:moveTo>
                <a:cubicBezTo>
                  <a:pt x="42249" y="3018"/>
                  <a:pt x="84444" y="6938"/>
                  <a:pt x="126748" y="9053"/>
                </a:cubicBezTo>
                <a:cubicBezTo>
                  <a:pt x="381648" y="21798"/>
                  <a:pt x="286434" y="-7127"/>
                  <a:pt x="389299" y="27160"/>
                </a:cubicBezTo>
                <a:cubicBezTo>
                  <a:pt x="417993" y="70202"/>
                  <a:pt x="403966" y="43999"/>
                  <a:pt x="425513" y="108642"/>
                </a:cubicBezTo>
                <a:lnTo>
                  <a:pt x="434566" y="135802"/>
                </a:lnTo>
                <a:cubicBezTo>
                  <a:pt x="437584" y="144855"/>
                  <a:pt x="443620" y="153419"/>
                  <a:pt x="443620" y="162962"/>
                </a:cubicBezTo>
                <a:lnTo>
                  <a:pt x="443620" y="208230"/>
                </a:lnTo>
              </a:path>
            </a:pathLst>
          </a:cu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자유형 55"/>
          <p:cNvSpPr/>
          <p:nvPr/>
        </p:nvSpPr>
        <p:spPr>
          <a:xfrm>
            <a:off x="1747319" y="3865830"/>
            <a:ext cx="307818" cy="425513"/>
          </a:xfrm>
          <a:custGeom>
            <a:avLst/>
            <a:gdLst>
              <a:gd name="connsiteX0" fmla="*/ 0 w 307818"/>
              <a:gd name="connsiteY0" fmla="*/ 0 h 425513"/>
              <a:gd name="connsiteX1" fmla="*/ 9053 w 307818"/>
              <a:gd name="connsiteY1" fmla="*/ 54320 h 425513"/>
              <a:gd name="connsiteX2" fmla="*/ 27160 w 307818"/>
              <a:gd name="connsiteY2" fmla="*/ 135802 h 425513"/>
              <a:gd name="connsiteX3" fmla="*/ 36214 w 307818"/>
              <a:gd name="connsiteY3" fmla="*/ 208229 h 425513"/>
              <a:gd name="connsiteX4" fmla="*/ 54321 w 307818"/>
              <a:gd name="connsiteY4" fmla="*/ 244443 h 425513"/>
              <a:gd name="connsiteX5" fmla="*/ 90534 w 307818"/>
              <a:gd name="connsiteY5" fmla="*/ 325924 h 425513"/>
              <a:gd name="connsiteX6" fmla="*/ 108641 w 307818"/>
              <a:gd name="connsiteY6" fmla="*/ 353085 h 425513"/>
              <a:gd name="connsiteX7" fmla="*/ 153909 w 307818"/>
              <a:gd name="connsiteY7" fmla="*/ 425513 h 425513"/>
              <a:gd name="connsiteX8" fmla="*/ 289711 w 307818"/>
              <a:gd name="connsiteY8" fmla="*/ 416459 h 425513"/>
              <a:gd name="connsiteX9" fmla="*/ 307818 w 307818"/>
              <a:gd name="connsiteY9" fmla="*/ 389299 h 425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818" h="425513">
                <a:moveTo>
                  <a:pt x="0" y="0"/>
                </a:moveTo>
                <a:cubicBezTo>
                  <a:pt x="3018" y="18107"/>
                  <a:pt x="5453" y="36320"/>
                  <a:pt x="9053" y="54320"/>
                </a:cubicBezTo>
                <a:cubicBezTo>
                  <a:pt x="21074" y="114424"/>
                  <a:pt x="16614" y="67250"/>
                  <a:pt x="27160" y="135802"/>
                </a:cubicBezTo>
                <a:cubicBezTo>
                  <a:pt x="30860" y="159849"/>
                  <a:pt x="30313" y="184625"/>
                  <a:pt x="36214" y="208229"/>
                </a:cubicBezTo>
                <a:cubicBezTo>
                  <a:pt x="39487" y="221322"/>
                  <a:pt x="48840" y="232110"/>
                  <a:pt x="54321" y="244443"/>
                </a:cubicBezTo>
                <a:cubicBezTo>
                  <a:pt x="73721" y="288094"/>
                  <a:pt x="68248" y="286924"/>
                  <a:pt x="90534" y="325924"/>
                </a:cubicBezTo>
                <a:cubicBezTo>
                  <a:pt x="95932" y="335371"/>
                  <a:pt x="104222" y="343142"/>
                  <a:pt x="108641" y="353085"/>
                </a:cubicBezTo>
                <a:cubicBezTo>
                  <a:pt x="140395" y="424533"/>
                  <a:pt x="105048" y="392940"/>
                  <a:pt x="153909" y="425513"/>
                </a:cubicBezTo>
                <a:cubicBezTo>
                  <a:pt x="199176" y="422495"/>
                  <a:pt x="245549" y="426850"/>
                  <a:pt x="289711" y="416459"/>
                </a:cubicBezTo>
                <a:cubicBezTo>
                  <a:pt x="300303" y="413967"/>
                  <a:pt x="307818" y="389299"/>
                  <a:pt x="307818" y="389299"/>
                </a:cubicBezTo>
              </a:path>
            </a:pathLst>
          </a:cu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8" name="직선 연결선 57"/>
          <p:cNvCxnSpPr/>
          <p:nvPr/>
        </p:nvCxnSpPr>
        <p:spPr>
          <a:xfrm>
            <a:off x="6516216" y="5019707"/>
            <a:ext cx="648072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>
            <a:off x="6300192" y="4746562"/>
            <a:ext cx="108012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24" name="직선 연결선 1023"/>
          <p:cNvCxnSpPr/>
          <p:nvPr/>
        </p:nvCxnSpPr>
        <p:spPr>
          <a:xfrm>
            <a:off x="6084168" y="4437112"/>
            <a:ext cx="144016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31" name="직선 연결선 1030"/>
          <p:cNvCxnSpPr/>
          <p:nvPr/>
        </p:nvCxnSpPr>
        <p:spPr>
          <a:xfrm>
            <a:off x="5940152" y="4078586"/>
            <a:ext cx="1728192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34" name="직선 연결선 1033"/>
          <p:cNvCxnSpPr/>
          <p:nvPr/>
        </p:nvCxnSpPr>
        <p:spPr>
          <a:xfrm flipV="1">
            <a:off x="5724128" y="3594226"/>
            <a:ext cx="2160240" cy="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38" name="직선 연결선 1037"/>
          <p:cNvCxnSpPr/>
          <p:nvPr/>
        </p:nvCxnSpPr>
        <p:spPr>
          <a:xfrm>
            <a:off x="5508104" y="2996952"/>
            <a:ext cx="252028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80" name="타원 79"/>
          <p:cNvSpPr/>
          <p:nvPr/>
        </p:nvSpPr>
        <p:spPr>
          <a:xfrm>
            <a:off x="6012160" y="3533071"/>
            <a:ext cx="144016" cy="1223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1" name="타원 80"/>
          <p:cNvSpPr/>
          <p:nvPr/>
        </p:nvSpPr>
        <p:spPr>
          <a:xfrm>
            <a:off x="6373600" y="4005064"/>
            <a:ext cx="144016" cy="1223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타원 81"/>
          <p:cNvSpPr/>
          <p:nvPr/>
        </p:nvSpPr>
        <p:spPr>
          <a:xfrm>
            <a:off x="6372200" y="4353347"/>
            <a:ext cx="144016" cy="1223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타원 82"/>
          <p:cNvSpPr/>
          <p:nvPr/>
        </p:nvSpPr>
        <p:spPr>
          <a:xfrm>
            <a:off x="6502667" y="4674265"/>
            <a:ext cx="144016" cy="1223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타원 83"/>
          <p:cNvSpPr/>
          <p:nvPr/>
        </p:nvSpPr>
        <p:spPr>
          <a:xfrm>
            <a:off x="6646683" y="4944531"/>
            <a:ext cx="144016" cy="1223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타원 85"/>
          <p:cNvSpPr/>
          <p:nvPr/>
        </p:nvSpPr>
        <p:spPr>
          <a:xfrm>
            <a:off x="7020272" y="3564768"/>
            <a:ext cx="144016" cy="1223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타원 86"/>
          <p:cNvSpPr/>
          <p:nvPr/>
        </p:nvSpPr>
        <p:spPr>
          <a:xfrm>
            <a:off x="7236296" y="4028792"/>
            <a:ext cx="144016" cy="1223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타원 87"/>
          <p:cNvSpPr/>
          <p:nvPr/>
        </p:nvSpPr>
        <p:spPr>
          <a:xfrm>
            <a:off x="6962194" y="4375956"/>
            <a:ext cx="144016" cy="1223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타원 88"/>
          <p:cNvSpPr/>
          <p:nvPr/>
        </p:nvSpPr>
        <p:spPr>
          <a:xfrm>
            <a:off x="7020272" y="4685406"/>
            <a:ext cx="144016" cy="1223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타원 89"/>
          <p:cNvSpPr/>
          <p:nvPr/>
        </p:nvSpPr>
        <p:spPr>
          <a:xfrm>
            <a:off x="6948264" y="4958551"/>
            <a:ext cx="144016" cy="1223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0" name="TextBox 1039"/>
          <p:cNvSpPr txBox="1"/>
          <p:nvPr/>
        </p:nvSpPr>
        <p:spPr>
          <a:xfrm>
            <a:off x="1728552" y="5877272"/>
            <a:ext cx="1720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Interacting SM</a:t>
            </a:r>
            <a:endParaRPr lang="ko-KR" alt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6714867" y="5845006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HF</a:t>
            </a:r>
            <a:endParaRPr lang="ko-KR" altLang="en-US" dirty="0"/>
          </a:p>
        </p:txBody>
      </p:sp>
      <p:grpSp>
        <p:nvGrpSpPr>
          <p:cNvPr id="47" name="그룹 46"/>
          <p:cNvGrpSpPr/>
          <p:nvPr/>
        </p:nvGrpSpPr>
        <p:grpSpPr>
          <a:xfrm>
            <a:off x="6012160" y="443649"/>
            <a:ext cx="1297544" cy="1185151"/>
            <a:chOff x="2598349" y="1398014"/>
            <a:chExt cx="3384376" cy="3168352"/>
          </a:xfrm>
        </p:grpSpPr>
        <p:sp>
          <p:nvSpPr>
            <p:cNvPr id="48" name="타원 47"/>
            <p:cNvSpPr/>
            <p:nvPr/>
          </p:nvSpPr>
          <p:spPr>
            <a:xfrm>
              <a:off x="2598349" y="1398014"/>
              <a:ext cx="3384376" cy="316835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9" name="타원 48"/>
            <p:cNvSpPr/>
            <p:nvPr/>
          </p:nvSpPr>
          <p:spPr>
            <a:xfrm>
              <a:off x="3347864" y="2037978"/>
              <a:ext cx="504056" cy="526926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4573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624398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021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0" y="260648"/>
            <a:ext cx="7488832" cy="5400600"/>
          </a:xfrm>
        </p:spPr>
        <p:txBody>
          <a:bodyPr>
            <a:normAutofit/>
          </a:bodyPr>
          <a:lstStyle/>
          <a:p>
            <a:r>
              <a:rPr lang="en-US" sz="2500" b="1" dirty="0" smtClean="0">
                <a:solidFill>
                  <a:srgbClr val="7030A0"/>
                </a:solidFill>
              </a:rPr>
              <a:t>Ab initio NCSM</a:t>
            </a:r>
          </a:p>
          <a:p>
            <a:pPr marL="0" indent="0">
              <a:buNone/>
            </a:pPr>
            <a:endParaRPr lang="en-US" sz="2500" b="1" dirty="0" smtClean="0">
              <a:solidFill>
                <a:srgbClr val="7030A0"/>
              </a:solidFill>
            </a:endParaRPr>
          </a:p>
          <a:p>
            <a:r>
              <a:rPr lang="en-US" altLang="ko-KR" sz="2500" b="1" dirty="0" smtClean="0">
                <a:solidFill>
                  <a:srgbClr val="7030A0"/>
                </a:solidFill>
              </a:rPr>
              <a:t>Daejeon 16 NN interaction</a:t>
            </a:r>
          </a:p>
          <a:p>
            <a:pPr marL="0" indent="0">
              <a:buNone/>
            </a:pPr>
            <a:r>
              <a:rPr lang="en-US" altLang="ko-KR" sz="2400" dirty="0" smtClean="0"/>
              <a:t>   + parity inversion </a:t>
            </a:r>
            <a:r>
              <a:rPr lang="en-US" altLang="ko-KR" sz="2400" dirty="0"/>
              <a:t>in </a:t>
            </a:r>
            <a:r>
              <a:rPr lang="en-US" altLang="ko-KR" sz="2400" baseline="30000" dirty="0"/>
              <a:t>11</a:t>
            </a:r>
            <a:r>
              <a:rPr lang="en-US" altLang="ko-KR" sz="2400" dirty="0"/>
              <a:t>Be</a:t>
            </a:r>
            <a:r>
              <a:rPr lang="en-US" altLang="ko-KR" sz="2400" b="1" dirty="0" smtClean="0">
                <a:solidFill>
                  <a:srgbClr val="7030A0"/>
                </a:solidFill>
              </a:rPr>
              <a:t> </a:t>
            </a:r>
          </a:p>
          <a:p>
            <a:pPr marL="0" indent="0">
              <a:buNone/>
            </a:pPr>
            <a:r>
              <a:rPr lang="en-US" altLang="ko-KR" sz="2400" dirty="0" smtClean="0"/>
              <a:t>   + </a:t>
            </a:r>
            <a:r>
              <a:rPr lang="en-US" altLang="ko-KR" sz="2400" dirty="0"/>
              <a:t>microscopic </a:t>
            </a:r>
            <a:r>
              <a:rPr lang="en-US" altLang="ko-KR" sz="2400" dirty="0" smtClean="0"/>
              <a:t>effective </a:t>
            </a:r>
            <a:r>
              <a:rPr lang="en-US" altLang="ko-KR" sz="2400" dirty="0"/>
              <a:t>shell-model </a:t>
            </a:r>
            <a:r>
              <a:rPr lang="en-US" altLang="ko-KR" sz="2400" dirty="0" smtClean="0"/>
              <a:t>interactions</a:t>
            </a:r>
          </a:p>
          <a:p>
            <a:pPr marL="0" indent="0">
              <a:buNone/>
            </a:pPr>
            <a:r>
              <a:rPr lang="en-US" altLang="ko-KR" sz="2400" dirty="0" smtClean="0"/>
              <a:t>   + </a:t>
            </a:r>
            <a:r>
              <a:rPr lang="en-US" altLang="ko-KR" sz="2400" dirty="0"/>
              <a:t>artificial neural network</a:t>
            </a: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en-US" altLang="ko-KR" sz="2500" dirty="0" smtClean="0"/>
          </a:p>
        </p:txBody>
      </p:sp>
    </p:spTree>
    <p:extLst>
      <p:ext uri="{BB962C8B-B14F-4D97-AF65-F5344CB8AC3E}">
        <p14:creationId xmlns:p14="http://schemas.microsoft.com/office/powerpoint/2010/main" val="229677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267744" y="474761"/>
            <a:ext cx="450636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b="1" dirty="0" smtClean="0">
                <a:solidFill>
                  <a:srgbClr val="7030A0"/>
                </a:solidFill>
              </a:rPr>
              <a:t>Ab initio No Core Shell Model</a:t>
            </a:r>
            <a:endParaRPr lang="en-US" altLang="ko-KR" sz="2500" b="1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500" dirty="0" err="1" smtClean="0"/>
              <a:t>Ab</a:t>
            </a:r>
            <a:r>
              <a:rPr lang="en-US" altLang="ko-KR" sz="2500" dirty="0" smtClean="0"/>
              <a:t> initio: nuclei from first principles using fundamental </a:t>
            </a:r>
            <a:r>
              <a:rPr lang="en-US" altLang="ko-KR" sz="2500" dirty="0"/>
              <a:t>interactions without uncontrolled </a:t>
            </a:r>
            <a:r>
              <a:rPr lang="en-US" altLang="ko-KR" sz="2500" dirty="0" smtClean="0"/>
              <a:t>approximations.</a:t>
            </a:r>
          </a:p>
          <a:p>
            <a:r>
              <a:rPr lang="en-US" altLang="ko-KR" sz="2500" dirty="0" smtClean="0"/>
              <a:t>No core: all nucleons are active, no inert core.</a:t>
            </a:r>
          </a:p>
          <a:p>
            <a:r>
              <a:rPr lang="en-US" altLang="ko-KR" sz="2500" dirty="0" smtClean="0"/>
              <a:t>Shell model: harmonic oscillator basis</a:t>
            </a:r>
          </a:p>
          <a:p>
            <a:r>
              <a:rPr lang="en-US" altLang="ko-KR" sz="2500" dirty="0" smtClean="0"/>
              <a:t>Point nucleons</a:t>
            </a:r>
            <a:endParaRPr lang="ko-KR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49439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2003</TotalTime>
  <Words>999</Words>
  <Application>Microsoft Office PowerPoint</Application>
  <PresentationFormat>화면 슬라이드 쇼(4:3)</PresentationFormat>
  <Paragraphs>122</Paragraphs>
  <Slides>36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36</vt:i4>
      </vt:variant>
    </vt:vector>
  </HeadingPairs>
  <TitlesOfParts>
    <vt:vector size="37" baseType="lpstr">
      <vt:lpstr>Office 테마</vt:lpstr>
      <vt:lpstr>Deep learning: Extrapolation tool for ab initio nuclear theory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Daejeon 16</vt:lpstr>
      <vt:lpstr>PowerPoint 프레젠테이션</vt:lpstr>
      <vt:lpstr>PET (phase equivalent transformation)</vt:lpstr>
      <vt:lpstr>JISP16 vs Daejeon16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theoretical developments at RAON</dc:title>
  <dc:creator>YK</dc:creator>
  <cp:lastModifiedBy>YK</cp:lastModifiedBy>
  <cp:revision>345</cp:revision>
  <cp:lastPrinted>2016-05-10T20:43:12Z</cp:lastPrinted>
  <dcterms:created xsi:type="dcterms:W3CDTF">2015-08-21T01:38:13Z</dcterms:created>
  <dcterms:modified xsi:type="dcterms:W3CDTF">2020-06-23T01:09:22Z</dcterms:modified>
</cp:coreProperties>
</file>