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6" r:id="rId3"/>
    <p:sldId id="280" r:id="rId4"/>
    <p:sldId id="277" r:id="rId5"/>
    <p:sldId id="257" r:id="rId6"/>
    <p:sldId id="258" r:id="rId7"/>
    <p:sldId id="259" r:id="rId8"/>
    <p:sldId id="278" r:id="rId9"/>
    <p:sldId id="260" r:id="rId10"/>
    <p:sldId id="279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72" r:id="rId19"/>
    <p:sldId id="269" r:id="rId20"/>
    <p:sldId id="281" r:id="rId21"/>
    <p:sldId id="282" r:id="rId22"/>
    <p:sldId id="283" r:id="rId23"/>
    <p:sldId id="284" r:id="rId24"/>
    <p:sldId id="285" r:id="rId25"/>
    <p:sldId id="286" r:id="rId26"/>
    <p:sldId id="287" r:id="rId27"/>
    <p:sldId id="288" r:id="rId28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96" d="100"/>
          <a:sy n="96" d="100"/>
        </p:scale>
        <p:origin x="102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02DEA-D10D-4464-BC05-17176844A0DE}" type="datetimeFigureOut">
              <a:rPr lang="ko-KR" altLang="en-US" smtClean="0"/>
              <a:t>2019-06-25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DAF30-7EC1-4564-9DDA-E3B71E2052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41147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02DEA-D10D-4464-BC05-17176844A0DE}" type="datetimeFigureOut">
              <a:rPr lang="ko-KR" altLang="en-US" smtClean="0"/>
              <a:t>2019-06-25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DAF30-7EC1-4564-9DDA-E3B71E2052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194185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02DEA-D10D-4464-BC05-17176844A0DE}" type="datetimeFigureOut">
              <a:rPr lang="ko-KR" altLang="en-US" smtClean="0"/>
              <a:t>2019-06-25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DAF30-7EC1-4564-9DDA-E3B71E2052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85429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02DEA-D10D-4464-BC05-17176844A0DE}" type="datetimeFigureOut">
              <a:rPr lang="ko-KR" altLang="en-US" smtClean="0"/>
              <a:t>2019-06-25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DAF30-7EC1-4564-9DDA-E3B71E2052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0203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02DEA-D10D-4464-BC05-17176844A0DE}" type="datetimeFigureOut">
              <a:rPr lang="ko-KR" altLang="en-US" smtClean="0"/>
              <a:t>2019-06-25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DAF30-7EC1-4564-9DDA-E3B71E2052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67545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02DEA-D10D-4464-BC05-17176844A0DE}" type="datetimeFigureOut">
              <a:rPr lang="ko-KR" altLang="en-US" smtClean="0"/>
              <a:t>2019-06-25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DAF30-7EC1-4564-9DDA-E3B71E2052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677459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02DEA-D10D-4464-BC05-17176844A0DE}" type="datetimeFigureOut">
              <a:rPr lang="ko-KR" altLang="en-US" smtClean="0"/>
              <a:t>2019-06-25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DAF30-7EC1-4564-9DDA-E3B71E2052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577297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02DEA-D10D-4464-BC05-17176844A0DE}" type="datetimeFigureOut">
              <a:rPr lang="ko-KR" altLang="en-US" smtClean="0"/>
              <a:t>2019-06-25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DAF30-7EC1-4564-9DDA-E3B71E2052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4859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02DEA-D10D-4464-BC05-17176844A0DE}" type="datetimeFigureOut">
              <a:rPr lang="ko-KR" altLang="en-US" smtClean="0"/>
              <a:t>2019-06-25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DAF30-7EC1-4564-9DDA-E3B71E2052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41352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02DEA-D10D-4464-BC05-17176844A0DE}" type="datetimeFigureOut">
              <a:rPr lang="ko-KR" altLang="en-US" smtClean="0"/>
              <a:t>2019-06-25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DAF30-7EC1-4564-9DDA-E3B71E2052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80782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02DEA-D10D-4464-BC05-17176844A0DE}" type="datetimeFigureOut">
              <a:rPr lang="ko-KR" altLang="en-US" smtClean="0"/>
              <a:t>2019-06-25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DAF30-7EC1-4564-9DDA-E3B71E2052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63976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E02DEA-D10D-4464-BC05-17176844A0DE}" type="datetimeFigureOut">
              <a:rPr lang="ko-KR" altLang="en-US" smtClean="0"/>
              <a:t>2019-06-25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3DAF30-7EC1-4564-9DDA-E3B71E2052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3285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4.png"/><Relationship Id="rId7" Type="http://schemas.openxmlformats.org/officeDocument/2006/relationships/image" Target="../media/image8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0.jp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645285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US" altLang="ko-KR" dirty="0" smtClean="0"/>
              <a:t>Electronics</a:t>
            </a:r>
            <a:br>
              <a:rPr lang="en-US" altLang="ko-KR" dirty="0" smtClean="0"/>
            </a:br>
            <a:r>
              <a:rPr lang="en-US" altLang="ko-KR" dirty="0" smtClean="0"/>
              <a:t>for</a:t>
            </a:r>
            <a:br>
              <a:rPr lang="en-US" altLang="ko-KR" dirty="0" smtClean="0"/>
            </a:br>
            <a:r>
              <a:rPr lang="en-US" altLang="ko-KR" dirty="0" smtClean="0"/>
              <a:t>Nuclear Physics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4347473"/>
            <a:ext cx="9144000" cy="1655762"/>
          </a:xfrm>
        </p:spPr>
        <p:txBody>
          <a:bodyPr/>
          <a:lstStyle/>
          <a:p>
            <a:r>
              <a:rPr lang="ko-KR" altLang="en-US" dirty="0" smtClean="0"/>
              <a:t>김상열</a:t>
            </a:r>
            <a:endParaRPr lang="en-US" altLang="ko-KR" dirty="0" smtClean="0"/>
          </a:p>
          <a:p>
            <a:endParaRPr lang="en-US" altLang="ko-KR" dirty="0"/>
          </a:p>
          <a:p>
            <a:r>
              <a:rPr lang="ko-KR" altLang="en-US" dirty="0" err="1" smtClean="0"/>
              <a:t>노티스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86942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26774" y="288235"/>
            <a:ext cx="104758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smtClean="0"/>
              <a:t>Bias voltage supplier should supply</a:t>
            </a: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532" y="1937248"/>
            <a:ext cx="1790147" cy="1432117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153" y="3674388"/>
            <a:ext cx="2127526" cy="1438981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88" y="5184186"/>
            <a:ext cx="2118969" cy="156059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468757" y="1465469"/>
            <a:ext cx="8544337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smtClean="0"/>
              <a:t>If detector response time = ~ 10 ns</a:t>
            </a:r>
          </a:p>
          <a:p>
            <a:r>
              <a:rPr lang="en-US" altLang="ko-KR" sz="2800" dirty="0" smtClean="0"/>
              <a:t>   and count rate = ~ 100 </a:t>
            </a:r>
            <a:r>
              <a:rPr lang="en-US" altLang="ko-KR" sz="2800" dirty="0" err="1" smtClean="0"/>
              <a:t>kcps</a:t>
            </a:r>
            <a:endParaRPr lang="en-US" altLang="ko-KR" sz="2800" dirty="0" smtClean="0"/>
          </a:p>
          <a:p>
            <a:endParaRPr lang="en-US" altLang="ko-KR" sz="2800" dirty="0" smtClean="0"/>
          </a:p>
          <a:p>
            <a:r>
              <a:rPr lang="en-US" altLang="ko-KR" sz="2800" dirty="0" smtClean="0"/>
              <a:t>PMT, </a:t>
            </a:r>
            <a:r>
              <a:rPr lang="en-US" altLang="ko-KR" sz="2800" dirty="0" err="1" smtClean="0"/>
              <a:t>SiPM</a:t>
            </a:r>
            <a:r>
              <a:rPr lang="en-US" altLang="ko-KR" sz="2800" dirty="0" smtClean="0"/>
              <a:t>… : </a:t>
            </a:r>
            <a:r>
              <a:rPr lang="en-US" altLang="ko-KR" sz="2800" dirty="0" err="1" smtClean="0"/>
              <a:t>nC</a:t>
            </a:r>
            <a:r>
              <a:rPr lang="en-US" altLang="ko-KR" sz="2800" dirty="0" smtClean="0"/>
              <a:t>/10 ns x 100 </a:t>
            </a:r>
            <a:r>
              <a:rPr lang="en-US" altLang="ko-KR" sz="2800" dirty="0" err="1" smtClean="0"/>
              <a:t>kcps</a:t>
            </a:r>
            <a:r>
              <a:rPr lang="en-US" altLang="ko-KR" sz="2800" dirty="0" smtClean="0"/>
              <a:t>/s  </a:t>
            </a:r>
          </a:p>
          <a:p>
            <a:r>
              <a:rPr lang="en-US" altLang="ko-KR" sz="2800" dirty="0"/>
              <a:t> </a:t>
            </a:r>
            <a:r>
              <a:rPr lang="en-US" altLang="ko-KR" sz="2800" dirty="0" smtClean="0"/>
              <a:t>               = 10 </a:t>
            </a:r>
            <a:r>
              <a:rPr lang="en-US" altLang="ko-KR" sz="2800" dirty="0" err="1"/>
              <a:t>u</a:t>
            </a:r>
            <a:r>
              <a:rPr lang="en-US" altLang="ko-KR" sz="2800" dirty="0" err="1" smtClean="0"/>
              <a:t>A</a:t>
            </a:r>
            <a:r>
              <a:rPr lang="en-US" altLang="ko-KR" sz="2800" dirty="0" smtClean="0"/>
              <a:t> @ a few kV -&gt; 1 mA @ kV</a:t>
            </a:r>
          </a:p>
          <a:p>
            <a:endParaRPr lang="en-US" altLang="ko-KR" sz="2800" dirty="0"/>
          </a:p>
          <a:p>
            <a:r>
              <a:rPr lang="en-US" altLang="ko-KR" sz="2800" dirty="0" smtClean="0"/>
              <a:t>Wire chamber, GEM… : </a:t>
            </a:r>
            <a:r>
              <a:rPr lang="en-US" altLang="ko-KR" sz="2800" dirty="0" err="1" smtClean="0"/>
              <a:t>pC</a:t>
            </a:r>
            <a:r>
              <a:rPr lang="en-US" altLang="ko-KR" sz="2800" dirty="0" smtClean="0"/>
              <a:t>/10 ns x 100 </a:t>
            </a:r>
            <a:r>
              <a:rPr lang="en-US" altLang="ko-KR" sz="2800" dirty="0" err="1" smtClean="0"/>
              <a:t>kcps</a:t>
            </a:r>
            <a:r>
              <a:rPr lang="en-US" altLang="ko-KR" sz="2800" dirty="0" smtClean="0"/>
              <a:t>/s</a:t>
            </a:r>
          </a:p>
          <a:p>
            <a:r>
              <a:rPr lang="en-US" altLang="ko-KR" sz="2800" dirty="0"/>
              <a:t> </a:t>
            </a:r>
            <a:r>
              <a:rPr lang="en-US" altLang="ko-KR" sz="2800" dirty="0" smtClean="0"/>
              <a:t>                           = 1 </a:t>
            </a:r>
            <a:r>
              <a:rPr lang="en-US" altLang="ko-KR" sz="2800" dirty="0" err="1" smtClean="0"/>
              <a:t>uA</a:t>
            </a:r>
            <a:r>
              <a:rPr lang="en-US" altLang="ko-KR" sz="2800" dirty="0" smtClean="0"/>
              <a:t> @ kV(?)</a:t>
            </a:r>
          </a:p>
          <a:p>
            <a:endParaRPr lang="en-US" altLang="ko-KR" sz="2800" dirty="0" smtClean="0"/>
          </a:p>
          <a:p>
            <a:r>
              <a:rPr lang="en-US" altLang="ko-KR" sz="2800" dirty="0" smtClean="0"/>
              <a:t>Photodiode, Ion chamber… : </a:t>
            </a:r>
            <a:r>
              <a:rPr lang="en-US" altLang="ko-KR" sz="2800" dirty="0" err="1" smtClean="0"/>
              <a:t>fC</a:t>
            </a:r>
            <a:r>
              <a:rPr lang="en-US" altLang="ko-KR" sz="2800" dirty="0" smtClean="0"/>
              <a:t>/10 ns x 100 </a:t>
            </a:r>
            <a:r>
              <a:rPr lang="en-US" altLang="ko-KR" sz="2800" dirty="0" err="1" smtClean="0"/>
              <a:t>kcps</a:t>
            </a:r>
            <a:r>
              <a:rPr lang="en-US" altLang="ko-KR" sz="2800" dirty="0" smtClean="0"/>
              <a:t>/s</a:t>
            </a:r>
          </a:p>
          <a:p>
            <a:r>
              <a:rPr lang="en-US" altLang="ko-KR" sz="2800" dirty="0" smtClean="0"/>
              <a:t>                              = ~1 </a:t>
            </a:r>
            <a:r>
              <a:rPr lang="en-US" altLang="ko-KR" sz="2800" dirty="0" err="1" smtClean="0"/>
              <a:t>nA</a:t>
            </a:r>
            <a:r>
              <a:rPr lang="en-US" altLang="ko-KR" sz="2800" dirty="0" smtClean="0"/>
              <a:t> @ a few ~ 100 V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342299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26774" y="288235"/>
            <a:ext cx="104758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smtClean="0"/>
              <a:t>Preamplifier converts </a:t>
            </a:r>
            <a:r>
              <a:rPr lang="en-US" altLang="ko-KR" sz="2800" dirty="0" err="1" smtClean="0"/>
              <a:t>Idet</a:t>
            </a:r>
            <a:r>
              <a:rPr lang="en-US" altLang="ko-KR" sz="2800" dirty="0" smtClean="0"/>
              <a:t> to Voltage signal.</a:t>
            </a: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412" y="1139516"/>
            <a:ext cx="7916517" cy="5329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464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26774" y="288235"/>
            <a:ext cx="104758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smtClean="0"/>
              <a:t>Take a look at PMT oscilloscope shot again</a:t>
            </a: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8683" y="983974"/>
            <a:ext cx="8739839" cy="5628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641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26774" y="288235"/>
            <a:ext cx="104758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err="1" smtClean="0"/>
              <a:t>Opamp</a:t>
            </a:r>
            <a:r>
              <a:rPr lang="en-US" altLang="ko-KR" sz="2800" dirty="0" smtClean="0"/>
              <a:t> basics</a:t>
            </a: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4978" y="844020"/>
            <a:ext cx="7946770" cy="6013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187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26774" y="288235"/>
            <a:ext cx="104758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smtClean="0"/>
              <a:t>Current </a:t>
            </a:r>
            <a:r>
              <a:rPr lang="en-US" altLang="ko-KR" sz="2800" dirty="0"/>
              <a:t>S</a:t>
            </a:r>
            <a:r>
              <a:rPr lang="en-US" altLang="ko-KR" sz="2800" dirty="0" smtClean="0"/>
              <a:t>ensitive Preamp</a:t>
            </a: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" y="769819"/>
            <a:ext cx="9323733" cy="559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885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26774" y="288235"/>
            <a:ext cx="104758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smtClean="0"/>
              <a:t>Charge </a:t>
            </a:r>
            <a:r>
              <a:rPr lang="en-US" altLang="ko-KR" sz="2800" dirty="0"/>
              <a:t>S</a:t>
            </a:r>
            <a:r>
              <a:rPr lang="en-US" altLang="ko-KR" sz="2800" dirty="0" smtClean="0"/>
              <a:t>ensitive Preamp</a:t>
            </a: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1016490"/>
            <a:ext cx="7692887" cy="5417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962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26774" y="288235"/>
            <a:ext cx="104758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smtClean="0"/>
              <a:t>Shaping Amplifier</a:t>
            </a:r>
            <a:endParaRPr lang="en-US" altLang="ko-KR" sz="2800" dirty="0" smtClean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037" y="1038225"/>
            <a:ext cx="10058400" cy="4777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237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26774" y="288235"/>
            <a:ext cx="104758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smtClean="0"/>
              <a:t>Discriminator</a:t>
            </a: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213" y="1113182"/>
            <a:ext cx="5630517" cy="3071191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1792" y="811455"/>
            <a:ext cx="5527234" cy="484670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9662" y="4224490"/>
            <a:ext cx="5035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smtClean="0"/>
              <a:t>Leading edge discriminator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182139" y="5837942"/>
            <a:ext cx="53108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smtClean="0"/>
              <a:t>Constant fraction discriminator</a:t>
            </a:r>
          </a:p>
        </p:txBody>
      </p:sp>
    </p:spTree>
    <p:extLst>
      <p:ext uri="{BB962C8B-B14F-4D97-AF65-F5344CB8AC3E}">
        <p14:creationId xmlns:p14="http://schemas.microsoft.com/office/powerpoint/2010/main" val="39838457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26774" y="288235"/>
            <a:ext cx="104758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smtClean="0"/>
              <a:t>Analog to Digital Converter</a:t>
            </a: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433" y="930551"/>
            <a:ext cx="4453558" cy="2787857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3282" y="930551"/>
            <a:ext cx="6420122" cy="2687292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0109" y="3998549"/>
            <a:ext cx="5461346" cy="279153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89114" y="3475329"/>
            <a:ext cx="104758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smtClean="0"/>
              <a:t>  Peak sensing ADC                 Charge sensing ADC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501455" y="5901011"/>
            <a:ext cx="2315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smtClean="0"/>
              <a:t>Flash ADC</a:t>
            </a:r>
          </a:p>
        </p:txBody>
      </p:sp>
    </p:spTree>
    <p:extLst>
      <p:ext uri="{BB962C8B-B14F-4D97-AF65-F5344CB8AC3E}">
        <p14:creationId xmlns:p14="http://schemas.microsoft.com/office/powerpoint/2010/main" val="24993464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26774" y="288235"/>
            <a:ext cx="104758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smtClean="0"/>
              <a:t>ADC </a:t>
            </a:r>
            <a:r>
              <a:rPr lang="en-US" altLang="ko-KR" sz="2800" dirty="0" smtClean="0"/>
              <a:t>sampling</a:t>
            </a:r>
            <a:endParaRPr lang="en-US" altLang="ko-KR" sz="2800" dirty="0" smtClean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08" y="1159322"/>
            <a:ext cx="6790091" cy="4830419"/>
          </a:xfrm>
          <a:prstGeom prst="rect">
            <a:avLst/>
          </a:prstGeom>
        </p:spPr>
      </p:pic>
      <p:pic>
        <p:nvPicPr>
          <p:cNvPr id="4" name="Picture 7" descr="adc_appatur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6886" y="1785487"/>
            <a:ext cx="4486082" cy="3989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73677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6226" y="526774"/>
            <a:ext cx="10933044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 smtClean="0"/>
              <a:t>Why Electronics?</a:t>
            </a:r>
          </a:p>
          <a:p>
            <a:endParaRPr lang="en-US" altLang="ko-KR" sz="3200" dirty="0" smtClean="0"/>
          </a:p>
          <a:p>
            <a:endParaRPr lang="en-US" altLang="ko-KR" sz="3200" dirty="0"/>
          </a:p>
          <a:p>
            <a:r>
              <a:rPr lang="en-US" altLang="ko-KR" sz="3200" dirty="0" smtClean="0"/>
              <a:t>Detector + Electronics + Analysis = Physics</a:t>
            </a:r>
          </a:p>
          <a:p>
            <a:endParaRPr lang="en-US" altLang="ko-KR" sz="3200" dirty="0"/>
          </a:p>
          <a:p>
            <a:r>
              <a:rPr lang="en-US" altLang="ko-KR" sz="3200" dirty="0" smtClean="0"/>
              <a:t>Detector + Electronics +             = Development</a:t>
            </a:r>
          </a:p>
          <a:p>
            <a:endParaRPr lang="en-US" altLang="ko-KR" sz="3200" dirty="0"/>
          </a:p>
          <a:p>
            <a:r>
              <a:rPr lang="en-US" altLang="ko-KR" sz="3200" dirty="0" smtClean="0"/>
              <a:t>            + Electronics + Analysis = Simulation</a:t>
            </a:r>
          </a:p>
          <a:p>
            <a:endParaRPr lang="en-US" altLang="ko-KR" sz="3200" dirty="0"/>
          </a:p>
          <a:p>
            <a:r>
              <a:rPr lang="en-US" altLang="ko-KR" sz="3200" dirty="0" smtClean="0"/>
              <a:t>Detector +                + Analysis = ????</a:t>
            </a:r>
          </a:p>
          <a:p>
            <a:endParaRPr lang="en-US" altLang="ko-KR" sz="3200" dirty="0"/>
          </a:p>
          <a:p>
            <a:r>
              <a:rPr lang="en-US" altLang="ko-KR" sz="2000" dirty="0" smtClean="0"/>
              <a:t>* </a:t>
            </a:r>
            <a:r>
              <a:rPr lang="ko-KR" altLang="en-US" sz="2000" dirty="0" smtClean="0"/>
              <a:t>매우 개인적인 의견임</a:t>
            </a:r>
            <a:r>
              <a:rPr lang="en-US" altLang="ko-KR" sz="2000" dirty="0" smtClean="0"/>
              <a:t>!!</a:t>
            </a:r>
          </a:p>
        </p:txBody>
      </p:sp>
    </p:spTree>
    <p:extLst>
      <p:ext uri="{BB962C8B-B14F-4D97-AF65-F5344CB8AC3E}">
        <p14:creationId xmlns:p14="http://schemas.microsoft.com/office/powerpoint/2010/main" val="3844947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26774" y="288235"/>
            <a:ext cx="104758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smtClean="0"/>
              <a:t>Time to Digital Converter</a:t>
            </a:r>
            <a:endParaRPr lang="en-US" altLang="ko-KR" sz="2800" dirty="0" smtClean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774" y="1003646"/>
            <a:ext cx="7407592" cy="2713673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774" y="3909510"/>
            <a:ext cx="7407592" cy="271367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183218" y="1792578"/>
            <a:ext cx="333623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smtClean="0"/>
              <a:t>Direct counting</a:t>
            </a:r>
          </a:p>
          <a:p>
            <a:endParaRPr lang="en-US" altLang="ko-KR" sz="2800" dirty="0"/>
          </a:p>
          <a:p>
            <a:r>
              <a:rPr lang="en-US" altLang="ko-KR" sz="2800" dirty="0" smtClean="0"/>
              <a:t>Resolution ~ 1 ns</a:t>
            </a:r>
            <a:endParaRPr lang="en-US" altLang="ko-KR" sz="2800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8375374" y="4777630"/>
            <a:ext cx="333623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smtClean="0"/>
              <a:t>Time stretching</a:t>
            </a:r>
            <a:endParaRPr lang="en-US" altLang="ko-KR" sz="2800" dirty="0" smtClean="0"/>
          </a:p>
          <a:p>
            <a:endParaRPr lang="en-US" altLang="ko-KR" sz="2800" dirty="0"/>
          </a:p>
          <a:p>
            <a:r>
              <a:rPr lang="en-US" altLang="ko-KR" sz="2800" dirty="0" smtClean="0"/>
              <a:t>Resolution ~ 10 </a:t>
            </a:r>
            <a:r>
              <a:rPr lang="en-US" altLang="ko-KR" sz="2800" dirty="0" err="1" smtClean="0"/>
              <a:t>ps</a:t>
            </a:r>
            <a:endParaRPr lang="en-US" altLang="ko-KR" sz="2800" dirty="0" smtClean="0"/>
          </a:p>
        </p:txBody>
      </p:sp>
    </p:spTree>
    <p:extLst>
      <p:ext uri="{BB962C8B-B14F-4D97-AF65-F5344CB8AC3E}">
        <p14:creationId xmlns:p14="http://schemas.microsoft.com/office/powerpoint/2010/main" val="12198160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26774" y="288235"/>
            <a:ext cx="104758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smtClean="0"/>
              <a:t>Time to Digital Converter</a:t>
            </a:r>
            <a:endParaRPr lang="en-US" altLang="ko-KR" sz="2800" dirty="0" smtClean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" y="992472"/>
            <a:ext cx="6639339" cy="281376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123583" y="1274381"/>
            <a:ext cx="333623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smtClean="0"/>
              <a:t>Time interpolation</a:t>
            </a:r>
          </a:p>
          <a:p>
            <a:endParaRPr lang="en-US" altLang="ko-KR" sz="2800" dirty="0"/>
          </a:p>
          <a:p>
            <a:r>
              <a:rPr lang="en-US" altLang="ko-KR" sz="2800" dirty="0" smtClean="0"/>
              <a:t>Resolution ~ 10 </a:t>
            </a:r>
            <a:r>
              <a:rPr lang="en-US" altLang="ko-KR" sz="2800" dirty="0" err="1" smtClean="0"/>
              <a:t>ps</a:t>
            </a:r>
            <a:endParaRPr lang="en-US" altLang="ko-KR" sz="2800" dirty="0" smtClean="0"/>
          </a:p>
          <a:p>
            <a:r>
              <a:rPr lang="en-US" altLang="ko-KR" sz="2800" dirty="0" smtClean="0"/>
              <a:t>Multi-hit TDC</a:t>
            </a:r>
            <a:endParaRPr lang="en-US" altLang="ko-KR" sz="2800" dirty="0" smtClean="0"/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774" y="3729779"/>
            <a:ext cx="10058400" cy="239003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09600" y="6013989"/>
            <a:ext cx="104758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smtClean="0"/>
              <a:t>Pulse shaping TDC : resolution ~ 10 </a:t>
            </a:r>
            <a:r>
              <a:rPr lang="en-US" altLang="ko-KR" sz="2800" dirty="0" err="1" smtClean="0"/>
              <a:t>ps</a:t>
            </a:r>
            <a:r>
              <a:rPr lang="en-US" altLang="ko-KR" sz="2800" dirty="0" smtClean="0"/>
              <a:t>, multi-hit</a:t>
            </a:r>
            <a:endParaRPr lang="en-US" altLang="ko-KR" sz="2800" dirty="0" smtClean="0"/>
          </a:p>
        </p:txBody>
      </p:sp>
    </p:spTree>
    <p:extLst>
      <p:ext uri="{BB962C8B-B14F-4D97-AF65-F5344CB8AC3E}">
        <p14:creationId xmlns:p14="http://schemas.microsoft.com/office/powerpoint/2010/main" val="42215648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26774" y="288235"/>
            <a:ext cx="104758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smtClean="0"/>
              <a:t>Trigger</a:t>
            </a:r>
            <a:endParaRPr lang="en-US" altLang="ko-KR" sz="2800" dirty="0" smtClean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495" y="1183944"/>
            <a:ext cx="10058400" cy="5262299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937" y="1420950"/>
            <a:ext cx="4132906" cy="2394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4030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26774" y="288235"/>
            <a:ext cx="104758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smtClean="0"/>
              <a:t>Trigger by combination</a:t>
            </a:r>
            <a:endParaRPr lang="en-US" altLang="ko-KR" sz="2800" dirty="0" smtClean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495" y="1135666"/>
            <a:ext cx="10058400" cy="5341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8771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26774" y="288235"/>
            <a:ext cx="1047584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smtClean="0"/>
              <a:t>Data Acquisition</a:t>
            </a:r>
          </a:p>
          <a:p>
            <a:endParaRPr lang="en-US" altLang="ko-KR" sz="2800" dirty="0"/>
          </a:p>
          <a:p>
            <a:r>
              <a:rPr lang="en-US" altLang="ko-KR" sz="2800" dirty="0" smtClean="0"/>
              <a:t>                               Standard DAQ</a:t>
            </a:r>
            <a:endParaRPr lang="en-US" altLang="ko-KR" sz="2800" dirty="0" smtClean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217" y="1791114"/>
            <a:ext cx="10058400" cy="4582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4179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26774" y="288235"/>
            <a:ext cx="104758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smtClean="0"/>
              <a:t>Data Acquisition</a:t>
            </a:r>
            <a:endParaRPr lang="en-US" altLang="ko-KR" sz="2800" dirty="0" smtClean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774" y="917713"/>
            <a:ext cx="2734460" cy="586077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528391" y="1530626"/>
            <a:ext cx="83786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smtClean="0"/>
              <a:t>Ethernet : 125 MB/s max, ~30 MB/s typically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21156" y="3710608"/>
            <a:ext cx="83786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smtClean="0"/>
              <a:t>USB : 500 MB/s max, ~100 MB/s typically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621156" y="5499652"/>
            <a:ext cx="83786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smtClean="0"/>
              <a:t>PCI : 63 GB/s max, ~??? typically</a:t>
            </a:r>
          </a:p>
        </p:txBody>
      </p:sp>
    </p:spTree>
    <p:extLst>
      <p:ext uri="{BB962C8B-B14F-4D97-AF65-F5344CB8AC3E}">
        <p14:creationId xmlns:p14="http://schemas.microsoft.com/office/powerpoint/2010/main" val="25415510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26774" y="288235"/>
            <a:ext cx="104758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smtClean="0"/>
              <a:t>Power Supply</a:t>
            </a:r>
            <a:endParaRPr lang="en-US" altLang="ko-KR" sz="2800" dirty="0" smtClean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3311" y="811456"/>
            <a:ext cx="9609854" cy="5876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5878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26774" y="288235"/>
            <a:ext cx="104758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smtClean="0"/>
              <a:t>Example of electronics board</a:t>
            </a:r>
            <a:endParaRPr lang="en-US" altLang="ko-KR" sz="2800" dirty="0" smtClean="0"/>
          </a:p>
        </p:txBody>
      </p:sp>
      <p:pic>
        <p:nvPicPr>
          <p:cNvPr id="3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608" y="1272003"/>
            <a:ext cx="10994955" cy="5408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9882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26774" y="437322"/>
            <a:ext cx="104758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smtClean="0"/>
              <a:t>Some examples</a:t>
            </a: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046" y="1668323"/>
            <a:ext cx="6323937" cy="4444241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1303" y="960542"/>
            <a:ext cx="4237253" cy="5649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682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6967330" y="268356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526774" y="437322"/>
            <a:ext cx="104758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smtClean="0"/>
              <a:t>Electronics</a:t>
            </a:r>
            <a:r>
              <a:rPr lang="ko-KR" altLang="en-US" sz="2800" dirty="0"/>
              <a:t> </a:t>
            </a:r>
            <a:r>
              <a:rPr lang="en-US" altLang="ko-KR" sz="2800" dirty="0" smtClean="0"/>
              <a:t>for Nuclear physics experiment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725558" y="1401417"/>
            <a:ext cx="2037522" cy="1282148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Detector</a:t>
            </a:r>
            <a:endParaRPr lang="ko-KR" alt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3543301" y="1401417"/>
            <a:ext cx="2037522" cy="1282148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Preamp</a:t>
            </a:r>
          </a:p>
          <a:p>
            <a:pPr algn="ctr"/>
            <a:r>
              <a:rPr lang="en-US" altLang="ko-KR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+ other</a:t>
            </a:r>
          </a:p>
          <a:p>
            <a:pPr algn="ctr"/>
            <a:r>
              <a:rPr lang="en-US" altLang="ko-KR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Analog circuits</a:t>
            </a:r>
            <a:endParaRPr lang="ko-KR" alt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6433932" y="1401417"/>
            <a:ext cx="2037522" cy="1282148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Digitizer</a:t>
            </a:r>
            <a:endParaRPr lang="ko-KR" alt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9197011" y="1401417"/>
            <a:ext cx="2037522" cy="1282148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Data Acquisition</a:t>
            </a:r>
            <a:endParaRPr lang="ko-KR" alt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6433932" y="3472070"/>
            <a:ext cx="2037522" cy="1282148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Trigger</a:t>
            </a:r>
          </a:p>
          <a:p>
            <a:pPr algn="ctr"/>
            <a:r>
              <a:rPr lang="en-US" altLang="ko-KR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+ DSP</a:t>
            </a:r>
          </a:p>
        </p:txBody>
      </p:sp>
      <p:sp>
        <p:nvSpPr>
          <p:cNvPr id="13" name="오른쪽 화살표 12"/>
          <p:cNvSpPr/>
          <p:nvPr/>
        </p:nvSpPr>
        <p:spPr>
          <a:xfrm>
            <a:off x="2872410" y="1928191"/>
            <a:ext cx="566531" cy="25841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오른쪽 화살표 15"/>
          <p:cNvSpPr/>
          <p:nvPr/>
        </p:nvSpPr>
        <p:spPr>
          <a:xfrm>
            <a:off x="5724112" y="1913282"/>
            <a:ext cx="566531" cy="25841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오른쪽 화살표 16"/>
          <p:cNvSpPr/>
          <p:nvPr/>
        </p:nvSpPr>
        <p:spPr>
          <a:xfrm>
            <a:off x="8550967" y="1928191"/>
            <a:ext cx="566531" cy="25841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위로 굽은 화살표 17"/>
          <p:cNvSpPr/>
          <p:nvPr/>
        </p:nvSpPr>
        <p:spPr>
          <a:xfrm>
            <a:off x="8606046" y="2758228"/>
            <a:ext cx="1878495" cy="1427683"/>
          </a:xfrm>
          <a:prstGeom prst="bentUpArrow">
            <a:avLst>
              <a:gd name="adj1" fmla="val 12963"/>
              <a:gd name="adj2" fmla="val 13513"/>
              <a:gd name="adj3" fmla="val 145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위로 굽은 화살표 21"/>
          <p:cNvSpPr/>
          <p:nvPr/>
        </p:nvSpPr>
        <p:spPr>
          <a:xfrm rot="5400000">
            <a:off x="4618976" y="2651857"/>
            <a:ext cx="1537013" cy="1806318"/>
          </a:xfrm>
          <a:prstGeom prst="bentUpArrow">
            <a:avLst>
              <a:gd name="adj1" fmla="val 12963"/>
              <a:gd name="adj2" fmla="val 12987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직사각형 23"/>
          <p:cNvSpPr/>
          <p:nvPr/>
        </p:nvSpPr>
        <p:spPr>
          <a:xfrm>
            <a:off x="726387" y="3472070"/>
            <a:ext cx="2037522" cy="1282148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Bias Voltage</a:t>
            </a:r>
            <a:endParaRPr lang="ko-KR" alt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5" name="위쪽 화살표 24"/>
          <p:cNvSpPr/>
          <p:nvPr/>
        </p:nvSpPr>
        <p:spPr>
          <a:xfrm>
            <a:off x="1625049" y="2859396"/>
            <a:ext cx="238540" cy="52322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직사각형 25"/>
          <p:cNvSpPr/>
          <p:nvPr/>
        </p:nvSpPr>
        <p:spPr>
          <a:xfrm>
            <a:off x="9197011" y="5224670"/>
            <a:ext cx="2037522" cy="1282148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Power Supply</a:t>
            </a:r>
            <a:endParaRPr lang="ko-KR" alt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3" name="위쪽/아래쪽 화살표 22"/>
          <p:cNvSpPr/>
          <p:nvPr/>
        </p:nvSpPr>
        <p:spPr>
          <a:xfrm>
            <a:off x="7333423" y="2792897"/>
            <a:ext cx="238540" cy="589721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60394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26774" y="437322"/>
            <a:ext cx="104758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smtClean="0"/>
              <a:t>Frequently used example</a:t>
            </a: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218" y="1346199"/>
            <a:ext cx="2118969" cy="1695175"/>
          </a:xfrm>
          <a:prstGeom prst="rect">
            <a:avLst/>
          </a:prstGeom>
        </p:spPr>
      </p:pic>
      <p:sp>
        <p:nvSpPr>
          <p:cNvPr id="7" name="오른쪽 화살표 6"/>
          <p:cNvSpPr/>
          <p:nvPr/>
        </p:nvSpPr>
        <p:spPr>
          <a:xfrm>
            <a:off x="2725701" y="2063197"/>
            <a:ext cx="566531" cy="25841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위쪽 화살표 7"/>
          <p:cNvSpPr/>
          <p:nvPr/>
        </p:nvSpPr>
        <p:spPr>
          <a:xfrm>
            <a:off x="1421158" y="3227144"/>
            <a:ext cx="238540" cy="52322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119" y="3860221"/>
            <a:ext cx="782618" cy="2408056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9372" y="892866"/>
            <a:ext cx="3810000" cy="2857500"/>
          </a:xfrm>
          <a:prstGeom prst="rect">
            <a:avLst/>
          </a:prstGeom>
        </p:spPr>
      </p:pic>
      <p:sp>
        <p:nvSpPr>
          <p:cNvPr id="10" name="오른쪽 화살표 9"/>
          <p:cNvSpPr/>
          <p:nvPr/>
        </p:nvSpPr>
        <p:spPr>
          <a:xfrm>
            <a:off x="5082211" y="2067907"/>
            <a:ext cx="566531" cy="25841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오른쪽 화살표 10"/>
          <p:cNvSpPr/>
          <p:nvPr/>
        </p:nvSpPr>
        <p:spPr>
          <a:xfrm>
            <a:off x="9833117" y="2063198"/>
            <a:ext cx="566531" cy="25841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2118" y="1492800"/>
            <a:ext cx="1580322" cy="114079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484494" y="2775141"/>
            <a:ext cx="1880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50 ohm</a:t>
            </a:r>
            <a:r>
              <a:rPr lang="ko-KR" altLang="en-US" dirty="0" smtClean="0"/>
              <a:t> </a:t>
            </a:r>
            <a:r>
              <a:rPr lang="en-US" altLang="ko-KR" dirty="0" smtClean="0"/>
              <a:t>input impedance</a:t>
            </a:r>
            <a:endParaRPr lang="ko-KR" altLang="en-US" dirty="0"/>
          </a:p>
        </p:txBody>
      </p:sp>
      <p:sp>
        <p:nvSpPr>
          <p:cNvPr id="14" name="위로 굽은 화살표 13"/>
          <p:cNvSpPr/>
          <p:nvPr/>
        </p:nvSpPr>
        <p:spPr>
          <a:xfrm rot="5400000">
            <a:off x="4337720" y="3319332"/>
            <a:ext cx="1537013" cy="1806318"/>
          </a:xfrm>
          <a:prstGeom prst="bentUpArrow">
            <a:avLst>
              <a:gd name="adj1" fmla="val 12963"/>
              <a:gd name="adj2" fmla="val 12987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5" name="그림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8541" y="4067589"/>
            <a:ext cx="1939375" cy="1574542"/>
          </a:xfrm>
          <a:prstGeom prst="rect">
            <a:avLst/>
          </a:prstGeom>
        </p:spPr>
      </p:pic>
      <p:sp>
        <p:nvSpPr>
          <p:cNvPr id="17" name="위로 굽은 화살표 16"/>
          <p:cNvSpPr/>
          <p:nvPr/>
        </p:nvSpPr>
        <p:spPr>
          <a:xfrm>
            <a:off x="9227182" y="3427177"/>
            <a:ext cx="1878495" cy="1427683"/>
          </a:xfrm>
          <a:prstGeom prst="bentUpArrow">
            <a:avLst>
              <a:gd name="adj1" fmla="val 12963"/>
              <a:gd name="adj2" fmla="val 13513"/>
              <a:gd name="adj3" fmla="val 145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8" name="그림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8923" y="5064249"/>
            <a:ext cx="1628094" cy="1628094"/>
          </a:xfrm>
          <a:prstGeom prst="rect">
            <a:avLst/>
          </a:prstGeom>
        </p:spPr>
      </p:pic>
      <p:pic>
        <p:nvPicPr>
          <p:cNvPr id="19" name="그림 1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1895" y="1626698"/>
            <a:ext cx="1325880" cy="1170432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7065894" y="5782691"/>
            <a:ext cx="1880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Oscilloscope level trigger</a:t>
            </a:r>
            <a:endParaRPr lang="ko-KR" altLang="en-US" dirty="0"/>
          </a:p>
        </p:txBody>
      </p:sp>
      <p:sp>
        <p:nvSpPr>
          <p:cNvPr id="21" name="위쪽/아래쪽 화살표 20"/>
          <p:cNvSpPr/>
          <p:nvPr/>
        </p:nvSpPr>
        <p:spPr>
          <a:xfrm>
            <a:off x="7561607" y="3398153"/>
            <a:ext cx="238540" cy="589721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15477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26774" y="288235"/>
            <a:ext cx="104758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smtClean="0"/>
              <a:t>Signal from detector</a:t>
            </a: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88" y="1077842"/>
            <a:ext cx="2118969" cy="1695175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370" y="3039404"/>
            <a:ext cx="2772448" cy="1875183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88" y="4914587"/>
            <a:ext cx="2485030" cy="183019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667538" y="1282148"/>
            <a:ext cx="8295861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smtClean="0"/>
              <a:t>PMT, </a:t>
            </a:r>
            <a:r>
              <a:rPr lang="en-US" altLang="ko-KR" sz="2800" dirty="0" err="1" smtClean="0"/>
              <a:t>SiPM</a:t>
            </a:r>
            <a:r>
              <a:rPr lang="en-US" altLang="ko-KR" sz="2800" dirty="0" smtClean="0"/>
              <a:t>… : gain ~ 10^6</a:t>
            </a:r>
          </a:p>
          <a:p>
            <a:r>
              <a:rPr lang="en-US" altLang="ko-KR" sz="2800" dirty="0"/>
              <a:t> </a:t>
            </a:r>
            <a:r>
              <a:rPr lang="en-US" altLang="ko-KR" sz="2800" dirty="0" smtClean="0"/>
              <a:t>                 -&gt; ~ 10^10 electrons/MeV </a:t>
            </a:r>
          </a:p>
          <a:p>
            <a:r>
              <a:rPr lang="en-US" altLang="ko-KR" sz="2800" dirty="0"/>
              <a:t> </a:t>
            </a:r>
            <a:r>
              <a:rPr lang="en-US" altLang="ko-KR" sz="2800" dirty="0" smtClean="0"/>
              <a:t>                  = ~</a:t>
            </a:r>
            <a:r>
              <a:rPr lang="en-US" altLang="ko-KR" sz="2800" dirty="0" err="1" smtClean="0"/>
              <a:t>nC</a:t>
            </a:r>
            <a:r>
              <a:rPr lang="en-US" altLang="ko-KR" sz="2800" dirty="0" smtClean="0"/>
              <a:t>/MeV</a:t>
            </a:r>
          </a:p>
          <a:p>
            <a:endParaRPr lang="en-US" altLang="ko-KR" sz="2800" dirty="0"/>
          </a:p>
          <a:p>
            <a:r>
              <a:rPr lang="en-US" altLang="ko-KR" sz="2800" dirty="0" smtClean="0"/>
              <a:t>Wire chamber, GEM… : gain ~ 10^2~3</a:t>
            </a:r>
          </a:p>
          <a:p>
            <a:r>
              <a:rPr lang="en-US" altLang="ko-KR" sz="2800" dirty="0"/>
              <a:t> </a:t>
            </a:r>
            <a:r>
              <a:rPr lang="en-US" altLang="ko-KR" sz="2800" dirty="0" smtClean="0"/>
              <a:t>                         -&gt; ~ 10^6~7 electrons/MeV</a:t>
            </a:r>
          </a:p>
          <a:p>
            <a:r>
              <a:rPr lang="en-US" altLang="ko-KR" sz="2800" dirty="0"/>
              <a:t> </a:t>
            </a:r>
            <a:r>
              <a:rPr lang="en-US" altLang="ko-KR" sz="2800" dirty="0" smtClean="0"/>
              <a:t>                          = ~</a:t>
            </a:r>
            <a:r>
              <a:rPr lang="en-US" altLang="ko-KR" sz="2800" dirty="0" err="1" smtClean="0"/>
              <a:t>pC</a:t>
            </a:r>
            <a:r>
              <a:rPr lang="en-US" altLang="ko-KR" sz="2800" dirty="0" smtClean="0"/>
              <a:t>/MeV</a:t>
            </a:r>
          </a:p>
          <a:p>
            <a:endParaRPr lang="en-US" altLang="ko-KR" sz="2800" dirty="0"/>
          </a:p>
          <a:p>
            <a:endParaRPr lang="en-US" altLang="ko-KR" sz="2800" dirty="0" smtClean="0"/>
          </a:p>
          <a:p>
            <a:r>
              <a:rPr lang="en-US" altLang="ko-KR" sz="2800" dirty="0" smtClean="0"/>
              <a:t>Photodiode, Ion chamber… : gain ~ 1</a:t>
            </a:r>
          </a:p>
          <a:p>
            <a:r>
              <a:rPr lang="en-US" altLang="ko-KR" sz="2800" dirty="0" smtClean="0"/>
              <a:t>                          -&gt; </a:t>
            </a:r>
            <a:r>
              <a:rPr lang="en-US" altLang="ko-KR" sz="2800" dirty="0"/>
              <a:t>~ </a:t>
            </a:r>
            <a:r>
              <a:rPr lang="en-US" altLang="ko-KR" sz="2800" dirty="0" smtClean="0"/>
              <a:t>10^3~5 </a:t>
            </a:r>
            <a:r>
              <a:rPr lang="en-US" altLang="ko-KR" sz="2800" dirty="0"/>
              <a:t>electrons/MeV</a:t>
            </a:r>
          </a:p>
          <a:p>
            <a:r>
              <a:rPr lang="en-US" altLang="ko-KR" sz="2800" dirty="0"/>
              <a:t>                          </a:t>
            </a:r>
            <a:r>
              <a:rPr lang="en-US" altLang="ko-KR" sz="2800" dirty="0" smtClean="0"/>
              <a:t> = ~</a:t>
            </a:r>
            <a:r>
              <a:rPr lang="en-US" altLang="ko-KR" sz="2800" dirty="0" err="1" smtClean="0"/>
              <a:t>fC</a:t>
            </a:r>
            <a:r>
              <a:rPr lang="en-US" altLang="ko-KR" sz="2800" dirty="0" smtClean="0"/>
              <a:t>/MeV                      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935352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26774" y="288235"/>
            <a:ext cx="104758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smtClean="0"/>
              <a:t>How to measure signal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88" y="1077842"/>
            <a:ext cx="2118969" cy="1695175"/>
          </a:xfrm>
          <a:prstGeom prst="rect">
            <a:avLst/>
          </a:prstGeom>
        </p:spPr>
      </p:pic>
      <p:sp>
        <p:nvSpPr>
          <p:cNvPr id="5" name="오른쪽 화살표 4"/>
          <p:cNvSpPr/>
          <p:nvPr/>
        </p:nvSpPr>
        <p:spPr>
          <a:xfrm>
            <a:off x="3312110" y="1667011"/>
            <a:ext cx="566531" cy="25841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8641" y="730041"/>
            <a:ext cx="1914525" cy="239077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112565" y="974035"/>
            <a:ext cx="5486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smtClean="0"/>
              <a:t>Typical detector’s capacitance</a:t>
            </a:r>
          </a:p>
          <a:p>
            <a:r>
              <a:rPr lang="en-US" altLang="ko-KR" sz="2800" dirty="0" smtClean="0"/>
              <a:t>               = 10 ~ 1000 pF</a:t>
            </a:r>
          </a:p>
          <a:p>
            <a:r>
              <a:rPr lang="en-US" altLang="ko-KR" sz="2800" dirty="0" smtClean="0"/>
              <a:t>      and V = Q/C</a:t>
            </a:r>
            <a:endParaRPr lang="ko-KR" altLang="en-US" sz="2800" dirty="0"/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059" y="2921962"/>
            <a:ext cx="1429025" cy="1143220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059" y="4224780"/>
            <a:ext cx="1630076" cy="1102524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752" y="5486902"/>
            <a:ext cx="1466689" cy="108019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409121" y="3313142"/>
            <a:ext cx="841844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/>
              <a:t>~</a:t>
            </a:r>
            <a:r>
              <a:rPr lang="en-US" altLang="ko-KR" sz="2800" dirty="0" smtClean="0"/>
              <a:t> </a:t>
            </a:r>
            <a:r>
              <a:rPr lang="en-US" altLang="ko-KR" sz="2800" dirty="0" err="1" smtClean="0"/>
              <a:t>nC</a:t>
            </a:r>
            <a:r>
              <a:rPr lang="en-US" altLang="ko-KR" sz="2800" dirty="0" smtClean="0"/>
              <a:t>/100 pF/MeV = 10 V/MeV</a:t>
            </a:r>
          </a:p>
          <a:p>
            <a:endParaRPr lang="en-US" altLang="ko-KR" sz="2800" dirty="0"/>
          </a:p>
          <a:p>
            <a:endParaRPr lang="en-US" altLang="ko-KR" sz="2800" dirty="0" smtClean="0"/>
          </a:p>
          <a:p>
            <a:r>
              <a:rPr lang="en-US" altLang="ko-KR" sz="2800" dirty="0" smtClean="0"/>
              <a:t>~ </a:t>
            </a:r>
            <a:r>
              <a:rPr lang="en-US" altLang="ko-KR" sz="2800" dirty="0" err="1" smtClean="0"/>
              <a:t>pC</a:t>
            </a:r>
            <a:r>
              <a:rPr lang="en-US" altLang="ko-KR" sz="2800" dirty="0" smtClean="0"/>
              <a:t>/100 pF/MeV = 10 mV/MeV</a:t>
            </a:r>
          </a:p>
          <a:p>
            <a:endParaRPr lang="en-US" altLang="ko-KR" sz="2800" dirty="0"/>
          </a:p>
          <a:p>
            <a:endParaRPr lang="en-US" altLang="ko-KR" sz="2800" dirty="0" smtClean="0"/>
          </a:p>
          <a:p>
            <a:r>
              <a:rPr lang="en-US" altLang="ko-KR" sz="2800" dirty="0" smtClean="0"/>
              <a:t>~ </a:t>
            </a:r>
            <a:r>
              <a:rPr lang="en-US" altLang="ko-KR" sz="2800" dirty="0" err="1" smtClean="0"/>
              <a:t>fC</a:t>
            </a:r>
            <a:r>
              <a:rPr lang="en-US" altLang="ko-KR" sz="2800" dirty="0" smtClean="0"/>
              <a:t>/10 pF/MeV = 100 </a:t>
            </a:r>
            <a:r>
              <a:rPr lang="en-US" altLang="ko-KR" sz="2800" dirty="0" err="1" smtClean="0"/>
              <a:t>uV</a:t>
            </a:r>
            <a:r>
              <a:rPr lang="en-US" altLang="ko-KR" sz="2800" dirty="0" smtClean="0"/>
              <a:t>/MeV</a:t>
            </a:r>
          </a:p>
          <a:p>
            <a:r>
              <a:rPr lang="en-US" altLang="ko-KR" sz="2800" dirty="0" smtClean="0"/>
              <a:t>                         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282747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26774" y="288235"/>
            <a:ext cx="104758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smtClean="0"/>
              <a:t>What we measure actually?</a:t>
            </a:r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488" y="1182343"/>
            <a:ext cx="9848850" cy="318135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96348" y="4522304"/>
            <a:ext cx="1141012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smtClean="0"/>
              <a:t>When </a:t>
            </a:r>
            <a:r>
              <a:rPr lang="en-US" altLang="ko-KR" sz="2800" dirty="0" err="1" smtClean="0"/>
              <a:t>Idet</a:t>
            </a:r>
            <a:r>
              <a:rPr lang="en-US" altLang="ko-KR" sz="2800" dirty="0" smtClean="0"/>
              <a:t>(detector current)</a:t>
            </a:r>
            <a:r>
              <a:rPr lang="en-US" altLang="ko-KR" sz="2800" dirty="0"/>
              <a:t> </a:t>
            </a:r>
            <a:r>
              <a:rPr lang="en-US" altLang="ko-KR" sz="2800" dirty="0" smtClean="0"/>
              <a:t>is very fast,</a:t>
            </a:r>
          </a:p>
          <a:p>
            <a:r>
              <a:rPr lang="en-US" altLang="ko-KR" sz="2800" dirty="0" err="1" smtClean="0"/>
              <a:t>Isig</a:t>
            </a:r>
            <a:r>
              <a:rPr lang="en-US" altLang="ko-KR" sz="2800" dirty="0" smtClean="0"/>
              <a:t> = </a:t>
            </a:r>
            <a:r>
              <a:rPr lang="en-US" altLang="ko-KR" sz="2800" dirty="0" err="1" smtClean="0"/>
              <a:t>Qdet</a:t>
            </a:r>
            <a:r>
              <a:rPr lang="en-US" altLang="ko-KR" sz="2800" dirty="0" smtClean="0"/>
              <a:t> x </a:t>
            </a:r>
            <a:r>
              <a:rPr lang="en-US" altLang="ko-KR" sz="2800" dirty="0" err="1" smtClean="0"/>
              <a:t>exp</a:t>
            </a:r>
            <a:r>
              <a:rPr lang="en-US" altLang="ko-KR" sz="2800" dirty="0" smtClean="0"/>
              <a:t>(-t/T) where T = Cd x Rm = 100 pF x 10 </a:t>
            </a:r>
            <a:r>
              <a:rPr lang="en-US" altLang="ko-KR" sz="2800" dirty="0" err="1" smtClean="0"/>
              <a:t>Mohm</a:t>
            </a:r>
            <a:endParaRPr lang="en-US" altLang="ko-KR" sz="2800" dirty="0" smtClean="0"/>
          </a:p>
          <a:p>
            <a:r>
              <a:rPr lang="en-US" altLang="ko-KR" sz="2800" dirty="0"/>
              <a:t> </a:t>
            </a:r>
            <a:r>
              <a:rPr lang="en-US" altLang="ko-KR" sz="2800" dirty="0" smtClean="0"/>
              <a:t>                                                        = ~ </a:t>
            </a:r>
            <a:r>
              <a:rPr lang="en-US" altLang="ko-KR" sz="2800" dirty="0" err="1" smtClean="0"/>
              <a:t>ms</a:t>
            </a:r>
            <a:r>
              <a:rPr lang="en-US" altLang="ko-KR" sz="2800" dirty="0" smtClean="0"/>
              <a:t> -&gt; very long!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693902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26774" y="288235"/>
            <a:ext cx="104758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smtClean="0"/>
              <a:t>Where it comes from?</a:t>
            </a: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5668" y="992257"/>
            <a:ext cx="9201150" cy="541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062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1172</TotalTime>
  <Words>423</Words>
  <Application>Microsoft Office PowerPoint</Application>
  <PresentationFormat>와이드스크린</PresentationFormat>
  <Paragraphs>110</Paragraphs>
  <Slides>27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0" baseType="lpstr">
      <vt:lpstr>맑은 고딕</vt:lpstr>
      <vt:lpstr>Arial</vt:lpstr>
      <vt:lpstr>Office 테마</vt:lpstr>
      <vt:lpstr>Electronics for Nuclear Physics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유 상수</dc:creator>
  <cp:lastModifiedBy>유 상수</cp:lastModifiedBy>
  <cp:revision>152</cp:revision>
  <dcterms:created xsi:type="dcterms:W3CDTF">2019-05-23T08:13:14Z</dcterms:created>
  <dcterms:modified xsi:type="dcterms:W3CDTF">2019-06-25T04:32:39Z</dcterms:modified>
</cp:coreProperties>
</file>