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91" autoAdjust="0"/>
    <p:restoredTop sz="94660"/>
  </p:normalViewPr>
  <p:slideViewPr>
    <p:cSldViewPr snapToGrid="0">
      <p:cViewPr>
        <p:scale>
          <a:sx n="77" d="100"/>
          <a:sy n="77" d="100"/>
        </p:scale>
        <p:origin x="57" y="4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ko-KR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2" y="1228541"/>
            <a:ext cx="8915399" cy="2262781"/>
          </a:xfrm>
        </p:spPr>
        <p:txBody>
          <a:bodyPr/>
          <a:lstStyle/>
          <a:p>
            <a:r>
              <a:rPr lang="en-US" altLang="ko-KR" dirty="0" smtClean="0"/>
              <a:t>Thermodynamic Volume in </a:t>
            </a:r>
            <a:r>
              <a:rPr lang="en-US" altLang="ko-KR" dirty="0" err="1" smtClean="0"/>
              <a:t>AdS</a:t>
            </a:r>
            <a:r>
              <a:rPr lang="en-US" altLang="ko-KR" dirty="0" smtClean="0"/>
              <a:t>/CFT</a:t>
            </a:r>
            <a:endParaRPr lang="ko-KR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2" y="3880676"/>
            <a:ext cx="8915399" cy="242573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13th International Conference on Gravitation, Astrophysics, and Cosmology</a:t>
            </a:r>
          </a:p>
          <a:p>
            <a:r>
              <a:rPr lang="en-US" altLang="ko-KR" dirty="0"/>
              <a:t>15th Italian-Korean Symposium on Relativistic </a:t>
            </a:r>
            <a:r>
              <a:rPr lang="en-US" altLang="ko-KR" dirty="0" smtClean="0"/>
              <a:t>Astrophysics </a:t>
            </a:r>
          </a:p>
          <a:p>
            <a:r>
              <a:rPr lang="en-US" altLang="ko-KR" dirty="0" smtClean="0"/>
              <a:t>ECC</a:t>
            </a:r>
            <a:r>
              <a:rPr lang="en-US" altLang="ko-KR" dirty="0"/>
              <a:t>, </a:t>
            </a:r>
            <a:r>
              <a:rPr lang="en-US" altLang="ko-KR" dirty="0" err="1"/>
              <a:t>Ewha</a:t>
            </a:r>
            <a:r>
              <a:rPr lang="en-US" altLang="ko-KR" dirty="0"/>
              <a:t> </a:t>
            </a:r>
            <a:r>
              <a:rPr lang="en-US" altLang="ko-KR" dirty="0" err="1"/>
              <a:t>Womans</a:t>
            </a:r>
            <a:r>
              <a:rPr lang="en-US" altLang="ko-KR" dirty="0"/>
              <a:t> </a:t>
            </a:r>
            <a:r>
              <a:rPr lang="en-US" altLang="ko-KR" dirty="0" smtClean="0"/>
              <a:t>University</a:t>
            </a:r>
            <a:r>
              <a:rPr lang="en-US" altLang="ko-KR" dirty="0"/>
              <a:t>,</a:t>
            </a:r>
            <a:r>
              <a:rPr lang="en-US" altLang="ko-KR" dirty="0" smtClean="0"/>
              <a:t> </a:t>
            </a:r>
            <a:r>
              <a:rPr lang="en-US" altLang="ko-KR" dirty="0"/>
              <a:t>Korea</a:t>
            </a:r>
            <a:endParaRPr lang="en-US" altLang="ko-KR" dirty="0" smtClean="0"/>
          </a:p>
          <a:p>
            <a:r>
              <a:rPr lang="en-US" altLang="ko-KR" dirty="0" smtClean="0"/>
              <a:t>July </a:t>
            </a:r>
            <a:r>
              <a:rPr lang="en-US" altLang="ko-KR" dirty="0"/>
              <a:t>03 (Mon), 2017 ~ July 07 (Fri), 2017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Kyung </a:t>
            </a:r>
            <a:r>
              <a:rPr lang="en-US" altLang="ko-KR" dirty="0" err="1" smtClean="0"/>
              <a:t>Kiu</a:t>
            </a:r>
            <a:r>
              <a:rPr lang="en-US" altLang="ko-KR" dirty="0" smtClean="0"/>
              <a:t> Kim(</a:t>
            </a:r>
            <a:r>
              <a:rPr lang="en-US" altLang="ko-KR" dirty="0" err="1" smtClean="0"/>
              <a:t>Sejong</a:t>
            </a:r>
            <a:r>
              <a:rPr lang="en-US" altLang="ko-KR" dirty="0"/>
              <a:t> </a:t>
            </a:r>
            <a:r>
              <a:rPr lang="en-US" altLang="ko-KR" dirty="0" smtClean="0"/>
              <a:t>University)</a:t>
            </a:r>
          </a:p>
          <a:p>
            <a:r>
              <a:rPr lang="en-US" altLang="ko-KR" dirty="0" smtClean="0"/>
              <a:t>In collaboration with By </a:t>
            </a:r>
            <a:r>
              <a:rPr lang="en-US" altLang="ko-KR" dirty="0" err="1"/>
              <a:t>Byoungjoon</a:t>
            </a:r>
            <a:r>
              <a:rPr lang="en-US" altLang="ko-KR" dirty="0"/>
              <a:t> </a:t>
            </a:r>
            <a:r>
              <a:rPr lang="en-US" altLang="ko-KR" dirty="0" err="1"/>
              <a:t>Ahn</a:t>
            </a:r>
            <a:r>
              <a:rPr lang="en-US" altLang="ko-KR" dirty="0"/>
              <a:t>, </a:t>
            </a:r>
            <a:r>
              <a:rPr lang="en-US" altLang="ko-KR" dirty="0" err="1"/>
              <a:t>Seungjoon</a:t>
            </a:r>
            <a:r>
              <a:rPr lang="en-US" altLang="ko-KR" dirty="0"/>
              <a:t> </a:t>
            </a:r>
            <a:r>
              <a:rPr lang="en-US" altLang="ko-KR" dirty="0" smtClean="0"/>
              <a:t>Hyun(</a:t>
            </a:r>
            <a:r>
              <a:rPr lang="en-US" altLang="ko-KR" dirty="0" err="1" smtClean="0"/>
              <a:t>Yonsei</a:t>
            </a:r>
            <a:r>
              <a:rPr lang="en-US" altLang="ko-KR" dirty="0" smtClean="0"/>
              <a:t> University)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0735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509" y="154182"/>
            <a:ext cx="8911687" cy="716636"/>
          </a:xfrm>
        </p:spPr>
        <p:txBody>
          <a:bodyPr/>
          <a:lstStyle/>
          <a:p>
            <a:r>
              <a:rPr lang="en-US" altLang="ko-KR" dirty="0" smtClean="0"/>
              <a:t>An Example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0674" y="870818"/>
            <a:ext cx="8915400" cy="5379814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D = 4 ,  AdS4 space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and the bulk first law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where  the thermodynamic volume and the pressure are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The first law in terms of the internal energy variation and enthalpy 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65" y="1334842"/>
            <a:ext cx="1358734" cy="727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002" y="1342836"/>
            <a:ext cx="8333898" cy="7205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940" y="2167570"/>
            <a:ext cx="2081183" cy="666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6799" y="3376295"/>
            <a:ext cx="2093216" cy="6237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4223" y="3393125"/>
            <a:ext cx="2542258" cy="549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8215" y="4417800"/>
            <a:ext cx="2773578" cy="5976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5095" y="5807232"/>
            <a:ext cx="3854399" cy="6982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5951" y="5854766"/>
            <a:ext cx="1752606" cy="60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35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86544"/>
            <a:ext cx="8911687" cy="739076"/>
          </a:xfrm>
        </p:spPr>
        <p:txBody>
          <a:bodyPr/>
          <a:lstStyle/>
          <a:p>
            <a:r>
              <a:rPr lang="en-US" altLang="ko-KR" dirty="0" smtClean="0"/>
              <a:t>An example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157491"/>
            <a:ext cx="8915400" cy="546770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 thermodynamic volume looks like the interior volume of the black hole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In general, it can be written down as an integration of out side of horizon.  Hyun et al (1702.06629)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Boundary Physics (In the dual field theory)</a:t>
            </a:r>
            <a:br>
              <a:rPr lang="en-US" altLang="ko-KR" sz="2400" dirty="0" smtClean="0"/>
            </a:br>
            <a:r>
              <a:rPr lang="en-US" altLang="ko-KR" sz="2400" dirty="0" smtClean="0"/>
              <a:t>- the boundary metric 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838" y="2071074"/>
            <a:ext cx="3794398" cy="8052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728" y="3904979"/>
            <a:ext cx="4705321" cy="7672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360" y="5745757"/>
            <a:ext cx="3725039" cy="57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89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8047" y="164105"/>
            <a:ext cx="8911687" cy="694197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8047" y="981718"/>
            <a:ext cx="8956565" cy="5677133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In the boundary theory, thermodynamic volume is nothing but the spatial volume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And the Free energy becomes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where we introduced a convenient coordinate</a:t>
            </a:r>
          </a:p>
          <a:p>
            <a:r>
              <a:rPr lang="en-US" altLang="ko-KR" sz="2400" dirty="0" smtClean="0"/>
              <a:t>Temperature, entropy and energy momentum tensor     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83" y="1769479"/>
            <a:ext cx="1351548" cy="5698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376" y="3413883"/>
            <a:ext cx="1081953" cy="4961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83" y="4459962"/>
            <a:ext cx="3108748" cy="6094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5022" y="5192850"/>
            <a:ext cx="6861906" cy="1028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6129" y="2847213"/>
            <a:ext cx="5795003" cy="56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24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8984"/>
            <a:ext cx="8911687" cy="626879"/>
          </a:xfrm>
        </p:spPr>
        <p:txBody>
          <a:bodyPr>
            <a:normAutofit fontScale="90000"/>
          </a:bodyPr>
          <a:lstStyle/>
          <a:p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981718"/>
            <a:ext cx="8915400" cy="5710792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The </a:t>
            </a:r>
            <a:r>
              <a:rPr lang="en-US" altLang="ko-KR" sz="2800" dirty="0" err="1" smtClean="0"/>
              <a:t>Smarr</a:t>
            </a:r>
            <a:r>
              <a:rPr lang="en-US" altLang="ko-KR" sz="2800" dirty="0" smtClean="0"/>
              <a:t> relation becomes thermodynamic relation in the boundary theory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With the extensive quantities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The extended first law in the boundary theory </a:t>
            </a:r>
            <a:endParaRPr lang="ko-KR" alt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606" y="2108996"/>
            <a:ext cx="2073275" cy="606155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5290053" y="2187828"/>
            <a:ext cx="740496" cy="443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617" y="2013630"/>
            <a:ext cx="1812438" cy="7348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012" y="3541748"/>
            <a:ext cx="2105402" cy="6692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6720" y="4149304"/>
            <a:ext cx="3238991" cy="6517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012" y="5408626"/>
            <a:ext cx="3719314" cy="93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72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 relation between bulk  PV and boundary PV is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652" y="1586699"/>
            <a:ext cx="4502468" cy="92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26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Boundary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In D dimension</a:t>
            </a:r>
          </a:p>
          <a:p>
            <a:r>
              <a:rPr lang="en-US" altLang="ko-KR" sz="2400" dirty="0" smtClean="0"/>
              <a:t>Thermodynamic relation has universal expression : 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The extended first law is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The relation between  bulk and boundary quantities 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932" y="1996798"/>
            <a:ext cx="3627488" cy="8417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557" y="3416693"/>
            <a:ext cx="4124823" cy="7953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729" y="5107006"/>
            <a:ext cx="5254446" cy="83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72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Black hole and Hyperbolic black hole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779764"/>
            <a:ext cx="8915400" cy="594640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 hyperbolic black hole with k = -1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This case also admits charged black hole solution</a:t>
            </a:r>
            <a:br>
              <a:rPr lang="en-US" altLang="ko-KR" sz="2400" dirty="0" smtClean="0"/>
            </a:br>
            <a:r>
              <a:rPr lang="en-US" altLang="ko-KR" sz="2400" dirty="0" smtClean="0"/>
              <a:t>A(r) = 0 and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When  mass and charge parameter vanish, we call this a topological black hole.</a:t>
            </a:r>
          </a:p>
          <a:p>
            <a:r>
              <a:rPr lang="en-US" altLang="ko-KR" sz="2400" dirty="0" smtClean="0"/>
              <a:t>Then the entropy of this black hole is same with the entanglement entropy in the dual field theory.</a:t>
            </a:r>
            <a:br>
              <a:rPr lang="en-US" altLang="ko-KR" sz="2400" dirty="0" smtClean="0"/>
            </a:br>
            <a:r>
              <a:rPr lang="en-US" altLang="ko-KR" sz="2400" dirty="0" smtClean="0"/>
              <a:t>- </a:t>
            </a:r>
            <a:r>
              <a:rPr lang="en-US" altLang="ko-KR" sz="2400" dirty="0" err="1" smtClean="0"/>
              <a:t>Casini</a:t>
            </a:r>
            <a:r>
              <a:rPr lang="en-US" altLang="ko-KR" sz="2400" dirty="0" smtClean="0"/>
              <a:t>, Huerta and Myers (2011)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413" y="1212464"/>
            <a:ext cx="5330709" cy="14578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082" y="3203947"/>
            <a:ext cx="5183686" cy="84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69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Physical interpretation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In D=5 , AdS5 ,  The dual theory is N=4 SYM.</a:t>
            </a:r>
          </a:p>
          <a:p>
            <a:r>
              <a:rPr lang="en-US" altLang="ko-KR" sz="2400" dirty="0" smtClean="0"/>
              <a:t>Variation of L is related to variation of N, the number of D3 brane.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Thus the thermodynamic volume is a kind of D3 brane chemical potential.</a:t>
            </a:r>
            <a:br>
              <a:rPr lang="en-US" altLang="ko-KR" sz="2400" dirty="0" smtClean="0"/>
            </a:br>
            <a:r>
              <a:rPr lang="en-US" altLang="ko-KR" sz="2400" dirty="0" smtClean="0"/>
              <a:t>- Dolan (2014)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489" y="2047582"/>
            <a:ext cx="3815334" cy="256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92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Physical interpretation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858299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D=4 , AdS4 case, the dual theory is ABJM theory.</a:t>
            </a:r>
          </a:p>
          <a:p>
            <a:r>
              <a:rPr lang="en-US" altLang="ko-KR" sz="2400" dirty="0" smtClean="0"/>
              <a:t>And the </a:t>
            </a:r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 radius is given by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- N is the rank of gauge group and k is the CS level.</a:t>
            </a:r>
          </a:p>
          <a:p>
            <a:r>
              <a:rPr lang="en-US" altLang="ko-KR" sz="2400" dirty="0" smtClean="0"/>
              <a:t>When we consider </a:t>
            </a:r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 Schwarzschild BH, the thermodynamic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 can be written in the following form :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where</a:t>
            </a:r>
          </a:p>
          <a:p>
            <a:r>
              <a:rPr lang="en-US" altLang="ko-KR" sz="2400" dirty="0" smtClean="0"/>
              <a:t>These are a chemical potential for M2 brane charge and chemical potential like quantity for </a:t>
            </a:r>
            <a:r>
              <a:rPr lang="en-US" altLang="ko-KR" sz="2400" dirty="0" err="1" smtClean="0"/>
              <a:t>modding</a:t>
            </a:r>
            <a:r>
              <a:rPr lang="en-US" altLang="ko-KR" sz="2400" dirty="0" smtClean="0"/>
              <a:t> S^7. 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154" y="1469966"/>
            <a:ext cx="2617537" cy="8917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042" y="3758677"/>
            <a:ext cx="3618892" cy="698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035" y="4457335"/>
            <a:ext cx="4964613" cy="79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47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Physical </a:t>
            </a:r>
            <a:r>
              <a:rPr lang="en-US" altLang="ko-KR" dirty="0" err="1" smtClean="0"/>
              <a:t>Interpretaton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 topological hyperbolic black hole.</a:t>
            </a:r>
          </a:p>
          <a:p>
            <a:r>
              <a:rPr lang="en-US" altLang="ko-KR" sz="2400" dirty="0" smtClean="0"/>
              <a:t>Ex AdS4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The BH entropy is same with in entanglement entropy with a disk entangling region A. And the radius of A depend on L. </a:t>
            </a:r>
          </a:p>
          <a:p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202" y="2021346"/>
            <a:ext cx="4154128" cy="7783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525" y="4537802"/>
            <a:ext cx="2966472" cy="7971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483" y="4000426"/>
            <a:ext cx="3221440" cy="23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2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1272"/>
          </a:xfrm>
        </p:spPr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778312"/>
            <a:ext cx="8911687" cy="4936638"/>
          </a:xfrm>
        </p:spPr>
        <p:txBody>
          <a:bodyPr/>
          <a:lstStyle/>
          <a:p>
            <a:r>
              <a:rPr lang="en-US" altLang="ko-KR" sz="2400" dirty="0" smtClean="0"/>
              <a:t>Bulk Physics</a:t>
            </a:r>
            <a:br>
              <a:rPr lang="en-US" altLang="ko-KR" sz="2400" dirty="0" smtClean="0"/>
            </a:br>
            <a:r>
              <a:rPr lang="en-US" altLang="ko-KR" sz="2400" dirty="0" smtClean="0"/>
              <a:t>- Black hole thermodynamics with varying a cosmological constant.</a:t>
            </a:r>
            <a:br>
              <a:rPr lang="en-US" altLang="ko-KR" sz="2400" dirty="0" smtClean="0"/>
            </a:br>
            <a:r>
              <a:rPr lang="en-US" altLang="ko-KR" sz="2400" dirty="0" smtClean="0"/>
              <a:t>- 1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 from 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</a:t>
            </a:r>
          </a:p>
          <a:p>
            <a:r>
              <a:rPr lang="en-US" altLang="ko-KR" sz="2400" b="0" dirty="0" smtClean="0"/>
              <a:t>Boundary Physics</a:t>
            </a:r>
            <a:br>
              <a:rPr lang="en-US" altLang="ko-KR" sz="2400" b="0" dirty="0" smtClean="0"/>
            </a:br>
            <a:r>
              <a:rPr lang="en-US" altLang="ko-KR" sz="2400" b="0" dirty="0" smtClean="0"/>
              <a:t>- Holographic renormal</a:t>
            </a:r>
            <a:r>
              <a:rPr lang="en-US" altLang="ko-KR" sz="2400" dirty="0" smtClean="0"/>
              <a:t>ization</a:t>
            </a:r>
            <a:br>
              <a:rPr lang="en-US" altLang="ko-KR" sz="2400" dirty="0" smtClean="0"/>
            </a:br>
            <a:r>
              <a:rPr lang="en-US" altLang="ko-KR" sz="2400" dirty="0" smtClean="0"/>
              <a:t>- An example (AdS4)</a:t>
            </a:r>
            <a:br>
              <a:rPr lang="en-US" altLang="ko-KR" sz="2400" dirty="0" smtClean="0"/>
            </a:br>
            <a:r>
              <a:rPr lang="en-US" altLang="ko-KR" sz="2400" dirty="0" smtClean="0"/>
              <a:t>- 1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 from thermodynamic relation</a:t>
            </a:r>
          </a:p>
          <a:p>
            <a:r>
              <a:rPr lang="en-US" altLang="ko-KR" sz="2400" dirty="0" smtClean="0"/>
              <a:t>Black holes and hyperbolic black holes</a:t>
            </a:r>
          </a:p>
          <a:p>
            <a:r>
              <a:rPr lang="en-US" altLang="ko-KR" sz="2400" b="0" dirty="0" smtClean="0"/>
              <a:t>Physical Interpretations</a:t>
            </a:r>
          </a:p>
          <a:p>
            <a:r>
              <a:rPr lang="en-US" altLang="ko-KR" sz="2400" dirty="0" smtClean="0"/>
              <a:t>Future direction( de Sitter case)</a:t>
            </a:r>
            <a:endParaRPr lang="en-US" altLang="ko-KR" sz="2400" b="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5162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Physical interpretation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So varying L corresponds to varying radius of entangling region for the tracing out.</a:t>
            </a:r>
          </a:p>
          <a:p>
            <a:r>
              <a:rPr lang="en-US" altLang="ko-KR" sz="2400" dirty="0" smtClean="0"/>
              <a:t>The thermodynamic volume in the hyperbolic black hole is related to entanglement pressure. </a:t>
            </a:r>
          </a:p>
          <a:p>
            <a:r>
              <a:rPr lang="en-US" altLang="ko-KR" sz="2400" dirty="0" smtClean="0"/>
              <a:t>The entanglement pressure can be appear in an extended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 of the entanglement entropy.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pPr marL="0" indent="0">
              <a:buNone/>
            </a:pPr>
            <a:endParaRPr lang="ko-KR" alt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825" y="3699440"/>
            <a:ext cx="4941718" cy="6257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507" y="4456498"/>
            <a:ext cx="3229798" cy="5329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494" y="4426510"/>
            <a:ext cx="4336514" cy="229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86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Summary and Future direction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Thermodynamic volume of black hole appears naturally by extension of the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 with varying the cosmological constant.</a:t>
            </a:r>
          </a:p>
          <a:p>
            <a:r>
              <a:rPr lang="en-US" altLang="ko-KR" sz="2400" dirty="0" smtClean="0"/>
              <a:t>We found the expression of the thermodynamic volume in terms of the boundary quantities for various BHs.</a:t>
            </a:r>
          </a:p>
          <a:p>
            <a:r>
              <a:rPr lang="en-US" altLang="ko-KR" sz="2400" dirty="0" smtClean="0"/>
              <a:t>We discussed the physical interpretation of the </a:t>
            </a:r>
            <a:r>
              <a:rPr lang="en-US" altLang="ko-KR" sz="2400" dirty="0" err="1" smtClean="0"/>
              <a:t>V_th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Same discussion of de Sitter space is very interesting.</a:t>
            </a:r>
          </a:p>
          <a:p>
            <a:r>
              <a:rPr lang="en-US" altLang="ko-KR" sz="2400" dirty="0" smtClean="0"/>
              <a:t>We(I and Chang-Young </a:t>
            </a:r>
            <a:r>
              <a:rPr lang="en-US" altLang="ko-KR" sz="2400" dirty="0" err="1" smtClean="0"/>
              <a:t>Ee</a:t>
            </a:r>
            <a:r>
              <a:rPr lang="en-US" altLang="ko-KR" sz="2400" dirty="0" smtClean="0"/>
              <a:t>) consider thermodynamic volume in a recent study on dark matter(</a:t>
            </a:r>
            <a:r>
              <a:rPr lang="en-US" altLang="ko-KR" sz="2400" dirty="0" err="1" smtClean="0"/>
              <a:t>Verlinde</a:t>
            </a:r>
            <a:r>
              <a:rPr lang="en-US" altLang="ko-KR" sz="2400" dirty="0" smtClean="0"/>
              <a:t> 2016)</a:t>
            </a:r>
          </a:p>
          <a:p>
            <a:r>
              <a:rPr lang="en-US" altLang="ko-KR" sz="2400" dirty="0" smtClean="0"/>
              <a:t>Varying cosmological constant in de Sitter space is very similar to the inflation.</a:t>
            </a:r>
          </a:p>
          <a:p>
            <a:r>
              <a:rPr lang="en-US" altLang="ko-KR" sz="2400" dirty="0" smtClean="0"/>
              <a:t>It is interesting to see how this volume can be related to the slow roll parameters.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39808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52885"/>
            <a:ext cx="8911687" cy="626879"/>
          </a:xfrm>
        </p:spPr>
        <p:txBody>
          <a:bodyPr>
            <a:normAutofit fontScale="90000"/>
          </a:bodyPr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20987"/>
            <a:ext cx="8915400" cy="56378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6000" dirty="0" smtClean="0"/>
          </a:p>
          <a:p>
            <a:pPr marL="0" indent="0">
              <a:buNone/>
            </a:pPr>
            <a:endParaRPr lang="en-US" altLang="ko-KR" sz="6000" dirty="0" smtClean="0"/>
          </a:p>
          <a:p>
            <a:pPr marL="0" indent="0">
              <a:buNone/>
            </a:pPr>
            <a:r>
              <a:rPr lang="en-US" altLang="ko-KR" sz="4800" dirty="0" smtClean="0"/>
              <a:t>     Thank you very much !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641187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8046" y="197764"/>
            <a:ext cx="8911687" cy="1280890"/>
          </a:xfrm>
        </p:spPr>
        <p:txBody>
          <a:bodyPr/>
          <a:lstStyle/>
          <a:p>
            <a:r>
              <a:rPr lang="en-US" altLang="ko-KR" dirty="0" smtClean="0"/>
              <a:t>Bulk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236" y="858302"/>
            <a:ext cx="8915400" cy="5396643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Black hole thermodynamics</a:t>
            </a:r>
          </a:p>
          <a:p>
            <a:r>
              <a:rPr lang="en-US" altLang="ko-KR" sz="2400" dirty="0" smtClean="0"/>
              <a:t>Let us consider Schwarzschild BH.</a:t>
            </a:r>
          </a:p>
          <a:p>
            <a:r>
              <a:rPr lang="en-US" altLang="ko-KR" sz="2400" dirty="0" smtClean="0"/>
              <a:t>Throw a particle into the BH. 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relation of the black hole parameters under this change</a:t>
            </a:r>
          </a:p>
          <a:p>
            <a:pPr marL="0" indent="0">
              <a:buNone/>
            </a:pP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570" y="2401001"/>
            <a:ext cx="5456705" cy="2857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525" y="6009573"/>
            <a:ext cx="6260708" cy="61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0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35077"/>
            <a:ext cx="8911687" cy="739075"/>
          </a:xfrm>
        </p:spPr>
        <p:txBody>
          <a:bodyPr/>
          <a:lstStyle/>
          <a:p>
            <a:r>
              <a:rPr lang="en-US" altLang="ko-KR" dirty="0" smtClean="0"/>
              <a:t>Bulk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673180"/>
            <a:ext cx="9247500" cy="6142746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It turns out that the black hole gives off the hawking radiation by considering QFT in curved </a:t>
            </a:r>
            <a:r>
              <a:rPr lang="en-US" altLang="ko-KR" sz="2400" dirty="0" err="1" smtClean="0"/>
              <a:t>spacetime</a:t>
            </a:r>
            <a:r>
              <a:rPr lang="en-US" altLang="ko-KR" sz="2400" dirty="0" smtClean="0"/>
              <a:t>. </a:t>
            </a:r>
            <a:endParaRPr lang="en-US" altLang="ko-KR" sz="2400" dirty="0"/>
          </a:p>
          <a:p>
            <a:r>
              <a:rPr lang="en-US" altLang="ko-KR" sz="2400" dirty="0" smtClean="0"/>
              <a:t>The temperature related to this radiation is proportional to surface gravity.</a:t>
            </a:r>
          </a:p>
          <a:p>
            <a:r>
              <a:rPr lang="en-US" altLang="ko-KR" sz="2400" dirty="0" smtClean="0"/>
              <a:t>Although the energy-momentum vanishes, the mass of black hole is clearly the energy of this system.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Together with the above facts, the relation of the parameter becomes the first law of the black hole systems.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And the entropy is proportional to the horizon area of the BH. One can notice that there is no </a:t>
            </a:r>
            <a:r>
              <a:rPr lang="en-US" altLang="ko-KR" sz="2400" dirty="0" err="1" smtClean="0"/>
              <a:t>PdV</a:t>
            </a:r>
            <a:r>
              <a:rPr lang="en-US" altLang="ko-KR" sz="2400" dirty="0" smtClean="0"/>
              <a:t> term. There is no concept of pressure in the bulk physics.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502" y="3291099"/>
            <a:ext cx="5791405" cy="845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956" y="5024418"/>
            <a:ext cx="4408527" cy="57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3053" y="5024418"/>
            <a:ext cx="1449991" cy="6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74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3128"/>
            <a:ext cx="8911687" cy="705416"/>
          </a:xfrm>
        </p:spPr>
        <p:txBody>
          <a:bodyPr/>
          <a:lstStyle/>
          <a:p>
            <a:r>
              <a:rPr lang="en-US" altLang="ko-KR" dirty="0" smtClean="0"/>
              <a:t>Bulk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723666"/>
            <a:ext cx="8915400" cy="5957625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Now let us consider negative cosmological constant.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Einstein’s equation and the effective energy momentum tensor from the cosmological constant are as follows :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449" y="1217329"/>
            <a:ext cx="4552335" cy="23994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326" y="4496228"/>
            <a:ext cx="4762560" cy="220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76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86545"/>
            <a:ext cx="8911687" cy="671757"/>
          </a:xfrm>
        </p:spPr>
        <p:txBody>
          <a:bodyPr/>
          <a:lstStyle/>
          <a:p>
            <a:r>
              <a:rPr lang="en-US" altLang="ko-KR" dirty="0" smtClean="0"/>
              <a:t>Bulk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903179"/>
            <a:ext cx="8915400" cy="5710793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Now one can read the pressure from the energy momentum tensor 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If we allow the variation of the bulk pressure or cosmological constant, one can extend the original thermodynamic law of the black holes.</a:t>
            </a:r>
          </a:p>
          <a:p>
            <a:r>
              <a:rPr lang="en-US" altLang="ko-KR" sz="2400" dirty="0" smtClean="0"/>
              <a:t>There must be a thermodynamic volume dual to the pressure.</a:t>
            </a:r>
          </a:p>
          <a:p>
            <a:r>
              <a:rPr lang="en-US" altLang="ko-KR" sz="2400" dirty="0" smtClean="0"/>
              <a:t>To take an explicit example, let us consider the RN BH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endParaRPr lang="en-US" altLang="ko-KR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349" y="1542990"/>
            <a:ext cx="2093078" cy="695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81" y="5015920"/>
            <a:ext cx="5330709" cy="14578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9480" y="4971042"/>
            <a:ext cx="6178711" cy="145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3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1757"/>
          </a:xfrm>
        </p:spPr>
        <p:txBody>
          <a:bodyPr/>
          <a:lstStyle/>
          <a:p>
            <a:r>
              <a:rPr lang="en-US" altLang="ko-KR" dirty="0" smtClean="0"/>
              <a:t>Bulk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295867"/>
            <a:ext cx="8915400" cy="5217129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Temperature, entropy, pressure and thermodynamic volume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is a relation among physical quantities of the black  hole.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From this, one can derive the </a:t>
            </a:r>
            <a:r>
              <a:rPr lang="en-US" altLang="ko-KR" sz="2400" dirty="0"/>
              <a:t>1</a:t>
            </a:r>
            <a:r>
              <a:rPr lang="en-US" altLang="ko-KR" sz="2400" dirty="0" smtClean="0"/>
              <a:t>st law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113" y="1851240"/>
            <a:ext cx="5484772" cy="1289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081" y="3405482"/>
            <a:ext cx="4835663" cy="5811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113" y="4953058"/>
            <a:ext cx="4461428" cy="5944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1260" y="5976539"/>
            <a:ext cx="3817615" cy="7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51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826" y="169715"/>
            <a:ext cx="8911687" cy="733465"/>
          </a:xfrm>
        </p:spPr>
        <p:txBody>
          <a:bodyPr/>
          <a:lstStyle/>
          <a:p>
            <a:r>
              <a:rPr lang="en-US" altLang="ko-KR" dirty="0" smtClean="0"/>
              <a:t>Bulk Physics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966758"/>
            <a:ext cx="8915400" cy="5551848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Thus the black hole mass becomes enthalpy H = E + P V.</a:t>
            </a:r>
            <a:br>
              <a:rPr lang="en-US" altLang="ko-KR" sz="2400" dirty="0" smtClean="0"/>
            </a:br>
            <a:r>
              <a:rPr lang="en-US" altLang="ko-KR" sz="2400" dirty="0" smtClean="0"/>
              <a:t>- </a:t>
            </a:r>
            <a:r>
              <a:rPr lang="en-US" altLang="ko-KR" sz="2400" dirty="0" err="1" smtClean="0"/>
              <a:t>Kastor</a:t>
            </a:r>
            <a:r>
              <a:rPr lang="en-US" altLang="ko-KR" sz="2400" dirty="0" smtClean="0"/>
              <a:t> et al (2009)</a:t>
            </a:r>
          </a:p>
          <a:p>
            <a:r>
              <a:rPr lang="en-US" altLang="ko-KR" sz="2400" dirty="0" smtClean="0"/>
              <a:t>These P and V provide a new phase structure which contains triple point.</a:t>
            </a:r>
            <a:br>
              <a:rPr lang="en-US" altLang="ko-KR" sz="2400" dirty="0" smtClean="0"/>
            </a:br>
            <a:r>
              <a:rPr lang="en-US" altLang="ko-KR" sz="2400" dirty="0" smtClean="0"/>
              <a:t>- Dolan(2010,2011,2013, 2014)</a:t>
            </a:r>
            <a:br>
              <a:rPr lang="en-US" altLang="ko-KR" sz="2400" dirty="0" smtClean="0"/>
            </a:br>
            <a:r>
              <a:rPr lang="en-US" altLang="ko-KR" sz="2400" dirty="0" smtClean="0"/>
              <a:t>- C. V Johnson (2014)</a:t>
            </a:r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18871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2734"/>
          </a:xfrm>
        </p:spPr>
        <p:txBody>
          <a:bodyPr/>
          <a:lstStyle/>
          <a:p>
            <a:r>
              <a:rPr lang="en-US" altLang="ko-KR" dirty="0" smtClean="0"/>
              <a:t>Boundary Physics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96844"/>
            <a:ext cx="8915400" cy="5177860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One can obtain free energy and boundary physical quantities by using </a:t>
            </a:r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/CFT. </a:t>
            </a:r>
          </a:p>
          <a:p>
            <a:r>
              <a:rPr lang="en-US" altLang="ko-KR" sz="2400" dirty="0" smtClean="0"/>
              <a:t>The renormalized action is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where d = D-1.  1/(d-n) term is allowed when d &gt; n.</a:t>
            </a:r>
          </a:p>
          <a:p>
            <a:r>
              <a:rPr lang="en-US" altLang="ko-KR" sz="2400" dirty="0" smtClean="0"/>
              <a:t>From this, the VEV of energy-momentum tensor can be derived as follows</a:t>
            </a:r>
            <a:endParaRPr lang="ko-KR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625" y="2792427"/>
            <a:ext cx="9267448" cy="1330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625" y="5372462"/>
            <a:ext cx="6757246" cy="133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2827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1601</TotalTime>
  <Words>765</Words>
  <Application>Microsoft Office PowerPoint</Application>
  <PresentationFormat>Widescreen</PresentationFormat>
  <Paragraphs>152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HY중고딕</vt:lpstr>
      <vt:lpstr>Arial</vt:lpstr>
      <vt:lpstr>Century Gothic</vt:lpstr>
      <vt:lpstr>Wingdings 3</vt:lpstr>
      <vt:lpstr>Wisp</vt:lpstr>
      <vt:lpstr>Thermodynamic Volume in AdS/CFT</vt:lpstr>
      <vt:lpstr>Contents</vt:lpstr>
      <vt:lpstr>Bulk Physics</vt:lpstr>
      <vt:lpstr>Bulk physics</vt:lpstr>
      <vt:lpstr>Bulk Physics</vt:lpstr>
      <vt:lpstr>Bulk Physics</vt:lpstr>
      <vt:lpstr>Bulk Physics</vt:lpstr>
      <vt:lpstr>Bulk Physics </vt:lpstr>
      <vt:lpstr>Boundary Physics</vt:lpstr>
      <vt:lpstr>An Example</vt:lpstr>
      <vt:lpstr>An example</vt:lpstr>
      <vt:lpstr>PowerPoint Presentation</vt:lpstr>
      <vt:lpstr>PowerPoint Presentation</vt:lpstr>
      <vt:lpstr>PowerPoint Presentation</vt:lpstr>
      <vt:lpstr>Boundary Physics</vt:lpstr>
      <vt:lpstr>Black hole and Hyperbolic black hole</vt:lpstr>
      <vt:lpstr>Physical interpretation</vt:lpstr>
      <vt:lpstr>Physical interpretation</vt:lpstr>
      <vt:lpstr>Physical Interpretaton </vt:lpstr>
      <vt:lpstr>Physical interpretation</vt:lpstr>
      <vt:lpstr>Summary and Future direction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Thermodaynamic volume in AdS/CFT</dc:title>
  <dc:creator>kimkk</dc:creator>
  <cp:lastModifiedBy>kimkk</cp:lastModifiedBy>
  <cp:revision>70</cp:revision>
  <dcterms:created xsi:type="dcterms:W3CDTF">2017-07-03T18:40:08Z</dcterms:created>
  <dcterms:modified xsi:type="dcterms:W3CDTF">2017-07-06T05:51:10Z</dcterms:modified>
</cp:coreProperties>
</file>