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68ED363-7AC9-4818-BF10-A852A1A91BFE}">
  <a:tblStyle styleId="{568ED363-7AC9-4818-BF10-A852A1A91BFE}"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7" d="100"/>
          <a:sy n="87" d="100"/>
        </p:scale>
        <p:origin x="-2035"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524884630"/>
      </p:ext>
    </p:extLst>
  </p:cSld>
  <p:clrMap bg1="lt1" tx1="dk1" bg2="dk2" tx2="lt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51" name="Shape 1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56" name="Shape 156"/>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73" name="Shape 1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80" name="Shape 180"/>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8" name="Shape 88"/>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3" name="Shape 11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9" name="Shape 1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5" name="Shape 125"/>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34" name="Shape 134"/>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9" name="Shape 19"/>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4"/>
        <p:cNvGrpSpPr/>
        <p:nvPr/>
      </p:nvGrpSpPr>
      <p:grpSpPr>
        <a:xfrm>
          <a:off x="0" y="0"/>
          <a:ext cx="0" cy="0"/>
          <a:chOff x="0" y="0"/>
          <a:chExt cx="0" cy="0"/>
        </a:xfrm>
      </p:grpSpPr>
      <p:sp>
        <p:nvSpPr>
          <p:cNvPr id="25" name="Shape 2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0" name="Shape 3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4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6" name="Shape 36"/>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8" name="Shape 5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685800" y="1524000"/>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600" b="0" i="0" u="none" strike="noStrike" cap="none">
                <a:solidFill>
                  <a:schemeClr val="dk1"/>
                </a:solidFill>
                <a:latin typeface="Calibri"/>
                <a:ea typeface="Calibri"/>
                <a:cs typeface="Calibri"/>
                <a:sym typeface="Calibri"/>
              </a:rPr>
              <a:t>The revival of General Relativity at Princeton.</a:t>
            </a:r>
          </a:p>
        </p:txBody>
      </p:sp>
      <p:sp>
        <p:nvSpPr>
          <p:cNvPr id="85" name="Shape 85"/>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888888"/>
              </a:buClr>
              <a:buSzPct val="25000"/>
              <a:buFont typeface="Arial"/>
              <a:buNone/>
            </a:pPr>
            <a:r>
              <a:rPr lang="en-US" sz="3200" b="0" i="0" u="none" strike="noStrike" cap="none">
                <a:solidFill>
                  <a:srgbClr val="888888"/>
                </a:solidFill>
                <a:latin typeface="Calibri"/>
                <a:ea typeface="Calibri"/>
                <a:cs typeface="Calibri"/>
                <a:sym typeface="Calibri"/>
              </a:rPr>
              <a:t>Dieter Brill</a:t>
            </a:r>
          </a:p>
          <a:p>
            <a:pPr marL="0" marR="0" lvl="0" indent="0" algn="ctr" rtl="0">
              <a:spcBef>
                <a:spcPts val="640"/>
              </a:spcBef>
              <a:buClr>
                <a:srgbClr val="888888"/>
              </a:buClr>
              <a:buSzPct val="25000"/>
              <a:buFont typeface="Arial"/>
              <a:buNone/>
            </a:pPr>
            <a:r>
              <a:rPr lang="en-US" sz="3200" b="0" i="0" u="none" strike="noStrike" cap="none">
                <a:solidFill>
                  <a:srgbClr val="888888"/>
                </a:solidFill>
                <a:latin typeface="Calibri"/>
                <a:ea typeface="Calibri"/>
                <a:cs typeface="Calibri"/>
                <a:sym typeface="Calibri"/>
              </a:rPr>
              <a:t>University of Maryland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p:nvPr/>
        </p:nvSpPr>
        <p:spPr>
          <a:xfrm>
            <a:off x="609600" y="533400"/>
            <a:ext cx="7848599" cy="60016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b="1" dirty="0">
                <a:solidFill>
                  <a:schemeClr val="dk1"/>
                </a:solidFill>
                <a:latin typeface="Calibri"/>
                <a:ea typeface="Calibri"/>
                <a:cs typeface="Calibri"/>
                <a:sym typeface="Calibri"/>
              </a:rPr>
              <a:t>12th </a:t>
            </a:r>
            <a:r>
              <a:rPr lang="en-US" sz="1800" b="1" dirty="0" err="1">
                <a:solidFill>
                  <a:schemeClr val="dk1"/>
                </a:solidFill>
                <a:latin typeface="Calibri"/>
                <a:ea typeface="Calibri"/>
                <a:cs typeface="Calibri"/>
                <a:sym typeface="Calibri"/>
              </a:rPr>
              <a:t>Richtmyer</a:t>
            </a:r>
            <a:r>
              <a:rPr lang="en-US" sz="1800" b="1" dirty="0">
                <a:solidFill>
                  <a:schemeClr val="dk1"/>
                </a:solidFill>
                <a:latin typeface="Calibri"/>
                <a:ea typeface="Calibri"/>
                <a:cs typeface="Calibri"/>
                <a:sym typeface="Calibri"/>
              </a:rPr>
              <a:t> lecture</a:t>
            </a:r>
          </a:p>
          <a:p>
            <a:pPr marL="0" marR="0" lvl="0" indent="0" algn="ctr" rtl="0">
              <a:spcBef>
                <a:spcPts val="0"/>
              </a:spcBef>
              <a:buSzPct val="25000"/>
              <a:buNone/>
            </a:pPr>
            <a:r>
              <a:rPr lang="en-US" sz="1800" i="1" dirty="0">
                <a:solidFill>
                  <a:schemeClr val="dk1"/>
                </a:solidFill>
                <a:latin typeface="Calibri"/>
                <a:ea typeface="Calibri"/>
                <a:cs typeface="Calibri"/>
                <a:sym typeface="Calibri"/>
              </a:rPr>
              <a:t>I propose that we should raise at the head of our enterprise the flag of daring conservatism</a:t>
            </a:r>
          </a:p>
          <a:p>
            <a:pPr marL="0" marR="0" lvl="0" indent="0" algn="l" rtl="0">
              <a:spcBef>
                <a:spcPts val="0"/>
              </a:spcBef>
              <a:buSzPct val="25000"/>
              <a:buNone/>
            </a:pPr>
            <a:r>
              <a:rPr lang="en-US" sz="1800" dirty="0">
                <a:solidFill>
                  <a:schemeClr val="dk1"/>
                </a:solidFill>
                <a:latin typeface="Calibri"/>
                <a:ea typeface="Calibri"/>
                <a:cs typeface="Calibri"/>
                <a:sym typeface="Calibri"/>
              </a:rPr>
              <a:t>Conservatism built on five most fundamental concepts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Three massless fields -- electromagnetism, gravity, neutrino</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One principle – quantum</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and electron theory</a:t>
            </a:r>
          </a:p>
          <a:p>
            <a:pPr marL="0" marR="0" lvl="0" indent="0" algn="l" rtl="0">
              <a:spcBef>
                <a:spcPts val="0"/>
              </a:spcBef>
              <a:buSzPct val="25000"/>
              <a:buNone/>
            </a:pPr>
            <a:r>
              <a:rPr lang="en-US" sz="1800" dirty="0">
                <a:solidFill>
                  <a:schemeClr val="dk1"/>
                </a:solidFill>
                <a:latin typeface="Calibri"/>
                <a:ea typeface="Calibri"/>
                <a:cs typeface="Calibri"/>
                <a:sym typeface="Calibri"/>
              </a:rPr>
              <a:t>Examples of free inventions to be rejected</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Cosmological constant</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Meson theory – proliferation of fields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Unified Field </a:t>
            </a:r>
            <a:r>
              <a:rPr lang="en-US" sz="1800" dirty="0" smtClean="0">
                <a:solidFill>
                  <a:schemeClr val="dk1"/>
                </a:solidFill>
                <a:latin typeface="Calibri"/>
                <a:ea typeface="Calibri"/>
                <a:cs typeface="Calibri"/>
                <a:sym typeface="Calibri"/>
              </a:rPr>
              <a:t>Theory – “no accelerator would work”</a:t>
            </a:r>
            <a:endParaRPr lang="en-US" sz="1800" dirty="0">
              <a:solidFill>
                <a:schemeClr val="dk1"/>
              </a:solidFill>
              <a:latin typeface="Calibri"/>
              <a:ea typeface="Calibri"/>
              <a:cs typeface="Calibri"/>
              <a:sym typeface="Calibri"/>
            </a:endParaRPr>
          </a:p>
          <a:p>
            <a:pPr marL="0" marR="0" lvl="0" indent="0" algn="l" rtl="0">
              <a:spcBef>
                <a:spcPts val="0"/>
              </a:spcBef>
              <a:buSzPct val="25000"/>
              <a:buNone/>
            </a:pPr>
            <a:r>
              <a:rPr lang="en-US" sz="1800" dirty="0">
                <a:solidFill>
                  <a:schemeClr val="dk1"/>
                </a:solidFill>
                <a:latin typeface="Calibri"/>
                <a:ea typeface="Calibri"/>
                <a:cs typeface="Calibri"/>
                <a:sym typeface="Calibri"/>
              </a:rPr>
              <a:t>Challenges to the daring</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Gravitational collapse</a:t>
            </a:r>
          </a:p>
          <a:p>
            <a:pPr marL="0" marR="0" lvl="0" indent="0" algn="ctr" rtl="0">
              <a:spcBef>
                <a:spcPts val="0"/>
              </a:spcBef>
              <a:buSzPct val="25000"/>
              <a:buNone/>
            </a:pPr>
            <a:r>
              <a:rPr lang="en-US" sz="1400" dirty="0">
                <a:solidFill>
                  <a:schemeClr val="dk1"/>
                </a:solidFill>
                <a:latin typeface="Calibri"/>
                <a:ea typeface="Calibri"/>
                <a:cs typeface="Calibri"/>
                <a:sym typeface="Calibri"/>
              </a:rPr>
              <a:t>What is the distinction of principle, if any, between the final stages of collapse of a star</a:t>
            </a:r>
          </a:p>
          <a:p>
            <a:pPr marL="0" marR="0" lvl="0" indent="0" algn="ctr" rtl="0">
              <a:spcBef>
                <a:spcPts val="0"/>
              </a:spcBef>
              <a:buSzPct val="25000"/>
              <a:buNone/>
            </a:pPr>
            <a:r>
              <a:rPr lang="en-US" sz="1400" dirty="0">
                <a:solidFill>
                  <a:schemeClr val="dk1"/>
                </a:solidFill>
                <a:latin typeface="Calibri"/>
                <a:ea typeface="Calibri"/>
                <a:cs typeface="Calibri"/>
                <a:sym typeface="Calibri"/>
              </a:rPr>
              <a:t> and the steps in the decay of a meson?</a:t>
            </a:r>
          </a:p>
          <a:p>
            <a:pPr marL="285750" marR="0" lvl="0" indent="-285750" algn="l" rtl="0">
              <a:spcBef>
                <a:spcPts val="0"/>
              </a:spcBef>
              <a:buClr>
                <a:schemeClr val="dk1"/>
              </a:buClr>
              <a:buSzPct val="100000"/>
              <a:buFont typeface="Arial"/>
              <a:buChar char="•"/>
            </a:pPr>
            <a:r>
              <a:rPr lang="en-US" sz="1800" dirty="0" err="1">
                <a:solidFill>
                  <a:schemeClr val="dk1"/>
                </a:solidFill>
                <a:latin typeface="Calibri"/>
                <a:ea typeface="Calibri"/>
                <a:cs typeface="Calibri"/>
                <a:sym typeface="Calibri"/>
              </a:rPr>
              <a:t>Kugelblitz</a:t>
            </a:r>
            <a:r>
              <a:rPr lang="en-US" sz="1800" dirty="0">
                <a:solidFill>
                  <a:schemeClr val="dk1"/>
                </a:solidFill>
                <a:latin typeface="Calibri"/>
                <a:ea typeface="Calibri"/>
                <a:cs typeface="Calibri"/>
                <a:sym typeface="Calibri"/>
              </a:rPr>
              <a:t> – ball of light  -- later called </a:t>
            </a:r>
            <a:r>
              <a:rPr lang="en-US" sz="1800" dirty="0" err="1">
                <a:solidFill>
                  <a:schemeClr val="dk1"/>
                </a:solidFill>
                <a:latin typeface="Calibri"/>
                <a:ea typeface="Calibri"/>
                <a:cs typeface="Calibri"/>
                <a:sym typeface="Calibri"/>
              </a:rPr>
              <a:t>geon</a:t>
            </a:r>
            <a:endParaRPr lang="en-US" sz="1800" dirty="0">
              <a:solidFill>
                <a:schemeClr val="dk1"/>
              </a:solidFill>
              <a:latin typeface="Calibri"/>
              <a:ea typeface="Calibri"/>
              <a:cs typeface="Calibri"/>
              <a:sym typeface="Calibri"/>
            </a:endParaRPr>
          </a:p>
          <a:p>
            <a:pPr marL="0" marR="0" lvl="0" indent="0" algn="ctr" rtl="0">
              <a:spcBef>
                <a:spcPts val="0"/>
              </a:spcBef>
              <a:buSzPct val="25000"/>
              <a:buNone/>
            </a:pPr>
            <a:r>
              <a:rPr lang="en-US" sz="1600" dirty="0">
                <a:solidFill>
                  <a:schemeClr val="dk1"/>
                </a:solidFill>
                <a:latin typeface="Calibri"/>
                <a:ea typeface="Calibri"/>
                <a:cs typeface="Calibri"/>
                <a:sym typeface="Calibri"/>
              </a:rPr>
              <a:t>How different is a particle from a kind of hurricane in the fields of zero rest mass?</a:t>
            </a:r>
          </a:p>
          <a:p>
            <a:pPr marL="0" marR="0" lvl="0" indent="0" algn="ctr" rtl="0">
              <a:spcBef>
                <a:spcPts val="0"/>
              </a:spcBef>
              <a:buSzPct val="25000"/>
              <a:buNone/>
            </a:pPr>
            <a:r>
              <a:rPr lang="en-US" sz="1600" dirty="0">
                <a:solidFill>
                  <a:schemeClr val="dk1"/>
                </a:solidFill>
                <a:latin typeface="Calibri"/>
                <a:ea typeface="Calibri"/>
                <a:cs typeface="Calibri"/>
                <a:sym typeface="Calibri"/>
              </a:rPr>
              <a:t>In what points of principle., if any, do [smallest mass </a:t>
            </a:r>
            <a:r>
              <a:rPr lang="en-US" sz="1600" dirty="0" err="1">
                <a:solidFill>
                  <a:schemeClr val="dk1"/>
                </a:solidFill>
                <a:latin typeface="Calibri"/>
                <a:ea typeface="Calibri"/>
                <a:cs typeface="Calibri"/>
                <a:sym typeface="Calibri"/>
              </a:rPr>
              <a:t>geons</a:t>
            </a:r>
            <a:r>
              <a:rPr lang="en-US" sz="1600" dirty="0">
                <a:solidFill>
                  <a:schemeClr val="dk1"/>
                </a:solidFill>
                <a:latin typeface="Calibri"/>
                <a:ea typeface="Calibri"/>
                <a:cs typeface="Calibri"/>
                <a:sym typeface="Calibri"/>
              </a:rPr>
              <a:t>] differ from elementary particles?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Feynman quantization of gravity</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Find neutrino field in GR action functional  –  (-g)</a:t>
            </a:r>
            <a:r>
              <a:rPr lang="en-US" sz="1800" baseline="30000" dirty="0">
                <a:solidFill>
                  <a:schemeClr val="dk1"/>
                </a:solidFill>
                <a:latin typeface="Calibri"/>
                <a:ea typeface="Calibri"/>
                <a:cs typeface="Calibri"/>
                <a:sym typeface="Calibri"/>
              </a:rPr>
              <a:t>½</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Electrons  as a special kind of disturbance in the electromagnetic field and in other fields of zero rest mass.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p:nvPr/>
        </p:nvSpPr>
        <p:spPr>
          <a:xfrm>
            <a:off x="457200" y="533400"/>
            <a:ext cx="8153399" cy="507831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b="1" dirty="0">
                <a:solidFill>
                  <a:schemeClr val="dk1"/>
                </a:solidFill>
                <a:latin typeface="Calibri"/>
                <a:ea typeface="Calibri"/>
                <a:cs typeface="Calibri"/>
                <a:sym typeface="Calibri"/>
              </a:rPr>
              <a:t>The GEON Paper</a:t>
            </a:r>
          </a:p>
          <a:p>
            <a:pPr marL="0" marR="0" lvl="0" indent="0" algn="ctr" rtl="0">
              <a:spcBef>
                <a:spcPts val="0"/>
              </a:spcBef>
              <a:buSzPct val="25000"/>
              <a:buNone/>
            </a:pPr>
            <a:r>
              <a:rPr lang="en-US" sz="1800" dirty="0">
                <a:solidFill>
                  <a:schemeClr val="dk1"/>
                </a:solidFill>
                <a:latin typeface="Calibri"/>
                <a:ea typeface="Calibri"/>
                <a:cs typeface="Calibri"/>
                <a:sym typeface="Calibri"/>
              </a:rPr>
              <a:t>(Part 6 of the critique of classical field </a:t>
            </a:r>
            <a:r>
              <a:rPr lang="en-US" sz="1800" dirty="0" smtClean="0">
                <a:solidFill>
                  <a:schemeClr val="dk1"/>
                </a:solidFill>
                <a:latin typeface="Calibri"/>
                <a:ea typeface="Calibri"/>
                <a:cs typeface="Calibri"/>
                <a:sym typeface="Calibri"/>
              </a:rPr>
              <a:t>theory, 1955)</a:t>
            </a:r>
            <a:endParaRPr lang="en-US" sz="1800" dirty="0">
              <a:solidFill>
                <a:schemeClr val="dk1"/>
              </a:solidFill>
              <a:latin typeface="Calibri"/>
              <a:ea typeface="Calibri"/>
              <a:cs typeface="Calibri"/>
              <a:sym typeface="Calibri"/>
            </a:endParaRPr>
          </a:p>
          <a:p>
            <a:pPr marL="0" marR="0" lvl="0" indent="0" algn="l" rtl="0">
              <a:spcBef>
                <a:spcPts val="0"/>
              </a:spcBef>
              <a:buSzPct val="25000"/>
              <a:buNone/>
            </a:pPr>
            <a:r>
              <a:rPr lang="en-US" sz="1800" dirty="0">
                <a:solidFill>
                  <a:schemeClr val="dk1"/>
                </a:solidFill>
                <a:latin typeface="Calibri"/>
                <a:ea typeface="Calibri"/>
                <a:cs typeface="Calibri"/>
                <a:sym typeface="Calibri"/>
              </a:rPr>
              <a:t>Less than 8 months after the </a:t>
            </a:r>
            <a:r>
              <a:rPr lang="en-US" sz="1800" dirty="0" err="1">
                <a:solidFill>
                  <a:schemeClr val="dk1"/>
                </a:solidFill>
                <a:latin typeface="Calibri"/>
                <a:ea typeface="Calibri"/>
                <a:cs typeface="Calibri"/>
                <a:sym typeface="Calibri"/>
              </a:rPr>
              <a:t>Richtmyer</a:t>
            </a:r>
            <a:r>
              <a:rPr lang="en-US" sz="1800" dirty="0">
                <a:solidFill>
                  <a:schemeClr val="dk1"/>
                </a:solidFill>
                <a:latin typeface="Calibri"/>
                <a:ea typeface="Calibri"/>
                <a:cs typeface="Calibri"/>
                <a:sym typeface="Calibri"/>
              </a:rPr>
              <a:t> lecture the first results of calculations on </a:t>
            </a:r>
            <a:r>
              <a:rPr lang="en-US" sz="1800" dirty="0" err="1">
                <a:solidFill>
                  <a:schemeClr val="dk1"/>
                </a:solidFill>
                <a:latin typeface="Calibri"/>
                <a:ea typeface="Calibri"/>
                <a:cs typeface="Calibri"/>
                <a:sym typeface="Calibri"/>
              </a:rPr>
              <a:t>geons</a:t>
            </a:r>
            <a:r>
              <a:rPr lang="en-US" sz="1800" dirty="0">
                <a:solidFill>
                  <a:schemeClr val="dk1"/>
                </a:solidFill>
                <a:latin typeface="Calibri"/>
                <a:ea typeface="Calibri"/>
                <a:cs typeface="Calibri"/>
                <a:sym typeface="Calibri"/>
              </a:rPr>
              <a:t> were published</a:t>
            </a:r>
          </a:p>
          <a:p>
            <a:pPr marL="285750" marR="0" lvl="0" indent="-285750" algn="l" rtl="0">
              <a:spcBef>
                <a:spcPts val="0"/>
              </a:spcBef>
              <a:buClr>
                <a:schemeClr val="dk1"/>
              </a:buClr>
              <a:buSzPct val="100000"/>
              <a:buFont typeface="Arial"/>
              <a:buChar char="•"/>
            </a:pPr>
            <a:r>
              <a:rPr lang="en-US" sz="1800" dirty="0" err="1">
                <a:solidFill>
                  <a:schemeClr val="dk1"/>
                </a:solidFill>
                <a:latin typeface="Calibri"/>
                <a:ea typeface="Calibri"/>
                <a:cs typeface="Calibri"/>
                <a:sym typeface="Calibri"/>
              </a:rPr>
              <a:t>Geons</a:t>
            </a:r>
            <a:r>
              <a:rPr lang="en-US" sz="1800" dirty="0">
                <a:solidFill>
                  <a:schemeClr val="dk1"/>
                </a:solidFill>
                <a:latin typeface="Calibri"/>
                <a:ea typeface="Calibri"/>
                <a:cs typeface="Calibri"/>
                <a:sym typeface="Calibri"/>
              </a:rPr>
              <a:t> are soliton-like long-lived concentrations of zero </a:t>
            </a:r>
            <a:r>
              <a:rPr lang="en-US" sz="1800" dirty="0" err="1">
                <a:solidFill>
                  <a:schemeClr val="dk1"/>
                </a:solidFill>
                <a:latin typeface="Calibri"/>
                <a:ea typeface="Calibri"/>
                <a:cs typeface="Calibri"/>
                <a:sym typeface="Calibri"/>
              </a:rPr>
              <a:t>restmass</a:t>
            </a:r>
            <a:r>
              <a:rPr lang="en-US" sz="1800" dirty="0">
                <a:solidFill>
                  <a:schemeClr val="dk1"/>
                </a:solidFill>
                <a:latin typeface="Calibri"/>
                <a:ea typeface="Calibri"/>
                <a:cs typeface="Calibri"/>
                <a:sym typeface="Calibri"/>
              </a:rPr>
              <a:t> field energy</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Visualized as beams of radiation (light) bent into circles by the gravity of these beams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Non-singular solutions of coupled gravity and field equations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They have a non-zero total mass-energy, hence “mass without mass”, momentum, intrinsic angular momentum – properties of a classical body</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Spherical thin-shell </a:t>
            </a:r>
            <a:r>
              <a:rPr lang="en-US" sz="1800" dirty="0" err="1">
                <a:solidFill>
                  <a:schemeClr val="dk1"/>
                </a:solidFill>
                <a:latin typeface="Calibri"/>
                <a:ea typeface="Calibri"/>
                <a:cs typeface="Calibri"/>
                <a:sym typeface="Calibri"/>
              </a:rPr>
              <a:t>geons</a:t>
            </a:r>
            <a:r>
              <a:rPr lang="en-US" sz="1800" dirty="0">
                <a:solidFill>
                  <a:schemeClr val="dk1"/>
                </a:solidFill>
                <a:latin typeface="Calibri"/>
                <a:ea typeface="Calibri"/>
                <a:cs typeface="Calibri"/>
                <a:sym typeface="Calibri"/>
              </a:rPr>
              <a:t> are truly spherical and static only in a “geometrical optics” approximation</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In a wave description energy can leak to infinity through the gravitational barrier, the </a:t>
            </a:r>
            <a:r>
              <a:rPr lang="en-US" sz="1800" dirty="0" err="1">
                <a:solidFill>
                  <a:schemeClr val="dk1"/>
                </a:solidFill>
                <a:latin typeface="Calibri"/>
                <a:ea typeface="Calibri"/>
                <a:cs typeface="Calibri"/>
                <a:sym typeface="Calibri"/>
              </a:rPr>
              <a:t>geon</a:t>
            </a:r>
            <a:r>
              <a:rPr lang="en-US" sz="1800" dirty="0">
                <a:solidFill>
                  <a:schemeClr val="dk1"/>
                </a:solidFill>
                <a:latin typeface="Calibri"/>
                <a:ea typeface="Calibri"/>
                <a:cs typeface="Calibri"/>
                <a:sym typeface="Calibri"/>
              </a:rPr>
              <a:t> loses mass and decays – but linearly, in finite time</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The mass of a thin-shell </a:t>
            </a:r>
            <a:r>
              <a:rPr lang="en-US" sz="1800" dirty="0" err="1">
                <a:solidFill>
                  <a:schemeClr val="dk1"/>
                </a:solidFill>
                <a:latin typeface="Calibri"/>
                <a:ea typeface="Calibri"/>
                <a:cs typeface="Calibri"/>
                <a:sym typeface="Calibri"/>
              </a:rPr>
              <a:t>geon</a:t>
            </a:r>
            <a:r>
              <a:rPr lang="en-US" sz="1800" dirty="0">
                <a:solidFill>
                  <a:schemeClr val="dk1"/>
                </a:solidFill>
                <a:latin typeface="Calibri"/>
                <a:ea typeface="Calibri"/>
                <a:cs typeface="Calibri"/>
                <a:sym typeface="Calibri"/>
              </a:rPr>
              <a:t> determines its radius and the red shift from its interior (similarity law)</a:t>
            </a:r>
          </a:p>
          <a:p>
            <a:pPr marL="0" marR="0" lvl="0" indent="0" algn="l" rtl="0">
              <a:spcBef>
                <a:spcPts val="0"/>
              </a:spcBef>
              <a:buSzPct val="25000"/>
              <a:buNone/>
            </a:pPr>
            <a:r>
              <a:rPr lang="en-US" sz="1800" dirty="0">
                <a:solidFill>
                  <a:schemeClr val="dk1"/>
                </a:solidFill>
                <a:latin typeface="Calibri"/>
                <a:ea typeface="Calibri"/>
                <a:cs typeface="Calibri"/>
                <a:sym typeface="Calibri"/>
              </a:rPr>
              <a:t>The analysis for the proper approximate form of the field equations is involved and takes many notebook pages. Here is the beginning of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Shape 158"/>
          <p:cNvPicPr preferRelativeResize="0"/>
          <p:nvPr/>
        </p:nvPicPr>
        <p:blipFill rotWithShape="1">
          <a:blip r:embed="rId3">
            <a:alphaModFix/>
          </a:blip>
          <a:srcRect/>
          <a:stretch/>
        </p:blipFill>
        <p:spPr>
          <a:xfrm>
            <a:off x="585787" y="33338"/>
            <a:ext cx="7972424" cy="6791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Shape 163"/>
          <p:cNvPicPr preferRelativeResize="0"/>
          <p:nvPr/>
        </p:nvPicPr>
        <p:blipFill rotWithShape="1">
          <a:blip r:embed="rId3">
            <a:alphaModFix/>
          </a:blip>
          <a:srcRect/>
          <a:stretch/>
        </p:blipFill>
        <p:spPr>
          <a:xfrm>
            <a:off x="876300" y="1403866"/>
            <a:ext cx="6896100" cy="2971799"/>
          </a:xfrm>
          <a:prstGeom prst="rect">
            <a:avLst/>
          </a:prstGeom>
          <a:noFill/>
          <a:ln>
            <a:noFill/>
          </a:ln>
        </p:spPr>
      </p:pic>
      <p:sp>
        <p:nvSpPr>
          <p:cNvPr id="164" name="Shape 164"/>
          <p:cNvSpPr txBox="1"/>
          <p:nvPr/>
        </p:nvSpPr>
        <p:spPr>
          <a:xfrm>
            <a:off x="762000" y="457200"/>
            <a:ext cx="7010400" cy="92332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a:solidFill>
                  <a:schemeClr val="dk1"/>
                </a:solidFill>
                <a:latin typeface="Calibri"/>
                <a:ea typeface="Calibri"/>
                <a:cs typeface="Calibri"/>
                <a:sym typeface="Calibri"/>
              </a:rPr>
              <a:t>Result</a:t>
            </a:r>
            <a:r>
              <a:rPr lang="en-US" sz="1800">
                <a:solidFill>
                  <a:schemeClr val="dk1"/>
                </a:solidFill>
                <a:latin typeface="Calibri"/>
                <a:ea typeface="Calibri"/>
                <a:cs typeface="Calibri"/>
                <a:sym typeface="Calibri"/>
              </a:rPr>
              <a:t>: 3 coupled ODE’s (for g</a:t>
            </a:r>
            <a:r>
              <a:rPr lang="en-US" sz="1800" baseline="-25000">
                <a:solidFill>
                  <a:schemeClr val="dk1"/>
                </a:solidFill>
                <a:latin typeface="Calibri"/>
                <a:ea typeface="Calibri"/>
                <a:cs typeface="Calibri"/>
                <a:sym typeface="Calibri"/>
              </a:rPr>
              <a:t>tt</a:t>
            </a:r>
            <a:r>
              <a:rPr lang="en-US" sz="1800">
                <a:solidFill>
                  <a:schemeClr val="dk1"/>
                </a:solidFill>
                <a:latin typeface="Calibri"/>
                <a:ea typeface="Calibri"/>
                <a:cs typeface="Calibri"/>
                <a:sym typeface="Calibri"/>
              </a:rPr>
              <a:t>, g</a:t>
            </a:r>
            <a:r>
              <a:rPr lang="en-US" sz="1800" baseline="-25000">
                <a:solidFill>
                  <a:schemeClr val="dk1"/>
                </a:solidFill>
                <a:latin typeface="Calibri"/>
                <a:ea typeface="Calibri"/>
                <a:cs typeface="Calibri"/>
                <a:sym typeface="Calibri"/>
              </a:rPr>
              <a:t>rr</a:t>
            </a:r>
            <a:r>
              <a:rPr lang="en-US" sz="1800">
                <a:solidFill>
                  <a:schemeClr val="dk1"/>
                </a:solidFill>
                <a:latin typeface="Calibri"/>
                <a:ea typeface="Calibri"/>
                <a:cs typeface="Calibri"/>
                <a:sym typeface="Calibri"/>
              </a:rPr>
              <a:t> and the field strength) that were solved numerically and yielded the red shift factor g</a:t>
            </a:r>
            <a:r>
              <a:rPr lang="en-US" sz="1800" baseline="-25000">
                <a:solidFill>
                  <a:schemeClr val="dk1"/>
                </a:solidFill>
                <a:latin typeface="Calibri"/>
                <a:ea typeface="Calibri"/>
                <a:cs typeface="Calibri"/>
                <a:sym typeface="Calibri"/>
              </a:rPr>
              <a:t>tt</a:t>
            </a:r>
            <a:r>
              <a:rPr lang="en-US" sz="1800" baseline="30000">
                <a:solidFill>
                  <a:schemeClr val="dk1"/>
                </a:solidFill>
                <a:latin typeface="Calibri"/>
                <a:ea typeface="Calibri"/>
                <a:cs typeface="Calibri"/>
                <a:sym typeface="Calibri"/>
              </a:rPr>
              <a:t>½</a:t>
            </a:r>
            <a:r>
              <a:rPr lang="en-US" sz="1800">
                <a:solidFill>
                  <a:schemeClr val="dk1"/>
                </a:solidFill>
                <a:latin typeface="Calibri"/>
                <a:ea typeface="Calibri"/>
                <a:cs typeface="Calibri"/>
                <a:sym typeface="Calibri"/>
              </a:rPr>
              <a:t>(0) = 0.33 ≈ 1/3 and a geon radius 9M/8.</a:t>
            </a:r>
          </a:p>
        </p:txBody>
      </p:sp>
      <p:sp>
        <p:nvSpPr>
          <p:cNvPr id="165" name="Shape 165"/>
          <p:cNvSpPr txBox="1"/>
          <p:nvPr/>
        </p:nvSpPr>
        <p:spPr>
          <a:xfrm>
            <a:off x="876300" y="4567136"/>
            <a:ext cx="7391399" cy="18861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dirty="0">
                <a:solidFill>
                  <a:schemeClr val="dk1"/>
                </a:solidFill>
                <a:latin typeface="Calibri"/>
                <a:ea typeface="Calibri"/>
                <a:cs typeface="Calibri"/>
                <a:sym typeface="Calibri"/>
              </a:rPr>
              <a:t>Once the structure qualitatively known (flat inside, Schwarzschild outside) these results can be found from the single equation R = 0, valid for any zero </a:t>
            </a:r>
            <a:r>
              <a:rPr lang="en-US" sz="1800" dirty="0" err="1">
                <a:solidFill>
                  <a:schemeClr val="dk1"/>
                </a:solidFill>
                <a:latin typeface="Calibri"/>
                <a:ea typeface="Calibri"/>
                <a:cs typeface="Calibri"/>
                <a:sym typeface="Calibri"/>
              </a:rPr>
              <a:t>restmass</a:t>
            </a:r>
            <a:r>
              <a:rPr lang="en-US" sz="1800" dirty="0">
                <a:solidFill>
                  <a:schemeClr val="dk1"/>
                </a:solidFill>
                <a:latin typeface="Calibri"/>
                <a:ea typeface="Calibri"/>
                <a:cs typeface="Calibri"/>
                <a:sym typeface="Calibri"/>
              </a:rPr>
              <a:t> field. Integration over the thin active region where R has δ-function singularities yields an algebraic equation between the inner and outer metric parameters</a:t>
            </a:r>
            <a:r>
              <a:rPr lang="en-US" sz="1800" dirty="0" smtClean="0">
                <a:solidFill>
                  <a:schemeClr val="dk1"/>
                </a:solidFill>
                <a:latin typeface="Calibri"/>
                <a:ea typeface="Calibri"/>
                <a:cs typeface="Calibri"/>
                <a:sym typeface="Calibri"/>
              </a:rPr>
              <a:t>.</a:t>
            </a:r>
          </a:p>
          <a:p>
            <a:pPr marL="0" marR="0" lvl="0" indent="0" algn="l" rtl="0">
              <a:spcBef>
                <a:spcPts val="0"/>
              </a:spcBef>
              <a:buSzPct val="25000"/>
              <a:buNone/>
            </a:pPr>
            <a:r>
              <a:rPr lang="en-US" sz="1800" dirty="0" smtClean="0">
                <a:solidFill>
                  <a:schemeClr val="dk1"/>
                </a:solidFill>
                <a:latin typeface="Calibri"/>
                <a:ea typeface="Calibri"/>
                <a:cs typeface="Calibri"/>
                <a:sym typeface="Calibri"/>
              </a:rPr>
              <a:t>Also in </a:t>
            </a:r>
            <a:r>
              <a:rPr lang="en-US" sz="1800" dirty="0" err="1" smtClean="0">
                <a:solidFill>
                  <a:schemeClr val="dk1"/>
                </a:solidFill>
                <a:latin typeface="Calibri"/>
                <a:ea typeface="Calibri"/>
                <a:cs typeface="Calibri"/>
                <a:sym typeface="Calibri"/>
              </a:rPr>
              <a:t>geon</a:t>
            </a:r>
            <a:r>
              <a:rPr lang="en-US" sz="1800" dirty="0" smtClean="0">
                <a:solidFill>
                  <a:schemeClr val="dk1"/>
                </a:solidFill>
                <a:latin typeface="Calibri"/>
                <a:ea typeface="Calibri"/>
                <a:cs typeface="Calibri"/>
                <a:sym typeface="Calibri"/>
              </a:rPr>
              <a:t> paper: charge without charge, Feynman quantization</a:t>
            </a:r>
            <a:endParaRPr lang="en-US" sz="1800"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p:nvPr/>
        </p:nvSpPr>
        <p:spPr>
          <a:xfrm>
            <a:off x="609600" y="304800"/>
            <a:ext cx="8001000" cy="6186309"/>
          </a:xfrm>
          <a:prstGeom prst="rect">
            <a:avLst/>
          </a:prstGeom>
          <a:noFill/>
          <a:ln>
            <a:noFill/>
          </a:ln>
        </p:spPr>
        <p:txBody>
          <a:bodyPr lIns="91425" tIns="45700" rIns="91425" bIns="45700" anchor="t" anchorCtr="0">
            <a:noAutofit/>
          </a:bodyPr>
          <a:lstStyle/>
          <a:p>
            <a:pPr marL="0" marR="0" lvl="0" indent="0" algn="ctr" rtl="0">
              <a:lnSpc>
                <a:spcPct val="150000"/>
              </a:lnSpc>
              <a:spcBef>
                <a:spcPts val="0"/>
              </a:spcBef>
              <a:buSzPct val="25000"/>
              <a:buNone/>
            </a:pPr>
            <a:r>
              <a:rPr lang="en-US" sz="1800" b="1" dirty="0">
                <a:solidFill>
                  <a:schemeClr val="dk1"/>
                </a:solidFill>
                <a:latin typeface="Calibri"/>
                <a:ea typeface="Calibri"/>
                <a:cs typeface="Calibri"/>
                <a:sym typeface="Calibri"/>
              </a:rPr>
              <a:t>Part 6 of the critique: Geometry</a:t>
            </a:r>
          </a:p>
          <a:p>
            <a:pPr marL="0" marR="0" lvl="0" indent="0" algn="l" rtl="0">
              <a:lnSpc>
                <a:spcPct val="150000"/>
              </a:lnSpc>
              <a:spcBef>
                <a:spcPts val="0"/>
              </a:spcBef>
              <a:buSzPct val="25000"/>
              <a:buNone/>
            </a:pPr>
            <a:r>
              <a:rPr lang="en-US" sz="1800" dirty="0">
                <a:solidFill>
                  <a:schemeClr val="dk1"/>
                </a:solidFill>
                <a:latin typeface="Calibri"/>
                <a:ea typeface="Calibri"/>
                <a:cs typeface="Calibri"/>
                <a:sym typeface="Calibri"/>
              </a:rPr>
              <a:t>Very conservative: classical theory is rewritten, unchanged</a:t>
            </a:r>
          </a:p>
          <a:p>
            <a:pPr marL="0" marR="0" lvl="0" indent="0" algn="l" rtl="0">
              <a:spcBef>
                <a:spcPts val="0"/>
              </a:spcBef>
              <a:buSzPct val="25000"/>
              <a:buNone/>
            </a:pPr>
            <a:r>
              <a:rPr lang="en-US" sz="1800" dirty="0">
                <a:solidFill>
                  <a:schemeClr val="dk1"/>
                </a:solidFill>
                <a:latin typeface="Calibri"/>
                <a:ea typeface="Calibri"/>
                <a:cs typeface="Calibri"/>
                <a:sym typeface="Calibri"/>
              </a:rPr>
              <a:t>Very daring: electromagnetism is eliminated, many different topologies are admitted</a:t>
            </a:r>
          </a:p>
          <a:p>
            <a:pPr marL="0" marR="0" lvl="0" indent="0" algn="l" rtl="0">
              <a:spcBef>
                <a:spcPts val="0"/>
              </a:spcBef>
              <a:buSzPct val="25000"/>
              <a:buNone/>
            </a:pPr>
            <a:r>
              <a:rPr lang="en-US" sz="1800" dirty="0">
                <a:solidFill>
                  <a:schemeClr val="dk1"/>
                </a:solidFill>
                <a:latin typeface="Calibri"/>
                <a:ea typeface="Calibri"/>
                <a:cs typeface="Calibri"/>
                <a:sym typeface="Calibri"/>
              </a:rPr>
              <a:t>Method: The “footprints” that EM fields leaves on geometry are as good as EM fields themselves for expressing the content of Maxwell’s equations. </a:t>
            </a:r>
          </a:p>
          <a:p>
            <a:pPr marL="0" marR="0" lvl="0" indent="0" algn="l" rtl="0">
              <a:spcBef>
                <a:spcPts val="0"/>
              </a:spcBef>
              <a:buSzPct val="25000"/>
              <a:buNone/>
            </a:pPr>
            <a:r>
              <a:rPr lang="en-US" sz="1800" dirty="0">
                <a:solidFill>
                  <a:schemeClr val="dk1"/>
                </a:solidFill>
                <a:latin typeface="Calibri"/>
                <a:ea typeface="Calibri"/>
                <a:cs typeface="Calibri"/>
                <a:sym typeface="Calibri"/>
              </a:rPr>
              <a:t>“Real” charges can be replaced by </a:t>
            </a:r>
            <a:r>
              <a:rPr lang="en-US" sz="1800" dirty="0" smtClean="0">
                <a:solidFill>
                  <a:schemeClr val="dk1"/>
                </a:solidFill>
                <a:latin typeface="Calibri"/>
                <a:ea typeface="Calibri"/>
                <a:cs typeface="Calibri"/>
                <a:sym typeface="Calibri"/>
              </a:rPr>
              <a:t>flux through wormhole </a:t>
            </a:r>
            <a:r>
              <a:rPr lang="en-US" sz="1800" dirty="0">
                <a:solidFill>
                  <a:schemeClr val="dk1"/>
                </a:solidFill>
                <a:latin typeface="Calibri"/>
                <a:ea typeface="Calibri"/>
                <a:cs typeface="Calibri"/>
                <a:sym typeface="Calibri"/>
              </a:rPr>
              <a:t>mouths, like “real masses” are replaced by </a:t>
            </a:r>
            <a:r>
              <a:rPr lang="en-US" sz="1800" dirty="0" err="1">
                <a:solidFill>
                  <a:schemeClr val="dk1"/>
                </a:solidFill>
                <a:latin typeface="Calibri"/>
                <a:ea typeface="Calibri"/>
                <a:cs typeface="Calibri"/>
                <a:sym typeface="Calibri"/>
              </a:rPr>
              <a:t>geons</a:t>
            </a:r>
            <a:r>
              <a:rPr lang="en-US" sz="1800" dirty="0">
                <a:solidFill>
                  <a:schemeClr val="dk1"/>
                </a:solidFill>
                <a:latin typeface="Calibri"/>
                <a:ea typeface="Calibri"/>
                <a:cs typeface="Calibri"/>
                <a:sym typeface="Calibri"/>
              </a:rPr>
              <a:t> </a:t>
            </a:r>
            <a:r>
              <a:rPr lang="en-US" sz="1800" dirty="0" smtClean="0">
                <a:solidFill>
                  <a:schemeClr val="dk1"/>
                </a:solidFill>
                <a:latin typeface="Calibri"/>
                <a:ea typeface="Calibri"/>
                <a:cs typeface="Calibri"/>
                <a:sym typeface="Calibri"/>
              </a:rPr>
              <a:t>or </a:t>
            </a:r>
            <a:r>
              <a:rPr lang="en-US" sz="1800" dirty="0">
                <a:solidFill>
                  <a:schemeClr val="dk1"/>
                </a:solidFill>
                <a:latin typeface="Calibri"/>
                <a:ea typeface="Calibri"/>
                <a:cs typeface="Calibri"/>
                <a:sym typeface="Calibri"/>
              </a:rPr>
              <a:t>wormholes</a:t>
            </a:r>
          </a:p>
          <a:p>
            <a:pPr marL="0" marR="0" lvl="0" indent="0" algn="l" rtl="0">
              <a:spcBef>
                <a:spcPts val="0"/>
              </a:spcBef>
              <a:buSzPct val="25000"/>
              <a:buNone/>
            </a:pPr>
            <a:r>
              <a:rPr lang="en-US" sz="1800" dirty="0">
                <a:solidFill>
                  <a:schemeClr val="dk1"/>
                </a:solidFill>
                <a:latin typeface="Calibri"/>
                <a:ea typeface="Calibri"/>
                <a:cs typeface="Calibri"/>
                <a:sym typeface="Calibri"/>
              </a:rPr>
              <a:t>Einstein-Maxwell equations are replaced by very different-looking </a:t>
            </a:r>
            <a:r>
              <a:rPr lang="en-US" sz="1800" dirty="0" err="1">
                <a:solidFill>
                  <a:schemeClr val="dk1"/>
                </a:solidFill>
                <a:latin typeface="Calibri"/>
                <a:ea typeface="Calibri"/>
                <a:cs typeface="Calibri"/>
                <a:sym typeface="Calibri"/>
              </a:rPr>
              <a:t>Rainich</a:t>
            </a:r>
            <a:r>
              <a:rPr lang="en-US" sz="1800" dirty="0">
                <a:solidFill>
                  <a:schemeClr val="dk1"/>
                </a:solidFill>
                <a:latin typeface="Calibri"/>
                <a:ea typeface="Calibri"/>
                <a:cs typeface="Calibri"/>
                <a:sym typeface="Calibri"/>
              </a:rPr>
              <a:t>-Riemann equations for the </a:t>
            </a:r>
            <a:r>
              <a:rPr lang="en-US" sz="1800" dirty="0" err="1">
                <a:solidFill>
                  <a:schemeClr val="dk1"/>
                </a:solidFill>
                <a:latin typeface="Calibri"/>
                <a:ea typeface="Calibri"/>
                <a:cs typeface="Calibri"/>
                <a:sym typeface="Calibri"/>
              </a:rPr>
              <a:t>spacetime</a:t>
            </a:r>
            <a:r>
              <a:rPr lang="en-US" sz="1800" dirty="0">
                <a:solidFill>
                  <a:schemeClr val="dk1"/>
                </a:solidFill>
                <a:latin typeface="Calibri"/>
                <a:ea typeface="Calibri"/>
                <a:cs typeface="Calibri"/>
                <a:sym typeface="Calibri"/>
              </a:rPr>
              <a:t> geometry only – </a:t>
            </a:r>
            <a:r>
              <a:rPr lang="en-US" sz="1800" b="1" dirty="0" err="1">
                <a:solidFill>
                  <a:schemeClr val="dk1"/>
                </a:solidFill>
                <a:latin typeface="Calibri"/>
                <a:ea typeface="Calibri"/>
                <a:cs typeface="Calibri"/>
                <a:sym typeface="Calibri"/>
              </a:rPr>
              <a:t>geometrodynamics</a:t>
            </a:r>
            <a:endParaRPr lang="en-US" sz="1800" b="1" dirty="0">
              <a:solidFill>
                <a:schemeClr val="dk1"/>
              </a:solidFill>
              <a:latin typeface="Calibri"/>
              <a:ea typeface="Calibri"/>
              <a:cs typeface="Calibri"/>
              <a:sym typeface="Calibri"/>
            </a:endParaRPr>
          </a:p>
          <a:p>
            <a:pPr marL="0" marR="0" lvl="0" indent="0" algn="l" rtl="0">
              <a:spcBef>
                <a:spcPts val="0"/>
              </a:spcBef>
              <a:buSzPct val="25000"/>
              <a:buNone/>
            </a:pPr>
            <a:r>
              <a:rPr lang="en-US" sz="1800" dirty="0">
                <a:solidFill>
                  <a:schemeClr val="dk1"/>
                </a:solidFill>
                <a:latin typeface="Calibri"/>
                <a:ea typeface="Calibri"/>
                <a:cs typeface="Calibri"/>
                <a:sym typeface="Calibri"/>
              </a:rPr>
              <a:t>They have the same content and solution geometries as Einstein-Maxwell.</a:t>
            </a:r>
          </a:p>
          <a:p>
            <a:pPr marL="0" marR="0" lvl="0" indent="0" algn="l" rtl="0">
              <a:spcBef>
                <a:spcPts val="0"/>
              </a:spcBef>
              <a:buSzPct val="25000"/>
              <a:buNone/>
            </a:pPr>
            <a:r>
              <a:rPr lang="en-US" sz="1800" dirty="0">
                <a:solidFill>
                  <a:schemeClr val="dk1"/>
                </a:solidFill>
                <a:latin typeface="Calibri"/>
                <a:ea typeface="Calibri"/>
                <a:cs typeface="Calibri"/>
                <a:sym typeface="Calibri"/>
              </a:rPr>
              <a:t>Though harder and less practical to solve and interpret, they achieve in terms of pure geometry </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Gravitation without gravitation (as Einstein did)</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E&amp;M without E&amp;M</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Charge without charge (wormholes)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Mass without mass (</a:t>
            </a:r>
            <a:r>
              <a:rPr lang="en-US" sz="1800" dirty="0" err="1">
                <a:solidFill>
                  <a:schemeClr val="dk1"/>
                </a:solidFill>
                <a:latin typeface="Calibri"/>
                <a:ea typeface="Calibri"/>
                <a:cs typeface="Calibri"/>
                <a:sym typeface="Calibri"/>
              </a:rPr>
              <a:t>geons</a:t>
            </a:r>
            <a:r>
              <a:rPr lang="en-US" sz="1800" dirty="0">
                <a:solidFill>
                  <a:schemeClr val="dk1"/>
                </a:solidFill>
                <a:latin typeface="Calibri"/>
                <a:ea typeface="Calibri"/>
                <a:cs typeface="Calibri"/>
                <a:sym typeface="Calibri"/>
              </a:rPr>
              <a:t>)</a:t>
            </a:r>
          </a:p>
          <a:p>
            <a:pPr marL="0" marR="0" lvl="0" indent="0" algn="l" rtl="0">
              <a:spcBef>
                <a:spcPts val="0"/>
              </a:spcBef>
              <a:buSzPct val="25000"/>
              <a:buNone/>
            </a:pPr>
            <a:r>
              <a:rPr lang="en-US" sz="1800" dirty="0">
                <a:solidFill>
                  <a:schemeClr val="dk1"/>
                </a:solidFill>
                <a:latin typeface="Calibri"/>
                <a:ea typeface="Calibri"/>
                <a:cs typeface="Calibri"/>
                <a:sym typeface="Calibri"/>
              </a:rPr>
              <a:t>These are the main results of daring conservatism of the 1950’s.</a:t>
            </a:r>
          </a:p>
          <a:p>
            <a:pPr marL="0" marR="0" lvl="0" indent="0" algn="l" rtl="0">
              <a:spcBef>
                <a:spcPts val="0"/>
              </a:spcBef>
              <a:buNone/>
            </a:pPr>
            <a:endParaRPr sz="1800" dirty="0">
              <a:solidFill>
                <a:schemeClr val="dk1"/>
              </a:solidFill>
              <a:latin typeface="Calibri"/>
              <a:ea typeface="Calibri"/>
              <a:cs typeface="Calibri"/>
              <a:sym typeface="Calibri"/>
            </a:endParaRPr>
          </a:p>
          <a:p>
            <a:pPr marL="0" marR="0" lvl="0" indent="0" algn="l" rtl="0">
              <a:spcBef>
                <a:spcPts val="0"/>
              </a:spcBef>
              <a:buSzPct val="25000"/>
              <a:buNone/>
            </a:pPr>
            <a:r>
              <a:rPr lang="en-US" sz="1800" dirty="0">
                <a:solidFill>
                  <a:schemeClr val="dk1"/>
                </a:solidFill>
                <a:latin typeface="Calibri"/>
                <a:ea typeface="Calibri"/>
                <a:cs typeface="Calibri"/>
                <a:sym typeface="Calibri"/>
              </a:rPr>
              <a:t>On the practical side the paper gives the uniquely appropriate </a:t>
            </a:r>
            <a:r>
              <a:rPr lang="en-US" sz="1800" dirty="0" smtClean="0">
                <a:solidFill>
                  <a:schemeClr val="dk1"/>
                </a:solidFill>
                <a:latin typeface="Calibri"/>
                <a:ea typeface="Calibri"/>
                <a:cs typeface="Calibri"/>
                <a:sym typeface="Calibri"/>
              </a:rPr>
              <a:t>mathematics </a:t>
            </a:r>
            <a:r>
              <a:rPr lang="en-US" sz="1800" dirty="0">
                <a:solidFill>
                  <a:schemeClr val="dk1"/>
                </a:solidFill>
                <a:latin typeface="Calibri"/>
                <a:ea typeface="Calibri"/>
                <a:cs typeface="Calibri"/>
                <a:sym typeface="Calibri"/>
              </a:rPr>
              <a:t>(differential forms) for treating electromagnetism in general manifolds.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p:nvPr/>
        </p:nvSpPr>
        <p:spPr>
          <a:xfrm>
            <a:off x="533400" y="304800"/>
            <a:ext cx="8001000" cy="36933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b="1">
                <a:solidFill>
                  <a:schemeClr val="dk1"/>
                </a:solidFill>
                <a:latin typeface="Calibri"/>
                <a:ea typeface="Calibri"/>
                <a:cs typeface="Calibri"/>
                <a:sym typeface="Calibri"/>
              </a:rPr>
              <a:t>What became of Daring Conservatism?</a:t>
            </a:r>
          </a:p>
        </p:txBody>
      </p:sp>
      <p:sp>
        <p:nvSpPr>
          <p:cNvPr id="176" name="Shape 176"/>
          <p:cNvSpPr txBox="1"/>
          <p:nvPr/>
        </p:nvSpPr>
        <p:spPr>
          <a:xfrm>
            <a:off x="533400" y="762000"/>
            <a:ext cx="8229600" cy="618630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dirty="0">
                <a:solidFill>
                  <a:schemeClr val="dk1"/>
                </a:solidFill>
                <a:latin typeface="Calibri"/>
                <a:ea typeface="Calibri"/>
                <a:cs typeface="Calibri"/>
                <a:sym typeface="Calibri"/>
              </a:rPr>
              <a:t>It became more commonplace, less conservative. Some of the questions of the 50’s became tremendously fruitful (and mainstream), others fell by the wayside.</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Wheeler was wrong about cosmological constant and closed universe</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Gravitational collapse led to black holes, their transformations, entropy, radiation</a:t>
            </a:r>
          </a:p>
          <a:p>
            <a:pPr marL="0" marR="0" lvl="0" indent="0" algn="l" rtl="0">
              <a:spcBef>
                <a:spcPts val="0"/>
              </a:spcBef>
              <a:buNone/>
            </a:pPr>
            <a:endParaRPr sz="1800" dirty="0">
              <a:solidFill>
                <a:schemeClr val="dk1"/>
              </a:solidFill>
              <a:latin typeface="Calibri"/>
              <a:ea typeface="Calibri"/>
              <a:cs typeface="Calibri"/>
              <a:sym typeface="Calibri"/>
            </a:endParaRPr>
          </a:p>
          <a:p>
            <a:pPr marL="285750" marR="0" lvl="0" indent="-285750" algn="l" rtl="0">
              <a:spcBef>
                <a:spcPts val="0"/>
              </a:spcBef>
              <a:buClr>
                <a:schemeClr val="dk1"/>
              </a:buClr>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buClr>
                <a:schemeClr val="dk1"/>
              </a:buClr>
              <a:buSzPct val="100000"/>
              <a:buFont typeface="Arial"/>
              <a:buChar char="•"/>
            </a:pPr>
            <a:r>
              <a:rPr lang="en-US" sz="1800" dirty="0" err="1">
                <a:solidFill>
                  <a:schemeClr val="dk1"/>
                </a:solidFill>
                <a:latin typeface="Calibri"/>
                <a:ea typeface="Calibri"/>
                <a:cs typeface="Calibri"/>
                <a:sym typeface="Calibri"/>
              </a:rPr>
              <a:t>Kugelblitz-geon</a:t>
            </a:r>
            <a:r>
              <a:rPr lang="en-US" sz="1800" dirty="0">
                <a:solidFill>
                  <a:schemeClr val="dk1"/>
                </a:solidFill>
                <a:latin typeface="Calibri"/>
                <a:ea typeface="Calibri"/>
                <a:cs typeface="Calibri"/>
                <a:sym typeface="Calibri"/>
              </a:rPr>
              <a:t> was found to be unstable to a collective mode. Wheeler considered it as a resonance on the way to gravitational collapse.  Generalized, the concept is still used</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Quantization of gravity is not (yet?) achieved. Sum over </a:t>
            </a:r>
            <a:r>
              <a:rPr lang="en-US" sz="1800" i="1" dirty="0">
                <a:solidFill>
                  <a:schemeClr val="dk1"/>
                </a:solidFill>
                <a:latin typeface="Calibri"/>
                <a:ea typeface="Calibri"/>
                <a:cs typeface="Calibri"/>
                <a:sym typeface="Calibri"/>
              </a:rPr>
              <a:t>all</a:t>
            </a:r>
            <a:r>
              <a:rPr lang="en-US" sz="1800" dirty="0">
                <a:solidFill>
                  <a:schemeClr val="dk1"/>
                </a:solidFill>
                <a:latin typeface="Calibri"/>
                <a:ea typeface="Calibri"/>
                <a:cs typeface="Calibri"/>
                <a:sym typeface="Calibri"/>
              </a:rPr>
              <a:t> </a:t>
            </a:r>
            <a:r>
              <a:rPr lang="en-US" sz="1800" dirty="0" smtClean="0">
                <a:solidFill>
                  <a:schemeClr val="dk1"/>
                </a:solidFill>
                <a:latin typeface="Calibri"/>
                <a:ea typeface="Calibri"/>
                <a:cs typeface="Calibri"/>
                <a:sym typeface="Calibri"/>
              </a:rPr>
              <a:t>topologies</a:t>
            </a:r>
            <a:r>
              <a:rPr lang="en-US" sz="1800" dirty="0" smtClean="0">
                <a:solidFill>
                  <a:schemeClr val="dk1"/>
                </a:solidFill>
                <a:latin typeface="Calibri"/>
                <a:ea typeface="Calibri"/>
                <a:cs typeface="Calibri"/>
                <a:sym typeface="Calibri"/>
              </a:rPr>
              <a:t> </a:t>
            </a:r>
            <a:r>
              <a:rPr lang="en-US" sz="1800" dirty="0">
                <a:solidFill>
                  <a:schemeClr val="dk1"/>
                </a:solidFill>
                <a:latin typeface="Calibri"/>
                <a:ea typeface="Calibri"/>
                <a:cs typeface="Calibri"/>
                <a:sym typeface="Calibri"/>
              </a:rPr>
              <a:t>led Wheeler to the idea of a foam-like structure of </a:t>
            </a:r>
            <a:r>
              <a:rPr lang="en-US" sz="1800" dirty="0" err="1">
                <a:solidFill>
                  <a:schemeClr val="dk1"/>
                </a:solidFill>
                <a:latin typeface="Calibri"/>
                <a:ea typeface="Calibri"/>
                <a:cs typeface="Calibri"/>
                <a:sym typeface="Calibri"/>
              </a:rPr>
              <a:t>spacetime</a:t>
            </a:r>
            <a:endParaRPr lang="en-US" sz="1800" dirty="0">
              <a:solidFill>
                <a:schemeClr val="dk1"/>
              </a:solidFill>
              <a:latin typeface="Calibri"/>
              <a:ea typeface="Calibri"/>
              <a:cs typeface="Calibri"/>
              <a:sym typeface="Calibri"/>
            </a:endParaRP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Neutrinos – no uniquely right proposal for spin without spin</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Elementary particles: </a:t>
            </a:r>
            <a:r>
              <a:rPr lang="en-US" sz="1800" dirty="0" err="1">
                <a:solidFill>
                  <a:schemeClr val="dk1"/>
                </a:solidFill>
                <a:latin typeface="Calibri"/>
                <a:ea typeface="Calibri"/>
                <a:cs typeface="Calibri"/>
                <a:sym typeface="Calibri"/>
              </a:rPr>
              <a:t>geometrodynamics</a:t>
            </a:r>
            <a:r>
              <a:rPr lang="en-US" sz="1800" dirty="0">
                <a:solidFill>
                  <a:schemeClr val="dk1"/>
                </a:solidFill>
                <a:latin typeface="Calibri"/>
                <a:ea typeface="Calibri"/>
                <a:cs typeface="Calibri"/>
                <a:sym typeface="Calibri"/>
              </a:rPr>
              <a:t> only available indicator of what goes on at small distances; one must have some perspective on what happens at 10</a:t>
            </a:r>
            <a:r>
              <a:rPr lang="en-US" sz="1800" baseline="30000" dirty="0">
                <a:solidFill>
                  <a:schemeClr val="dk1"/>
                </a:solidFill>
                <a:latin typeface="Calibri"/>
                <a:ea typeface="Calibri"/>
                <a:cs typeface="Calibri"/>
                <a:sym typeface="Calibri"/>
              </a:rPr>
              <a:t>-33</a:t>
            </a:r>
            <a:r>
              <a:rPr lang="en-US" sz="1800" dirty="0">
                <a:solidFill>
                  <a:schemeClr val="dk1"/>
                </a:solidFill>
                <a:latin typeface="Calibri"/>
                <a:ea typeface="Calibri"/>
                <a:cs typeface="Calibri"/>
                <a:sym typeface="Calibri"/>
              </a:rPr>
              <a:t> cm before one can find the rationale of quarks and particles</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Action-at-a-Distance </a:t>
            </a:r>
            <a:r>
              <a:rPr lang="en-US" sz="1800" dirty="0" err="1">
                <a:solidFill>
                  <a:schemeClr val="dk1"/>
                </a:solidFill>
                <a:latin typeface="Calibri"/>
                <a:ea typeface="Calibri"/>
                <a:cs typeface="Calibri"/>
                <a:sym typeface="Calibri"/>
              </a:rPr>
              <a:t>spacetime</a:t>
            </a:r>
            <a:r>
              <a:rPr lang="en-US" sz="1800" dirty="0">
                <a:solidFill>
                  <a:schemeClr val="dk1"/>
                </a:solidFill>
                <a:latin typeface="Calibri"/>
                <a:ea typeface="Calibri"/>
                <a:cs typeface="Calibri"/>
                <a:sym typeface="Calibri"/>
              </a:rPr>
              <a:t> was still considered to motivate a rethinking of the meaning of space and time</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E&amp;M without E&amp;M found to fail for certain configurations (null fields).  “If it came true, it was not much of a dream”.</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Charge without charge and other topologies – one of the most fruitful ideas to come out of the </a:t>
            </a:r>
            <a:r>
              <a:rPr lang="en-US" sz="1800" dirty="0" err="1">
                <a:solidFill>
                  <a:schemeClr val="dk1"/>
                </a:solidFill>
                <a:latin typeface="Calibri"/>
                <a:ea typeface="Calibri"/>
                <a:cs typeface="Calibri"/>
                <a:sym typeface="Calibri"/>
              </a:rPr>
              <a:t>geometrodynamics</a:t>
            </a:r>
            <a:r>
              <a:rPr lang="en-US" sz="1800" dirty="0">
                <a:solidFill>
                  <a:schemeClr val="dk1"/>
                </a:solidFill>
                <a:latin typeface="Calibri"/>
                <a:ea typeface="Calibri"/>
                <a:cs typeface="Calibri"/>
                <a:sym typeface="Calibri"/>
              </a:rPr>
              <a:t> program.</a:t>
            </a:r>
          </a:p>
          <a:p>
            <a:pPr marL="0" marR="0" lvl="0" indent="0" algn="l" rtl="0">
              <a:spcBef>
                <a:spcPts val="0"/>
              </a:spcBef>
              <a:buSzPct val="25000"/>
              <a:buNone/>
            </a:pPr>
            <a:r>
              <a:rPr lang="en-US" sz="1800" dirty="0">
                <a:solidFill>
                  <a:schemeClr val="dk1"/>
                </a:solidFill>
                <a:latin typeface="Calibri"/>
                <a:ea typeface="Calibri"/>
                <a:cs typeface="Calibri"/>
                <a:sym typeface="Calibri"/>
              </a:rPr>
              <a:t>            </a:t>
            </a:r>
          </a:p>
        </p:txBody>
      </p:sp>
      <p:sp>
        <p:nvSpPr>
          <p:cNvPr id="177" name="Shape 177"/>
          <p:cNvSpPr txBox="1"/>
          <p:nvPr/>
        </p:nvSpPr>
        <p:spPr>
          <a:xfrm>
            <a:off x="1143000" y="1905000"/>
            <a:ext cx="7619999" cy="52321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400">
                <a:solidFill>
                  <a:schemeClr val="dk1"/>
                </a:solidFill>
                <a:latin typeface="Calibri"/>
                <a:ea typeface="Calibri"/>
                <a:cs typeface="Calibri"/>
                <a:sym typeface="Calibri"/>
              </a:rPr>
              <a:t>Wheeler’s question about entropy of a system falling into a black hold led to black hole entropy; a similar question about nucleon conservation led to Wheeler’s very little reported δ-ray free invention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p:nvPr/>
        </p:nvSpPr>
        <p:spPr>
          <a:xfrm>
            <a:off x="1295400" y="1752599"/>
            <a:ext cx="6705599" cy="1200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400">
                <a:solidFill>
                  <a:schemeClr val="dk1"/>
                </a:solidFill>
                <a:latin typeface="Calibri"/>
                <a:ea typeface="Calibri"/>
                <a:cs typeface="Calibri"/>
                <a:sym typeface="Calibri"/>
              </a:rPr>
              <a:t>Overall, Wheeler lifted General Relativity from the margins of physics to one of the hottest research topics it is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371600" y="5334000"/>
            <a:ext cx="6400799" cy="609599"/>
          </a:xfrm>
          <a:prstGeom prst="rect">
            <a:avLst/>
          </a:prstGeom>
          <a:noFill/>
          <a:ln>
            <a:noFill/>
          </a:ln>
        </p:spPr>
        <p:txBody>
          <a:bodyPr lIns="91425" tIns="45700" rIns="91425" bIns="45700" anchor="b" anchorCtr="0">
            <a:noAutofit/>
          </a:bodyPr>
          <a:lstStyle/>
          <a:p>
            <a:pPr marL="0" marR="0" lvl="0" indent="0" algn="ctr" rtl="0">
              <a:spcBef>
                <a:spcPts val="0"/>
              </a:spcBef>
              <a:buClr>
                <a:schemeClr val="dk1"/>
              </a:buClr>
              <a:buSzPct val="25000"/>
              <a:buFont typeface="Calibri"/>
              <a:buNone/>
            </a:pPr>
            <a:r>
              <a:rPr lang="en-US" sz="1800" b="1" i="0" u="none" strike="noStrike" cap="none">
                <a:solidFill>
                  <a:schemeClr val="dk1"/>
                </a:solidFill>
                <a:latin typeface="Calibri"/>
                <a:ea typeface="Calibri"/>
                <a:cs typeface="Calibri"/>
                <a:sym typeface="Calibri"/>
              </a:rPr>
              <a:t>Dicke			Bleakney		              Wheeler</a:t>
            </a:r>
            <a:br>
              <a:rPr lang="en-US" sz="1800" b="1" i="0" u="none" strike="noStrike" cap="none">
                <a:solidFill>
                  <a:schemeClr val="dk1"/>
                </a:solidFill>
                <a:latin typeface="Calibri"/>
                <a:ea typeface="Calibri"/>
                <a:cs typeface="Calibri"/>
                <a:sym typeface="Calibri"/>
              </a:rPr>
            </a:br>
            <a:r>
              <a:rPr lang="en-US" sz="1800" b="1" i="0" u="none" strike="noStrike" cap="none">
                <a:solidFill>
                  <a:schemeClr val="dk1"/>
                </a:solidFill>
                <a:latin typeface="Calibri"/>
                <a:ea typeface="Calibri"/>
                <a:cs typeface="Calibri"/>
                <a:sym typeface="Calibri"/>
              </a:rPr>
              <a:t>    </a:t>
            </a:r>
            <a:r>
              <a:rPr lang="en-US" sz="1800" b="0" i="0" u="none" strike="noStrike" cap="none">
                <a:solidFill>
                  <a:schemeClr val="dk1"/>
                </a:solidFill>
                <a:latin typeface="Calibri"/>
                <a:ea typeface="Calibri"/>
                <a:cs typeface="Calibri"/>
                <a:sym typeface="Calibri"/>
              </a:rPr>
              <a:t>about 1950</a:t>
            </a:r>
          </a:p>
        </p:txBody>
      </p:sp>
      <p:sp>
        <p:nvSpPr>
          <p:cNvPr id="91" name="Shape 91"/>
          <p:cNvSpPr txBox="1">
            <a:spLocks noGrp="1"/>
          </p:cNvSpPr>
          <p:nvPr>
            <p:ph type="body" idx="1"/>
          </p:nvPr>
        </p:nvSpPr>
        <p:spPr>
          <a:xfrm>
            <a:off x="1792288" y="5943600"/>
            <a:ext cx="5486399" cy="3810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endParaRPr sz="1400" b="0" i="0" u="none" strike="noStrike" cap="none">
              <a:solidFill>
                <a:schemeClr val="dk1"/>
              </a:solidFill>
              <a:latin typeface="Calibri"/>
              <a:ea typeface="Calibri"/>
              <a:cs typeface="Calibri"/>
              <a:sym typeface="Calibri"/>
            </a:endParaRPr>
          </a:p>
        </p:txBody>
      </p:sp>
      <p:sp>
        <p:nvSpPr>
          <p:cNvPr id="92" name="Shape 92"/>
          <p:cNvSpPr txBox="1"/>
          <p:nvPr/>
        </p:nvSpPr>
        <p:spPr>
          <a:xfrm>
            <a:off x="1143000" y="609600"/>
            <a:ext cx="6858000" cy="4645024"/>
          </a:xfrm>
          <a:prstGeom prst="rect">
            <a:avLst/>
          </a:prstGeom>
          <a:noFill/>
          <a:ln>
            <a:noFill/>
          </a:ln>
        </p:spPr>
        <p:txBody>
          <a:bodyPr lIns="91425" tIns="91425" rIns="91425" bIns="91425" anchor="ctr" anchorCtr="0">
            <a:noAutofit/>
          </a:bodyPr>
          <a:lstStyle/>
          <a:p>
            <a:pPr lvl="0">
              <a:spcBef>
                <a:spcPts val="0"/>
              </a:spcBef>
              <a:buNone/>
            </a:pPr>
            <a:endParaRPr/>
          </a:p>
        </p:txBody>
      </p:sp>
      <p:pic>
        <p:nvPicPr>
          <p:cNvPr id="93" name="Shape 93"/>
          <p:cNvPicPr preferRelativeResize="0">
            <a:picLocks noGrp="1"/>
          </p:cNvPicPr>
          <p:nvPr>
            <p:ph type="pic" idx="2"/>
          </p:nvPr>
        </p:nvPicPr>
        <p:blipFill rotWithShape="1">
          <a:blip r:embed="rId3">
            <a:alphaModFix/>
          </a:blip>
          <a:srcRect t="124" b="125"/>
          <a:stretch/>
        </p:blipFill>
        <p:spPr>
          <a:xfrm>
            <a:off x="762000" y="612775"/>
            <a:ext cx="7772400" cy="4568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p:nvPr/>
        </p:nvSpPr>
        <p:spPr>
          <a:xfrm>
            <a:off x="2286007" y="2654900"/>
            <a:ext cx="4572000" cy="8619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0" i="0" u="none" strike="noStrike" cap="none">
                <a:solidFill>
                  <a:schemeClr val="dk1"/>
                </a:solidFill>
                <a:latin typeface="Calibri"/>
                <a:ea typeface="Calibri"/>
                <a:cs typeface="Calibri"/>
                <a:sym typeface="Calibri"/>
              </a:rPr>
              <a:t>Some people think Wheeler's gotten crazy in his later years, but he's always been crazy.</a:t>
            </a:r>
          </a:p>
          <a:p>
            <a:pPr marL="0" marR="0" lvl="0" indent="0" algn="r" rtl="0">
              <a:spcBef>
                <a:spcPts val="0"/>
              </a:spcBef>
              <a:buSzPct val="25000"/>
              <a:buNone/>
            </a:pPr>
            <a:r>
              <a:rPr lang="en-US" sz="1400">
                <a:solidFill>
                  <a:schemeClr val="dk1"/>
                </a:solidFill>
                <a:latin typeface="Calibri"/>
                <a:ea typeface="Calibri"/>
                <a:cs typeface="Calibri"/>
                <a:sym typeface="Calibri"/>
              </a:rPr>
              <a:t>R. Feynman as reported by K Thorne</a:t>
            </a:r>
          </a:p>
        </p:txBody>
      </p:sp>
      <p:sp>
        <p:nvSpPr>
          <p:cNvPr id="99" name="Shape 99"/>
          <p:cNvSpPr txBox="1"/>
          <p:nvPr/>
        </p:nvSpPr>
        <p:spPr>
          <a:xfrm>
            <a:off x="594075" y="904845"/>
            <a:ext cx="8169000" cy="14859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dirty="0">
                <a:solidFill>
                  <a:schemeClr val="dk1"/>
                </a:solidFill>
                <a:latin typeface="Calibri"/>
                <a:ea typeface="Calibri"/>
                <a:cs typeface="Calibri"/>
                <a:sym typeface="Calibri"/>
              </a:rPr>
              <a:t>3 decades after its discovery General Relativity was </a:t>
            </a:r>
            <a:r>
              <a:rPr lang="en-US" sz="1800" dirty="0" smtClean="0">
                <a:solidFill>
                  <a:schemeClr val="dk1"/>
                </a:solidFill>
                <a:latin typeface="Calibri"/>
                <a:ea typeface="Calibri"/>
                <a:cs typeface="Calibri"/>
                <a:sym typeface="Calibri"/>
              </a:rPr>
              <a:t>a sterile, neglected part </a:t>
            </a:r>
            <a:r>
              <a:rPr lang="en-US" sz="1800" dirty="0">
                <a:solidFill>
                  <a:schemeClr val="dk1"/>
                </a:solidFill>
                <a:latin typeface="Calibri"/>
                <a:ea typeface="Calibri"/>
                <a:cs typeface="Calibri"/>
                <a:sym typeface="Calibri"/>
              </a:rPr>
              <a:t>of Physics</a:t>
            </a:r>
          </a:p>
          <a:p>
            <a:pPr marL="0" marR="0" lvl="0" indent="0" algn="l" rtl="0">
              <a:spcBef>
                <a:spcPts val="0"/>
              </a:spcBef>
              <a:buSzPct val="25000"/>
              <a:buNone/>
            </a:pPr>
            <a:r>
              <a:rPr lang="en-US" sz="1800" dirty="0">
                <a:solidFill>
                  <a:schemeClr val="dk1"/>
                </a:solidFill>
                <a:latin typeface="Calibri"/>
                <a:ea typeface="Calibri"/>
                <a:cs typeface="Calibri"/>
                <a:sym typeface="Calibri"/>
              </a:rPr>
              <a:t>Revival in 1950’s led by Wheeler’s “Daring Conservatism” inherited from  Bohr</a:t>
            </a:r>
          </a:p>
          <a:p>
            <a:pPr marL="0" marR="0" lvl="0" indent="0" algn="ctr" rtl="0">
              <a:spcBef>
                <a:spcPts val="0"/>
              </a:spcBef>
              <a:buSzPct val="25000"/>
              <a:buNone/>
            </a:pPr>
            <a:r>
              <a:rPr lang="en-US" sz="1800" dirty="0">
                <a:solidFill>
                  <a:schemeClr val="dk1"/>
                </a:solidFill>
                <a:latin typeface="Calibri"/>
                <a:ea typeface="Calibri"/>
                <a:cs typeface="Calibri"/>
                <a:sym typeface="Calibri"/>
              </a:rPr>
              <a:t> His judgment and courage, his daring conservatism, carried him to</a:t>
            </a:r>
          </a:p>
          <a:p>
            <a:pPr marL="0" marR="0" lvl="0" indent="-69850" algn="ctr" rtl="0">
              <a:spcBef>
                <a:spcPts val="0"/>
              </a:spcBef>
              <a:buClr>
                <a:schemeClr val="dk1"/>
              </a:buClr>
              <a:buSzPct val="61111"/>
              <a:buFont typeface="Arial"/>
              <a:buNone/>
            </a:pPr>
            <a:r>
              <a:rPr lang="en-US" sz="1800" dirty="0">
                <a:solidFill>
                  <a:schemeClr val="dk1"/>
                </a:solidFill>
                <a:latin typeface="Calibri"/>
                <a:ea typeface="Calibri"/>
                <a:cs typeface="Calibri"/>
                <a:sym typeface="Calibri"/>
              </a:rPr>
              <a:t>wonderful conclusions of a kind that </a:t>
            </a:r>
            <a:r>
              <a:rPr lang="en-US" sz="1800" i="1" dirty="0">
                <a:solidFill>
                  <a:schemeClr val="dk1"/>
                </a:solidFill>
                <a:latin typeface="Calibri"/>
                <a:ea typeface="Calibri"/>
                <a:cs typeface="Calibri"/>
                <a:sym typeface="Calibri"/>
              </a:rPr>
              <a:t>free invention</a:t>
            </a:r>
            <a:r>
              <a:rPr lang="en-US" sz="1800" dirty="0">
                <a:solidFill>
                  <a:schemeClr val="dk1"/>
                </a:solidFill>
                <a:latin typeface="Calibri"/>
                <a:ea typeface="Calibri"/>
                <a:cs typeface="Calibri"/>
                <a:sym typeface="Calibri"/>
              </a:rPr>
              <a:t> has not strength to</a:t>
            </a:r>
          </a:p>
          <a:p>
            <a:pPr marL="0" marR="0" lvl="0" indent="-69850" algn="ctr" rtl="0">
              <a:spcBef>
                <a:spcPts val="0"/>
              </a:spcBef>
              <a:buSzPct val="61111"/>
              <a:buNone/>
            </a:pPr>
            <a:r>
              <a:rPr lang="en-US" sz="1800" dirty="0">
                <a:solidFill>
                  <a:schemeClr val="dk1"/>
                </a:solidFill>
                <a:latin typeface="Calibri"/>
                <a:ea typeface="Calibri"/>
                <a:cs typeface="Calibri"/>
                <a:sym typeface="Calibri"/>
              </a:rPr>
              <a:t>reach, nor conviction to maintain.</a:t>
            </a:r>
          </a:p>
          <a:p>
            <a:pPr marL="0" marR="0" lvl="0" indent="0" algn="l" rtl="0">
              <a:spcBef>
                <a:spcPts val="0"/>
              </a:spcBef>
              <a:buSzPct val="25000"/>
              <a:buNone/>
            </a:pPr>
            <a:endParaRPr lang="en-US" sz="1800" dirty="0">
              <a:solidFill>
                <a:schemeClr val="dk1"/>
              </a:solidFill>
              <a:latin typeface="Calibri"/>
              <a:ea typeface="Calibri"/>
              <a:cs typeface="Calibri"/>
              <a:sym typeface="Calibri"/>
            </a:endParaRPr>
          </a:p>
        </p:txBody>
      </p:sp>
      <p:sp>
        <p:nvSpPr>
          <p:cNvPr id="100" name="Shape 100"/>
          <p:cNvSpPr txBox="1"/>
          <p:nvPr/>
        </p:nvSpPr>
        <p:spPr>
          <a:xfrm>
            <a:off x="1207650" y="3516800"/>
            <a:ext cx="7467600" cy="646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This was a view that John used to justify some of his outrageous work like wormholes and geons and whatnot.</a:t>
            </a:r>
          </a:p>
        </p:txBody>
      </p:sp>
      <p:sp>
        <p:nvSpPr>
          <p:cNvPr id="101" name="Shape 101"/>
          <p:cNvSpPr txBox="1"/>
          <p:nvPr/>
        </p:nvSpPr>
        <p:spPr>
          <a:xfrm>
            <a:off x="6858000" y="3855217"/>
            <a:ext cx="1295400" cy="307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400">
                <a:solidFill>
                  <a:schemeClr val="dk1"/>
                </a:solidFill>
                <a:latin typeface="Calibri"/>
                <a:ea typeface="Calibri"/>
                <a:cs typeface="Calibri"/>
                <a:sym typeface="Calibri"/>
              </a:rPr>
              <a:t>Charles Misner</a:t>
            </a:r>
          </a:p>
        </p:txBody>
      </p:sp>
      <p:sp>
        <p:nvSpPr>
          <p:cNvPr id="102" name="Shape 102"/>
          <p:cNvSpPr txBox="1"/>
          <p:nvPr/>
        </p:nvSpPr>
        <p:spPr>
          <a:xfrm>
            <a:off x="634175" y="4641241"/>
            <a:ext cx="7875600" cy="14859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dirty="0">
                <a:solidFill>
                  <a:schemeClr val="dk1"/>
                </a:solidFill>
                <a:latin typeface="Calibri"/>
                <a:ea typeface="Calibri"/>
                <a:cs typeface="Calibri"/>
                <a:sym typeface="Calibri"/>
              </a:rPr>
              <a:t>In the execution no one comes close to Wheeler of the 1950’s.</a:t>
            </a:r>
          </a:p>
          <a:p>
            <a:pPr marL="0" marR="0" lvl="0" indent="0" algn="ctr" rtl="0">
              <a:spcBef>
                <a:spcPts val="0"/>
              </a:spcBef>
              <a:buSzPct val="25000"/>
              <a:buNone/>
            </a:pPr>
            <a:r>
              <a:rPr lang="en-US" sz="1800" dirty="0">
                <a:solidFill>
                  <a:schemeClr val="dk1"/>
                </a:solidFill>
                <a:latin typeface="Calibri"/>
                <a:ea typeface="Calibri"/>
                <a:cs typeface="Calibri"/>
                <a:sym typeface="Calibri"/>
              </a:rPr>
              <a:t>He came to fundamental physics from nuclear physics.</a:t>
            </a:r>
          </a:p>
          <a:p>
            <a:pPr marL="0" marR="0" lvl="0" indent="0" algn="ctr" rtl="0">
              <a:spcBef>
                <a:spcPts val="0"/>
              </a:spcBef>
              <a:buSzPct val="25000"/>
              <a:buNone/>
            </a:pPr>
            <a:r>
              <a:rPr lang="en-US" sz="1800" dirty="0">
                <a:solidFill>
                  <a:schemeClr val="dk1"/>
                </a:solidFill>
                <a:latin typeface="Calibri"/>
                <a:ea typeface="Calibri"/>
                <a:cs typeface="Calibri"/>
                <a:sym typeface="Calibri"/>
              </a:rPr>
              <a:t>His task -- the union of “five particles and four modes of energy transmission” </a:t>
            </a:r>
          </a:p>
          <a:p>
            <a:pPr marL="0" marR="0" lvl="0" indent="0" algn="l" rtl="0">
              <a:spcBef>
                <a:spcPts val="0"/>
              </a:spcBef>
              <a:buSzPct val="25000"/>
              <a:buNone/>
            </a:pPr>
            <a:r>
              <a:rPr lang="en-US" sz="1800" dirty="0">
                <a:solidFill>
                  <a:schemeClr val="dk1"/>
                </a:solidFill>
                <a:latin typeface="Calibri"/>
                <a:ea typeface="Calibri"/>
                <a:cs typeface="Calibri"/>
                <a:sym typeface="Calibri"/>
              </a:rPr>
              <a:t>He first attacked fields in a series of 6 papers (two unwritten) he named a </a:t>
            </a:r>
            <a:r>
              <a:rPr lang="en-US" sz="1800" i="1" dirty="0">
                <a:solidFill>
                  <a:schemeClr val="dk1"/>
                </a:solidFill>
                <a:latin typeface="Calibri"/>
                <a:ea typeface="Calibri"/>
                <a:cs typeface="Calibri"/>
                <a:sym typeface="Calibri"/>
              </a:rPr>
              <a:t>critique of classical field theory</a:t>
            </a:r>
            <a:r>
              <a:rPr lang="en-US" sz="1800" dirty="0">
                <a:solidFill>
                  <a:schemeClr val="dk1"/>
                </a:solidFill>
                <a:latin typeface="Calibri"/>
                <a:ea typeface="Calibri"/>
                <a:cs typeface="Calibri"/>
                <a:sym typeface="Calibri"/>
              </a:rPr>
              <a:t>. We take this as the Daring Conservatism program.</a:t>
            </a:r>
          </a:p>
        </p:txBody>
      </p:sp>
      <p:sp>
        <p:nvSpPr>
          <p:cNvPr id="103" name="Shape 103"/>
          <p:cNvSpPr txBox="1"/>
          <p:nvPr/>
        </p:nvSpPr>
        <p:spPr>
          <a:xfrm>
            <a:off x="7334250" y="3028950"/>
            <a:ext cx="76200" cy="9600"/>
          </a:xfrm>
          <a:prstGeom prst="rect">
            <a:avLst/>
          </a:prstGeom>
          <a:noFill/>
          <a:ln>
            <a:noFill/>
          </a:ln>
        </p:spPr>
        <p:txBody>
          <a:bodyPr lIns="91425" tIns="91425" rIns="91425" bIns="91425" anchor="t" anchorCtr="0">
            <a:noAutofit/>
          </a:bodyPr>
          <a:lstStyle/>
          <a:p>
            <a:pPr lvl="0">
              <a:spcBef>
                <a:spcPts val="0"/>
              </a:spcBef>
              <a:buNone/>
            </a:pPr>
            <a:endParaRPr/>
          </a:p>
        </p:txBody>
      </p:sp>
      <p:sp>
        <p:nvSpPr>
          <p:cNvPr id="104" name="Shape 104"/>
          <p:cNvSpPr txBox="1"/>
          <p:nvPr/>
        </p:nvSpPr>
        <p:spPr>
          <a:xfrm>
            <a:off x="762000" y="4238625"/>
            <a:ext cx="7629600" cy="485700"/>
          </a:xfrm>
          <a:prstGeom prst="rect">
            <a:avLst/>
          </a:prstGeom>
          <a:noFill/>
          <a:ln>
            <a:noFill/>
          </a:ln>
        </p:spPr>
        <p:txBody>
          <a:bodyPr lIns="91425" tIns="91425" rIns="91425" bIns="91425" anchor="t" anchorCtr="0">
            <a:noAutofit/>
          </a:bodyPr>
          <a:lstStyle/>
          <a:p>
            <a:pPr lvl="0" rtl="0">
              <a:spcBef>
                <a:spcPts val="0"/>
              </a:spcBef>
              <a:buClr>
                <a:schemeClr val="dk1"/>
              </a:buClr>
              <a:buSzPct val="25000"/>
              <a:buFont typeface="Arial"/>
              <a:buNone/>
            </a:pPr>
            <a:r>
              <a:rPr lang="en-US" sz="1800">
                <a:solidFill>
                  <a:schemeClr val="dk1"/>
                </a:solidFill>
                <a:latin typeface="Calibri"/>
                <a:ea typeface="Calibri"/>
                <a:cs typeface="Calibri"/>
                <a:sym typeface="Calibri"/>
              </a:rPr>
              <a:t>Daring Conservatism struck many colleagues as odd but somehow irresistible.</a:t>
            </a:r>
          </a:p>
          <a:p>
            <a:pPr lvl="0">
              <a:spcBef>
                <a:spcPts val="0"/>
              </a:spcBef>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457200" y="274637"/>
            <a:ext cx="8229600" cy="106362"/>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endParaRPr sz="3959" b="0" i="0" u="none" strike="noStrike" cap="none">
              <a:solidFill>
                <a:schemeClr val="dk1"/>
              </a:solidFill>
              <a:latin typeface="Calibri"/>
              <a:ea typeface="Calibri"/>
              <a:cs typeface="Calibri"/>
              <a:sym typeface="Calibri"/>
            </a:endParaRPr>
          </a:p>
        </p:txBody>
      </p:sp>
      <p:sp>
        <p:nvSpPr>
          <p:cNvPr id="110" name="Shape 110"/>
          <p:cNvSpPr txBox="1">
            <a:spLocks noGrp="1"/>
          </p:cNvSpPr>
          <p:nvPr>
            <p:ph type="body" idx="1"/>
          </p:nvPr>
        </p:nvSpPr>
        <p:spPr>
          <a:xfrm>
            <a:off x="755576" y="764704"/>
            <a:ext cx="7696199" cy="525658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1800" b="0" i="0" u="none" strike="noStrike" cap="none" dirty="0">
                <a:solidFill>
                  <a:schemeClr val="dk1"/>
                </a:solidFill>
                <a:latin typeface="Calibri"/>
                <a:ea typeface="Calibri"/>
                <a:cs typeface="Calibri"/>
                <a:sym typeface="Calibri"/>
              </a:rPr>
              <a:t>Daring conservatism may be said to proceed by</a:t>
            </a:r>
          </a:p>
          <a:p>
            <a:pPr marL="0" marR="0" lvl="0" indent="0" algn="ctr" rtl="0">
              <a:spcBef>
                <a:spcPts val="600"/>
              </a:spcBef>
              <a:spcAft>
                <a:spcPts val="0"/>
              </a:spcAft>
              <a:buClr>
                <a:schemeClr val="dk1"/>
              </a:buClr>
              <a:buSzPct val="25000"/>
              <a:buFont typeface="Arial"/>
              <a:buNone/>
            </a:pPr>
            <a:r>
              <a:rPr lang="en-US" sz="1800" b="0" i="0" u="none" strike="noStrike" cap="none" dirty="0">
                <a:solidFill>
                  <a:schemeClr val="dk1"/>
                </a:solidFill>
                <a:latin typeface="Arial"/>
                <a:ea typeface="Arial"/>
                <a:cs typeface="Arial"/>
                <a:sym typeface="Arial"/>
              </a:rPr>
              <a:t>Wheeler</a:t>
            </a:r>
            <a:r>
              <a:rPr lang="en-US" sz="1800" b="0" i="0" u="none" strike="noStrike" cap="none" dirty="0">
                <a:solidFill>
                  <a:schemeClr val="dk1"/>
                </a:solidFill>
                <a:latin typeface="Calibri"/>
                <a:ea typeface="Calibri"/>
                <a:cs typeface="Calibri"/>
                <a:sym typeface="Calibri"/>
              </a:rPr>
              <a:t>’</a:t>
            </a:r>
            <a:r>
              <a:rPr lang="en-US" sz="1800" b="0" i="0" u="none" strike="noStrike" cap="none" dirty="0">
                <a:solidFill>
                  <a:schemeClr val="dk1"/>
                </a:solidFill>
                <a:latin typeface="Arial"/>
                <a:ea typeface="Arial"/>
                <a:cs typeface="Arial"/>
                <a:sym typeface="Arial"/>
              </a:rPr>
              <a:t>s first Moral Principle</a:t>
            </a:r>
          </a:p>
          <a:p>
            <a:pPr marL="0" marR="0" lvl="0" indent="0" algn="ctr" rtl="0">
              <a:spcBef>
                <a:spcPts val="600"/>
              </a:spcBef>
              <a:spcAft>
                <a:spcPts val="0"/>
              </a:spcAft>
              <a:buClr>
                <a:schemeClr val="dk1"/>
              </a:buClr>
              <a:buSzPct val="25000"/>
              <a:buFont typeface="Arial"/>
              <a:buNone/>
            </a:pPr>
            <a:r>
              <a:rPr lang="en-US" sz="1800" b="0" i="1" u="none" strike="noStrike" cap="none" dirty="0">
                <a:solidFill>
                  <a:schemeClr val="dk1"/>
                </a:solidFill>
                <a:latin typeface="Calibri"/>
                <a:ea typeface="Calibri"/>
                <a:cs typeface="Calibri"/>
                <a:sym typeface="Calibri"/>
              </a:rPr>
              <a:t>Never make a calculation until you know the answer</a:t>
            </a:r>
          </a:p>
          <a:p>
            <a:pPr marL="0" marR="0" lvl="0" indent="0" algn="l" rtl="0">
              <a:spcBef>
                <a:spcPts val="600"/>
              </a:spcBef>
              <a:spcAft>
                <a:spcPts val="0"/>
              </a:spcAft>
              <a:buClr>
                <a:schemeClr val="dk1"/>
              </a:buClr>
              <a:buSzPct val="25000"/>
              <a:buFont typeface="Arial"/>
              <a:buNone/>
            </a:pPr>
            <a:r>
              <a:rPr lang="en-US" sz="1800" b="0" i="0" u="none" strike="noStrike" cap="none" dirty="0">
                <a:solidFill>
                  <a:schemeClr val="dk1"/>
                </a:solidFill>
                <a:latin typeface="Calibri"/>
                <a:ea typeface="Calibri"/>
                <a:cs typeface="Calibri"/>
                <a:sym typeface="Calibri"/>
              </a:rPr>
              <a:t> … and be daring in choosing and then getting that answer.</a:t>
            </a:r>
          </a:p>
          <a:p>
            <a:pPr marL="0" marR="0" lvl="0" indent="0" algn="l" rtl="0">
              <a:spcBef>
                <a:spcPts val="600"/>
              </a:spcBef>
              <a:spcAft>
                <a:spcPts val="0"/>
              </a:spcAft>
              <a:buClr>
                <a:schemeClr val="dk1"/>
              </a:buClr>
              <a:buSzPct val="250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40000"/>
              </a:lnSpc>
              <a:spcBef>
                <a:spcPts val="360"/>
              </a:spcBef>
              <a:spcAft>
                <a:spcPts val="0"/>
              </a:spcAft>
              <a:buClr>
                <a:schemeClr val="dk1"/>
              </a:buClr>
              <a:buSzPct val="25000"/>
              <a:buFont typeface="Arial"/>
              <a:buNone/>
            </a:pPr>
            <a:r>
              <a:rPr lang="en-US" sz="1800" b="0" i="0" u="none" strike="noStrike" cap="none" dirty="0">
                <a:solidFill>
                  <a:schemeClr val="dk1"/>
                </a:solidFill>
                <a:latin typeface="Calibri"/>
                <a:ea typeface="Calibri"/>
                <a:cs typeface="Calibri"/>
                <a:sym typeface="Calibri"/>
              </a:rPr>
              <a:t>In the years preceding his GR work his answer  for the basic constituents of </a:t>
            </a:r>
            <a:r>
              <a:rPr lang="en-US" sz="1800" b="0" i="0" u="none" strike="noStrike" cap="none" dirty="0" smtClean="0">
                <a:solidFill>
                  <a:schemeClr val="dk1"/>
                </a:solidFill>
                <a:latin typeface="Calibri"/>
                <a:ea typeface="Calibri"/>
                <a:cs typeface="Calibri"/>
                <a:sym typeface="Calibri"/>
              </a:rPr>
              <a:t>nature </a:t>
            </a:r>
            <a:r>
              <a:rPr lang="en-US" sz="1800" b="0" i="0" u="none" strike="noStrike" cap="none" dirty="0">
                <a:solidFill>
                  <a:schemeClr val="dk1"/>
                </a:solidFill>
                <a:latin typeface="Calibri"/>
                <a:ea typeface="Calibri"/>
                <a:cs typeface="Calibri"/>
                <a:sym typeface="Calibri"/>
              </a:rPr>
              <a:t>was: </a:t>
            </a:r>
            <a:r>
              <a:rPr lang="en-US" sz="1800" b="1" i="0" u="none" strike="noStrike" cap="none" dirty="0">
                <a:solidFill>
                  <a:schemeClr val="dk1"/>
                </a:solidFill>
                <a:latin typeface="Calibri"/>
                <a:ea typeface="Calibri"/>
                <a:cs typeface="Calibri"/>
                <a:sym typeface="Calibri"/>
              </a:rPr>
              <a:t>electrons and positrons</a:t>
            </a:r>
            <a:r>
              <a:rPr lang="en-US" sz="1800" b="0" i="0" u="none" strike="noStrike" cap="none" dirty="0">
                <a:solidFill>
                  <a:schemeClr val="dk1"/>
                </a:solidFill>
                <a:latin typeface="Calibri"/>
                <a:ea typeface="Calibri"/>
                <a:cs typeface="Calibri"/>
                <a:sym typeface="Calibri"/>
              </a:rPr>
              <a:t>.  Fields are unnecessary because </a:t>
            </a:r>
            <a:r>
              <a:rPr lang="en-US" sz="1800" b="0" i="1" u="none" strike="noStrike" cap="none" dirty="0">
                <a:solidFill>
                  <a:schemeClr val="dk1"/>
                </a:solidFill>
                <a:latin typeface="Calibri"/>
                <a:ea typeface="Calibri"/>
                <a:cs typeface="Calibri"/>
                <a:sym typeface="Calibri"/>
              </a:rPr>
              <a:t>Action</a:t>
            </a:r>
            <a:r>
              <a:rPr lang="en-US" sz="1800" b="0" i="0" u="none" strike="noStrike" cap="none" dirty="0">
                <a:solidFill>
                  <a:schemeClr val="dk1"/>
                </a:solidFill>
                <a:latin typeface="Calibri"/>
                <a:ea typeface="Calibri"/>
                <a:cs typeface="Calibri"/>
                <a:sym typeface="Calibri"/>
              </a:rPr>
              <a:t> takes place </a:t>
            </a:r>
            <a:r>
              <a:rPr lang="en-US" sz="1800" b="0" i="1" u="none" strike="noStrike" cap="none" dirty="0">
                <a:solidFill>
                  <a:schemeClr val="dk1"/>
                </a:solidFill>
                <a:latin typeface="Calibri"/>
                <a:ea typeface="Calibri"/>
                <a:cs typeface="Calibri"/>
                <a:sym typeface="Calibri"/>
              </a:rPr>
              <a:t>at a Distance</a:t>
            </a:r>
            <a:r>
              <a:rPr lang="en-US" sz="1800" b="0" i="0" u="none" strike="noStrike" cap="none" dirty="0">
                <a:solidFill>
                  <a:schemeClr val="dk1"/>
                </a:solidFill>
                <a:latin typeface="Calibri"/>
                <a:ea typeface="Calibri"/>
                <a:cs typeface="Calibri"/>
                <a:sym typeface="Calibri"/>
              </a:rPr>
              <a:t> between point charges – Wheeler-Feynman electrodynamics. It does not need the concept of electromagnetic field and its infinities.</a:t>
            </a:r>
          </a:p>
          <a:p>
            <a:pPr marL="0" marR="0" lvl="0" indent="0" algn="l" rtl="0">
              <a:lnSpc>
                <a:spcPct val="140000"/>
              </a:lnSpc>
              <a:spcBef>
                <a:spcPts val="360"/>
              </a:spcBef>
              <a:buClr>
                <a:schemeClr val="dk1"/>
              </a:buClr>
              <a:buSzPct val="25000"/>
              <a:buFont typeface="Arial"/>
              <a:buNone/>
            </a:pPr>
            <a:r>
              <a:rPr lang="en-US" sz="1800" b="0" i="0" u="none" strike="noStrike" cap="none" dirty="0">
                <a:solidFill>
                  <a:schemeClr val="dk1"/>
                </a:solidFill>
                <a:latin typeface="Calibri"/>
                <a:ea typeface="Calibri"/>
                <a:cs typeface="Calibri"/>
                <a:sym typeface="Calibri"/>
              </a:rPr>
              <a:t>Other elementary particles would then have to be bound states of electrons and positrons, a kind of higher-order </a:t>
            </a:r>
            <a:r>
              <a:rPr lang="en-US" sz="1800" b="0" i="0" u="none" strike="noStrike" cap="none" dirty="0" err="1">
                <a:solidFill>
                  <a:schemeClr val="dk1"/>
                </a:solidFill>
                <a:latin typeface="Calibri"/>
                <a:ea typeface="Calibri"/>
                <a:cs typeface="Calibri"/>
                <a:sym typeface="Calibri"/>
              </a:rPr>
              <a:t>positronium</a:t>
            </a:r>
            <a:r>
              <a:rPr lang="en-US" sz="1800" b="0" i="0" u="none" strike="noStrike" cap="none" dirty="0">
                <a:solidFill>
                  <a:schemeClr val="dk1"/>
                </a:solidFill>
                <a:latin typeface="Calibri"/>
                <a:ea typeface="Calibri"/>
                <a:cs typeface="Calibri"/>
                <a:sym typeface="Calibri"/>
              </a:rPr>
              <a:t>.  A start in this direction was made in Wheeler’s study of </a:t>
            </a:r>
            <a:r>
              <a:rPr lang="en-US" sz="1800" b="1" i="0" u="none" strike="noStrike" cap="none" dirty="0" err="1">
                <a:solidFill>
                  <a:schemeClr val="dk1"/>
                </a:solidFill>
                <a:latin typeface="Calibri"/>
                <a:ea typeface="Calibri"/>
                <a:cs typeface="Calibri"/>
                <a:sym typeface="Calibri"/>
              </a:rPr>
              <a:t>Polyelectrons</a:t>
            </a:r>
            <a:r>
              <a:rPr lang="en-US" sz="1800" b="1" i="0" u="none" strike="noStrike" cap="none" dirty="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He asked suggestive questions connecting them to </a:t>
            </a:r>
            <a:r>
              <a:rPr lang="en-US" sz="1800" b="1" i="0" u="none" strike="noStrike" cap="none" dirty="0">
                <a:solidFill>
                  <a:schemeClr val="dk1"/>
                </a:solidFill>
                <a:latin typeface="Calibri"/>
                <a:ea typeface="Calibri"/>
                <a:cs typeface="Calibri"/>
                <a:sym typeface="Calibri"/>
              </a:rPr>
              <a:t>mesons.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rotWithShape="1">
          <a:blip r:embed="rId3">
            <a:alphaModFix/>
          </a:blip>
          <a:srcRect/>
          <a:stretch/>
        </p:blipFill>
        <p:spPr>
          <a:xfrm>
            <a:off x="1414462" y="1295400"/>
            <a:ext cx="6315075" cy="2286000"/>
          </a:xfrm>
          <a:prstGeom prst="rect">
            <a:avLst/>
          </a:prstGeom>
          <a:noFill/>
          <a:ln>
            <a:noFill/>
          </a:ln>
        </p:spPr>
      </p:pic>
      <p:sp>
        <p:nvSpPr>
          <p:cNvPr id="116" name="Shape 116"/>
          <p:cNvSpPr txBox="1"/>
          <p:nvPr/>
        </p:nvSpPr>
        <p:spPr>
          <a:xfrm>
            <a:off x="914400" y="4170217"/>
            <a:ext cx="7772398" cy="163121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alibri"/>
                <a:ea typeface="Calibri"/>
                <a:cs typeface="Calibri"/>
                <a:sym typeface="Calibri"/>
              </a:rPr>
              <a:t>And he asked Bohr:</a:t>
            </a:r>
          </a:p>
          <a:p>
            <a:pPr marL="0" marR="0" lvl="0" indent="0" algn="l" rtl="0">
              <a:spcBef>
                <a:spcPts val="600"/>
              </a:spcBef>
              <a:spcAft>
                <a:spcPts val="0"/>
              </a:spcAft>
              <a:buSzPct val="25000"/>
              <a:buNone/>
            </a:pPr>
            <a:r>
              <a:rPr lang="en-US" sz="1800">
                <a:solidFill>
                  <a:schemeClr val="dk1"/>
                </a:solidFill>
                <a:latin typeface="Calibri"/>
                <a:ea typeface="Calibri"/>
                <a:cs typeface="Calibri"/>
                <a:sym typeface="Calibri"/>
              </a:rPr>
              <a:t>The other problem, about which I am very anxious to get your opinion, is the question: is it possible to exclude a picture of elementary particle [meson and nucleon] constitution based entirely on positive and negative electrons?</a:t>
            </a:r>
          </a:p>
          <a:p>
            <a:pPr marL="0" marR="0" lvl="0" indent="0" algn="l" rtl="0">
              <a:spcBef>
                <a:spcPts val="600"/>
              </a:spcBef>
              <a:buSzPct val="25000"/>
              <a:buNone/>
            </a:pPr>
            <a:r>
              <a:rPr lang="en-US" sz="1800">
                <a:solidFill>
                  <a:schemeClr val="dk1"/>
                </a:solidFill>
                <a:latin typeface="Calibri"/>
                <a:ea typeface="Calibri"/>
                <a:cs typeface="Calibri"/>
                <a:sym typeface="Calibri"/>
              </a:rPr>
              <a:t>Here’s how the scheme was supposed to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graphicFrame>
        <p:nvGraphicFramePr>
          <p:cNvPr id="121" name="Shape 121"/>
          <p:cNvGraphicFramePr/>
          <p:nvPr>
            <p:extLst>
              <p:ext uri="{D42A27DB-BD31-4B8C-83A1-F6EECF244321}">
                <p14:modId xmlns:p14="http://schemas.microsoft.com/office/powerpoint/2010/main" val="3548980840"/>
              </p:ext>
            </p:extLst>
          </p:nvPr>
        </p:nvGraphicFramePr>
        <p:xfrm>
          <a:off x="685800" y="1397000"/>
          <a:ext cx="8001000" cy="4348540"/>
        </p:xfrm>
        <a:graphic>
          <a:graphicData uri="http://schemas.openxmlformats.org/drawingml/2006/table">
            <a:tbl>
              <a:tblPr firstRow="1" bandRow="1">
                <a:noFill/>
                <a:tableStyleId>{568ED363-7AC9-4818-BF10-A852A1A91BFE}</a:tableStyleId>
              </a:tblPr>
              <a:tblGrid>
                <a:gridCol w="2667000"/>
                <a:gridCol w="2667000"/>
                <a:gridCol w="2667000"/>
              </a:tblGrid>
              <a:tr h="370850">
                <a:tc>
                  <a:txBody>
                    <a:bodyPr/>
                    <a:lstStyle/>
                    <a:p>
                      <a:pPr marL="0" marR="0" lvl="0" indent="0" algn="l" rtl="0">
                        <a:spcBef>
                          <a:spcPts val="0"/>
                        </a:spcBef>
                        <a:buSzPct val="25000"/>
                        <a:buNone/>
                      </a:pPr>
                      <a:r>
                        <a:rPr lang="en-US" sz="1800" u="none" strike="noStrike" cap="none" dirty="0"/>
                        <a:t>Object</a:t>
                      </a:r>
                    </a:p>
                    <a:p>
                      <a:pPr marL="0" marR="0" lvl="0" indent="0" algn="l" rtl="0">
                        <a:spcBef>
                          <a:spcPts val="0"/>
                        </a:spcBef>
                        <a:buSzPct val="25000"/>
                        <a:buNone/>
                      </a:pPr>
                      <a:endParaRPr sz="1800" dirty="0"/>
                    </a:p>
                  </a:txBody>
                  <a:tcPr marL="91450" marR="91450" marT="45725" marB="45725"/>
                </a:tc>
                <a:tc>
                  <a:txBody>
                    <a:bodyPr/>
                    <a:lstStyle/>
                    <a:p>
                      <a:pPr marL="0" marR="0" lvl="0" indent="0" algn="l" rtl="0">
                        <a:spcBef>
                          <a:spcPts val="0"/>
                        </a:spcBef>
                        <a:buSzPct val="25000"/>
                        <a:buNone/>
                      </a:pPr>
                      <a:r>
                        <a:rPr lang="en-US" sz="1800"/>
                        <a:t>Reference</a:t>
                      </a:r>
                    </a:p>
                  </a:txBody>
                  <a:tcPr marL="91450" marR="91450" marT="45725" marB="45725"/>
                </a:tc>
                <a:tc>
                  <a:txBody>
                    <a:bodyPr/>
                    <a:lstStyle/>
                    <a:p>
                      <a:pPr marL="0" marR="0" lvl="0" indent="0" algn="l" rtl="0">
                        <a:spcBef>
                          <a:spcPts val="0"/>
                        </a:spcBef>
                        <a:buSzPct val="25000"/>
                        <a:buNone/>
                      </a:pPr>
                      <a:r>
                        <a:rPr lang="en-US" sz="1800"/>
                        <a:t>Method</a:t>
                      </a:r>
                    </a:p>
                  </a:txBody>
                  <a:tcPr marL="91450" marR="91450" marT="45725" marB="45725"/>
                </a:tc>
              </a:tr>
              <a:tr h="370850">
                <a:tc>
                  <a:txBody>
                    <a:bodyPr/>
                    <a:lstStyle/>
                    <a:p>
                      <a:pPr marL="0" marR="0" lvl="0" indent="0" algn="l" rtl="0">
                        <a:spcBef>
                          <a:spcPts val="0"/>
                        </a:spcBef>
                        <a:buSzPct val="25000"/>
                        <a:buNone/>
                      </a:pPr>
                      <a:r>
                        <a:rPr lang="en-US" sz="1800"/>
                        <a:t>Electron/Positron</a:t>
                      </a:r>
                    </a:p>
                  </a:txBody>
                  <a:tcPr marL="91450" marR="91450" marT="45725" marB="45725"/>
                </a:tc>
                <a:tc>
                  <a:txBody>
                    <a:bodyPr/>
                    <a:lstStyle/>
                    <a:p>
                      <a:pPr marL="0" marR="0" lvl="0" indent="0" algn="l" rtl="0">
                        <a:spcBef>
                          <a:spcPts val="0"/>
                        </a:spcBef>
                        <a:buSzPct val="25000"/>
                        <a:buNone/>
                      </a:pPr>
                      <a:r>
                        <a:rPr lang="en-US" sz="1800"/>
                        <a:t>Pair Theory (1930’s)</a:t>
                      </a:r>
                    </a:p>
                  </a:txBody>
                  <a:tcPr marL="91450" marR="91450" marT="45725" marB="45725"/>
                </a:tc>
                <a:tc>
                  <a:txBody>
                    <a:bodyPr/>
                    <a:lstStyle/>
                    <a:p>
                      <a:pPr marL="0" marR="0" lvl="0" indent="0" algn="l" rtl="0">
                        <a:spcBef>
                          <a:spcPts val="0"/>
                        </a:spcBef>
                        <a:buSzPct val="25000"/>
                        <a:buNone/>
                      </a:pPr>
                      <a:r>
                        <a:rPr lang="en-US" sz="1800"/>
                        <a:t>Basic constituent</a:t>
                      </a:r>
                    </a:p>
                  </a:txBody>
                  <a:tcPr marL="91450" marR="91450" marT="45725" marB="45725"/>
                </a:tc>
              </a:tr>
              <a:tr h="370850">
                <a:tc>
                  <a:txBody>
                    <a:bodyPr/>
                    <a:lstStyle/>
                    <a:p>
                      <a:pPr marL="0" marR="0" lvl="0" indent="0" algn="l" rtl="0">
                        <a:spcBef>
                          <a:spcPts val="0"/>
                        </a:spcBef>
                        <a:buSzPct val="25000"/>
                        <a:buNone/>
                      </a:pPr>
                      <a:r>
                        <a:rPr lang="en-US" sz="1800"/>
                        <a:t>Meson</a:t>
                      </a:r>
                    </a:p>
                  </a:txBody>
                  <a:tcPr marL="91450" marR="91450" marT="45725" marB="45725"/>
                </a:tc>
                <a:tc>
                  <a:txBody>
                    <a:bodyPr/>
                    <a:lstStyle/>
                    <a:p>
                      <a:pPr marL="0" marR="0" lvl="0" indent="0" algn="l" rtl="0">
                        <a:spcBef>
                          <a:spcPts val="0"/>
                        </a:spcBef>
                        <a:buSzPct val="25000"/>
                        <a:buNone/>
                      </a:pPr>
                      <a:r>
                        <a:rPr lang="en-US" sz="1800"/>
                        <a:t>Polyelectrons (1946)</a:t>
                      </a:r>
                    </a:p>
                  </a:txBody>
                  <a:tcPr marL="91450" marR="91450" marT="45725" marB="45725"/>
                </a:tc>
                <a:tc>
                  <a:txBody>
                    <a:bodyPr/>
                    <a:lstStyle/>
                    <a:p>
                      <a:pPr marL="0" marR="0" lvl="0" indent="0" algn="l" rtl="0">
                        <a:spcBef>
                          <a:spcPts val="0"/>
                        </a:spcBef>
                        <a:buSzPct val="25000"/>
                        <a:buNone/>
                      </a:pPr>
                      <a:r>
                        <a:rPr lang="en-US" sz="1800"/>
                        <a:t>QM electrostatic bound state</a:t>
                      </a:r>
                    </a:p>
                    <a:p>
                      <a:pPr marL="0" marR="0" lvl="0" indent="0" algn="l" rtl="0">
                        <a:spcBef>
                          <a:spcPts val="0"/>
                        </a:spcBef>
                        <a:buSzPct val="25000"/>
                        <a:buNone/>
                      </a:pPr>
                      <a:r>
                        <a:rPr lang="en-US" sz="1100"/>
                        <a:t>“The properties of polyelectrons suggest … questions about … cosmic ray mesons”</a:t>
                      </a:r>
                    </a:p>
                  </a:txBody>
                  <a:tcPr marL="91450" marR="91450" marT="45725" marB="45725"/>
                </a:tc>
              </a:tr>
              <a:tr h="370850">
                <a:tc>
                  <a:txBody>
                    <a:bodyPr/>
                    <a:lstStyle/>
                    <a:p>
                      <a:pPr marL="0" marR="0" lvl="0" indent="0" algn="l" rtl="0">
                        <a:spcBef>
                          <a:spcPts val="0"/>
                        </a:spcBef>
                        <a:buSzPct val="25000"/>
                        <a:buNone/>
                      </a:pPr>
                      <a:r>
                        <a:rPr lang="en-US" sz="1800"/>
                        <a:t>nucleon</a:t>
                      </a:r>
                    </a:p>
                  </a:txBody>
                  <a:tcPr marL="91450" marR="91450" marT="45725" marB="45725"/>
                </a:tc>
                <a:tc>
                  <a:txBody>
                    <a:bodyPr/>
                    <a:lstStyle/>
                    <a:p>
                      <a:pPr marL="0" marR="0" lvl="0" indent="0" algn="l" rtl="0">
                        <a:spcBef>
                          <a:spcPts val="0"/>
                        </a:spcBef>
                        <a:buSzPct val="25000"/>
                        <a:buNone/>
                      </a:pPr>
                      <a:r>
                        <a:rPr lang="en-US" sz="1800"/>
                        <a:t>Letter to Bohr (1950)</a:t>
                      </a:r>
                    </a:p>
                  </a:txBody>
                  <a:tcPr marL="91450" marR="91450" marT="45725" marB="45725"/>
                </a:tc>
                <a:tc>
                  <a:txBody>
                    <a:bodyPr/>
                    <a:lstStyle/>
                    <a:p>
                      <a:pPr marL="0" marR="0" lvl="0" indent="0" algn="l" rtl="0">
                        <a:spcBef>
                          <a:spcPts val="0"/>
                        </a:spcBef>
                        <a:buSzPct val="25000"/>
                        <a:buNone/>
                      </a:pPr>
                      <a:r>
                        <a:rPr lang="en-US" sz="1800"/>
                        <a:t>QM bound state due to radiative EM forces</a:t>
                      </a:r>
                    </a:p>
                    <a:p>
                      <a:pPr marL="0" marR="0" lvl="0" indent="0" algn="l" rtl="0">
                        <a:spcBef>
                          <a:spcPts val="0"/>
                        </a:spcBef>
                        <a:buSzPct val="25000"/>
                        <a:buNone/>
                      </a:pPr>
                      <a:r>
                        <a:rPr lang="en-US" sz="1100"/>
                        <a:t>“It does not seem impossible …”</a:t>
                      </a:r>
                    </a:p>
                  </a:txBody>
                  <a:tcPr marL="91450" marR="91450" marT="45725" marB="45725"/>
                </a:tc>
              </a:tr>
              <a:tr h="370850">
                <a:tc>
                  <a:txBody>
                    <a:bodyPr/>
                    <a:lstStyle/>
                    <a:p>
                      <a:pPr marL="0" marR="0" lvl="0" indent="0" algn="l" rtl="0">
                        <a:spcBef>
                          <a:spcPts val="0"/>
                        </a:spcBef>
                        <a:buSzPct val="25000"/>
                        <a:buNone/>
                      </a:pPr>
                      <a:r>
                        <a:rPr lang="en-US" sz="1800"/>
                        <a:t>EM field</a:t>
                      </a:r>
                    </a:p>
                  </a:txBody>
                  <a:tcPr marL="91450" marR="91450" marT="45725" marB="45725"/>
                </a:tc>
                <a:tc>
                  <a:txBody>
                    <a:bodyPr/>
                    <a:lstStyle/>
                    <a:p>
                      <a:pPr marL="0" marR="0" lvl="0" indent="0" algn="l" rtl="0">
                        <a:spcBef>
                          <a:spcPts val="0"/>
                        </a:spcBef>
                        <a:buSzPct val="25000"/>
                        <a:buNone/>
                      </a:pPr>
                      <a:r>
                        <a:rPr lang="en-US" sz="1800" dirty="0" smtClean="0"/>
                        <a:t>Wheeler-Feynman     (</a:t>
                      </a:r>
                      <a:r>
                        <a:rPr lang="en-US" sz="1800" dirty="0"/>
                        <a:t>1945/9)</a:t>
                      </a:r>
                    </a:p>
                  </a:txBody>
                  <a:tcPr marL="91450" marR="91450" marT="45725" marB="45725"/>
                </a:tc>
                <a:tc>
                  <a:txBody>
                    <a:bodyPr/>
                    <a:lstStyle/>
                    <a:p>
                      <a:pPr marL="0" marR="0" lvl="0" indent="0" algn="l" rtl="0">
                        <a:spcBef>
                          <a:spcPts val="0"/>
                        </a:spcBef>
                        <a:buSzPct val="25000"/>
                        <a:buNone/>
                      </a:pPr>
                      <a:r>
                        <a:rPr lang="en-US" sz="1800"/>
                        <a:t>Action at a Distance between point charges</a:t>
                      </a:r>
                    </a:p>
                  </a:txBody>
                  <a:tcPr marL="91450" marR="91450" marT="45725" marB="45725"/>
                </a:tc>
              </a:tr>
              <a:tr h="370850">
                <a:tc>
                  <a:txBody>
                    <a:bodyPr/>
                    <a:lstStyle/>
                    <a:p>
                      <a:pPr marL="0" marR="0" lvl="0" indent="0" algn="l" rtl="0">
                        <a:spcBef>
                          <a:spcPts val="0"/>
                        </a:spcBef>
                        <a:buSzPct val="25000"/>
                        <a:buNone/>
                      </a:pPr>
                      <a:r>
                        <a:rPr lang="en-US" sz="1800"/>
                        <a:t>Gravity</a:t>
                      </a:r>
                    </a:p>
                  </a:txBody>
                  <a:tcPr marL="91450" marR="91450" marT="45725" marB="45725"/>
                </a:tc>
                <a:tc>
                  <a:txBody>
                    <a:bodyPr/>
                    <a:lstStyle/>
                    <a:p>
                      <a:pPr marL="0" marR="0" lvl="0" indent="0" algn="l" rtl="0">
                        <a:spcBef>
                          <a:spcPts val="0"/>
                        </a:spcBef>
                        <a:buSzPct val="25000"/>
                        <a:buNone/>
                      </a:pPr>
                      <a:r>
                        <a:rPr lang="en-US" sz="1800"/>
                        <a:t>Problems and Prospects in Elementary Particle Research (1945)</a:t>
                      </a:r>
                    </a:p>
                  </a:txBody>
                  <a:tcPr marL="91450" marR="91450" marT="45725" marB="45725"/>
                </a:tc>
                <a:tc>
                  <a:txBody>
                    <a:bodyPr/>
                    <a:lstStyle/>
                    <a:p>
                      <a:pPr marL="0" marR="0" lvl="0" indent="0" algn="l" rtl="0">
                        <a:spcBef>
                          <a:spcPts val="0"/>
                        </a:spcBef>
                        <a:buSzPct val="25000"/>
                        <a:buNone/>
                      </a:pPr>
                      <a:r>
                        <a:rPr lang="en-US" sz="1800"/>
                        <a:t>Eliminate Space and Time</a:t>
                      </a:r>
                    </a:p>
                    <a:p>
                      <a:pPr marL="0" marR="0" lvl="0" indent="0" algn="l" rtl="0">
                        <a:spcBef>
                          <a:spcPts val="0"/>
                        </a:spcBef>
                        <a:buSzPct val="25000"/>
                        <a:buNone/>
                      </a:pPr>
                      <a:r>
                        <a:rPr lang="en-US" sz="1100"/>
                        <a:t>“Just as [for E&amp;M]… we should be able  in principle to dispense  with the[se] concepts”</a:t>
                      </a:r>
                    </a:p>
                  </a:txBody>
                  <a:tcPr marL="91450" marR="91450" marT="45725" marB="45725"/>
                </a:tc>
              </a:tr>
            </a:tbl>
          </a:graphicData>
        </a:graphic>
      </p:graphicFrame>
      <p:sp>
        <p:nvSpPr>
          <p:cNvPr id="122" name="Shape 122"/>
          <p:cNvSpPr txBox="1"/>
          <p:nvPr/>
        </p:nvSpPr>
        <p:spPr>
          <a:xfrm>
            <a:off x="1447800" y="381000"/>
            <a:ext cx="6629400" cy="83099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400">
                <a:solidFill>
                  <a:schemeClr val="dk1"/>
                </a:solidFill>
                <a:latin typeface="Calibri"/>
                <a:ea typeface="Calibri"/>
                <a:cs typeface="Calibri"/>
                <a:sym typeface="Calibri"/>
              </a:rPr>
              <a:t>Are all elementary particles and fields explained via electrons?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Shape 127"/>
          <p:cNvPicPr preferRelativeResize="0"/>
          <p:nvPr/>
        </p:nvPicPr>
        <p:blipFill rotWithShape="1">
          <a:blip r:embed="rId3">
            <a:alphaModFix/>
          </a:blip>
          <a:srcRect/>
          <a:stretch/>
        </p:blipFill>
        <p:spPr>
          <a:xfrm>
            <a:off x="1824591" y="1295400"/>
            <a:ext cx="5193323" cy="1219199"/>
          </a:xfrm>
          <a:prstGeom prst="rect">
            <a:avLst/>
          </a:prstGeom>
          <a:noFill/>
          <a:ln>
            <a:noFill/>
          </a:ln>
        </p:spPr>
      </p:pic>
      <p:sp>
        <p:nvSpPr>
          <p:cNvPr id="128" name="Shape 128"/>
          <p:cNvSpPr txBox="1"/>
          <p:nvPr/>
        </p:nvSpPr>
        <p:spPr>
          <a:xfrm>
            <a:off x="1219200" y="838200"/>
            <a:ext cx="36576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Action at a distance also for gravity:</a:t>
            </a:r>
          </a:p>
        </p:txBody>
      </p:sp>
      <p:sp>
        <p:nvSpPr>
          <p:cNvPr id="129" name="Shape 129"/>
          <p:cNvSpPr txBox="1"/>
          <p:nvPr/>
        </p:nvSpPr>
        <p:spPr>
          <a:xfrm>
            <a:off x="1343891" y="2971800"/>
            <a:ext cx="6476999" cy="2308323"/>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And for Mach’s Principle,</a:t>
            </a:r>
          </a:p>
          <a:p>
            <a:pPr marL="0" marR="0" lvl="0" indent="0" algn="ctr" rtl="0">
              <a:spcBef>
                <a:spcPts val="0"/>
              </a:spcBef>
              <a:buSzPct val="25000"/>
              <a:buNone/>
            </a:pPr>
            <a:r>
              <a:rPr lang="en-US" sz="1800" b="1">
                <a:solidFill>
                  <a:schemeClr val="dk1"/>
                </a:solidFill>
                <a:latin typeface="Arial"/>
                <a:ea typeface="Arial"/>
                <a:cs typeface="Arial"/>
                <a:sym typeface="Arial"/>
              </a:rPr>
              <a:t>inertia here arises from mass there</a:t>
            </a:r>
          </a:p>
          <a:p>
            <a:pPr marL="0" marR="0" lvl="0" indent="0" algn="l" rtl="0">
              <a:spcBef>
                <a:spcPts val="0"/>
              </a:spcBef>
              <a:buSzPct val="25000"/>
              <a:buNone/>
            </a:pPr>
            <a:r>
              <a:rPr lang="en-US" sz="1800">
                <a:solidFill>
                  <a:schemeClr val="dk1"/>
                </a:solidFill>
                <a:latin typeface="Calibri"/>
                <a:ea typeface="Calibri"/>
                <a:cs typeface="Calibri"/>
                <a:sym typeface="Calibri"/>
              </a:rPr>
              <a:t>on which Wheeler’s 1952 course was based. It makes the single mass Schwarzschild solution senseless</a:t>
            </a:r>
          </a:p>
          <a:p>
            <a:pPr marL="0" marR="0" lvl="0" indent="0" algn="ctr" rtl="0">
              <a:spcBef>
                <a:spcPts val="0"/>
              </a:spcBef>
              <a:buSzPct val="25000"/>
              <a:buNone/>
            </a:pPr>
            <a:r>
              <a:rPr lang="en-US" sz="1800" i="1">
                <a:solidFill>
                  <a:schemeClr val="dk1"/>
                </a:solidFill>
                <a:latin typeface="Calibri"/>
                <a:ea typeface="Calibri"/>
                <a:cs typeface="Calibri"/>
                <a:sym typeface="Calibri"/>
              </a:rPr>
              <a:t>Geometry cannot be part of physics in some regions and not part of physics in others</a:t>
            </a:r>
          </a:p>
          <a:p>
            <a:pPr marL="0" marR="0" lvl="0" indent="0" algn="l" rtl="0">
              <a:spcBef>
                <a:spcPts val="0"/>
              </a:spcBef>
              <a:buSzPct val="25000"/>
              <a:buNone/>
            </a:pPr>
            <a:r>
              <a:rPr lang="en-US" sz="1800">
                <a:solidFill>
                  <a:schemeClr val="dk1"/>
                </a:solidFill>
                <a:latin typeface="Calibri"/>
                <a:ea typeface="Calibri"/>
                <a:cs typeface="Calibri"/>
                <a:sym typeface="Calibri"/>
              </a:rPr>
              <a:t> and implies that the universe be </a:t>
            </a:r>
            <a:r>
              <a:rPr lang="en-US" sz="1800" b="1">
                <a:solidFill>
                  <a:schemeClr val="dk1"/>
                </a:solidFill>
                <a:latin typeface="Calibri"/>
                <a:ea typeface="Calibri"/>
                <a:cs typeface="Calibri"/>
                <a:sym typeface="Calibri"/>
              </a:rPr>
              <a:t>closed</a:t>
            </a:r>
            <a:r>
              <a:rPr lang="en-US" sz="1800">
                <a:solidFill>
                  <a:schemeClr val="dk1"/>
                </a:solidFill>
                <a:latin typeface="Calibri"/>
                <a:ea typeface="Calibri"/>
                <a:cs typeface="Calibri"/>
                <a:sym typeface="Calibri"/>
              </a:rPr>
              <a:t>. Recorded in his class and research notebook.</a:t>
            </a:r>
            <a:r>
              <a:rPr lang="en-US" sz="1800">
                <a:solidFill>
                  <a:schemeClr val="dk1"/>
                </a:solidFill>
                <a:latin typeface="Arial"/>
                <a:ea typeface="Arial"/>
                <a:cs typeface="Arial"/>
                <a:sym typeface="Arial"/>
              </a:rPr>
              <a:t> </a:t>
            </a:r>
          </a:p>
        </p:txBody>
      </p:sp>
      <p:sp>
        <p:nvSpPr>
          <p:cNvPr id="130" name="Shape 130"/>
          <p:cNvSpPr txBox="1"/>
          <p:nvPr/>
        </p:nvSpPr>
        <p:spPr>
          <a:xfrm>
            <a:off x="5181600" y="2598394"/>
            <a:ext cx="2141115" cy="30777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400">
                <a:solidFill>
                  <a:schemeClr val="dk1"/>
                </a:solidFill>
                <a:latin typeface="Calibri"/>
                <a:ea typeface="Calibri"/>
                <a:cs typeface="Calibri"/>
                <a:sym typeface="Calibri"/>
              </a:rPr>
              <a:t>Wheeler 1945, 1949</a:t>
            </a:r>
          </a:p>
        </p:txBody>
      </p:sp>
      <p:sp>
        <p:nvSpPr>
          <p:cNvPr id="131" name="Shape 131"/>
          <p:cNvSpPr txBox="1"/>
          <p:nvPr/>
        </p:nvSpPr>
        <p:spPr>
          <a:xfrm>
            <a:off x="3429000" y="5280123"/>
            <a:ext cx="2428008"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Arial"/>
                <a:ea typeface="Arial"/>
                <a:cs typeface="Arial"/>
                <a:sym typeface="Arial"/>
              </a:rPr>
              <a:t>If you would learn</a:t>
            </a:r>
            <a:r>
              <a:rPr lang="en-US" sz="1800">
                <a:solidFill>
                  <a:schemeClr val="dk1"/>
                </a:solidFill>
                <a:latin typeface="Calibri"/>
                <a:ea typeface="Calibri"/>
                <a:cs typeface="Calibri"/>
                <a:sym typeface="Calibri"/>
              </a:rPr>
              <a:t>,</a:t>
            </a:r>
            <a:r>
              <a:rPr lang="en-US" sz="1800">
                <a:solidFill>
                  <a:schemeClr val="dk1"/>
                </a:solidFill>
                <a:latin typeface="Arial"/>
                <a:ea typeface="Arial"/>
                <a:cs typeface="Arial"/>
                <a:sym typeface="Arial"/>
              </a:rPr>
              <a:t> teach!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1792288" y="5410200"/>
            <a:ext cx="5486399" cy="685799"/>
          </a:xfrm>
          <a:prstGeom prst="rect">
            <a:avLst/>
          </a:prstGeom>
          <a:noFill/>
          <a:ln>
            <a:noFill/>
          </a:ln>
        </p:spPr>
        <p:txBody>
          <a:bodyPr lIns="91425" tIns="45700" rIns="91425" bIns="45700" anchor="b" anchorCtr="0">
            <a:noAutofit/>
          </a:bodyPr>
          <a:lstStyle/>
          <a:p>
            <a:pPr marL="0" marR="0" lvl="0" indent="0" algn="l" rtl="0">
              <a:spcBef>
                <a:spcPts val="0"/>
              </a:spcBef>
              <a:buClr>
                <a:schemeClr val="dk1"/>
              </a:buClr>
              <a:buSzPct val="25000"/>
              <a:buFont typeface="Calibri"/>
              <a:buNone/>
            </a:pPr>
            <a:endParaRPr sz="2000" b="1" i="0" u="none" strike="noStrike" cap="none">
              <a:solidFill>
                <a:schemeClr val="dk1"/>
              </a:solidFill>
              <a:latin typeface="Calibri"/>
              <a:ea typeface="Calibri"/>
              <a:cs typeface="Calibri"/>
              <a:sym typeface="Calibri"/>
            </a:endParaRPr>
          </a:p>
        </p:txBody>
      </p:sp>
      <p:sp>
        <p:nvSpPr>
          <p:cNvPr id="137" name="Shape 137"/>
          <p:cNvSpPr txBox="1">
            <a:spLocks noGrp="1"/>
          </p:cNvSpPr>
          <p:nvPr>
            <p:ph type="body" idx="1"/>
          </p:nvPr>
        </p:nvSpPr>
        <p:spPr>
          <a:xfrm>
            <a:off x="1792288" y="6172200"/>
            <a:ext cx="5486399" cy="4572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endParaRPr sz="1400" b="0" i="0" u="none" strike="noStrike" cap="none">
              <a:solidFill>
                <a:schemeClr val="dk1"/>
              </a:solidFill>
              <a:latin typeface="Calibri"/>
              <a:ea typeface="Calibri"/>
              <a:cs typeface="Calibri"/>
              <a:sym typeface="Calibri"/>
            </a:endParaRPr>
          </a:p>
        </p:txBody>
      </p:sp>
      <p:pic>
        <p:nvPicPr>
          <p:cNvPr id="138" name="Shape 138"/>
          <p:cNvPicPr preferRelativeResize="0">
            <a:picLocks noGrp="1"/>
          </p:cNvPicPr>
          <p:nvPr>
            <p:ph type="pic" idx="2"/>
          </p:nvPr>
        </p:nvPicPr>
        <p:blipFill rotWithShape="1">
          <a:blip r:embed="rId3">
            <a:alphaModFix/>
          </a:blip>
          <a:srcRect t="336" b="335"/>
          <a:stretch/>
        </p:blipFill>
        <p:spPr>
          <a:xfrm>
            <a:off x="609600" y="612775"/>
            <a:ext cx="8001000" cy="44926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p:nvPr/>
        </p:nvSpPr>
        <p:spPr>
          <a:xfrm>
            <a:off x="676562" y="921326"/>
            <a:ext cx="7848599" cy="503214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dirty="0" smtClean="0">
                <a:solidFill>
                  <a:schemeClr val="dk1"/>
                </a:solidFill>
                <a:latin typeface="Calibri"/>
                <a:ea typeface="Calibri"/>
                <a:cs typeface="Calibri"/>
                <a:sym typeface="Calibri"/>
              </a:rPr>
              <a:t>The page following </a:t>
            </a:r>
            <a:r>
              <a:rPr lang="en-US" sz="1800" dirty="0">
                <a:solidFill>
                  <a:schemeClr val="dk1"/>
                </a:solidFill>
                <a:latin typeface="Calibri"/>
                <a:ea typeface="Calibri"/>
                <a:cs typeface="Calibri"/>
                <a:sym typeface="Calibri"/>
              </a:rPr>
              <a:t>testifies to Wheeler's strong commitment to his conception of Mach's </a:t>
            </a:r>
            <a:r>
              <a:rPr lang="en-US" sz="1800" dirty="0" smtClean="0">
                <a:solidFill>
                  <a:schemeClr val="dk1"/>
                </a:solidFill>
                <a:latin typeface="Calibri"/>
                <a:ea typeface="Calibri"/>
                <a:cs typeface="Calibri"/>
                <a:sym typeface="Calibri"/>
              </a:rPr>
              <a:t>principle (transcribed from Notebook):</a:t>
            </a:r>
            <a:endParaRPr lang="en-US" sz="1800" dirty="0">
              <a:solidFill>
                <a:schemeClr val="dk1"/>
              </a:solidFill>
              <a:latin typeface="Calibri"/>
              <a:ea typeface="Calibri"/>
              <a:cs typeface="Calibri"/>
              <a:sym typeface="Calibri"/>
            </a:endParaRPr>
          </a:p>
          <a:p>
            <a:pPr marL="0" marR="0" lvl="0" indent="0" algn="l" rtl="0">
              <a:spcBef>
                <a:spcPts val="0"/>
              </a:spcBef>
              <a:buSzPct val="25000"/>
              <a:buNone/>
            </a:pPr>
            <a:r>
              <a:rPr lang="en-US" sz="1800" b="1" dirty="0">
                <a:solidFill>
                  <a:schemeClr val="dk1"/>
                </a:solidFill>
                <a:latin typeface="Calibri"/>
                <a:ea typeface="Calibri"/>
                <a:cs typeface="Calibri"/>
                <a:sym typeface="Calibri"/>
              </a:rPr>
              <a:t>Question</a:t>
            </a:r>
            <a:r>
              <a:rPr lang="en-US" sz="1800" dirty="0">
                <a:solidFill>
                  <a:schemeClr val="dk1"/>
                </a:solidFill>
                <a:latin typeface="Calibri"/>
                <a:ea typeface="Calibri"/>
                <a:cs typeface="Calibri"/>
                <a:sym typeface="Calibri"/>
              </a:rPr>
              <a:t> raised (in class) whether </a:t>
            </a:r>
            <a:r>
              <a:rPr lang="en-US" sz="1800" i="1" dirty="0">
                <a:solidFill>
                  <a:schemeClr val="dk1"/>
                </a:solidFill>
                <a:latin typeface="Calibri"/>
                <a:ea typeface="Calibri"/>
                <a:cs typeface="Calibri"/>
                <a:sym typeface="Calibri"/>
              </a:rPr>
              <a:t>mass density enough to permit open or closed universe, in view of expansion rate?</a:t>
            </a:r>
            <a:r>
              <a:rPr lang="en-US" sz="1800" dirty="0">
                <a:solidFill>
                  <a:schemeClr val="dk1"/>
                </a:solidFill>
                <a:latin typeface="Calibri"/>
                <a:ea typeface="Calibri"/>
                <a:cs typeface="Calibri"/>
                <a:sym typeface="Calibri"/>
              </a:rPr>
              <a:t> </a:t>
            </a:r>
          </a:p>
          <a:p>
            <a:pPr marL="0" marR="0" lvl="0" indent="0" algn="l" rtl="0">
              <a:spcBef>
                <a:spcPts val="0"/>
              </a:spcBef>
              <a:buSzPct val="25000"/>
              <a:buNone/>
            </a:pPr>
            <a:r>
              <a:rPr lang="en-US" sz="1800" b="1" dirty="0">
                <a:solidFill>
                  <a:schemeClr val="dk1"/>
                </a:solidFill>
                <a:latin typeface="Calibri"/>
                <a:ea typeface="Calibri"/>
                <a:cs typeface="Calibri"/>
                <a:sym typeface="Calibri"/>
              </a:rPr>
              <a:t>Answer</a:t>
            </a:r>
            <a:r>
              <a:rPr lang="en-US" sz="1800" dirty="0">
                <a:solidFill>
                  <a:schemeClr val="dk1"/>
                </a:solidFill>
                <a:latin typeface="Calibri"/>
                <a:ea typeface="Calibri"/>
                <a:cs typeface="Calibri"/>
                <a:sym typeface="Calibri"/>
              </a:rPr>
              <a:t>: Conclude from above that </a:t>
            </a:r>
            <a:r>
              <a:rPr lang="en-US" sz="1800" i="1" dirty="0">
                <a:solidFill>
                  <a:schemeClr val="dk1"/>
                </a:solidFill>
                <a:latin typeface="Calibri"/>
                <a:ea typeface="Calibri"/>
                <a:cs typeface="Calibri"/>
                <a:sym typeface="Calibri"/>
              </a:rPr>
              <a:t>closure comes first</a:t>
            </a:r>
            <a:r>
              <a:rPr lang="en-US" sz="1800" dirty="0">
                <a:solidFill>
                  <a:schemeClr val="dk1"/>
                </a:solidFill>
                <a:latin typeface="Calibri"/>
                <a:ea typeface="Calibri"/>
                <a:cs typeface="Calibri"/>
                <a:sym typeface="Calibri"/>
              </a:rPr>
              <a:t>; density knowledge too poor to permit proof of contradiction; </a:t>
            </a:r>
            <a:r>
              <a:rPr lang="en-US" sz="1800" i="1" dirty="0">
                <a:solidFill>
                  <a:schemeClr val="dk1"/>
                </a:solidFill>
                <a:latin typeface="Calibri"/>
                <a:ea typeface="Calibri"/>
                <a:cs typeface="Calibri"/>
                <a:sym typeface="Calibri"/>
              </a:rPr>
              <a:t>closure so fundamental to whole Mach idea </a:t>
            </a:r>
            <a:r>
              <a:rPr lang="en-US" sz="1800" dirty="0">
                <a:solidFill>
                  <a:schemeClr val="dk1"/>
                </a:solidFill>
                <a:latin typeface="Calibri"/>
                <a:ea typeface="Calibri"/>
                <a:cs typeface="Calibri"/>
                <a:sym typeface="Calibri"/>
              </a:rPr>
              <a:t>that in present state of knowledge think of density value having to </a:t>
            </a:r>
            <a:r>
              <a:rPr lang="en-US" sz="1800" i="1" dirty="0">
                <a:solidFill>
                  <a:schemeClr val="dk1"/>
                </a:solidFill>
                <a:latin typeface="Calibri"/>
                <a:ea typeface="Calibri"/>
                <a:cs typeface="Calibri"/>
                <a:sym typeface="Calibri"/>
              </a:rPr>
              <a:t>yield precedence to Mach principle.</a:t>
            </a: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600"/>
              </a:spcBef>
              <a:spcAft>
                <a:spcPts val="0"/>
              </a:spcAft>
              <a:buSzPct val="25000"/>
              <a:buNone/>
            </a:pPr>
            <a:r>
              <a:rPr lang="en-US" sz="1800" dirty="0">
                <a:solidFill>
                  <a:schemeClr val="dk1"/>
                </a:solidFill>
                <a:latin typeface="Calibri"/>
                <a:ea typeface="Calibri"/>
                <a:cs typeface="Calibri"/>
                <a:sym typeface="Calibri"/>
              </a:rPr>
              <a:t>The notebooks show efforts to describe </a:t>
            </a:r>
            <a:r>
              <a:rPr lang="en-US" sz="1800" dirty="0" err="1">
                <a:solidFill>
                  <a:schemeClr val="dk1"/>
                </a:solidFill>
                <a:latin typeface="Calibri"/>
                <a:ea typeface="Calibri"/>
                <a:cs typeface="Calibri"/>
                <a:sym typeface="Calibri"/>
              </a:rPr>
              <a:t>spacetime</a:t>
            </a:r>
            <a:r>
              <a:rPr lang="en-US" sz="1800" dirty="0">
                <a:solidFill>
                  <a:schemeClr val="dk1"/>
                </a:solidFill>
                <a:latin typeface="Calibri"/>
                <a:ea typeface="Calibri"/>
                <a:cs typeface="Calibri"/>
                <a:sym typeface="Calibri"/>
              </a:rPr>
              <a:t>, in a complementary way, by  , </a:t>
            </a:r>
            <a:r>
              <a:rPr lang="en-US" sz="1800" dirty="0" err="1">
                <a:solidFill>
                  <a:schemeClr val="dk1"/>
                </a:solidFill>
                <a:latin typeface="Calibri"/>
                <a:ea typeface="Calibri"/>
                <a:cs typeface="Calibri"/>
                <a:sym typeface="Calibri"/>
              </a:rPr>
              <a:t>worldlines</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lightcones</a:t>
            </a:r>
            <a:r>
              <a:rPr lang="en-US" sz="1800" dirty="0">
                <a:solidFill>
                  <a:schemeClr val="dk1"/>
                </a:solidFill>
                <a:latin typeface="Calibri"/>
                <a:ea typeface="Calibri"/>
                <a:cs typeface="Calibri"/>
                <a:sym typeface="Calibri"/>
              </a:rPr>
              <a:t> and their "liaisons" </a:t>
            </a:r>
          </a:p>
          <a:p>
            <a:pPr marL="0" marR="0" lvl="0" indent="0" algn="l" rtl="0">
              <a:spcBef>
                <a:spcPts val="600"/>
              </a:spcBef>
              <a:spcAft>
                <a:spcPts val="0"/>
              </a:spcAft>
              <a:buSzPct val="25000"/>
              <a:buNone/>
            </a:pPr>
            <a:r>
              <a:rPr lang="en-US" sz="1800" dirty="0">
                <a:solidFill>
                  <a:schemeClr val="dk1"/>
                </a:solidFill>
                <a:latin typeface="Calibri"/>
                <a:ea typeface="Calibri"/>
                <a:cs typeface="Calibri"/>
                <a:sym typeface="Calibri"/>
              </a:rPr>
              <a:t>But </a:t>
            </a:r>
            <a:r>
              <a:rPr lang="en-US" sz="1800" dirty="0" err="1">
                <a:solidFill>
                  <a:schemeClr val="dk1"/>
                </a:solidFill>
                <a:latin typeface="Calibri"/>
                <a:ea typeface="Calibri"/>
                <a:cs typeface="Calibri"/>
                <a:sym typeface="Calibri"/>
              </a:rPr>
              <a:t>spacetime</a:t>
            </a:r>
            <a:r>
              <a:rPr lang="en-US" sz="1800" dirty="0">
                <a:solidFill>
                  <a:schemeClr val="dk1"/>
                </a:solidFill>
                <a:latin typeface="Calibri"/>
                <a:ea typeface="Calibri"/>
                <a:cs typeface="Calibri"/>
                <a:sym typeface="Calibri"/>
              </a:rPr>
              <a:t> and fields remain, and the vision changes from fields as subsidiary to particles to particles (classical bodies) made from fields. This vision, and Daring Conservatism itself, is revealed to the world on January 29, 1954 in the 12th </a:t>
            </a:r>
            <a:r>
              <a:rPr lang="en-US" sz="1800" b="1" dirty="0" err="1">
                <a:solidFill>
                  <a:schemeClr val="dk1"/>
                </a:solidFill>
                <a:latin typeface="Calibri"/>
                <a:ea typeface="Calibri"/>
                <a:cs typeface="Calibri"/>
                <a:sym typeface="Calibri"/>
              </a:rPr>
              <a:t>Richtmyer</a:t>
            </a:r>
            <a:r>
              <a:rPr lang="en-US" sz="1800" b="1" dirty="0">
                <a:solidFill>
                  <a:schemeClr val="dk1"/>
                </a:solidFill>
                <a:latin typeface="Calibri"/>
                <a:ea typeface="Calibri"/>
                <a:cs typeface="Calibri"/>
                <a:sym typeface="Calibri"/>
              </a:rPr>
              <a:t> lecture </a:t>
            </a:r>
            <a:r>
              <a:rPr lang="en-US" sz="1800" dirty="0">
                <a:solidFill>
                  <a:schemeClr val="dk1"/>
                </a:solidFill>
                <a:latin typeface="Calibri"/>
                <a:ea typeface="Calibri"/>
                <a:cs typeface="Calibri"/>
                <a:sym typeface="Calibri"/>
              </a:rPr>
              <a:t>of the APS. </a:t>
            </a:r>
          </a:p>
          <a:p>
            <a:pPr marL="0" marR="0" lvl="0" indent="0" algn="l" rtl="0">
              <a:spcBef>
                <a:spcPts val="600"/>
              </a:spcBef>
              <a:buSzPct val="25000"/>
              <a:buNone/>
            </a:pPr>
            <a:r>
              <a:rPr lang="en-US" sz="1800" dirty="0">
                <a:solidFill>
                  <a:schemeClr val="dk1"/>
                </a:solidFill>
                <a:latin typeface="Calibri"/>
                <a:ea typeface="Calibri"/>
                <a:cs typeface="Calibri"/>
                <a:sym typeface="Calibri"/>
              </a:rPr>
              <a:t>People still thought Wheeler was crazy, but this time they listened – the ideas fresh and sufficiently well-defined to work with (if only to refute).</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1701</Words>
  <Application>Microsoft Office PowerPoint</Application>
  <PresentationFormat>화면 슬라이드 쇼(4:3)</PresentationFormat>
  <Paragraphs>130</Paragraphs>
  <Slides>16</Slides>
  <Notes>16</Notes>
  <HiddenSlides>0</HiddenSlides>
  <MMClips>0</MMClips>
  <ScaleCrop>false</ScaleCrop>
  <HeadingPairs>
    <vt:vector size="4" baseType="variant">
      <vt:variant>
        <vt:lpstr>테마</vt:lpstr>
      </vt:variant>
      <vt:variant>
        <vt:i4>1</vt:i4>
      </vt:variant>
      <vt:variant>
        <vt:lpstr>슬라이드 제목</vt:lpstr>
      </vt:variant>
      <vt:variant>
        <vt:i4>16</vt:i4>
      </vt:variant>
    </vt:vector>
  </HeadingPairs>
  <TitlesOfParts>
    <vt:vector size="17" baseType="lpstr">
      <vt:lpstr>Office Theme</vt:lpstr>
      <vt:lpstr>The revival of General Relativity at Princeton.</vt:lpstr>
      <vt:lpstr>Dicke   Bleakney                Wheeler     about 1950</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revival of General Relativity at Princeton.</dc:title>
  <dc:creator>user</dc:creator>
  <cp:lastModifiedBy>user</cp:lastModifiedBy>
  <cp:revision>9</cp:revision>
  <dcterms:modified xsi:type="dcterms:W3CDTF">2017-07-06T09:01:24Z</dcterms:modified>
</cp:coreProperties>
</file>