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2" r:id="rId1"/>
  </p:sldMasterIdLst>
  <p:notesMasterIdLst>
    <p:notesMasterId r:id="rId41"/>
  </p:notesMasterIdLst>
  <p:handoutMasterIdLst>
    <p:handoutMasterId r:id="rId42"/>
  </p:handoutMasterIdLst>
  <p:sldIdLst>
    <p:sldId id="485" r:id="rId2"/>
    <p:sldId id="487" r:id="rId3"/>
    <p:sldId id="513" r:id="rId4"/>
    <p:sldId id="514" r:id="rId5"/>
    <p:sldId id="466" r:id="rId6"/>
    <p:sldId id="476" r:id="rId7"/>
    <p:sldId id="478" r:id="rId8"/>
    <p:sldId id="486" r:id="rId9"/>
    <p:sldId id="524" r:id="rId10"/>
    <p:sldId id="511" r:id="rId11"/>
    <p:sldId id="483" r:id="rId12"/>
    <p:sldId id="489" r:id="rId13"/>
    <p:sldId id="512" r:id="rId14"/>
    <p:sldId id="508" r:id="rId15"/>
    <p:sldId id="515" r:id="rId16"/>
    <p:sldId id="488" r:id="rId17"/>
    <p:sldId id="491" r:id="rId18"/>
    <p:sldId id="492" r:id="rId19"/>
    <p:sldId id="493" r:id="rId20"/>
    <p:sldId id="516" r:id="rId21"/>
    <p:sldId id="494" r:id="rId22"/>
    <p:sldId id="495" r:id="rId23"/>
    <p:sldId id="496" r:id="rId24"/>
    <p:sldId id="497" r:id="rId25"/>
    <p:sldId id="498" r:id="rId26"/>
    <p:sldId id="522" r:id="rId27"/>
    <p:sldId id="509" r:id="rId28"/>
    <p:sldId id="519" r:id="rId29"/>
    <p:sldId id="490" r:id="rId30"/>
    <p:sldId id="520" r:id="rId31"/>
    <p:sldId id="503" r:id="rId32"/>
    <p:sldId id="501" r:id="rId33"/>
    <p:sldId id="505" r:id="rId34"/>
    <p:sldId id="506" r:id="rId35"/>
    <p:sldId id="504" r:id="rId36"/>
    <p:sldId id="507" r:id="rId37"/>
    <p:sldId id="510" r:id="rId38"/>
    <p:sldId id="500" r:id="rId39"/>
    <p:sldId id="525" r:id="rId40"/>
  </p:sldIdLst>
  <p:sldSz cx="9144000" cy="6858000" type="screen4x3"/>
  <p:notesSz cx="6797675" cy="9928225"/>
  <p:custDataLst>
    <p:tags r:id="rId4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3" autoAdjust="0"/>
    <p:restoredTop sz="94649" autoAdjust="0"/>
  </p:normalViewPr>
  <p:slideViewPr>
    <p:cSldViewPr>
      <p:cViewPr varScale="1">
        <p:scale>
          <a:sx n="70" d="100"/>
          <a:sy n="70" d="100"/>
        </p:scale>
        <p:origin x="52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388" y="4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5" Type="http://schemas.openxmlformats.org/officeDocument/2006/relationships/image" Target="../media/image60.wmf"/><Relationship Id="rId4" Type="http://schemas.openxmlformats.org/officeDocument/2006/relationships/image" Target="../media/image59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4" Type="http://schemas.openxmlformats.org/officeDocument/2006/relationships/image" Target="../media/image65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Relationship Id="rId5" Type="http://schemas.openxmlformats.org/officeDocument/2006/relationships/image" Target="../media/image70.wmf"/><Relationship Id="rId4" Type="http://schemas.openxmlformats.org/officeDocument/2006/relationships/image" Target="../media/image69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78.wmf"/><Relationship Id="rId3" Type="http://schemas.openxmlformats.org/officeDocument/2006/relationships/image" Target="../media/image73.wmf"/><Relationship Id="rId7" Type="http://schemas.openxmlformats.org/officeDocument/2006/relationships/image" Target="../media/image77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6" Type="http://schemas.openxmlformats.org/officeDocument/2006/relationships/image" Target="../media/image76.wmf"/><Relationship Id="rId5" Type="http://schemas.openxmlformats.org/officeDocument/2006/relationships/image" Target="../media/image75.wmf"/><Relationship Id="rId4" Type="http://schemas.openxmlformats.org/officeDocument/2006/relationships/image" Target="../media/image74.wmf"/><Relationship Id="rId9" Type="http://schemas.openxmlformats.org/officeDocument/2006/relationships/image" Target="../media/image79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Relationship Id="rId4" Type="http://schemas.openxmlformats.org/officeDocument/2006/relationships/image" Target="../media/image86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88.wmf"/><Relationship Id="rId1" Type="http://schemas.openxmlformats.org/officeDocument/2006/relationships/image" Target="../media/image87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2" Type="http://schemas.openxmlformats.org/officeDocument/2006/relationships/image" Target="../media/image90.wmf"/><Relationship Id="rId1" Type="http://schemas.openxmlformats.org/officeDocument/2006/relationships/image" Target="../media/image89.wmf"/><Relationship Id="rId5" Type="http://schemas.openxmlformats.org/officeDocument/2006/relationships/image" Target="../media/image93.wmf"/><Relationship Id="rId4" Type="http://schemas.openxmlformats.org/officeDocument/2006/relationships/image" Target="../media/image9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3" Type="http://schemas.openxmlformats.org/officeDocument/2006/relationships/image" Target="../media/image95.wmf"/><Relationship Id="rId7" Type="http://schemas.openxmlformats.org/officeDocument/2006/relationships/image" Target="../media/image99.wmf"/><Relationship Id="rId2" Type="http://schemas.openxmlformats.org/officeDocument/2006/relationships/image" Target="../media/image94.wmf"/><Relationship Id="rId1" Type="http://schemas.openxmlformats.org/officeDocument/2006/relationships/image" Target="../media/image71.wmf"/><Relationship Id="rId6" Type="http://schemas.openxmlformats.org/officeDocument/2006/relationships/image" Target="../media/image98.wmf"/><Relationship Id="rId11" Type="http://schemas.openxmlformats.org/officeDocument/2006/relationships/image" Target="../media/image103.wmf"/><Relationship Id="rId5" Type="http://schemas.openxmlformats.org/officeDocument/2006/relationships/image" Target="../media/image97.wmf"/><Relationship Id="rId10" Type="http://schemas.openxmlformats.org/officeDocument/2006/relationships/image" Target="../media/image102.wmf"/><Relationship Id="rId4" Type="http://schemas.openxmlformats.org/officeDocument/2006/relationships/image" Target="../media/image96.wmf"/><Relationship Id="rId9" Type="http://schemas.openxmlformats.org/officeDocument/2006/relationships/image" Target="../media/image101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wmf"/><Relationship Id="rId7" Type="http://schemas.openxmlformats.org/officeDocument/2006/relationships/image" Target="../media/image99.wmf"/><Relationship Id="rId2" Type="http://schemas.openxmlformats.org/officeDocument/2006/relationships/image" Target="../media/image105.wmf"/><Relationship Id="rId1" Type="http://schemas.openxmlformats.org/officeDocument/2006/relationships/image" Target="../media/image104.wmf"/><Relationship Id="rId6" Type="http://schemas.openxmlformats.org/officeDocument/2006/relationships/image" Target="../media/image98.wmf"/><Relationship Id="rId5" Type="http://schemas.openxmlformats.org/officeDocument/2006/relationships/image" Target="../media/image103.wmf"/><Relationship Id="rId4" Type="http://schemas.openxmlformats.org/officeDocument/2006/relationships/image" Target="../media/image107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wmf"/><Relationship Id="rId2" Type="http://schemas.openxmlformats.org/officeDocument/2006/relationships/image" Target="../media/image109.wmf"/><Relationship Id="rId1" Type="http://schemas.openxmlformats.org/officeDocument/2006/relationships/image" Target="../media/image108.wmf"/><Relationship Id="rId6" Type="http://schemas.openxmlformats.org/officeDocument/2006/relationships/image" Target="../media/image113.wmf"/><Relationship Id="rId5" Type="http://schemas.openxmlformats.org/officeDocument/2006/relationships/image" Target="../media/image112.wmf"/><Relationship Id="rId4" Type="http://schemas.openxmlformats.org/officeDocument/2006/relationships/image" Target="../media/image111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wmf"/><Relationship Id="rId2" Type="http://schemas.openxmlformats.org/officeDocument/2006/relationships/image" Target="../media/image115.wmf"/><Relationship Id="rId1" Type="http://schemas.openxmlformats.org/officeDocument/2006/relationships/image" Target="../media/image114.wmf"/><Relationship Id="rId6" Type="http://schemas.openxmlformats.org/officeDocument/2006/relationships/image" Target="../media/image119.wmf"/><Relationship Id="rId5" Type="http://schemas.openxmlformats.org/officeDocument/2006/relationships/image" Target="../media/image118.wmf"/><Relationship Id="rId4" Type="http://schemas.openxmlformats.org/officeDocument/2006/relationships/image" Target="../media/image117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1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wmf"/><Relationship Id="rId2" Type="http://schemas.openxmlformats.org/officeDocument/2006/relationships/image" Target="../media/image111.wmf"/><Relationship Id="rId1" Type="http://schemas.openxmlformats.org/officeDocument/2006/relationships/image" Target="../media/image120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wmf"/><Relationship Id="rId7" Type="http://schemas.openxmlformats.org/officeDocument/2006/relationships/image" Target="../media/image128.wmf"/><Relationship Id="rId2" Type="http://schemas.openxmlformats.org/officeDocument/2006/relationships/image" Target="../media/image123.wmf"/><Relationship Id="rId1" Type="http://schemas.openxmlformats.org/officeDocument/2006/relationships/image" Target="../media/image122.wmf"/><Relationship Id="rId6" Type="http://schemas.openxmlformats.org/officeDocument/2006/relationships/image" Target="../media/image127.wmf"/><Relationship Id="rId5" Type="http://schemas.openxmlformats.org/officeDocument/2006/relationships/image" Target="../media/image126.wmf"/><Relationship Id="rId4" Type="http://schemas.openxmlformats.org/officeDocument/2006/relationships/image" Target="../media/image125.w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image" Target="../media/image98.wmf"/><Relationship Id="rId7" Type="http://schemas.openxmlformats.org/officeDocument/2006/relationships/image" Target="../media/image133.wmf"/><Relationship Id="rId2" Type="http://schemas.openxmlformats.org/officeDocument/2006/relationships/image" Target="../media/image77.wmf"/><Relationship Id="rId1" Type="http://schemas.openxmlformats.org/officeDocument/2006/relationships/image" Target="../media/image129.wmf"/><Relationship Id="rId6" Type="http://schemas.openxmlformats.org/officeDocument/2006/relationships/image" Target="../media/image132.wmf"/><Relationship Id="rId5" Type="http://schemas.openxmlformats.org/officeDocument/2006/relationships/image" Target="../media/image131.wmf"/><Relationship Id="rId4" Type="http://schemas.openxmlformats.org/officeDocument/2006/relationships/image" Target="../media/image130.wmf"/><Relationship Id="rId9" Type="http://schemas.openxmlformats.org/officeDocument/2006/relationships/image" Target="../media/image134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wmf"/><Relationship Id="rId7" Type="http://schemas.openxmlformats.org/officeDocument/2006/relationships/image" Target="../media/image141.wmf"/><Relationship Id="rId2" Type="http://schemas.openxmlformats.org/officeDocument/2006/relationships/image" Target="../media/image136.wmf"/><Relationship Id="rId1" Type="http://schemas.openxmlformats.org/officeDocument/2006/relationships/image" Target="../media/image135.wmf"/><Relationship Id="rId6" Type="http://schemas.openxmlformats.org/officeDocument/2006/relationships/image" Target="../media/image140.wmf"/><Relationship Id="rId5" Type="http://schemas.openxmlformats.org/officeDocument/2006/relationships/image" Target="../media/image139.wmf"/><Relationship Id="rId4" Type="http://schemas.openxmlformats.org/officeDocument/2006/relationships/image" Target="../media/image138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wmf"/><Relationship Id="rId3" Type="http://schemas.openxmlformats.org/officeDocument/2006/relationships/image" Target="../media/image144.wmf"/><Relationship Id="rId7" Type="http://schemas.openxmlformats.org/officeDocument/2006/relationships/image" Target="../media/image148.wmf"/><Relationship Id="rId2" Type="http://schemas.openxmlformats.org/officeDocument/2006/relationships/image" Target="../media/image143.wmf"/><Relationship Id="rId1" Type="http://schemas.openxmlformats.org/officeDocument/2006/relationships/image" Target="../media/image142.wmf"/><Relationship Id="rId6" Type="http://schemas.openxmlformats.org/officeDocument/2006/relationships/image" Target="../media/image147.wmf"/><Relationship Id="rId5" Type="http://schemas.openxmlformats.org/officeDocument/2006/relationships/image" Target="../media/image146.wmf"/><Relationship Id="rId4" Type="http://schemas.openxmlformats.org/officeDocument/2006/relationships/image" Target="../media/image145.wmf"/><Relationship Id="rId9" Type="http://schemas.openxmlformats.org/officeDocument/2006/relationships/image" Target="../media/image150.w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wmf"/><Relationship Id="rId3" Type="http://schemas.openxmlformats.org/officeDocument/2006/relationships/image" Target="../media/image153.wmf"/><Relationship Id="rId7" Type="http://schemas.openxmlformats.org/officeDocument/2006/relationships/image" Target="../media/image157.wmf"/><Relationship Id="rId2" Type="http://schemas.openxmlformats.org/officeDocument/2006/relationships/image" Target="../media/image152.wmf"/><Relationship Id="rId1" Type="http://schemas.openxmlformats.org/officeDocument/2006/relationships/image" Target="../media/image151.wmf"/><Relationship Id="rId6" Type="http://schemas.openxmlformats.org/officeDocument/2006/relationships/image" Target="../media/image156.wmf"/><Relationship Id="rId5" Type="http://schemas.openxmlformats.org/officeDocument/2006/relationships/image" Target="../media/image155.wmf"/><Relationship Id="rId4" Type="http://schemas.openxmlformats.org/officeDocument/2006/relationships/image" Target="../media/image154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wmf"/><Relationship Id="rId2" Type="http://schemas.openxmlformats.org/officeDocument/2006/relationships/image" Target="../media/image160.wmf"/><Relationship Id="rId1" Type="http://schemas.openxmlformats.org/officeDocument/2006/relationships/image" Target="../media/image159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4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image" Target="../media/image42.wmf"/><Relationship Id="rId7" Type="http://schemas.openxmlformats.org/officeDocument/2006/relationships/image" Target="../media/image46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10" Type="http://schemas.openxmlformats.org/officeDocument/2006/relationships/image" Target="../media/image49.wmf"/><Relationship Id="rId4" Type="http://schemas.openxmlformats.org/officeDocument/2006/relationships/image" Target="../media/image43.wmf"/><Relationship Id="rId9" Type="http://schemas.openxmlformats.org/officeDocument/2006/relationships/image" Target="../media/image4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4" Type="http://schemas.openxmlformats.org/officeDocument/2006/relationships/image" Target="../media/image5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D08053B6-4A7D-421C-A977-4DFB199C2332}" type="datetimeFigureOut">
              <a:rPr lang="zh-CN" altLang="en-US"/>
              <a:pPr>
                <a:defRPr/>
              </a:pPr>
              <a:t>2017/7/4</a:t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4E464FF-9A54-4682-9D2F-00D3C1BD098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94435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4AD2F06-8A0B-446C-8801-1A2BEEE40EC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48932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The DOF</a:t>
            </a:r>
            <a:r>
              <a:rPr lang="en-US" altLang="zh-CN" baseline="0" dirty="0" smtClean="0"/>
              <a:t> and states of polarizations in </a:t>
            </a:r>
            <a:r>
              <a:rPr lang="en-US" altLang="zh-CN" baseline="0" dirty="0" err="1" smtClean="0"/>
              <a:t>Horndeski</a:t>
            </a:r>
            <a:r>
              <a:rPr lang="en-US" altLang="zh-CN" baseline="0" dirty="0" smtClean="0"/>
              <a:t> theory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AD2F06-8A0B-446C-8801-1A2BEEE40ECC}" type="slidenum">
              <a:rPr lang="en-US" altLang="zh-CN" smtClean="0"/>
              <a:pPr>
                <a:defRPr/>
              </a:pPr>
              <a:t>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6506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Check</a:t>
            </a:r>
            <a:r>
              <a:rPr lang="en-US" altLang="zh-CN" baseline="0" dirty="0" smtClean="0"/>
              <a:t> the </a:t>
            </a:r>
            <a:r>
              <a:rPr lang="en-US" altLang="zh-CN" baseline="0" dirty="0" err="1" smtClean="0"/>
              <a:t>dofs</a:t>
            </a:r>
            <a:r>
              <a:rPr lang="en-US" altLang="zh-CN" baseline="0" dirty="0" smtClean="0"/>
              <a:t> and particle contents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AD2F06-8A0B-446C-8801-1A2BEEE40ECC}" type="slidenum">
              <a:rPr lang="en-US" altLang="zh-CN" smtClean="0"/>
              <a:pPr>
                <a:defRPr/>
              </a:pPr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76994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更严格分析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AD2F06-8A0B-446C-8801-1A2BEEE40ECC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41117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等价的标量张量理论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AD2F06-8A0B-446C-8801-1A2BEEE40ECC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56599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AD2F06-8A0B-446C-8801-1A2BEEE40ECC}" type="slidenum">
              <a:rPr lang="en-US" altLang="zh-CN" smtClean="0"/>
              <a:pPr>
                <a:defRPr/>
              </a:pPr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68650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考虑质量效应及无质量极限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AD2F06-8A0B-446C-8801-1A2BEEE40ECC}" type="slidenum">
              <a:rPr lang="en-US" altLang="zh-CN" smtClean="0"/>
              <a:pPr>
                <a:defRPr/>
              </a:pPr>
              <a:t>31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9705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纵模与横模幅度比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AD2F06-8A0B-446C-8801-1A2BEEE40ECC}" type="slidenum">
              <a:rPr lang="en-US" altLang="zh-CN" smtClean="0"/>
              <a:pPr>
                <a:defRPr/>
              </a:pPr>
              <a:t>36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4677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The DOF and the polarization states in f(R) and scalar-tensor</a:t>
            </a:r>
            <a:r>
              <a:rPr lang="en-US" altLang="zh-CN" baseline="0" dirty="0" smtClean="0"/>
              <a:t> theory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AD2F06-8A0B-446C-8801-1A2BEEE40ECC}" type="slidenum">
              <a:rPr lang="en-US" altLang="zh-CN" smtClean="0"/>
              <a:pPr>
                <a:defRPr/>
              </a:pPr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9319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No effect on geodesics, need to measure geodesic deviation, how</a:t>
            </a:r>
            <a:r>
              <a:rPr lang="en-US" altLang="zh-CN" baseline="0" dirty="0" smtClean="0"/>
              <a:t> to combine R_{i0j0}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AD2F06-8A0B-446C-8801-1A2BEEE40ECC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6221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AD2F06-8A0B-446C-8801-1A2BEEE40ECC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416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爱因斯坦引力波由</a:t>
            </a:r>
            <a:r>
              <a:rPr lang="en-US" altLang="zh-CN" dirty="0" smtClean="0"/>
              <a:t>Weyl</a:t>
            </a:r>
            <a:r>
              <a:rPr lang="zh-CN" altLang="en-US" dirty="0" smtClean="0"/>
              <a:t>张量确定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AD2F06-8A0B-446C-8801-1A2BEEE40ECC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7238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Polarizations</a:t>
            </a:r>
            <a:r>
              <a:rPr lang="en-US" altLang="zh-CN" baseline="0" dirty="0" smtClean="0"/>
              <a:t> classify by the six Newman-Penrose quantities, they t</a:t>
            </a:r>
            <a:r>
              <a:rPr lang="en-US" altLang="zh-CN" dirty="0" smtClean="0"/>
              <a:t>ell us how to combine</a:t>
            </a:r>
            <a:r>
              <a:rPr lang="en-US" altLang="zh-CN" baseline="0" dirty="0" smtClean="0"/>
              <a:t> the electric part of Riemann tensor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AD2F06-8A0B-446C-8801-1A2BEEE40ECC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1519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AD2F06-8A0B-446C-8801-1A2BEEE40ECC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226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Two key</a:t>
            </a:r>
            <a:r>
              <a:rPr lang="en-US" altLang="zh-CN" baseline="0" dirty="0" smtClean="0"/>
              <a:t> points: (1) we find that \Psi_2=0, the result \Psi_2\</a:t>
            </a:r>
            <a:r>
              <a:rPr lang="en-US" altLang="zh-CN" baseline="0" dirty="0" err="1" smtClean="0"/>
              <a:t>neq</a:t>
            </a:r>
            <a:r>
              <a:rPr lang="en-US" altLang="zh-CN" baseline="0" dirty="0" smtClean="0"/>
              <a:t> 0 in the literature is wrong; (2) even though \Psi_2=0, longitudinal mode still presents, so the NP formulae is not applicable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AD2F06-8A0B-446C-8801-1A2BEEE40ECC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35880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F(R)</a:t>
            </a:r>
            <a:r>
              <a:rPr lang="zh-CN" altLang="en-US" dirty="0" smtClean="0"/>
              <a:t>引力中引力波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AD2F06-8A0B-446C-8801-1A2BEEE40ECC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1979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  <a:p>
            <a:pPr>
              <a:defRPr/>
            </a:pPr>
            <a:fld id="{0F77D628-4285-4E03-AE68-24203BE1B55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185722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020984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9023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9023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753420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85800" y="1295400"/>
            <a:ext cx="3810000" cy="23415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23415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85800" y="3789363"/>
            <a:ext cx="3810000" cy="23415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8200" y="3789363"/>
            <a:ext cx="3810000" cy="23415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233703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98B39E4-8372-4469-AA3E-0586529E5B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56398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  <a:p>
            <a:pPr>
              <a:defRPr/>
            </a:pPr>
            <a:fld id="{508D7161-138F-4A85-9D6E-653A52C0509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11965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35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35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  <a:p>
            <a:pPr>
              <a:defRPr/>
            </a:pPr>
            <a:fld id="{E4C0D0FA-5FC4-4C9F-9E84-7EB65271E84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5693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  <a:p>
            <a:pPr>
              <a:defRPr/>
            </a:pPr>
            <a:fld id="{690E7437-B0CE-4EA2-BA1B-0833A9E144E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355484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2E24880-47CA-41A0-8B2C-3B3AC53232B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36468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  <a:p>
            <a:pPr>
              <a:defRPr/>
            </a:pPr>
            <a:fld id="{62D7FC87-F5D8-429C-A992-5936B34D675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469602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  <a:p>
            <a:pPr>
              <a:defRPr/>
            </a:pPr>
            <a:fld id="{F09884A2-9175-4370-B6F8-BF521F15FD0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865949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  <a:p>
            <a:pPr>
              <a:defRPr/>
            </a:pPr>
            <a:fld id="{B18E75EF-916E-4210-8F5E-B0534CF3D79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536440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19"/>
          <p:cNvSpPr>
            <a:spLocks noChangeArrowheads="1"/>
          </p:cNvSpPr>
          <p:nvPr/>
        </p:nvSpPr>
        <p:spPr bwMode="auto">
          <a:xfrm>
            <a:off x="609600" y="957263"/>
            <a:ext cx="8534400" cy="71437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99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defRPr/>
            </a:pPr>
            <a:endParaRPr lang="zh-CN" altLang="en-US" smtClean="0">
              <a:solidFill>
                <a:srgbClr val="FFFFFF"/>
              </a:solidFill>
            </a:endParaRPr>
          </a:p>
        </p:txBody>
      </p:sp>
      <p:pic>
        <p:nvPicPr>
          <p:cNvPr id="1029" name="图片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244" y="23813"/>
            <a:ext cx="1192212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2929FF"/>
                </a:solidFill>
              </a:defRPr>
            </a:lvl1pPr>
          </a:lstStyle>
          <a:p>
            <a:pPr>
              <a:defRPr/>
            </a:pPr>
            <a:endParaRPr lang="zh-CN" altLang="en-US"/>
          </a:p>
          <a:p>
            <a:pPr>
              <a:defRPr/>
            </a:pPr>
            <a:fld id="{46D7F94A-890E-4165-B510-2EFC7A0F300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84" r:id="rId1"/>
    <p:sldLayoutId id="2147483991" r:id="rId2"/>
    <p:sldLayoutId id="2147483985" r:id="rId3"/>
    <p:sldLayoutId id="2147483986" r:id="rId4"/>
    <p:sldLayoutId id="2147483987" r:id="rId5"/>
    <p:sldLayoutId id="2147483992" r:id="rId6"/>
    <p:sldLayoutId id="2147483988" r:id="rId7"/>
    <p:sldLayoutId id="2147483989" r:id="rId8"/>
    <p:sldLayoutId id="2147483990" r:id="rId9"/>
    <p:sldLayoutId id="2147483993" r:id="rId10"/>
    <p:sldLayoutId id="2147483994" r:id="rId11"/>
    <p:sldLayoutId id="2147483995" r:id="rId12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rgbClr val="0000CC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rgbClr val="0000CC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rgbClr val="0000CC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rgbClr val="0000CC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rgbClr val="0000CC"/>
          </a:solidFill>
          <a:latin typeface="Times New Roman" pitchFamily="18" charset="0"/>
          <a:ea typeface="黑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0000CC"/>
          </a:solidFill>
          <a:latin typeface="Times New Roman" pitchFamily="18" charset="0"/>
          <a:ea typeface="黑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0000CC"/>
          </a:solidFill>
          <a:latin typeface="Times New Roman" pitchFamily="18" charset="0"/>
          <a:ea typeface="黑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0000CC"/>
          </a:solidFill>
          <a:latin typeface="Times New Roman" pitchFamily="18" charset="0"/>
          <a:ea typeface="黑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0000CC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20000"/>
        <a:buFont typeface="Wingdings" panose="05000000000000000000" pitchFamily="2" charset="2"/>
        <a:buChar char="§"/>
        <a:defRPr kumimoji="1"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accent2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accent2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accent2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accent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accent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accent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accent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accent2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13" Type="http://schemas.openxmlformats.org/officeDocument/2006/relationships/image" Target="../media/image39.emf"/><Relationship Id="rId18" Type="http://schemas.openxmlformats.org/officeDocument/2006/relationships/oleObject" Target="../embeddings/oleObject32.bin"/><Relationship Id="rId3" Type="http://schemas.openxmlformats.org/officeDocument/2006/relationships/image" Target="../media/image35.emf"/><Relationship Id="rId7" Type="http://schemas.openxmlformats.org/officeDocument/2006/relationships/image" Target="../media/image31.wmf"/><Relationship Id="rId12" Type="http://schemas.openxmlformats.org/officeDocument/2006/relationships/image" Target="../media/image38.emf"/><Relationship Id="rId17" Type="http://schemas.openxmlformats.org/officeDocument/2006/relationships/image" Target="../media/image34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1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32.wmf"/><Relationship Id="rId5" Type="http://schemas.openxmlformats.org/officeDocument/2006/relationships/image" Target="../media/image30.wmf"/><Relationship Id="rId15" Type="http://schemas.openxmlformats.org/officeDocument/2006/relationships/image" Target="../media/image33.wmf"/><Relationship Id="rId10" Type="http://schemas.openxmlformats.org/officeDocument/2006/relationships/oleObject" Target="../embeddings/oleObject29.bin"/><Relationship Id="rId19" Type="http://schemas.openxmlformats.org/officeDocument/2006/relationships/image" Target="../media/image3.wmf"/><Relationship Id="rId4" Type="http://schemas.openxmlformats.org/officeDocument/2006/relationships/oleObject" Target="../embeddings/oleObject27.bin"/><Relationship Id="rId9" Type="http://schemas.openxmlformats.org/officeDocument/2006/relationships/image" Target="../media/image37.emf"/><Relationship Id="rId14" Type="http://schemas.openxmlformats.org/officeDocument/2006/relationships/oleObject" Target="../embeddings/oleObject30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13" Type="http://schemas.openxmlformats.org/officeDocument/2006/relationships/image" Target="../media/image42.wmf"/><Relationship Id="rId18" Type="http://schemas.openxmlformats.org/officeDocument/2006/relationships/oleObject" Target="../embeddings/oleObject38.bin"/><Relationship Id="rId26" Type="http://schemas.openxmlformats.org/officeDocument/2006/relationships/oleObject" Target="../embeddings/oleObject42.bin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46.wmf"/><Relationship Id="rId7" Type="http://schemas.openxmlformats.org/officeDocument/2006/relationships/image" Target="../media/image38.emf"/><Relationship Id="rId12" Type="http://schemas.openxmlformats.org/officeDocument/2006/relationships/oleObject" Target="../embeddings/oleObject35.bin"/><Relationship Id="rId17" Type="http://schemas.openxmlformats.org/officeDocument/2006/relationships/image" Target="../media/image44.wmf"/><Relationship Id="rId25" Type="http://schemas.openxmlformats.org/officeDocument/2006/relationships/image" Target="../media/image48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7.bin"/><Relationship Id="rId20" Type="http://schemas.openxmlformats.org/officeDocument/2006/relationships/oleObject" Target="../embeddings/oleObject39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40.wmf"/><Relationship Id="rId11" Type="http://schemas.openxmlformats.org/officeDocument/2006/relationships/image" Target="../media/image41.wmf"/><Relationship Id="rId24" Type="http://schemas.openxmlformats.org/officeDocument/2006/relationships/oleObject" Target="../embeddings/oleObject41.bin"/><Relationship Id="rId5" Type="http://schemas.openxmlformats.org/officeDocument/2006/relationships/oleObject" Target="../embeddings/oleObject33.bin"/><Relationship Id="rId15" Type="http://schemas.openxmlformats.org/officeDocument/2006/relationships/image" Target="../media/image43.wmf"/><Relationship Id="rId23" Type="http://schemas.openxmlformats.org/officeDocument/2006/relationships/image" Target="../media/image47.wmf"/><Relationship Id="rId10" Type="http://schemas.openxmlformats.org/officeDocument/2006/relationships/oleObject" Target="../embeddings/oleObject34.bin"/><Relationship Id="rId19" Type="http://schemas.openxmlformats.org/officeDocument/2006/relationships/image" Target="../media/image45.wmf"/><Relationship Id="rId4" Type="http://schemas.openxmlformats.org/officeDocument/2006/relationships/image" Target="../media/image36.emf"/><Relationship Id="rId9" Type="http://schemas.openxmlformats.org/officeDocument/2006/relationships/image" Target="../media/image39.emf"/><Relationship Id="rId14" Type="http://schemas.openxmlformats.org/officeDocument/2006/relationships/oleObject" Target="../embeddings/oleObject36.bin"/><Relationship Id="rId22" Type="http://schemas.openxmlformats.org/officeDocument/2006/relationships/oleObject" Target="../embeddings/oleObject40.bin"/><Relationship Id="rId27" Type="http://schemas.openxmlformats.org/officeDocument/2006/relationships/image" Target="../media/image4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1.wmf"/><Relationship Id="rId12" Type="http://schemas.openxmlformats.org/officeDocument/2006/relationships/image" Target="../media/image5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4.bin"/><Relationship Id="rId11" Type="http://schemas.openxmlformats.org/officeDocument/2006/relationships/oleObject" Target="../embeddings/oleObject46.bin"/><Relationship Id="rId5" Type="http://schemas.openxmlformats.org/officeDocument/2006/relationships/image" Target="../media/image50.wmf"/><Relationship Id="rId10" Type="http://schemas.openxmlformats.org/officeDocument/2006/relationships/image" Target="../media/image36.emf"/><Relationship Id="rId4" Type="http://schemas.openxmlformats.org/officeDocument/2006/relationships/oleObject" Target="../embeddings/oleObject43.bin"/><Relationship Id="rId9" Type="http://schemas.openxmlformats.org/officeDocument/2006/relationships/image" Target="../media/image52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4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13" Type="http://schemas.openxmlformats.org/officeDocument/2006/relationships/image" Target="../media/image60.wmf"/><Relationship Id="rId3" Type="http://schemas.openxmlformats.org/officeDocument/2006/relationships/image" Target="../media/image35.emf"/><Relationship Id="rId7" Type="http://schemas.openxmlformats.org/officeDocument/2006/relationships/image" Target="../media/image57.wmf"/><Relationship Id="rId12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1.bin"/><Relationship Id="rId11" Type="http://schemas.openxmlformats.org/officeDocument/2006/relationships/image" Target="../media/image59.wmf"/><Relationship Id="rId5" Type="http://schemas.openxmlformats.org/officeDocument/2006/relationships/image" Target="../media/image56.wmf"/><Relationship Id="rId10" Type="http://schemas.openxmlformats.org/officeDocument/2006/relationships/oleObject" Target="../embeddings/oleObject53.bin"/><Relationship Id="rId4" Type="http://schemas.openxmlformats.org/officeDocument/2006/relationships/oleObject" Target="../embeddings/oleObject50.bin"/><Relationship Id="rId9" Type="http://schemas.openxmlformats.org/officeDocument/2006/relationships/image" Target="../media/image58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61.wmf"/><Relationship Id="rId4" Type="http://schemas.openxmlformats.org/officeDocument/2006/relationships/oleObject" Target="../embeddings/oleObject55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oleObject" Target="../embeddings/oleObject56.bin"/><Relationship Id="rId7" Type="http://schemas.openxmlformats.org/officeDocument/2006/relationships/oleObject" Target="../embeddings/oleObject5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57.bin"/><Relationship Id="rId10" Type="http://schemas.openxmlformats.org/officeDocument/2006/relationships/image" Target="../media/image65.wmf"/><Relationship Id="rId4" Type="http://schemas.openxmlformats.org/officeDocument/2006/relationships/image" Target="../media/image62.wmf"/><Relationship Id="rId9" Type="http://schemas.openxmlformats.org/officeDocument/2006/relationships/oleObject" Target="../embeddings/oleObject59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2.bin"/><Relationship Id="rId13" Type="http://schemas.openxmlformats.org/officeDocument/2006/relationships/image" Target="../media/image70.wm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67.wmf"/><Relationship Id="rId12" Type="http://schemas.openxmlformats.org/officeDocument/2006/relationships/oleObject" Target="../embeddings/oleObject6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61.bin"/><Relationship Id="rId11" Type="http://schemas.openxmlformats.org/officeDocument/2006/relationships/image" Target="../media/image69.wmf"/><Relationship Id="rId5" Type="http://schemas.openxmlformats.org/officeDocument/2006/relationships/image" Target="../media/image66.wmf"/><Relationship Id="rId10" Type="http://schemas.openxmlformats.org/officeDocument/2006/relationships/oleObject" Target="../embeddings/oleObject63.bin"/><Relationship Id="rId4" Type="http://schemas.openxmlformats.org/officeDocument/2006/relationships/oleObject" Target="../embeddings/oleObject60.bin"/><Relationship Id="rId9" Type="http://schemas.openxmlformats.org/officeDocument/2006/relationships/image" Target="../media/image68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13" Type="http://schemas.openxmlformats.org/officeDocument/2006/relationships/image" Target="../media/image75.wmf"/><Relationship Id="rId18" Type="http://schemas.openxmlformats.org/officeDocument/2006/relationships/oleObject" Target="../embeddings/oleObject72.bin"/><Relationship Id="rId3" Type="http://schemas.openxmlformats.org/officeDocument/2006/relationships/notesSlide" Target="../notesSlides/notesSlide10.xml"/><Relationship Id="rId21" Type="http://schemas.openxmlformats.org/officeDocument/2006/relationships/image" Target="../media/image79.wmf"/><Relationship Id="rId7" Type="http://schemas.openxmlformats.org/officeDocument/2006/relationships/image" Target="../media/image72.wmf"/><Relationship Id="rId12" Type="http://schemas.openxmlformats.org/officeDocument/2006/relationships/oleObject" Target="../embeddings/oleObject69.bin"/><Relationship Id="rId17" Type="http://schemas.openxmlformats.org/officeDocument/2006/relationships/image" Target="../media/image77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1.bin"/><Relationship Id="rId20" Type="http://schemas.openxmlformats.org/officeDocument/2006/relationships/oleObject" Target="../embeddings/oleObject73.bin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66.bin"/><Relationship Id="rId11" Type="http://schemas.openxmlformats.org/officeDocument/2006/relationships/image" Target="../media/image74.wmf"/><Relationship Id="rId5" Type="http://schemas.openxmlformats.org/officeDocument/2006/relationships/image" Target="../media/image71.wmf"/><Relationship Id="rId15" Type="http://schemas.openxmlformats.org/officeDocument/2006/relationships/image" Target="../media/image76.wmf"/><Relationship Id="rId10" Type="http://schemas.openxmlformats.org/officeDocument/2006/relationships/oleObject" Target="../embeddings/oleObject68.bin"/><Relationship Id="rId19" Type="http://schemas.openxmlformats.org/officeDocument/2006/relationships/image" Target="../media/image78.wmf"/><Relationship Id="rId4" Type="http://schemas.openxmlformats.org/officeDocument/2006/relationships/oleObject" Target="../embeddings/oleObject65.bin"/><Relationship Id="rId9" Type="http://schemas.openxmlformats.org/officeDocument/2006/relationships/image" Target="../media/image73.wmf"/><Relationship Id="rId14" Type="http://schemas.openxmlformats.org/officeDocument/2006/relationships/oleObject" Target="../embeddings/oleObject70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wmf"/><Relationship Id="rId3" Type="http://schemas.openxmlformats.org/officeDocument/2006/relationships/oleObject" Target="../embeddings/oleObject74.bin"/><Relationship Id="rId7" Type="http://schemas.openxmlformats.org/officeDocument/2006/relationships/oleObject" Target="../embeddings/oleObject7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81.wmf"/><Relationship Id="rId5" Type="http://schemas.openxmlformats.org/officeDocument/2006/relationships/oleObject" Target="../embeddings/oleObject75.bin"/><Relationship Id="rId4" Type="http://schemas.openxmlformats.org/officeDocument/2006/relationships/image" Target="../media/image80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3" Type="http://schemas.openxmlformats.org/officeDocument/2006/relationships/oleObject" Target="../embeddings/oleObject77.bin"/><Relationship Id="rId7" Type="http://schemas.openxmlformats.org/officeDocument/2006/relationships/oleObject" Target="../embeddings/oleObject7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4.wmf"/><Relationship Id="rId5" Type="http://schemas.openxmlformats.org/officeDocument/2006/relationships/oleObject" Target="../embeddings/oleObject78.bin"/><Relationship Id="rId10" Type="http://schemas.openxmlformats.org/officeDocument/2006/relationships/image" Target="../media/image86.wmf"/><Relationship Id="rId4" Type="http://schemas.openxmlformats.org/officeDocument/2006/relationships/image" Target="../media/image83.wmf"/><Relationship Id="rId9" Type="http://schemas.openxmlformats.org/officeDocument/2006/relationships/oleObject" Target="../embeddings/oleObject8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88.wmf"/><Relationship Id="rId5" Type="http://schemas.openxmlformats.org/officeDocument/2006/relationships/oleObject" Target="../embeddings/oleObject82.bin"/><Relationship Id="rId4" Type="http://schemas.openxmlformats.org/officeDocument/2006/relationships/image" Target="../media/image87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wmf"/><Relationship Id="rId3" Type="http://schemas.openxmlformats.org/officeDocument/2006/relationships/oleObject" Target="../embeddings/oleObject83.bin"/><Relationship Id="rId7" Type="http://schemas.openxmlformats.org/officeDocument/2006/relationships/oleObject" Target="../embeddings/oleObject85.bin"/><Relationship Id="rId12" Type="http://schemas.openxmlformats.org/officeDocument/2006/relationships/image" Target="../media/image9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90.wmf"/><Relationship Id="rId11" Type="http://schemas.openxmlformats.org/officeDocument/2006/relationships/oleObject" Target="../embeddings/oleObject87.bin"/><Relationship Id="rId5" Type="http://schemas.openxmlformats.org/officeDocument/2006/relationships/oleObject" Target="../embeddings/oleObject84.bin"/><Relationship Id="rId10" Type="http://schemas.openxmlformats.org/officeDocument/2006/relationships/image" Target="../media/image92.wmf"/><Relationship Id="rId4" Type="http://schemas.openxmlformats.org/officeDocument/2006/relationships/image" Target="../media/image89.wmf"/><Relationship Id="rId9" Type="http://schemas.openxmlformats.org/officeDocument/2006/relationships/oleObject" Target="../embeddings/oleObject86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0.bin"/><Relationship Id="rId13" Type="http://schemas.openxmlformats.org/officeDocument/2006/relationships/image" Target="../media/image97.wmf"/><Relationship Id="rId18" Type="http://schemas.openxmlformats.org/officeDocument/2006/relationships/oleObject" Target="../embeddings/oleObject95.bin"/><Relationship Id="rId3" Type="http://schemas.openxmlformats.org/officeDocument/2006/relationships/notesSlide" Target="../notesSlides/notesSlide12.xml"/><Relationship Id="rId21" Type="http://schemas.openxmlformats.org/officeDocument/2006/relationships/image" Target="../media/image101.wmf"/><Relationship Id="rId7" Type="http://schemas.openxmlformats.org/officeDocument/2006/relationships/image" Target="../media/image94.wmf"/><Relationship Id="rId12" Type="http://schemas.openxmlformats.org/officeDocument/2006/relationships/oleObject" Target="../embeddings/oleObject92.bin"/><Relationship Id="rId17" Type="http://schemas.openxmlformats.org/officeDocument/2006/relationships/image" Target="../media/image99.wmf"/><Relationship Id="rId25" Type="http://schemas.openxmlformats.org/officeDocument/2006/relationships/image" Target="../media/image103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94.bin"/><Relationship Id="rId20" Type="http://schemas.openxmlformats.org/officeDocument/2006/relationships/oleObject" Target="../embeddings/oleObject96.bin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89.bin"/><Relationship Id="rId11" Type="http://schemas.openxmlformats.org/officeDocument/2006/relationships/image" Target="../media/image96.wmf"/><Relationship Id="rId24" Type="http://schemas.openxmlformats.org/officeDocument/2006/relationships/oleObject" Target="../embeddings/oleObject98.bin"/><Relationship Id="rId5" Type="http://schemas.openxmlformats.org/officeDocument/2006/relationships/image" Target="../media/image71.wmf"/><Relationship Id="rId15" Type="http://schemas.openxmlformats.org/officeDocument/2006/relationships/image" Target="../media/image98.wmf"/><Relationship Id="rId23" Type="http://schemas.openxmlformats.org/officeDocument/2006/relationships/image" Target="../media/image102.wmf"/><Relationship Id="rId10" Type="http://schemas.openxmlformats.org/officeDocument/2006/relationships/oleObject" Target="../embeddings/oleObject91.bin"/><Relationship Id="rId19" Type="http://schemas.openxmlformats.org/officeDocument/2006/relationships/image" Target="../media/image100.wmf"/><Relationship Id="rId4" Type="http://schemas.openxmlformats.org/officeDocument/2006/relationships/oleObject" Target="../embeddings/oleObject88.bin"/><Relationship Id="rId9" Type="http://schemas.openxmlformats.org/officeDocument/2006/relationships/image" Target="../media/image95.wmf"/><Relationship Id="rId14" Type="http://schemas.openxmlformats.org/officeDocument/2006/relationships/oleObject" Target="../embeddings/oleObject93.bin"/><Relationship Id="rId22" Type="http://schemas.openxmlformats.org/officeDocument/2006/relationships/oleObject" Target="../embeddings/oleObject97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wmf"/><Relationship Id="rId13" Type="http://schemas.openxmlformats.org/officeDocument/2006/relationships/oleObject" Target="../embeddings/oleObject104.bin"/><Relationship Id="rId3" Type="http://schemas.openxmlformats.org/officeDocument/2006/relationships/oleObject" Target="../embeddings/oleObject99.bin"/><Relationship Id="rId7" Type="http://schemas.openxmlformats.org/officeDocument/2006/relationships/oleObject" Target="../embeddings/oleObject101.bin"/><Relationship Id="rId12" Type="http://schemas.openxmlformats.org/officeDocument/2006/relationships/image" Target="../media/image103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99.w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05.wmf"/><Relationship Id="rId11" Type="http://schemas.openxmlformats.org/officeDocument/2006/relationships/oleObject" Target="../embeddings/oleObject103.bin"/><Relationship Id="rId5" Type="http://schemas.openxmlformats.org/officeDocument/2006/relationships/oleObject" Target="../embeddings/oleObject100.bin"/><Relationship Id="rId15" Type="http://schemas.openxmlformats.org/officeDocument/2006/relationships/oleObject" Target="../embeddings/oleObject105.bin"/><Relationship Id="rId10" Type="http://schemas.openxmlformats.org/officeDocument/2006/relationships/image" Target="../media/image107.wmf"/><Relationship Id="rId4" Type="http://schemas.openxmlformats.org/officeDocument/2006/relationships/image" Target="../media/image104.wmf"/><Relationship Id="rId9" Type="http://schemas.openxmlformats.org/officeDocument/2006/relationships/oleObject" Target="../embeddings/oleObject102.bin"/><Relationship Id="rId14" Type="http://schemas.openxmlformats.org/officeDocument/2006/relationships/image" Target="../media/image98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8.bin"/><Relationship Id="rId13" Type="http://schemas.openxmlformats.org/officeDocument/2006/relationships/image" Target="../media/image112.wmf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09.wmf"/><Relationship Id="rId12" Type="http://schemas.openxmlformats.org/officeDocument/2006/relationships/oleObject" Target="../embeddings/oleObject1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107.bin"/><Relationship Id="rId11" Type="http://schemas.openxmlformats.org/officeDocument/2006/relationships/image" Target="../media/image111.wmf"/><Relationship Id="rId5" Type="http://schemas.openxmlformats.org/officeDocument/2006/relationships/image" Target="../media/image108.wmf"/><Relationship Id="rId15" Type="http://schemas.openxmlformats.org/officeDocument/2006/relationships/image" Target="../media/image113.wmf"/><Relationship Id="rId10" Type="http://schemas.openxmlformats.org/officeDocument/2006/relationships/oleObject" Target="../embeddings/oleObject109.bin"/><Relationship Id="rId4" Type="http://schemas.openxmlformats.org/officeDocument/2006/relationships/oleObject" Target="../embeddings/oleObject106.bin"/><Relationship Id="rId9" Type="http://schemas.openxmlformats.org/officeDocument/2006/relationships/image" Target="../media/image110.wmf"/><Relationship Id="rId14" Type="http://schemas.openxmlformats.org/officeDocument/2006/relationships/oleObject" Target="../embeddings/oleObject111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wmf"/><Relationship Id="rId13" Type="http://schemas.openxmlformats.org/officeDocument/2006/relationships/oleObject" Target="../embeddings/oleObject117.bin"/><Relationship Id="rId3" Type="http://schemas.openxmlformats.org/officeDocument/2006/relationships/oleObject" Target="../embeddings/oleObject112.bin"/><Relationship Id="rId7" Type="http://schemas.openxmlformats.org/officeDocument/2006/relationships/oleObject" Target="../embeddings/oleObject114.bin"/><Relationship Id="rId12" Type="http://schemas.openxmlformats.org/officeDocument/2006/relationships/image" Target="../media/image11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15.wmf"/><Relationship Id="rId11" Type="http://schemas.openxmlformats.org/officeDocument/2006/relationships/oleObject" Target="../embeddings/oleObject116.bin"/><Relationship Id="rId5" Type="http://schemas.openxmlformats.org/officeDocument/2006/relationships/oleObject" Target="../embeddings/oleObject113.bin"/><Relationship Id="rId10" Type="http://schemas.openxmlformats.org/officeDocument/2006/relationships/image" Target="../media/image117.wmf"/><Relationship Id="rId4" Type="http://schemas.openxmlformats.org/officeDocument/2006/relationships/image" Target="../media/image114.wmf"/><Relationship Id="rId9" Type="http://schemas.openxmlformats.org/officeDocument/2006/relationships/oleObject" Target="../embeddings/oleObject115.bin"/><Relationship Id="rId14" Type="http://schemas.openxmlformats.org/officeDocument/2006/relationships/image" Target="../media/image119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8.bin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19.bin"/><Relationship Id="rId5" Type="http://schemas.openxmlformats.org/officeDocument/2006/relationships/image" Target="../media/image39.emf"/><Relationship Id="rId4" Type="http://schemas.openxmlformats.org/officeDocument/2006/relationships/image" Target="../media/image111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3.bin"/><Relationship Id="rId3" Type="http://schemas.openxmlformats.org/officeDocument/2006/relationships/oleObject" Target="../embeddings/oleObject120.bin"/><Relationship Id="rId7" Type="http://schemas.openxmlformats.org/officeDocument/2006/relationships/oleObject" Target="../embeddings/oleObject1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11.wmf"/><Relationship Id="rId5" Type="http://schemas.openxmlformats.org/officeDocument/2006/relationships/oleObject" Target="../embeddings/oleObject121.bin"/><Relationship Id="rId10" Type="http://schemas.openxmlformats.org/officeDocument/2006/relationships/image" Target="../media/image121.wmf"/><Relationship Id="rId4" Type="http://schemas.openxmlformats.org/officeDocument/2006/relationships/image" Target="../media/image120.wmf"/><Relationship Id="rId9" Type="http://schemas.openxmlformats.org/officeDocument/2006/relationships/oleObject" Target="../embeddings/oleObject124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61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8.bin"/><Relationship Id="rId13" Type="http://schemas.openxmlformats.org/officeDocument/2006/relationships/image" Target="../media/image126.wmf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23.wmf"/><Relationship Id="rId12" Type="http://schemas.openxmlformats.org/officeDocument/2006/relationships/oleObject" Target="../embeddings/oleObject130.bin"/><Relationship Id="rId17" Type="http://schemas.openxmlformats.org/officeDocument/2006/relationships/image" Target="../media/image128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32.bin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127.bin"/><Relationship Id="rId11" Type="http://schemas.openxmlformats.org/officeDocument/2006/relationships/image" Target="../media/image125.wmf"/><Relationship Id="rId5" Type="http://schemas.openxmlformats.org/officeDocument/2006/relationships/image" Target="../media/image122.wmf"/><Relationship Id="rId15" Type="http://schemas.openxmlformats.org/officeDocument/2006/relationships/image" Target="../media/image127.wmf"/><Relationship Id="rId10" Type="http://schemas.openxmlformats.org/officeDocument/2006/relationships/oleObject" Target="../embeddings/oleObject129.bin"/><Relationship Id="rId4" Type="http://schemas.openxmlformats.org/officeDocument/2006/relationships/oleObject" Target="../embeddings/oleObject126.bin"/><Relationship Id="rId9" Type="http://schemas.openxmlformats.org/officeDocument/2006/relationships/image" Target="../media/image124.wmf"/><Relationship Id="rId14" Type="http://schemas.openxmlformats.org/officeDocument/2006/relationships/oleObject" Target="../embeddings/oleObject131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wmf"/><Relationship Id="rId13" Type="http://schemas.openxmlformats.org/officeDocument/2006/relationships/oleObject" Target="../embeddings/oleObject138.bin"/><Relationship Id="rId18" Type="http://schemas.openxmlformats.org/officeDocument/2006/relationships/image" Target="../media/image68.wmf"/><Relationship Id="rId3" Type="http://schemas.openxmlformats.org/officeDocument/2006/relationships/oleObject" Target="../embeddings/oleObject133.bin"/><Relationship Id="rId7" Type="http://schemas.openxmlformats.org/officeDocument/2006/relationships/oleObject" Target="../embeddings/oleObject135.bin"/><Relationship Id="rId12" Type="http://schemas.openxmlformats.org/officeDocument/2006/relationships/image" Target="../media/image131.wmf"/><Relationship Id="rId17" Type="http://schemas.openxmlformats.org/officeDocument/2006/relationships/oleObject" Target="../embeddings/oleObject14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3.wmf"/><Relationship Id="rId20" Type="http://schemas.openxmlformats.org/officeDocument/2006/relationships/image" Target="../media/image134.wmf"/><Relationship Id="rId1" Type="http://schemas.openxmlformats.org/officeDocument/2006/relationships/vmlDrawing" Target="../drawings/vmlDrawing28.vml"/><Relationship Id="rId6" Type="http://schemas.openxmlformats.org/officeDocument/2006/relationships/image" Target="../media/image77.wmf"/><Relationship Id="rId11" Type="http://schemas.openxmlformats.org/officeDocument/2006/relationships/oleObject" Target="../embeddings/oleObject137.bin"/><Relationship Id="rId5" Type="http://schemas.openxmlformats.org/officeDocument/2006/relationships/oleObject" Target="../embeddings/oleObject134.bin"/><Relationship Id="rId15" Type="http://schemas.openxmlformats.org/officeDocument/2006/relationships/oleObject" Target="../embeddings/oleObject139.bin"/><Relationship Id="rId10" Type="http://schemas.openxmlformats.org/officeDocument/2006/relationships/image" Target="../media/image130.wmf"/><Relationship Id="rId19" Type="http://schemas.openxmlformats.org/officeDocument/2006/relationships/oleObject" Target="../embeddings/oleObject141.bin"/><Relationship Id="rId4" Type="http://schemas.openxmlformats.org/officeDocument/2006/relationships/image" Target="../media/image129.wmf"/><Relationship Id="rId9" Type="http://schemas.openxmlformats.org/officeDocument/2006/relationships/oleObject" Target="../embeddings/oleObject136.bin"/><Relationship Id="rId14" Type="http://schemas.openxmlformats.org/officeDocument/2006/relationships/image" Target="../media/image132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wmf"/><Relationship Id="rId13" Type="http://schemas.openxmlformats.org/officeDocument/2006/relationships/oleObject" Target="../embeddings/oleObject147.bin"/><Relationship Id="rId3" Type="http://schemas.openxmlformats.org/officeDocument/2006/relationships/oleObject" Target="../embeddings/oleObject142.bin"/><Relationship Id="rId7" Type="http://schemas.openxmlformats.org/officeDocument/2006/relationships/oleObject" Target="../embeddings/oleObject144.bin"/><Relationship Id="rId12" Type="http://schemas.openxmlformats.org/officeDocument/2006/relationships/image" Target="../media/image139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1.wmf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36.wmf"/><Relationship Id="rId11" Type="http://schemas.openxmlformats.org/officeDocument/2006/relationships/oleObject" Target="../embeddings/oleObject146.bin"/><Relationship Id="rId5" Type="http://schemas.openxmlformats.org/officeDocument/2006/relationships/oleObject" Target="../embeddings/oleObject143.bin"/><Relationship Id="rId15" Type="http://schemas.openxmlformats.org/officeDocument/2006/relationships/oleObject" Target="../embeddings/oleObject148.bin"/><Relationship Id="rId10" Type="http://schemas.openxmlformats.org/officeDocument/2006/relationships/image" Target="../media/image138.wmf"/><Relationship Id="rId4" Type="http://schemas.openxmlformats.org/officeDocument/2006/relationships/image" Target="../media/image135.wmf"/><Relationship Id="rId9" Type="http://schemas.openxmlformats.org/officeDocument/2006/relationships/oleObject" Target="../embeddings/oleObject145.bin"/><Relationship Id="rId14" Type="http://schemas.openxmlformats.org/officeDocument/2006/relationships/image" Target="../media/image140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wmf"/><Relationship Id="rId13" Type="http://schemas.openxmlformats.org/officeDocument/2006/relationships/oleObject" Target="../embeddings/oleObject154.bin"/><Relationship Id="rId18" Type="http://schemas.openxmlformats.org/officeDocument/2006/relationships/image" Target="../media/image149.wmf"/><Relationship Id="rId3" Type="http://schemas.openxmlformats.org/officeDocument/2006/relationships/oleObject" Target="../embeddings/oleObject149.bin"/><Relationship Id="rId7" Type="http://schemas.openxmlformats.org/officeDocument/2006/relationships/oleObject" Target="../embeddings/oleObject151.bin"/><Relationship Id="rId12" Type="http://schemas.openxmlformats.org/officeDocument/2006/relationships/image" Target="../media/image146.wmf"/><Relationship Id="rId17" Type="http://schemas.openxmlformats.org/officeDocument/2006/relationships/oleObject" Target="../embeddings/oleObject156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8.wmf"/><Relationship Id="rId20" Type="http://schemas.openxmlformats.org/officeDocument/2006/relationships/image" Target="../media/image150.wmf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43.wmf"/><Relationship Id="rId11" Type="http://schemas.openxmlformats.org/officeDocument/2006/relationships/oleObject" Target="../embeddings/oleObject153.bin"/><Relationship Id="rId5" Type="http://schemas.openxmlformats.org/officeDocument/2006/relationships/oleObject" Target="../embeddings/oleObject150.bin"/><Relationship Id="rId15" Type="http://schemas.openxmlformats.org/officeDocument/2006/relationships/oleObject" Target="../embeddings/oleObject155.bin"/><Relationship Id="rId10" Type="http://schemas.openxmlformats.org/officeDocument/2006/relationships/image" Target="../media/image145.wmf"/><Relationship Id="rId19" Type="http://schemas.openxmlformats.org/officeDocument/2006/relationships/oleObject" Target="../embeddings/oleObject157.bin"/><Relationship Id="rId4" Type="http://schemas.openxmlformats.org/officeDocument/2006/relationships/image" Target="../media/image142.wmf"/><Relationship Id="rId9" Type="http://schemas.openxmlformats.org/officeDocument/2006/relationships/oleObject" Target="../embeddings/oleObject152.bin"/><Relationship Id="rId14" Type="http://schemas.openxmlformats.org/officeDocument/2006/relationships/image" Target="../media/image147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wmf"/><Relationship Id="rId13" Type="http://schemas.openxmlformats.org/officeDocument/2006/relationships/oleObject" Target="../embeddings/oleObject163.bin"/><Relationship Id="rId18" Type="http://schemas.openxmlformats.org/officeDocument/2006/relationships/image" Target="../media/image158.wmf"/><Relationship Id="rId3" Type="http://schemas.openxmlformats.org/officeDocument/2006/relationships/oleObject" Target="../embeddings/oleObject158.bin"/><Relationship Id="rId7" Type="http://schemas.openxmlformats.org/officeDocument/2006/relationships/oleObject" Target="../embeddings/oleObject160.bin"/><Relationship Id="rId12" Type="http://schemas.openxmlformats.org/officeDocument/2006/relationships/image" Target="../media/image155.wmf"/><Relationship Id="rId17" Type="http://schemas.openxmlformats.org/officeDocument/2006/relationships/oleObject" Target="../embeddings/oleObject16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7.wmf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52.wmf"/><Relationship Id="rId11" Type="http://schemas.openxmlformats.org/officeDocument/2006/relationships/oleObject" Target="../embeddings/oleObject162.bin"/><Relationship Id="rId5" Type="http://schemas.openxmlformats.org/officeDocument/2006/relationships/oleObject" Target="../embeddings/oleObject159.bin"/><Relationship Id="rId15" Type="http://schemas.openxmlformats.org/officeDocument/2006/relationships/oleObject" Target="../embeddings/oleObject164.bin"/><Relationship Id="rId10" Type="http://schemas.openxmlformats.org/officeDocument/2006/relationships/image" Target="../media/image154.wmf"/><Relationship Id="rId4" Type="http://schemas.openxmlformats.org/officeDocument/2006/relationships/image" Target="../media/image151.wmf"/><Relationship Id="rId9" Type="http://schemas.openxmlformats.org/officeDocument/2006/relationships/oleObject" Target="../embeddings/oleObject161.bin"/><Relationship Id="rId14" Type="http://schemas.openxmlformats.org/officeDocument/2006/relationships/image" Target="../media/image156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8.bin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6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167.bin"/><Relationship Id="rId5" Type="http://schemas.openxmlformats.org/officeDocument/2006/relationships/image" Target="../media/image159.wmf"/><Relationship Id="rId4" Type="http://schemas.openxmlformats.org/officeDocument/2006/relationships/oleObject" Target="../embeddings/oleObject166.bin"/><Relationship Id="rId9" Type="http://schemas.openxmlformats.org/officeDocument/2006/relationships/image" Target="../media/image119.w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w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61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gif"/><Relationship Id="rId11" Type="http://schemas.openxmlformats.org/officeDocument/2006/relationships/image" Target="../media/image5.wmf"/><Relationship Id="rId5" Type="http://schemas.openxmlformats.org/officeDocument/2006/relationships/image" Target="../media/image3.wmf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5.wmf"/><Relationship Id="rId18" Type="http://schemas.openxmlformats.org/officeDocument/2006/relationships/oleObject" Target="../embeddings/oleObject14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11.bin"/><Relationship Id="rId17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3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5" Type="http://schemas.openxmlformats.org/officeDocument/2006/relationships/image" Target="../media/image16.wmf"/><Relationship Id="rId10" Type="http://schemas.openxmlformats.org/officeDocument/2006/relationships/oleObject" Target="../embeddings/oleObject10.bin"/><Relationship Id="rId19" Type="http://schemas.openxmlformats.org/officeDocument/2006/relationships/image" Target="../media/image18.w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13.wmf"/><Relationship Id="rId14" Type="http://schemas.openxmlformats.org/officeDocument/2006/relationships/oleObject" Target="../embeddings/oleObject1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9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2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2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</p:spPr>
        <p:txBody>
          <a:bodyPr/>
          <a:lstStyle/>
          <a:p>
            <a:r>
              <a:rPr lang="en-US" altLang="zh-CN" dirty="0" smtClean="0"/>
              <a:t>The polarizations of GWs in scalar-tensor theory of Gravity</a:t>
            </a:r>
            <a:endParaRPr lang="zh-CN" altLang="en-US" dirty="0"/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539552" y="3573016"/>
            <a:ext cx="8280920" cy="1752600"/>
          </a:xfrm>
        </p:spPr>
        <p:txBody>
          <a:bodyPr/>
          <a:lstStyle/>
          <a:p>
            <a:r>
              <a:rPr lang="en-US" altLang="zh-CN" dirty="0" smtClean="0"/>
              <a:t>Yungui Gong</a:t>
            </a:r>
          </a:p>
          <a:p>
            <a:r>
              <a:rPr lang="zh-CN" altLang="en-US" dirty="0" smtClean="0"/>
              <a:t>龚云贵</a:t>
            </a:r>
            <a:endParaRPr lang="en-US" altLang="zh-CN" dirty="0" smtClean="0"/>
          </a:p>
          <a:p>
            <a:r>
              <a:rPr lang="en-US" altLang="zh-CN" dirty="0" smtClean="0"/>
              <a:t>School of Physics</a:t>
            </a:r>
          </a:p>
          <a:p>
            <a:r>
              <a:rPr lang="en-US" altLang="zh-CN" dirty="0" err="1" smtClean="0"/>
              <a:t>Huazhong</a:t>
            </a:r>
            <a:r>
              <a:rPr lang="en-US" altLang="zh-CN" dirty="0" smtClean="0"/>
              <a:t> University of Science and Technology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331640" y="6453336"/>
            <a:ext cx="77485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International Conference on Gravitation: Joint Conference of ICGAC-XIII and IK15, </a:t>
            </a:r>
            <a:r>
              <a:rPr lang="en-US" altLang="zh-CN" sz="1200" dirty="0" err="1">
                <a:solidFill>
                  <a:schemeClr val="bg1">
                    <a:lumMod val="60000"/>
                    <a:lumOff val="40000"/>
                  </a:schemeClr>
                </a:solidFill>
              </a:rPr>
              <a:t>Ewha</a:t>
            </a:r>
            <a:r>
              <a:rPr lang="en-US" altLang="zh-CN" sz="12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zh-CN" sz="1200" dirty="0" err="1">
                <a:solidFill>
                  <a:schemeClr val="bg1">
                    <a:lumMod val="60000"/>
                    <a:lumOff val="40000"/>
                  </a:schemeClr>
                </a:solidFill>
              </a:rPr>
              <a:t>Womans</a:t>
            </a:r>
            <a:r>
              <a:rPr lang="en-US" altLang="zh-CN" sz="12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University</a:t>
            </a:r>
            <a:r>
              <a:rPr lang="zh-CN" altLang="en-US" sz="12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en-US" altLang="zh-CN" sz="12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2017.7.4</a:t>
            </a:r>
            <a:endParaRPr lang="zh-CN" altLang="en-US" sz="12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15027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7909" y="1077656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Polarizations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Introduction: 6 Polarizations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10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394" y="2787159"/>
            <a:ext cx="1512168" cy="3042333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474884" y="5761811"/>
            <a:ext cx="1258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rgbClr val="00B0F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No wave</a:t>
            </a:r>
            <a:endParaRPr lang="zh-CN" altLang="en-US" sz="2400" dirty="0" smtClean="0">
              <a:solidFill>
                <a:srgbClr val="00B0F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1883652"/>
              </p:ext>
            </p:extLst>
          </p:nvPr>
        </p:nvGraphicFramePr>
        <p:xfrm>
          <a:off x="5671981" y="4848135"/>
          <a:ext cx="982663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103" name="Formula" r:id="rId4" imgW="495360" imgH="164160" progId="Equation.Ribbit">
                  <p:embed/>
                </p:oleObj>
              </mc:Choice>
              <mc:Fallback>
                <p:oleObj name="Formula" r:id="rId4" imgW="495360" imgH="164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71981" y="4848135"/>
                        <a:ext cx="982663" cy="32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0590056"/>
              </p:ext>
            </p:extLst>
          </p:nvPr>
        </p:nvGraphicFramePr>
        <p:xfrm>
          <a:off x="3059113" y="3453094"/>
          <a:ext cx="162560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104" name="Formula" r:id="rId6" imgW="820440" imgH="164160" progId="Equation.Ribbit">
                  <p:embed/>
                </p:oleObj>
              </mc:Choice>
              <mc:Fallback>
                <p:oleObj name="Formula" r:id="rId6" imgW="820440" imgH="164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59113" y="3453094"/>
                        <a:ext cx="1625600" cy="32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文本框 12"/>
          <p:cNvSpPr txBox="1"/>
          <p:nvPr/>
        </p:nvSpPr>
        <p:spPr>
          <a:xfrm>
            <a:off x="867356" y="5775647"/>
            <a:ext cx="2297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</a:t>
            </a:r>
            <a:r>
              <a:rPr lang="en-US" altLang="zh-CN" sz="2400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lus, cross modes</a:t>
            </a:r>
            <a:endParaRPr lang="zh-CN" altLang="en-US" sz="2400" dirty="0" smtClean="0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588224" y="5768096"/>
            <a:ext cx="20633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b</a:t>
            </a:r>
            <a:r>
              <a:rPr lang="en-US" altLang="zh-CN" sz="2400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reathing mode</a:t>
            </a:r>
            <a:endParaRPr lang="zh-CN" altLang="en-US" sz="2400" dirty="0" smtClean="0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607" y="4067862"/>
            <a:ext cx="3190219" cy="16632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90176" y="4232442"/>
            <a:ext cx="1477575" cy="1402800"/>
          </a:xfrm>
          <a:prstGeom prst="rect">
            <a:avLst/>
          </a:prstGeom>
        </p:spPr>
      </p:pic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3086695"/>
              </p:ext>
            </p:extLst>
          </p:nvPr>
        </p:nvGraphicFramePr>
        <p:xfrm>
          <a:off x="3501816" y="5077497"/>
          <a:ext cx="890588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105" name="Formula" r:id="rId10" imgW="449640" imgH="164160" progId="Equation.Ribbit">
                  <p:embed/>
                </p:oleObj>
              </mc:Choice>
              <mc:Fallback>
                <p:oleObj name="Formula" r:id="rId10" imgW="449640" imgH="164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501816" y="5077497"/>
                        <a:ext cx="890588" cy="32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图片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25047" y="2568558"/>
            <a:ext cx="3223800" cy="14952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98147" y="1783739"/>
            <a:ext cx="1343250" cy="1402800"/>
          </a:xfrm>
          <a:prstGeom prst="rect">
            <a:avLst/>
          </a:prstGeom>
        </p:spPr>
      </p:pic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0861786"/>
              </p:ext>
            </p:extLst>
          </p:nvPr>
        </p:nvGraphicFramePr>
        <p:xfrm>
          <a:off x="5219279" y="4146400"/>
          <a:ext cx="1719263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106" name="Formula" r:id="rId14" imgW="866160" imgH="164160" progId="Equation.Ribbit">
                  <p:embed/>
                </p:oleObj>
              </mc:Choice>
              <mc:Fallback>
                <p:oleObj name="Formula" r:id="rId14" imgW="866160" imgH="164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219279" y="4146400"/>
                        <a:ext cx="1719263" cy="32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864261"/>
              </p:ext>
            </p:extLst>
          </p:nvPr>
        </p:nvGraphicFramePr>
        <p:xfrm>
          <a:off x="4624434" y="2399874"/>
          <a:ext cx="890588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107" name="Formula" r:id="rId16" imgW="449640" imgH="164160" progId="Equation.Ribbit">
                  <p:embed/>
                </p:oleObj>
              </mc:Choice>
              <mc:Fallback>
                <p:oleObj name="Formula" r:id="rId16" imgW="449640" imgH="164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624434" y="2399874"/>
                        <a:ext cx="890588" cy="32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/>
          <p:cNvSpPr txBox="1"/>
          <p:nvPr/>
        </p:nvSpPr>
        <p:spPr>
          <a:xfrm>
            <a:off x="657909" y="2297464"/>
            <a:ext cx="23487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longitudinal mode</a:t>
            </a:r>
            <a:endParaRPr lang="zh-CN" altLang="en-US" sz="2400" dirty="0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012160" y="2204871"/>
            <a:ext cx="2355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Vector x, y modes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23528" y="6297836"/>
            <a:ext cx="5743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D.M. 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Eardley, </a:t>
            </a:r>
            <a:r>
              <a:rPr lang="en-US" altLang="zh-CN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D.L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. </a:t>
            </a:r>
            <a:r>
              <a:rPr lang="en-US" altLang="zh-CN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Lee &amp; A.P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. </a:t>
            </a:r>
            <a:r>
              <a:rPr lang="en-US" altLang="zh-CN" dirty="0" err="1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Lightman</a:t>
            </a:r>
            <a:r>
              <a:rPr lang="en-US" altLang="zh-CN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, PRD 8 (1973) 3308</a:t>
            </a:r>
            <a:endParaRPr lang="zh-CN" altLang="en-US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22" name="对象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6028940"/>
              </p:ext>
            </p:extLst>
          </p:nvPr>
        </p:nvGraphicFramePr>
        <p:xfrm>
          <a:off x="3502709" y="1037090"/>
          <a:ext cx="2082800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108" name="Formula" r:id="rId18" imgW="1051560" imgH="354600" progId="Equation.Ribbit">
                  <p:embed/>
                </p:oleObj>
              </mc:Choice>
              <mc:Fallback>
                <p:oleObj name="Formula" r:id="rId18" imgW="1051560" imgH="3546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3502709" y="1037090"/>
                        <a:ext cx="2082800" cy="701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/>
          <p:cNvSpPr txBox="1"/>
          <p:nvPr/>
        </p:nvSpPr>
        <p:spPr>
          <a:xfrm>
            <a:off x="5150541" y="1602020"/>
            <a:ext cx="2614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 independent DOF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477774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/>
      <p:bldP spid="13" grpId="0"/>
      <p:bldP spid="14" grpId="0"/>
      <p:bldP spid="19" grpId="0"/>
      <p:bldP spid="20" grpId="0"/>
      <p:bldP spid="2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95729" y="1196752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6 modes (</a:t>
            </a:r>
            <a:r>
              <a:rPr lang="en-US" altLang="zh-CN" dirty="0" smtClean="0">
                <a:solidFill>
                  <a:srgbClr val="FF0000"/>
                </a:solidFill>
              </a:rPr>
              <a:t>E(2)</a:t>
            </a:r>
            <a:r>
              <a:rPr lang="en-US" altLang="zh-CN" dirty="0" smtClean="0"/>
              <a:t> classification)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Polarizations: all modes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11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781" y="1757916"/>
            <a:ext cx="3190219" cy="1663200"/>
          </a:xfrm>
          <a:prstGeom prst="rect">
            <a:avLst/>
          </a:prstGeom>
        </p:spPr>
      </p:pic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298843"/>
              </p:ext>
            </p:extLst>
          </p:nvPr>
        </p:nvGraphicFramePr>
        <p:xfrm>
          <a:off x="566577" y="3637784"/>
          <a:ext cx="4386262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254" name="Formula" r:id="rId5" imgW="2212560" imgH="179280" progId="Equation.Ribbit">
                  <p:embed/>
                </p:oleObj>
              </mc:Choice>
              <mc:Fallback>
                <p:oleObj name="Formula" r:id="rId5" imgW="2212560" imgH="1792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6577" y="3637784"/>
                        <a:ext cx="4386262" cy="357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9952" y="4154555"/>
            <a:ext cx="3223800" cy="14952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3952" y="1888116"/>
            <a:ext cx="1477575" cy="14028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3264" y="4274389"/>
            <a:ext cx="1343250" cy="1402800"/>
          </a:xfrm>
          <a:prstGeom prst="rect">
            <a:avLst/>
          </a:prstGeom>
        </p:spPr>
      </p:pic>
      <p:graphicFrame>
        <p:nvGraphicFramePr>
          <p:cNvPr id="11" name="对象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3753496"/>
              </p:ext>
            </p:extLst>
          </p:nvPr>
        </p:nvGraphicFramePr>
        <p:xfrm>
          <a:off x="5409581" y="3610306"/>
          <a:ext cx="31877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255" name="Formula" r:id="rId10" imgW="1608120" imgH="179280" progId="Equation.Ribbit">
                  <p:embed/>
                </p:oleObj>
              </mc:Choice>
              <mc:Fallback>
                <p:oleObj name="Formula" r:id="rId10" imgW="1608120" imgH="1792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409581" y="3610306"/>
                        <a:ext cx="3187700" cy="355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/>
          <p:cNvSpPr txBox="1"/>
          <p:nvPr/>
        </p:nvSpPr>
        <p:spPr>
          <a:xfrm>
            <a:off x="240759" y="2044292"/>
            <a:ext cx="13869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transverse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13" name="对象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8042334"/>
              </p:ext>
            </p:extLst>
          </p:nvPr>
        </p:nvGraphicFramePr>
        <p:xfrm>
          <a:off x="934218" y="5796962"/>
          <a:ext cx="223837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256" name="Formula" r:id="rId12" imgW="1129320" imgH="333000" progId="Equation.Ribbit">
                  <p:embed/>
                </p:oleObj>
              </mc:Choice>
              <mc:Fallback>
                <p:oleObj name="Formula" r:id="rId12" imgW="1129320" imgH="3330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934218" y="5796962"/>
                        <a:ext cx="2238375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5873671"/>
              </p:ext>
            </p:extLst>
          </p:nvPr>
        </p:nvGraphicFramePr>
        <p:xfrm>
          <a:off x="4499992" y="5649755"/>
          <a:ext cx="3489325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257" name="Formula" r:id="rId14" imgW="1760400" imgH="330480" progId="Equation.Ribbit">
                  <p:embed/>
                </p:oleObj>
              </mc:Choice>
              <mc:Fallback>
                <p:oleObj name="Formula" r:id="rId14" imgW="1760400" imgH="3304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499992" y="5649755"/>
                        <a:ext cx="3489325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4052490"/>
              </p:ext>
            </p:extLst>
          </p:nvPr>
        </p:nvGraphicFramePr>
        <p:xfrm>
          <a:off x="240759" y="2573462"/>
          <a:ext cx="1072866" cy="789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258" name="Formula" r:id="rId16" imgW="785160" imgH="578160" progId="Equation.Ribbit">
                  <p:embed/>
                </p:oleObj>
              </mc:Choice>
              <mc:Fallback>
                <p:oleObj name="Formula" r:id="rId16" imgW="785160" imgH="578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240759" y="2573462"/>
                        <a:ext cx="1072866" cy="7896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0051355"/>
              </p:ext>
            </p:extLst>
          </p:nvPr>
        </p:nvGraphicFramePr>
        <p:xfrm>
          <a:off x="4674505" y="2241875"/>
          <a:ext cx="912812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259" name="Formula" r:id="rId18" imgW="668160" imgH="578160" progId="Equation.Ribbit">
                  <p:embed/>
                </p:oleObj>
              </mc:Choice>
              <mc:Fallback>
                <p:oleObj name="Formula" r:id="rId18" imgW="668160" imgH="578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4674505" y="2241875"/>
                        <a:ext cx="912812" cy="790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0096488"/>
              </p:ext>
            </p:extLst>
          </p:nvPr>
        </p:nvGraphicFramePr>
        <p:xfrm>
          <a:off x="7584032" y="2262407"/>
          <a:ext cx="912812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260" name="Formula" r:id="rId20" imgW="668160" imgH="578160" progId="Equation.Ribbit">
                  <p:embed/>
                </p:oleObj>
              </mc:Choice>
              <mc:Fallback>
                <p:oleObj name="Formula" r:id="rId20" imgW="668160" imgH="578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7584032" y="2262407"/>
                        <a:ext cx="912812" cy="790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9753134"/>
              </p:ext>
            </p:extLst>
          </p:nvPr>
        </p:nvGraphicFramePr>
        <p:xfrm>
          <a:off x="287338" y="4683125"/>
          <a:ext cx="912812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261" name="Formula" r:id="rId22" imgW="668160" imgH="578160" progId="Equation.Ribbit">
                  <p:embed/>
                </p:oleObj>
              </mc:Choice>
              <mc:Fallback>
                <p:oleObj name="Formula" r:id="rId22" imgW="668160" imgH="578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287338" y="4683125"/>
                        <a:ext cx="912812" cy="788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对象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206444"/>
              </p:ext>
            </p:extLst>
          </p:nvPr>
        </p:nvGraphicFramePr>
        <p:xfrm>
          <a:off x="3211659" y="4626616"/>
          <a:ext cx="912813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262" name="Formula" r:id="rId24" imgW="668160" imgH="578160" progId="Equation.Ribbit">
                  <p:embed/>
                </p:oleObj>
              </mc:Choice>
              <mc:Fallback>
                <p:oleObj name="Formula" r:id="rId24" imgW="668160" imgH="578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3211659" y="4626616"/>
                        <a:ext cx="912813" cy="788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对象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7089042"/>
              </p:ext>
            </p:extLst>
          </p:nvPr>
        </p:nvGraphicFramePr>
        <p:xfrm>
          <a:off x="7459534" y="4612462"/>
          <a:ext cx="912813" cy="78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263" name="Formula" r:id="rId26" imgW="668160" imgH="578160" progId="Equation.Ribbit">
                  <p:embed/>
                </p:oleObj>
              </mc:Choice>
              <mc:Fallback>
                <p:oleObj name="Formula" r:id="rId26" imgW="668160" imgH="578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7459534" y="4612462"/>
                        <a:ext cx="912813" cy="788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文本框 20"/>
          <p:cNvSpPr txBox="1"/>
          <p:nvPr/>
        </p:nvSpPr>
        <p:spPr>
          <a:xfrm>
            <a:off x="1388714" y="6309320"/>
            <a:ext cx="50481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The results are referred as NP formalism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645574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5800" y="1293775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Einstein’s GR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Polarization states in GR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6516216" y="6309320"/>
            <a:ext cx="2057400" cy="365125"/>
          </a:xfrm>
        </p:spPr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12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6562239"/>
              </p:ext>
            </p:extLst>
          </p:nvPr>
        </p:nvGraphicFramePr>
        <p:xfrm>
          <a:off x="3275856" y="2274822"/>
          <a:ext cx="1050925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763" name="Formula" r:id="rId4" imgW="529920" imgH="169200" progId="Equation.Ribbit">
                  <p:embed/>
                </p:oleObj>
              </mc:Choice>
              <mc:Fallback>
                <p:oleObj name="Formula" r:id="rId4" imgW="529920" imgH="1692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75856" y="2274822"/>
                        <a:ext cx="1050925" cy="336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0694577"/>
              </p:ext>
            </p:extLst>
          </p:nvPr>
        </p:nvGraphicFramePr>
        <p:xfrm>
          <a:off x="2771800" y="2966191"/>
          <a:ext cx="24733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764" name="Formula" r:id="rId6" imgW="1247400" imgH="157680" progId="Equation.Ribbit">
                  <p:embed/>
                </p:oleObj>
              </mc:Choice>
              <mc:Fallback>
                <p:oleObj name="Formula" r:id="rId6" imgW="1247400" imgH="1576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71800" y="2966191"/>
                        <a:ext cx="2473325" cy="311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025731"/>
              </p:ext>
            </p:extLst>
          </p:nvPr>
        </p:nvGraphicFramePr>
        <p:xfrm>
          <a:off x="853491" y="5609555"/>
          <a:ext cx="6097587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765" name="Formula" r:id="rId8" imgW="3076200" imgH="171720" progId="Equation.Ribbit">
                  <p:embed/>
                </p:oleObj>
              </mc:Choice>
              <mc:Fallback>
                <p:oleObj name="Formula" r:id="rId8" imgW="3076200" imgH="1717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53491" y="5609555"/>
                        <a:ext cx="6097587" cy="33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808703" y="2181198"/>
            <a:ext cx="2327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Vacuum equation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华文楷体" panose="02010600040101010101" pitchFamily="2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2066" y="3498957"/>
            <a:ext cx="3190219" cy="1663200"/>
          </a:xfrm>
          <a:prstGeom prst="rect">
            <a:avLst/>
          </a:prstGeom>
        </p:spPr>
      </p:pic>
      <p:graphicFrame>
        <p:nvGraphicFramePr>
          <p:cNvPr id="16" name="对象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5886341"/>
              </p:ext>
            </p:extLst>
          </p:nvPr>
        </p:nvGraphicFramePr>
        <p:xfrm>
          <a:off x="4716016" y="3756233"/>
          <a:ext cx="3309938" cy="150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766" name="Formula" r:id="rId11" imgW="1671480" imgH="758520" progId="Equation.Ribbit">
                  <p:embed/>
                </p:oleObj>
              </mc:Choice>
              <mc:Fallback>
                <p:oleObj name="Formula" r:id="rId11" imgW="1671480" imgH="7585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716016" y="3756233"/>
                        <a:ext cx="3309938" cy="1506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557072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5800" y="1509043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6 polarizations (      ) classified by the 6 Newman-Penrose variables                       based on the little group E(2) of Lorentz group SO(3,1)</a:t>
            </a:r>
          </a:p>
          <a:p>
            <a:r>
              <a:rPr lang="en-US" altLang="zh-CN" dirty="0" smtClean="0"/>
              <a:t>It is claimed that there are at least four polarization modes in f(R) gravity (because           </a:t>
            </a:r>
          </a:p>
          <a:p>
            <a:endParaRPr lang="en-US" altLang="zh-CN" dirty="0" smtClean="0"/>
          </a:p>
          <a:p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Polarization states in f(R)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13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8221644"/>
              </p:ext>
            </p:extLst>
          </p:nvPr>
        </p:nvGraphicFramePr>
        <p:xfrm>
          <a:off x="3779912" y="1628800"/>
          <a:ext cx="612775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49" name="Formula" r:id="rId3" imgW="308880" imgH="170280" progId="Equation.Ribbit">
                  <p:embed/>
                </p:oleObj>
              </mc:Choice>
              <mc:Fallback>
                <p:oleObj name="Formula" r:id="rId3" imgW="308880" imgH="1702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79912" y="1628800"/>
                        <a:ext cx="612775" cy="336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3245740"/>
              </p:ext>
            </p:extLst>
          </p:nvPr>
        </p:nvGraphicFramePr>
        <p:xfrm>
          <a:off x="5652120" y="2184921"/>
          <a:ext cx="2165350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50" name="Formula" r:id="rId5" imgW="1092240" imgH="155160" progId="Equation.Ribbit">
                  <p:embed/>
                </p:oleObj>
              </mc:Choice>
              <mc:Fallback>
                <p:oleObj name="Formula" r:id="rId5" imgW="1092240" imgH="155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52120" y="2184921"/>
                        <a:ext cx="2165350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1545403"/>
              </p:ext>
            </p:extLst>
          </p:nvPr>
        </p:nvGraphicFramePr>
        <p:xfrm>
          <a:off x="1619672" y="4884251"/>
          <a:ext cx="4732337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51" name="Formula" r:id="rId7" imgW="2385360" imgH="333000" progId="Equation.Ribbit">
                  <p:embed/>
                </p:oleObj>
              </mc:Choice>
              <mc:Fallback>
                <p:oleObj name="Formula" r:id="rId7" imgW="2385360" imgH="3330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619672" y="4884251"/>
                        <a:ext cx="4732337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827584" y="5901169"/>
            <a:ext cx="72635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Alves, Miranda &amp; Araujo, 2009; 2010; </a:t>
            </a:r>
            <a:r>
              <a:rPr lang="en-US" altLang="zh-CN" sz="2000" dirty="0" err="1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Kausar</a:t>
            </a:r>
            <a:r>
              <a:rPr lang="en-US" altLang="zh-CN" sz="2000" dirty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, </a:t>
            </a:r>
            <a:r>
              <a:rPr lang="en-US" altLang="zh-CN" sz="2000" dirty="0" err="1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Philippoz</a:t>
            </a:r>
            <a:r>
              <a:rPr lang="en-US" altLang="zh-CN" sz="2000" dirty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&amp; </a:t>
            </a:r>
            <a:r>
              <a:rPr lang="en-US" altLang="zh-CN" sz="2000" dirty="0" err="1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Jetzer</a:t>
            </a:r>
            <a:r>
              <a:rPr lang="en-US" altLang="zh-CN" sz="2000" dirty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, </a:t>
            </a:r>
            <a:r>
              <a:rPr lang="en-US" altLang="zh-CN" sz="20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2016</a:t>
            </a:r>
            <a:endParaRPr lang="zh-CN" altLang="en-US" sz="2000" dirty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978783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69424" y="1059760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E(2) (ISO(2)) Classification for </a:t>
            </a:r>
            <a:r>
              <a:rPr lang="en-US" altLang="zh-CN" dirty="0" smtClean="0">
                <a:solidFill>
                  <a:srgbClr val="FF0000"/>
                </a:solidFill>
              </a:rPr>
              <a:t>null</a:t>
            </a:r>
            <a:r>
              <a:rPr lang="en-US" altLang="zh-CN" dirty="0" smtClean="0"/>
              <a:t> GWs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/>
              <a:t>f(R) gravity is equivalent to massive scalar-tensor theory of gravity, it has only 3 </a:t>
            </a:r>
            <a:r>
              <a:rPr lang="en-US" altLang="zh-CN" dirty="0" smtClean="0"/>
              <a:t>DOF</a:t>
            </a:r>
          </a:p>
          <a:p>
            <a:r>
              <a:rPr lang="en-US" altLang="zh-CN" dirty="0" smtClean="0"/>
              <a:t>There seems to be inconsistent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Classfications</a:t>
            </a:r>
            <a:r>
              <a:rPr lang="en-US" altLang="zh-CN" dirty="0" smtClean="0"/>
              <a:t> of polarizations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14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982" y="1710537"/>
            <a:ext cx="1512168" cy="3042333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983552" y="4656159"/>
            <a:ext cx="1258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No wave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5655412"/>
              </p:ext>
            </p:extLst>
          </p:nvPr>
        </p:nvGraphicFramePr>
        <p:xfrm>
          <a:off x="5242230" y="4062155"/>
          <a:ext cx="361950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105" name="Formula" r:id="rId4" imgW="1826280" imgH="164160" progId="Equation.Ribbit">
                  <p:embed/>
                </p:oleObj>
              </mc:Choice>
              <mc:Fallback>
                <p:oleObj name="Formula" r:id="rId4" imgW="1826280" imgH="164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42230" y="4062155"/>
                        <a:ext cx="3619500" cy="32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1390897"/>
              </p:ext>
            </p:extLst>
          </p:nvPr>
        </p:nvGraphicFramePr>
        <p:xfrm>
          <a:off x="249518" y="4086224"/>
          <a:ext cx="361950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106" name="Formula" r:id="rId6" imgW="1826280" imgH="164160" progId="Equation.Ribbit">
                  <p:embed/>
                </p:oleObj>
              </mc:Choice>
              <mc:Fallback>
                <p:oleObj name="Formula" r:id="rId6" imgW="1826280" imgH="164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9518" y="4086224"/>
                        <a:ext cx="3619500" cy="32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355324"/>
              </p:ext>
            </p:extLst>
          </p:nvPr>
        </p:nvGraphicFramePr>
        <p:xfrm>
          <a:off x="4880436" y="3055204"/>
          <a:ext cx="361315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107" name="Formula" r:id="rId8" imgW="1822680" imgH="164160" progId="Equation.Ribbit">
                  <p:embed/>
                </p:oleObj>
              </mc:Choice>
              <mc:Fallback>
                <p:oleObj name="Formula" r:id="rId8" imgW="1822680" imgH="164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880436" y="3055204"/>
                        <a:ext cx="3613150" cy="32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7347678"/>
              </p:ext>
            </p:extLst>
          </p:nvPr>
        </p:nvGraphicFramePr>
        <p:xfrm>
          <a:off x="2515652" y="2422338"/>
          <a:ext cx="162560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108" name="Formula" r:id="rId10" imgW="820440" imgH="164160" progId="Equation.Ribbit">
                  <p:embed/>
                </p:oleObj>
              </mc:Choice>
              <mc:Fallback>
                <p:oleObj name="Formula" r:id="rId10" imgW="820440" imgH="164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515652" y="2422338"/>
                        <a:ext cx="1625600" cy="32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4929958"/>
              </p:ext>
            </p:extLst>
          </p:nvPr>
        </p:nvGraphicFramePr>
        <p:xfrm>
          <a:off x="3194322" y="1770208"/>
          <a:ext cx="890588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109" name="Formula" r:id="rId12" imgW="449640" imgH="164160" progId="Equation.Ribbit">
                  <p:embed/>
                </p:oleObj>
              </mc:Choice>
              <mc:Fallback>
                <p:oleObj name="Formula" r:id="rId12" imgW="449640" imgH="164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194322" y="1770208"/>
                        <a:ext cx="890588" cy="32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/>
          <p:cNvSpPr txBox="1"/>
          <p:nvPr/>
        </p:nvSpPr>
        <p:spPr>
          <a:xfrm>
            <a:off x="4784865" y="1700808"/>
            <a:ext cx="3858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Presence or absence of other modes are observer dependent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18191" y="4409774"/>
            <a:ext cx="2297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lus, cross modes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084168" y="4385405"/>
            <a:ext cx="20633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b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reathing mode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59679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3403" y="1225065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For massive scalar-tensor theory of gravity or f(R) gravity, the massive mode is a mix of longitudinal and breathing polarization even though            (No longitudinal mode according to Newman-Penrose formalism)</a:t>
            </a:r>
          </a:p>
          <a:p>
            <a:r>
              <a:rPr lang="en-US" altLang="zh-CN" dirty="0" smtClean="0"/>
              <a:t> In the massless limit, the mix mode reduces to the pure transverse breathing mode</a:t>
            </a:r>
          </a:p>
          <a:p>
            <a:r>
              <a:rPr lang="en-US" altLang="zh-CN" dirty="0" smtClean="0"/>
              <a:t>The </a:t>
            </a:r>
            <a:r>
              <a:rPr lang="en-US" altLang="zh-CN" dirty="0"/>
              <a:t>classification based on the little group E(2) of Lorentz group SO(3,1) is not applicable to massive mode</a:t>
            </a:r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Main Results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15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6734734"/>
              </p:ext>
            </p:extLst>
          </p:nvPr>
        </p:nvGraphicFramePr>
        <p:xfrm>
          <a:off x="3203848" y="2852936"/>
          <a:ext cx="89058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70" name="Formula" r:id="rId4" imgW="449640" imgH="155160" progId="Equation.Ribbit">
                  <p:embed/>
                </p:oleObj>
              </mc:Choice>
              <mc:Fallback>
                <p:oleObj name="Formula" r:id="rId4" imgW="449640" imgH="155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03848" y="2852936"/>
                        <a:ext cx="890588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1515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721246" y="1018148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The challenges to GR: quantum gravity, black hole physics, cosmological singularity, dark matter, dark energy etc.</a:t>
            </a:r>
          </a:p>
          <a:p>
            <a:r>
              <a:rPr lang="en-US" altLang="zh-CN" dirty="0" smtClean="0"/>
              <a:t>Higher derivative terms: counter terms for quantized matter fields interacting with classical gravitational field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Scalar-tensor theory of gravity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</a:t>
            </a:r>
            <a:r>
              <a:rPr lang="en-US" altLang="zh-CN" dirty="0" smtClean="0"/>
              <a:t>(R) Gravity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16</a:t>
            </a:fld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536519" y="4069305"/>
            <a:ext cx="53751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R. </a:t>
            </a:r>
            <a:r>
              <a:rPr lang="en-US" altLang="zh-CN" sz="2000" dirty="0" err="1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Utiyama</a:t>
            </a:r>
            <a:r>
              <a:rPr lang="en-US" altLang="zh-CN" sz="20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&amp; B.S. DeWitt, J. Math. Phys. 3 (62) 608</a:t>
            </a:r>
            <a:endParaRPr lang="zh-CN" altLang="en-US" sz="20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2076975"/>
              </p:ext>
            </p:extLst>
          </p:nvPr>
        </p:nvGraphicFramePr>
        <p:xfrm>
          <a:off x="620498" y="4050807"/>
          <a:ext cx="1490662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694" name="Formula" r:id="rId3" imgW="753120" imgH="200880" progId="Equation.Ribbit">
                  <p:embed/>
                </p:oleObj>
              </mc:Choice>
              <mc:Fallback>
                <p:oleObj name="Formula" r:id="rId3" imgW="753120" imgH="2008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0498" y="4050807"/>
                        <a:ext cx="1490662" cy="400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4198460"/>
              </p:ext>
            </p:extLst>
          </p:nvPr>
        </p:nvGraphicFramePr>
        <p:xfrm>
          <a:off x="2555776" y="4085210"/>
          <a:ext cx="33655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695" name="Formula" r:id="rId5" imgW="170280" imgH="185760" progId="Equation.Ribbit">
                  <p:embed/>
                </p:oleObj>
              </mc:Choice>
              <mc:Fallback>
                <p:oleObj name="Formula" r:id="rId5" imgW="170280" imgH="1857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55776" y="4085210"/>
                        <a:ext cx="33655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3997795"/>
              </p:ext>
            </p:extLst>
          </p:nvPr>
        </p:nvGraphicFramePr>
        <p:xfrm>
          <a:off x="560388" y="4581128"/>
          <a:ext cx="5897562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696" name="Formula" r:id="rId7" imgW="2974680" imgH="359640" progId="Equation.Ribbit">
                  <p:embed/>
                </p:oleObj>
              </mc:Choice>
              <mc:Fallback>
                <p:oleObj name="Formula" r:id="rId7" imgW="2974680" imgH="3596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60388" y="4581128"/>
                        <a:ext cx="5897562" cy="714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9675540"/>
              </p:ext>
            </p:extLst>
          </p:nvPr>
        </p:nvGraphicFramePr>
        <p:xfrm>
          <a:off x="620498" y="5323051"/>
          <a:ext cx="4695825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697" name="Formula" r:id="rId9" imgW="2368800" imgH="359640" progId="Equation.Ribbit">
                  <p:embed/>
                </p:oleObj>
              </mc:Choice>
              <mc:Fallback>
                <p:oleObj name="Formula" r:id="rId9" imgW="2368800" imgH="3596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20498" y="5323051"/>
                        <a:ext cx="4695825" cy="714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5868144" y="5059263"/>
            <a:ext cx="2973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Gauss-Bonnet theorem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460674" y="5584424"/>
            <a:ext cx="31806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err="1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Buchdahl</a:t>
            </a:r>
            <a:r>
              <a:rPr lang="en-US" altLang="zh-CN" sz="20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, MNRAS 150 (70) 1</a:t>
            </a:r>
            <a:endParaRPr lang="zh-CN" altLang="en-US" sz="20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645631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The action and EOMs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Linearization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</a:t>
            </a:r>
            <a:r>
              <a:rPr lang="en-US" altLang="zh-CN" dirty="0" smtClean="0"/>
              <a:t>(R) gravity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17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6147352"/>
              </p:ext>
            </p:extLst>
          </p:nvPr>
        </p:nvGraphicFramePr>
        <p:xfrm>
          <a:off x="1592263" y="1989138"/>
          <a:ext cx="3503612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834" name="Formula" r:id="rId4" imgW="1766880" imgH="359640" progId="Equation.Ribbit">
                  <p:embed/>
                </p:oleObj>
              </mc:Choice>
              <mc:Fallback>
                <p:oleObj name="Formula" r:id="rId4" imgW="1766880" imgH="3596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2263" y="1989138"/>
                        <a:ext cx="3503612" cy="714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0119193"/>
              </p:ext>
            </p:extLst>
          </p:nvPr>
        </p:nvGraphicFramePr>
        <p:xfrm>
          <a:off x="971600" y="2852936"/>
          <a:ext cx="6872288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835" name="Formula" r:id="rId6" imgW="3467160" imgH="330480" progId="Equation.Ribbit">
                  <p:embed/>
                </p:oleObj>
              </mc:Choice>
              <mc:Fallback>
                <p:oleObj name="Formula" r:id="rId6" imgW="3467160" imgH="3304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71600" y="2852936"/>
                        <a:ext cx="6872288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8259006"/>
              </p:ext>
            </p:extLst>
          </p:nvPr>
        </p:nvGraphicFramePr>
        <p:xfrm>
          <a:off x="2771800" y="4261049"/>
          <a:ext cx="1992312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836" name="Formula" r:id="rId8" imgW="1004760" imgH="171720" progId="Equation.Ribbit">
                  <p:embed/>
                </p:oleObj>
              </mc:Choice>
              <mc:Fallback>
                <p:oleObj name="Formula" r:id="rId8" imgW="1004760" imgH="1717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771800" y="4261049"/>
                        <a:ext cx="1992312" cy="33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1644173"/>
              </p:ext>
            </p:extLst>
          </p:nvPr>
        </p:nvGraphicFramePr>
        <p:xfrm>
          <a:off x="1475656" y="4764445"/>
          <a:ext cx="5635625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837" name="Formula" r:id="rId10" imgW="2842560" imgH="330480" progId="Equation.Ribbit">
                  <p:embed/>
                </p:oleObj>
              </mc:Choice>
              <mc:Fallback>
                <p:oleObj name="Formula" r:id="rId10" imgW="2842560" imgH="3304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475656" y="4764445"/>
                        <a:ext cx="5635625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2889982"/>
              </p:ext>
            </p:extLst>
          </p:nvPr>
        </p:nvGraphicFramePr>
        <p:xfrm>
          <a:off x="2693630" y="5658049"/>
          <a:ext cx="2381250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838" name="Formula" r:id="rId12" imgW="1201680" imgH="175320" progId="Equation.Ribbit">
                  <p:embed/>
                </p:oleObj>
              </mc:Choice>
              <mc:Fallback>
                <p:oleObj name="Formula" r:id="rId12" imgW="1201680" imgH="1753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693630" y="5658049"/>
                        <a:ext cx="2381250" cy="34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7845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11560" y="1196752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A particular model</a:t>
            </a:r>
          </a:p>
          <a:p>
            <a:r>
              <a:rPr lang="en-US" altLang="zh-CN" dirty="0" smtClean="0"/>
              <a:t>Linearized field equation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GWs in f(R) gravity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18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5820268"/>
              </p:ext>
            </p:extLst>
          </p:nvPr>
        </p:nvGraphicFramePr>
        <p:xfrm>
          <a:off x="4304362" y="1340768"/>
          <a:ext cx="214630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09" name="Formula" r:id="rId4" imgW="1082160" imgH="194400" progId="Equation.Ribbit">
                  <p:embed/>
                </p:oleObj>
              </mc:Choice>
              <mc:Fallback>
                <p:oleObj name="Formula" r:id="rId4" imgW="1082160" imgH="1944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04362" y="1340768"/>
                        <a:ext cx="214630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0511386"/>
              </p:ext>
            </p:extLst>
          </p:nvPr>
        </p:nvGraphicFramePr>
        <p:xfrm>
          <a:off x="1547664" y="2348880"/>
          <a:ext cx="5249862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10" name="Formula" r:id="rId6" imgW="2648160" imgH="330480" progId="Equation.Ribbit">
                  <p:embed/>
                </p:oleObj>
              </mc:Choice>
              <mc:Fallback>
                <p:oleObj name="Formula" r:id="rId6" imgW="2648160" imgH="3304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47664" y="2348880"/>
                        <a:ext cx="5249862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3983428"/>
              </p:ext>
            </p:extLst>
          </p:nvPr>
        </p:nvGraphicFramePr>
        <p:xfrm>
          <a:off x="2843808" y="3105435"/>
          <a:ext cx="195897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11" name="Formula" r:id="rId8" imgW="987120" imgH="194400" progId="Equation.Ribbit">
                  <p:embed/>
                </p:oleObj>
              </mc:Choice>
              <mc:Fallback>
                <p:oleObj name="Formula" r:id="rId8" imgW="987120" imgH="1944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843808" y="3105435"/>
                        <a:ext cx="1958975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467544" y="3066689"/>
            <a:ext cx="1887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Massive mode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9047573"/>
              </p:ext>
            </p:extLst>
          </p:nvPr>
        </p:nvGraphicFramePr>
        <p:xfrm>
          <a:off x="5291992" y="3062110"/>
          <a:ext cx="1620838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12" name="Formula" r:id="rId10" imgW="817920" imgH="194400" progId="Equation.Ribbit">
                  <p:embed/>
                </p:oleObj>
              </mc:Choice>
              <mc:Fallback>
                <p:oleObj name="Formula" r:id="rId10" imgW="817920" imgH="1944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291992" y="3062110"/>
                        <a:ext cx="1620838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900085"/>
              </p:ext>
            </p:extLst>
          </p:nvPr>
        </p:nvGraphicFramePr>
        <p:xfrm>
          <a:off x="2123728" y="3805121"/>
          <a:ext cx="254952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13" name="Formula" r:id="rId12" imgW="1285560" imgH="181800" progId="Equation.Ribbit">
                  <p:embed/>
                </p:oleObj>
              </mc:Choice>
              <mc:Fallback>
                <p:oleObj name="Formula" r:id="rId12" imgW="1285560" imgH="1818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123728" y="3805121"/>
                        <a:ext cx="2549525" cy="36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5029943" y="3755263"/>
            <a:ext cx="2576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LIGO/Virgo, 2016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23528" y="4389786"/>
            <a:ext cx="28135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Introduce the variable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13" name="对象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357454"/>
              </p:ext>
            </p:extLst>
          </p:nvPr>
        </p:nvGraphicFramePr>
        <p:xfrm>
          <a:off x="3281135" y="4373223"/>
          <a:ext cx="3748088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14" name="Formula" r:id="rId14" imgW="1890000" imgH="330480" progId="Equation.Ribbit">
                  <p:embed/>
                </p:oleObj>
              </mc:Choice>
              <mc:Fallback>
                <p:oleObj name="Formula" r:id="rId14" imgW="1890000" imgH="3304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281135" y="4373223"/>
                        <a:ext cx="3748088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/>
          <p:cNvSpPr txBox="1"/>
          <p:nvPr/>
        </p:nvSpPr>
        <p:spPr>
          <a:xfrm>
            <a:off x="179512" y="5096648"/>
            <a:ext cx="3230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Choose the Lorenz gauge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15" name="对象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896144"/>
              </p:ext>
            </p:extLst>
          </p:nvPr>
        </p:nvGraphicFramePr>
        <p:xfrm>
          <a:off x="3553900" y="5197377"/>
          <a:ext cx="367188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15" name="Formula" r:id="rId16" imgW="1851840" imgH="195840" progId="Equation.Ribbit">
                  <p:embed/>
                </p:oleObj>
              </mc:Choice>
              <mc:Fallback>
                <p:oleObj name="Formula" r:id="rId16" imgW="1851840" imgH="1958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553900" y="5197377"/>
                        <a:ext cx="3671888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226960"/>
              </p:ext>
            </p:extLst>
          </p:nvPr>
        </p:nvGraphicFramePr>
        <p:xfrm>
          <a:off x="3553900" y="5840218"/>
          <a:ext cx="118268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16" name="Formula" r:id="rId18" imgW="597240" imgH="195840" progId="Equation.Ribbit">
                  <p:embed/>
                </p:oleObj>
              </mc:Choice>
              <mc:Fallback>
                <p:oleObj name="Formula" r:id="rId18" imgW="597240" imgH="1958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3553900" y="5840218"/>
                        <a:ext cx="1182688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文本框 16"/>
          <p:cNvSpPr txBox="1"/>
          <p:nvPr/>
        </p:nvSpPr>
        <p:spPr>
          <a:xfrm>
            <a:off x="1176373" y="5775357"/>
            <a:ext cx="1960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Wave equation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138859" y="6277474"/>
            <a:ext cx="1534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DOF=2+1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19" name="对象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0448150"/>
              </p:ext>
            </p:extLst>
          </p:nvPr>
        </p:nvGraphicFramePr>
        <p:xfrm>
          <a:off x="4668553" y="6300835"/>
          <a:ext cx="1400175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17" name="Formula" r:id="rId20" imgW="706320" imgH="209880" progId="Equation.Ribbit">
                  <p:embed/>
                </p:oleObj>
              </mc:Choice>
              <mc:Fallback>
                <p:oleObj name="Formula" r:id="rId20" imgW="706320" imgH="2098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4668553" y="6300835"/>
                        <a:ext cx="1400175" cy="415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文本框 19"/>
          <p:cNvSpPr txBox="1"/>
          <p:nvPr/>
        </p:nvSpPr>
        <p:spPr>
          <a:xfrm>
            <a:off x="6194699" y="5563555"/>
            <a:ext cx="1669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Myung 2017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23429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5800" y="1062462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Particle contents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DOF in f(R) gravity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6385942" y="5924302"/>
            <a:ext cx="2057400" cy="365125"/>
          </a:xfrm>
        </p:spPr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19</a:t>
            </a:fld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95536" y="1484784"/>
            <a:ext cx="2618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To the second order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5315614"/>
              </p:ext>
            </p:extLst>
          </p:nvPr>
        </p:nvGraphicFramePr>
        <p:xfrm>
          <a:off x="251520" y="2060848"/>
          <a:ext cx="8687966" cy="1974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68" name="Formula" r:id="rId3" imgW="5218560" imgH="1186200" progId="Equation.Ribbit">
                  <p:embed/>
                </p:oleObj>
              </mc:Choice>
              <mc:Fallback>
                <p:oleObj name="Formula" r:id="rId3" imgW="5218560" imgH="11862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20" y="2060848"/>
                        <a:ext cx="8687966" cy="19746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7908014"/>
              </p:ext>
            </p:extLst>
          </p:nvPr>
        </p:nvGraphicFramePr>
        <p:xfrm>
          <a:off x="613792" y="4217904"/>
          <a:ext cx="671512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69" name="Formula" r:id="rId5" imgW="3387240" imgH="384840" progId="Equation.Ribbit">
                  <p:embed/>
                </p:oleObj>
              </mc:Choice>
              <mc:Fallback>
                <p:oleObj name="Formula" r:id="rId5" imgW="3387240" imgH="3848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3792" y="4217904"/>
                        <a:ext cx="6715125" cy="76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8194681"/>
              </p:ext>
            </p:extLst>
          </p:nvPr>
        </p:nvGraphicFramePr>
        <p:xfrm>
          <a:off x="2267744" y="5112361"/>
          <a:ext cx="5270500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70" name="Formula" r:id="rId7" imgW="2659680" imgH="330480" progId="Equation.Ribbit">
                  <p:embed/>
                </p:oleObj>
              </mc:Choice>
              <mc:Fallback>
                <p:oleObj name="Formula" r:id="rId7" imgW="2659680" imgH="3304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267744" y="5112361"/>
                        <a:ext cx="5270500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111261" y="5197524"/>
            <a:ext cx="2047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The propagator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495550" y="5735950"/>
            <a:ext cx="2108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m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assless spin-2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华文楷体" panose="0201060004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767872" y="5751975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m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assive spin-0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华文楷体" panose="0201060004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965597" y="6242045"/>
            <a:ext cx="1534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DOF=2+1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91820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Introduction to GWs and Polarizations</a:t>
            </a:r>
          </a:p>
          <a:p>
            <a:r>
              <a:rPr lang="en-US" altLang="zh-CN" dirty="0" smtClean="0"/>
              <a:t>Motivation for f(R) gravity</a:t>
            </a:r>
          </a:p>
          <a:p>
            <a:r>
              <a:rPr lang="en-US" altLang="zh-CN" dirty="0" smtClean="0"/>
              <a:t>Particle contents in f(R) gravity</a:t>
            </a:r>
          </a:p>
          <a:p>
            <a:r>
              <a:rPr lang="en-US" altLang="zh-CN" dirty="0" smtClean="0"/>
              <a:t>Hamiltonian Analysis</a:t>
            </a:r>
          </a:p>
          <a:p>
            <a:r>
              <a:rPr lang="en-US" altLang="zh-CN" dirty="0"/>
              <a:t>Linearized wave </a:t>
            </a:r>
            <a:r>
              <a:rPr lang="en-US" altLang="zh-CN" dirty="0" smtClean="0"/>
              <a:t>equations in ST theory</a:t>
            </a:r>
            <a:endParaRPr lang="en-US" altLang="zh-CN" dirty="0"/>
          </a:p>
          <a:p>
            <a:r>
              <a:rPr lang="en-US" altLang="zh-CN" dirty="0" smtClean="0"/>
              <a:t>Polarization states</a:t>
            </a:r>
          </a:p>
          <a:p>
            <a:r>
              <a:rPr lang="en-US" altLang="zh-CN" dirty="0" smtClean="0"/>
              <a:t>Conclusions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72584" y="5445224"/>
            <a:ext cx="8134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Liang, Gong, </a:t>
            </a:r>
            <a:r>
              <a:rPr lang="en-US" altLang="zh-CN" sz="2400" dirty="0" err="1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Hou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and Liu, </a:t>
            </a:r>
            <a:r>
              <a:rPr lang="en-US" altLang="zh-CN" sz="2400" dirty="0" err="1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arXiv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: 1701.05998 (PRD 2017);</a:t>
            </a:r>
          </a:p>
          <a:p>
            <a:r>
              <a:rPr lang="en-US" altLang="zh-CN" sz="2400" dirty="0" err="1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Hou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, Gong and Liu, 1704.01899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2745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5800" y="1124744"/>
            <a:ext cx="7772400" cy="5040560"/>
          </a:xfrm>
        </p:spPr>
        <p:txBody>
          <a:bodyPr/>
          <a:lstStyle/>
          <a:p>
            <a:r>
              <a:rPr lang="en-US" altLang="zh-CN" dirty="0" smtClean="0"/>
              <a:t>The most effective method to obtain the dynamical DOF </a:t>
            </a:r>
          </a:p>
          <a:p>
            <a:r>
              <a:rPr lang="en-US" altLang="zh-CN" dirty="0" smtClean="0"/>
              <a:t>It usually uses the ADM metric  </a:t>
            </a:r>
          </a:p>
          <a:p>
            <a:r>
              <a:rPr lang="en-US" altLang="zh-CN" dirty="0" smtClean="0"/>
              <a:t>Find out all the primary constraints and secondary constraints</a:t>
            </a:r>
          </a:p>
          <a:p>
            <a:r>
              <a:rPr lang="en-US" altLang="zh-CN" dirty="0" smtClean="0"/>
              <a:t>Classify all the constraints to first class and second class</a:t>
            </a:r>
          </a:p>
          <a:p>
            <a:r>
              <a:rPr lang="en-US" altLang="zh-CN" dirty="0" smtClean="0"/>
              <a:t>DOF=(number of conjugate variables-number of second class-2*number of first class)/2</a:t>
            </a:r>
          </a:p>
          <a:p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Hamiltonian analysis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19541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39552" y="1124744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Scalar-tensor theory of gravity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Hamiltonian analysis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Equivalent ST gravity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21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8954789"/>
              </p:ext>
            </p:extLst>
          </p:nvPr>
        </p:nvGraphicFramePr>
        <p:xfrm>
          <a:off x="1043608" y="1772816"/>
          <a:ext cx="5849937" cy="148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97" name="Formula" r:id="rId3" imgW="2951640" imgH="749520" progId="Equation.Ribbit">
                  <p:embed/>
                </p:oleObj>
              </mc:Choice>
              <mc:Fallback>
                <p:oleObj name="Formula" r:id="rId3" imgW="2951640" imgH="7495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608" y="1772816"/>
                        <a:ext cx="5849937" cy="1484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007380"/>
              </p:ext>
            </p:extLst>
          </p:nvPr>
        </p:nvGraphicFramePr>
        <p:xfrm>
          <a:off x="1259632" y="4259958"/>
          <a:ext cx="5957888" cy="41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98" name="Formula" r:id="rId5" imgW="3004920" imgH="207360" progId="Equation.Ribbit">
                  <p:embed/>
                </p:oleObj>
              </mc:Choice>
              <mc:Fallback>
                <p:oleObj name="Formula" r:id="rId5" imgW="3004920" imgH="2073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59632" y="4259958"/>
                        <a:ext cx="5957888" cy="411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0861554"/>
              </p:ext>
            </p:extLst>
          </p:nvPr>
        </p:nvGraphicFramePr>
        <p:xfrm>
          <a:off x="852289" y="4723210"/>
          <a:ext cx="7146925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99" name="Formula" r:id="rId7" imgW="3605760" imgH="723960" progId="Equation.Ribbit">
                  <p:embed/>
                </p:oleObj>
              </mc:Choice>
              <mc:Fallback>
                <p:oleObj name="Formula" r:id="rId7" imgW="3605760" imgH="7239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52289" y="4723210"/>
                        <a:ext cx="7146925" cy="143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251520" y="6225184"/>
            <a:ext cx="54327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Number of dynamical variables: 10+1=11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: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6857156"/>
              </p:ext>
            </p:extLst>
          </p:nvPr>
        </p:nvGraphicFramePr>
        <p:xfrm>
          <a:off x="5497977" y="6291821"/>
          <a:ext cx="8540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800" name="Formula" r:id="rId9" imgW="430560" imgH="171720" progId="Equation.Ribbit">
                  <p:embed/>
                </p:oleObj>
              </mc:Choice>
              <mc:Fallback>
                <p:oleObj name="Formula" r:id="rId9" imgW="430560" imgH="1717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497977" y="6291821"/>
                        <a:ext cx="854075" cy="33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83367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5800" y="1052736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Primary constraints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Secondary constraints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Constraints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22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0121542"/>
              </p:ext>
            </p:extLst>
          </p:nvPr>
        </p:nvGraphicFramePr>
        <p:xfrm>
          <a:off x="1763688" y="1700808"/>
          <a:ext cx="1947862" cy="155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18" name="Formula" r:id="rId3" imgW="983160" imgH="783720" progId="Equation.Ribbit">
                  <p:embed/>
                </p:oleObj>
              </mc:Choice>
              <mc:Fallback>
                <p:oleObj name="Formula" r:id="rId3" imgW="983160" imgH="7837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63688" y="1700808"/>
                        <a:ext cx="1947862" cy="1555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5574896"/>
              </p:ext>
            </p:extLst>
          </p:nvPr>
        </p:nvGraphicFramePr>
        <p:xfrm>
          <a:off x="899592" y="4035690"/>
          <a:ext cx="7234238" cy="249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19" name="Formula" r:id="rId5" imgW="3648960" imgH="1258920" progId="Equation.Ribbit">
                  <p:embed/>
                </p:oleObj>
              </mc:Choice>
              <mc:Fallback>
                <p:oleObj name="Formula" r:id="rId5" imgW="3648960" imgH="12589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99592" y="4035690"/>
                        <a:ext cx="7234238" cy="2495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4427984" y="2313381"/>
            <a:ext cx="1027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3+1=4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364088" y="5424144"/>
            <a:ext cx="1027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3+1=4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36711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807" y="1124744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Hamiltonian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Constraints: all eight constraints are first class constraints</a:t>
            </a:r>
          </a:p>
          <a:p>
            <a:r>
              <a:rPr lang="en-US" altLang="zh-CN" dirty="0" smtClean="0"/>
              <a:t>DOF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Hamiltonian analysis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23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8644782"/>
              </p:ext>
            </p:extLst>
          </p:nvPr>
        </p:nvGraphicFramePr>
        <p:xfrm>
          <a:off x="2195736" y="1844824"/>
          <a:ext cx="3757612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58" name="Formula" r:id="rId3" imgW="1895040" imgH="386280" progId="Equation.Ribbit">
                  <p:embed/>
                </p:oleObj>
              </mc:Choice>
              <mc:Fallback>
                <p:oleObj name="Formula" r:id="rId3" imgW="1895040" imgH="3862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95736" y="1844824"/>
                        <a:ext cx="3757612" cy="765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9564487"/>
              </p:ext>
            </p:extLst>
          </p:nvPr>
        </p:nvGraphicFramePr>
        <p:xfrm>
          <a:off x="2051720" y="4509120"/>
          <a:ext cx="2973388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59" name="Formula" r:id="rId5" imgW="1500120" imgH="177840" progId="Equation.Ribbit">
                  <p:embed/>
                </p:oleObj>
              </mc:Choice>
              <mc:Fallback>
                <p:oleObj name="Formula" r:id="rId5" imgW="1500120" imgH="1778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51720" y="4509120"/>
                        <a:ext cx="2973388" cy="352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971600" y="5013176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The lapse function     and the shift function      are </a:t>
            </a:r>
            <a:r>
              <a:rPr lang="en-US" altLang="zh-CN" sz="2400" dirty="0" err="1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Lagrangian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 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multipliers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华文楷体" panose="02010600040101010101" pitchFamily="2" charset="-122"/>
            </a:endParaRPr>
          </a:p>
        </p:txBody>
      </p:sp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0386588"/>
              </p:ext>
            </p:extLst>
          </p:nvPr>
        </p:nvGraphicFramePr>
        <p:xfrm>
          <a:off x="3298849" y="5159541"/>
          <a:ext cx="271463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60" name="Formula" r:id="rId7" imgW="137160" imgH="155160" progId="Equation.Ribbit">
                  <p:embed/>
                </p:oleObj>
              </mc:Choice>
              <mc:Fallback>
                <p:oleObj name="Formula" r:id="rId7" imgW="137160" imgH="155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298849" y="5159541"/>
                        <a:ext cx="271463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6638801"/>
              </p:ext>
            </p:extLst>
          </p:nvPr>
        </p:nvGraphicFramePr>
        <p:xfrm>
          <a:off x="6272311" y="5120699"/>
          <a:ext cx="315913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61" name="Formula" r:id="rId9" imgW="158760" imgH="156240" progId="Equation.Ribbit">
                  <p:embed/>
                </p:oleObj>
              </mc:Choice>
              <mc:Fallback>
                <p:oleObj name="Formula" r:id="rId9" imgW="158760" imgH="1562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272311" y="5120699"/>
                        <a:ext cx="315913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668999" y="5894685"/>
            <a:ext cx="80153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There are only three propagating DOFs in arbitrary f(R) gravity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华文楷体" panose="02010600040101010101" pitchFamily="2" charset="-122"/>
            </a:endParaRPr>
          </a:p>
        </p:txBody>
      </p:sp>
      <p:graphicFrame>
        <p:nvGraphicFramePr>
          <p:cNvPr id="11" name="对象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2016761"/>
              </p:ext>
            </p:extLst>
          </p:nvPr>
        </p:nvGraphicFramePr>
        <p:xfrm>
          <a:off x="2582092" y="4088370"/>
          <a:ext cx="852488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62" name="Formula" r:id="rId11" imgW="430560" imgH="171720" progId="Equation.Ribbit">
                  <p:embed/>
                </p:oleObj>
              </mc:Choice>
              <mc:Fallback>
                <p:oleObj name="Formula" r:id="rId11" imgW="430560" imgH="1717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582092" y="4088370"/>
                        <a:ext cx="852488" cy="33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24405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1153" y="1255712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Special case</a:t>
            </a:r>
          </a:p>
          <a:p>
            <a:r>
              <a:rPr lang="en-US" altLang="zh-CN" dirty="0" smtClean="0"/>
              <a:t>Equivalent scalar-tensor theory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The linearized wave equation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24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9776565"/>
              </p:ext>
            </p:extLst>
          </p:nvPr>
        </p:nvGraphicFramePr>
        <p:xfrm>
          <a:off x="3498850" y="1412776"/>
          <a:ext cx="214630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93" name="Formula" r:id="rId4" imgW="1082160" imgH="194400" progId="Equation.Ribbit">
                  <p:embed/>
                </p:oleObj>
              </mc:Choice>
              <mc:Fallback>
                <p:oleObj name="Formula" r:id="rId4" imgW="1082160" imgH="1944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98850" y="1412776"/>
                        <a:ext cx="214630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181300"/>
              </p:ext>
            </p:extLst>
          </p:nvPr>
        </p:nvGraphicFramePr>
        <p:xfrm>
          <a:off x="562769" y="2454273"/>
          <a:ext cx="5872162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94" name="Formula" r:id="rId6" imgW="2961720" imgH="384840" progId="Equation.Ribbit">
                  <p:embed/>
                </p:oleObj>
              </mc:Choice>
              <mc:Fallback>
                <p:oleObj name="Formula" r:id="rId6" imgW="2961720" imgH="3848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62769" y="2454273"/>
                        <a:ext cx="5872162" cy="76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6356581"/>
              </p:ext>
            </p:extLst>
          </p:nvPr>
        </p:nvGraphicFramePr>
        <p:xfrm>
          <a:off x="597063" y="3355490"/>
          <a:ext cx="1919288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95" name="Formula" r:id="rId8" imgW="969120" imgH="194400" progId="Equation.Ribbit">
                  <p:embed/>
                </p:oleObj>
              </mc:Choice>
              <mc:Fallback>
                <p:oleObj name="Formula" r:id="rId8" imgW="969120" imgH="1944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97063" y="3355490"/>
                        <a:ext cx="1919288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7148566"/>
              </p:ext>
            </p:extLst>
          </p:nvPr>
        </p:nvGraphicFramePr>
        <p:xfrm>
          <a:off x="846249" y="4390391"/>
          <a:ext cx="3933825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96" name="Formula" r:id="rId10" imgW="1985040" imgH="195840" progId="Equation.Ribbit">
                  <p:embed/>
                </p:oleObj>
              </mc:Choice>
              <mc:Fallback>
                <p:oleObj name="Formula" r:id="rId10" imgW="1985040" imgH="1958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46249" y="4390391"/>
                        <a:ext cx="3933825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3587902"/>
              </p:ext>
            </p:extLst>
          </p:nvPr>
        </p:nvGraphicFramePr>
        <p:xfrm>
          <a:off x="715721" y="4966908"/>
          <a:ext cx="5357812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97" name="Formula" r:id="rId12" imgW="2702880" imgH="195840" progId="Equation.Ribbit">
                  <p:embed/>
                </p:oleObj>
              </mc:Choice>
              <mc:Fallback>
                <p:oleObj name="Formula" r:id="rId12" imgW="2702880" imgH="1958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15721" y="4966908"/>
                        <a:ext cx="5357812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467544" y="3767285"/>
            <a:ext cx="2255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To the first order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11" name="对象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0057931"/>
              </p:ext>
            </p:extLst>
          </p:nvPr>
        </p:nvGraphicFramePr>
        <p:xfrm>
          <a:off x="1843639" y="5573965"/>
          <a:ext cx="118268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98" name="Formula" r:id="rId14" imgW="597240" imgH="195840" progId="Equation.Ribbit">
                  <p:embed/>
                </p:oleObj>
              </mc:Choice>
              <mc:Fallback>
                <p:oleObj name="Formula" r:id="rId14" imgW="597240" imgH="1958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843639" y="5573965"/>
                        <a:ext cx="1182688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113052"/>
              </p:ext>
            </p:extLst>
          </p:nvPr>
        </p:nvGraphicFramePr>
        <p:xfrm>
          <a:off x="1662592" y="6085459"/>
          <a:ext cx="2062162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99" name="Formula" r:id="rId16" imgW="1040400" imgH="194400" progId="Equation.Ribbit">
                  <p:embed/>
                </p:oleObj>
              </mc:Choice>
              <mc:Fallback>
                <p:oleObj name="Formula" r:id="rId16" imgW="1040400" imgH="1944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662592" y="6085459"/>
                        <a:ext cx="2062162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文本框 12"/>
          <p:cNvSpPr txBox="1"/>
          <p:nvPr/>
        </p:nvSpPr>
        <p:spPr>
          <a:xfrm>
            <a:off x="6632620" y="2636912"/>
            <a:ext cx="2191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Flat background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华文楷体" panose="02010600040101010101" pitchFamily="2" charset="-122"/>
            </a:endParaRPr>
          </a:p>
        </p:txBody>
      </p:sp>
      <p:graphicFrame>
        <p:nvGraphicFramePr>
          <p:cNvPr id="14" name="对象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543530"/>
              </p:ext>
            </p:extLst>
          </p:nvPr>
        </p:nvGraphicFramePr>
        <p:xfrm>
          <a:off x="6699235" y="3216273"/>
          <a:ext cx="2171700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0" name="Formula" r:id="rId18" imgW="1097280" imgH="167760" progId="Equation.Ribbit">
                  <p:embed/>
                </p:oleObj>
              </mc:Choice>
              <mc:Fallback>
                <p:oleObj name="Formula" r:id="rId18" imgW="1097280" imgH="1677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6699235" y="3216273"/>
                        <a:ext cx="2171700" cy="333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540131"/>
              </p:ext>
            </p:extLst>
          </p:nvPr>
        </p:nvGraphicFramePr>
        <p:xfrm>
          <a:off x="3275856" y="3318540"/>
          <a:ext cx="1620838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1" name="Formula" r:id="rId20" imgW="817920" imgH="194400" progId="Equation.Ribbit">
                  <p:embed/>
                </p:oleObj>
              </mc:Choice>
              <mc:Fallback>
                <p:oleObj name="Formula" r:id="rId20" imgW="817920" imgH="1944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3275856" y="3318540"/>
                        <a:ext cx="1620838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本框 15"/>
          <p:cNvSpPr txBox="1"/>
          <p:nvPr/>
        </p:nvSpPr>
        <p:spPr>
          <a:xfrm>
            <a:off x="3417226" y="3636424"/>
            <a:ext cx="2201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no massless limit</a:t>
            </a:r>
            <a:endParaRPr lang="zh-CN" altLang="en-US" sz="2400" dirty="0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17" name="对象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4008796"/>
              </p:ext>
            </p:extLst>
          </p:nvPr>
        </p:nvGraphicFramePr>
        <p:xfrm>
          <a:off x="5148064" y="5819933"/>
          <a:ext cx="1652588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2" name="Formula" r:id="rId22" imgW="833400" imgH="381240" progId="Equation.Ribbit">
                  <p:embed/>
                </p:oleObj>
              </mc:Choice>
              <mc:Fallback>
                <p:oleObj name="Formula" r:id="rId22" imgW="833400" imgH="3812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5148064" y="5819933"/>
                        <a:ext cx="1652588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椭圆 17"/>
          <p:cNvSpPr/>
          <p:nvPr/>
        </p:nvSpPr>
        <p:spPr bwMode="auto">
          <a:xfrm>
            <a:off x="3652746" y="4320369"/>
            <a:ext cx="415198" cy="548791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charset="-122"/>
            </a:endParaRPr>
          </a:p>
        </p:txBody>
      </p:sp>
      <p:cxnSp>
        <p:nvCxnSpPr>
          <p:cNvPr id="20" name="曲线连接符 19"/>
          <p:cNvCxnSpPr>
            <a:endCxn id="18" idx="7"/>
          </p:cNvCxnSpPr>
          <p:nvPr/>
        </p:nvCxnSpPr>
        <p:spPr bwMode="auto">
          <a:xfrm rot="10800000">
            <a:off x="4007140" y="4400738"/>
            <a:ext cx="2581084" cy="108382"/>
          </a:xfrm>
          <a:prstGeom prst="curvedConnector4">
            <a:avLst>
              <a:gd name="adj1" fmla="val 48822"/>
              <a:gd name="adj2" fmla="val 310921"/>
            </a:avLst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graphicFrame>
        <p:nvGraphicFramePr>
          <p:cNvPr id="21" name="对象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9978963"/>
              </p:ext>
            </p:extLst>
          </p:nvPr>
        </p:nvGraphicFramePr>
        <p:xfrm>
          <a:off x="6706608" y="4113510"/>
          <a:ext cx="708025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3" name="Formula" r:id="rId24" imgW="357120" imgH="381240" progId="Equation.Ribbit">
                  <p:embed/>
                </p:oleObj>
              </mc:Choice>
              <mc:Fallback>
                <p:oleObj name="Formula" r:id="rId24" imgW="357120" imgH="3812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6706608" y="4113510"/>
                        <a:ext cx="708025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71691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5800" y="1232197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Solutions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Plane waves in f(R)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6588224" y="6309320"/>
            <a:ext cx="2057400" cy="365125"/>
          </a:xfrm>
        </p:spPr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25</a:t>
            </a:fld>
            <a:endParaRPr lang="zh-CN" altLang="en-US" dirty="0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7679794"/>
              </p:ext>
            </p:extLst>
          </p:nvPr>
        </p:nvGraphicFramePr>
        <p:xfrm>
          <a:off x="3203848" y="2564904"/>
          <a:ext cx="32321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385" name="Formula" r:id="rId3" imgW="1629720" imgH="179280" progId="Equation.Ribbit">
                  <p:embed/>
                </p:oleObj>
              </mc:Choice>
              <mc:Fallback>
                <p:oleObj name="Formula" r:id="rId3" imgW="1629720" imgH="1792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03848" y="2564904"/>
                        <a:ext cx="3232150" cy="355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3463348"/>
              </p:ext>
            </p:extLst>
          </p:nvPr>
        </p:nvGraphicFramePr>
        <p:xfrm>
          <a:off x="1180242" y="3123158"/>
          <a:ext cx="55626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386" name="Formula" r:id="rId5" imgW="2806920" imgH="205920" progId="Equation.Ribbit">
                  <p:embed/>
                </p:oleObj>
              </mc:Choice>
              <mc:Fallback>
                <p:oleObj name="Formula" r:id="rId5" imgW="2806920" imgH="2059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80242" y="3123158"/>
                        <a:ext cx="5562600" cy="40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7738848"/>
              </p:ext>
            </p:extLst>
          </p:nvPr>
        </p:nvGraphicFramePr>
        <p:xfrm>
          <a:off x="788973" y="4695735"/>
          <a:ext cx="4602162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387" name="Formula" r:id="rId7" imgW="2320560" imgH="209880" progId="Equation.Ribbit">
                  <p:embed/>
                </p:oleObj>
              </mc:Choice>
              <mc:Fallback>
                <p:oleObj name="Formula" r:id="rId7" imgW="2320560" imgH="2098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88973" y="4695735"/>
                        <a:ext cx="4602162" cy="415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8605503"/>
              </p:ext>
            </p:extLst>
          </p:nvPr>
        </p:nvGraphicFramePr>
        <p:xfrm>
          <a:off x="1108234" y="3872041"/>
          <a:ext cx="2246312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388" name="Formula" r:id="rId9" imgW="1132920" imgH="201960" progId="Equation.Ribbit">
                  <p:embed/>
                </p:oleObj>
              </mc:Choice>
              <mc:Fallback>
                <p:oleObj name="Formula" r:id="rId9" imgW="1132920" imgH="2019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08234" y="3872041"/>
                        <a:ext cx="2246312" cy="400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椭圆 21"/>
          <p:cNvSpPr/>
          <p:nvPr/>
        </p:nvSpPr>
        <p:spPr bwMode="auto">
          <a:xfrm>
            <a:off x="3268474" y="4516592"/>
            <a:ext cx="2160240" cy="794520"/>
          </a:xfrm>
          <a:prstGeom prst="ellipse">
            <a:avLst/>
          </a:prstGeom>
          <a:noFill/>
          <a:ln w="190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1" i="0" u="none" strike="noStrike" cap="none" normalizeH="0" baseline="0" smtClean="0">
              <a:ln>
                <a:noFill/>
              </a:ln>
              <a:solidFill>
                <a:schemeClr val="bg1">
                  <a:lumMod val="60000"/>
                  <a:lumOff val="40000"/>
                </a:schemeClr>
              </a:solidFill>
              <a:effectLst/>
              <a:latin typeface="Times New Roman" pitchFamily="18" charset="0"/>
              <a:ea typeface="宋体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484498" y="5311112"/>
            <a:ext cx="1887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Massive mode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14" name="曲线连接符 13"/>
          <p:cNvCxnSpPr/>
          <p:nvPr/>
        </p:nvCxnSpPr>
        <p:spPr bwMode="auto">
          <a:xfrm rot="5400000" flipH="1" flipV="1">
            <a:off x="2762124" y="5094374"/>
            <a:ext cx="817095" cy="64167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graphicFrame>
        <p:nvGraphicFramePr>
          <p:cNvPr id="15" name="对象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9887347"/>
              </p:ext>
            </p:extLst>
          </p:nvPr>
        </p:nvGraphicFramePr>
        <p:xfrm>
          <a:off x="2495823" y="5823758"/>
          <a:ext cx="708025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389" name="Formula" r:id="rId11" imgW="357120" imgH="381240" progId="Equation.Ribbit">
                  <p:embed/>
                </p:oleObj>
              </mc:Choice>
              <mc:Fallback>
                <p:oleObj name="Formula" r:id="rId11" imgW="357120" imgH="3812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495823" y="5823758"/>
                        <a:ext cx="708025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388154" y="2511871"/>
            <a:ext cx="24737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Massive scalar field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1" name="椭圆 20"/>
          <p:cNvSpPr/>
          <p:nvPr/>
        </p:nvSpPr>
        <p:spPr bwMode="auto">
          <a:xfrm>
            <a:off x="3302698" y="4695735"/>
            <a:ext cx="371372" cy="415925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03949" y="5156895"/>
            <a:ext cx="2274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Massless graviton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25" name="对象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502424"/>
              </p:ext>
            </p:extLst>
          </p:nvPr>
        </p:nvGraphicFramePr>
        <p:xfrm>
          <a:off x="3637235" y="1350180"/>
          <a:ext cx="118268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390" name="Formula" r:id="rId13" imgW="597240" imgH="195840" progId="Equation.Ribbit">
                  <p:embed/>
                </p:oleObj>
              </mc:Choice>
              <mc:Fallback>
                <p:oleObj name="Formula" r:id="rId13" imgW="597240" imgH="1958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637235" y="1350180"/>
                        <a:ext cx="1182688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对象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6116739"/>
              </p:ext>
            </p:extLst>
          </p:nvPr>
        </p:nvGraphicFramePr>
        <p:xfrm>
          <a:off x="3484498" y="1982031"/>
          <a:ext cx="2062162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391" name="Formula" r:id="rId15" imgW="1040400" imgH="194400" progId="Equation.Ribbit">
                  <p:embed/>
                </p:oleObj>
              </mc:Choice>
              <mc:Fallback>
                <p:oleObj name="Formula" r:id="rId15" imgW="1040400" imgH="1944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484498" y="1982031"/>
                        <a:ext cx="2062162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59198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5800" y="1124744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Massive mode</a:t>
            </a:r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en-US" altLang="zh-CN" dirty="0" smtClean="0"/>
              <a:t>NP variable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NP variables in f(R)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6457950" y="6304235"/>
            <a:ext cx="2057400" cy="365125"/>
          </a:xfrm>
        </p:spPr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26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3725211"/>
              </p:ext>
            </p:extLst>
          </p:nvPr>
        </p:nvGraphicFramePr>
        <p:xfrm>
          <a:off x="1331640" y="1805560"/>
          <a:ext cx="3132137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60" name="Formula" r:id="rId4" imgW="1578960" imgH="179280" progId="Equation.Ribbit">
                  <p:embed/>
                </p:oleObj>
              </mc:Choice>
              <mc:Fallback>
                <p:oleObj name="Formula" r:id="rId4" imgW="1578960" imgH="1792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31640" y="1805560"/>
                        <a:ext cx="3132137" cy="357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2288460"/>
              </p:ext>
            </p:extLst>
          </p:nvPr>
        </p:nvGraphicFramePr>
        <p:xfrm>
          <a:off x="801063" y="2921431"/>
          <a:ext cx="5738812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61" name="Formula" r:id="rId6" imgW="2895840" imgH="330480" progId="Equation.Ribbit">
                  <p:embed/>
                </p:oleObj>
              </mc:Choice>
              <mc:Fallback>
                <p:oleObj name="Formula" r:id="rId6" imgW="2895840" imgH="3304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01063" y="2921431"/>
                        <a:ext cx="5738812" cy="654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021884"/>
              </p:ext>
            </p:extLst>
          </p:nvPr>
        </p:nvGraphicFramePr>
        <p:xfrm>
          <a:off x="223837" y="3780574"/>
          <a:ext cx="8696325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62" name="Formula" r:id="rId8" imgW="4385520" imgH="331560" progId="Equation.Ribbit">
                  <p:embed/>
                </p:oleObj>
              </mc:Choice>
              <mc:Fallback>
                <p:oleObj name="Formula" r:id="rId8" imgW="4385520" imgH="3315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23837" y="3780574"/>
                        <a:ext cx="8696325" cy="657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椭圆 8"/>
          <p:cNvSpPr/>
          <p:nvPr/>
        </p:nvSpPr>
        <p:spPr bwMode="auto">
          <a:xfrm>
            <a:off x="3033311" y="3732347"/>
            <a:ext cx="1152128" cy="708745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charset="-122"/>
            </a:endParaRPr>
          </a:p>
        </p:txBody>
      </p:sp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4577860"/>
              </p:ext>
            </p:extLst>
          </p:nvPr>
        </p:nvGraphicFramePr>
        <p:xfrm>
          <a:off x="354975" y="4726260"/>
          <a:ext cx="892175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63" name="Formula" r:id="rId10" imgW="449640" imgH="155160" progId="Equation.Ribbit">
                  <p:embed/>
                </p:oleObj>
              </mc:Choice>
              <mc:Fallback>
                <p:oleObj name="Formula" r:id="rId10" imgW="449640" imgH="155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54975" y="4726260"/>
                        <a:ext cx="892175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6224366"/>
              </p:ext>
            </p:extLst>
          </p:nvPr>
        </p:nvGraphicFramePr>
        <p:xfrm>
          <a:off x="232060" y="5099572"/>
          <a:ext cx="7521575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64" name="Formula" r:id="rId12" imgW="3793680" imgH="330480" progId="Equation.Ribbit">
                  <p:embed/>
                </p:oleObj>
              </mc:Choice>
              <mc:Fallback>
                <p:oleObj name="Formula" r:id="rId12" imgW="3793680" imgH="3304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32060" y="5099572"/>
                        <a:ext cx="7521575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027870"/>
              </p:ext>
            </p:extLst>
          </p:nvPr>
        </p:nvGraphicFramePr>
        <p:xfrm>
          <a:off x="766027" y="5820547"/>
          <a:ext cx="213995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65" name="Formula" r:id="rId14" imgW="1079640" imgH="331560" progId="Equation.Ribbit">
                  <p:embed/>
                </p:oleObj>
              </mc:Choice>
              <mc:Fallback>
                <p:oleObj name="Formula" r:id="rId14" imgW="1079640" imgH="3315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66027" y="5820547"/>
                        <a:ext cx="2139950" cy="657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椭圆 12"/>
          <p:cNvSpPr/>
          <p:nvPr/>
        </p:nvSpPr>
        <p:spPr bwMode="auto">
          <a:xfrm>
            <a:off x="1547664" y="5091992"/>
            <a:ext cx="1736822" cy="751122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9589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9651" y="1247550"/>
            <a:ext cx="7772400" cy="4835525"/>
          </a:xfrm>
        </p:spPr>
        <p:txBody>
          <a:bodyPr/>
          <a:lstStyle/>
          <a:p>
            <a:r>
              <a:rPr lang="en-US" altLang="zh-CN" dirty="0">
                <a:solidFill>
                  <a:srgbClr val="FF0000"/>
                </a:solidFill>
              </a:rPr>
              <a:t>Massive</a:t>
            </a:r>
            <a:r>
              <a:rPr lang="en-US" altLang="zh-CN" dirty="0"/>
              <a:t> mode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The polarizations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27</a:t>
            </a:fld>
            <a:endParaRPr lang="zh-CN" altLang="en-US"/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2944935"/>
              </p:ext>
            </p:extLst>
          </p:nvPr>
        </p:nvGraphicFramePr>
        <p:xfrm>
          <a:off x="2512220" y="3111220"/>
          <a:ext cx="31877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168" name="Formula" r:id="rId3" imgW="1608120" imgH="179280" progId="Equation.Ribbit">
                  <p:embed/>
                </p:oleObj>
              </mc:Choice>
              <mc:Fallback>
                <p:oleObj name="Formula" r:id="rId3" imgW="1608120" imgH="1792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2220" y="3111220"/>
                        <a:ext cx="3187700" cy="355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4286652"/>
              </p:ext>
            </p:extLst>
          </p:nvPr>
        </p:nvGraphicFramePr>
        <p:xfrm>
          <a:off x="971600" y="3844415"/>
          <a:ext cx="1311275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169" name="Formula" r:id="rId5" imgW="661680" imgH="164160" progId="Equation.Ribbit">
                  <p:embed/>
                </p:oleObj>
              </mc:Choice>
              <mc:Fallback>
                <p:oleObj name="Formula" r:id="rId5" imgW="661680" imgH="164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71600" y="3844415"/>
                        <a:ext cx="1311275" cy="32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8055341"/>
              </p:ext>
            </p:extLst>
          </p:nvPr>
        </p:nvGraphicFramePr>
        <p:xfrm>
          <a:off x="971600" y="4286168"/>
          <a:ext cx="1290638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170" name="Formula" r:id="rId7" imgW="650520" imgH="164160" progId="Equation.Ribbit">
                  <p:embed/>
                </p:oleObj>
              </mc:Choice>
              <mc:Fallback>
                <p:oleObj name="Formula" r:id="rId7" imgW="650520" imgH="164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71600" y="4286168"/>
                        <a:ext cx="1290638" cy="32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2258083"/>
              </p:ext>
            </p:extLst>
          </p:nvPr>
        </p:nvGraphicFramePr>
        <p:xfrm>
          <a:off x="916407" y="4653901"/>
          <a:ext cx="325755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171" name="Formula" r:id="rId9" imgW="1642320" imgH="333000" progId="Equation.Ribbit">
                  <p:embed/>
                </p:oleObj>
              </mc:Choice>
              <mc:Fallback>
                <p:oleObj name="Formula" r:id="rId9" imgW="1642320" imgH="3330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16407" y="4653901"/>
                        <a:ext cx="3257550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2479219" y="3960505"/>
            <a:ext cx="2156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Breathing mode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华文楷体" panose="0201060004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423435" y="4746329"/>
            <a:ext cx="1669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longitudinal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华文楷体" panose="02010600040101010101" pitchFamily="2" charset="-122"/>
            </a:endParaRPr>
          </a:p>
        </p:txBody>
      </p:sp>
      <p:sp>
        <p:nvSpPr>
          <p:cNvPr id="12" name="右大括号 11"/>
          <p:cNvSpPr/>
          <p:nvPr/>
        </p:nvSpPr>
        <p:spPr bwMode="auto">
          <a:xfrm>
            <a:off x="6018744" y="4139456"/>
            <a:ext cx="203856" cy="872953"/>
          </a:xfrm>
          <a:prstGeom prst="rightBrace">
            <a:avLst/>
          </a:prstGeom>
          <a:solidFill>
            <a:schemeClr val="tx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309385" y="4332605"/>
            <a:ext cx="1175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Mixture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华文楷体" panose="0201060004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99913" y="5967610"/>
            <a:ext cx="3358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C. Corda 2008, IJMPA 23, 1521</a:t>
            </a:r>
            <a:endParaRPr lang="zh-CN" altLang="en-US" sz="20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 bwMode="auto">
          <a:xfrm>
            <a:off x="3412158" y="4624801"/>
            <a:ext cx="291197" cy="777975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charset="-122"/>
            </a:endParaRPr>
          </a:p>
        </p:txBody>
      </p:sp>
      <p:graphicFrame>
        <p:nvGraphicFramePr>
          <p:cNvPr id="17" name="对象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6017885"/>
              </p:ext>
            </p:extLst>
          </p:nvPr>
        </p:nvGraphicFramePr>
        <p:xfrm>
          <a:off x="1012419" y="2060848"/>
          <a:ext cx="2022475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172" name="Formula" r:id="rId11" imgW="1021320" imgH="354600" progId="Equation.Ribbit">
                  <p:embed/>
                </p:oleObj>
              </mc:Choice>
              <mc:Fallback>
                <p:oleObj name="Formula" r:id="rId11" imgW="1021320" imgH="3546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012419" y="2060848"/>
                        <a:ext cx="2022475" cy="701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文本框 17"/>
          <p:cNvSpPr txBox="1"/>
          <p:nvPr/>
        </p:nvSpPr>
        <p:spPr>
          <a:xfrm>
            <a:off x="597631" y="3017326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Electric part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21" name="对象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817336"/>
              </p:ext>
            </p:extLst>
          </p:nvPr>
        </p:nvGraphicFramePr>
        <p:xfrm>
          <a:off x="6747167" y="3768417"/>
          <a:ext cx="1620838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173" name="Formula" r:id="rId13" imgW="817920" imgH="194400" progId="Equation.Ribbit">
                  <p:embed/>
                </p:oleObj>
              </mc:Choice>
              <mc:Fallback>
                <p:oleObj name="Formula" r:id="rId13" imgW="817920" imgH="1944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747167" y="3768417"/>
                        <a:ext cx="1620838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77152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NP formalism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Massive mode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Polarization states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28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7369190"/>
              </p:ext>
            </p:extLst>
          </p:nvPr>
        </p:nvGraphicFramePr>
        <p:xfrm>
          <a:off x="1547664" y="2492896"/>
          <a:ext cx="89058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84" name="Formula" r:id="rId3" imgW="449640" imgH="155160" progId="Equation.Ribbit">
                  <p:embed/>
                </p:oleObj>
              </mc:Choice>
              <mc:Fallback>
                <p:oleObj name="Formula" r:id="rId3" imgW="449640" imgH="155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7664" y="2492896"/>
                        <a:ext cx="890588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912" y="1916832"/>
            <a:ext cx="1343250" cy="1402800"/>
          </a:xfrm>
          <a:prstGeom prst="rect">
            <a:avLst/>
          </a:prstGeom>
        </p:spPr>
      </p:pic>
      <p:sp>
        <p:nvSpPr>
          <p:cNvPr id="7" name="乘号 6"/>
          <p:cNvSpPr/>
          <p:nvPr/>
        </p:nvSpPr>
        <p:spPr bwMode="auto">
          <a:xfrm>
            <a:off x="3988797" y="2284329"/>
            <a:ext cx="724899" cy="86744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charset="-122"/>
            </a:endParaRPr>
          </a:p>
        </p:txBody>
      </p:sp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8510991"/>
              </p:ext>
            </p:extLst>
          </p:nvPr>
        </p:nvGraphicFramePr>
        <p:xfrm>
          <a:off x="1331640" y="5157192"/>
          <a:ext cx="89058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85" name="Formula" r:id="rId6" imgW="449640" imgH="155160" progId="Equation.Ribbit">
                  <p:embed/>
                </p:oleObj>
              </mc:Choice>
              <mc:Fallback>
                <p:oleObj name="Formula" r:id="rId6" imgW="449640" imgH="155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31640" y="5157192"/>
                        <a:ext cx="890588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1622" y="4509120"/>
            <a:ext cx="1343250" cy="14028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3578" y="4520627"/>
            <a:ext cx="1477575" cy="1402800"/>
          </a:xfrm>
          <a:prstGeom prst="rect">
            <a:avLst/>
          </a:prstGeom>
        </p:spPr>
      </p:pic>
      <p:sp>
        <p:nvSpPr>
          <p:cNvPr id="11" name="加号 10"/>
          <p:cNvSpPr/>
          <p:nvPr/>
        </p:nvSpPr>
        <p:spPr bwMode="auto">
          <a:xfrm>
            <a:off x="4648827" y="5023147"/>
            <a:ext cx="656216" cy="576064"/>
          </a:xfrm>
          <a:prstGeom prst="mathPlus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425844" y="2446348"/>
            <a:ext cx="1595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longitudinal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660295" y="6017934"/>
            <a:ext cx="1595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longitudinal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124925" y="5986909"/>
            <a:ext cx="1309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breathing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351372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7" grpId="0" animBg="1"/>
      <p:bldP spid="11" grpId="0" animBg="1"/>
      <p:bldP spid="12" grpId="0" uiExpand="1"/>
      <p:bldP spid="13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15338" y="1092355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Are there 4 polarization states?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What is the polarization state?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Polarizations in f(R)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29</a:t>
            </a:fld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85800" y="1652023"/>
            <a:ext cx="7558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No, it is well known that there are only 3 propagating degrees of freedoms in f(R) gravity or massive scalar-tensor theory of gravity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华文楷体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89891" y="3412020"/>
            <a:ext cx="808427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We find that the result            is wrong, in fact </a:t>
            </a:r>
          </a:p>
          <a:p>
            <a:pPr marL="457200" indent="-457200">
              <a:buAutoNum type="arabicPeriod"/>
            </a:pP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The longitudinal mode presents even though </a:t>
            </a:r>
          </a:p>
          <a:p>
            <a:pPr marL="457200" indent="-457200">
              <a:buAutoNum type="arabicPeriod"/>
            </a:pP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The NP classification is based on null waves, there are massive mode in f(R) gravity, so </a:t>
            </a:r>
            <a:r>
              <a:rPr lang="en-US" altLang="zh-CN" sz="2400" dirty="0" smtClean="0">
                <a:solidFill>
                  <a:srgbClr val="FF0000"/>
                </a:solidFill>
                <a:latin typeface="+mn-lt"/>
                <a:ea typeface="华文楷体" panose="02010600040101010101" pitchFamily="2" charset="-122"/>
              </a:rPr>
              <a:t>the results from NP formalism cannot be applied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, but we can still use the NP quantities.</a:t>
            </a:r>
          </a:p>
          <a:p>
            <a:pPr marL="457200" indent="-457200">
              <a:buFontTx/>
              <a:buAutoNum type="arabicPeriod"/>
            </a:pP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T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he 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massive mode is </a:t>
            </a:r>
            <a:r>
              <a:rPr lang="en-US" altLang="zh-CN" sz="2400" dirty="0">
                <a:solidFill>
                  <a:srgbClr val="FF0000"/>
                </a:solidFill>
                <a:latin typeface="+mn-lt"/>
                <a:ea typeface="华文楷体" panose="02010600040101010101" pitchFamily="2" charset="-122"/>
              </a:rPr>
              <a:t>a mixture of longitudinal and transverse breathing mode even though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 </a:t>
            </a:r>
            <a:endParaRPr lang="zh-CN" altLang="en-US" sz="2400" dirty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华文楷体" panose="02010600040101010101" pitchFamily="2" charset="-122"/>
            </a:endParaRPr>
          </a:p>
        </p:txBody>
      </p:sp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1785699"/>
              </p:ext>
            </p:extLst>
          </p:nvPr>
        </p:nvGraphicFramePr>
        <p:xfrm>
          <a:off x="937188" y="6308057"/>
          <a:ext cx="3970338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690" name="Formula" r:id="rId3" imgW="2004120" imgH="164160" progId="Equation.Ribbit">
                  <p:embed/>
                </p:oleObj>
              </mc:Choice>
              <mc:Fallback>
                <p:oleObj name="Formula" r:id="rId3" imgW="2004120" imgH="164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7188" y="6308057"/>
                        <a:ext cx="3970338" cy="32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5737220"/>
              </p:ext>
            </p:extLst>
          </p:nvPr>
        </p:nvGraphicFramePr>
        <p:xfrm>
          <a:off x="6049694" y="6027714"/>
          <a:ext cx="89058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691" name="Formula" r:id="rId5" imgW="449640" imgH="155160" progId="Equation.Ribbit">
                  <p:embed/>
                </p:oleObj>
              </mc:Choice>
              <mc:Fallback>
                <p:oleObj name="Formula" r:id="rId5" imgW="449640" imgH="155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49694" y="6027714"/>
                        <a:ext cx="890588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5674492" y="6239149"/>
            <a:ext cx="16466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1704.01899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华文楷体" panose="02010600040101010101" pitchFamily="2" charset="-122"/>
            </a:endParaRPr>
          </a:p>
        </p:txBody>
      </p:sp>
      <p:graphicFrame>
        <p:nvGraphicFramePr>
          <p:cNvPr id="13" name="对象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7608742"/>
              </p:ext>
            </p:extLst>
          </p:nvPr>
        </p:nvGraphicFramePr>
        <p:xfrm>
          <a:off x="6870566" y="3553357"/>
          <a:ext cx="708700" cy="2450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692" name="Formula" r:id="rId7" imgW="449640" imgH="155160" progId="Equation.Ribbit">
                  <p:embed/>
                </p:oleObj>
              </mc:Choice>
              <mc:Fallback>
                <p:oleObj name="Formula" r:id="rId7" imgW="449640" imgH="155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70566" y="3553357"/>
                        <a:ext cx="708700" cy="2450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0853376"/>
              </p:ext>
            </p:extLst>
          </p:nvPr>
        </p:nvGraphicFramePr>
        <p:xfrm>
          <a:off x="6585932" y="3934930"/>
          <a:ext cx="708700" cy="2450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693" name="Formula" r:id="rId8" imgW="449640" imgH="155160" progId="Equation.Ribbit">
                  <p:embed/>
                </p:oleObj>
              </mc:Choice>
              <mc:Fallback>
                <p:oleObj name="Formula" r:id="rId8" imgW="449640" imgH="155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85932" y="3934930"/>
                        <a:ext cx="708700" cy="2450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2131340"/>
              </p:ext>
            </p:extLst>
          </p:nvPr>
        </p:nvGraphicFramePr>
        <p:xfrm>
          <a:off x="3863975" y="3567528"/>
          <a:ext cx="708025" cy="25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694" name="Formula" r:id="rId9" imgW="449640" imgH="164160" progId="Equation.Ribbit">
                  <p:embed/>
                </p:oleObj>
              </mc:Choice>
              <mc:Fallback>
                <p:oleObj name="Formula" r:id="rId9" imgW="449640" imgH="164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863975" y="3567528"/>
                        <a:ext cx="708025" cy="258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95415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67996" y="1124744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Discovery of GW150914, </a:t>
            </a:r>
            <a:r>
              <a:rPr lang="en-US" altLang="zh-CN" sz="2400" dirty="0" smtClean="0"/>
              <a:t>GW151226,GW170104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Does this really confirm Einstein’s general relativity?</a:t>
            </a:r>
          </a:p>
          <a:p>
            <a:r>
              <a:rPr lang="en-US" altLang="zh-CN" dirty="0" smtClean="0"/>
              <a:t>Need to know polarizations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The big discovery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844824"/>
            <a:ext cx="3754005" cy="266327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618825" y="3933056"/>
            <a:ext cx="2843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PRL 116 (16) 061102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2922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23528" y="1124744"/>
            <a:ext cx="8712968" cy="4835525"/>
          </a:xfrm>
        </p:spPr>
        <p:txBody>
          <a:bodyPr/>
          <a:lstStyle/>
          <a:p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  <a:ea typeface="华文楷体" panose="02010600040101010101" pitchFamily="2" charset="-122"/>
              </a:rPr>
              <a:t>Even though             , there exists the longitudinal mode, so NP classification is not applicable to massive case</a:t>
            </a:r>
            <a:endParaRPr lang="zh-CN" altLang="en-US" dirty="0">
              <a:solidFill>
                <a:schemeClr val="bg1">
                  <a:lumMod val="60000"/>
                  <a:lumOff val="40000"/>
                </a:schemeClr>
              </a:solidFill>
              <a:ea typeface="华文楷体" panose="02010600040101010101" pitchFamily="2" charset="-122"/>
            </a:endParaRPr>
          </a:p>
          <a:p>
            <a:r>
              <a:rPr lang="en-US" altLang="zh-CN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华文楷体" panose="02010600040101010101" pitchFamily="2" charset="-122"/>
              </a:rPr>
              <a:t>The polarization of the massive mode is a mixture of longitudinal and breathing polarization</a:t>
            </a:r>
          </a:p>
          <a:p>
            <a:r>
              <a:rPr lang="en-US" altLang="zh-CN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华文楷体" panose="02010600040101010101" pitchFamily="2" charset="-122"/>
              </a:rPr>
              <a:t>It 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  <a:ea typeface="华文楷体" panose="02010600040101010101" pitchFamily="2" charset="-122"/>
              </a:rPr>
              <a:t>seems that longitudinal force always presents even for massless case, to see the reduction to the breathing mode in massless case, we need to consider general scalar-tensor </a:t>
            </a:r>
            <a:r>
              <a:rPr lang="en-US" altLang="zh-CN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华文楷体" panose="02010600040101010101" pitchFamily="2" charset="-122"/>
              </a:rPr>
              <a:t>theory which has massless limit</a:t>
            </a:r>
            <a:endParaRPr lang="zh-CN" altLang="en-US" dirty="0">
              <a:solidFill>
                <a:schemeClr val="bg1">
                  <a:lumMod val="60000"/>
                  <a:lumOff val="40000"/>
                </a:schemeClr>
              </a:solidFill>
              <a:ea typeface="华文楷体" panose="02010600040101010101" pitchFamily="2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Polarization: resolution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30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6515186"/>
              </p:ext>
            </p:extLst>
          </p:nvPr>
        </p:nvGraphicFramePr>
        <p:xfrm>
          <a:off x="2987824" y="1340768"/>
          <a:ext cx="1008112" cy="348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60" name="Formula" r:id="rId3" imgW="449640" imgH="155160" progId="Equation.Ribbit">
                  <p:embed/>
                </p:oleObj>
              </mc:Choice>
              <mc:Fallback>
                <p:oleObj name="Formula" r:id="rId3" imgW="449640" imgH="155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87824" y="1340768"/>
                        <a:ext cx="1008112" cy="3486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94735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Horndeski</a:t>
            </a:r>
            <a:r>
              <a:rPr lang="en-US" altLang="zh-CN" dirty="0" smtClean="0"/>
              <a:t> Theory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052736"/>
            <a:ext cx="8043094" cy="4835525"/>
          </a:xfrm>
        </p:spPr>
        <p:txBody>
          <a:bodyPr/>
          <a:lstStyle/>
          <a:p>
            <a:r>
              <a:rPr lang="en-US" altLang="zh-CN" dirty="0" smtClean="0"/>
              <a:t>The most general scalar-tensor theory with 2</a:t>
            </a:r>
            <a:r>
              <a:rPr lang="en-US" altLang="zh-CN" baseline="30000" dirty="0" smtClean="0"/>
              <a:t>nd</a:t>
            </a:r>
            <a:r>
              <a:rPr lang="en-US" altLang="zh-CN" dirty="0" smtClean="0"/>
              <a:t> order of EOMs, no extra DOF introduced</a:t>
            </a:r>
            <a:endParaRPr lang="zh-CN" altLang="en-US" dirty="0"/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5356839"/>
              </p:ext>
            </p:extLst>
          </p:nvPr>
        </p:nvGraphicFramePr>
        <p:xfrm>
          <a:off x="827584" y="2199552"/>
          <a:ext cx="3159125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81" name="Formula" r:id="rId4" imgW="1594080" imgH="158760" progId="Equation.Ribbit">
                  <p:embed/>
                </p:oleObj>
              </mc:Choice>
              <mc:Fallback>
                <p:oleObj name="Formula" r:id="rId4" imgW="1594080" imgH="1587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7584" y="2199552"/>
                        <a:ext cx="3159125" cy="314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1339825"/>
              </p:ext>
            </p:extLst>
          </p:nvPr>
        </p:nvGraphicFramePr>
        <p:xfrm>
          <a:off x="799917" y="2633189"/>
          <a:ext cx="4462462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82" name="Formula" r:id="rId6" imgW="2251800" imgH="330480" progId="Equation.Ribbit">
                  <p:embed/>
                </p:oleObj>
              </mc:Choice>
              <mc:Fallback>
                <p:oleObj name="Formula" r:id="rId6" imgW="2251800" imgH="3304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9917" y="2633189"/>
                        <a:ext cx="4462462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9477046"/>
              </p:ext>
            </p:extLst>
          </p:nvPr>
        </p:nvGraphicFramePr>
        <p:xfrm>
          <a:off x="746698" y="3559561"/>
          <a:ext cx="2514600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83" name="Formula" r:id="rId8" imgW="1267560" imgH="176760" progId="Equation.Ribbit">
                  <p:embed/>
                </p:oleObj>
              </mc:Choice>
              <mc:Fallback>
                <p:oleObj name="Formula" r:id="rId8" imgW="1267560" imgH="1767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46698" y="3559561"/>
                        <a:ext cx="2514600" cy="347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0957536"/>
              </p:ext>
            </p:extLst>
          </p:nvPr>
        </p:nvGraphicFramePr>
        <p:xfrm>
          <a:off x="755576" y="4163366"/>
          <a:ext cx="6788150" cy="41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84" name="Formula" r:id="rId10" imgW="3423960" imgH="207360" progId="Equation.Ribbit">
                  <p:embed/>
                </p:oleObj>
              </mc:Choice>
              <mc:Fallback>
                <p:oleObj name="Formula" r:id="rId10" imgW="3423960" imgH="2073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55576" y="4163366"/>
                        <a:ext cx="6788150" cy="411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4083849"/>
              </p:ext>
            </p:extLst>
          </p:nvPr>
        </p:nvGraphicFramePr>
        <p:xfrm>
          <a:off x="467544" y="4781763"/>
          <a:ext cx="8261350" cy="113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85" name="Formula" r:id="rId12" imgW="4160520" imgH="573120" progId="Equation.Ribbit">
                  <p:embed/>
                </p:oleObj>
              </mc:Choice>
              <mc:Fallback>
                <p:oleObj name="Formula" r:id="rId12" imgW="4160520" imgH="5731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67544" y="4781763"/>
                        <a:ext cx="8261350" cy="1135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7498714"/>
              </p:ext>
            </p:extLst>
          </p:nvPr>
        </p:nvGraphicFramePr>
        <p:xfrm>
          <a:off x="685800" y="6262549"/>
          <a:ext cx="2117725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86" name="Formula" r:id="rId14" imgW="1068120" imgH="176760" progId="Equation.Ribbit">
                  <p:embed/>
                </p:oleObj>
              </mc:Choice>
              <mc:Fallback>
                <p:oleObj name="Formula" r:id="rId14" imgW="1068120" imgH="1767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85800" y="6262549"/>
                        <a:ext cx="2117725" cy="349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3253213" y="6155844"/>
            <a:ext cx="2993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Non-minimal coupling</a:t>
            </a:r>
            <a:endParaRPr lang="zh-CN" altLang="en-US" sz="240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11" name="对象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2177540"/>
              </p:ext>
            </p:extLst>
          </p:nvPr>
        </p:nvGraphicFramePr>
        <p:xfrm>
          <a:off x="6273060" y="6262549"/>
          <a:ext cx="815975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87" name="Formula" r:id="rId16" imgW="411480" imgH="176760" progId="Equation.Ribbit">
                  <p:embed/>
                </p:oleObj>
              </mc:Choice>
              <mc:Fallback>
                <p:oleObj name="Formula" r:id="rId16" imgW="411480" imgH="1767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273060" y="6262549"/>
                        <a:ext cx="815975" cy="349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2324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5800" y="1049313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Linearized wave equation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General scalar-tensor theory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Gravitational waves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32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1019874"/>
              </p:ext>
            </p:extLst>
          </p:nvPr>
        </p:nvGraphicFramePr>
        <p:xfrm>
          <a:off x="1330325" y="1846263"/>
          <a:ext cx="4302125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362" name="Formula" r:id="rId3" imgW="2170440" imgH="374760" progId="Equation.Ribbit">
                  <p:embed/>
                </p:oleObj>
              </mc:Choice>
              <mc:Fallback>
                <p:oleObj name="Formula" r:id="rId3" imgW="2170440" imgH="3747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30325" y="1846263"/>
                        <a:ext cx="4302125" cy="741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043608" y="2636912"/>
            <a:ext cx="1794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Lorenz gauge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8286248"/>
              </p:ext>
            </p:extLst>
          </p:nvPr>
        </p:nvGraphicFramePr>
        <p:xfrm>
          <a:off x="3175090" y="2723506"/>
          <a:ext cx="367188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363" name="Formula" r:id="rId5" imgW="1851840" imgH="195840" progId="Equation.Ribbit">
                  <p:embed/>
                </p:oleObj>
              </mc:Choice>
              <mc:Fallback>
                <p:oleObj name="Formula" r:id="rId5" imgW="1851840" imgH="1958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75090" y="2723506"/>
                        <a:ext cx="3671888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8517357"/>
              </p:ext>
            </p:extLst>
          </p:nvPr>
        </p:nvGraphicFramePr>
        <p:xfrm>
          <a:off x="3421233" y="3317258"/>
          <a:ext cx="118268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364" name="Formula" r:id="rId7" imgW="597240" imgH="195840" progId="Equation.Ribbit">
                  <p:embed/>
                </p:oleObj>
              </mc:Choice>
              <mc:Fallback>
                <p:oleObj name="Formula" r:id="rId7" imgW="597240" imgH="1958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21233" y="3317258"/>
                        <a:ext cx="1182688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971600" y="3239819"/>
            <a:ext cx="2073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Wave equations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3623278"/>
              </p:ext>
            </p:extLst>
          </p:nvPr>
        </p:nvGraphicFramePr>
        <p:xfrm>
          <a:off x="3215197" y="3820311"/>
          <a:ext cx="192087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365" name="Formula" r:id="rId9" imgW="969120" imgH="194400" progId="Equation.Ribbit">
                  <p:embed/>
                </p:oleObj>
              </mc:Choice>
              <mc:Fallback>
                <p:oleObj name="Formula" r:id="rId9" imgW="969120" imgH="1944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215197" y="3820311"/>
                        <a:ext cx="1920875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0329571"/>
              </p:ext>
            </p:extLst>
          </p:nvPr>
        </p:nvGraphicFramePr>
        <p:xfrm>
          <a:off x="2089387" y="4260257"/>
          <a:ext cx="4989512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366" name="Formula" r:id="rId11" imgW="2517480" imgH="400320" progId="Equation.Ribbit">
                  <p:embed/>
                </p:oleObj>
              </mc:Choice>
              <mc:Fallback>
                <p:oleObj name="Formula" r:id="rId11" imgW="2517480" imgH="4003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089387" y="4260257"/>
                        <a:ext cx="4989512" cy="793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3350185"/>
              </p:ext>
            </p:extLst>
          </p:nvPr>
        </p:nvGraphicFramePr>
        <p:xfrm>
          <a:off x="899592" y="5643688"/>
          <a:ext cx="6772276" cy="75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367" name="Formula" r:id="rId13" imgW="3416400" imgH="381240" progId="Equation.Ribbit">
                  <p:embed/>
                </p:oleObj>
              </mc:Choice>
              <mc:Fallback>
                <p:oleObj name="Formula" r:id="rId13" imgW="3416400" imgH="3812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899592" y="5643688"/>
                        <a:ext cx="6772276" cy="754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2454368"/>
              </p:ext>
            </p:extLst>
          </p:nvPr>
        </p:nvGraphicFramePr>
        <p:xfrm>
          <a:off x="1048768" y="6385937"/>
          <a:ext cx="2719388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368" name="Formula" r:id="rId15" imgW="1371600" imgH="176760" progId="Equation.Ribbit">
                  <p:embed/>
                </p:oleObj>
              </mc:Choice>
              <mc:Fallback>
                <p:oleObj name="Formula" r:id="rId15" imgW="1371600" imgH="1767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048768" y="6385937"/>
                        <a:ext cx="2719388" cy="349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3637162"/>
              </p:ext>
            </p:extLst>
          </p:nvPr>
        </p:nvGraphicFramePr>
        <p:xfrm>
          <a:off x="6465888" y="1580785"/>
          <a:ext cx="1992312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369" name="Formula" r:id="rId17" imgW="1004760" imgH="171720" progId="Equation.Ribbit">
                  <p:embed/>
                </p:oleObj>
              </mc:Choice>
              <mc:Fallback>
                <p:oleObj name="Formula" r:id="rId17" imgW="1004760" imgH="1717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465888" y="1580785"/>
                        <a:ext cx="1992312" cy="33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2505090"/>
              </p:ext>
            </p:extLst>
          </p:nvPr>
        </p:nvGraphicFramePr>
        <p:xfrm>
          <a:off x="6516216" y="2086725"/>
          <a:ext cx="1425575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370" name="Formula" r:id="rId19" imgW="718920" imgH="161640" progId="Equation.Ribbit">
                  <p:embed/>
                </p:oleObj>
              </mc:Choice>
              <mc:Fallback>
                <p:oleObj name="Formula" r:id="rId19" imgW="718920" imgH="1616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6516216" y="2086725"/>
                        <a:ext cx="1425575" cy="322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53454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5800" y="1124744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Plane Waves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Plane waves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33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9316252"/>
              </p:ext>
            </p:extLst>
          </p:nvPr>
        </p:nvGraphicFramePr>
        <p:xfrm>
          <a:off x="1259632" y="1855438"/>
          <a:ext cx="388461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44" name="Formula" r:id="rId3" imgW="1962360" imgH="199440" progId="Equation.Ribbit">
                  <p:embed/>
                </p:oleObj>
              </mc:Choice>
              <mc:Fallback>
                <p:oleObj name="Formula" r:id="rId3" imgW="1962360" imgH="1994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9632" y="1855438"/>
                        <a:ext cx="388461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0146442"/>
              </p:ext>
            </p:extLst>
          </p:nvPr>
        </p:nvGraphicFramePr>
        <p:xfrm>
          <a:off x="685800" y="2490660"/>
          <a:ext cx="745807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45" name="Formula" r:id="rId5" imgW="3762000" imgH="201960" progId="Equation.Ribbit">
                  <p:embed/>
                </p:oleObj>
              </mc:Choice>
              <mc:Fallback>
                <p:oleObj name="Formula" r:id="rId5" imgW="3762000" imgH="2019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5800" y="2490660"/>
                        <a:ext cx="7458075" cy="400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1822342"/>
              </p:ext>
            </p:extLst>
          </p:nvPr>
        </p:nvGraphicFramePr>
        <p:xfrm>
          <a:off x="735400" y="3129058"/>
          <a:ext cx="2806700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46" name="Formula" r:id="rId7" imgW="1416240" imgH="198360" progId="Equation.Ribbit">
                  <p:embed/>
                </p:oleObj>
              </mc:Choice>
              <mc:Fallback>
                <p:oleObj name="Formula" r:id="rId7" imgW="1416240" imgH="1983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35400" y="3129058"/>
                        <a:ext cx="2806700" cy="392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0960305"/>
              </p:ext>
            </p:extLst>
          </p:nvPr>
        </p:nvGraphicFramePr>
        <p:xfrm>
          <a:off x="718984" y="3726989"/>
          <a:ext cx="5373687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47" name="Formula" r:id="rId9" imgW="2711520" imgH="353160" progId="Equation.Ribbit">
                  <p:embed/>
                </p:oleObj>
              </mc:Choice>
              <mc:Fallback>
                <p:oleObj name="Formula" r:id="rId9" imgW="2711520" imgH="353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18984" y="3726989"/>
                        <a:ext cx="5373687" cy="698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5201787"/>
              </p:ext>
            </p:extLst>
          </p:nvPr>
        </p:nvGraphicFramePr>
        <p:xfrm>
          <a:off x="735400" y="4481006"/>
          <a:ext cx="4405312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48" name="Formula" r:id="rId11" imgW="2219040" imgH="391320" progId="Equation.Ribbit">
                  <p:embed/>
                </p:oleObj>
              </mc:Choice>
              <mc:Fallback>
                <p:oleObj name="Formula" r:id="rId11" imgW="2219040" imgH="3913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35400" y="4481006"/>
                        <a:ext cx="4405312" cy="777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8089870"/>
              </p:ext>
            </p:extLst>
          </p:nvPr>
        </p:nvGraphicFramePr>
        <p:xfrm>
          <a:off x="6012160" y="5608645"/>
          <a:ext cx="114617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49" name="Formula" r:id="rId13" imgW="579240" imgH="333000" progId="Equation.Ribbit">
                  <p:embed/>
                </p:oleObj>
              </mc:Choice>
              <mc:Fallback>
                <p:oleObj name="Formula" r:id="rId13" imgW="579240" imgH="3330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012160" y="5608645"/>
                        <a:ext cx="1146175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8922967"/>
              </p:ext>
            </p:extLst>
          </p:nvPr>
        </p:nvGraphicFramePr>
        <p:xfrm>
          <a:off x="2138750" y="5555313"/>
          <a:ext cx="3194050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50" name="Formula" r:id="rId15" imgW="1611720" imgH="381240" progId="Equation.Ribbit">
                  <p:embed/>
                </p:oleObj>
              </mc:Choice>
              <mc:Fallback>
                <p:oleObj name="Formula" r:id="rId15" imgW="1611720" imgH="3812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138750" y="5555313"/>
                        <a:ext cx="3194050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395536" y="5632748"/>
            <a:ext cx="1598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f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(R) gravity: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242273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11560" y="1209948"/>
            <a:ext cx="7772400" cy="4835525"/>
          </a:xfrm>
        </p:spPr>
        <p:txBody>
          <a:bodyPr/>
          <a:lstStyle/>
          <a:p>
            <a:r>
              <a:rPr lang="en-US" altLang="zh-CN" dirty="0"/>
              <a:t>Geodesic deviation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The polarization states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34</a:t>
            </a:fld>
            <a:endParaRPr lang="zh-CN" altLang="en-US"/>
          </a:p>
        </p:txBody>
      </p:sp>
      <p:graphicFrame>
        <p:nvGraphicFramePr>
          <p:cNvPr id="12" name="对象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4927471"/>
              </p:ext>
            </p:extLst>
          </p:nvPr>
        </p:nvGraphicFramePr>
        <p:xfrm>
          <a:off x="2183906" y="4884451"/>
          <a:ext cx="1608137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02" name="Formula" r:id="rId3" imgW="811800" imgH="170280" progId="Equation.Ribbit">
                  <p:embed/>
                </p:oleObj>
              </mc:Choice>
              <mc:Fallback>
                <p:oleObj name="Formula" r:id="rId3" imgW="811800" imgH="1702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83906" y="4884451"/>
                        <a:ext cx="1608137" cy="336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文本框 12"/>
          <p:cNvSpPr txBox="1"/>
          <p:nvPr/>
        </p:nvSpPr>
        <p:spPr>
          <a:xfrm>
            <a:off x="488034" y="4797152"/>
            <a:ext cx="1475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a롱다리" panose="02020600000000000000" pitchFamily="18" charset="-127"/>
              </a:rPr>
              <a:t>Plus mode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a롱다리" panose="02020600000000000000" pitchFamily="18" charset="-127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67544" y="5318824"/>
            <a:ext cx="1617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Cross mode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88034" y="5930039"/>
            <a:ext cx="1406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Mix mode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17" name="对象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243085"/>
              </p:ext>
            </p:extLst>
          </p:nvPr>
        </p:nvGraphicFramePr>
        <p:xfrm>
          <a:off x="2207189" y="5441435"/>
          <a:ext cx="620713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03" name="Formula" r:id="rId5" imgW="312480" imgH="170280" progId="Equation.Ribbit">
                  <p:embed/>
                </p:oleObj>
              </mc:Choice>
              <mc:Fallback>
                <p:oleObj name="Formula" r:id="rId5" imgW="312480" imgH="1702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07189" y="5441435"/>
                        <a:ext cx="620713" cy="336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6722225"/>
              </p:ext>
            </p:extLst>
          </p:nvPr>
        </p:nvGraphicFramePr>
        <p:xfrm>
          <a:off x="2176802" y="6021663"/>
          <a:ext cx="2573338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04" name="Formula" r:id="rId7" imgW="1298160" imgH="170280" progId="Equation.Ribbit">
                  <p:embed/>
                </p:oleObj>
              </mc:Choice>
              <mc:Fallback>
                <p:oleObj name="Formula" r:id="rId7" imgW="1298160" imgH="1702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76802" y="6021663"/>
                        <a:ext cx="2573338" cy="336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对象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5494876"/>
              </p:ext>
            </p:extLst>
          </p:nvPr>
        </p:nvGraphicFramePr>
        <p:xfrm>
          <a:off x="800400" y="4234437"/>
          <a:ext cx="2187575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05" name="Formula" r:id="rId9" imgW="1103760" imgH="155160" progId="Equation.Ribbit">
                  <p:embed/>
                </p:oleObj>
              </mc:Choice>
              <mc:Fallback>
                <p:oleObj name="Formula" r:id="rId9" imgW="1103760" imgH="155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00400" y="4234437"/>
                        <a:ext cx="2187575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212619"/>
              </p:ext>
            </p:extLst>
          </p:nvPr>
        </p:nvGraphicFramePr>
        <p:xfrm>
          <a:off x="1547664" y="1900188"/>
          <a:ext cx="1976438" cy="205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06" name="Formula" r:id="rId11" imgW="997200" imgH="1036440" progId="Equation.Ribbit">
                  <p:embed/>
                </p:oleObj>
              </mc:Choice>
              <mc:Fallback>
                <p:oleObj name="Formula" r:id="rId11" imgW="997200" imgH="10364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47664" y="1900188"/>
                        <a:ext cx="1976438" cy="2054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对象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1394327"/>
              </p:ext>
            </p:extLst>
          </p:nvPr>
        </p:nvGraphicFramePr>
        <p:xfrm>
          <a:off x="4650497" y="2010746"/>
          <a:ext cx="1497013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07" name="Formula" r:id="rId13" imgW="754560" imgH="374760" progId="Equation.Ribbit">
                  <p:embed/>
                </p:oleObj>
              </mc:Choice>
              <mc:Fallback>
                <p:oleObj name="Formula" r:id="rId13" imgW="754560" imgH="3747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650497" y="2010746"/>
                        <a:ext cx="1497013" cy="744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对象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3925830"/>
              </p:ext>
            </p:extLst>
          </p:nvPr>
        </p:nvGraphicFramePr>
        <p:xfrm>
          <a:off x="3995936" y="2852332"/>
          <a:ext cx="502602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08" name="Formula" r:id="rId15" imgW="2535120" imgH="201960" progId="Equation.Ribbit">
                  <p:embed/>
                </p:oleObj>
              </mc:Choice>
              <mc:Fallback>
                <p:oleObj name="Formula" r:id="rId15" imgW="2535120" imgH="2019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995936" y="2852332"/>
                        <a:ext cx="5026025" cy="400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9747994"/>
              </p:ext>
            </p:extLst>
          </p:nvPr>
        </p:nvGraphicFramePr>
        <p:xfrm>
          <a:off x="5554028" y="3430179"/>
          <a:ext cx="893762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09" name="Formula" r:id="rId17" imgW="451080" imgH="177840" progId="Equation.Ribbit">
                  <p:embed/>
                </p:oleObj>
              </mc:Choice>
              <mc:Fallback>
                <p:oleObj name="Formula" r:id="rId17" imgW="451080" imgH="1778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554028" y="3430179"/>
                        <a:ext cx="893762" cy="352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对象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4536377"/>
              </p:ext>
            </p:extLst>
          </p:nvPr>
        </p:nvGraphicFramePr>
        <p:xfrm>
          <a:off x="4596748" y="4143966"/>
          <a:ext cx="2116138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10" name="Formula" r:id="rId19" imgW="1070640" imgH="333000" progId="Equation.Ribbit">
                  <p:embed/>
                </p:oleObj>
              </mc:Choice>
              <mc:Fallback>
                <p:oleObj name="Formula" r:id="rId19" imgW="1070640" imgH="3330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4596748" y="4143966"/>
                        <a:ext cx="2116138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926951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63546" y="1124744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Longitudinal state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Discussion: longitudinal mode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35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2440976"/>
              </p:ext>
            </p:extLst>
          </p:nvPr>
        </p:nvGraphicFramePr>
        <p:xfrm>
          <a:off x="899592" y="1745084"/>
          <a:ext cx="6707188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243" name="Formula" r:id="rId3" imgW="3383280" imgH="331560" progId="Equation.Ribbit">
                  <p:embed/>
                </p:oleObj>
              </mc:Choice>
              <mc:Fallback>
                <p:oleObj name="Formula" r:id="rId3" imgW="3383280" imgH="3315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2" y="1745084"/>
                        <a:ext cx="6707188" cy="657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5671193"/>
              </p:ext>
            </p:extLst>
          </p:nvPr>
        </p:nvGraphicFramePr>
        <p:xfrm>
          <a:off x="4211960" y="1330797"/>
          <a:ext cx="59848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244" name="Formula" r:id="rId5" imgW="302400" imgH="156240" progId="Equation.Ribbit">
                  <p:embed/>
                </p:oleObj>
              </mc:Choice>
              <mc:Fallback>
                <p:oleObj name="Formula" r:id="rId5" imgW="302400" imgH="1562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11960" y="1330797"/>
                        <a:ext cx="598488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7921587"/>
              </p:ext>
            </p:extLst>
          </p:nvPr>
        </p:nvGraphicFramePr>
        <p:xfrm>
          <a:off x="943004" y="2540943"/>
          <a:ext cx="1874838" cy="65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245" name="Formula" r:id="rId7" imgW="946440" imgH="330480" progId="Equation.Ribbit">
                  <p:embed/>
                </p:oleObj>
              </mc:Choice>
              <mc:Fallback>
                <p:oleObj name="Formula" r:id="rId7" imgW="946440" imgH="3304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43004" y="2540943"/>
                        <a:ext cx="1874838" cy="655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9031688"/>
              </p:ext>
            </p:extLst>
          </p:nvPr>
        </p:nvGraphicFramePr>
        <p:xfrm>
          <a:off x="874938" y="3358282"/>
          <a:ext cx="6092825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246" name="Formula" r:id="rId9" imgW="3073680" imgH="331560" progId="Equation.Ribbit">
                  <p:embed/>
                </p:oleObj>
              </mc:Choice>
              <mc:Fallback>
                <p:oleObj name="Formula" r:id="rId9" imgW="3073680" imgH="3315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74938" y="3358282"/>
                        <a:ext cx="6092825" cy="657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631"/>
              </p:ext>
            </p:extLst>
          </p:nvPr>
        </p:nvGraphicFramePr>
        <p:xfrm>
          <a:off x="821502" y="4358680"/>
          <a:ext cx="7456488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247" name="Formula" r:id="rId11" imgW="3763080" imgH="176760" progId="Equation.Ribbit">
                  <p:embed/>
                </p:oleObj>
              </mc:Choice>
              <mc:Fallback>
                <p:oleObj name="Formula" r:id="rId11" imgW="3763080" imgH="1767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21502" y="4358680"/>
                        <a:ext cx="7456488" cy="349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9718674"/>
              </p:ext>
            </p:extLst>
          </p:nvPr>
        </p:nvGraphicFramePr>
        <p:xfrm>
          <a:off x="4427984" y="2674144"/>
          <a:ext cx="2297112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248" name="Formula" r:id="rId13" imgW="1159560" imgH="170280" progId="Equation.Ribbit">
                  <p:embed/>
                </p:oleObj>
              </mc:Choice>
              <mc:Fallback>
                <p:oleObj name="Formula" r:id="rId13" imgW="1159560" imgH="1702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427984" y="2674144"/>
                        <a:ext cx="2297112" cy="336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685800" y="4880364"/>
            <a:ext cx="74849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In the massive case, the longitudinal mode is not determined solely by</a:t>
            </a:r>
          </a:p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In the massless case,                                     only one independent variable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12" name="对象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031818"/>
              </p:ext>
            </p:extLst>
          </p:nvPr>
        </p:nvGraphicFramePr>
        <p:xfrm>
          <a:off x="1892124" y="5373853"/>
          <a:ext cx="336550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249" name="Formula" r:id="rId15" imgW="170280" imgH="155160" progId="Equation.Ribbit">
                  <p:embed/>
                </p:oleObj>
              </mc:Choice>
              <mc:Fallback>
                <p:oleObj name="Formula" r:id="rId15" imgW="170280" imgH="155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892124" y="5373853"/>
                        <a:ext cx="336550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6021855"/>
              </p:ext>
            </p:extLst>
          </p:nvPr>
        </p:nvGraphicFramePr>
        <p:xfrm>
          <a:off x="3351212" y="5612003"/>
          <a:ext cx="244157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250" name="Formula" r:id="rId17" imgW="1551960" imgH="331560" progId="Equation.Ribbit">
                  <p:embed/>
                </p:oleObj>
              </mc:Choice>
              <mc:Fallback>
                <p:oleObj name="Formula" r:id="rId17" imgW="1551960" imgH="3315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3351212" y="5612003"/>
                        <a:ext cx="2441575" cy="52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81049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39552" y="1086197"/>
            <a:ext cx="8352928" cy="5426075"/>
          </a:xfrm>
        </p:spPr>
        <p:txBody>
          <a:bodyPr/>
          <a:lstStyle/>
          <a:p>
            <a:r>
              <a:rPr lang="en-US" altLang="zh-CN" dirty="0" smtClean="0"/>
              <a:t>The longitudinal force is small in high frequencies and independent of the mass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/>
              <a:t>The transverse mode is larger for smaller mass</a:t>
            </a:r>
            <a:endParaRPr lang="zh-CN" altLang="en-US" dirty="0"/>
          </a:p>
          <a:p>
            <a:endParaRPr lang="en-US" altLang="zh-CN" dirty="0" smtClean="0"/>
          </a:p>
          <a:p>
            <a:r>
              <a:rPr lang="en-US" altLang="zh-CN" dirty="0" smtClean="0"/>
              <a:t>The NP classification is not applicable to massive case </a:t>
            </a:r>
          </a:p>
          <a:p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Frequency dependence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36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5529733"/>
              </p:ext>
            </p:extLst>
          </p:nvPr>
        </p:nvGraphicFramePr>
        <p:xfrm>
          <a:off x="867938" y="2809884"/>
          <a:ext cx="720725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87" name="Formula" r:id="rId4" imgW="3634920" imgH="589320" progId="Equation.Ribbit">
                  <p:embed/>
                </p:oleObj>
              </mc:Choice>
              <mc:Fallback>
                <p:oleObj name="Formula" r:id="rId4" imgW="3634920" imgH="5893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67938" y="2809884"/>
                        <a:ext cx="7207250" cy="1168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2915816" y="2220966"/>
            <a:ext cx="29674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The relative amplitudes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4941353"/>
              </p:ext>
            </p:extLst>
          </p:nvPr>
        </p:nvGraphicFramePr>
        <p:xfrm>
          <a:off x="2339752" y="4143949"/>
          <a:ext cx="400526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88" name="Formula" r:id="rId6" imgW="2020680" imgH="198360" progId="Equation.Ribbit">
                  <p:embed/>
                </p:oleObj>
              </mc:Choice>
              <mc:Fallback>
                <p:oleObj name="Formula" r:id="rId6" imgW="2020680" imgH="1983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39752" y="4143949"/>
                        <a:ext cx="4005262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1475656" y="5141304"/>
            <a:ext cx="45223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Can give a lower bound on the mass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11" name="对象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5755293"/>
              </p:ext>
            </p:extLst>
          </p:nvPr>
        </p:nvGraphicFramePr>
        <p:xfrm>
          <a:off x="6588224" y="5219434"/>
          <a:ext cx="1620838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89" name="Formula" r:id="rId8" imgW="817920" imgH="194400" progId="Equation.Ribbit">
                  <p:embed/>
                </p:oleObj>
              </mc:Choice>
              <mc:Fallback>
                <p:oleObj name="Formula" r:id="rId8" imgW="817920" imgH="1944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588224" y="5219434"/>
                        <a:ext cx="1620838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274332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Longitudinal versus Transverse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The Response function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37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960" y="2087737"/>
            <a:ext cx="4578263" cy="4377388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012160" y="2996952"/>
            <a:ext cx="1701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Longitudinal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00346" y="3363474"/>
            <a:ext cx="148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Transverse</a:t>
            </a:r>
            <a:endParaRPr lang="zh-CN" altLang="en-US" sz="2400" dirty="0" smtClean="0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136711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544616"/>
          </a:xfrm>
        </p:spPr>
        <p:txBody>
          <a:bodyPr/>
          <a:lstStyle/>
          <a:p>
            <a:r>
              <a:rPr lang="en-US" altLang="zh-CN" sz="2800" dirty="0" smtClean="0"/>
              <a:t>The NP results are derived for weak, null and plane gravitational waves, the classification is based on the little group E(2) of the Lorentz group (for the massless case)</a:t>
            </a:r>
          </a:p>
          <a:p>
            <a:r>
              <a:rPr lang="en-US" altLang="zh-CN" sz="2800" dirty="0" smtClean="0"/>
              <a:t>For the massive mode, the little group of the Lorentz group is SO(3)</a:t>
            </a:r>
          </a:p>
          <a:p>
            <a:r>
              <a:rPr lang="en-US" altLang="zh-CN" sz="2800" dirty="0" smtClean="0"/>
              <a:t>For massive mode, the longitudinal mode is small but nonzero(proportional to mass) even though </a:t>
            </a:r>
          </a:p>
          <a:p>
            <a:r>
              <a:rPr lang="en-US" altLang="zh-CN" sz="2800" dirty="0" smtClean="0"/>
              <a:t>For f(R) gravity, the longitudinal mode is independent of the mass, the polarization state for the massive mode is a mixture of transverse breathing mode and longitudinal mode</a:t>
            </a:r>
            <a:endParaRPr lang="zh-CN" altLang="en-US" sz="2800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Conclusions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38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176208"/>
              </p:ext>
            </p:extLst>
          </p:nvPr>
        </p:nvGraphicFramePr>
        <p:xfrm>
          <a:off x="7041356" y="4437112"/>
          <a:ext cx="89058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68" name="Formula" r:id="rId3" imgW="449640" imgH="155160" progId="Equation.Ribbit">
                  <p:embed/>
                </p:oleObj>
              </mc:Choice>
              <mc:Fallback>
                <p:oleObj name="Formula" r:id="rId3" imgW="449640" imgH="155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041356" y="4437112"/>
                        <a:ext cx="890588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83167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/>
          </p:nvPr>
        </p:nvSpPr>
        <p:spPr>
          <a:xfrm>
            <a:off x="683568" y="2924944"/>
            <a:ext cx="7772400" cy="1470025"/>
          </a:xfrm>
        </p:spPr>
        <p:txBody>
          <a:bodyPr/>
          <a:lstStyle/>
          <a:p>
            <a:r>
              <a:rPr lang="en-US" altLang="zh-CN" sz="7200" dirty="0" smtClean="0"/>
              <a:t>Thank You</a:t>
            </a:r>
            <a:endParaRPr lang="zh-CN" altLang="en-US" sz="72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7681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Polarization of GWs: Relative acceleration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A ring of particles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Polarization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4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9209351"/>
              </p:ext>
            </p:extLst>
          </p:nvPr>
        </p:nvGraphicFramePr>
        <p:xfrm>
          <a:off x="4098225" y="1980768"/>
          <a:ext cx="2082800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20" name="Formula" r:id="rId4" imgW="1051560" imgH="354600" progId="Equation.Ribbit">
                  <p:embed/>
                </p:oleObj>
              </mc:Choice>
              <mc:Fallback>
                <p:oleObj name="Formula" r:id="rId4" imgW="1051560" imgH="3546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98225" y="1980768"/>
                        <a:ext cx="2082800" cy="701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4290130" y="2868168"/>
            <a:ext cx="2672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Electric part, 6 DOF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71600" y="2072485"/>
            <a:ext cx="24737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Geodesic deviation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531" y="4286890"/>
            <a:ext cx="2143125" cy="21431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359952"/>
            <a:ext cx="3351754" cy="1883686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511103" y="6193775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The two polarization states in GR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572000" y="3672611"/>
            <a:ext cx="44710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How is this picture of polarization </a:t>
            </a:r>
          </a:p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related with  h</a:t>
            </a:r>
            <a:r>
              <a:rPr lang="en-US" altLang="zh-CN" sz="2400" baseline="-250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+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, h</a:t>
            </a:r>
            <a:r>
              <a:rPr lang="en-US" altLang="zh-CN" sz="2400" baseline="-250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x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 and         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? 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12" name="对象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2254912"/>
              </p:ext>
            </p:extLst>
          </p:nvPr>
        </p:nvGraphicFramePr>
        <p:xfrm>
          <a:off x="7486650" y="4118615"/>
          <a:ext cx="614363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21" name="Formula" r:id="rId8" imgW="308880" imgH="170280" progId="Equation.Ribbit">
                  <p:embed/>
                </p:oleObj>
              </mc:Choice>
              <mc:Fallback>
                <p:oleObj name="Formula" r:id="rId8" imgW="308880" imgH="1702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486650" y="4118615"/>
                        <a:ext cx="614363" cy="336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椭圆 12"/>
          <p:cNvSpPr/>
          <p:nvPr/>
        </p:nvSpPr>
        <p:spPr bwMode="auto">
          <a:xfrm>
            <a:off x="5296544" y="2138687"/>
            <a:ext cx="659697" cy="504056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charset="-122"/>
            </a:endParaRPr>
          </a:p>
        </p:txBody>
      </p:sp>
      <p:graphicFrame>
        <p:nvGraphicFramePr>
          <p:cNvPr id="14" name="对象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9947420"/>
              </p:ext>
            </p:extLst>
          </p:nvPr>
        </p:nvGraphicFramePr>
        <p:xfrm>
          <a:off x="1143264" y="3236292"/>
          <a:ext cx="213042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22" name="Formula" r:id="rId10" imgW="1074600" imgH="171720" progId="Equation.Ribbit">
                  <p:embed/>
                </p:oleObj>
              </mc:Choice>
              <mc:Fallback>
                <p:oleObj name="Formula" r:id="rId10" imgW="1074600" imgH="1717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43264" y="3236292"/>
                        <a:ext cx="2130425" cy="33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88310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6" grpId="0"/>
      <p:bldP spid="7" grpId="0"/>
      <p:bldP spid="9" grpId="0"/>
      <p:bldP spid="10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5800" y="1124744"/>
            <a:ext cx="7772400" cy="4835525"/>
          </a:xfrm>
        </p:spPr>
        <p:txBody>
          <a:bodyPr/>
          <a:lstStyle/>
          <a:p>
            <a:r>
              <a:rPr lang="en-US" altLang="zh-CN" dirty="0"/>
              <a:t>Null Tetrad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Newman-Penrose</a:t>
            </a:r>
            <a:r>
              <a:rPr lang="zh-CN" altLang="en-US" dirty="0"/>
              <a:t> </a:t>
            </a:r>
            <a:r>
              <a:rPr lang="en-US" altLang="zh-CN" dirty="0" smtClean="0"/>
              <a:t>formalism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5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1884533"/>
              </p:ext>
            </p:extLst>
          </p:nvPr>
        </p:nvGraphicFramePr>
        <p:xfrm>
          <a:off x="3491880" y="1338730"/>
          <a:ext cx="2719388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377" name="Formula" r:id="rId4" imgW="1371600" imgH="177840" progId="Equation.Ribbit">
                  <p:embed/>
                </p:oleObj>
              </mc:Choice>
              <mc:Fallback>
                <p:oleObj name="Formula" r:id="rId4" imgW="1371600" imgH="1778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91880" y="1338730"/>
                        <a:ext cx="2719388" cy="352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9093783"/>
              </p:ext>
            </p:extLst>
          </p:nvPr>
        </p:nvGraphicFramePr>
        <p:xfrm>
          <a:off x="1076325" y="1927225"/>
          <a:ext cx="5513388" cy="195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378" name="Formula" r:id="rId6" imgW="2781360" imgH="988200" progId="Equation.Ribbit">
                  <p:embed/>
                </p:oleObj>
              </mc:Choice>
              <mc:Fallback>
                <p:oleObj name="Formula" r:id="rId6" imgW="2781360" imgH="9882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76325" y="1927225"/>
                        <a:ext cx="5513388" cy="195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676809"/>
              </p:ext>
            </p:extLst>
          </p:nvPr>
        </p:nvGraphicFramePr>
        <p:xfrm>
          <a:off x="1114599" y="4133972"/>
          <a:ext cx="4754562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379" name="Formula" r:id="rId8" imgW="2399040" imgH="758520" progId="Equation.Ribbit">
                  <p:embed/>
                </p:oleObj>
              </mc:Choice>
              <mc:Fallback>
                <p:oleObj name="Formula" r:id="rId8" imgW="2399040" imgH="7585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14599" y="4133972"/>
                        <a:ext cx="4754562" cy="1504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395536" y="5752200"/>
            <a:ext cx="6660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E. Newman &amp; R. Penrose, J. Math. Phys. 3 (1962) 566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25351" y="1025089"/>
            <a:ext cx="1515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s</a:t>
            </a:r>
            <a:r>
              <a:rPr lang="en-US" altLang="zh-CN" sz="16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pace-time index</a:t>
            </a:r>
            <a:endParaRPr lang="zh-CN" altLang="en-US" sz="16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403097" y="1639913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Lorentz index</a:t>
            </a:r>
            <a:endParaRPr lang="zh-CN" altLang="en-US" sz="16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76510" y="6144258"/>
            <a:ext cx="76033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D.M. 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Eardley, 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D.L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. 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Lee &amp; A.P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. </a:t>
            </a:r>
            <a:r>
              <a:rPr lang="en-US" altLang="zh-CN" sz="2400" dirty="0" err="1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Lightman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, PRD 8 (1973) 3308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51996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5800" y="1095672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The decomposition</a:t>
            </a:r>
            <a:endParaRPr lang="en-US" altLang="zh-CN" dirty="0"/>
          </a:p>
          <a:p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en-US" altLang="zh-CN" dirty="0" smtClean="0"/>
              <a:t>Degrees of freedom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Weyl Tensor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6745296" y="6309248"/>
            <a:ext cx="2057400" cy="365125"/>
          </a:xfrm>
        </p:spPr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8331064"/>
              </p:ext>
            </p:extLst>
          </p:nvPr>
        </p:nvGraphicFramePr>
        <p:xfrm>
          <a:off x="1010505" y="1969333"/>
          <a:ext cx="7483475" cy="184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983" name="Formula" r:id="rId4" imgW="3774600" imgH="929880" progId="Equation.Ribbit">
                  <p:embed/>
                </p:oleObj>
              </mc:Choice>
              <mc:Fallback>
                <p:oleObj name="Formula" r:id="rId4" imgW="3774600" imgH="9298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10505" y="1969333"/>
                        <a:ext cx="7483475" cy="1844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805205"/>
              </p:ext>
            </p:extLst>
          </p:nvPr>
        </p:nvGraphicFramePr>
        <p:xfrm>
          <a:off x="1800129" y="5282132"/>
          <a:ext cx="762000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984" name="Formula" r:id="rId6" imgW="383760" imgH="169200" progId="Equation.Ribbit">
                  <p:embed/>
                </p:oleObj>
              </mc:Choice>
              <mc:Fallback>
                <p:oleObj name="Formula" r:id="rId6" imgW="383760" imgH="1692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00129" y="5282132"/>
                        <a:ext cx="762000" cy="336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1907704" y="4688299"/>
            <a:ext cx="3743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     =     10      +    9    +   1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11" name="对象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4592581"/>
              </p:ext>
            </p:extLst>
          </p:nvPr>
        </p:nvGraphicFramePr>
        <p:xfrm>
          <a:off x="4333391" y="5326123"/>
          <a:ext cx="550862" cy="30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985" name="Formula" r:id="rId8" imgW="277200" imgH="156240" progId="Equation.Ribbit">
                  <p:embed/>
                </p:oleObj>
              </mc:Choice>
              <mc:Fallback>
                <p:oleObj name="Formula" r:id="rId8" imgW="277200" imgH="1562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333391" y="5326123"/>
                        <a:ext cx="550862" cy="309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2633094"/>
              </p:ext>
            </p:extLst>
          </p:nvPr>
        </p:nvGraphicFramePr>
        <p:xfrm>
          <a:off x="3072122" y="5297183"/>
          <a:ext cx="750888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986" name="Formula" r:id="rId10" imgW="377280" imgH="171720" progId="Equation.Ribbit">
                  <p:embed/>
                </p:oleObj>
              </mc:Choice>
              <mc:Fallback>
                <p:oleObj name="Formula" r:id="rId10" imgW="377280" imgH="1717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072122" y="5297183"/>
                        <a:ext cx="750888" cy="33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6115216"/>
              </p:ext>
            </p:extLst>
          </p:nvPr>
        </p:nvGraphicFramePr>
        <p:xfrm>
          <a:off x="5414499" y="5326123"/>
          <a:ext cx="236537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987" name="Formula" r:id="rId12" imgW="119520" imgH="158760" progId="Equation.Ribbit">
                  <p:embed/>
                </p:oleObj>
              </mc:Choice>
              <mc:Fallback>
                <p:oleObj name="Formula" r:id="rId12" imgW="119520" imgH="1587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414499" y="5326123"/>
                        <a:ext cx="236537" cy="314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1683479"/>
              </p:ext>
            </p:extLst>
          </p:nvPr>
        </p:nvGraphicFramePr>
        <p:xfrm>
          <a:off x="1619672" y="5924428"/>
          <a:ext cx="2019300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988" name="Formula" r:id="rId14" imgW="1018800" imgH="155160" progId="Equation.Ribbit">
                  <p:embed/>
                </p:oleObj>
              </mc:Choice>
              <mc:Fallback>
                <p:oleObj name="Formula" r:id="rId14" imgW="1018800" imgH="155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619672" y="5924428"/>
                        <a:ext cx="2019300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7973888"/>
              </p:ext>
            </p:extLst>
          </p:nvPr>
        </p:nvGraphicFramePr>
        <p:xfrm>
          <a:off x="4067944" y="5924620"/>
          <a:ext cx="2117725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989" name="Formula" r:id="rId16" imgW="1068120" imgH="170280" progId="Equation.Ribbit">
                  <p:embed/>
                </p:oleObj>
              </mc:Choice>
              <mc:Fallback>
                <p:oleObj name="Formula" r:id="rId16" imgW="1068120" imgH="1702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067944" y="5924620"/>
                        <a:ext cx="2117725" cy="336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5265221"/>
              </p:ext>
            </p:extLst>
          </p:nvPr>
        </p:nvGraphicFramePr>
        <p:xfrm>
          <a:off x="6948264" y="5948085"/>
          <a:ext cx="214313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990" name="Formula" r:id="rId18" imgW="108000" imgH="160200" progId="Equation.Ribbit">
                  <p:embed/>
                </p:oleObj>
              </mc:Choice>
              <mc:Fallback>
                <p:oleObj name="Formula" r:id="rId18" imgW="108000" imgH="1602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6948264" y="5948085"/>
                        <a:ext cx="214313" cy="31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直接箭头连接符 17"/>
          <p:cNvCxnSpPr/>
          <p:nvPr/>
        </p:nvCxnSpPr>
        <p:spPr bwMode="auto">
          <a:xfrm flipH="1">
            <a:off x="2915816" y="5661603"/>
            <a:ext cx="432048" cy="3057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直接箭头连接符 19"/>
          <p:cNvCxnSpPr/>
          <p:nvPr/>
        </p:nvCxnSpPr>
        <p:spPr bwMode="auto">
          <a:xfrm>
            <a:off x="4608822" y="5635685"/>
            <a:ext cx="43082" cy="28417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直接箭头连接符 22"/>
          <p:cNvCxnSpPr/>
          <p:nvPr/>
        </p:nvCxnSpPr>
        <p:spPr bwMode="auto">
          <a:xfrm>
            <a:off x="5609062" y="5648749"/>
            <a:ext cx="1343489" cy="35884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" name="文本框 5"/>
          <p:cNvSpPr txBox="1"/>
          <p:nvPr/>
        </p:nvSpPr>
        <p:spPr>
          <a:xfrm>
            <a:off x="2849538" y="6293909"/>
            <a:ext cx="1707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NP variables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0686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5800" y="1254837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Independent variables: 20</a:t>
            </a:r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Newman-Penrose (NP) variables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3220433"/>
              </p:ext>
            </p:extLst>
          </p:nvPr>
        </p:nvGraphicFramePr>
        <p:xfrm>
          <a:off x="467544" y="2015031"/>
          <a:ext cx="8616280" cy="3611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99" name="Formula" r:id="rId3" imgW="5382360" imgH="2255760" progId="Equation.Ribbit">
                  <p:embed/>
                </p:oleObj>
              </mc:Choice>
              <mc:Fallback>
                <p:oleObj name="Formula" r:id="rId3" imgW="5382360" imgH="22557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2015031"/>
                        <a:ext cx="8616280" cy="36119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611560" y="5892934"/>
            <a:ext cx="6660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E. Newman &amp; R. Penrose, J. Math. Phys. 3 (1962) 566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68123" y="2060848"/>
            <a:ext cx="204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Weyl tensor: 10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36075" y="4077072"/>
            <a:ext cx="1887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Ricci tensor: 9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左大括号 8"/>
          <p:cNvSpPr/>
          <p:nvPr/>
        </p:nvSpPr>
        <p:spPr bwMode="auto">
          <a:xfrm>
            <a:off x="83547" y="2060848"/>
            <a:ext cx="432048" cy="2376264"/>
          </a:xfrm>
          <a:prstGeom prst="leftBrac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91143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5800" y="1095672"/>
            <a:ext cx="7772400" cy="4835525"/>
          </a:xfrm>
        </p:spPr>
        <p:txBody>
          <a:bodyPr/>
          <a:lstStyle/>
          <a:p>
            <a:r>
              <a:rPr lang="en-US" altLang="zh-CN" dirty="0" smtClean="0"/>
              <a:t>Null GWs</a:t>
            </a:r>
            <a:endParaRPr lang="en-US" altLang="zh-CN" dirty="0"/>
          </a:p>
          <a:p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NP formalism for null GWs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6912052" y="6427122"/>
            <a:ext cx="2057400" cy="365125"/>
          </a:xfrm>
        </p:spPr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8</a:t>
            </a:fld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11560" y="1628800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A "weak, plane, </a:t>
            </a:r>
            <a:r>
              <a:rPr lang="en-US" altLang="zh-CN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null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wave" 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propagates along the z direction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7513414"/>
              </p:ext>
            </p:extLst>
          </p:nvPr>
        </p:nvGraphicFramePr>
        <p:xfrm>
          <a:off x="1115616" y="2119475"/>
          <a:ext cx="148272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882" name="Formula" r:id="rId3" imgW="747000" imgH="177840" progId="Equation.Ribbit">
                  <p:embed/>
                </p:oleObj>
              </mc:Choice>
              <mc:Fallback>
                <p:oleObj name="Formula" r:id="rId3" imgW="747000" imgH="17784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15616" y="2119475"/>
                        <a:ext cx="1482725" cy="352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1524102"/>
              </p:ext>
            </p:extLst>
          </p:nvPr>
        </p:nvGraphicFramePr>
        <p:xfrm>
          <a:off x="3024611" y="2081088"/>
          <a:ext cx="2278062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883" name="Formula" r:id="rId5" imgW="1149480" imgH="179280" progId="Equation.Ribbit">
                  <p:embed/>
                </p:oleObj>
              </mc:Choice>
              <mc:Fallback>
                <p:oleObj name="Formula" r:id="rId5" imgW="1149480" imgH="1792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24611" y="2081088"/>
                        <a:ext cx="2278062" cy="355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996854"/>
              </p:ext>
            </p:extLst>
          </p:nvPr>
        </p:nvGraphicFramePr>
        <p:xfrm>
          <a:off x="814748" y="3138109"/>
          <a:ext cx="5314950" cy="2420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884" name="Formula" r:id="rId7" imgW="2979720" imgH="1357920" progId="Equation.Ribbit">
                  <p:embed/>
                </p:oleObj>
              </mc:Choice>
              <mc:Fallback>
                <p:oleObj name="Formula" r:id="rId7" imgW="2979720" imgH="13579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14748" y="3138109"/>
                        <a:ext cx="5314950" cy="2420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4418789"/>
              </p:ext>
            </p:extLst>
          </p:nvPr>
        </p:nvGraphicFramePr>
        <p:xfrm>
          <a:off x="873485" y="5656696"/>
          <a:ext cx="259873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885" name="Formula" r:id="rId9" imgW="1653840" imgH="533520" progId="Equation.Ribbit">
                  <p:embed/>
                </p:oleObj>
              </mc:Choice>
              <mc:Fallback>
                <p:oleObj name="Formula" r:id="rId9" imgW="1653840" imgH="5335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73485" y="5656696"/>
                        <a:ext cx="2598738" cy="83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340019"/>
              </p:ext>
            </p:extLst>
          </p:nvPr>
        </p:nvGraphicFramePr>
        <p:xfrm>
          <a:off x="873485" y="2794979"/>
          <a:ext cx="5668838" cy="296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886" name="Formula" r:id="rId11" imgW="2968200" imgH="155160" progId="Equation.Ribbit">
                  <p:embed/>
                </p:oleObj>
              </mc:Choice>
              <mc:Fallback>
                <p:oleObj name="Formula" r:id="rId11" imgW="2968200" imgH="155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73485" y="2794979"/>
                        <a:ext cx="5668838" cy="2966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/>
          <p:cNvSpPr txBox="1"/>
          <p:nvPr/>
        </p:nvSpPr>
        <p:spPr>
          <a:xfrm>
            <a:off x="3041675" y="6122805"/>
            <a:ext cx="592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D.M. 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Eardley, </a:t>
            </a:r>
            <a:r>
              <a:rPr lang="en-US" altLang="zh-CN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D.L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. </a:t>
            </a:r>
            <a:r>
              <a:rPr lang="en-US" altLang="zh-CN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Lee &amp; A.P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. </a:t>
            </a:r>
            <a:r>
              <a:rPr lang="en-US" altLang="zh-CN" dirty="0" err="1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Lightman</a:t>
            </a:r>
            <a:r>
              <a:rPr lang="en-US" altLang="zh-CN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, PRD 8 (1973) 3308</a:t>
            </a:r>
            <a:endParaRPr lang="zh-CN" altLang="en-US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华文楷体" panose="020106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44208" y="3217863"/>
            <a:ext cx="25252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The prescription for the combination of 6</a:t>
            </a:r>
          </a:p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          by 6 NP variables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华文楷体" panose="02010600040101010101" pitchFamily="2" charset="-122"/>
            </a:endParaRPr>
          </a:p>
        </p:txBody>
      </p:sp>
      <p:graphicFrame>
        <p:nvGraphicFramePr>
          <p:cNvPr id="13" name="对象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9641081"/>
              </p:ext>
            </p:extLst>
          </p:nvPr>
        </p:nvGraphicFramePr>
        <p:xfrm>
          <a:off x="6542323" y="4357791"/>
          <a:ext cx="614363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887" name="Formula" r:id="rId13" imgW="308880" imgH="170280" progId="Equation.Ribbit">
                  <p:embed/>
                </p:oleObj>
              </mc:Choice>
              <mc:Fallback>
                <p:oleObj name="Formula" r:id="rId13" imgW="308880" imgH="1702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542323" y="4357791"/>
                        <a:ext cx="614363" cy="336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/>
          <p:cNvSpPr txBox="1"/>
          <p:nvPr/>
        </p:nvSpPr>
        <p:spPr>
          <a:xfrm>
            <a:off x="5604969" y="2112673"/>
            <a:ext cx="2845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Apply Bianchi identity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252733" y="4742251"/>
            <a:ext cx="6912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Plus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635896" y="4728859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Cross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497473" y="5166160"/>
            <a:ext cx="1342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Breathing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868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The little group E(2) (ISO(2)) of SO(3,1)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In particular theories, they may not be independent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E(2) Classification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B39E4-8372-4469-AA3E-0586529E5B05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643444"/>
              </p:ext>
            </p:extLst>
          </p:nvPr>
        </p:nvGraphicFramePr>
        <p:xfrm>
          <a:off x="949444" y="2188328"/>
          <a:ext cx="606107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57" name="Formula" r:id="rId3" imgW="3060720" imgH="193320" progId="Equation.Ribbit">
                  <p:embed/>
                </p:oleObj>
              </mc:Choice>
              <mc:Fallback>
                <p:oleObj name="Formula" r:id="rId3" imgW="3060720" imgH="1933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49444" y="2188328"/>
                        <a:ext cx="6061075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3512936"/>
              </p:ext>
            </p:extLst>
          </p:nvPr>
        </p:nvGraphicFramePr>
        <p:xfrm>
          <a:off x="976504" y="2640211"/>
          <a:ext cx="3181350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58" name="Formula" r:id="rId5" imgW="1605600" imgH="171720" progId="Equation.Ribbit">
                  <p:embed/>
                </p:oleObj>
              </mc:Choice>
              <mc:Fallback>
                <p:oleObj name="Formula" r:id="rId5" imgW="1605600" imgH="17172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76504" y="2640211"/>
                        <a:ext cx="3181350" cy="33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3695378"/>
              </p:ext>
            </p:extLst>
          </p:nvPr>
        </p:nvGraphicFramePr>
        <p:xfrm>
          <a:off x="395124" y="3016920"/>
          <a:ext cx="4597400" cy="173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59" name="Formula" r:id="rId7" imgW="2319120" imgH="874080" progId="Equation.Ribbit">
                  <p:embed/>
                </p:oleObj>
              </mc:Choice>
              <mc:Fallback>
                <p:oleObj name="Formula" r:id="rId7" imgW="2319120" imgH="87408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5124" y="3016920"/>
                        <a:ext cx="4597400" cy="1735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6778464"/>
              </p:ext>
            </p:extLst>
          </p:nvPr>
        </p:nvGraphicFramePr>
        <p:xfrm>
          <a:off x="5600404" y="3477766"/>
          <a:ext cx="2928288" cy="13495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60" name="Formula" r:id="rId9" imgW="1760400" imgH="811800" progId="Equation.Ribbit">
                  <p:embed/>
                </p:oleObj>
              </mc:Choice>
              <mc:Fallback>
                <p:oleObj name="Formula" r:id="rId9" imgW="1760400" imgH="81180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600404" y="3477766"/>
                        <a:ext cx="2928288" cy="13495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1377936"/>
              </p:ext>
            </p:extLst>
          </p:nvPr>
        </p:nvGraphicFramePr>
        <p:xfrm>
          <a:off x="6297075" y="3078546"/>
          <a:ext cx="735012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61" name="Formula" r:id="rId11" imgW="371160" imgH="155160" progId="Equation.Ribbit">
                  <p:embed/>
                </p:oleObj>
              </mc:Choice>
              <mc:Fallback>
                <p:oleObj name="Formula" r:id="rId11" imgW="371160" imgH="155160" progId="Equation.Ribbi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297075" y="3078546"/>
                        <a:ext cx="735012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5464992" y="2618241"/>
            <a:ext cx="3134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Rotation along the z axis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388656" y="4920038"/>
            <a:ext cx="1104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Helicity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33964" y="4901304"/>
            <a:ext cx="6511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华文楷体" panose="02010600040101010101" pitchFamily="2" charset="-122"/>
              </a:rPr>
              <a:t>The nonzero NP variables are used to classify GWs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华文楷体" panose="0201060004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85800" y="1743911"/>
            <a:ext cx="4150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Under coordinate transformation</a:t>
            </a:r>
            <a:endParaRPr lang="zh-CN" altLang="en-US" sz="2400" dirty="0" smtClean="0">
              <a:solidFill>
                <a:schemeClr val="bg1">
                  <a:lumMod val="60000"/>
                  <a:lumOff val="4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160094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540"/>
  <p:tag name="DEFAULTHEIGHT" val="463"/>
</p:tagLst>
</file>

<file path=ppt/theme/theme1.xml><?xml version="1.0" encoding="utf-8"?>
<a:theme xmlns:a="http://schemas.openxmlformats.org/drawingml/2006/main" name="hust">
  <a:themeElements>
    <a:clrScheme name="">
      <a:dk1>
        <a:srgbClr val="808080"/>
      </a:dk1>
      <a:lt1>
        <a:srgbClr val="FFFFFF"/>
      </a:lt1>
      <a:dk2>
        <a:srgbClr val="000099"/>
      </a:dk2>
      <a:lt2>
        <a:srgbClr val="000000"/>
      </a:lt2>
      <a:accent1>
        <a:srgbClr val="00CC99"/>
      </a:accent1>
      <a:accent2>
        <a:srgbClr val="3333CC"/>
      </a:accent2>
      <a:accent3>
        <a:srgbClr val="AAAACA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黑体"/>
        <a:cs typeface=""/>
      </a:majorFont>
      <a:minorFont>
        <a:latin typeface="Times New Roman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charset="-122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dirty="0" smtClean="0">
            <a:solidFill>
              <a:schemeClr val="bg1">
                <a:lumMod val="60000"/>
                <a:lumOff val="40000"/>
              </a:schemeClr>
            </a:solidFill>
            <a:latin typeface="华文楷体" panose="02010600040101010101" pitchFamily="2" charset="-122"/>
            <a:ea typeface="华文楷体" panose="02010600040101010101" pitchFamily="2" charset="-122"/>
          </a:defRPr>
        </a:defPPr>
      </a:lstStyle>
    </a:tx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26346</TotalTime>
  <Words>1524</Words>
  <Application>Microsoft Office PowerPoint</Application>
  <PresentationFormat>화면 슬라이드 쇼(4:3)</PresentationFormat>
  <Paragraphs>345</Paragraphs>
  <Slides>39</Slides>
  <Notes>15</Notes>
  <HiddenSlides>0</HiddenSlides>
  <MMClips>0</MMClips>
  <ScaleCrop>false</ScaleCrop>
  <HeadingPairs>
    <vt:vector size="8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48" baseType="lpstr">
      <vt:lpstr>a롱다리</vt:lpstr>
      <vt:lpstr>ＭＳ Ｐゴシック</vt:lpstr>
      <vt:lpstr>黑体</vt:lpstr>
      <vt:lpstr>宋体</vt:lpstr>
      <vt:lpstr>华文楷体</vt:lpstr>
      <vt:lpstr>Times New Roman</vt:lpstr>
      <vt:lpstr>Wingdings</vt:lpstr>
      <vt:lpstr>hust</vt:lpstr>
      <vt:lpstr>Formula</vt:lpstr>
      <vt:lpstr>The polarizations of GWs in scalar-tensor theory of Gravity</vt:lpstr>
      <vt:lpstr>Outline</vt:lpstr>
      <vt:lpstr>The big discovery</vt:lpstr>
      <vt:lpstr>Polarization</vt:lpstr>
      <vt:lpstr>Newman-Penrose formalism</vt:lpstr>
      <vt:lpstr>Weyl Tensor</vt:lpstr>
      <vt:lpstr>Newman-Penrose (NP) variables</vt:lpstr>
      <vt:lpstr>NP formalism for null GWs</vt:lpstr>
      <vt:lpstr>E(2) Classification</vt:lpstr>
      <vt:lpstr>Introduction: 6 Polarizations</vt:lpstr>
      <vt:lpstr>Polarizations: all modes</vt:lpstr>
      <vt:lpstr>Polarization states in GR</vt:lpstr>
      <vt:lpstr>Polarization states in f(R)</vt:lpstr>
      <vt:lpstr>Classfications of polarizations</vt:lpstr>
      <vt:lpstr>Main Results</vt:lpstr>
      <vt:lpstr>f(R) Gravity</vt:lpstr>
      <vt:lpstr>f(R) gravity</vt:lpstr>
      <vt:lpstr>GWs in f(R) gravity</vt:lpstr>
      <vt:lpstr>DOF in f(R) gravity</vt:lpstr>
      <vt:lpstr>Hamiltonian analysis</vt:lpstr>
      <vt:lpstr>Equivalent ST gravity</vt:lpstr>
      <vt:lpstr>Constraints</vt:lpstr>
      <vt:lpstr>Hamiltonian analysis</vt:lpstr>
      <vt:lpstr>The linearized wave equation</vt:lpstr>
      <vt:lpstr>Plane waves in f(R)</vt:lpstr>
      <vt:lpstr>NP variables in f(R)</vt:lpstr>
      <vt:lpstr>The polarizations</vt:lpstr>
      <vt:lpstr>Polarization states</vt:lpstr>
      <vt:lpstr>Polarizations in f(R)</vt:lpstr>
      <vt:lpstr>Polarization: resolution</vt:lpstr>
      <vt:lpstr>Horndeski Theory</vt:lpstr>
      <vt:lpstr>Gravitational waves</vt:lpstr>
      <vt:lpstr>Plane waves</vt:lpstr>
      <vt:lpstr>The polarization states</vt:lpstr>
      <vt:lpstr>Discussion: longitudinal mode</vt:lpstr>
      <vt:lpstr>Frequency dependence</vt:lpstr>
      <vt:lpstr>The Response function</vt:lpstr>
      <vt:lpstr>Conclusions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ygong</dc:creator>
  <cp:lastModifiedBy>ewha</cp:lastModifiedBy>
  <cp:revision>537</cp:revision>
  <cp:lastPrinted>2015-11-23T10:23:55Z</cp:lastPrinted>
  <dcterms:created xsi:type="dcterms:W3CDTF">2009-08-17T23:49:52Z</dcterms:created>
  <dcterms:modified xsi:type="dcterms:W3CDTF">2017-07-03T23:32:59Z</dcterms:modified>
</cp:coreProperties>
</file>