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6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258" r:id="rId14"/>
    <p:sldId id="259" r:id="rId15"/>
    <p:sldId id="260" r:id="rId16"/>
    <p:sldId id="261" r:id="rId17"/>
    <p:sldId id="262" r:id="rId18"/>
    <p:sldId id="309" r:id="rId19"/>
    <p:sldId id="263" r:id="rId20"/>
    <p:sldId id="264" r:id="rId21"/>
    <p:sldId id="265" r:id="rId22"/>
    <p:sldId id="266" r:id="rId23"/>
    <p:sldId id="267" r:id="rId24"/>
    <p:sldId id="334" r:id="rId25"/>
    <p:sldId id="335" r:id="rId26"/>
    <p:sldId id="336" r:id="rId27"/>
    <p:sldId id="268" r:id="rId28"/>
    <p:sldId id="331" r:id="rId29"/>
    <p:sldId id="311" r:id="rId30"/>
    <p:sldId id="317" r:id="rId31"/>
    <p:sldId id="338" r:id="rId32"/>
    <p:sldId id="337" r:id="rId33"/>
    <p:sldId id="320" r:id="rId34"/>
    <p:sldId id="321" r:id="rId35"/>
    <p:sldId id="322" r:id="rId36"/>
    <p:sldId id="323" r:id="rId37"/>
    <p:sldId id="314" r:id="rId38"/>
    <p:sldId id="312" r:id="rId39"/>
    <p:sldId id="324" r:id="rId40"/>
    <p:sldId id="339" r:id="rId41"/>
    <p:sldId id="340" r:id="rId42"/>
    <p:sldId id="341" r:id="rId43"/>
    <p:sldId id="333" r:id="rId44"/>
    <p:sldId id="342" r:id="rId45"/>
    <p:sldId id="310" r:id="rId46"/>
    <p:sldId id="332" r:id="rId47"/>
    <p:sldId id="325" r:id="rId48"/>
    <p:sldId id="327" r:id="rId49"/>
    <p:sldId id="343" r:id="rId50"/>
    <p:sldId id="346" r:id="rId51"/>
    <p:sldId id="344" r:id="rId52"/>
    <p:sldId id="345" r:id="rId53"/>
    <p:sldId id="347" r:id="rId54"/>
    <p:sldId id="330" r:id="rId5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5" autoAdjust="0"/>
    <p:restoredTop sz="94660"/>
  </p:normalViewPr>
  <p:slideViewPr>
    <p:cSldViewPr>
      <p:cViewPr>
        <p:scale>
          <a:sx n="66" d="100"/>
          <a:sy n="66" d="100"/>
        </p:scale>
        <p:origin x="-123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E4217-3034-420A-90A7-F00B2640D03D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7D9F3-8E94-45F0-8D26-7D46D34476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7D9F3-8E94-45F0-8D26-7D46D344765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112F594-FB63-4C85-A818-1A9468F6B231}" type="datetimeFigureOut">
              <a:rPr lang="ko-KR" altLang="en-US" smtClean="0"/>
              <a:pPr/>
              <a:t>2016-07-25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9C9E2D2-2AB6-4FE4-A4E5-701E48D92DD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rxiv.org/abs/arXiv:1605.0084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87624" y="188640"/>
            <a:ext cx="7632848" cy="1800200"/>
          </a:xfrm>
        </p:spPr>
        <p:txBody>
          <a:bodyPr>
            <a:normAutofit/>
          </a:bodyPr>
          <a:lstStyle/>
          <a:p>
            <a:pPr marL="0" indent="0"/>
            <a:r>
              <a:rPr lang="en-US" altLang="ko-KR" sz="3600" dirty="0" smtClean="0"/>
              <a:t>Holographic Entanglement Entropy of Anisotropic  Minimal Surfaces </a:t>
            </a:r>
            <a:br>
              <a:rPr lang="en-US" altLang="ko-KR" sz="3600" dirty="0" smtClean="0"/>
            </a:br>
            <a:r>
              <a:rPr lang="en-US" altLang="ko-KR" sz="3600" dirty="0" smtClean="0"/>
              <a:t>in LLM Geometries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5616" y="1988840"/>
            <a:ext cx="7414006" cy="4608512"/>
          </a:xfrm>
        </p:spPr>
        <p:txBody>
          <a:bodyPr>
            <a:normAutofit fontScale="77500" lnSpcReduction="20000"/>
          </a:bodyPr>
          <a:lstStyle/>
          <a:p>
            <a:endParaRPr lang="en-US" altLang="ko-KR" sz="3400" dirty="0" smtClean="0"/>
          </a:p>
          <a:p>
            <a:r>
              <a:rPr lang="en-US" altLang="ko-KR" sz="3400" dirty="0" smtClean="0"/>
              <a:t>Mini-workshop on “ Gauge theory and </a:t>
            </a:r>
            <a:r>
              <a:rPr lang="en-US" altLang="ko-KR" sz="3400" dirty="0" err="1" smtClean="0"/>
              <a:t>Supergravity</a:t>
            </a:r>
            <a:r>
              <a:rPr lang="en-US" altLang="ko-KR" sz="3400" dirty="0" smtClean="0"/>
              <a:t> </a:t>
            </a:r>
          </a:p>
          <a:p>
            <a:r>
              <a:rPr lang="en-US" altLang="ko-KR" dirty="0" smtClean="0"/>
              <a:t>APCTP,  </a:t>
            </a:r>
            <a:r>
              <a:rPr lang="en-US" altLang="ko-KR" dirty="0" err="1" smtClean="0"/>
              <a:t>Postech</a:t>
            </a:r>
            <a:r>
              <a:rPr lang="en-US" altLang="ko-KR" dirty="0" smtClean="0"/>
              <a:t>,   July 25 (Mon), 2016 ~ July 29 (Fri), 2016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Based on </a:t>
            </a:r>
            <a:r>
              <a:rPr lang="en-US" altLang="ko-KR" b="1" dirty="0" smtClean="0">
                <a:hlinkClick r:id="rId2"/>
              </a:rPr>
              <a:t>arXiv:1605.00849</a:t>
            </a:r>
            <a:r>
              <a:rPr lang="en-US" altLang="ko-KR" b="1" dirty="0" smtClean="0"/>
              <a:t>   </a:t>
            </a:r>
            <a:r>
              <a:rPr lang="en-US" altLang="ko-KR" b="1" dirty="0" err="1" smtClean="0"/>
              <a:t>Phys.Lett</a:t>
            </a:r>
            <a:r>
              <a:rPr lang="en-US" altLang="ko-KR" b="1" dirty="0" smtClean="0"/>
              <a:t>. B759 (2016) 395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Collaboration with </a:t>
            </a:r>
            <a:r>
              <a:rPr lang="en-US" altLang="ko-KR" dirty="0" err="1" smtClean="0">
                <a:solidFill>
                  <a:srgbClr val="0070C0"/>
                </a:solidFill>
              </a:rPr>
              <a:t>Chanju</a:t>
            </a:r>
            <a:r>
              <a:rPr lang="en-US" altLang="ko-KR" dirty="0" smtClean="0">
                <a:solidFill>
                  <a:srgbClr val="0070C0"/>
                </a:solidFill>
              </a:rPr>
              <a:t> Kim, O-</a:t>
            </a:r>
            <a:r>
              <a:rPr lang="en-US" altLang="ko-KR" dirty="0" err="1" smtClean="0">
                <a:solidFill>
                  <a:srgbClr val="0070C0"/>
                </a:solidFill>
              </a:rPr>
              <a:t>Kab</a:t>
            </a:r>
            <a:r>
              <a:rPr lang="en-US" altLang="ko-KR" dirty="0" smtClean="0">
                <a:solidFill>
                  <a:srgbClr val="0070C0"/>
                </a:solidFill>
              </a:rPr>
              <a:t> Kwon</a:t>
            </a:r>
          </a:p>
          <a:p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And </a:t>
            </a:r>
          </a:p>
          <a:p>
            <a:r>
              <a:rPr lang="en-US" dirty="0" err="1" smtClean="0"/>
              <a:t>Phys.Rev</a:t>
            </a:r>
            <a:r>
              <a:rPr lang="en-US" dirty="0" smtClean="0"/>
              <a:t>. D90 (2014) 4, 046006 ,</a:t>
            </a:r>
          </a:p>
          <a:p>
            <a:r>
              <a:rPr lang="en-US" dirty="0" err="1" smtClean="0"/>
              <a:t>Phys.Rev</a:t>
            </a:r>
            <a:r>
              <a:rPr lang="en-US" dirty="0" smtClean="0"/>
              <a:t>. D90 (2014) 12, 126003  </a:t>
            </a:r>
          </a:p>
          <a:p>
            <a:r>
              <a:rPr lang="en-US" dirty="0" smtClean="0"/>
              <a:t>(with O. Kwon, C. Park and H. Shin.)</a:t>
            </a:r>
            <a:endParaRPr lang="en-US" altLang="ko-KR" dirty="0" smtClean="0">
              <a:solidFill>
                <a:srgbClr val="993366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dirty="0" smtClean="0">
              <a:solidFill>
                <a:srgbClr val="993366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Kyung  </a:t>
            </a:r>
            <a:r>
              <a:rPr lang="en-US" altLang="ko-KR" dirty="0" err="1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Kiu</a:t>
            </a:r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  Kim</a:t>
            </a:r>
          </a:p>
          <a:p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(</a:t>
            </a:r>
            <a:r>
              <a:rPr lang="en-US" altLang="ko-KR" dirty="0" err="1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Yonsei</a:t>
            </a:r>
            <a:r>
              <a:rPr lang="en-US" altLang="ko-KR" dirty="0" smtClean="0">
                <a:solidFill>
                  <a:srgbClr val="993366"/>
                </a:solidFill>
                <a:latin typeface="Microsoft Sans Serif" pitchFamily="34" charset="0"/>
                <a:cs typeface="Microsoft Sans Serif" pitchFamily="34" charset="0"/>
              </a:rPr>
              <a:t> University)</a:t>
            </a:r>
          </a:p>
          <a:p>
            <a:endParaRPr lang="en-US" altLang="ko-KR" dirty="0" smtClean="0">
              <a:solidFill>
                <a:srgbClr val="993366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dirty="0" smtClean="0">
              <a:solidFill>
                <a:srgbClr val="993366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 theorem </a:t>
            </a:r>
          </a:p>
          <a:p>
            <a:r>
              <a:rPr lang="en-US" altLang="ko-KR" dirty="0" smtClean="0"/>
              <a:t>(</a:t>
            </a:r>
            <a:r>
              <a:rPr lang="en-US" altLang="ko-KR" dirty="0" err="1" smtClean="0"/>
              <a:t>Jafferis-Klebanov-Pufu-Safdi</a:t>
            </a:r>
            <a:r>
              <a:rPr lang="en-US" altLang="ko-KR" dirty="0" smtClean="0"/>
              <a:t>  11,  Myers-</a:t>
            </a:r>
            <a:r>
              <a:rPr lang="en-US" altLang="ko-KR" dirty="0" err="1" smtClean="0"/>
              <a:t>Sinha</a:t>
            </a:r>
            <a:r>
              <a:rPr lang="en-US" altLang="ko-KR" dirty="0" smtClean="0"/>
              <a:t> 10 )  F_UV  &gt;  F_IR</a:t>
            </a:r>
          </a:p>
          <a:p>
            <a:r>
              <a:rPr lang="en-US" altLang="ko-KR" dirty="0" smtClean="0"/>
              <a:t>For CFT_3 [</a:t>
            </a:r>
            <a:r>
              <a:rPr lang="en-US" altLang="ko-KR" dirty="0" err="1" smtClean="0"/>
              <a:t>Casini</a:t>
            </a:r>
            <a:r>
              <a:rPr lang="en-US" altLang="ko-KR" dirty="0" smtClean="0"/>
              <a:t>-Huerta-Myers 11 ]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149080"/>
            <a:ext cx="348825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Renormalized entanglement entropy for F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Liu-</a:t>
            </a:r>
            <a:r>
              <a:rPr lang="en-US" altLang="ko-KR" dirty="0" err="1" smtClean="0"/>
              <a:t>Mezei</a:t>
            </a:r>
            <a:r>
              <a:rPr lang="en-US" altLang="ko-KR" dirty="0" smtClean="0"/>
              <a:t> 12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We follow this prescription.</a:t>
            </a:r>
          </a:p>
          <a:p>
            <a:r>
              <a:rPr lang="en-US" altLang="ko-KR" dirty="0" smtClean="0"/>
              <a:t>The goal of this work is to show that F can be a c function by controlling mass deformation.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UV   -&gt; IR :  The mass becomes  bigger</a:t>
            </a:r>
          </a:p>
          <a:p>
            <a:r>
              <a:rPr lang="en-US" altLang="ko-KR" dirty="0" smtClean="0"/>
              <a:t>CFT  -&gt; massive theory</a:t>
            </a:r>
          </a:p>
          <a:p>
            <a:r>
              <a:rPr lang="en-US" altLang="ko-KR" dirty="0" smtClean="0"/>
              <a:t>We will take the ABJM theory as a probe theory.</a:t>
            </a:r>
          </a:p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844824"/>
            <a:ext cx="416160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Correspondence between LLM and </a:t>
            </a:r>
            <a:r>
              <a:rPr lang="en-US" altLang="ko-KR" dirty="0" err="1" smtClean="0"/>
              <a:t>mABJM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534863"/>
            <a:ext cx="7340674" cy="291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LLM geometry for the mass-deformed ABJM theory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dual geometries are given by solutions of the 11 dimensional super gravity with an appropriate </a:t>
            </a:r>
            <a:r>
              <a:rPr lang="en-US" altLang="ko-KR" sz="2000" dirty="0" err="1" smtClean="0"/>
              <a:t>ansatz</a:t>
            </a:r>
            <a:r>
              <a:rPr lang="en-US" altLang="ko-KR" sz="2000" dirty="0" smtClean="0"/>
              <a:t>  using the bubbling geometry technique.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Ignoring the </a:t>
            </a:r>
            <a:r>
              <a:rPr lang="en-US" altLang="ko-KR" sz="2000" dirty="0" err="1" smtClean="0"/>
              <a:t>Z_k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modding</a:t>
            </a:r>
            <a:r>
              <a:rPr lang="en-US" altLang="ko-KR" sz="2000" dirty="0" smtClean="0"/>
              <a:t>, the M2 </a:t>
            </a:r>
            <a:r>
              <a:rPr lang="en-US" altLang="ko-KR" sz="2000" dirty="0" err="1" smtClean="0"/>
              <a:t>brane</a:t>
            </a:r>
            <a:r>
              <a:rPr lang="en-US" altLang="ko-KR" sz="2000" dirty="0" smtClean="0"/>
              <a:t> world-volume theory has SO(8) R symmetry.</a:t>
            </a:r>
          </a:p>
          <a:p>
            <a:r>
              <a:rPr lang="en-US" altLang="ko-KR" sz="2000" dirty="0" smtClean="0"/>
              <a:t>By the mass deformation, this R-symmetry is broken to SO(4)XSO(4).</a:t>
            </a:r>
          </a:p>
          <a:p>
            <a:r>
              <a:rPr lang="en-US" altLang="ko-KR" sz="2000" dirty="0" smtClean="0"/>
              <a:t>So the metric has two S3 spheres and the 4-form field strength also contains the S3 volume forms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08920"/>
            <a:ext cx="71532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 11 dimensional  killing </a:t>
            </a:r>
            <a:r>
              <a:rPr lang="en-US" altLang="ko-KR" sz="2000" dirty="0" err="1" smtClean="0"/>
              <a:t>spinor</a:t>
            </a:r>
            <a:r>
              <a:rPr lang="en-US" altLang="ko-KR" sz="2000" dirty="0" smtClean="0"/>
              <a:t>  has a structure roughly</a:t>
            </a:r>
            <a:br>
              <a:rPr lang="en-US" altLang="ko-KR" sz="2000" dirty="0" smtClean="0"/>
            </a:br>
            <a:r>
              <a:rPr lang="en-US" altLang="ko-KR" sz="2000" dirty="0" smtClean="0"/>
              <a:t>-  ( two S3 Killing  </a:t>
            </a:r>
            <a:r>
              <a:rPr lang="en-US" altLang="ko-KR" sz="2000" dirty="0" err="1" smtClean="0"/>
              <a:t>spinor</a:t>
            </a:r>
            <a:r>
              <a:rPr lang="en-US" altLang="ko-KR" sz="2000" dirty="0" smtClean="0"/>
              <a:t>) X ( B : </a:t>
            </a:r>
            <a:r>
              <a:rPr lang="en-US" altLang="ko-KR" sz="2000" dirty="0" err="1" smtClean="0"/>
              <a:t>spinor</a:t>
            </a:r>
            <a:r>
              <a:rPr lang="en-US" altLang="ko-KR" sz="2000" dirty="0" smtClean="0"/>
              <a:t> in the other space) </a:t>
            </a:r>
          </a:p>
          <a:p>
            <a:r>
              <a:rPr lang="en-US" altLang="ko-KR" sz="2000" dirty="0" smtClean="0"/>
              <a:t> Using  this B,  one can construct </a:t>
            </a:r>
            <a:r>
              <a:rPr lang="en-US" altLang="ko-KR" sz="2000" dirty="0" err="1" smtClean="0"/>
              <a:t>spinor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bilinears</a:t>
            </a:r>
            <a:endParaRPr lang="en-US" altLang="ko-KR" sz="2000" dirty="0" smtClean="0"/>
          </a:p>
          <a:p>
            <a:r>
              <a:rPr lang="en-US" altLang="ko-KR" sz="2000" dirty="0" smtClean="0"/>
              <a:t>  ~ B (Gamma Matrices)  B   </a:t>
            </a:r>
          </a:p>
          <a:p>
            <a:r>
              <a:rPr lang="en-US" altLang="ko-KR" sz="2000" dirty="0" smtClean="0"/>
              <a:t>This  construction gives (pseudo) scalars, (pseudo) vector,  2 forms, 3 forms, …,   and so on, which are part of the metric and the field strength.</a:t>
            </a:r>
          </a:p>
          <a:p>
            <a:r>
              <a:rPr lang="en-US" altLang="ko-KR" sz="2000" dirty="0" smtClean="0"/>
              <a:t>Finally,  one can obtain following solution.</a:t>
            </a:r>
          </a:p>
          <a:p>
            <a:endParaRPr lang="ko-KR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857760"/>
            <a:ext cx="64579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Considering </a:t>
            </a:r>
            <a:r>
              <a:rPr lang="en-US" altLang="ko-KR" sz="2000" dirty="0" err="1" smtClean="0"/>
              <a:t>Z_k</a:t>
            </a:r>
            <a:r>
              <a:rPr lang="en-US" altLang="ko-KR" sz="2000" dirty="0" smtClean="0"/>
              <a:t>   </a:t>
            </a:r>
            <a:r>
              <a:rPr lang="en-US" altLang="ko-KR" sz="2000" dirty="0" err="1" smtClean="0"/>
              <a:t>modding</a:t>
            </a:r>
            <a:r>
              <a:rPr lang="en-US" altLang="ko-KR" sz="2000" dirty="0" smtClean="0"/>
              <a:t>  </a:t>
            </a:r>
            <a:r>
              <a:rPr lang="en-US" altLang="ko-KR" sz="2000" dirty="0" smtClean="0"/>
              <a:t>of the </a:t>
            </a:r>
            <a:r>
              <a:rPr lang="en-US" altLang="ko-KR" sz="2000" dirty="0" err="1" smtClean="0"/>
              <a:t>Ansatz</a:t>
            </a:r>
            <a:r>
              <a:rPr lang="en-US" altLang="ko-KR" sz="2000" dirty="0" smtClean="0"/>
              <a:t> give the solution we will consider  as  follows.</a:t>
            </a:r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0497" y="2420888"/>
            <a:ext cx="74199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500" y="3212976"/>
            <a:ext cx="2414412" cy="3186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9606" y="3658095"/>
            <a:ext cx="4214842" cy="106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Thus the z(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 and V(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determine the geometry and the field strength.</a:t>
            </a:r>
          </a:p>
          <a:p>
            <a:r>
              <a:rPr lang="en-US" altLang="ko-KR" sz="2000" dirty="0" smtClean="0"/>
              <a:t>By </a:t>
            </a:r>
            <a:r>
              <a:rPr lang="en-US" altLang="ko-KR" sz="2000" dirty="0" err="1" smtClean="0"/>
              <a:t>Susy</a:t>
            </a:r>
            <a:r>
              <a:rPr lang="en-US" altLang="ko-KR" sz="2000" dirty="0" smtClean="0"/>
              <a:t> and the equation of motion,  z(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and V(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are related to each other.  They are not independent. </a:t>
            </a:r>
          </a:p>
          <a:p>
            <a:r>
              <a:rPr lang="en-US" altLang="ko-KR" sz="2000" dirty="0" smtClean="0"/>
              <a:t>The equation for V(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is nothing but the Laplace equation in the cylindrical coordinates.</a:t>
            </a:r>
            <a:endParaRPr lang="ko-KR" alt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071942"/>
            <a:ext cx="27942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So V(</a:t>
            </a:r>
            <a:r>
              <a:rPr lang="en-US" altLang="ko-KR" sz="2000" dirty="0" err="1" smtClean="0"/>
              <a:t>x,y</a:t>
            </a:r>
            <a:r>
              <a:rPr lang="en-US" altLang="ko-KR" sz="2000" dirty="0" smtClean="0"/>
              <a:t>) is given by the scalar potential produced by charges sitting on y=0 line. 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To make the asymptotic geometry AdS4, the sum of the charges should be 1. </a:t>
            </a:r>
            <a:endParaRPr lang="ko-KR" altLang="en-US" sz="2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8625" y="2852936"/>
            <a:ext cx="3533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0152" y="2564904"/>
            <a:ext cx="2571768" cy="212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Lagrangian</a:t>
            </a:r>
            <a:r>
              <a:rPr lang="en-US" altLang="ko-KR" dirty="0" smtClean="0"/>
              <a:t> of </a:t>
            </a:r>
            <a:r>
              <a:rPr lang="en-US" altLang="ko-KR" dirty="0" err="1" smtClean="0"/>
              <a:t>mABJM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340768"/>
            <a:ext cx="719668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140968"/>
            <a:ext cx="593033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005064"/>
            <a:ext cx="566741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5373216"/>
            <a:ext cx="672551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Discrete </a:t>
            </a:r>
            <a:r>
              <a:rPr lang="en-US" altLang="ko-KR" dirty="0" err="1" smtClean="0"/>
              <a:t>vacua</a:t>
            </a:r>
            <a:r>
              <a:rPr lang="en-US" altLang="ko-KR" dirty="0" smtClean="0"/>
              <a:t> for the mass-deformed ABJM theory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ko-KR" sz="2000" dirty="0" smtClean="0"/>
          </a:p>
          <a:p>
            <a:r>
              <a:rPr lang="en-US" altLang="ko-KR" sz="2000" dirty="0" smtClean="0"/>
              <a:t>There are infinite number of discrete </a:t>
            </a:r>
            <a:r>
              <a:rPr lang="en-US" altLang="ko-KR" sz="2000" dirty="0" err="1" smtClean="0"/>
              <a:t>vacua</a:t>
            </a:r>
            <a:r>
              <a:rPr lang="en-US" altLang="ko-KR" sz="2000" dirty="0" smtClean="0"/>
              <a:t> encoded by VEV of the scalar field. 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GRVV( </a:t>
            </a:r>
            <a:r>
              <a:rPr lang="en-US" altLang="ko-KR" sz="2000" dirty="0" err="1" smtClean="0"/>
              <a:t>Gomis</a:t>
            </a:r>
            <a:r>
              <a:rPr lang="en-US" altLang="ko-KR" sz="2000" dirty="0" smtClean="0"/>
              <a:t> et al  08) matrix</a:t>
            </a:r>
            <a:endParaRPr lang="ko-KR" altLang="en-US" sz="20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564904"/>
            <a:ext cx="31718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068960"/>
            <a:ext cx="53435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7468" y="3490714"/>
            <a:ext cx="40767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7368" y="4725144"/>
            <a:ext cx="64770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8080" cy="922114"/>
          </a:xfrm>
        </p:spPr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1340768"/>
            <a:ext cx="7848872" cy="504351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Entanglement Entropy</a:t>
            </a:r>
          </a:p>
          <a:p>
            <a:r>
              <a:rPr lang="en-US" altLang="ko-KR" sz="2400" dirty="0" smtClean="0"/>
              <a:t>Holographic Entanglement Entropy</a:t>
            </a:r>
            <a:br>
              <a:rPr lang="en-US" altLang="ko-KR" sz="2400" dirty="0" smtClean="0"/>
            </a:br>
            <a:r>
              <a:rPr lang="en-US" altLang="ko-KR" sz="2400" dirty="0" smtClean="0"/>
              <a:t>(</a:t>
            </a:r>
            <a:r>
              <a:rPr lang="en-US" altLang="ko-KR" sz="2400" dirty="0" err="1" smtClean="0"/>
              <a:t>Ryu-Takayanagi</a:t>
            </a:r>
            <a:r>
              <a:rPr lang="en-US" altLang="ko-KR" sz="2400" dirty="0" smtClean="0"/>
              <a:t> formula)</a:t>
            </a:r>
          </a:p>
          <a:p>
            <a:r>
              <a:rPr lang="en-US" altLang="ko-KR" sz="2400" dirty="0" smtClean="0"/>
              <a:t>1+1 d case(Mass-deformation for 1+1 d by cutting)</a:t>
            </a:r>
          </a:p>
          <a:p>
            <a:r>
              <a:rPr lang="en-US" altLang="ko-KR" sz="2400" dirty="0" smtClean="0"/>
              <a:t>C theorem in 1+1d</a:t>
            </a:r>
          </a:p>
          <a:p>
            <a:r>
              <a:rPr lang="en-US" altLang="ko-KR" sz="2400" dirty="0" smtClean="0"/>
              <a:t>F theorem in 2+1d</a:t>
            </a:r>
          </a:p>
          <a:p>
            <a:r>
              <a:rPr lang="en-US" altLang="ko-KR" sz="2400" dirty="0" smtClean="0"/>
              <a:t>Renormalized entanglement entropy for F</a:t>
            </a:r>
          </a:p>
          <a:p>
            <a:r>
              <a:rPr lang="en-US" altLang="ko-KR" sz="2400" dirty="0" smtClean="0"/>
              <a:t>LLM geometry and mass deformed ABJM</a:t>
            </a:r>
          </a:p>
          <a:p>
            <a:r>
              <a:rPr lang="en-US" altLang="ko-KR" sz="2400" dirty="0" smtClean="0"/>
              <a:t>REE near UV</a:t>
            </a:r>
          </a:p>
          <a:p>
            <a:r>
              <a:rPr lang="en-US" altLang="ko-KR" sz="2400" dirty="0" smtClean="0"/>
              <a:t>Summary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Vacuum solutions</a:t>
            </a:r>
            <a:endParaRPr lang="ko-KR" alt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16832"/>
            <a:ext cx="54959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573016"/>
            <a:ext cx="53530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5229200"/>
            <a:ext cx="46958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6072206"/>
            <a:ext cx="513723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sz="2000" dirty="0" smtClean="0"/>
              <a:t>For </a:t>
            </a:r>
            <a:r>
              <a:rPr lang="en-US" altLang="ko-KR" sz="2000" dirty="0" err="1" smtClean="0"/>
              <a:t>supersymmetric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vacua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( S. Kim  H. Kim and S. </a:t>
            </a:r>
            <a:r>
              <a:rPr lang="en-US" altLang="ko-KR" sz="2000" dirty="0" err="1" smtClean="0"/>
              <a:t>Cheon</a:t>
            </a:r>
            <a:r>
              <a:rPr lang="en-US" altLang="ko-KR" sz="2000" dirty="0" smtClean="0"/>
              <a:t>)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This gives a constraint for </a:t>
            </a:r>
            <a:r>
              <a:rPr lang="en-US" altLang="ko-KR" sz="2000" dirty="0" err="1" smtClean="0"/>
              <a:t>x_i</a:t>
            </a:r>
            <a:r>
              <a:rPr lang="en-US" altLang="ko-KR" sz="2000" dirty="0" smtClean="0"/>
              <a:t> s.</a:t>
            </a:r>
          </a:p>
          <a:p>
            <a:r>
              <a:rPr lang="en-US" altLang="ko-KR" sz="2000" dirty="0" smtClean="0"/>
              <a:t>Matching with gravity solution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err="1" smtClean="0"/>
              <a:t>N_n</a:t>
            </a:r>
            <a:r>
              <a:rPr lang="en-US" altLang="ko-KR" sz="2000" dirty="0" smtClean="0"/>
              <a:t> = </a:t>
            </a:r>
            <a:r>
              <a:rPr lang="en-US" altLang="ko-KR" sz="2000" dirty="0" err="1" smtClean="0"/>
              <a:t>l_n</a:t>
            </a:r>
            <a:endParaRPr lang="ko-KR" alt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350939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01008"/>
            <a:ext cx="2304256" cy="189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28604"/>
            <a:ext cx="31154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1428736"/>
            <a:ext cx="2995596" cy="88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65100" y="2420888"/>
            <a:ext cx="4143404" cy="28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000372"/>
            <a:ext cx="4429156" cy="367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Holographic </a:t>
            </a:r>
            <a:r>
              <a:rPr lang="ko-KR" altLang="en-US" dirty="0" smtClean="0"/>
              <a:t> </a:t>
            </a:r>
            <a:r>
              <a:rPr lang="en-US" altLang="ko-KR" dirty="0" smtClean="0"/>
              <a:t>entanglement  entropy for</a:t>
            </a:r>
            <a:r>
              <a:rPr lang="ko-KR" altLang="en-US" dirty="0" smtClean="0"/>
              <a:t> </a:t>
            </a:r>
            <a:r>
              <a:rPr lang="en-US" altLang="ko-KR" smtClean="0"/>
              <a:t>the Strip case.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To consider the minimal surface,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induced metric is given by</a:t>
            </a:r>
            <a:endParaRPr lang="ko-KR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56792"/>
            <a:ext cx="65532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786190"/>
            <a:ext cx="211241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329124"/>
            <a:ext cx="23050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5929330"/>
            <a:ext cx="23717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501008"/>
            <a:ext cx="2016224" cy="28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000" dirty="0" smtClean="0"/>
              <a:t>We are considering target space map for the strip as follows.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To avoid Partial differential equation,  we take into account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This is valid, when the minimal surface is far from the droplets and the charge distribution is close to symmetric configuration(Isotropic approx.).</a:t>
            </a:r>
          </a:p>
          <a:p>
            <a:r>
              <a:rPr lang="en-US" altLang="ko-KR" sz="2000" dirty="0" smtClean="0"/>
              <a:t>Since our interest is behavior near UV fixed point and symmetric charge distribution so far.  </a:t>
            </a:r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44824"/>
            <a:ext cx="5328592" cy="152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46211"/>
            <a:ext cx="1368152" cy="39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Asymptotic expansion of minimal surface</a:t>
            </a:r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9"/>
            <a:ext cx="50376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733" y="3440782"/>
            <a:ext cx="54006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1" y="5732487"/>
            <a:ext cx="6029537" cy="57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4664"/>
            <a:ext cx="52197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2072" y="2708920"/>
            <a:ext cx="4648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6818" y="3140968"/>
            <a:ext cx="558747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Minimal surface up to the quadratic order</a:t>
            </a:r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2502" y="2228850"/>
            <a:ext cx="5657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minimal surface (strip)</a:t>
            </a:r>
            <a:endParaRPr lang="ko-KR" alt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59948"/>
            <a:ext cx="5904656" cy="434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minimal surface, the holographic entanglement for the strip case.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renormalized entanglement entropy is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694372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929066"/>
            <a:ext cx="68294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286388"/>
            <a:ext cx="1876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For symmetric droplet case.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So the free energy( c function ) 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60648"/>
            <a:ext cx="3214710" cy="548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8622" y="1988840"/>
            <a:ext cx="39814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0238" y="3786190"/>
            <a:ext cx="41338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5820494"/>
            <a:ext cx="86582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Entanglement Entropy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Quantity measuring spatial entanglement of a state  </a:t>
            </a:r>
          </a:p>
          <a:p>
            <a:r>
              <a:rPr lang="en-US" altLang="ko-KR" sz="2400" dirty="0" smtClean="0"/>
              <a:t>A state can be written in the form of 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  </a:t>
            </a:r>
          </a:p>
          <a:p>
            <a:r>
              <a:rPr lang="en-US" altLang="ko-KR" sz="2400" dirty="0" smtClean="0"/>
              <a:t>where A and B are basis wave functions of Hilbert spaces      and     .  They are defined in the regions A and B, respectively.</a:t>
            </a:r>
          </a:p>
          <a:p>
            <a:r>
              <a:rPr lang="en-US" altLang="ko-KR" sz="2400" dirty="0" smtClean="0"/>
              <a:t> Definition     </a:t>
            </a:r>
          </a:p>
          <a:p>
            <a:endParaRPr lang="en-US" altLang="ko-KR" sz="2400" dirty="0" smtClean="0"/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128" y="4941168"/>
            <a:ext cx="3143272" cy="47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797152"/>
            <a:ext cx="29146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4655" y="3501008"/>
            <a:ext cx="377185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501008"/>
            <a:ext cx="360040" cy="30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2420888"/>
            <a:ext cx="3981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5589240"/>
            <a:ext cx="2476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altLang="ko-KR" sz="4000" dirty="0" smtClean="0"/>
              <a:t>HEE for the Disk case (Isotropic Approximation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target space map is given by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minimal surface </a:t>
            </a:r>
            <a:r>
              <a:rPr lang="en-US" altLang="ko-KR" sz="2000" dirty="0" err="1" smtClean="0"/>
              <a:t>Lagrangian</a:t>
            </a:r>
            <a:r>
              <a:rPr lang="en-US" altLang="ko-KR" sz="2000" dirty="0" smtClean="0"/>
              <a:t> is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the small mass approximation</a:t>
            </a:r>
            <a:endParaRPr lang="ko-KR" altLang="en-US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5791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501008"/>
            <a:ext cx="53911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229200"/>
            <a:ext cx="7704856" cy="70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543660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628800"/>
            <a:ext cx="3096344" cy="76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114" y="2492896"/>
            <a:ext cx="392514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79" y="3501008"/>
            <a:ext cx="534070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4083" y="4797152"/>
            <a:ext cx="64103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Because of the </a:t>
            </a:r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 metric factor, the minimal surface has a counter-intuitive shape as follows. </a:t>
            </a:r>
            <a:endParaRPr lang="ko-KR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4390" y="2420888"/>
            <a:ext cx="7334074" cy="400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For general droplets, the holographic entanglement entropy is given by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For k= 1 and the symmetric droplet case,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entanglement entropy is </a:t>
            </a:r>
            <a:endParaRPr lang="ko-KR" altLang="en-US" sz="20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929066"/>
            <a:ext cx="42767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492896"/>
            <a:ext cx="55340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5301208"/>
            <a:ext cx="34861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c-function is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For general case </a:t>
            </a:r>
            <a:endParaRPr lang="ko-KR" alt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575" y="1988840"/>
            <a:ext cx="3095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3083" y="5157192"/>
            <a:ext cx="67913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365104"/>
            <a:ext cx="457871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Isotropic Approximation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For the symmetric case, the c-function or the partition function shows the monotonic decreasing behavior.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For general droplets,  it is not guaranteed to have decreasing behavior.  We need to investigate the validity of our approximation and the modification of the coefficient. 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?</a:t>
            </a:r>
            <a:endParaRPr lang="ko-KR" altLang="en-US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373216"/>
            <a:ext cx="54006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6021288"/>
            <a:ext cx="2771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492896"/>
            <a:ext cx="3095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F theorem is valid near UV fixed point for symmetric configuration.</a:t>
            </a:r>
          </a:p>
          <a:p>
            <a:r>
              <a:rPr lang="en-US" altLang="ko-KR" sz="2400" dirty="0" smtClean="0"/>
              <a:t>It’s not true for general configurations.</a:t>
            </a:r>
            <a:br>
              <a:rPr lang="en-US" altLang="ko-KR" sz="2400" dirty="0" smtClean="0"/>
            </a:br>
            <a:r>
              <a:rPr lang="en-US" altLang="ko-KR" sz="2400" dirty="0" smtClean="0"/>
              <a:t>- We found that the increasing behaviors also appear</a:t>
            </a:r>
          </a:p>
          <a:p>
            <a:r>
              <a:rPr lang="en-US" altLang="ko-KR" sz="2400" dirty="0" smtClean="0"/>
              <a:t>Thus REE is a good choice as a c function for the symmetric droplet.   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077072"/>
            <a:ext cx="4176464" cy="261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Anisotropic surface from PDE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PDE effect</a:t>
            </a:r>
          </a:p>
          <a:p>
            <a:r>
              <a:rPr lang="en-US" altLang="ko-KR" sz="2000" dirty="0" smtClean="0"/>
              <a:t>We have ignored the distorted effect from the asymmetric configuration of the droplets. </a:t>
            </a:r>
            <a:endParaRPr lang="ko-KR" altLang="en-US" sz="2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3826" y="2714620"/>
            <a:ext cx="1968134" cy="391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7101" y="2714620"/>
            <a:ext cx="2119315" cy="401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44624"/>
            <a:ext cx="749808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Anisotropic surface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We arrive at a PDE</a:t>
            </a:r>
          </a:p>
          <a:p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38250"/>
            <a:ext cx="87058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9023" y="1700808"/>
            <a:ext cx="575124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492896"/>
            <a:ext cx="2880320" cy="56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8225" y="3212976"/>
            <a:ext cx="5870079" cy="39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3573016"/>
            <a:ext cx="6192688" cy="72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8838" y="4293096"/>
            <a:ext cx="32956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5517232"/>
            <a:ext cx="71227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A simple example : two points and two spins</a:t>
            </a:r>
          </a:p>
          <a:p>
            <a:r>
              <a:rPr lang="en-US" altLang="ko-KR" sz="2400" dirty="0" smtClean="0"/>
              <a:t>Let us consider ground state ( The ground state is not necessary. )</a:t>
            </a:r>
          </a:p>
          <a:p>
            <a:r>
              <a:rPr lang="en-US" altLang="ko-KR" sz="2400" dirty="0" smtClean="0"/>
              <a:t>Maximum entanglement entropy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Minimum entanglement entropy with a  trivial  Hamiltonian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789040"/>
            <a:ext cx="66770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420888"/>
            <a:ext cx="1513501" cy="95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0331" y="5888310"/>
            <a:ext cx="70961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4"/>
            <a:ext cx="576784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284984"/>
            <a:ext cx="2520280" cy="74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221088"/>
            <a:ext cx="54924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0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order :  Isotropic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order :  Anisotropic but does not contribute to EE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132856"/>
            <a:ext cx="270531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2048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4423" y="5589240"/>
            <a:ext cx="40100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509120"/>
            <a:ext cx="5184576" cy="71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 order :  the leading contribution to EE from anisotropic surface.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36912"/>
            <a:ext cx="5472608" cy="122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221088"/>
            <a:ext cx="6950546" cy="160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1340768"/>
            <a:ext cx="7643192" cy="1224136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A minimal surfaces</a:t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708919"/>
            <a:ext cx="5328592" cy="353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HEE for the general droplet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Renormalized EE and Complete square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060848"/>
            <a:ext cx="49339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852936"/>
            <a:ext cx="7956376" cy="83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3988" y="5085184"/>
            <a:ext cx="78105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293096"/>
            <a:ext cx="4896544" cy="57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Observation </a:t>
            </a:r>
          </a:p>
          <a:p>
            <a:pPr>
              <a:buNone/>
            </a:pPr>
            <a:r>
              <a:rPr lang="en-US" altLang="ko-KR" dirty="0" smtClean="0"/>
              <a:t>1.HEE does not depend on Scaling of the Young diagrams except for the overall factor.</a:t>
            </a:r>
          </a:p>
          <a:p>
            <a:pPr>
              <a:buNone/>
            </a:pPr>
            <a:r>
              <a:rPr lang="en-US" altLang="ko-KR" dirty="0" smtClean="0"/>
              <a:t>2. The quadratic contribution is always negative!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797152"/>
            <a:ext cx="5328592" cy="1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3.  The general result is consistent with the previous isotropic approximation for the symmetric droplets.</a:t>
            </a:r>
            <a:endParaRPr lang="ko-KR" alt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933056"/>
            <a:ext cx="6984776" cy="139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 theorem is valid near UV fixed point for all the vacuum configurations .</a:t>
            </a:r>
          </a:p>
          <a:p>
            <a:r>
              <a:rPr lang="en-US" altLang="ko-KR" dirty="0" smtClean="0"/>
              <a:t>REE is a good choice for a c function.  </a:t>
            </a:r>
          </a:p>
          <a:p>
            <a:r>
              <a:rPr lang="en-US" altLang="ko-KR" dirty="0" smtClean="0"/>
              <a:t>PDE effect?  Now OK!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789040"/>
            <a:ext cx="44672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order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 smtClean="0"/>
          </a:p>
          <a:p>
            <a:r>
              <a:rPr lang="en-US" altLang="ko-KR" dirty="0" smtClean="0"/>
              <a:t>Symmetric case ( Square Y diagram 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It is also possible to calculate the general droplets.  </a:t>
            </a:r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32656"/>
            <a:ext cx="1045709" cy="2082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140968"/>
            <a:ext cx="77628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Stationarity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Since we deal with the </a:t>
            </a:r>
            <a:r>
              <a:rPr lang="en-US" altLang="ko-KR" dirty="0" err="1" smtClean="0"/>
              <a:t>supersymmetric</a:t>
            </a:r>
            <a:r>
              <a:rPr lang="en-US" altLang="ko-KR" dirty="0" smtClean="0"/>
              <a:t> deformation, we conclude that the REE or C function is stationary.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5760640" cy="216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Holographic Entanglement Entropy(</a:t>
            </a:r>
            <a:r>
              <a:rPr lang="en-US" altLang="ko-KR" dirty="0" err="1" smtClean="0"/>
              <a:t>Ryu-Takayanagi</a:t>
            </a:r>
            <a:r>
              <a:rPr lang="en-US" altLang="ko-KR" dirty="0" smtClean="0"/>
              <a:t> Formula)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Area of minimal surface in </a:t>
            </a:r>
            <a:r>
              <a:rPr lang="en-US" altLang="ko-KR" dirty="0" err="1" smtClean="0"/>
              <a:t>AdS</a:t>
            </a:r>
            <a:r>
              <a:rPr lang="en-US" altLang="ko-KR" dirty="0" smtClean="0"/>
              <a:t> = Entanglement entropy of CFT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Boundary of A :  entangling surface</a:t>
            </a:r>
          </a:p>
          <a:p>
            <a:r>
              <a:rPr lang="en-US" altLang="ko-KR" dirty="0" smtClean="0"/>
              <a:t>Agreements with CFTs in 2d 3d 4d ….</a:t>
            </a:r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564904"/>
            <a:ext cx="62960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 and 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55911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89040"/>
            <a:ext cx="78200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/>
          </a:bodyPr>
          <a:lstStyle/>
          <a:p>
            <a:endParaRPr lang="en-US" altLang="ko-KR" sz="2400" dirty="0" smtClean="0"/>
          </a:p>
          <a:p>
            <a:r>
              <a:rPr lang="en-US" altLang="ko-KR" sz="2400" dirty="0" smtClean="0"/>
              <a:t>Vacuum structure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Continuous </a:t>
            </a:r>
            <a:r>
              <a:rPr lang="en-US" altLang="ko-KR" sz="2400" dirty="0" err="1" smtClean="0"/>
              <a:t>Vacua</a:t>
            </a:r>
            <a:r>
              <a:rPr lang="en-US" altLang="ko-KR" sz="2400" dirty="0" smtClean="0"/>
              <a:t>                    Discrete </a:t>
            </a:r>
            <a:r>
              <a:rPr lang="en-US" altLang="ko-KR" sz="2400" dirty="0" err="1" smtClean="0"/>
              <a:t>Vacua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Entanglement Entropy ?   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73016"/>
            <a:ext cx="6804248" cy="961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오른쪽 화살표 6"/>
          <p:cNvSpPr/>
          <p:nvPr/>
        </p:nvSpPr>
        <p:spPr>
          <a:xfrm>
            <a:off x="4427984" y="29249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797152"/>
            <a:ext cx="35623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143000"/>
          </a:xfrm>
        </p:spPr>
        <p:txBody>
          <a:bodyPr/>
          <a:lstStyle/>
          <a:p>
            <a:r>
              <a:rPr lang="en-US" altLang="ko-KR" dirty="0" smtClean="0"/>
              <a:t>Summary and Discussion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64096" y="116632"/>
            <a:ext cx="8172400" cy="6741368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An infinite number of entanglement entropies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We consider all the entanglement entropies corresponding to all the </a:t>
            </a:r>
            <a:r>
              <a:rPr lang="en-US" altLang="ko-KR" sz="2400" dirty="0" err="1" smtClean="0"/>
              <a:t>vacua</a:t>
            </a:r>
            <a:r>
              <a:rPr lang="en-US" altLang="ko-KR" sz="2400" dirty="0" smtClean="0"/>
              <a:t> through a holographic approach(</a:t>
            </a:r>
            <a:r>
              <a:rPr lang="en-US" altLang="ko-KR" sz="2400" dirty="0" err="1" smtClean="0"/>
              <a:t>Ryu-Takayanagi</a:t>
            </a:r>
            <a:r>
              <a:rPr lang="en-US" altLang="ko-KR" sz="2400" dirty="0" smtClean="0"/>
              <a:t> Formula). </a:t>
            </a:r>
          </a:p>
          <a:p>
            <a:r>
              <a:rPr lang="en-US" altLang="ko-KR" sz="2400" dirty="0" smtClean="0"/>
              <a:t>For small mass deformation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This result should correspond to the corresponding field theory calculation with small mass perturbation.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548680"/>
            <a:ext cx="6480720" cy="110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73016"/>
            <a:ext cx="665040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5932" y="5445224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 droplet configuration determines all the LLM geometry.</a:t>
            </a:r>
          </a:p>
          <a:p>
            <a:r>
              <a:rPr lang="en-US" altLang="ko-KR" sz="2400" dirty="0" smtClean="0"/>
              <a:t>The droplet pictures can be related to Yong diagrams. </a:t>
            </a:r>
          </a:p>
          <a:p>
            <a:r>
              <a:rPr lang="en-US" altLang="ko-KR" sz="2400" dirty="0" smtClean="0"/>
              <a:t>HEE depends only on the shape of the Young diagram except for the overall factor.</a:t>
            </a:r>
          </a:p>
          <a:p>
            <a:r>
              <a:rPr lang="en-US" altLang="ko-KR" sz="2400" dirty="0" smtClean="0"/>
              <a:t> All the REE corresponding to </a:t>
            </a:r>
            <a:r>
              <a:rPr lang="en-US" altLang="ko-KR" sz="2400" dirty="0" err="1" smtClean="0"/>
              <a:t>vacua</a:t>
            </a:r>
            <a:r>
              <a:rPr lang="en-US" altLang="ko-KR" sz="2400" dirty="0" smtClean="0"/>
              <a:t> of </a:t>
            </a:r>
            <a:r>
              <a:rPr lang="en-US" altLang="ko-KR" sz="2400" dirty="0" err="1" smtClean="0"/>
              <a:t>mABJM</a:t>
            </a:r>
            <a:r>
              <a:rPr lang="en-US" altLang="ko-KR" sz="2400" dirty="0" smtClean="0"/>
              <a:t> show monotonically decreasing behavior near UV fixed point.  </a:t>
            </a:r>
          </a:p>
          <a:p>
            <a:r>
              <a:rPr lang="en-US" altLang="ko-KR" sz="2400" dirty="0" smtClean="0"/>
              <a:t>Since the </a:t>
            </a:r>
            <a:r>
              <a:rPr lang="en-US" altLang="ko-KR" sz="2400" dirty="0" err="1" smtClean="0"/>
              <a:t>mABJM</a:t>
            </a:r>
            <a:r>
              <a:rPr lang="en-US" altLang="ko-KR" sz="2400" dirty="0" smtClean="0"/>
              <a:t> has much of </a:t>
            </a:r>
            <a:r>
              <a:rPr lang="en-US" altLang="ko-KR" sz="2400" dirty="0" err="1" smtClean="0"/>
              <a:t>supersymmetry</a:t>
            </a:r>
            <a:r>
              <a:rPr lang="en-US" altLang="ko-KR" sz="2400" dirty="0" smtClean="0"/>
              <a:t> and our result is given in small mass perturbation,  we speculate that our result can be checked by a field theory calculation.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algn="ctr">
              <a:buNone/>
            </a:pPr>
            <a:r>
              <a:rPr lang="en-US" altLang="ko-KR" sz="4000" b="1" dirty="0" smtClean="0"/>
              <a:t>Thank You!</a:t>
            </a:r>
            <a:endParaRPr lang="ko-KR" altLang="en-US" sz="4000" b="1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From field theories</a:t>
            </a:r>
            <a:br>
              <a:rPr lang="en-US" altLang="ko-KR" dirty="0" smtClean="0"/>
            </a:br>
            <a:r>
              <a:rPr lang="en-US" altLang="ko-KR" dirty="0" smtClean="0"/>
              <a:t>(2 dimensions and higher dimensions)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Minimal surfaces have same structure of  these UV divergences.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645024"/>
            <a:ext cx="40100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80928"/>
            <a:ext cx="1785950" cy="73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1+1 d case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From field theory     94’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Minimal surface(geodesic) in AdS3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Mass deformation 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71678"/>
            <a:ext cx="1785950" cy="73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4211960" y="2276872"/>
            <a:ext cx="3547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C. </a:t>
            </a:r>
            <a:r>
              <a:rPr lang="en-US" altLang="ko-KR" dirty="0" err="1" smtClean="0"/>
              <a:t>Holzhey</a:t>
            </a:r>
            <a:r>
              <a:rPr lang="en-US" altLang="ko-KR" dirty="0" smtClean="0"/>
              <a:t>,  F. Larsen and F. </a:t>
            </a:r>
            <a:r>
              <a:rPr lang="en-US" altLang="ko-KR" dirty="0" err="1" smtClean="0"/>
              <a:t>Wilczek</a:t>
            </a:r>
            <a:r>
              <a:rPr lang="en-US" altLang="ko-KR" dirty="0" smtClean="0"/>
              <a:t>,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861048"/>
            <a:ext cx="55530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869160"/>
            <a:ext cx="1628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5429264"/>
            <a:ext cx="64674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4941168"/>
            <a:ext cx="6191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HEE for mass deformed case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5373216"/>
            <a:ext cx="201034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4374" y="1988840"/>
            <a:ext cx="182810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564904"/>
            <a:ext cx="487984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5994" y="5301208"/>
            <a:ext cx="335399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4453145"/>
            <a:ext cx="2232248" cy="77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theorem in 1+1 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9720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Decreasing  c function under RG flow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Zamolodchikov</a:t>
            </a:r>
            <a:r>
              <a:rPr lang="en-US" altLang="ko-KR" dirty="0" smtClean="0"/>
              <a:t> 86, </a:t>
            </a:r>
            <a:r>
              <a:rPr lang="en-US" altLang="ko-KR" dirty="0" err="1" smtClean="0"/>
              <a:t>Cardy</a:t>
            </a:r>
            <a:r>
              <a:rPr lang="en-US" altLang="ko-KR" dirty="0" smtClean="0"/>
              <a:t> 88, </a:t>
            </a:r>
            <a:r>
              <a:rPr lang="en-US" altLang="ko-KR" dirty="0" err="1" smtClean="0"/>
              <a:t>Komargodski-Schwimmer</a:t>
            </a:r>
            <a:r>
              <a:rPr lang="en-US" altLang="ko-KR" dirty="0" smtClean="0"/>
              <a:t> 11 for even dimension (  </a:t>
            </a:r>
            <a:r>
              <a:rPr lang="en-US" altLang="ko-KR" dirty="0" err="1" smtClean="0"/>
              <a:t>Tr</a:t>
            </a:r>
            <a:r>
              <a:rPr lang="en-US" altLang="ko-KR" dirty="0" smtClean="0"/>
              <a:t>( T ) )</a:t>
            </a:r>
          </a:p>
          <a:p>
            <a:r>
              <a:rPr lang="en-US" altLang="ko-KR" dirty="0" smtClean="0"/>
              <a:t>Is there a 3 dimensional version?</a:t>
            </a:r>
          </a:p>
          <a:p>
            <a:r>
              <a:rPr lang="en-US" altLang="ko-KR" dirty="0" smtClean="0"/>
              <a:t>F-theorem in 2+1 d</a:t>
            </a:r>
          </a:p>
          <a:p>
            <a:r>
              <a:rPr lang="en-US" altLang="ko-KR" dirty="0" smtClean="0"/>
              <a:t>F = - log Z  :  free energy </a:t>
            </a:r>
            <a:r>
              <a:rPr lang="en-US" altLang="ko-KR" dirty="0" smtClean="0"/>
              <a:t>decreases 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143116"/>
            <a:ext cx="4929222" cy="186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6420</TotalTime>
  <Words>1072</Words>
  <Application>Microsoft Office PowerPoint</Application>
  <PresentationFormat>화면 슬라이드 쇼(4:3)</PresentationFormat>
  <Paragraphs>308</Paragraphs>
  <Slides>54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55" baseType="lpstr">
      <vt:lpstr>태양</vt:lpstr>
      <vt:lpstr>Holographic Entanglement Entropy of Anisotropic  Minimal Surfaces  in LLM Geometries</vt:lpstr>
      <vt:lpstr>Contents</vt:lpstr>
      <vt:lpstr>Entanglement Entropy</vt:lpstr>
      <vt:lpstr>슬라이드 4</vt:lpstr>
      <vt:lpstr>Holographic Entanglement Entropy(Ryu-Takayanagi Formula)</vt:lpstr>
      <vt:lpstr>슬라이드 6</vt:lpstr>
      <vt:lpstr> 1+1 d case</vt:lpstr>
      <vt:lpstr>슬라이드 8</vt:lpstr>
      <vt:lpstr>C theorem in 1+1 d</vt:lpstr>
      <vt:lpstr>슬라이드 10</vt:lpstr>
      <vt:lpstr>Renormalized entanglement entropy for F</vt:lpstr>
      <vt:lpstr>슬라이드 12</vt:lpstr>
      <vt:lpstr>LLM geometry for the mass-deformed ABJM theory </vt:lpstr>
      <vt:lpstr>슬라이드 14</vt:lpstr>
      <vt:lpstr>슬라이드 15</vt:lpstr>
      <vt:lpstr>슬라이드 16</vt:lpstr>
      <vt:lpstr>슬라이드 17</vt:lpstr>
      <vt:lpstr>Lagrangian of mABJM</vt:lpstr>
      <vt:lpstr>Discrete vacua for the mass-deformed ABJM theory</vt:lpstr>
      <vt:lpstr>슬라이드 20</vt:lpstr>
      <vt:lpstr>슬라이드 21</vt:lpstr>
      <vt:lpstr>Holographic  entanglement  entropy for the Strip case.</vt:lpstr>
      <vt:lpstr>Isotropic Approximation</vt:lpstr>
      <vt:lpstr>Isotropic Approximation</vt:lpstr>
      <vt:lpstr>슬라이드 25</vt:lpstr>
      <vt:lpstr>Isotropic Approximation</vt:lpstr>
      <vt:lpstr>슬라이드 27</vt:lpstr>
      <vt:lpstr>Isotropic Approximation</vt:lpstr>
      <vt:lpstr>슬라이드 29</vt:lpstr>
      <vt:lpstr>HEE for the Disk case (Isotropic Approximation)</vt:lpstr>
      <vt:lpstr>슬라이드 31</vt:lpstr>
      <vt:lpstr>Isotropic Approximation</vt:lpstr>
      <vt:lpstr>슬라이드 33</vt:lpstr>
      <vt:lpstr>슬라이드 34</vt:lpstr>
      <vt:lpstr>Isotropic Approximation</vt:lpstr>
      <vt:lpstr>Isotropic Approximation</vt:lpstr>
      <vt:lpstr>슬라이드 37</vt:lpstr>
      <vt:lpstr>Anisotropic surface from PDE</vt:lpstr>
      <vt:lpstr>Anisotropic surface </vt:lpstr>
      <vt:lpstr>슬라이드 40</vt:lpstr>
      <vt:lpstr>슬라이드 41</vt:lpstr>
      <vt:lpstr>슬라이드 42</vt:lpstr>
      <vt:lpstr>A minimal surfaces </vt:lpstr>
      <vt:lpstr>슬라이드 44</vt:lpstr>
      <vt:lpstr>슬라이드 45</vt:lpstr>
      <vt:lpstr>슬라이드 46</vt:lpstr>
      <vt:lpstr>슬라이드 47</vt:lpstr>
      <vt:lpstr>4th order</vt:lpstr>
      <vt:lpstr>슬라이드 49</vt:lpstr>
      <vt:lpstr>Summary and Discussion</vt:lpstr>
      <vt:lpstr>Summary and Discussion</vt:lpstr>
      <vt:lpstr>슬라이드 52</vt:lpstr>
      <vt:lpstr>슬라이드 53</vt:lpstr>
      <vt:lpstr>슬라이드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kkk</dc:creator>
  <cp:lastModifiedBy>I</cp:lastModifiedBy>
  <cp:revision>437</cp:revision>
  <dcterms:created xsi:type="dcterms:W3CDTF">2014-07-15T23:14:18Z</dcterms:created>
  <dcterms:modified xsi:type="dcterms:W3CDTF">2016-07-25T00:49:13Z</dcterms:modified>
</cp:coreProperties>
</file>