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88" r:id="rId1"/>
  </p:sldMasterIdLst>
  <p:notesMasterIdLst>
    <p:notesMasterId r:id="rId15"/>
  </p:notesMasterIdLst>
  <p:sldIdLst>
    <p:sldId id="273" r:id="rId2"/>
    <p:sldId id="274" r:id="rId3"/>
    <p:sldId id="290" r:id="rId4"/>
    <p:sldId id="292" r:id="rId5"/>
    <p:sldId id="289" r:id="rId6"/>
    <p:sldId id="276" r:id="rId7"/>
    <p:sldId id="280" r:id="rId8"/>
    <p:sldId id="281" r:id="rId9"/>
    <p:sldId id="282" r:id="rId10"/>
    <p:sldId id="283" r:id="rId11"/>
    <p:sldId id="294" r:id="rId12"/>
    <p:sldId id="285" r:id="rId13"/>
    <p:sldId id="29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69" d="100"/>
          <a:sy n="69" d="100"/>
        </p:scale>
        <p:origin x="4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8C034B-5889-4015-96B4-757B943AB27E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17755A-364A-49C2-AB82-390861872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496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87DBC-2690-4EE0-81A9-A981437F0952}" type="datetime1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CC492-D1A9-43C5-94A2-A6653363A70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5901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C0EB6-6D24-4092-8F91-A3CCCDE5097D}" type="datetime1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CC492-D1A9-43C5-94A2-A6653363A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383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4EBF-43D0-451D-B5EF-561C01B4D39B}" type="datetime1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CC492-D1A9-43C5-94A2-A6653363A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277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EDFA-3025-40EF-80AC-F832BB87E6C9}" type="datetime1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CC492-D1A9-43C5-94A2-A6653363A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19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C8C2-662D-41CB-8106-1D847EA91680}" type="datetime1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CC492-D1A9-43C5-94A2-A6653363A70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796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5693-86C2-4DBC-9DF7-E9BB73E3CB36}" type="datetime1">
              <a:rPr lang="en-US" smtClean="0"/>
              <a:t>7/3/2017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CC492-D1A9-43C5-94A2-A6653363A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638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45B39-622B-44AB-A018-2CF793B415D2}" type="datetime1">
              <a:rPr lang="en-US" smtClean="0"/>
              <a:t>7/3/2017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CC492-D1A9-43C5-94A2-A6653363A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83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91AA8-3325-4E1D-8ADB-9EF7A6D148CB}" type="datetime1">
              <a:rPr lang="en-US" smtClean="0"/>
              <a:t>7/3/2017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CC492-D1A9-43C5-94A2-A6653363A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88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5C5B-4D99-4239-AA72-CB5C634680E8}" type="datetime1">
              <a:rPr lang="en-US" smtClean="0"/>
              <a:t>7/3/2017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CC492-D1A9-43C5-94A2-A6653363A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898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C458340-866C-4928-96E8-29704071FABD}" type="datetime1">
              <a:rPr lang="en-US" smtClean="0"/>
              <a:t>7/3/2017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20CC492-D1A9-43C5-94A2-A6653363A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458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E43C3-0623-4680-9585-B00C5B5AEDEC}" type="datetime1">
              <a:rPr lang="en-US" smtClean="0"/>
              <a:t>7/3/2017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CC492-D1A9-43C5-94A2-A6653363A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618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2125029-E7AC-49F6-B4A5-C23F85A9B6BF}" type="datetime1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20CC492-D1A9-43C5-94A2-A6653363A704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2405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9" r:id="rId1"/>
    <p:sldLayoutId id="2147484290" r:id="rId2"/>
    <p:sldLayoutId id="2147484291" r:id="rId3"/>
    <p:sldLayoutId id="2147484292" r:id="rId4"/>
    <p:sldLayoutId id="2147484293" r:id="rId5"/>
    <p:sldLayoutId id="2147484294" r:id="rId6"/>
    <p:sldLayoutId id="2147484295" r:id="rId7"/>
    <p:sldLayoutId id="2147484296" r:id="rId8"/>
    <p:sldLayoutId id="2147484297" r:id="rId9"/>
    <p:sldLayoutId id="2147484298" r:id="rId10"/>
    <p:sldLayoutId id="2147484299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30.png"/><Relationship Id="rId7" Type="http://schemas.openxmlformats.org/officeDocument/2006/relationships/image" Target="../media/image7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0.png"/><Relationship Id="rId4" Type="http://schemas.openxmlformats.org/officeDocument/2006/relationships/image" Target="../media/image40.png"/><Relationship Id="rId9" Type="http://schemas.openxmlformats.org/officeDocument/2006/relationships/image" Target="../media/image9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1009" y="793986"/>
            <a:ext cx="10077796" cy="2013873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4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Baryonic Force for Accelerated Cosmic Expansion and Generalized Yang-Mills Symmetry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0405" y="4455757"/>
            <a:ext cx="10058400" cy="137367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cap="none" spc="-5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anose="020B0604020202020204" pitchFamily="34" charset="0"/>
              </a:rPr>
              <a:t>Mehbub</a:t>
            </a:r>
            <a:r>
              <a:rPr lang="en-US" sz="2000" cap="none" spc="-5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anose="020B0604020202020204" pitchFamily="34" charset="0"/>
              </a:rPr>
              <a:t> Khan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cap="none" spc="-5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anose="020B0604020202020204" pitchFamily="34" charset="0"/>
              </a:rPr>
              <a:t>M.S., Department of Physics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cap="none" spc="-5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anose="020B0604020202020204" pitchFamily="34" charset="0"/>
              </a:rPr>
              <a:t>University of Massachusetts Dartmouth, MA, USA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u="sng" cap="none" spc="-5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anose="020B0604020202020204" pitchFamily="34" charset="0"/>
              </a:rPr>
              <a:t>Advisor</a:t>
            </a:r>
            <a:r>
              <a:rPr lang="en-US" sz="2000" cap="none" spc="-50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anose="020B0604020202020204" pitchFamily="34" charset="0"/>
              </a:rPr>
              <a:t>: Prof. Jong-ping Hsu</a:t>
            </a:r>
            <a:endParaRPr lang="en-US" sz="2000" spc="-50" dirty="0">
              <a:solidFill>
                <a:schemeClr val="tx2">
                  <a:lumMod val="75000"/>
                  <a:lumOff val="25000"/>
                </a:schemeClr>
              </a:solidFill>
              <a:latin typeface="+mn-lt"/>
              <a:ea typeface="+mj-ea"/>
              <a:cs typeface="Arial" panose="020B0604020202020204" pitchFamily="34" charset="0"/>
            </a:endParaRPr>
          </a:p>
        </p:txBody>
      </p:sp>
      <p:pic>
        <p:nvPicPr>
          <p:cNvPr id="1026" name="Picture 2" descr="Image result for University of Massachusetts Dartmou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693" y="4393634"/>
            <a:ext cx="1473720" cy="14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BDCB62D-5974-4B29-AFF0-B7366300E747}"/>
              </a:ext>
            </a:extLst>
          </p:cNvPr>
          <p:cNvSpPr/>
          <p:nvPr/>
        </p:nvSpPr>
        <p:spPr>
          <a:xfrm>
            <a:off x="2784558" y="3145574"/>
            <a:ext cx="82628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spc="-50" dirty="0">
                <a:solidFill>
                  <a:schemeClr val="tx2">
                    <a:lumMod val="75000"/>
                    <a:lumOff val="25000"/>
                  </a:schemeClr>
                </a:solidFill>
                <a:ea typeface="+mj-ea"/>
                <a:cs typeface="Arial" panose="020B0604020202020204" pitchFamily="34" charset="0"/>
              </a:rPr>
              <a:t>13th International Conference on Gravitation, Astrophysics, and Cosmology</a:t>
            </a:r>
          </a:p>
          <a:p>
            <a:pPr algn="r"/>
            <a:r>
              <a:rPr lang="en-US" sz="2000" spc="-50" dirty="0">
                <a:solidFill>
                  <a:schemeClr val="tx2">
                    <a:lumMod val="75000"/>
                    <a:lumOff val="25000"/>
                  </a:schemeClr>
                </a:solidFill>
                <a:ea typeface="+mj-ea"/>
                <a:cs typeface="Arial" panose="020B0604020202020204" pitchFamily="34" charset="0"/>
              </a:rPr>
              <a:t>15th Italian-Korean Symposium on Relativistic Astrophysics</a:t>
            </a:r>
          </a:p>
          <a:p>
            <a:pPr algn="r"/>
            <a:r>
              <a:rPr lang="en-US" sz="2000" spc="-50" dirty="0" err="1">
                <a:solidFill>
                  <a:schemeClr val="tx2">
                    <a:lumMod val="75000"/>
                    <a:lumOff val="25000"/>
                  </a:schemeClr>
                </a:solidFill>
                <a:ea typeface="+mj-ea"/>
                <a:cs typeface="Arial" panose="020B0604020202020204" pitchFamily="34" charset="0"/>
              </a:rPr>
              <a:t>Ewha</a:t>
            </a:r>
            <a:r>
              <a:rPr lang="en-US" sz="2000" spc="-50" dirty="0">
                <a:solidFill>
                  <a:schemeClr val="tx2">
                    <a:lumMod val="75000"/>
                    <a:lumOff val="25000"/>
                  </a:schemeClr>
                </a:solidFill>
                <a:ea typeface="+mj-ea"/>
                <a:cs typeface="Arial" panose="020B0604020202020204" pitchFamily="34" charset="0"/>
              </a:rPr>
              <a:t> University, Seoul, South Korea, 4</a:t>
            </a:r>
            <a:r>
              <a:rPr lang="en-US" sz="2000" spc="-50" baseline="30000" dirty="0">
                <a:solidFill>
                  <a:schemeClr val="tx2">
                    <a:lumMod val="75000"/>
                    <a:lumOff val="25000"/>
                  </a:schemeClr>
                </a:solidFill>
                <a:ea typeface="+mj-ea"/>
                <a:cs typeface="Arial" panose="020B0604020202020204" pitchFamily="34" charset="0"/>
              </a:rPr>
              <a:t>th</a:t>
            </a:r>
            <a:r>
              <a:rPr lang="en-US" sz="2000" spc="-50" dirty="0">
                <a:solidFill>
                  <a:schemeClr val="tx2">
                    <a:lumMod val="75000"/>
                    <a:lumOff val="25000"/>
                  </a:schemeClr>
                </a:solidFill>
                <a:ea typeface="+mj-ea"/>
                <a:cs typeface="Arial" panose="020B0604020202020204" pitchFamily="34" charset="0"/>
              </a:rPr>
              <a:t> July, 2017</a:t>
            </a:r>
          </a:p>
        </p:txBody>
      </p:sp>
    </p:spTree>
    <p:extLst>
      <p:ext uri="{BB962C8B-B14F-4D97-AF65-F5344CB8AC3E}">
        <p14:creationId xmlns:p14="http://schemas.microsoft.com/office/powerpoint/2010/main" val="3795711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Orbit for Two Comparable Baryon Masses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97280" y="1992101"/>
                <a:ext cx="10058400" cy="4023360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24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buClr>
                    <a:schemeClr val="accent1">
                      <a:lumMod val="50000"/>
                    </a:schemeClr>
                  </a:buClr>
                </a:pPr>
                <a:endParaRPr lang="en-US" sz="24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:r>
                  <a:rPr lang="en-US" sz="24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Reduced mass 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µ=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endParaRPr lang="en-US" sz="24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80" y="1992101"/>
                <a:ext cx="10058400" cy="4023360"/>
              </a:xfrm>
              <a:blipFill>
                <a:blip r:embed="rId2"/>
                <a:stretch>
                  <a:fillRect l="-1697" t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820CC492-D1A9-43C5-94A2-A6653363A704}" type="slidenum">
              <a:rPr lang="en-US" sz="2000" b="1">
                <a:solidFill>
                  <a:schemeClr val="accent1">
                    <a:lumMod val="50000"/>
                  </a:schemeClr>
                </a:solidFill>
              </a:rPr>
              <a:pPr/>
              <a:t>10</a:t>
            </a:fld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007" y="1970116"/>
            <a:ext cx="8044000" cy="406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295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Wrestle between Baryonic Force and Gravitational Force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:r>
                  <a:rPr lang="en-US" sz="2200" dirty="0"/>
                  <a:t> </a:t>
                </a:r>
                <a:r>
                  <a:rPr lang="en-US" sz="2400" dirty="0"/>
                  <a:t>Critical Distance</a:t>
                </a:r>
                <a:r>
                  <a:rPr lang="bn-IN" sz="2400" dirty="0"/>
                  <a:t> </a:t>
                </a:r>
                <a:r>
                  <a:rPr lang="en-US" sz="2400" dirty="0"/>
                  <a:t>for two galaxies</a:t>
                </a:r>
              </a:p>
              <a:p>
                <a:pPr marL="0" indent="0">
                  <a:buClr>
                    <a:schemeClr val="accent1">
                      <a:lumMod val="50000"/>
                    </a:schemeClr>
                  </a:buClr>
                  <a:buNone/>
                </a:pP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≈(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  <m:sSubSup>
                          <m:sSub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8</m:t>
                        </m:r>
                        <m:r>
                          <m:rPr>
                            <m:sty m:val="p"/>
                          </m:rPr>
                          <a:rPr lang="el-G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π</m:t>
                        </m:r>
                        <m:sSubSup>
                          <m:sSub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  <m:sSubSup>
                          <m:sSub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sub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marL="0" indent="0">
                  <a:buClr>
                    <a:schemeClr val="accent1">
                      <a:lumMod val="50000"/>
                    </a:schemeClr>
                  </a:buClr>
                  <a:buNone/>
                </a:pPr>
                <a:r>
                  <a:rPr lang="en-US" sz="2800" b="0" dirty="0"/>
                  <a:t>	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g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−70</m:t>
                        </m:r>
                      </m:sup>
                    </m:sSup>
                  </m:oMath>
                </a14:m>
                <a:endParaRPr lang="en-US" sz="2800" dirty="0"/>
              </a:p>
              <a:p>
                <a:pPr marL="0" indent="0">
                  <a:buClr>
                    <a:schemeClr val="accent1">
                      <a:lumMod val="50000"/>
                    </a:schemeClr>
                  </a:buClr>
                  <a:buNone/>
                </a:pPr>
                <a:r>
                  <a:rPr lang="en-US" sz="2800" dirty="0"/>
                  <a:t>	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22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r>
                  <a:rPr lang="en-US" sz="2400" dirty="0"/>
                  <a:t>m</a:t>
                </a:r>
              </a:p>
              <a:p>
                <a:r>
                  <a:rPr lang="en-US" sz="2200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76" t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CC492-D1A9-43C5-94A2-A6653363A704}" type="slidenum">
              <a:rPr lang="en-US" sz="2000" b="1">
                <a:solidFill>
                  <a:schemeClr val="accent1">
                    <a:lumMod val="50000"/>
                  </a:schemeClr>
                </a:solidFill>
              </a:rPr>
              <a:t>11</a:t>
            </a:fld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528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2200" dirty="0"/>
              <a:t> Baryonic force between point Baryon charges is independent of their distance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q"/>
            </a:pPr>
            <a:endParaRPr lang="en-US" sz="2200" dirty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2200" dirty="0"/>
              <a:t>Baryonic force between two massive Baryonic depends on their distances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q"/>
            </a:pPr>
            <a:endParaRPr lang="en-US" sz="2200" u="sng" dirty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2200" dirty="0"/>
              <a:t>Qualitatively equivalent to the cosmological constant of the Einstein filed equation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2200" dirty="0"/>
              <a:t>Repulsive Baryonic force between two Baryonic bodies could be an explanation for the cosmic acceleration </a:t>
            </a:r>
          </a:p>
          <a:p>
            <a:endParaRPr lang="en-US" sz="2200" dirty="0"/>
          </a:p>
          <a:p>
            <a:r>
              <a:rPr lang="en-US" sz="22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CC492-D1A9-43C5-94A2-A6653363A704}" type="slidenum">
              <a:rPr lang="en-US" sz="2000" b="1">
                <a:solidFill>
                  <a:schemeClr val="accent1">
                    <a:lumMod val="50000"/>
                  </a:schemeClr>
                </a:solidFill>
              </a:rPr>
              <a:t>12</a:t>
            </a:fld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466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n apple&#10;&#10;Description generated with very low confidence">
            <a:extLst>
              <a:ext uri="{FF2B5EF4-FFF2-40B4-BE49-F238E27FC236}">
                <a16:creationId xmlns:a16="http://schemas.microsoft.com/office/drawing/2014/main" id="{A0D51680-1E41-43D8-914A-10389B97B8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82" y="198172"/>
            <a:ext cx="10677236" cy="60059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0D2C34-762F-4F4C-ADF0-2BCA37321729}"/>
              </a:ext>
            </a:extLst>
          </p:cNvPr>
          <p:cNvSpPr txBox="1"/>
          <p:nvPr/>
        </p:nvSpPr>
        <p:spPr>
          <a:xfrm>
            <a:off x="2244437" y="3555999"/>
            <a:ext cx="443499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IN" sz="4800" dirty="0"/>
              <a:t> </a:t>
            </a:r>
            <a:r>
              <a:rPr lang="en-US" sz="4800" dirty="0"/>
              <a:t>THANKS</a:t>
            </a:r>
            <a:endParaRPr lang="bn-IN" sz="4800" dirty="0"/>
          </a:p>
          <a:p>
            <a:r>
              <a:rPr lang="en-US" sz="4800" dirty="0"/>
              <a:t>?Baryonic Force?</a:t>
            </a:r>
          </a:p>
        </p:txBody>
      </p:sp>
    </p:spTree>
    <p:extLst>
      <p:ext uri="{BB962C8B-B14F-4D97-AF65-F5344CB8AC3E}">
        <p14:creationId xmlns:p14="http://schemas.microsoft.com/office/powerpoint/2010/main" val="3449862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“Man Delights in Novelty” </a:t>
            </a:r>
            <a:br>
              <a:rPr lang="en-US" dirty="0"/>
            </a:br>
            <a:r>
              <a:rPr lang="en-US" dirty="0"/>
              <a:t>– </a:t>
            </a:r>
            <a:r>
              <a:rPr lang="en-US" sz="3200" i="1" dirty="0"/>
              <a:t>Dorothy Parker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905000"/>
            <a:ext cx="10115203" cy="3913294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Explore physical implications of the generalized Yang-Mills symmetry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r>
              <a:rPr lang="en-US" sz="2400" dirty="0"/>
              <a:t>    - leads to 4th order gauge field equations and linear static potential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endParaRPr lang="en-US" sz="2400" dirty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Magnitude of Baryon force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q"/>
            </a:pPr>
            <a:endParaRPr lang="en-US" sz="2400" dirty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Orbit due to Baryon force</a:t>
            </a:r>
          </a:p>
          <a:p>
            <a:endParaRPr lang="en-US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CC492-D1A9-43C5-94A2-A6653363A704}" type="slidenum">
              <a:rPr lang="en-US" sz="2000" b="1" smtClean="0">
                <a:solidFill>
                  <a:schemeClr val="tx2">
                    <a:lumMod val="65000"/>
                    <a:lumOff val="35000"/>
                  </a:schemeClr>
                </a:solidFill>
              </a:rPr>
              <a:t>2</a:t>
            </a:fld>
            <a:endParaRPr lang="en-US" sz="2000" b="1" dirty="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094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Generalized Yang-Mills Symmetry </a:t>
            </a:r>
            <a:endParaRPr lang="en-US" sz="7200" i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97032" y="1872545"/>
                <a:ext cx="7789950" cy="4587240"/>
              </a:xfrm>
            </p:spPr>
            <p:txBody>
              <a:bodyPr>
                <a:no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</m:ctrlPr>
                      </m:sSubSup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𝜇</m:t>
                        </m:r>
                      </m:sub>
                      <m:sup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𝑥</m:t>
                        </m:r>
                      </m:e>
                    </m:d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Vrinda" panose="020B0502040204020203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𝜇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𝑥</m:t>
                        </m:r>
                      </m:e>
                    </m:d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Vrinda" panose="020B0502040204020203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𝜔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𝜇</m:t>
                        </m:r>
                      </m:sub>
                    </m:sSub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Vrinda" panose="020B0502040204020203" pitchFamily="34" charset="0"/>
                      </a:rPr>
                      <m:t>(</m:t>
                    </m:r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Vrinda" panose="020B0502040204020203" pitchFamily="34" charset="0"/>
                      </a:rPr>
                      <m:t>𝑥</m:t>
                    </m:r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Vrinda" panose="020B0502040204020203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Vrinda" panose="020B0502040204020203" pitchFamily="34" charset="0"/>
                  </a:rPr>
                  <a:t> where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20B0502040204020203" pitchFamily="34" charset="0"/>
                      </a:rPr>
                      <m:t>𝜇</m:t>
                    </m:r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20B0502040204020203" pitchFamily="34" charset="0"/>
                      </a:rPr>
                      <m:t>=0, 1, 2, 3</m:t>
                    </m:r>
                  </m:oMath>
                </a14:m>
                <a:r>
                  <a:rPr lang="en-US" sz="24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Vrinda" panose="020B0502040204020203" pitchFamily="34" charset="0"/>
                  </a:rPr>
                  <a:t>		</a:t>
                </a:r>
                <a:endPara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Vrinda" panose="020B0502040204020203" pitchFamily="34" charset="0"/>
                </a:endParaRPr>
              </a:p>
              <a:p>
                <a:pPr marL="292608" lvl="1" indent="0" algn="just">
                  <a:lnSpc>
                    <a:spcPct val="107000"/>
                  </a:lnSpc>
                  <a:spcAft>
                    <a:spcPts val="800"/>
                  </a:spcAft>
                  <a:buClr>
                    <a:schemeClr val="accent1">
                      <a:lumMod val="50000"/>
                    </a:schemeClr>
                  </a:buClr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𝑥</m:t>
                        </m:r>
                      </m:e>
                    </m:d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Vrinda" panose="020B0502040204020203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𝑖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Vrinda" panose="020B05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Vrinda" panose="020B0502040204020203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Vrinda" panose="020B0502040204020203" pitchFamily="34" charset="0"/>
                              </a:rPr>
                              <m:t>𝜔</m:t>
                            </m:r>
                          </m:sub>
                        </m:sSub>
                        <m:d>
                          <m:d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Vrinda" panose="020B05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Vrinda" panose="020B0502040204020203" pitchFamily="34" charset="0"/>
                              </a:rPr>
                              <m:t>𝑥</m:t>
                            </m:r>
                          </m:e>
                        </m:d>
                      </m:sup>
                    </m:sSup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Vrinda" panose="020B0502040204020203" pitchFamily="34" charset="0"/>
                      </a:rPr>
                      <m:t>𝑞</m:t>
                    </m:r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Vrinda" panose="020B0502040204020203" pitchFamily="34" charset="0"/>
                      </a:rPr>
                      <m:t>(</m:t>
                    </m:r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Vrinda" panose="020B0502040204020203" pitchFamily="34" charset="0"/>
                      </a:rPr>
                      <m:t>𝑥</m:t>
                    </m:r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Vrinda" panose="020B0502040204020203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Vrinda" panose="020B0502040204020203" pitchFamily="34" charset="0"/>
                  </a:rPr>
                  <a:t> 				            </a:t>
                </a:r>
                <a:endPara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292608" lvl="1" indent="0" algn="just">
                  <a:lnSpc>
                    <a:spcPct val="107000"/>
                  </a:lnSpc>
                  <a:spcAft>
                    <a:spcPts val="800"/>
                  </a:spcAft>
                  <a:buClr>
                    <a:schemeClr val="accent1">
                      <a:lumMod val="50000"/>
                    </a:schemeClr>
                  </a:buClr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bar>
                          <m:barPr>
                            <m:pos m:val="top"/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Vrinda" panose="020B0502040204020203" pitchFamily="34" charset="0"/>
                              </a:rPr>
                              <m:t>𝑞</m:t>
                            </m:r>
                          </m:e>
                        </m:bar>
                      </m:e>
                      <m:sup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𝑥</m:t>
                        </m:r>
                      </m:e>
                    </m:d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Vrinda" panose="020B0502040204020203" pitchFamily="34" charset="0"/>
                      </a:rPr>
                      <m:t>=</m:t>
                    </m:r>
                    <m:bar>
                      <m:barPr>
                        <m:pos m:val="top"/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𝑞</m:t>
                        </m:r>
                      </m:e>
                    </m:bar>
                    <m:sSup>
                      <m:sSup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𝑥</m:t>
                        </m:r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)</m:t>
                        </m:r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20B0502040204020203" pitchFamily="34" charset="0"/>
                          </a:rPr>
                          <m:t>𝑖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Vrinda" panose="020B0502040204020203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Vrinda" panose="020B0502040204020203" pitchFamily="34" charset="0"/>
                              </a:rPr>
                              <m:t>𝜔</m:t>
                            </m:r>
                          </m:sub>
                        </m:sSub>
                        <m:d>
                          <m:d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Vrinda" panose="020B0502040204020203" pitchFamily="34" charset="0"/>
                              </a:rPr>
                              <m:t>𝑥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2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Vrinda" panose="020B0502040204020203" pitchFamily="34" charset="0"/>
                  </a:rPr>
                  <a:t> 		                                                      </a:t>
                </a:r>
                <a:endParaRPr lang="en-US" sz="22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:endPara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:endParaRPr lang="en-US" sz="24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:endParaRPr lang="en-US" sz="24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:endParaRPr lang="en-US" sz="24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:endParaRPr lang="en-US" sz="24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:endParaRPr lang="en-US" sz="24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:endParaRPr lang="en-US" sz="24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7032" y="1872545"/>
                <a:ext cx="7789950" cy="4587240"/>
              </a:xfrm>
              <a:blipFill>
                <a:blip r:embed="rId2"/>
                <a:stretch>
                  <a:fillRect l="-2191" t="-5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CC492-D1A9-43C5-94A2-A6653363A704}" type="slidenum">
              <a:rPr lang="en-US" sz="2000" b="1">
                <a:solidFill>
                  <a:schemeClr val="tx2">
                    <a:lumMod val="75000"/>
                    <a:lumOff val="25000"/>
                  </a:schemeClr>
                </a:solidFill>
              </a:rPr>
              <a:pPr/>
              <a:t>3</a:t>
            </a:fld>
            <a:endParaRPr lang="en-US" sz="20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78E29EC-2A20-4156-B240-B94080B31B1A}"/>
                  </a:ext>
                </a:extLst>
              </p:cNvPr>
              <p:cNvSpPr/>
              <p:nvPr/>
            </p:nvSpPr>
            <p:spPr>
              <a:xfrm>
                <a:off x="1126839" y="3961927"/>
                <a:ext cx="3999941" cy="5615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indent="-342900"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𝜔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𝑥</m:t>
                        </m:r>
                      </m:e>
                    </m:d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20B0502040204020203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𝑔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𝑏</m:t>
                        </m:r>
                      </m:sub>
                    </m:sSub>
                    <m:nary>
                      <m:naryPr>
                        <m:limLoc m:val="undOvr"/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naryPr>
                      <m:sub/>
                      <m:sup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𝑥</m:t>
                        </m:r>
                      </m:sup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Vrinda" panose="020B0502040204020203" pitchFamily="34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Vrinda" panose="020B0502040204020203" pitchFamily="34" charset="0"/>
                              </a:rPr>
                              <m:t>𝜆</m:t>
                            </m:r>
                          </m:sub>
                        </m:sSub>
                        <m:d>
                          <m:d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2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2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Vrinda" panose="020B0502040204020203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2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Vrinda" panose="020B0502040204020203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Vrinda" panose="020B0502040204020203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Vrinda" panose="020B0502040204020203" pitchFamily="34" charset="0"/>
                              </a:rPr>
                              <m:t>′</m:t>
                            </m:r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Vrinda" panose="020B0502040204020203" pitchFamily="34" charset="0"/>
                              </a:rPr>
                              <m:t>𝜆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24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Vrinda" panose="020B0502040204020203" pitchFamily="34" charset="0"/>
                  </a:rPr>
                  <a:t> </a:t>
                </a:r>
                <a:endParaRPr lang="en-US" sz="24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78E29EC-2A20-4156-B240-B94080B31B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839" y="3961927"/>
                <a:ext cx="3999941" cy="5615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D3919F8-B413-4F23-8B14-B37912FB0069}"/>
                  </a:ext>
                </a:extLst>
              </p:cNvPr>
              <p:cNvSpPr/>
              <p:nvPr/>
            </p:nvSpPr>
            <p:spPr>
              <a:xfrm>
                <a:off x="5956966" y="3983792"/>
                <a:ext cx="3129768" cy="5178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indent="-342900"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d>
                      <m:dPr>
                        <m:begChr m:val=""/>
                        <m:ctrlPr>
                          <a:rPr lang="en-US" sz="240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𝜔</m:t>
                            </m:r>
                          </m:sub>
                        </m:sSub>
                        <m:d>
                          <m:d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2400" i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  <m:r>
                          <a:rPr lang="en-US" sz="2400" i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sz="24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D3919F8-B413-4F23-8B14-B37912FB00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6966" y="3983792"/>
                <a:ext cx="3129768" cy="5178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056B19D-BE7C-4796-B135-0669F0C8DE27}"/>
                  </a:ext>
                </a:extLst>
              </p:cNvPr>
              <p:cNvSpPr/>
              <p:nvPr/>
            </p:nvSpPr>
            <p:spPr>
              <a:xfrm>
                <a:off x="1097280" y="4984954"/>
                <a:ext cx="6647974" cy="5172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indent="-342900"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𝜕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𝜔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𝜇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𝑥</m:t>
                        </m:r>
                      </m:e>
                    </m:d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20B0502040204020203" pitchFamily="34" charset="0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𝜕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𝜇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𝜕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𝜆</m:t>
                        </m:r>
                      </m:sup>
                    </m:sSup>
                    <m:sSub>
                      <m:sSub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𝜔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𝜆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𝑥</m:t>
                        </m:r>
                      </m:e>
                    </m:d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20B0502040204020203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Vrinda" panose="020B0502040204020203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𝜕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20B0502040204020203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𝜕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𝜕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𝜐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𝜂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𝜇𝜐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Vrinda" panose="020B0502040204020203" pitchFamily="34" charset="0"/>
                  </a:rPr>
                  <a:t>	</a:t>
                </a:r>
                <a:endParaRPr lang="en-US" sz="24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056B19D-BE7C-4796-B135-0669F0C8DE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280" y="4984954"/>
                <a:ext cx="6647974" cy="517257"/>
              </a:xfrm>
              <a:prstGeom prst="rect">
                <a:avLst/>
              </a:prstGeom>
              <a:blipFill>
                <a:blip r:embed="rId5"/>
                <a:stretch>
                  <a:fillRect t="-3529" b="-21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0B1AF2C-3829-459E-B07B-C17D97AFEA6D}"/>
                  </a:ext>
                </a:extLst>
              </p:cNvPr>
              <p:cNvSpPr/>
              <p:nvPr/>
            </p:nvSpPr>
            <p:spPr>
              <a:xfrm>
                <a:off x="1126839" y="5620858"/>
                <a:ext cx="333347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Clr>
                    <a:schemeClr val="accent1">
                      <a:lumMod val="50000"/>
                    </a:schemeClr>
                  </a:buClr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    </m:t>
                        </m:r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𝜂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𝜇𝜐</m:t>
                        </m:r>
                      </m:sup>
                    </m:sSup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20B0502040204020203" pitchFamily="34" charset="0"/>
                      </a:rPr>
                      <m:t>=(1, −1, −1, −1)</m:t>
                    </m:r>
                  </m:oMath>
                </a14:m>
                <a:r>
                  <a:rPr lang="en-US" sz="24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Vrinda" panose="020B0502040204020203" pitchFamily="34" charset="0"/>
                  </a:rPr>
                  <a:t> </a:t>
                </a:r>
                <a:endParaRPr lang="en-US" sz="24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0B1AF2C-3829-459E-B07B-C17D97AFEA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839" y="5620858"/>
                <a:ext cx="3333477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685FA443-CD87-48B0-9B54-60246512810B}"/>
                  </a:ext>
                </a:extLst>
              </p:cNvPr>
              <p:cNvSpPr/>
              <p:nvPr/>
            </p:nvSpPr>
            <p:spPr>
              <a:xfrm>
                <a:off x="8856132" y="1976597"/>
                <a:ext cx="2356351" cy="7325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indent="-342900">
                  <a:buClr>
                    <a:schemeClr val="accent1">
                      <a:lumMod val="50000"/>
                    </a:schemeClr>
                  </a:buClr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Vrinda" panose="020B0502040204020203" pitchFamily="34" charset="0"/>
                  </a:rPr>
                  <a:t>gauge field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𝜇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20B0502040204020203" pitchFamily="34" charset="0"/>
                          </a:rPr>
                          <m:t>𝑥</m:t>
                        </m:r>
                      </m:e>
                    </m:d>
                  </m:oMath>
                </a14:m>
                <a:endParaRPr lang="en-US" sz="20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Vrinda" panose="020B0502040204020203" pitchFamily="34" charset="0"/>
                </a:endParaRPr>
              </a:p>
              <a:p>
                <a:pPr marL="342900" indent="-342900">
                  <a:buClr>
                    <a:schemeClr val="accent1">
                      <a:lumMod val="50000"/>
                    </a:schemeClr>
                  </a:buClr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Vrinda" panose="020B0502040204020203" pitchFamily="34" charset="0"/>
                  </a:rPr>
                  <a:t>quark field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20B0502040204020203" pitchFamily="34" charset="0"/>
                      </a:rPr>
                      <m:t>𝑞</m:t>
                    </m:r>
                    <m:r>
                      <a:rPr lang="en-US" sz="20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20B0502040204020203" pitchFamily="34" charset="0"/>
                      </a:rPr>
                      <m:t>(</m:t>
                    </m:r>
                    <m:r>
                      <a:rPr lang="en-US" sz="20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20B0502040204020203" pitchFamily="34" charset="0"/>
                      </a:rPr>
                      <m:t>𝑥</m:t>
                    </m:r>
                    <m:r>
                      <a:rPr lang="en-US" sz="20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20B0502040204020203" pitchFamily="34" charset="0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Vrinda" panose="020B0502040204020203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685FA443-CD87-48B0-9B54-6024651281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6132" y="1976597"/>
                <a:ext cx="2356351" cy="732573"/>
              </a:xfrm>
              <a:prstGeom prst="rect">
                <a:avLst/>
              </a:prstGeom>
              <a:blipFill>
                <a:blip r:embed="rId7"/>
                <a:stretch>
                  <a:fillRect l="-2332" t="-3333" b="-1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1499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Baryonic Force between Point Charges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97280" y="1737360"/>
                <a:ext cx="10764520" cy="4587240"/>
              </a:xfrm>
            </p:spPr>
            <p:txBody>
              <a:bodyPr>
                <a:noAutofit/>
              </a:bodyPr>
              <a:lstStyle/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:r>
                  <a:rPr lang="en-US" sz="22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Lagrangian for Baryonic field, 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240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i="1">
                                    <a:solidFill>
                                      <a:schemeClr val="tx2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solidFill>
                                          <a:schemeClr val="tx2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>
                                        <a:solidFill>
                                          <a:schemeClr val="tx2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400">
                                        <a:solidFill>
                                          <a:schemeClr val="tx2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2400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</m:num>
                      <m:den>
                        <m:r>
                          <a:rPr lang="en-US" sz="240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r>
                          <a:rPr lang="en-US" sz="240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µ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sz="240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µ</m:t>
                        </m:r>
                        <m:r>
                          <m:rPr>
                            <m:sty m:val="p"/>
                          </m:rPr>
                          <a:rPr lang="el-GR" sz="240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sup>
                    </m:sSup>
                    <m:sSup>
                      <m:sSup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l-GR" sz="240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ν</m:t>
                        </m:r>
                      </m:sup>
                    </m:sSup>
                    <m:sSub>
                      <m:sSub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sz="240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νλ</m:t>
                        </m:r>
                      </m:sub>
                    </m:sSub>
                  </m:oMath>
                </a14:m>
                <a:endParaRPr lang="en-US" sz="24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:r>
                  <a:rPr lang="en-US" sz="22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4th order field equation for Lorentz gauge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µ</m:t>
                        </m:r>
                      </m:sup>
                    </m:sSup>
                    <m:sSub>
                      <m:sSub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µ</m:t>
                        </m:r>
                      </m:sub>
                    </m:sSub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2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,</a:t>
                </a:r>
              </a:p>
              <a:p>
                <a:pPr marL="0" indent="0">
                  <a:buClr>
                    <a:schemeClr val="accent1">
                      <a:lumMod val="50000"/>
                    </a:schemeClr>
                  </a:buClr>
                  <a:buNone/>
                </a:pPr>
                <a:endParaRPr lang="en-US" sz="22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pPr marL="0" indent="0">
                  <a:buClr>
                    <a:schemeClr val="accent1">
                      <a:lumMod val="50000"/>
                    </a:schemeClr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  <m:sup>
                          <m: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p>
                        <m:sSupPr>
                          <m:ctrlP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𝛻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𝛻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l-GR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sup>
                      </m:sSup>
                      <m:r>
                        <a:rPr lang="en-US" sz="2400" i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sz="2400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pPr marL="0" indent="0">
                  <a:spcBef>
                    <a:spcPts val="0"/>
                  </a:spcBef>
                  <a:spcAft>
                    <a:spcPts val="0"/>
                  </a:spcAft>
                  <a:buClr>
                    <a:schemeClr val="accent1">
                      <a:lumMod val="50000"/>
                    </a:schemeClr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d>
                        <m:dPr>
                          <m:ctrlP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sz="2400" i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:endParaRPr lang="en-US" sz="220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d>
                      <m:d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𝐶𝑟</m:t>
                    </m:r>
                  </m:oMath>
                </a14:m>
                <a:r>
                  <a:rPr lang="en-US" sz="2400" i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sz="22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the physical solution</a:t>
                </a:r>
              </a:p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𝛻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𝛻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d>
                      <m:d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=−8</m:t>
                    </m:r>
                    <m:r>
                      <m:rPr>
                        <m:sty m:val="p"/>
                      </m:rPr>
                      <a:rPr lang="el-GR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π</m:t>
                    </m:r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𝐶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i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sz="22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d>
                      <m:d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𝐶𝑟</m:t>
                    </m:r>
                  </m:oMath>
                </a14:m>
                <a:r>
                  <a:rPr lang="en-US" sz="2400" i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rPr>
                  <a:t> ;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num>
                      <m:den>
                        <m:r>
                          <a:rPr lang="en-US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m:rPr>
                            <m:sty m:val="p"/>
                          </m:rPr>
                          <a:rPr lang="el-GR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  <m:sSubSup>
                          <m:sSubSupPr>
                            <m:ctrlP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  <m:sup>
                            <m:r>
                              <a:rPr lang="en-US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endPara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:r>
                  <a:rPr lang="en-US" sz="2200" b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Force,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𝑐𝑜𝑛𝑠𝑡𝑎𝑛𝑡</m:t>
                    </m:r>
                  </m:oMath>
                </a14:m>
                <a:endPara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buFont typeface="Wingdings" panose="05000000000000000000" pitchFamily="2" charset="2"/>
                  <a:buChar char="q"/>
                </a:pPr>
                <a:endParaRPr lang="en-US" sz="22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buFont typeface="Wingdings" panose="05000000000000000000" pitchFamily="2" charset="2"/>
                  <a:buChar char="q"/>
                </a:pPr>
                <a:endParaRPr lang="en-US" sz="2200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en-US" sz="2200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en-US" sz="2200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en-US" sz="2200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en-US" sz="2200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80" y="1737360"/>
                <a:ext cx="10764520" cy="4587240"/>
              </a:xfrm>
              <a:blipFill>
                <a:blip r:embed="rId2"/>
                <a:stretch>
                  <a:fillRect l="-1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CC492-D1A9-43C5-94A2-A6653363A704}" type="slidenum">
              <a:rPr lang="en-US" sz="2000" b="1">
                <a:solidFill>
                  <a:schemeClr val="tx2">
                    <a:lumMod val="65000"/>
                    <a:lumOff val="35000"/>
                  </a:schemeClr>
                </a:solidFill>
              </a:rPr>
              <a:pPr/>
              <a:t>4</a:t>
            </a:fld>
            <a:endParaRPr lang="en-US" sz="2000" b="1" dirty="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44692" y="3115488"/>
            <a:ext cx="27735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Solution for potential, </a:t>
            </a:r>
          </a:p>
          <a:p>
            <a:r>
              <a:rPr lang="en-US" sz="2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function of space only </a:t>
            </a:r>
          </a:p>
        </p:txBody>
      </p:sp>
      <p:sp>
        <p:nvSpPr>
          <p:cNvPr id="8" name="Left Arrow 7"/>
          <p:cNvSpPr/>
          <p:nvPr/>
        </p:nvSpPr>
        <p:spPr>
          <a:xfrm>
            <a:off x="8102600" y="3354159"/>
            <a:ext cx="698500" cy="2921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89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735358" y="6492875"/>
            <a:ext cx="1312025" cy="365125"/>
          </a:xfrm>
        </p:spPr>
        <p:txBody>
          <a:bodyPr/>
          <a:lstStyle/>
          <a:p>
            <a:fld id="{820CC492-D1A9-43C5-94A2-A6653363A704}" type="slidenum">
              <a:rPr lang="en-US" sz="2000" b="1">
                <a:solidFill>
                  <a:schemeClr val="tx2">
                    <a:lumMod val="65000"/>
                    <a:lumOff val="35000"/>
                  </a:schemeClr>
                </a:solidFill>
              </a:rPr>
              <a:pPr/>
              <a:t>5</a:t>
            </a:fld>
            <a:endParaRPr lang="en-US" sz="2000" b="1" dirty="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005548" y="104543"/>
            <a:ext cx="10205720" cy="8749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Baryonic Force Acting on a Supernova in a Sphere of Galaxies</a:t>
            </a:r>
          </a:p>
        </p:txBody>
      </p:sp>
      <p:sp>
        <p:nvSpPr>
          <p:cNvPr id="4" name="Oval 3"/>
          <p:cNvSpPr/>
          <p:nvPr/>
        </p:nvSpPr>
        <p:spPr>
          <a:xfrm>
            <a:off x="3538330" y="1371600"/>
            <a:ext cx="5140157" cy="49099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4625009" y="2491407"/>
            <a:ext cx="2928730" cy="282271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>
            <a:endCxn id="5" idx="7"/>
          </p:cNvCxnSpPr>
          <p:nvPr/>
        </p:nvCxnSpPr>
        <p:spPr>
          <a:xfrm flipV="1">
            <a:off x="6089373" y="2904784"/>
            <a:ext cx="1035463" cy="9515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6089373" y="2703443"/>
            <a:ext cx="828262" cy="11529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9" name="Arc 8"/>
          <p:cNvSpPr/>
          <p:nvPr/>
        </p:nvSpPr>
        <p:spPr>
          <a:xfrm>
            <a:off x="6387547" y="3220278"/>
            <a:ext cx="264354" cy="231913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646559" y="2644878"/>
                <a:ext cx="544722" cy="3077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az-Cyrl-AZ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Ө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6559" y="2644878"/>
                <a:ext cx="544722" cy="307777"/>
              </a:xfrm>
              <a:prstGeom prst="rect">
                <a:avLst/>
              </a:prstGeom>
              <a:blipFill>
                <a:blip r:embed="rId2"/>
                <a:stretch>
                  <a:fillRect b="-1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Arc 10"/>
          <p:cNvSpPr/>
          <p:nvPr/>
        </p:nvSpPr>
        <p:spPr>
          <a:xfrm>
            <a:off x="6361613" y="3452193"/>
            <a:ext cx="278296" cy="781878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664460" y="3452193"/>
                <a:ext cx="238847" cy="3077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z-Cyrl-AZ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Ө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4460" y="3452193"/>
                <a:ext cx="238847" cy="307777"/>
              </a:xfrm>
              <a:prstGeom prst="rect">
                <a:avLst/>
              </a:prstGeom>
              <a:blipFill>
                <a:blip r:embed="rId3"/>
                <a:stretch>
                  <a:fillRect l="-20513" r="-23077" b="-98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/>
          <p:cNvCxnSpPr/>
          <p:nvPr/>
        </p:nvCxnSpPr>
        <p:spPr>
          <a:xfrm>
            <a:off x="6905075" y="2703443"/>
            <a:ext cx="0" cy="23456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14" name="Straight Connector 13"/>
          <p:cNvCxnSpPr>
            <a:stCxn id="5" idx="7"/>
            <a:endCxn id="5" idx="5"/>
          </p:cNvCxnSpPr>
          <p:nvPr/>
        </p:nvCxnSpPr>
        <p:spPr>
          <a:xfrm>
            <a:off x="7124836" y="2904784"/>
            <a:ext cx="0" cy="19959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5" name="Flowchart: Terminator 14"/>
          <p:cNvSpPr/>
          <p:nvPr/>
        </p:nvSpPr>
        <p:spPr>
          <a:xfrm rot="2228256">
            <a:off x="6840684" y="2729142"/>
            <a:ext cx="409109" cy="134603"/>
          </a:xfrm>
          <a:prstGeom prst="flowChartTerminator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>
            <a:stCxn id="15" idx="3"/>
          </p:cNvCxnSpPr>
          <p:nvPr/>
        </p:nvCxnSpPr>
        <p:spPr>
          <a:xfrm>
            <a:off x="7208307" y="2919940"/>
            <a:ext cx="1087554" cy="9364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7553739" y="3856383"/>
            <a:ext cx="74212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8" name="Arc 17"/>
          <p:cNvSpPr/>
          <p:nvPr/>
        </p:nvSpPr>
        <p:spPr>
          <a:xfrm rot="12850506">
            <a:off x="8015788" y="3323286"/>
            <a:ext cx="135819" cy="625223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612179" y="3470893"/>
                <a:ext cx="253274" cy="3077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179" y="3470893"/>
                <a:ext cx="253274" cy="307777"/>
              </a:xfrm>
              <a:prstGeom prst="rect">
                <a:avLst/>
              </a:prstGeom>
              <a:blipFill>
                <a:blip r:embed="rId4"/>
                <a:stretch>
                  <a:fillRect l="-21951" r="-24390" b="-274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/>
          <p:cNvCxnSpPr/>
          <p:nvPr/>
        </p:nvCxnSpPr>
        <p:spPr>
          <a:xfrm flipH="1" flipV="1">
            <a:off x="5274365" y="2703443"/>
            <a:ext cx="815007" cy="11529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6917635" y="2319130"/>
            <a:ext cx="207201" cy="3001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6665844" y="2703442"/>
            <a:ext cx="175693" cy="2013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637956" y="2103035"/>
                <a:ext cx="390620" cy="3077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𝑑𝑅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7956" y="2103035"/>
                <a:ext cx="390620" cy="307777"/>
              </a:xfrm>
              <a:prstGeom prst="rect">
                <a:avLst/>
              </a:prstGeom>
              <a:blipFill>
                <a:blip r:embed="rId5"/>
                <a:stretch>
                  <a:fillRect l="-14063" r="-12500" b="-1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/>
          <p:cNvCxnSpPr/>
          <p:nvPr/>
        </p:nvCxnSpPr>
        <p:spPr>
          <a:xfrm flipH="1">
            <a:off x="3657600" y="3856383"/>
            <a:ext cx="2431773" cy="6891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263124" y="4468142"/>
                <a:ext cx="349326" cy="3077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3124" y="4468142"/>
                <a:ext cx="349326" cy="307777"/>
              </a:xfrm>
              <a:prstGeom prst="rect">
                <a:avLst/>
              </a:prstGeom>
              <a:blipFill>
                <a:blip r:embed="rId6"/>
                <a:stretch>
                  <a:fillRect l="-13793" r="-5172" b="-2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200442" y="3069175"/>
                <a:ext cx="241540" cy="3077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0442" y="3069175"/>
                <a:ext cx="241540" cy="307777"/>
              </a:xfrm>
              <a:prstGeom prst="rect">
                <a:avLst/>
              </a:prstGeom>
              <a:blipFill>
                <a:blip r:embed="rId7"/>
                <a:stretch>
                  <a:fillRect l="-20000" r="-20000" b="-98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Flowchart: Connector 26"/>
          <p:cNvSpPr/>
          <p:nvPr/>
        </p:nvSpPr>
        <p:spPr>
          <a:xfrm>
            <a:off x="8203095" y="3774396"/>
            <a:ext cx="166344" cy="158280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6089373" y="4012188"/>
            <a:ext cx="29817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6821556" y="3998936"/>
            <a:ext cx="138153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6978114" y="2555351"/>
            <a:ext cx="575625" cy="4285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7763527" y="3175907"/>
            <a:ext cx="542145" cy="4904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556691" y="2896193"/>
                <a:ext cx="194412" cy="3077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6691" y="2896193"/>
                <a:ext cx="194412" cy="307777"/>
              </a:xfrm>
              <a:prstGeom prst="rect">
                <a:avLst/>
              </a:prstGeom>
              <a:blipFill rotWithShape="0">
                <a:blip r:embed="rId8"/>
                <a:stretch>
                  <a:fillRect l="-15625" r="-9375" b="-19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547449" y="3864831"/>
                <a:ext cx="198003" cy="3077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7449" y="3864831"/>
                <a:ext cx="198003" cy="307777"/>
              </a:xfrm>
              <a:prstGeom prst="rect">
                <a:avLst/>
              </a:prstGeom>
              <a:blipFill>
                <a:blip r:embed="rId9"/>
                <a:stretch>
                  <a:fillRect l="-12121" r="-12121" b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8203095" y="3967843"/>
            <a:ext cx="356188" cy="40011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dirty="0"/>
              <a:t>S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6002391" y="3008811"/>
            <a:ext cx="545058" cy="3480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113380" y="1259696"/>
            <a:ext cx="1020572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007843" y="2322166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845626" y="4014591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</a:t>
            </a:r>
          </a:p>
        </p:txBody>
      </p:sp>
      <p:cxnSp>
        <p:nvCxnSpPr>
          <p:cNvPr id="40" name="Straight Connector 39"/>
          <p:cNvCxnSpPr/>
          <p:nvPr/>
        </p:nvCxnSpPr>
        <p:spPr>
          <a:xfrm flipV="1">
            <a:off x="6078585" y="3862976"/>
            <a:ext cx="1487713" cy="106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197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083" y="768142"/>
            <a:ext cx="10058400" cy="1450757"/>
          </a:xfrm>
        </p:spPr>
        <p:txBody>
          <a:bodyPr>
            <a:noAutofit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Baryonic Force Acting on a Supernova in a Sphere of Galaxies</a:t>
            </a:r>
            <a:b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5414356" cy="4023360"/>
          </a:xfrm>
        </p:spPr>
        <p:txBody>
          <a:bodyPr/>
          <a:lstStyle/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Radial Baryonic Force                                                      </a:t>
            </a:r>
            <a:r>
              <a:rPr lang="en-US" dirty="0"/>
              <a:t>                                          </a:t>
            </a:r>
            <a:endParaRPr lang="en-US" sz="2400" dirty="0"/>
          </a:p>
          <a:p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CC492-D1A9-43C5-94A2-A6653363A704}" type="slidenum">
              <a:rPr lang="en-US" sz="2000" b="1">
                <a:solidFill>
                  <a:schemeClr val="tx2">
                    <a:lumMod val="65000"/>
                    <a:lumOff val="35000"/>
                  </a:schemeClr>
                </a:solidFill>
              </a:rPr>
              <a:pPr/>
              <a:t>6</a:t>
            </a:fld>
            <a:endParaRPr lang="en-US" sz="2000" b="1" dirty="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47518" y="2438569"/>
                <a:ext cx="5356481" cy="6758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𝑐𝑠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  <m:r>
                          <a:rPr lang="el-G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bSup>
                          <m:sSubSupPr>
                            <m:ctrlPr>
                              <a:rPr lang="el-G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</m:sSub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</m:sSub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cos</a:t>
                </a:r>
                <a:r>
                  <a:rPr lang="el-GR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φ</a:t>
                </a:r>
                <a:endParaRPr lang="en-US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7518" y="2438569"/>
                <a:ext cx="5356481" cy="675891"/>
              </a:xfrm>
              <a:prstGeom prst="rect">
                <a:avLst/>
              </a:prstGeom>
              <a:blipFill>
                <a:blip r:embed="rId2"/>
                <a:stretch>
                  <a:fillRect b="-18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830832" y="3947818"/>
                <a:ext cx="3048591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cs typeface="Arial" panose="020B0604020202020204" pitchFamily="34" charset="0"/>
                  </a:rPr>
                  <a:t>Cosmological object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2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</m:oMath>
                </a14:m>
                <a:endParaRPr lang="en-US" sz="2200" i="1" dirty="0">
                  <a:solidFill>
                    <a:schemeClr val="tx2">
                      <a:lumMod val="75000"/>
                      <a:lumOff val="25000"/>
                    </a:schemeClr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0832" y="3947818"/>
                <a:ext cx="3048591" cy="430887"/>
              </a:xfrm>
              <a:prstGeom prst="rect">
                <a:avLst/>
              </a:prstGeom>
              <a:blipFill>
                <a:blip r:embed="rId3"/>
                <a:stretch>
                  <a:fillRect l="-2600" t="-10000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823649" y="2302934"/>
                <a:ext cx="3834951" cy="14768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22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22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Mass of baryons in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endParaRPr lang="en-US" sz="2200" b="0" i="1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22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= Baryonic charge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2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= mass of proton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20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ρ</m:t>
                    </m:r>
                    <m:r>
                      <a:rPr lang="en-US" sz="22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2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 mass density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3649" y="2302934"/>
                <a:ext cx="3834951" cy="1476815"/>
              </a:xfrm>
              <a:prstGeom prst="rect">
                <a:avLst/>
              </a:prstGeom>
              <a:blipFill>
                <a:blip r:embed="rId4"/>
                <a:stretch>
                  <a:fillRect l="-159" t="-2893" b="-7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123CE36-EC9B-4E2E-B4FD-3E4121E30D12}"/>
                  </a:ext>
                </a:extLst>
              </p:cNvPr>
              <p:cNvSpPr txBox="1"/>
              <p:nvPr/>
            </p:nvSpPr>
            <p:spPr>
              <a:xfrm>
                <a:off x="1865745" y="3874994"/>
                <a:ext cx="4491679" cy="9497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𝑐𝑏𝑓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  <m:sSub>
                                        <m:sSubPr>
                                          <m:ctrlP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𝑔</m:t>
                                          </m:r>
                                        </m:e>
                                        <m:sub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𝑏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𝑚𝑀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m:rPr>
                                  <m:sty m:val="p"/>
                                </m:rPr>
                                <a:rPr lang="el-GR" sz="2400" b="0" i="1" smtClean="0">
                                  <a:latin typeface="Cambria Math" panose="02040503050406030204" pitchFamily="18" charset="0"/>
                                </a:rPr>
                                <m:t>π</m:t>
                              </m:r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123CE36-EC9B-4E2E-B4FD-3E4121E30D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5745" y="3874994"/>
                <a:ext cx="4491679" cy="9497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D3BE4A4-ECDD-4CD6-803F-4ED49C7F1E9E}"/>
                  </a:ext>
                </a:extLst>
              </p:cNvPr>
              <p:cNvSpPr txBox="1"/>
              <p:nvPr/>
            </p:nvSpPr>
            <p:spPr>
              <a:xfrm>
                <a:off x="1828799" y="3321629"/>
                <a:ext cx="42467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b="0" i="1" smtClean="0">
                              <a:latin typeface="Cambria Math" panose="02040503050406030204" pitchFamily="18" charset="0"/>
                            </a:rPr>
                            <m:t>ρ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l-GR" sz="2400" b="0" i="1" smtClean="0">
                              <a:latin typeface="Cambria Math" panose="02040503050406030204" pitchFamily="18" charset="0"/>
                            </a:rPr>
                            <m:t>π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m:rPr>
                              <m:sty m:val="p"/>
                            </m:rPr>
                            <a:rPr lang="el-GR" sz="2400" b="0" i="1" smtClean="0">
                              <a:latin typeface="Cambria Math" panose="02040503050406030204" pitchFamily="18" charset="0"/>
                            </a:rPr>
                            <m:t>θ</m:t>
                          </m:r>
                        </m:e>
                      </m:d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l-GR" sz="2400" b="0" i="1" smtClean="0">
                              <a:latin typeface="Cambria Math" panose="02040503050406030204" pitchFamily="18" charset="0"/>
                            </a:rPr>
                            <m:t>θ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D3BE4A4-ECDD-4CD6-803F-4ED49C7F1E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799" y="3321629"/>
                <a:ext cx="4246740" cy="461665"/>
              </a:xfrm>
              <a:prstGeom prst="rect">
                <a:avLst/>
              </a:prstGeom>
              <a:blipFill>
                <a:blip r:embed="rId6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AB3DD3F6-040C-4586-A901-CC8182FDA722}"/>
              </a:ext>
            </a:extLst>
          </p:cNvPr>
          <p:cNvSpPr/>
          <p:nvPr/>
        </p:nvSpPr>
        <p:spPr>
          <a:xfrm>
            <a:off x="7806363" y="1919421"/>
            <a:ext cx="87184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Here, </a:t>
            </a:r>
          </a:p>
        </p:txBody>
      </p:sp>
    </p:spTree>
    <p:extLst>
      <p:ext uri="{BB962C8B-B14F-4D97-AF65-F5344CB8AC3E}">
        <p14:creationId xmlns:p14="http://schemas.microsoft.com/office/powerpoint/2010/main" val="1129830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Baryonic Orbit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97279" y="1845734"/>
                <a:ext cx="10752975" cy="4023360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:r>
                  <a:rPr lang="en-US" sz="2200" dirty="0"/>
                  <a:t>Potential: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r>
                  <a:rPr lang="en-US" sz="2200" dirty="0"/>
                  <a:t>,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200" dirty="0"/>
                  <a:t> for Baryonic force</a:t>
                </a:r>
              </a:p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:r>
                  <a:rPr lang="en-US" sz="2200" dirty="0"/>
                  <a:t>Equation of orbit </a:t>
                </a:r>
                <a14:m>
                  <m:oMath xmlns:m="http://schemas.openxmlformats.org/officeDocument/2006/math">
                    <m:r>
                      <a:rPr lang="az-Cyrl-AZ" sz="2200" i="1">
                        <a:latin typeface="Cambria Math" panose="02040503050406030204" pitchFamily="18" charset="0"/>
                      </a:rPr>
                      <m:t>Ө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z-Cyrl-AZ" sz="2200" i="1">
                            <a:latin typeface="Cambria Math" panose="02040503050406030204" pitchFamily="18" charset="0"/>
                          </a:rPr>
                          <m:t>Ө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24"/>
                              </m:rPr>
                              <a:rPr lang="en-US" sz="22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m:rPr>
                                <m:brk m:alnAt="24"/>
                              </m:rPr>
                              <a:rPr lang="en-US" sz="22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𝑢</m:t>
                        </m:r>
                      </m:sup>
                      <m:e>
                        <m:f>
                          <m:f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𝑑𝑢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f>
                                  <m:fPr>
                                    <m:ctrlP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𝑚𝐸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2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200" i="1">
                                            <a:latin typeface="Cambria Math" panose="02040503050406030204" pitchFamily="18" charset="0"/>
                                          </a:rPr>
                                          <m:t>𝑙</m:t>
                                        </m:r>
                                      </m:e>
                                      <m:sup>
                                        <m:r>
                                          <a:rPr lang="en-US" sz="2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𝑚𝑎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2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200" i="1">
                                            <a:latin typeface="Cambria Math" panose="02040503050406030204" pitchFamily="18" charset="0"/>
                                          </a:rPr>
                                          <m:t>𝑙</m:t>
                                        </m:r>
                                      </m:e>
                                      <m:sup>
                                        <m:r>
                                          <a:rPr lang="en-US" sz="2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  <m:f>
                                  <m:fPr>
                                    <m:ctrlP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2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2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  <m:sup>
                                        <m:r>
                                          <a:rPr lang="en-US" sz="2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p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</m:e>
                    </m:nary>
                  </m:oMath>
                </a14:m>
                <a:r>
                  <a:rPr lang="en-US" sz="2200" dirty="0"/>
                  <a:t>, we get</a:t>
                </a:r>
              </a:p>
              <a:p>
                <a:pPr marL="0" indent="0">
                  <a:buClr>
                    <a:schemeClr val="accent1">
                      <a:lumMod val="50000"/>
                    </a:schemeClr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200" i="1">
                                      <a:latin typeface="Cambria Math" panose="02040503050406030204" pitchFamily="18" charset="0"/>
                                    </a:rPr>
                                    <m:t>β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p>
                                        <m:sSupPr>
                                          <m:ctrlP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l-GR" sz="2200" i="1">
                                              <a:latin typeface="Cambria Math" panose="02040503050406030204" pitchFamily="18" charset="0"/>
                                            </a:rPr>
                                            <m:t>β</m:t>
                                          </m:r>
                                        </m:e>
                                        <m:sup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′2</m:t>
                                          </m:r>
                                        </m:sup>
                                      </m:sSup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+4</m:t>
                                      </m:r>
                                      <m:sSup>
                                        <m:sSupPr>
                                          <m:ctrlP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l-GR" sz="2200" i="1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p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e>
                                  </m:rad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l-GR" sz="2200" i="1">
                                          <a:latin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  <m:sup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func>
                            <m:func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2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az-Cyrl-AZ" sz="2200" i="1">
                                      <a:latin typeface="Cambria Math" panose="02040503050406030204" pitchFamily="18" charset="0"/>
                                    </a:rPr>
                                    <m:t>Ө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az-Cyrl-AZ" sz="2200" i="1">
                                          <a:latin typeface="Cambria Math" panose="02040503050406030204" pitchFamily="18" charset="0"/>
                                        </a:rPr>
                                        <m:t>Ө</m:t>
                                      </m:r>
                                    </m:e>
                                    <m:sup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func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  <a:p>
                <a:pPr marL="0" indent="0">
                  <a:buClr>
                    <a:schemeClr val="accent1">
                      <a:lumMod val="50000"/>
                    </a:schemeClr>
                  </a:buClr>
                  <a:buNone/>
                </a:pPr>
                <a:endParaRPr lang="en-US" sz="2200" dirty="0"/>
              </a:p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:r>
                  <a:rPr lang="en-US" sz="2200" dirty="0"/>
                  <a:t>Gravitational force for n = -2</a:t>
                </a:r>
                <a:endParaRPr lang="en-US" sz="220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l-GR" sz="2200" i="1">
                                  <a:latin typeface="Cambria Math" panose="02040503050406030204" pitchFamily="18" charset="0"/>
                                </a:rPr>
                                <m:t>α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p>
                                        <m:sSupPr>
                                          <m:ctrlP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l-GR" sz="2200" i="1">
                                              <a:latin typeface="Cambria Math" panose="02040503050406030204" pitchFamily="18" charset="0"/>
                                            </a:rPr>
                                            <m:t>α</m:t>
                                          </m:r>
                                        </m:e>
                                        <m:sup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+4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l-GR" sz="2200" i="1">
                                          <a:latin typeface="Cambria Math" panose="02040503050406030204" pitchFamily="18" charset="0"/>
                                        </a:rPr>
                                        <m:t>β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l-GR" sz="2200" i="1">
                                      <a:latin typeface="Cambria Math" panose="02040503050406030204" pitchFamily="18" charset="0"/>
                                    </a:rPr>
                                    <m:t>α</m:t>
                                  </m:r>
                                </m:den>
                              </m:f>
                            </m:e>
                          </m:d>
                          <m:func>
                            <m:func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2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az-Cyrl-AZ" sz="2200" i="1">
                                      <a:latin typeface="Cambria Math" panose="02040503050406030204" pitchFamily="18" charset="0"/>
                                    </a:rPr>
                                    <m:t>Ө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az-Cyrl-AZ" sz="2200" i="1">
                                          <a:latin typeface="Cambria Math" panose="02040503050406030204" pitchFamily="18" charset="0"/>
                                        </a:rPr>
                                        <m:t>Ө</m:t>
                                      </m:r>
                                    </m:e>
                                    <m:sup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func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  <a:p>
                <a:endParaRPr lang="en-US" sz="2200" dirty="0"/>
              </a:p>
              <a:p>
                <a:endParaRPr lang="en-US" sz="2200" dirty="0"/>
              </a:p>
              <a:p>
                <a:endParaRPr lang="en-US" sz="2200" dirty="0"/>
              </a:p>
              <a:p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79" y="1845734"/>
                <a:ext cx="10752975" cy="4023360"/>
              </a:xfrm>
              <a:blipFill>
                <a:blip r:embed="rId2"/>
                <a:stretch>
                  <a:fillRect l="-1474" t="-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CC492-D1A9-43C5-94A2-A6653363A704}" type="slidenum">
              <a:rPr lang="en-US" sz="2000" b="1" smtClean="0">
                <a:solidFill>
                  <a:schemeClr val="accent1">
                    <a:lumMod val="50000"/>
                  </a:schemeClr>
                </a:solidFill>
              </a:rPr>
              <a:t>7</a:t>
            </a:fld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9451616" y="1845734"/>
                <a:ext cx="1760867" cy="11344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Here,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20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α</m:t>
                    </m:r>
                    <m:r>
                      <a:rPr lang="en-US" sz="220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2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sz="220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p>
                        <m:r>
                          <a:rPr lang="en-US" sz="220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20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l-GR" sz="220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β</m:t>
                    </m:r>
                    <m:r>
                      <a:rPr lang="en-US" sz="220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l-GR" sz="220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β</m:t>
                    </m:r>
                    <m:r>
                      <a:rPr lang="en-US" sz="220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2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 are</a:t>
                </a:r>
              </a:p>
              <a:p>
                <a:r>
                  <a:rPr lang="en-US" sz="22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</a:rPr>
                  <a:t>are arbitrary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1616" y="1845734"/>
                <a:ext cx="1760867" cy="1134478"/>
              </a:xfrm>
              <a:prstGeom prst="rect">
                <a:avLst/>
              </a:prstGeom>
              <a:blipFill>
                <a:blip r:embed="rId3"/>
                <a:stretch>
                  <a:fillRect l="-4498" t="-3763" r="-1384" b="-75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0320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Comparison of Two Orbits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97279" y="1845734"/>
                <a:ext cx="10349345" cy="4023360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chemeClr val="accent1">
                      <a:lumMod val="50000"/>
                    </a:schemeClr>
                  </a:buClr>
                  <a:buFont typeface="Wingdings" panose="05000000000000000000" pitchFamily="2" charset="2"/>
                  <a:buChar char="q"/>
                </a:pPr>
                <a:r>
                  <a:rPr lang="en-US" sz="2400" dirty="0"/>
                  <a:t>Suppose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Cambria Math" panose="02040503050406030204" pitchFamily="18" charset="0"/>
                  </a:rPr>
                  <a:t>               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≫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l-GR" sz="2400" i="1">
                                    <a:latin typeface="Cambria Math" panose="02040503050406030204" pitchFamily="18" charset="0"/>
                                  </a:rPr>
                                  <m:t>β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′2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+4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l-GR" sz="2400" i="1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rad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sz="2400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l-GR" sz="2400" i="1">
                                    <a:latin typeface="Cambria Math" panose="02040503050406030204" pitchFamily="18" charset="0"/>
                                  </a:rPr>
                                  <m:t>α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+4</m:t>
                            </m:r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 panose="02040503050406030204" pitchFamily="18" charset="0"/>
                              </a:rPr>
                              <m:t>β</m:t>
                            </m:r>
                          </m:e>
                        </m:rad>
                      </m:num>
                      <m:den>
                        <m:r>
                          <m:rPr>
                            <m:sty m:val="p"/>
                          </m:rPr>
                          <a:rPr lang="el-GR" sz="2400" i="1">
                            <a:latin typeface="Cambria Math" panose="02040503050406030204" pitchFamily="18" charset="0"/>
                          </a:rPr>
                          <m:t>α</m:t>
                        </m:r>
                      </m:den>
                    </m:f>
                  </m:oMath>
                </a14:m>
                <a:r>
                  <a:rPr lang="en-US" sz="2400" dirty="0"/>
                  <a:t>         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 panose="02040503050406030204" pitchFamily="18" charset="0"/>
                              </a:rPr>
                              <m:t>β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2 </m:t>
                        </m:r>
                      </m:den>
                    </m:f>
                  </m:oMath>
                </a14:m>
                <a:r>
                  <a:rPr lang="en-US" sz="2400" i="1" dirty="0">
                    <a:latin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2400" i="1">
                            <a:latin typeface="Cambria Math" panose="02040503050406030204" pitchFamily="18" charset="0"/>
                          </a:rPr>
                          <m:t>α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   </a:t>
                </a:r>
              </a:p>
              <a:p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79" y="1845734"/>
                <a:ext cx="10349345" cy="4023360"/>
              </a:xfrm>
              <a:blipFill>
                <a:blip r:embed="rId2"/>
                <a:stretch>
                  <a:fillRect l="-1767" t="-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CC492-D1A9-43C5-94A2-A6653363A704}" type="slidenum">
              <a:rPr lang="en-US" sz="2000" b="1">
                <a:solidFill>
                  <a:schemeClr val="accent1">
                    <a:lumMod val="50000"/>
                  </a:schemeClr>
                </a:solidFill>
              </a:rPr>
              <a:t>8</a:t>
            </a:fld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ight Brace 4"/>
          <p:cNvSpPr/>
          <p:nvPr/>
        </p:nvSpPr>
        <p:spPr>
          <a:xfrm rot="5400000">
            <a:off x="1874522" y="2181861"/>
            <a:ext cx="631756" cy="2186240"/>
          </a:xfrm>
          <a:prstGeom prst="rightBrac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56866" y="3699234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eccentricity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066" y="2360968"/>
            <a:ext cx="7784517" cy="380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466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Two Orbits (contd.)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820CC492-D1A9-43C5-94A2-A6653363A704}" type="slidenum">
              <a:rPr lang="en-US" sz="2000" b="1">
                <a:solidFill>
                  <a:schemeClr val="accent1">
                    <a:lumMod val="50000"/>
                  </a:schemeClr>
                </a:solidFill>
              </a:rPr>
              <a:pPr/>
              <a:t>9</a:t>
            </a:fld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92" y="1866670"/>
            <a:ext cx="6253736" cy="39884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6929" y="1945496"/>
            <a:ext cx="8859441" cy="406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0947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1294</TotalTime>
  <Words>504</Words>
  <Application>Microsoft Office PowerPoint</Application>
  <PresentationFormat>Widescreen</PresentationFormat>
  <Paragraphs>127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Times New Roman</vt:lpstr>
      <vt:lpstr>Vrinda</vt:lpstr>
      <vt:lpstr>Wingdings</vt:lpstr>
      <vt:lpstr>Retrospect</vt:lpstr>
      <vt:lpstr>Baryonic Force for Accelerated Cosmic Expansion and Generalized Yang-Mills Symmetry</vt:lpstr>
      <vt:lpstr>“Man Delights in Novelty”  – Dorothy Parker</vt:lpstr>
      <vt:lpstr>Generalized Yang-Mills Symmetry </vt:lpstr>
      <vt:lpstr>Baryonic Force between Point Charges</vt:lpstr>
      <vt:lpstr>PowerPoint Presentation</vt:lpstr>
      <vt:lpstr>    Baryonic Force Acting on a Supernova in a Sphere of Galaxies </vt:lpstr>
      <vt:lpstr>Baryonic Orbit</vt:lpstr>
      <vt:lpstr>Comparison of Two Orbits</vt:lpstr>
      <vt:lpstr>Comparison of Two Orbits (contd.)</vt:lpstr>
      <vt:lpstr>Orbit for Two Comparable Baryon Masses</vt:lpstr>
      <vt:lpstr>Wrestle between Baryonic Force and Gravitational Force</vt:lpstr>
      <vt:lpstr>Conclusion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tabassum</dc:creator>
  <cp:lastModifiedBy>Mehbub R Khan</cp:lastModifiedBy>
  <cp:revision>308</cp:revision>
  <dcterms:created xsi:type="dcterms:W3CDTF">2016-04-12T05:36:00Z</dcterms:created>
  <dcterms:modified xsi:type="dcterms:W3CDTF">2017-07-04T01:29:53Z</dcterms:modified>
</cp:coreProperties>
</file>