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5" r:id="rId1"/>
  </p:sldMasterIdLst>
  <p:notesMasterIdLst>
    <p:notesMasterId r:id="rId42"/>
  </p:notesMasterIdLst>
  <p:handoutMasterIdLst>
    <p:handoutMasterId r:id="rId43"/>
  </p:handoutMasterIdLst>
  <p:sldIdLst>
    <p:sldId id="256" r:id="rId2"/>
    <p:sldId id="257" r:id="rId3"/>
    <p:sldId id="281" r:id="rId4"/>
    <p:sldId id="309" r:id="rId5"/>
    <p:sldId id="289" r:id="rId6"/>
    <p:sldId id="310" r:id="rId7"/>
    <p:sldId id="311" r:id="rId8"/>
    <p:sldId id="312" r:id="rId9"/>
    <p:sldId id="320" r:id="rId10"/>
    <p:sldId id="318" r:id="rId11"/>
    <p:sldId id="313" r:id="rId12"/>
    <p:sldId id="314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98" r:id="rId24"/>
    <p:sldId id="316" r:id="rId25"/>
    <p:sldId id="305" r:id="rId26"/>
    <p:sldId id="319" r:id="rId27"/>
    <p:sldId id="315" r:id="rId28"/>
    <p:sldId id="272" r:id="rId29"/>
    <p:sldId id="290" r:id="rId30"/>
    <p:sldId id="293" r:id="rId31"/>
    <p:sldId id="294" r:id="rId32"/>
    <p:sldId id="306" r:id="rId33"/>
    <p:sldId id="296" r:id="rId34"/>
    <p:sldId id="297" r:id="rId35"/>
    <p:sldId id="299" r:id="rId36"/>
    <p:sldId id="307" r:id="rId37"/>
    <p:sldId id="308" r:id="rId38"/>
    <p:sldId id="300" r:id="rId39"/>
    <p:sldId id="301" r:id="rId40"/>
    <p:sldId id="278" r:id="rId41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0" autoAdjust="0"/>
    <p:restoredTop sz="94660"/>
  </p:normalViewPr>
  <p:slideViewPr>
    <p:cSldViewPr snapToGrid="0">
      <p:cViewPr varScale="1">
        <p:scale>
          <a:sx n="71" d="100"/>
          <a:sy n="71" d="100"/>
        </p:scale>
        <p:origin x="42" y="3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410E0B-A31C-47B7-9838-D450ECCDADC6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95FF85-E448-4A18-80B0-86C34CB73B3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878521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7F4DB4-4183-4960-9FCF-62D99A7EA8DA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B16108-4B15-44A6-A4DB-22BCD6C1DD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8462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1482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589486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8232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91146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85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628515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30378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49183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0334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93065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9130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3169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37030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73467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1692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55572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A8227D-FFFB-4D0E-9BC9-FE68B1934015}" type="datetimeFigureOut">
              <a:rPr lang="ko-KR" altLang="en-US" smtClean="0"/>
              <a:t>2018-06-22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7C1617-FFCC-4817-A272-C909D06AAF8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55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31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emf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emf"/><Relationship Id="rId5" Type="http://schemas.openxmlformats.org/officeDocument/2006/relationships/image" Target="../media/image34.png"/><Relationship Id="rId4" Type="http://schemas.openxmlformats.org/officeDocument/2006/relationships/image" Target="../media/image3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-804440" y="95535"/>
            <a:ext cx="9489525" cy="1754278"/>
          </a:xfrm>
        </p:spPr>
        <p:txBody>
          <a:bodyPr/>
          <a:lstStyle/>
          <a:p>
            <a:r>
              <a:rPr lang="en-US" altLang="ko-KR" sz="4400" dirty="0" smtClean="0"/>
              <a:t>Entanglement Entropy </a:t>
            </a:r>
            <a:br>
              <a:rPr lang="en-US" altLang="ko-KR" sz="4400" dirty="0" smtClean="0"/>
            </a:br>
            <a:r>
              <a:rPr lang="en-US" altLang="ko-KR" sz="4400" dirty="0" smtClean="0"/>
              <a:t>in Electric Field</a:t>
            </a:r>
            <a:endParaRPr lang="ko-KR" altLang="en-US" sz="4400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368490" y="1965278"/>
            <a:ext cx="10190242" cy="4490114"/>
          </a:xfrm>
        </p:spPr>
        <p:txBody>
          <a:bodyPr>
            <a:noAutofit/>
          </a:bodyPr>
          <a:lstStyle/>
          <a:p>
            <a:pPr fontAlgn="b"/>
            <a:r>
              <a:rPr lang="en-US" altLang="ko-KR" b="1" dirty="0"/>
              <a:t>Mini workshop for the entanglement entropy at SKKU</a:t>
            </a:r>
            <a:endParaRPr lang="en-US" altLang="ko-KR" dirty="0"/>
          </a:p>
          <a:p>
            <a:pPr fontAlgn="b"/>
            <a:r>
              <a:rPr lang="en-US" altLang="ko-KR" b="1" dirty="0"/>
              <a:t>[June 21 (Thu.) - June 22 (Fri.), 2018]</a:t>
            </a:r>
            <a:endParaRPr lang="en-US" altLang="ko-KR" dirty="0"/>
          </a:p>
          <a:p>
            <a:r>
              <a:rPr lang="en-US" altLang="ko-KR" sz="3000" dirty="0" smtClean="0"/>
              <a:t>SKKU, Suwon, Korea</a:t>
            </a:r>
            <a:endParaRPr lang="en-US" altLang="ko-KR" sz="3000" dirty="0" smtClean="0"/>
          </a:p>
          <a:p>
            <a:endParaRPr lang="en-US" altLang="ko-KR" sz="3000" b="1" dirty="0" smtClean="0"/>
          </a:p>
          <a:p>
            <a:r>
              <a:rPr lang="en-US" altLang="ko-KR" sz="3000" b="1" dirty="0" smtClean="0"/>
              <a:t>Kyung </a:t>
            </a:r>
            <a:r>
              <a:rPr lang="en-US" altLang="ko-KR" sz="3000" b="1" dirty="0" err="1" smtClean="0"/>
              <a:t>Kiu</a:t>
            </a:r>
            <a:r>
              <a:rPr lang="en-US" altLang="ko-KR" sz="3000" b="1" dirty="0" smtClean="0"/>
              <a:t> Kim (</a:t>
            </a:r>
            <a:r>
              <a:rPr lang="en-US" altLang="ko-KR" sz="3000" b="1" dirty="0" err="1" smtClean="0"/>
              <a:t>Sejong</a:t>
            </a:r>
            <a:r>
              <a:rPr lang="en-US" altLang="ko-KR" sz="3000" b="1" dirty="0" smtClean="0"/>
              <a:t> Univ.)</a:t>
            </a:r>
          </a:p>
          <a:p>
            <a:r>
              <a:rPr lang="en-US" altLang="ko-KR" sz="2400" dirty="0" smtClean="0"/>
              <a:t>In collaboration with </a:t>
            </a:r>
            <a:r>
              <a:rPr lang="en-US" altLang="ko-KR" sz="3000" dirty="0" smtClean="0"/>
              <a:t/>
            </a:r>
            <a:br>
              <a:rPr lang="en-US" altLang="ko-KR" sz="3000" dirty="0" smtClean="0"/>
            </a:br>
            <a:r>
              <a:rPr lang="en-US" altLang="ko-KR" sz="2800" dirty="0" err="1" smtClean="0"/>
              <a:t>Chanyong</a:t>
            </a:r>
            <a:r>
              <a:rPr lang="en-US" altLang="ko-KR" sz="2800" dirty="0" smtClean="0"/>
              <a:t> Park(GIST), Jung Hun Lee(GIST) and </a:t>
            </a:r>
            <a:r>
              <a:rPr lang="en-US" altLang="ko-KR" sz="2800" dirty="0" err="1" smtClean="0"/>
              <a:t>Byoungjoon</a:t>
            </a:r>
            <a:r>
              <a:rPr lang="en-US" altLang="ko-KR" sz="2800" dirty="0" smtClean="0"/>
              <a:t> </a:t>
            </a:r>
            <a:r>
              <a:rPr lang="en-US" altLang="ko-KR" sz="2800" dirty="0" err="1" smtClean="0"/>
              <a:t>Ahn</a:t>
            </a:r>
            <a:r>
              <a:rPr lang="en-US" altLang="ko-KR" sz="2800" dirty="0" smtClean="0"/>
              <a:t>(</a:t>
            </a:r>
            <a:r>
              <a:rPr lang="en-US" altLang="ko-KR" sz="2800" dirty="0" err="1" smtClean="0"/>
              <a:t>Yonsei</a:t>
            </a:r>
            <a:r>
              <a:rPr lang="en-US" altLang="ko-KR" sz="2800" dirty="0" smtClean="0"/>
              <a:t> Univ.)</a:t>
            </a:r>
          </a:p>
          <a:p>
            <a:r>
              <a:rPr lang="en-US" altLang="ko-KR" sz="2800" dirty="0" smtClean="0"/>
              <a:t>Based on 1804.00412</a:t>
            </a:r>
            <a:endParaRPr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56878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r>
              <a:rPr lang="en-US" altLang="ko-KR" sz="4400" dirty="0"/>
              <a:t>Motivation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8"/>
            <a:ext cx="11443176" cy="5011104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Therefore, we study the holographic entanglement entropy in an external source.</a:t>
            </a:r>
          </a:p>
          <a:p>
            <a:r>
              <a:rPr lang="en-US" altLang="ko-KR" sz="3000" dirty="0" smtClean="0"/>
              <a:t>This could be compared to result from some experiment near future.</a:t>
            </a:r>
          </a:p>
          <a:p>
            <a:r>
              <a:rPr lang="en-US" altLang="ko-KR" sz="3000" dirty="0" smtClean="0"/>
              <a:t>Since one of the basic experiment to investigate matters to see responses to an electric field, we choose the electric field as a source.</a:t>
            </a:r>
          </a:p>
          <a:p>
            <a:r>
              <a:rPr lang="en-US" altLang="ko-KR" sz="3000" dirty="0"/>
              <a:t>Thus, we will examine  entanglement entropy changes by applying an electric field in gauge/gravity duality.</a:t>
            </a:r>
          </a:p>
          <a:p>
            <a:endParaRPr lang="en-US" altLang="ko-KR" sz="3000" dirty="0" smtClean="0"/>
          </a:p>
          <a:p>
            <a:endParaRPr lang="en-US" altLang="ko-KR" sz="3000" dirty="0" smtClean="0"/>
          </a:p>
          <a:p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3628295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64461"/>
            <a:ext cx="10797865" cy="1390266"/>
          </a:xfrm>
        </p:spPr>
        <p:txBody>
          <a:bodyPr>
            <a:normAutofit fontScale="90000"/>
          </a:bodyPr>
          <a:lstStyle/>
          <a:p>
            <a:r>
              <a:rPr lang="en-US" altLang="ko-KR" sz="4400" dirty="0"/>
              <a:t>Response of Entanglement Entropy to DC Electric Field</a:t>
            </a:r>
            <a:br>
              <a:rPr lang="en-US" altLang="ko-KR" sz="4400" dirty="0"/>
            </a:b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3969" y="1440872"/>
            <a:ext cx="10320027" cy="5011104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How does a system change by turning an external electric field?</a:t>
            </a:r>
          </a:p>
          <a:p>
            <a:r>
              <a:rPr lang="en-US" altLang="ko-KR" sz="3000" dirty="0" smtClean="0"/>
              <a:t>The electric field induces a current. </a:t>
            </a:r>
          </a:p>
          <a:p>
            <a:r>
              <a:rPr lang="en-US" altLang="ko-KR" sz="3000" dirty="0" smtClean="0"/>
              <a:t>In addition it also induces a heat current.</a:t>
            </a:r>
          </a:p>
          <a:p>
            <a:endParaRPr lang="en-US" altLang="ko-KR" sz="3000" dirty="0"/>
          </a:p>
          <a:p>
            <a:endParaRPr lang="en-US" altLang="ko-KR" sz="3000" dirty="0" smtClean="0"/>
          </a:p>
          <a:p>
            <a:r>
              <a:rPr lang="en-US" altLang="ko-KR" sz="3000" dirty="0" smtClean="0"/>
              <a:t>The coefficients are given by Green’s Function(Two point Functions)</a:t>
            </a:r>
          </a:p>
          <a:p>
            <a:endParaRPr lang="en-US" altLang="ko-KR" sz="3000" dirty="0"/>
          </a:p>
          <a:p>
            <a:endParaRPr lang="en-US" altLang="ko-KR" sz="3000" dirty="0" smtClean="0"/>
          </a:p>
          <a:p>
            <a:endParaRPr lang="en-US" altLang="ko-KR" sz="3000" dirty="0"/>
          </a:p>
          <a:p>
            <a:endParaRPr lang="en-US" altLang="ko-KR" sz="3000" dirty="0" smtClean="0"/>
          </a:p>
          <a:p>
            <a:endParaRPr lang="en-US" altLang="ko-KR" sz="3000" dirty="0"/>
          </a:p>
          <a:p>
            <a:endParaRPr lang="en-US" altLang="ko-KR" sz="3000" dirty="0" smtClean="0"/>
          </a:p>
          <a:p>
            <a:endParaRPr lang="en-US" altLang="ko-KR" sz="3000" dirty="0" smtClean="0"/>
          </a:p>
          <a:p>
            <a:endParaRPr lang="ko-KR" altLang="en-US" sz="3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6109" y="3612256"/>
            <a:ext cx="5833674" cy="1225781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06072" y="5421977"/>
            <a:ext cx="1026146" cy="129369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0793" y="5365425"/>
            <a:ext cx="1977623" cy="1456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2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64461"/>
            <a:ext cx="10797865" cy="1390266"/>
          </a:xfrm>
        </p:spPr>
        <p:txBody>
          <a:bodyPr>
            <a:normAutofit fontScale="90000"/>
          </a:bodyPr>
          <a:lstStyle/>
          <a:p>
            <a:r>
              <a:rPr lang="en-US" altLang="ko-KR" sz="4400" dirty="0"/>
              <a:t>Response of Entanglement Entropy to DC Electric Field</a:t>
            </a:r>
            <a:br>
              <a:rPr lang="en-US" altLang="ko-KR" sz="4400" dirty="0"/>
            </a:b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662030"/>
            <a:ext cx="9316504" cy="5011104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These two point functions are called </a:t>
            </a:r>
            <a:br>
              <a:rPr lang="en-US" altLang="ko-KR" sz="3000" dirty="0" smtClean="0"/>
            </a:br>
            <a:r>
              <a:rPr lang="en-US" altLang="ko-KR" sz="3000" dirty="0" smtClean="0"/>
              <a:t>electric conductivity, thermoelectric conductivity, thermal conductivity</a:t>
            </a:r>
          </a:p>
          <a:p>
            <a:endParaRPr lang="en-US" altLang="ko-KR" sz="3000" dirty="0" smtClean="0"/>
          </a:p>
          <a:p>
            <a:endParaRPr lang="ko-KR" altLang="en-US" sz="3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4069" y="3329649"/>
            <a:ext cx="5545714" cy="108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1418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1237867"/>
          </a:xfrm>
        </p:spPr>
        <p:txBody>
          <a:bodyPr>
            <a:normAutofit fontScale="90000"/>
          </a:bodyPr>
          <a:lstStyle/>
          <a:p>
            <a:r>
              <a:rPr lang="en-US" altLang="ko-KR" sz="4400" dirty="0">
                <a:solidFill>
                  <a:schemeClr val="accent1">
                    <a:lumMod val="50000"/>
                  </a:schemeClr>
                </a:solidFill>
              </a:rPr>
              <a:t>Background dual to a system in </a:t>
            </a:r>
            <a:r>
              <a:rPr lang="en-US" altLang="ko-KR" sz="4400" dirty="0" smtClean="0">
                <a:solidFill>
                  <a:schemeClr val="accent1">
                    <a:lumMod val="50000"/>
                  </a:schemeClr>
                </a:solidFill>
              </a:rPr>
              <a:t>an external </a:t>
            </a:r>
            <a:r>
              <a:rPr lang="en-US" altLang="ko-KR" sz="4400" dirty="0">
                <a:solidFill>
                  <a:schemeClr val="accent1">
                    <a:lumMod val="50000"/>
                  </a:schemeClr>
                </a:solidFill>
              </a:rPr>
              <a:t>fields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641250"/>
            <a:ext cx="9603275" cy="5011104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A  non-dynamical electric and magnetic field in gauge/gravity duality correspond to a local bulk gauge field.</a:t>
            </a:r>
          </a:p>
          <a:p>
            <a:endParaRPr lang="en-US" altLang="ko-KR" sz="3000" dirty="0"/>
          </a:p>
          <a:p>
            <a:endParaRPr lang="en-US" altLang="ko-KR" sz="3000" dirty="0" smtClean="0"/>
          </a:p>
          <a:p>
            <a:endParaRPr lang="en-US" altLang="ko-KR" sz="3000" dirty="0"/>
          </a:p>
          <a:p>
            <a:r>
              <a:rPr lang="en-US" altLang="ko-KR" sz="3000" dirty="0" smtClean="0"/>
              <a:t>We choose d = 3, </a:t>
            </a:r>
            <a:r>
              <a:rPr lang="en-US" altLang="ko-KR" sz="3000" dirty="0" err="1" smtClean="0"/>
              <a:t>i.e</a:t>
            </a:r>
            <a:r>
              <a:rPr lang="en-US" altLang="ko-KR" sz="3000" dirty="0" smtClean="0"/>
              <a:t>, 2+1 dimensional CFT, because there have been a lot of works on this topic recently.</a:t>
            </a:r>
            <a:endParaRPr lang="ko-KR" altLang="en-US" sz="3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4526" y="3116409"/>
            <a:ext cx="5047384" cy="752592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9027" y="3962397"/>
            <a:ext cx="2953389" cy="6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919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1224013"/>
          </a:xfrm>
        </p:spPr>
        <p:txBody>
          <a:bodyPr>
            <a:normAutofit fontScale="90000"/>
          </a:bodyPr>
          <a:lstStyle/>
          <a:p>
            <a:r>
              <a:rPr lang="en-US" altLang="ko-KR" sz="4400" dirty="0">
                <a:solidFill>
                  <a:schemeClr val="accent1">
                    <a:lumMod val="50000"/>
                  </a:schemeClr>
                </a:solidFill>
              </a:rPr>
              <a:t>Background dual to a system in an external fields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627396"/>
            <a:ext cx="9603275" cy="5011104"/>
          </a:xfrm>
        </p:spPr>
        <p:txBody>
          <a:bodyPr>
            <a:normAutofit/>
          </a:bodyPr>
          <a:lstStyle/>
          <a:p>
            <a:r>
              <a:rPr lang="en-US" altLang="ko-KR" sz="3000" dirty="0" err="1" smtClean="0"/>
              <a:t>Dyonic</a:t>
            </a:r>
            <a:r>
              <a:rPr lang="en-US" altLang="ko-KR" sz="3000" dirty="0" smtClean="0"/>
              <a:t> BH</a:t>
            </a:r>
          </a:p>
          <a:p>
            <a:endParaRPr lang="en-US" altLang="ko-KR" sz="3000" dirty="0"/>
          </a:p>
          <a:p>
            <a:endParaRPr lang="en-US" altLang="ko-KR" sz="3000" dirty="0" smtClean="0"/>
          </a:p>
          <a:p>
            <a:endParaRPr lang="en-US" altLang="ko-KR" sz="3000" dirty="0"/>
          </a:p>
          <a:p>
            <a:endParaRPr lang="en-US" altLang="ko-KR" sz="3000" dirty="0" smtClean="0"/>
          </a:p>
          <a:p>
            <a:r>
              <a:rPr lang="en-US" altLang="ko-KR" sz="3000" dirty="0" err="1" smtClean="0"/>
              <a:t>Dyonic</a:t>
            </a:r>
            <a:r>
              <a:rPr lang="en-US" altLang="ko-KR" sz="3000" dirty="0" smtClean="0"/>
              <a:t> BH + gauge field</a:t>
            </a:r>
            <a:br>
              <a:rPr lang="en-US" altLang="ko-KR" sz="3000" dirty="0" smtClean="0"/>
            </a:br>
            <a:r>
              <a:rPr lang="en-US" altLang="ko-KR" sz="3000" dirty="0" smtClean="0"/>
              <a:t>; weak electric field</a:t>
            </a:r>
            <a:br>
              <a:rPr lang="en-US" altLang="ko-KR" sz="3000" dirty="0" smtClean="0"/>
            </a:br>
            <a:r>
              <a:rPr lang="en-US" altLang="ko-KR" sz="3000" dirty="0" smtClean="0"/>
              <a:t>   ( DC or AC )  </a:t>
            </a:r>
            <a:endParaRPr lang="en-US" altLang="ko-KR" sz="3000" dirty="0"/>
          </a:p>
          <a:p>
            <a:endParaRPr lang="ko-KR" altLang="en-US" sz="30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376" y="1227268"/>
            <a:ext cx="4763916" cy="2430332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3791" y="4132948"/>
            <a:ext cx="4146938" cy="2448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509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r>
              <a:rPr lang="en-US" altLang="ko-KR" sz="4400" dirty="0" smtClean="0"/>
              <a:t>DC electric field for simplicity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8"/>
            <a:ext cx="9603275" cy="5011104"/>
          </a:xfrm>
        </p:spPr>
        <p:txBody>
          <a:bodyPr>
            <a:normAutofit/>
          </a:bodyPr>
          <a:lstStyle/>
          <a:p>
            <a:r>
              <a:rPr lang="en-US" altLang="ko-KR" sz="3000" dirty="0" err="1" smtClean="0"/>
              <a:t>Axion</a:t>
            </a:r>
            <a:r>
              <a:rPr lang="en-US" altLang="ko-KR" sz="3000" dirty="0" smtClean="0"/>
              <a:t> Model( To have finite DC conductivity ) </a:t>
            </a:r>
            <a:endParaRPr lang="ko-KR" altLang="en-US" sz="30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161" y="2048024"/>
            <a:ext cx="6596365" cy="1145552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8092" y="3482712"/>
            <a:ext cx="4815147" cy="2947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819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8"/>
            <a:ext cx="9603275" cy="5011104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This bulk theory admits a black brane solution.</a:t>
            </a:r>
            <a:endParaRPr lang="ko-KR" altLang="en-US" sz="3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0601" y="2048705"/>
            <a:ext cx="4476750" cy="1323975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2406" y="3372680"/>
            <a:ext cx="8162925" cy="552450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3035" y="2352804"/>
            <a:ext cx="3684643" cy="712364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29103" y="4114400"/>
            <a:ext cx="5277820" cy="251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236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8"/>
            <a:ext cx="9603275" cy="5011104"/>
          </a:xfrm>
        </p:spPr>
        <p:txBody>
          <a:bodyPr>
            <a:normAutofit/>
          </a:bodyPr>
          <a:lstStyle/>
          <a:p>
            <a:endParaRPr lang="ko-KR" altLang="en-US" sz="3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9111" y="1555212"/>
            <a:ext cx="7657457" cy="186686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002" y="3748352"/>
            <a:ext cx="7194226" cy="2556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316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8"/>
            <a:ext cx="9603275" cy="5011104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Current and Heat current</a:t>
            </a:r>
          </a:p>
          <a:p>
            <a:endParaRPr lang="en-US" altLang="ko-KR" sz="3000" dirty="0"/>
          </a:p>
          <a:p>
            <a:endParaRPr lang="en-US" altLang="ko-KR" sz="3000" dirty="0" smtClean="0"/>
          </a:p>
          <a:p>
            <a:r>
              <a:rPr lang="en-US" altLang="ko-KR" sz="3000" dirty="0" smtClean="0"/>
              <a:t>In-falling BC</a:t>
            </a:r>
            <a:endParaRPr lang="ko-KR" altLang="en-US" sz="3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6912" y="2102428"/>
            <a:ext cx="4543425" cy="6858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4841" y="3845150"/>
            <a:ext cx="8522547" cy="1810718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907" y="5729236"/>
            <a:ext cx="3343275" cy="83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078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r>
              <a:rPr lang="en-US" altLang="ko-KR" sz="4400" dirty="0" smtClean="0"/>
              <a:t>Contents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8"/>
            <a:ext cx="9603275" cy="5011104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Conductivities</a:t>
            </a:r>
            <a:endParaRPr lang="ko-KR" altLang="en-US" sz="3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555" y="1975474"/>
            <a:ext cx="4654261" cy="1212929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320" y="3499515"/>
            <a:ext cx="6929679" cy="103724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92590" y="4767020"/>
            <a:ext cx="5876925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394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r>
              <a:rPr lang="en-US" altLang="ko-KR" sz="4400" dirty="0" smtClean="0"/>
              <a:t>Contents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9" y="1419578"/>
            <a:ext cx="8448976" cy="5011104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Motivation</a:t>
            </a:r>
          </a:p>
          <a:p>
            <a:r>
              <a:rPr lang="en-US" altLang="ko-KR" sz="3000" dirty="0" smtClean="0"/>
              <a:t>Bulk dual to a system in an external field</a:t>
            </a:r>
          </a:p>
          <a:p>
            <a:r>
              <a:rPr lang="en-US" altLang="ko-KR" sz="3000" dirty="0" smtClean="0"/>
              <a:t>Response of Entanglement Entropy to DC Electric Field</a:t>
            </a:r>
            <a:br>
              <a:rPr lang="en-US" altLang="ko-KR" sz="3000" dirty="0" smtClean="0"/>
            </a:br>
            <a:r>
              <a:rPr lang="en-US" altLang="ko-KR" sz="3000" dirty="0" smtClean="0"/>
              <a:t>- Strip case</a:t>
            </a:r>
            <a:br>
              <a:rPr lang="en-US" altLang="ko-KR" sz="3000" dirty="0" smtClean="0"/>
            </a:br>
            <a:r>
              <a:rPr lang="en-US" altLang="ko-KR" sz="3000" dirty="0" smtClean="0"/>
              <a:t>- Wedge case</a:t>
            </a:r>
          </a:p>
          <a:p>
            <a:r>
              <a:rPr lang="en-US" altLang="ko-KR" sz="3000" dirty="0" smtClean="0"/>
              <a:t>Discussion and Future Direction</a:t>
            </a:r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400824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r>
              <a:rPr lang="en-US" altLang="ko-KR" sz="4400" dirty="0" smtClean="0"/>
              <a:t>HEE in this background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8"/>
            <a:ext cx="9603275" cy="5011104"/>
          </a:xfrm>
        </p:spPr>
        <p:txBody>
          <a:bodyPr>
            <a:normAutofit/>
          </a:bodyPr>
          <a:lstStyle/>
          <a:p>
            <a:endParaRPr lang="en-US" altLang="ko-KR" sz="3000" dirty="0" smtClean="0"/>
          </a:p>
          <a:p>
            <a:endParaRPr lang="en-US" altLang="ko-KR" sz="3000" dirty="0"/>
          </a:p>
          <a:p>
            <a:endParaRPr lang="en-US" altLang="ko-KR" sz="3000" dirty="0" smtClean="0"/>
          </a:p>
          <a:p>
            <a:r>
              <a:rPr lang="en-US" altLang="ko-KR" sz="3000" dirty="0" err="1" smtClean="0"/>
              <a:t>Ryu-Takayanagi</a:t>
            </a:r>
            <a:r>
              <a:rPr lang="en-US" altLang="ko-KR" sz="3000" dirty="0" smtClean="0"/>
              <a:t> Formula (</a:t>
            </a:r>
            <a:r>
              <a:rPr lang="en-US" altLang="ko-KR" sz="3000" smtClean="0"/>
              <a:t>The Strip case)</a:t>
            </a:r>
            <a:endParaRPr lang="en-US" altLang="ko-KR" sz="3000" dirty="0"/>
          </a:p>
          <a:p>
            <a:endParaRPr lang="ko-KR" altLang="en-US" sz="3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8575" y="1476773"/>
            <a:ext cx="5876925" cy="13525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3525" y="3826452"/>
            <a:ext cx="4371975" cy="59055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1099" y="4727863"/>
            <a:ext cx="507682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500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8"/>
            <a:ext cx="9603275" cy="5011104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A convenient coordinate</a:t>
            </a:r>
            <a:endParaRPr lang="ko-KR" altLang="en-US" sz="3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240" y="1994098"/>
            <a:ext cx="4885336" cy="963848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9458" y="1253877"/>
            <a:ext cx="4461529" cy="1771663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641" y="3025540"/>
            <a:ext cx="4246234" cy="101384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0641" y="4200561"/>
            <a:ext cx="5321012" cy="1081070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36221" y="3330335"/>
            <a:ext cx="4964119" cy="3340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695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8"/>
            <a:ext cx="9603275" cy="5011104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S = A /4 G</a:t>
            </a:r>
          </a:p>
          <a:p>
            <a:endParaRPr lang="en-US" altLang="ko-KR" sz="3000" dirty="0"/>
          </a:p>
          <a:p>
            <a:r>
              <a:rPr lang="en-US" altLang="ko-KR" sz="3000" dirty="0" smtClean="0"/>
              <a:t>Expand z</a:t>
            </a:r>
          </a:p>
          <a:p>
            <a:endParaRPr lang="en-US" altLang="ko-KR" sz="3000" dirty="0"/>
          </a:p>
          <a:p>
            <a:endParaRPr lang="en-US" altLang="ko-KR" sz="3000" dirty="0" smtClean="0"/>
          </a:p>
          <a:p>
            <a:r>
              <a:rPr lang="en-US" altLang="ko-KR" sz="3000" dirty="0" err="1" smtClean="0"/>
              <a:t>Eom</a:t>
            </a:r>
            <a:r>
              <a:rPr lang="en-US" altLang="ko-KR" sz="3000" dirty="0" smtClean="0"/>
              <a:t> :  Even and Odd</a:t>
            </a:r>
            <a:endParaRPr lang="ko-KR" altLang="en-US" sz="3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9959" y="1547381"/>
            <a:ext cx="3924300" cy="8953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8084" y="3077873"/>
            <a:ext cx="3448050" cy="61912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7429" y="5047417"/>
            <a:ext cx="6803922" cy="1613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045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3089" y="1267177"/>
            <a:ext cx="9603275" cy="5181389"/>
          </a:xfrm>
        </p:spPr>
        <p:txBody>
          <a:bodyPr>
            <a:normAutofit/>
          </a:bodyPr>
          <a:lstStyle/>
          <a:p>
            <a:endParaRPr lang="en-US" altLang="ko-KR" sz="3000" dirty="0" smtClean="0"/>
          </a:p>
          <a:p>
            <a:endParaRPr lang="en-US" altLang="ko-KR" sz="3000" dirty="0"/>
          </a:p>
          <a:p>
            <a:r>
              <a:rPr lang="en-US" altLang="ko-KR" sz="3000" dirty="0" smtClean="0"/>
              <a:t>Zeroth order : we obtained analytic result in some limits and numerical result.</a:t>
            </a:r>
          </a:p>
          <a:p>
            <a:r>
              <a:rPr lang="en-US" altLang="ko-KR" sz="3000" dirty="0" smtClean="0"/>
              <a:t>Analytic results in the small l limit</a:t>
            </a:r>
            <a:endParaRPr lang="ko-KR" altLang="en-US" sz="30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685" y="1266754"/>
            <a:ext cx="4704759" cy="1197884"/>
          </a:xfrm>
          <a:prstGeom prst="rect">
            <a:avLst/>
          </a:prstGeom>
        </p:spPr>
      </p:pic>
      <p:pic>
        <p:nvPicPr>
          <p:cNvPr id="10" name="그림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9593" y="4047124"/>
            <a:ext cx="8828841" cy="1427079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3287" y="5496645"/>
            <a:ext cx="6395081" cy="974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84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800" dirty="0" smtClean="0"/>
              <a:t>Zero temperature result</a:t>
            </a:r>
            <a:endParaRPr lang="ko-KR" altLang="en-US" sz="2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1035" y="2836193"/>
            <a:ext cx="8219560" cy="225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152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64" y="111869"/>
            <a:ext cx="8859982" cy="5589747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20817" y="5701616"/>
            <a:ext cx="4276502" cy="1052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58024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73" y="393669"/>
            <a:ext cx="9448799" cy="6159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10396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796" y="1303775"/>
            <a:ext cx="7052477" cy="5123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991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63089" y="1267178"/>
            <a:ext cx="9603275" cy="5011104"/>
          </a:xfrm>
        </p:spPr>
        <p:txBody>
          <a:bodyPr>
            <a:normAutofit/>
          </a:bodyPr>
          <a:lstStyle/>
          <a:p>
            <a:endParaRPr lang="en-US" altLang="ko-KR" sz="3000" dirty="0" smtClean="0"/>
          </a:p>
          <a:p>
            <a:endParaRPr lang="en-US" altLang="ko-KR" sz="3000" dirty="0"/>
          </a:p>
          <a:p>
            <a:r>
              <a:rPr lang="en-US" altLang="ko-KR" sz="3000" dirty="0" smtClean="0"/>
              <a:t>No linear response to the electric field!</a:t>
            </a:r>
          </a:p>
          <a:p>
            <a:r>
              <a:rPr lang="en-US" altLang="ko-KR" sz="3000" dirty="0"/>
              <a:t>T</a:t>
            </a:r>
            <a:r>
              <a:rPr lang="en-US" altLang="ko-KR" sz="3000" dirty="0" smtClean="0"/>
              <a:t>o see the effect of entanglement entropy from electric field, we have to consider quadratic order in the electric field. </a:t>
            </a:r>
          </a:p>
          <a:p>
            <a:r>
              <a:rPr lang="en-US" altLang="ko-KR" sz="3000" dirty="0" smtClean="0"/>
              <a:t>We don’t know the background.</a:t>
            </a:r>
          </a:p>
          <a:p>
            <a:r>
              <a:rPr lang="en-US" altLang="ko-KR" sz="3000" dirty="0" smtClean="0"/>
              <a:t>We cannot see the change under an electric field in this case. </a:t>
            </a:r>
            <a:endParaRPr lang="ko-KR" altLang="en-US" sz="30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3918" y="1376536"/>
            <a:ext cx="4704759" cy="1197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216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7333" y="634621"/>
            <a:ext cx="11052917" cy="5800298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Why can’t we see the linear response?</a:t>
            </a:r>
          </a:p>
          <a:p>
            <a:r>
              <a:rPr lang="en-US" altLang="ko-KR" sz="2800" dirty="0" smtClean="0"/>
              <a:t>This case is so symmetric case. The solution of first order equation is an odd function!</a:t>
            </a:r>
            <a:endParaRPr lang="ko-KR" altLang="en-US" sz="2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022" y="2186265"/>
            <a:ext cx="8498125" cy="201529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537" y="4273673"/>
            <a:ext cx="3913708" cy="2395494"/>
          </a:xfrm>
          <a:prstGeom prst="rect">
            <a:avLst/>
          </a:prstGeom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1284" y="4103681"/>
            <a:ext cx="3862496" cy="2754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31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142210"/>
            <a:ext cx="10797865" cy="976906"/>
          </a:xfrm>
        </p:spPr>
        <p:txBody>
          <a:bodyPr>
            <a:normAutofit/>
          </a:bodyPr>
          <a:lstStyle/>
          <a:p>
            <a:r>
              <a:rPr lang="en-US" altLang="ko-KR" sz="4400" dirty="0" smtClean="0"/>
              <a:t>(</a:t>
            </a:r>
            <a:r>
              <a:rPr lang="en-US" altLang="ko-KR" sz="4400" dirty="0"/>
              <a:t>Holographic) entanglement entropy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166885"/>
            <a:ext cx="11630212" cy="5529750"/>
          </a:xfrm>
        </p:spPr>
        <p:txBody>
          <a:bodyPr>
            <a:normAutofit lnSpcReduction="10000"/>
          </a:bodyPr>
          <a:lstStyle/>
          <a:p>
            <a:endParaRPr lang="en-US" altLang="ko-KR" sz="3000" dirty="0" smtClean="0"/>
          </a:p>
          <a:p>
            <a:endParaRPr lang="en-US" altLang="ko-KR" sz="3000" dirty="0"/>
          </a:p>
          <a:p>
            <a:endParaRPr lang="en-US" altLang="ko-KR" sz="3000" dirty="0" smtClean="0"/>
          </a:p>
          <a:p>
            <a:pPr marL="0" indent="0">
              <a:buNone/>
            </a:pPr>
            <a:endParaRPr lang="en-US" altLang="ko-KR" sz="2800" dirty="0" smtClean="0"/>
          </a:p>
          <a:p>
            <a:pPr marL="0" indent="0">
              <a:buNone/>
            </a:pPr>
            <a:endParaRPr lang="en-US" altLang="ko-KR" sz="2800" dirty="0" smtClean="0"/>
          </a:p>
          <a:p>
            <a:r>
              <a:rPr lang="en-US" altLang="ko-KR" sz="2800" dirty="0" smtClean="0"/>
              <a:t>Entanglement Entropy of a state</a:t>
            </a:r>
            <a:endParaRPr lang="en-US" altLang="ko-KR" sz="2800" dirty="0"/>
          </a:p>
          <a:p>
            <a:r>
              <a:rPr lang="en-US" altLang="ko-KR" sz="2800" dirty="0"/>
              <a:t>This quantity is non-local, because of nontrivial trace on the subspace.</a:t>
            </a:r>
            <a:r>
              <a:rPr lang="en-US" altLang="ko-KR" sz="2800" dirty="0" smtClean="0"/>
              <a:t> </a:t>
            </a:r>
          </a:p>
          <a:p>
            <a:r>
              <a:rPr lang="en-US" altLang="ko-KR" sz="2800" dirty="0" smtClean="0"/>
              <a:t>In most cases, it is not easy to calculate this quantity.</a:t>
            </a:r>
            <a:br>
              <a:rPr lang="en-US" altLang="ko-KR" sz="2800" dirty="0" smtClean="0"/>
            </a:br>
            <a:r>
              <a:rPr lang="en-US" altLang="ko-KR" sz="2800" dirty="0" smtClean="0"/>
              <a:t>-Almost free theories.</a:t>
            </a:r>
            <a:br>
              <a:rPr lang="en-US" altLang="ko-KR" sz="2800" dirty="0" smtClean="0"/>
            </a:br>
            <a:endParaRPr lang="ko-KR" altLang="en-US" sz="28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3591" y="3133050"/>
            <a:ext cx="6006509" cy="662899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564" y="936069"/>
            <a:ext cx="3219262" cy="206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02354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7334" y="641445"/>
            <a:ext cx="10029336" cy="5950424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To obtain the effect of the electric field, we may try two kinds of situations</a:t>
            </a:r>
            <a:br>
              <a:rPr lang="en-US" altLang="ko-KR" sz="2800" dirty="0" smtClean="0"/>
            </a:br>
            <a:r>
              <a:rPr lang="en-US" altLang="ko-KR" sz="2800" dirty="0" smtClean="0"/>
              <a:t>- finding the quadratic order background in the electric field </a:t>
            </a:r>
            <a:r>
              <a:rPr lang="en-US" altLang="ko-KR" sz="2800" dirty="0"/>
              <a:t/>
            </a:r>
            <a:br>
              <a:rPr lang="en-US" altLang="ko-KR" sz="2800" dirty="0"/>
            </a:br>
            <a:r>
              <a:rPr lang="en-US" altLang="ko-KR" sz="2800" dirty="0" smtClean="0"/>
              <a:t>- Or we can try an asymmetric case.</a:t>
            </a:r>
          </a:p>
          <a:p>
            <a:r>
              <a:rPr lang="en-US" altLang="ko-KR" sz="2800" dirty="0" smtClean="0"/>
              <a:t>Entanglement entropy with a wedge entangling region!</a:t>
            </a:r>
            <a:endParaRPr lang="ko-KR" altLang="en-US" sz="2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5867" y="3834927"/>
            <a:ext cx="8425892" cy="1282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7407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7334" y="648269"/>
            <a:ext cx="8596668" cy="539309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Wedge Type</a:t>
            </a:r>
            <a:endParaRPr lang="ko-KR" altLang="en-US" sz="28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318" y="1677180"/>
            <a:ext cx="9384307" cy="347485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127" y="5650837"/>
            <a:ext cx="8524875" cy="781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336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7334" y="648269"/>
            <a:ext cx="8596668" cy="539309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The area</a:t>
            </a:r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r>
              <a:rPr lang="en-US" altLang="ko-KR" sz="2800" dirty="0" smtClean="0"/>
              <a:t>Small angle limit</a:t>
            </a:r>
            <a:endParaRPr lang="ko-KR" altLang="en-US" sz="2800" dirty="0"/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2386" y="1411475"/>
            <a:ext cx="9769929" cy="1161829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0246" y="3454497"/>
            <a:ext cx="6261379" cy="1003132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9872" y="4457629"/>
            <a:ext cx="7998591" cy="2041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1524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77334" y="648269"/>
            <a:ext cx="8596668" cy="539309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Small R </a:t>
            </a:r>
            <a:r>
              <a:rPr lang="en-US" altLang="ko-KR" sz="2800" dirty="0" smtClean="0">
                <a:sym typeface="Wingdings" panose="05000000000000000000" pitchFamily="2" charset="2"/>
              </a:rPr>
              <a:t> the solution can be expanded in terms of polynomials of rho.</a:t>
            </a:r>
            <a:endParaRPr lang="ko-KR" altLang="en-US" sz="28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154" y="1896773"/>
            <a:ext cx="9525000" cy="2524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57177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8061" y="260342"/>
            <a:ext cx="8596668" cy="5393093"/>
          </a:xfrm>
        </p:spPr>
        <p:txBody>
          <a:bodyPr>
            <a:normAutofit/>
          </a:bodyPr>
          <a:lstStyle/>
          <a:p>
            <a:r>
              <a:rPr lang="en-US" altLang="ko-KR" sz="2800" dirty="0" err="1" smtClean="0"/>
              <a:t>eoms</a:t>
            </a:r>
            <a:endParaRPr lang="ko-KR" altLang="en-US"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737" y="771377"/>
            <a:ext cx="7896225" cy="178117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709" y="2552552"/>
            <a:ext cx="8686800" cy="384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1342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72868" y="259308"/>
            <a:ext cx="8596668" cy="5857474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Regularized Area</a:t>
            </a:r>
            <a:endParaRPr lang="en-US" altLang="ko-KR" sz="2800" dirty="0"/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r>
              <a:rPr lang="en-US" altLang="ko-KR" sz="2800" dirty="0" smtClean="0"/>
              <a:t>Linear term from the integrand and the integral region</a:t>
            </a:r>
            <a:endParaRPr lang="ko-KR" altLang="en-US" sz="28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0989" y="827835"/>
            <a:ext cx="6924675" cy="112395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588" y="3188045"/>
            <a:ext cx="8349241" cy="190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98752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507422"/>
            <a:ext cx="8353425" cy="5676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55954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795" y="2008909"/>
            <a:ext cx="7221718" cy="146901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432" y="3629603"/>
            <a:ext cx="7755081" cy="1985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39221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72868" y="259308"/>
            <a:ext cx="11134804" cy="539309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Finally we obtain the linear term in the electric field.</a:t>
            </a:r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endParaRPr lang="en-US" altLang="ko-KR" sz="2800" dirty="0" smtClean="0"/>
          </a:p>
          <a:p>
            <a:endParaRPr lang="en-US" altLang="ko-KR" sz="2800" dirty="0"/>
          </a:p>
          <a:p>
            <a:r>
              <a:rPr lang="en-US" altLang="ko-KR" sz="2800" dirty="0" smtClean="0"/>
              <a:t>The integrand is a positive function</a:t>
            </a:r>
            <a:endParaRPr lang="ko-KR" altLang="en-US" sz="2800" dirty="0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159" y="949107"/>
            <a:ext cx="10172700" cy="1409700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0359" y="2501252"/>
            <a:ext cx="6210300" cy="150495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6776" y="4039265"/>
            <a:ext cx="4257241" cy="258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47478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772867" y="259308"/>
            <a:ext cx="10350058" cy="6318913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The linear response of the holographic entanglement entropy is</a:t>
            </a:r>
          </a:p>
          <a:p>
            <a:endParaRPr lang="en-US" altLang="ko-KR" sz="2800" dirty="0"/>
          </a:p>
          <a:p>
            <a:endParaRPr lang="en-US" altLang="ko-KR" sz="2800" dirty="0" smtClean="0"/>
          </a:p>
          <a:p>
            <a:endParaRPr lang="en-US" altLang="ko-KR"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0086" y="2438623"/>
            <a:ext cx="6462463" cy="1960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14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142210"/>
            <a:ext cx="10797865" cy="976906"/>
          </a:xfrm>
        </p:spPr>
        <p:txBody>
          <a:bodyPr>
            <a:normAutofit/>
          </a:bodyPr>
          <a:lstStyle/>
          <a:p>
            <a:r>
              <a:rPr lang="en-US" altLang="ko-KR" sz="4400" dirty="0" smtClean="0"/>
              <a:t>(</a:t>
            </a:r>
            <a:r>
              <a:rPr lang="en-US" altLang="ko-KR" sz="4400" dirty="0"/>
              <a:t>Holographic) entanglement entropy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166885"/>
            <a:ext cx="11630212" cy="552975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ko-KR" sz="2800" dirty="0" smtClean="0"/>
          </a:p>
          <a:p>
            <a:r>
              <a:rPr lang="en-US" altLang="ko-KR" sz="2800" dirty="0" smtClean="0"/>
              <a:t>How can we study this quantity through</a:t>
            </a:r>
            <a:r>
              <a:rPr lang="ko-KR" altLang="en-US" sz="2800" dirty="0" smtClean="0"/>
              <a:t> </a:t>
            </a:r>
            <a:r>
              <a:rPr lang="en-US" altLang="ko-KR" sz="2800" dirty="0" smtClean="0"/>
              <a:t>the </a:t>
            </a:r>
            <a:r>
              <a:rPr lang="en-US" altLang="ko-KR" sz="2800" dirty="0" err="1" smtClean="0"/>
              <a:t>AdS</a:t>
            </a:r>
            <a:r>
              <a:rPr lang="en-US" altLang="ko-KR" sz="2800" dirty="0" smtClean="0"/>
              <a:t>/CFT correspondence?</a:t>
            </a:r>
            <a:endParaRPr lang="en-US" altLang="ko-KR" sz="2800" dirty="0"/>
          </a:p>
          <a:p>
            <a:r>
              <a:rPr lang="en-US" altLang="ko-KR" sz="2800" dirty="0" err="1" smtClean="0"/>
              <a:t>Ryu</a:t>
            </a:r>
            <a:r>
              <a:rPr lang="en-US" altLang="ko-KR" sz="2800" dirty="0" smtClean="0"/>
              <a:t> and </a:t>
            </a:r>
            <a:r>
              <a:rPr lang="en-US" altLang="ko-KR" sz="2800" dirty="0" err="1" smtClean="0"/>
              <a:t>Takayanagi’s</a:t>
            </a:r>
            <a:r>
              <a:rPr lang="en-US" altLang="ko-KR" sz="2800" dirty="0" smtClean="0"/>
              <a:t> proposal.</a:t>
            </a:r>
            <a:br>
              <a:rPr lang="en-US" altLang="ko-KR" sz="2800" dirty="0" smtClean="0"/>
            </a:br>
            <a:endParaRPr lang="ko-KR" altLang="en-US" sz="2800" dirty="0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4530" y="2387512"/>
            <a:ext cx="3743023" cy="2402154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6988" y="2970607"/>
            <a:ext cx="8009452" cy="2003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55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176329"/>
            <a:ext cx="10797865" cy="944749"/>
          </a:xfrm>
        </p:spPr>
        <p:txBody>
          <a:bodyPr>
            <a:normAutofit/>
          </a:bodyPr>
          <a:lstStyle/>
          <a:p>
            <a:r>
              <a:rPr lang="en-US" altLang="ko-KR" sz="4400" dirty="0" smtClean="0"/>
              <a:t>Discussion and Future Direction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977778"/>
            <a:ext cx="11350433" cy="5757392"/>
          </a:xfrm>
        </p:spPr>
        <p:txBody>
          <a:bodyPr>
            <a:normAutofit fontScale="92500" lnSpcReduction="10000"/>
          </a:bodyPr>
          <a:lstStyle/>
          <a:p>
            <a:r>
              <a:rPr lang="en-US" altLang="ko-KR" sz="3000" dirty="0" smtClean="0"/>
              <a:t>Response of the entanglement entropy to an external electric field </a:t>
            </a:r>
            <a:r>
              <a:rPr lang="en-US" altLang="ko-KR" sz="3000" dirty="0"/>
              <a:t> </a:t>
            </a:r>
            <a:r>
              <a:rPr lang="en-US" altLang="ko-KR" sz="3000" dirty="0" smtClean="0"/>
              <a:t>can be written in terms of measurable quantity.</a:t>
            </a:r>
          </a:p>
          <a:p>
            <a:r>
              <a:rPr lang="en-US" altLang="ko-KR" sz="3000" dirty="0" smtClean="0"/>
              <a:t>The correction is proportional to the thermo-electric coefficient a measurable quantity(Wedge type HEE).</a:t>
            </a:r>
          </a:p>
          <a:p>
            <a:r>
              <a:rPr lang="en-US" altLang="ko-KR" sz="3000" dirty="0" smtClean="0"/>
              <a:t>----------Future Directions--------- </a:t>
            </a:r>
          </a:p>
          <a:p>
            <a:r>
              <a:rPr lang="en-US" altLang="ko-KR" sz="3000" dirty="0" smtClean="0"/>
              <a:t>Quadratic order in E</a:t>
            </a:r>
          </a:p>
          <a:p>
            <a:r>
              <a:rPr lang="en-US" altLang="ko-KR" sz="3000" dirty="0" smtClean="0"/>
              <a:t>Response to AC Electric field</a:t>
            </a:r>
          </a:p>
          <a:p>
            <a:r>
              <a:rPr lang="en-US" altLang="ko-KR" sz="3000" dirty="0" smtClean="0"/>
              <a:t>Response to the temperature gradient</a:t>
            </a:r>
          </a:p>
          <a:p>
            <a:r>
              <a:rPr lang="en-US" altLang="ko-KR" sz="3000" dirty="0" smtClean="0"/>
              <a:t>Spherical entangling surfaces : What happens to the F-theorem.</a:t>
            </a:r>
          </a:p>
          <a:p>
            <a:r>
              <a:rPr lang="en-US" altLang="ko-KR" sz="3000" dirty="0" smtClean="0"/>
              <a:t>Response to magnetic field (comparable to field theory calcu</a:t>
            </a:r>
            <a:r>
              <a:rPr lang="en-US" altLang="ko-KR" sz="3000" dirty="0"/>
              <a:t>l</a:t>
            </a:r>
            <a:r>
              <a:rPr lang="en-US" altLang="ko-KR" sz="3000" dirty="0" smtClean="0"/>
              <a:t>ations).</a:t>
            </a:r>
          </a:p>
          <a:p>
            <a:r>
              <a:rPr lang="en-US" altLang="ko-KR" sz="3000" dirty="0" smtClean="0"/>
              <a:t>Various field theory calculations with an electric field</a:t>
            </a:r>
            <a:r>
              <a:rPr lang="en-US" altLang="ko-KR" sz="3000" dirty="0" smtClean="0"/>
              <a:t>.</a:t>
            </a:r>
            <a:endParaRPr lang="en-US" altLang="ko-KR" sz="3000" dirty="0" smtClean="0"/>
          </a:p>
          <a:p>
            <a:pPr marL="0" indent="0">
              <a:buNone/>
            </a:pPr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1496474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142210"/>
            <a:ext cx="10797865" cy="976906"/>
          </a:xfrm>
        </p:spPr>
        <p:txBody>
          <a:bodyPr>
            <a:normAutofit/>
          </a:bodyPr>
          <a:lstStyle/>
          <a:p>
            <a:r>
              <a:rPr lang="en-US" altLang="ko-KR" sz="4400" dirty="0" smtClean="0"/>
              <a:t>(</a:t>
            </a:r>
            <a:r>
              <a:rPr lang="en-US" altLang="ko-KR" sz="4400" dirty="0"/>
              <a:t>Holographic) entanglement entropy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180531"/>
            <a:ext cx="10729460" cy="5516103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3000" dirty="0" smtClean="0"/>
              <a:t>What is a dual quantity to this entropy?</a:t>
            </a:r>
          </a:p>
          <a:p>
            <a:r>
              <a:rPr lang="en-US" altLang="ko-KR" sz="3000" dirty="0" smtClean="0"/>
              <a:t>Their answer is</a:t>
            </a:r>
            <a:endParaRPr lang="en-US" altLang="ko-KR" sz="3000" dirty="0"/>
          </a:p>
          <a:p>
            <a:endParaRPr lang="en-US" altLang="ko-KR" sz="3000" dirty="0" smtClean="0"/>
          </a:p>
          <a:p>
            <a:endParaRPr lang="en-US" altLang="ko-KR" sz="3000" dirty="0"/>
          </a:p>
          <a:p>
            <a:endParaRPr lang="en-US" altLang="ko-KR" sz="3000" dirty="0" smtClean="0"/>
          </a:p>
          <a:p>
            <a:endParaRPr lang="en-US" altLang="ko-KR" sz="3000" dirty="0"/>
          </a:p>
          <a:p>
            <a:r>
              <a:rPr lang="en-US" altLang="ko-KR" sz="3000" dirty="0" smtClean="0"/>
              <a:t>It is much easier to calculate this quantities than to do same thing by the field theory calculation.</a:t>
            </a:r>
          </a:p>
          <a:p>
            <a:r>
              <a:rPr lang="en-US" altLang="ko-KR" sz="3000" dirty="0" smtClean="0"/>
              <a:t>The first law of entanglement entropy = linearized Einstein equation. </a:t>
            </a:r>
            <a:r>
              <a:rPr lang="en-US" altLang="ko-KR" sz="3000" dirty="0" err="1" smtClean="0"/>
              <a:t>Raamsdonk</a:t>
            </a:r>
            <a:r>
              <a:rPr lang="en-US" altLang="ko-KR" sz="3000" dirty="0" smtClean="0"/>
              <a:t>(2017)</a:t>
            </a:r>
          </a:p>
          <a:p>
            <a:r>
              <a:rPr lang="en-US" altLang="ko-KR" sz="3000" dirty="0" smtClean="0"/>
              <a:t>See </a:t>
            </a:r>
            <a:r>
              <a:rPr lang="en-US" altLang="ko-KR" sz="3000" dirty="0" err="1" smtClean="0"/>
              <a:t>Raamsdonk</a:t>
            </a:r>
            <a:r>
              <a:rPr lang="en-US" altLang="ko-KR" sz="3000" dirty="0" smtClean="0"/>
              <a:t>(2017) and Sin(2017)  for nonlinear extension.</a:t>
            </a:r>
            <a:r>
              <a:rPr lang="en-US" altLang="ko-KR" sz="2800" dirty="0" smtClean="0"/>
              <a:t/>
            </a:r>
            <a:br>
              <a:rPr lang="en-US" altLang="ko-KR" sz="2800" dirty="0" smtClean="0"/>
            </a:br>
            <a:endParaRPr lang="ko-KR" altLang="en-US" sz="28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544" y="846362"/>
            <a:ext cx="4641441" cy="3010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222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r>
              <a:rPr lang="en-US" altLang="ko-KR" sz="4400" dirty="0" smtClean="0"/>
              <a:t>Motivation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7"/>
            <a:ext cx="9732139" cy="5277057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So we can obtain entanglement entropy through this proposal.</a:t>
            </a:r>
          </a:p>
          <a:p>
            <a:r>
              <a:rPr lang="en-US" altLang="ko-KR" sz="2800" dirty="0" smtClean="0"/>
              <a:t>How can we trust the proposal?</a:t>
            </a:r>
          </a:p>
          <a:p>
            <a:r>
              <a:rPr lang="en-US" altLang="ko-KR" sz="2800" dirty="0" smtClean="0"/>
              <a:t>It can be a reliable approach for two dimensional field theories. </a:t>
            </a:r>
          </a:p>
          <a:p>
            <a:r>
              <a:rPr lang="en-US" altLang="ko-KR" sz="2800" dirty="0" smtClean="0"/>
              <a:t>In 2 dimensional CFT or FT, we have some results to compare </a:t>
            </a:r>
            <a:r>
              <a:rPr lang="en-US" altLang="ko-KR" sz="2800" dirty="0" err="1" smtClean="0"/>
              <a:t>Ryu-Takayanagi’s</a:t>
            </a:r>
            <a:r>
              <a:rPr lang="en-US" altLang="ko-KR" sz="2800" dirty="0" smtClean="0"/>
              <a:t> formula.</a:t>
            </a:r>
          </a:p>
          <a:p>
            <a:r>
              <a:rPr lang="en-US" altLang="ko-KR" sz="2800" dirty="0" smtClean="0"/>
              <a:t>They are consistent each other.</a:t>
            </a:r>
          </a:p>
          <a:p>
            <a:r>
              <a:rPr lang="en-US" altLang="ko-KR" sz="2800" dirty="0" smtClean="0"/>
              <a:t>For other dimensions?  </a:t>
            </a:r>
          </a:p>
          <a:p>
            <a:r>
              <a:rPr lang="en-US" altLang="ko-KR" sz="2800" dirty="0" smtClean="0"/>
              <a:t>There are many plausible explanations for the agreement.</a:t>
            </a:r>
          </a:p>
          <a:p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905138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r>
              <a:rPr lang="en-US" altLang="ko-KR" sz="4400" dirty="0" smtClean="0"/>
              <a:t>Motivation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7"/>
            <a:ext cx="9967667" cy="5277057"/>
          </a:xfrm>
        </p:spPr>
        <p:txBody>
          <a:bodyPr>
            <a:normAutofit/>
          </a:bodyPr>
          <a:lstStyle/>
          <a:p>
            <a:r>
              <a:rPr lang="en-US" altLang="ko-KR" sz="2800" dirty="0" smtClean="0"/>
              <a:t>However, it is very difficult to compute the entanglement entropy in the strong coupling regime by field theory calculation.</a:t>
            </a:r>
          </a:p>
          <a:p>
            <a:r>
              <a:rPr lang="en-US" altLang="ko-KR" sz="2800" dirty="0" smtClean="0"/>
              <a:t>Thus we don’t know in which regime and how much the formula is fine.</a:t>
            </a:r>
          </a:p>
          <a:p>
            <a:r>
              <a:rPr lang="en-US" altLang="ko-KR" sz="2800" dirty="0" smtClean="0"/>
              <a:t>What can be compared to various results from </a:t>
            </a:r>
            <a:r>
              <a:rPr lang="en-US" altLang="ko-KR" sz="2800" dirty="0" err="1" smtClean="0"/>
              <a:t>Ryu-Takayanagi’s</a:t>
            </a:r>
            <a:r>
              <a:rPr lang="en-US" altLang="ko-KR" sz="2800" dirty="0" smtClean="0"/>
              <a:t> formula?</a:t>
            </a:r>
          </a:p>
          <a:p>
            <a:r>
              <a:rPr lang="en-US" altLang="ko-KR" sz="2800" dirty="0" smtClean="0"/>
              <a:t>If entanglement entropy can be measured in experiments, then we may compare results from the RT formula to the experimental data.</a:t>
            </a:r>
          </a:p>
        </p:txBody>
      </p:sp>
    </p:spTree>
    <p:extLst>
      <p:ext uri="{BB962C8B-B14F-4D97-AF65-F5344CB8AC3E}">
        <p14:creationId xmlns:p14="http://schemas.microsoft.com/office/powerpoint/2010/main" val="242946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r>
              <a:rPr lang="en-US" altLang="ko-KR" sz="4400" dirty="0" smtClean="0"/>
              <a:t>Motivation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7"/>
            <a:ext cx="9967667" cy="5277057"/>
          </a:xfrm>
        </p:spPr>
        <p:txBody>
          <a:bodyPr>
            <a:normAutofit/>
          </a:bodyPr>
          <a:lstStyle/>
          <a:p>
            <a:r>
              <a:rPr lang="en-US" altLang="ko-KR" sz="2800" dirty="0"/>
              <a:t>Can we </a:t>
            </a:r>
            <a:r>
              <a:rPr lang="en-US" altLang="ko-KR" sz="2800" dirty="0" smtClean="0"/>
              <a:t>measure the </a:t>
            </a:r>
            <a:r>
              <a:rPr lang="en-US" altLang="ko-KR" sz="2800" dirty="0"/>
              <a:t>entanglement entropy</a:t>
            </a:r>
            <a:r>
              <a:rPr lang="en-US" altLang="ko-KR" sz="2800" dirty="0" smtClean="0"/>
              <a:t>?</a:t>
            </a:r>
          </a:p>
          <a:p>
            <a:r>
              <a:rPr lang="en-US" altLang="ko-KR" sz="2800" dirty="0" smtClean="0"/>
              <a:t>Usually an entropy is not a direct observable.</a:t>
            </a:r>
          </a:p>
          <a:p>
            <a:r>
              <a:rPr lang="en-US" altLang="ko-KR" sz="2800" dirty="0"/>
              <a:t>V</a:t>
            </a:r>
            <a:r>
              <a:rPr lang="en-US" altLang="ko-KR" sz="2800" dirty="0" smtClean="0"/>
              <a:t>ariations of entropy can be considered as observables through the first law.</a:t>
            </a:r>
          </a:p>
          <a:p>
            <a:r>
              <a:rPr lang="en-US" altLang="ko-KR" sz="2800" dirty="0" smtClean="0"/>
              <a:t>If we measure entanglement entropy changes under some external sources, those may be compared to the </a:t>
            </a:r>
            <a:r>
              <a:rPr lang="en-US" altLang="ko-KR" sz="2800" dirty="0" err="1" smtClean="0"/>
              <a:t>Ryu-Takayangi’s</a:t>
            </a:r>
            <a:r>
              <a:rPr lang="en-US" altLang="ko-KR" sz="2800" dirty="0" smtClean="0"/>
              <a:t> calculations.</a:t>
            </a:r>
          </a:p>
          <a:p>
            <a:endParaRPr lang="ko-KR" altLang="en-US" sz="3000" dirty="0"/>
          </a:p>
        </p:txBody>
      </p:sp>
    </p:spTree>
    <p:extLst>
      <p:ext uri="{BB962C8B-B14F-4D97-AF65-F5344CB8AC3E}">
        <p14:creationId xmlns:p14="http://schemas.microsoft.com/office/powerpoint/2010/main" val="4015479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6988" y="244569"/>
            <a:ext cx="10797865" cy="944749"/>
          </a:xfrm>
        </p:spPr>
        <p:txBody>
          <a:bodyPr>
            <a:normAutofit/>
          </a:bodyPr>
          <a:lstStyle/>
          <a:p>
            <a:r>
              <a:rPr lang="en-US" altLang="ko-KR" sz="4400" dirty="0"/>
              <a:t>Motivation</a:t>
            </a:r>
            <a:endParaRPr lang="ko-KR" altLang="en-US" sz="4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56988" y="1419578"/>
            <a:ext cx="10320027" cy="5011104"/>
          </a:xfrm>
        </p:spPr>
        <p:txBody>
          <a:bodyPr>
            <a:normAutofit/>
          </a:bodyPr>
          <a:lstStyle/>
          <a:p>
            <a:r>
              <a:rPr lang="en-US" altLang="ko-KR" sz="3000" dirty="0" smtClean="0"/>
              <a:t>Recent papers on measurement of  EE, </a:t>
            </a:r>
            <a:r>
              <a:rPr lang="en-US" altLang="ko-KR" sz="3000" dirty="0" err="1" smtClean="0"/>
              <a:t>Renyi</a:t>
            </a:r>
            <a:r>
              <a:rPr lang="en-US" altLang="ko-KR" sz="3000" dirty="0" smtClean="0"/>
              <a:t> entropy and mutual information in very simple systems.</a:t>
            </a:r>
          </a:p>
          <a:p>
            <a:r>
              <a:rPr lang="en-US" altLang="ko-KR" sz="3000" dirty="0" smtClean="0"/>
              <a:t> </a:t>
            </a:r>
            <a:endParaRPr lang="ko-KR" altLang="en-US" sz="30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1023" y="2541916"/>
            <a:ext cx="5810111" cy="2136835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6403" y="4186314"/>
            <a:ext cx="6745420" cy="238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59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패싯">
  <a:themeElements>
    <a:clrScheme name="종이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패싯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패싯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4436</TotalTime>
  <Words>893</Words>
  <Application>Microsoft Office PowerPoint</Application>
  <PresentationFormat>와이드스크린</PresentationFormat>
  <Paragraphs>159</Paragraphs>
  <Slides>40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40</vt:i4>
      </vt:variant>
    </vt:vector>
  </HeadingPairs>
  <TitlesOfParts>
    <vt:vector size="47" baseType="lpstr">
      <vt:lpstr>HY그래픽M</vt:lpstr>
      <vt:lpstr>맑은 고딕</vt:lpstr>
      <vt:lpstr>Arial</vt:lpstr>
      <vt:lpstr>Trebuchet MS</vt:lpstr>
      <vt:lpstr>Wingdings</vt:lpstr>
      <vt:lpstr>Wingdings 3</vt:lpstr>
      <vt:lpstr>패싯</vt:lpstr>
      <vt:lpstr>Entanglement Entropy  in Electric Field</vt:lpstr>
      <vt:lpstr>Contents</vt:lpstr>
      <vt:lpstr>(Holographic) entanglement entropy</vt:lpstr>
      <vt:lpstr>(Holographic) entanglement entropy</vt:lpstr>
      <vt:lpstr>(Holographic) entanglement entropy</vt:lpstr>
      <vt:lpstr>Motivation</vt:lpstr>
      <vt:lpstr>Motivation</vt:lpstr>
      <vt:lpstr>Motivation</vt:lpstr>
      <vt:lpstr>Motivation</vt:lpstr>
      <vt:lpstr>Motivation</vt:lpstr>
      <vt:lpstr>Response of Entanglement Entropy to DC Electric Field </vt:lpstr>
      <vt:lpstr>Response of Entanglement Entropy to DC Electric Field </vt:lpstr>
      <vt:lpstr>Background dual to a system in an external fields</vt:lpstr>
      <vt:lpstr>Background dual to a system in an external fields</vt:lpstr>
      <vt:lpstr>DC electric field for simplicity</vt:lpstr>
      <vt:lpstr>PowerPoint 프레젠테이션</vt:lpstr>
      <vt:lpstr>PowerPoint 프레젠테이션</vt:lpstr>
      <vt:lpstr>PowerPoint 프레젠테이션</vt:lpstr>
      <vt:lpstr>Contents</vt:lpstr>
      <vt:lpstr>HEE in this background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Discussion and Future Direction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kimkk</dc:creator>
  <cp:lastModifiedBy>kimkk</cp:lastModifiedBy>
  <cp:revision>169</cp:revision>
  <cp:lastPrinted>2018-02-13T05:25:20Z</cp:lastPrinted>
  <dcterms:created xsi:type="dcterms:W3CDTF">2017-12-14T08:08:46Z</dcterms:created>
  <dcterms:modified xsi:type="dcterms:W3CDTF">2018-06-21T19:00:39Z</dcterms:modified>
</cp:coreProperties>
</file>