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notesMasterIdLst>
    <p:notesMasterId r:id="rId28"/>
  </p:notesMasterIdLst>
  <p:sldIdLst>
    <p:sldId id="256" r:id="rId4"/>
    <p:sldId id="387" r:id="rId5"/>
    <p:sldId id="419" r:id="rId6"/>
    <p:sldId id="349" r:id="rId7"/>
    <p:sldId id="420" r:id="rId8"/>
    <p:sldId id="421" r:id="rId9"/>
    <p:sldId id="422" r:id="rId10"/>
    <p:sldId id="365" r:id="rId11"/>
    <p:sldId id="426" r:id="rId12"/>
    <p:sldId id="428" r:id="rId13"/>
    <p:sldId id="430" r:id="rId14"/>
    <p:sldId id="431" r:id="rId15"/>
    <p:sldId id="432" r:id="rId16"/>
    <p:sldId id="433" r:id="rId17"/>
    <p:sldId id="391" r:id="rId18"/>
    <p:sldId id="393" r:id="rId19"/>
    <p:sldId id="440" r:id="rId20"/>
    <p:sldId id="439" r:id="rId21"/>
    <p:sldId id="383" r:id="rId22"/>
    <p:sldId id="435" r:id="rId23"/>
    <p:sldId id="436" r:id="rId24"/>
    <p:sldId id="438" r:id="rId25"/>
    <p:sldId id="429" r:id="rId26"/>
    <p:sldId id="418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55" d="100"/>
          <a:sy n="55" d="100"/>
        </p:scale>
        <p:origin x="-39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1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B1D2-0B3B-40F1-9E9B-954C18899E50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CF03B-FE99-4CDC-8BBD-CE2C7F0E44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659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9728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746A5A-ADAB-4C26-8A47-9C5D86D5EF17}" type="slidenum">
              <a:rPr lang="ko-KR" altLang="en-US" smtClean="0">
                <a:solidFill>
                  <a:schemeClr val="tx2"/>
                </a:solidFill>
                <a:latin typeface="Comic Sans MS" pitchFamily="66" charset="0"/>
                <a:ea typeface="굴림" pitchFamily="50" charset="-127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ko-KR" altLang="en-US" smtClean="0">
              <a:solidFill>
                <a:schemeClr val="tx2"/>
              </a:solidFill>
              <a:latin typeface="Comic Sans MS" pitchFamily="66" charset="0"/>
              <a:ea typeface="굴림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86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353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988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297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40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458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18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803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29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82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9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8593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735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311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34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551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788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433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756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09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790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09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09296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683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1330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4737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6566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수평으로 반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/>
          </p:cNvSpPr>
          <p:nvPr>
            <p:ph type="pic" sz="half" idx="13"/>
          </p:nvPr>
        </p:nvSpPr>
        <p:spPr>
          <a:xfrm>
            <a:off x="2286000" y="1151930"/>
            <a:ext cx="7620000" cy="3205758"/>
          </a:xfrm>
          <a:prstGeom prst="rect">
            <a:avLst/>
          </a:prstGeom>
          <a:ln w="25400"/>
          <a:effectLst>
            <a:reflection stA="50000" endPos="40000" dir="5400000" sy="-100000" algn="bl" rotWithShape="0"/>
          </a:effectLst>
        </p:spPr>
        <p:txBody>
          <a:bodyPr lIns="64291" tIns="32145" rIns="64291" bIns="32145">
            <a:noAutofit/>
          </a:bodyPr>
          <a:lstStyle/>
          <a:p>
            <a:pPr lvl="0"/>
            <a:endParaRPr noProof="0"/>
          </a:p>
        </p:txBody>
      </p:sp>
      <p:sp>
        <p:nvSpPr>
          <p:cNvPr id="179" name="Shape 179"/>
          <p:cNvSpPr>
            <a:spLocks noGrp="1"/>
          </p:cNvSpPr>
          <p:nvPr>
            <p:ph type="title"/>
          </p:nvPr>
        </p:nvSpPr>
        <p:spPr>
          <a:xfrm>
            <a:off x="1190626" y="5179219"/>
            <a:ext cx="9810751" cy="119657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제목 텍스트</a:t>
            </a:r>
          </a:p>
        </p:txBody>
      </p:sp>
      <p:sp>
        <p:nvSpPr>
          <p:cNvPr id="4" name="Shape 180"/>
          <p:cNvSpPr>
            <a:spLocks noGrp="1"/>
          </p:cNvSpPr>
          <p:nvPr>
            <p:ph type="sldNum" sz="quarter" idx="14"/>
          </p:nvPr>
        </p:nvSpPr>
        <p:spPr>
          <a:xfrm>
            <a:off x="5928784" y="6510338"/>
            <a:ext cx="321733" cy="258762"/>
          </a:xfrm>
        </p:spPr>
        <p:txBody>
          <a:bodyPr/>
          <a:lstStyle>
            <a:lvl1pPr>
              <a:defRPr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>
              <a:defRPr/>
            </a:pPr>
            <a:fld id="{160327C1-A401-4ABA-8F37-E03771CF601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23920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5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0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566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1792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857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791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4563C-7314-4F10-AFC8-F941BB8F096E}" type="datetimeFigureOut">
              <a:rPr lang="ko-KR" altLang="en-US" smtClean="0"/>
              <a:t>2017-07-06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3240E-FE05-4C0D-AC1A-61FC814123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808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1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ABFF4-06A7-43D8-8343-487687D47C1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BD351-DCD0-44F1-A9C0-D2D55216470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062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9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6/6f/CMB_Timeline300_no_WMAP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png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8421" y="3364531"/>
            <a:ext cx="9144000" cy="129653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Comic Sans MS" panose="030F0702030302020204" pitchFamily="66" charset="0"/>
              </a:rPr>
              <a:t>Hyun </a:t>
            </a:r>
            <a:r>
              <a:rPr lang="en-US" altLang="ko-KR" sz="2800" dirty="0" err="1" smtClean="0">
                <a:latin typeface="Comic Sans MS" panose="030F0702030302020204" pitchFamily="66" charset="0"/>
              </a:rPr>
              <a:t>Kyu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Lee</a:t>
            </a:r>
          </a:p>
          <a:p>
            <a:r>
              <a:rPr lang="en-US" altLang="ko-KR" sz="2800" dirty="0" err="1" smtClean="0">
                <a:latin typeface="Comic Sans MS" panose="030F0702030302020204" pitchFamily="66" charset="0"/>
              </a:rPr>
              <a:t>Hanyang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University</a:t>
            </a:r>
            <a:endParaRPr lang="ko-KR" altLang="en-US" sz="2800" dirty="0">
              <a:latin typeface="Comic Sans MS" panose="030F0702030302020204" pitchFamily="66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215527" y="1499023"/>
            <a:ext cx="11235071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altLang="ko-KR" sz="3200" b="1" kern="0" dirty="0">
              <a:ea typeface="+mj-ea"/>
              <a:cs typeface="+mj-cs"/>
            </a:endParaRPr>
          </a:p>
          <a:p>
            <a:pPr>
              <a:defRPr/>
            </a:pPr>
            <a:endParaRPr lang="en-US" altLang="ko-KR" sz="3200" b="1" kern="0" dirty="0">
              <a:ea typeface="+mj-ea"/>
              <a:cs typeface="+mj-cs"/>
            </a:endParaRPr>
          </a:p>
          <a:p>
            <a:pPr>
              <a:defRPr/>
            </a:pPr>
            <a:r>
              <a:rPr lang="en-US" altLang="ko-KR" sz="3200" b="1" dirty="0" smtClean="0">
                <a:latin typeface="Comic Sans MS" panose="030F0702030302020204" pitchFamily="66" charset="0"/>
              </a:rPr>
              <a:t>  Hadronic matter with emergent symmetries </a:t>
            </a:r>
          </a:p>
          <a:p>
            <a:pPr>
              <a:defRPr/>
            </a:pPr>
            <a:r>
              <a:rPr lang="en-US" altLang="ko-KR" sz="3200" b="1" dirty="0">
                <a:latin typeface="Comic Sans MS" panose="030F0702030302020204" pitchFamily="66" charset="0"/>
              </a:rPr>
              <a:t> </a:t>
            </a:r>
            <a:r>
              <a:rPr lang="en-US" altLang="ko-KR" sz="3200" b="1" dirty="0" smtClean="0">
                <a:latin typeface="Comic Sans MS" panose="030F0702030302020204" pitchFamily="66" charset="0"/>
              </a:rPr>
              <a:t>                 at </a:t>
            </a:r>
            <a:r>
              <a:rPr lang="en-US" altLang="ko-KR" sz="3200" b="1" dirty="0">
                <a:latin typeface="Comic Sans MS" panose="030F0702030302020204" pitchFamily="66" charset="0"/>
              </a:rPr>
              <a:t>h</a:t>
            </a:r>
            <a:r>
              <a:rPr lang="en-US" altLang="ko-KR" sz="3200" b="1" dirty="0" smtClean="0">
                <a:latin typeface="Comic Sans MS" panose="030F0702030302020204" pitchFamily="66" charset="0"/>
              </a:rPr>
              <a:t>igh density </a:t>
            </a:r>
            <a:r>
              <a:rPr lang="en-US" altLang="ko-KR" sz="3200" b="1" kern="0" dirty="0"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lang="en-US" altLang="ko-KR" sz="3200" b="1" kern="0" dirty="0">
                <a:latin typeface="Comic Sans MS" panose="030F0702030302020204" pitchFamily="66" charset="0"/>
                <a:ea typeface="+mj-ea"/>
                <a:cs typeface="+mj-cs"/>
              </a:rPr>
            </a:br>
            <a:r>
              <a:rPr lang="en-US" altLang="ko-KR" sz="2400" b="1" kern="0" dirty="0">
                <a:ea typeface="+mj-ea"/>
                <a:cs typeface="+mj-cs"/>
              </a:rPr>
              <a:t> </a:t>
            </a:r>
            <a:br>
              <a:rPr lang="en-US" altLang="ko-KR" sz="2400" b="1" kern="0" dirty="0">
                <a:ea typeface="+mj-ea"/>
                <a:cs typeface="+mj-cs"/>
              </a:rPr>
            </a:br>
            <a:endParaRPr lang="en-US" altLang="ko-KR" sz="2400" b="1" kern="0" dirty="0">
              <a:solidFill>
                <a:srgbClr val="0000FF"/>
              </a:solidFill>
              <a:ea typeface="+mj-ea"/>
              <a:cs typeface="+mj-cs"/>
            </a:endParaRPr>
          </a:p>
        </p:txBody>
      </p:sp>
      <p:sp>
        <p:nvSpPr>
          <p:cNvPr id="5" name="내용 개체 틀 7"/>
          <p:cNvSpPr txBox="1">
            <a:spLocks/>
          </p:cNvSpPr>
          <p:nvPr/>
        </p:nvSpPr>
        <p:spPr>
          <a:xfrm>
            <a:off x="2044932" y="301217"/>
            <a:ext cx="9825644" cy="7024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“</a:t>
            </a:r>
            <a:r>
              <a:rPr lang="en-US" altLang="ko-KR" b="1" dirty="0" smtClean="0"/>
              <a:t>ICGAC-13 &amp; IK15</a:t>
            </a:r>
          </a:p>
          <a:p>
            <a:r>
              <a:rPr lang="en-US" altLang="ko-KR" b="1" dirty="0" smtClean="0"/>
              <a:t>July 03-07, 2017, </a:t>
            </a:r>
            <a:r>
              <a:rPr lang="en-US" altLang="ko-KR" b="1" dirty="0" err="1" smtClean="0"/>
              <a:t>Ewha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Womans</a:t>
            </a:r>
            <a:r>
              <a:rPr lang="en-US" altLang="ko-KR" b="1" dirty="0" smtClean="0"/>
              <a:t> Univ.</a:t>
            </a:r>
            <a:endParaRPr lang="en-US" altLang="ko-KR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595" y="5025739"/>
            <a:ext cx="8205826" cy="134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37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72586" y="346797"/>
            <a:ext cx="840817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2800" dirty="0" smtClean="0">
                <a:latin typeface="Comic Sans MS" pitchFamily="66" charset="0"/>
              </a:rPr>
              <a:t>Effective theory </a:t>
            </a:r>
            <a:endParaRPr lang="en-US" altLang="ko-KR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673" y="1197697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673" y="2162175"/>
            <a:ext cx="6096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25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1533958"/>
            <a:ext cx="501015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85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84" y="3274436"/>
            <a:ext cx="7486650" cy="126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390" y="1157509"/>
            <a:ext cx="6195060" cy="109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72586" y="346797"/>
            <a:ext cx="840817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2800" dirty="0" smtClean="0">
                <a:latin typeface="Comic Sans MS" pitchFamily="66" charset="0"/>
              </a:rPr>
              <a:t>Explicit symmetry breaking(chiral  and scale)  </a:t>
            </a:r>
            <a:endParaRPr lang="en-US" altLang="ko-KR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06456" y="2423536"/>
            <a:ext cx="840817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2800" dirty="0" smtClean="0">
                <a:latin typeface="Comic Sans MS" pitchFamily="66" charset="0"/>
              </a:rPr>
              <a:t>Trace of energy momentum tensor  </a:t>
            </a:r>
            <a:endParaRPr lang="en-US" altLang="ko-KR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72586" y="4506766"/>
            <a:ext cx="6125290" cy="1950921"/>
            <a:chOff x="472586" y="4506766"/>
            <a:chExt cx="6125290" cy="1950921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636" y="5303257"/>
              <a:ext cx="5349240" cy="1154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2"/>
            <p:cNvSpPr txBox="1">
              <a:spLocks noChangeArrowheads="1"/>
            </p:cNvSpPr>
            <p:nvPr/>
          </p:nvSpPr>
          <p:spPr bwMode="auto">
            <a:xfrm>
              <a:off x="472586" y="4506766"/>
              <a:ext cx="4501196" cy="660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571500" indent="-571500"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marL="0" indent="0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ko-KR" sz="2800" dirty="0" smtClean="0">
                  <a:latin typeface="Comic Sans MS" pitchFamily="66" charset="0"/>
                </a:rPr>
                <a:t>Trace anomaly of QCD   </a:t>
              </a:r>
              <a:endParaRPr lang="en-US" altLang="ko-KR" sz="2800" dirty="0" smtClean="0">
                <a:solidFill>
                  <a:srgbClr val="0070C0"/>
                </a:solidFill>
                <a:latin typeface="Comic Sans MS" pitchFamily="66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ko-KR" sz="4000" dirty="0" smtClean="0">
                  <a:solidFill>
                    <a:schemeClr val="tx2"/>
                  </a:solidFill>
                  <a:latin typeface="Comic Sans MS" pitchFamily="66" charset="0"/>
                </a:rPr>
                <a:t>        </a:t>
              </a:r>
              <a:endParaRPr lang="en-US" altLang="ko-KR" sz="4000" baseline="-25000" dirty="0" smtClean="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</p:grp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086" y="1266932"/>
            <a:ext cx="40767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545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82" y="1620550"/>
            <a:ext cx="968692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1622710" y="3417959"/>
            <a:ext cx="6597798" cy="3257116"/>
            <a:chOff x="1622710" y="3303442"/>
            <a:chExt cx="6597798" cy="3257116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5883" y="3303442"/>
              <a:ext cx="6524625" cy="174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6857" y="4855583"/>
              <a:ext cx="5781675" cy="170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2710" y="5046517"/>
              <a:ext cx="3810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15511" y="276081"/>
            <a:ext cx="10216962" cy="54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2800" dirty="0" smtClean="0">
                <a:latin typeface="Comic Sans MS" pitchFamily="66" charset="0"/>
              </a:rPr>
              <a:t>Relativistic mean field (nucleon </a:t>
            </a:r>
            <a:r>
              <a:rPr lang="en-US" altLang="ko-KR" sz="2800" dirty="0">
                <a:latin typeface="Comic Sans MS" pitchFamily="66" charset="0"/>
              </a:rPr>
              <a:t>,</a:t>
            </a:r>
            <a:r>
              <a:rPr lang="en-US" altLang="ko-KR" sz="2800" dirty="0" smtClean="0">
                <a:latin typeface="Comic Sans MS" pitchFamily="66" charset="0"/>
              </a:rPr>
              <a:t>vector mesons, and scalar)   </a:t>
            </a:r>
            <a:endParaRPr lang="en-US" altLang="ko-KR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63605" y="1027834"/>
            <a:ext cx="8408178" cy="54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2400" dirty="0" smtClean="0">
                <a:latin typeface="Comic Sans MS" pitchFamily="66" charset="0"/>
              </a:rPr>
              <a:t>-Thermodynamic potential   </a:t>
            </a:r>
            <a:endParaRPr lang="en-US" altLang="ko-KR" sz="24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22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57" y="2006387"/>
            <a:ext cx="697230" cy="53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21" y="2485238"/>
            <a:ext cx="3954780" cy="113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23" y="1996866"/>
            <a:ext cx="1405890" cy="56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7569" y="930852"/>
            <a:ext cx="8408178" cy="54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2400" dirty="0" smtClean="0">
                <a:latin typeface="Comic Sans MS" pitchFamily="66" charset="0"/>
              </a:rPr>
              <a:t>-Trace of energy momentum tensor    </a:t>
            </a:r>
            <a:endParaRPr lang="en-US" altLang="ko-KR" sz="24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7569" y="4588452"/>
            <a:ext cx="8408178" cy="54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2400" dirty="0" smtClean="0">
                <a:latin typeface="Comic Sans MS" pitchFamily="66" charset="0"/>
              </a:rPr>
              <a:t>-nucleon mass is introduced scale symmetric way  !   </a:t>
            </a:r>
            <a:endParaRPr lang="en-US" altLang="ko-KR" sz="24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11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0178" y="1664382"/>
            <a:ext cx="10972800" cy="776211"/>
          </a:xfrm>
        </p:spPr>
        <p:txBody>
          <a:bodyPr/>
          <a:lstStyle/>
          <a:p>
            <a:r>
              <a:rPr lang="en-US" altLang="ko-KR" dirty="0" smtClean="0">
                <a:latin typeface="Comic Sans MS" pitchFamily="66" charset="0"/>
              </a:rPr>
              <a:t>baryonic matter : </a:t>
            </a:r>
            <a:r>
              <a:rPr lang="en-US" altLang="ko-KR" dirty="0" err="1" smtClean="0">
                <a:latin typeface="Comic Sans MS" pitchFamily="66" charset="0"/>
              </a:rPr>
              <a:t>skyrmion</a:t>
            </a:r>
            <a:r>
              <a:rPr lang="ko-KR" altLang="en-US" dirty="0" smtClean="0">
                <a:latin typeface="Comic Sans MS" pitchFamily="66" charset="0"/>
              </a:rPr>
              <a:t> </a:t>
            </a:r>
            <a:r>
              <a:rPr lang="en-US" altLang="ko-KR" dirty="0" smtClean="0">
                <a:latin typeface="Comic Sans MS" pitchFamily="66" charset="0"/>
              </a:rPr>
              <a:t>on the lattice</a:t>
            </a:r>
          </a:p>
          <a:p>
            <a:pPr>
              <a:buNone/>
            </a:pPr>
            <a:endParaRPr lang="en-US" altLang="ko-KR" dirty="0" smtClean="0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251648" y="180512"/>
            <a:ext cx="10619059" cy="9286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3200" dirty="0" smtClean="0">
                <a:latin typeface="Comic Sans MS" pitchFamily="66" charset="0"/>
              </a:rPr>
              <a:t>Hint: dense </a:t>
            </a:r>
            <a:r>
              <a:rPr lang="en-US" altLang="ko-KR" sz="3200" dirty="0">
                <a:latin typeface="Comic Sans MS" pitchFamily="66" charset="0"/>
              </a:rPr>
              <a:t>nuclear </a:t>
            </a:r>
            <a:r>
              <a:rPr lang="en-US" altLang="ko-KR" sz="3200" dirty="0" smtClean="0">
                <a:latin typeface="Comic Sans MS" pitchFamily="66" charset="0"/>
              </a:rPr>
              <a:t>matter - </a:t>
            </a:r>
            <a:r>
              <a:rPr lang="en-US" altLang="ko-KR" sz="3200" dirty="0" smtClean="0">
                <a:latin typeface="Comic Sans MS" pitchFamily="66" charset="0"/>
                <a:ea typeface="+mj-ea"/>
                <a:cs typeface="+mj-cs"/>
              </a:rPr>
              <a:t>s</a:t>
            </a:r>
            <a:r>
              <a:rPr lang="en-US" altLang="ko-KR" sz="3200" noProof="0" dirty="0" err="1" smtClean="0">
                <a:latin typeface="Comic Sans MS" pitchFamily="66" charset="0"/>
                <a:ea typeface="+mj-ea"/>
                <a:cs typeface="+mj-cs"/>
              </a:rPr>
              <a:t>kyrmion</a:t>
            </a:r>
            <a:r>
              <a:rPr lang="en-US" altLang="ko-KR" sz="3200" noProof="0" dirty="0" smtClean="0">
                <a:latin typeface="Comic Sans MS" pitchFamily="66" charset="0"/>
                <a:ea typeface="+mj-ea"/>
                <a:cs typeface="+mj-cs"/>
              </a:rPr>
              <a:t>  on the lattice:</a:t>
            </a:r>
            <a:endParaRPr kumimoji="0" lang="en-US" altLang="ko-K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6" name="내용 개체 틀 2"/>
          <p:cNvSpPr txBox="1">
            <a:spLocks/>
          </p:cNvSpPr>
          <p:nvPr/>
        </p:nvSpPr>
        <p:spPr>
          <a:xfrm>
            <a:off x="838200" y="1067441"/>
            <a:ext cx="10515600" cy="721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latin typeface="Comic Sans MS" panose="030F0702030302020204" pitchFamily="66" charset="0"/>
              </a:rPr>
              <a:t>nucleon as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skyrmion</a:t>
            </a:r>
            <a:r>
              <a:rPr lang="en-US" altLang="ko-KR" dirty="0" smtClean="0">
                <a:latin typeface="Comic Sans MS" panose="030F0702030302020204" pitchFamily="66" charset="0"/>
              </a:rPr>
              <a:t> (</a:t>
            </a:r>
            <a:r>
              <a:rPr lang="en-US" altLang="ko-KR" dirty="0" err="1" smtClean="0">
                <a:latin typeface="Comic Sans MS" panose="030F0702030302020204" pitchFamily="66" charset="0"/>
              </a:rPr>
              <a:t>toplogical</a:t>
            </a:r>
            <a:r>
              <a:rPr lang="en-US" altLang="ko-KR" dirty="0" smtClean="0">
                <a:latin typeface="Comic Sans MS" panose="030F0702030302020204" pitchFamily="66" charset="0"/>
              </a:rPr>
              <a:t> soliton)  in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pionic</a:t>
            </a: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lagrangian</a:t>
            </a:r>
            <a:endParaRPr lang="en-US" altLang="ko-K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2301" y="4077041"/>
            <a:ext cx="3905277" cy="257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제목 1"/>
          <p:cNvSpPr txBox="1">
            <a:spLocks/>
          </p:cNvSpPr>
          <p:nvPr/>
        </p:nvSpPr>
        <p:spPr>
          <a:xfrm>
            <a:off x="7236835" y="3719851"/>
            <a:ext cx="5429288" cy="7143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1600" dirty="0" err="1" smtClean="0">
                <a:latin typeface="Comic Sans MS" pitchFamily="66" charset="0"/>
                <a:ea typeface="+mj-ea"/>
                <a:cs typeface="+mj-cs"/>
              </a:rPr>
              <a:t>Goldhaber</a:t>
            </a:r>
            <a:r>
              <a:rPr lang="en-US" altLang="ko-KR" sz="1600" dirty="0" smtClean="0">
                <a:latin typeface="Comic Sans MS" pitchFamily="66" charset="0"/>
                <a:ea typeface="+mj-ea"/>
                <a:cs typeface="+mj-cs"/>
              </a:rPr>
              <a:t> and Manton(1987); Park </a:t>
            </a:r>
            <a:r>
              <a:rPr kumimoji="0" lang="en-US" altLang="ko-K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et al. (2003), …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20" name="내용 개체 틀 2"/>
          <p:cNvSpPr txBox="1">
            <a:spLocks/>
          </p:cNvSpPr>
          <p:nvPr/>
        </p:nvSpPr>
        <p:spPr>
          <a:xfrm>
            <a:off x="902772" y="2486842"/>
            <a:ext cx="4891087" cy="627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>
                <a:latin typeface="Comic Sans MS" panose="030F0702030302020204" pitchFamily="66" charset="0"/>
              </a:rPr>
              <a:t>Half skyrmion phase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sp>
        <p:nvSpPr>
          <p:cNvPr id="21" name="내용 개체 틀 2"/>
          <p:cNvSpPr txBox="1">
            <a:spLocks/>
          </p:cNvSpPr>
          <p:nvPr/>
        </p:nvSpPr>
        <p:spPr>
          <a:xfrm>
            <a:off x="1036640" y="3288985"/>
            <a:ext cx="9643582" cy="763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</a:t>
            </a:r>
            <a:r>
              <a:rPr lang="en-US" altLang="ko-KR" dirty="0" err="1">
                <a:latin typeface="Comic Sans MS" panose="030F0702030302020204" pitchFamily="66" charset="0"/>
              </a:rPr>
              <a:t>s</a:t>
            </a:r>
            <a:r>
              <a:rPr lang="en-US" altLang="ko-KR" dirty="0" err="1" smtClean="0">
                <a:latin typeface="Comic Sans MS" panose="030F0702030302020204" pitchFamily="66" charset="0"/>
              </a:rPr>
              <a:t>kyrmions</a:t>
            </a:r>
            <a:r>
              <a:rPr lang="en-US" altLang="ko-KR" dirty="0" smtClean="0">
                <a:latin typeface="Comic Sans MS" panose="030F0702030302020204" pitchFamily="66" charset="0"/>
              </a:rPr>
              <a:t>  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en-US" altLang="ko-KR" dirty="0" smtClean="0">
                <a:latin typeface="Comic Sans MS" panose="030F0702030302020204" pitchFamily="66" charset="0"/>
              </a:rPr>
              <a:t> half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skyrmions</a:t>
            </a:r>
            <a:r>
              <a:rPr lang="en-US" altLang="ko-KR" dirty="0" smtClean="0">
                <a:latin typeface="Comic Sans MS" panose="030F0702030302020204" pitchFamily="66" charset="0"/>
              </a:rPr>
              <a:t> on  lattice     </a:t>
            </a:r>
            <a:endParaRPr lang="ko-KR" altLang="en-US" dirty="0" smtClean="0">
              <a:latin typeface="Comic Sans MS" panose="030F0702030302020204" pitchFamily="66" charset="0"/>
            </a:endParaRPr>
          </a:p>
          <a:p>
            <a:endParaRPr lang="ko-KR" altLang="en-US" dirty="0"/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431" y="2474427"/>
            <a:ext cx="1898294" cy="69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59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2"/>
          <p:cNvSpPr txBox="1">
            <a:spLocks/>
          </p:cNvSpPr>
          <p:nvPr/>
        </p:nvSpPr>
        <p:spPr>
          <a:xfrm>
            <a:off x="801546" y="1478186"/>
            <a:ext cx="5349872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1. symmetry energy    </a:t>
            </a:r>
            <a:endParaRPr lang="ko-KR" altLang="en-US" dirty="0" smtClean="0">
              <a:latin typeface="Comic Sans MS" panose="030F0702030302020204" pitchFamily="66" charset="0"/>
            </a:endParaRPr>
          </a:p>
          <a:p>
            <a:endParaRPr lang="ko-KR" altLang="en-US" dirty="0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2482702" y="2013971"/>
            <a:ext cx="4667283" cy="21431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1400" dirty="0" smtClean="0">
                <a:latin typeface="Comic Sans MS" pitchFamily="66" charset="0"/>
                <a:ea typeface="+mj-ea"/>
                <a:cs typeface="+mj-cs"/>
              </a:rPr>
              <a:t>HKL, Park and Rho, PRC 83,025206(2011)</a:t>
            </a:r>
            <a:endParaRPr kumimoji="0" lang="en-US" altLang="ko-K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210" y="963935"/>
            <a:ext cx="2790673" cy="210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210" y="3287542"/>
            <a:ext cx="16954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내용 개체 틀 2"/>
          <p:cNvSpPr txBox="1">
            <a:spLocks/>
          </p:cNvSpPr>
          <p:nvPr/>
        </p:nvSpPr>
        <p:spPr>
          <a:xfrm>
            <a:off x="814158" y="4318078"/>
            <a:ext cx="7224717" cy="763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3. inhomogeneous ‘chiral’</a:t>
            </a:r>
            <a:r>
              <a:rPr lang="ko-KR" altLang="en-US" dirty="0" smtClean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condensation    </a:t>
            </a:r>
            <a:endParaRPr lang="ko-KR" altLang="en-US" dirty="0" smtClean="0">
              <a:latin typeface="Comic Sans MS" panose="030F0702030302020204" pitchFamily="66" charset="0"/>
            </a:endParaRPr>
          </a:p>
          <a:p>
            <a:endParaRPr lang="ko-KR" alt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954" y="5135866"/>
            <a:ext cx="22479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647" y="4318078"/>
            <a:ext cx="32480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68" y="89867"/>
            <a:ext cx="2117750" cy="7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860" y="3841828"/>
            <a:ext cx="1066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542500" y="6156160"/>
            <a:ext cx="51583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latin typeface="Comic Sans MS" panose="030F0702030302020204" pitchFamily="66" charset="0"/>
              </a:rPr>
              <a:t>Y. Ma et al. Phys</a:t>
            </a:r>
            <a:r>
              <a:rPr lang="en-US" altLang="ko-KR" sz="1400" dirty="0">
                <a:latin typeface="Comic Sans MS" panose="030F0702030302020204" pitchFamily="66" charset="0"/>
              </a:rPr>
              <a:t>. Rev. D 91, 096011 (2015)</a:t>
            </a:r>
            <a:endParaRPr lang="ko-KR" altLang="en-US" sz="1400" dirty="0">
              <a:latin typeface="Comic Sans MS" panose="030F0702030302020204" pitchFamily="66" charset="0"/>
            </a:endParaRPr>
          </a:p>
        </p:txBody>
      </p:sp>
      <p:sp>
        <p:nvSpPr>
          <p:cNvPr id="13" name="내용 개체 틀 2"/>
          <p:cNvSpPr txBox="1">
            <a:spLocks/>
          </p:cNvSpPr>
          <p:nvPr/>
        </p:nvSpPr>
        <p:spPr>
          <a:xfrm>
            <a:off x="801546" y="3287542"/>
            <a:ext cx="7224717" cy="763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2. homogeneous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dilaton</a:t>
            </a:r>
            <a:r>
              <a:rPr lang="ko-KR" altLang="en-US" dirty="0" smtClean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condensation    </a:t>
            </a:r>
            <a:endParaRPr lang="ko-KR" altLang="en-US" dirty="0" smtClean="0">
              <a:latin typeface="Comic Sans MS" panose="030F0702030302020204" pitchFamily="66" charset="0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52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429" y="1544467"/>
            <a:ext cx="4657725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내용 개체 틀 2"/>
          <p:cNvSpPr txBox="1">
            <a:spLocks/>
          </p:cNvSpPr>
          <p:nvPr/>
        </p:nvSpPr>
        <p:spPr>
          <a:xfrm>
            <a:off x="1286456" y="5324160"/>
            <a:ext cx="7224717" cy="763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</a:t>
            </a:r>
            <a:endParaRPr lang="ko-KR" altLang="en-US" dirty="0" smtClean="0">
              <a:latin typeface="Comic Sans MS" panose="030F0702030302020204" pitchFamily="66" charset="0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501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0464" y="353292"/>
            <a:ext cx="11493731" cy="55819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3000" dirty="0" smtClean="0">
                <a:latin typeface="Comic Sans MS" panose="030F0702030302020204" pitchFamily="66" charset="0"/>
              </a:rPr>
              <a:t>B.  </a:t>
            </a:r>
            <a:r>
              <a:rPr lang="en-US" altLang="ko-KR" sz="3000" dirty="0">
                <a:latin typeface="Comic Sans MS" panose="030F0702030302020204" pitchFamily="66" charset="0"/>
              </a:rPr>
              <a:t>Change of scaling law from low density  to high </a:t>
            </a:r>
            <a:r>
              <a:rPr lang="en-US" altLang="ko-KR" sz="3000" dirty="0" smtClean="0">
                <a:latin typeface="Comic Sans MS" panose="030F0702030302020204" pitchFamily="66" charset="0"/>
              </a:rPr>
              <a:t>density regime</a:t>
            </a:r>
            <a:endParaRPr lang="en-US" altLang="ko-KR" sz="3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endParaRPr lang="en-US" altLang="ko-KR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sz="2800" dirty="0" smtClean="0">
                <a:latin typeface="Comic Sans MS" panose="030F0702030302020204" pitchFamily="66" charset="0"/>
              </a:rPr>
              <a:t>hints  from walking ideas </a:t>
            </a:r>
          </a:p>
          <a:p>
            <a:pPr marL="0" indent="0">
              <a:buNone/>
            </a:pPr>
            <a:r>
              <a:rPr lang="en-US" altLang="ko-KR" sz="2800" dirty="0">
                <a:latin typeface="Comic Sans MS" panose="030F0702030302020204" pitchFamily="66" charset="0"/>
              </a:rPr>
              <a:t> 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  1. topological phase change:</a:t>
            </a:r>
          </a:p>
          <a:p>
            <a:pPr marL="0" indent="0">
              <a:buNone/>
            </a:pPr>
            <a:r>
              <a:rPr lang="en-US" altLang="ko-KR" sz="2800" dirty="0" smtClean="0">
                <a:latin typeface="Comic Sans MS" panose="030F0702030302020204" pitchFamily="66" charset="0"/>
              </a:rPr>
              <a:t>         half </a:t>
            </a:r>
            <a:r>
              <a:rPr lang="en-US" altLang="ko-KR" sz="2800" dirty="0" err="1">
                <a:latin typeface="Comic Sans MS" panose="030F0702030302020204" pitchFamily="66" charset="0"/>
              </a:rPr>
              <a:t>skyrmion</a:t>
            </a:r>
            <a:r>
              <a:rPr lang="en-US" altLang="ko-KR" sz="2800" dirty="0">
                <a:latin typeface="Comic Sans MS" panose="030F0702030302020204" pitchFamily="66" charset="0"/>
              </a:rPr>
              <a:t> phase  at higher density </a:t>
            </a:r>
            <a:endParaRPr lang="en-US" altLang="ko-KR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sz="2800" dirty="0">
                <a:latin typeface="Comic Sans MS" panose="030F0702030302020204" pitchFamily="66" charset="0"/>
              </a:rPr>
              <a:t> 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  2. vector manifestation at high density </a:t>
            </a:r>
            <a:r>
              <a:rPr lang="en-US" altLang="ko-KR" sz="2800" dirty="0">
                <a:latin typeface="Comic Sans MS" panose="030F0702030302020204" pitchFamily="66" charset="0"/>
              </a:rPr>
              <a:t>. </a:t>
            </a:r>
            <a:endParaRPr lang="en-US" altLang="ko-KR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sz="2800" dirty="0">
                <a:latin typeface="Comic Sans MS" panose="030F0702030302020204" pitchFamily="66" charset="0"/>
              </a:rPr>
              <a:t> 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  3. two solar mass neutron stars</a:t>
            </a:r>
          </a:p>
          <a:p>
            <a:pPr marL="0" indent="0">
              <a:buNone/>
            </a:pPr>
            <a:endParaRPr lang="en-US" altLang="ko-KR" sz="28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2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implemented in the 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scaling  </a:t>
            </a:r>
            <a:r>
              <a:rPr lang="en-US" altLang="ko-KR" sz="2800" dirty="0">
                <a:latin typeface="Comic Sans MS" panose="030F0702030302020204" pitchFamily="66" charset="0"/>
              </a:rPr>
              <a:t>with density: </a:t>
            </a:r>
            <a:endParaRPr lang="en-US" altLang="ko-KR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sz="2800" dirty="0" smtClean="0">
                <a:latin typeface="Comic Sans MS" panose="030F0702030302020204" pitchFamily="66" charset="0"/>
              </a:rPr>
              <a:t>       two different </a:t>
            </a:r>
            <a:r>
              <a:rPr lang="en-US" altLang="ko-KR" sz="2800" dirty="0" err="1" smtClean="0">
                <a:latin typeface="Comic Sans MS" panose="030F0702030302020204" pitchFamily="66" charset="0"/>
              </a:rPr>
              <a:t>scalings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:  low </a:t>
            </a:r>
            <a:r>
              <a:rPr lang="en-US" altLang="ko-KR" sz="2800" dirty="0">
                <a:latin typeface="Comic Sans MS" panose="030F0702030302020204" pitchFamily="66" charset="0"/>
              </a:rPr>
              <a:t>-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2800" dirty="0">
                <a:latin typeface="Comic Sans MS" panose="030F0702030302020204" pitchFamily="66" charset="0"/>
              </a:rPr>
              <a:t>and 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high </a:t>
            </a:r>
            <a:r>
              <a:rPr lang="en-US" altLang="ko-KR" sz="2800" dirty="0">
                <a:latin typeface="Comic Sans MS" panose="030F0702030302020204" pitchFamily="66" charset="0"/>
              </a:rPr>
              <a:t>density  </a:t>
            </a:r>
          </a:p>
          <a:p>
            <a:pPr marL="0" indent="0">
              <a:buNone/>
            </a:pPr>
            <a:r>
              <a:rPr lang="en-US" altLang="ko-KR" sz="2800" dirty="0">
                <a:latin typeface="Comic Sans MS" panose="030F0702030302020204" pitchFamily="66" charset="0"/>
              </a:rPr>
              <a:t>   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-  </a:t>
            </a:r>
            <a:r>
              <a:rPr lang="en-US" altLang="ko-KR" sz="2800" dirty="0">
                <a:latin typeface="Comic Sans MS" panose="030F0702030302020204" pitchFamily="66" charset="0"/>
              </a:rPr>
              <a:t>nucleon and  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meson coupling constants  </a:t>
            </a:r>
            <a:endParaRPr lang="en-US" altLang="ko-KR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sz="2800" dirty="0">
                <a:latin typeface="Comic Sans MS" panose="030F0702030302020204" pitchFamily="66" charset="0"/>
              </a:rPr>
              <a:t>   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-  masses </a:t>
            </a:r>
            <a:r>
              <a:rPr lang="en-US" altLang="ko-KR" sz="2800" dirty="0">
                <a:latin typeface="Comic Sans MS" panose="030F0702030302020204" pitchFamily="66" charset="0"/>
              </a:rPr>
              <a:t>of nucleon and  mesons</a:t>
            </a:r>
          </a:p>
          <a:p>
            <a:pPr marL="0" indent="0">
              <a:buNone/>
            </a:pPr>
            <a:endParaRPr lang="en-US" altLang="ko-KR" sz="2800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796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11343" y="6093027"/>
            <a:ext cx="87061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latin typeface="Comic Sans MS" panose="030F0702030302020204" pitchFamily="66" charset="0"/>
              </a:rPr>
              <a:t>H. Dong, T. </a:t>
            </a:r>
            <a:r>
              <a:rPr lang="en-US" altLang="ko-KR" sz="1400" dirty="0" err="1" smtClean="0">
                <a:latin typeface="Comic Sans MS" panose="030F0702030302020204" pitchFamily="66" charset="0"/>
              </a:rPr>
              <a:t>Kuo</a:t>
            </a:r>
            <a:r>
              <a:rPr lang="en-US" altLang="ko-KR" sz="1400" dirty="0" smtClean="0">
                <a:latin typeface="Comic Sans MS" panose="030F0702030302020204" pitchFamily="66" charset="0"/>
              </a:rPr>
              <a:t>,  HKL, R. </a:t>
            </a:r>
            <a:r>
              <a:rPr lang="en-US" altLang="ko-KR" sz="1400" dirty="0" err="1" smtClean="0">
                <a:latin typeface="Comic Sans MS" panose="030F0702030302020204" pitchFamily="66" charset="0"/>
              </a:rPr>
              <a:t>Machleidt</a:t>
            </a:r>
            <a:r>
              <a:rPr lang="en-US" altLang="ko-KR" sz="1400" dirty="0" smtClean="0">
                <a:latin typeface="Comic Sans MS" panose="030F0702030302020204" pitchFamily="66" charset="0"/>
              </a:rPr>
              <a:t>, M. Rho  PRC 87, 054332(2013)</a:t>
            </a:r>
            <a:endParaRPr lang="ko-KR" altLang="en-US" sz="1400" dirty="0">
              <a:latin typeface="Comic Sans MS" panose="030F0702030302020204" pitchFamily="66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863" y="1899180"/>
            <a:ext cx="5181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07" y="1510560"/>
            <a:ext cx="3284220" cy="38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863" y="3383474"/>
            <a:ext cx="470154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542" y="3455864"/>
            <a:ext cx="28651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07" y="2889780"/>
            <a:ext cx="332232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내용 개체 틀 2"/>
          <p:cNvSpPr txBox="1">
            <a:spLocks/>
          </p:cNvSpPr>
          <p:nvPr/>
        </p:nvSpPr>
        <p:spPr>
          <a:xfrm>
            <a:off x="324455" y="330146"/>
            <a:ext cx="11493734" cy="1059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Implementation of half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skyrmion</a:t>
            </a: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into nuclear matter: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           equation </a:t>
            </a:r>
            <a:r>
              <a:rPr lang="en-US" altLang="ko-KR" dirty="0">
                <a:latin typeface="Comic Sans MS" panose="030F0702030302020204" pitchFamily="66" charset="0"/>
              </a:rPr>
              <a:t>of state using </a:t>
            </a:r>
            <a:r>
              <a:rPr lang="en-US" altLang="ko-KR" dirty="0" err="1">
                <a:latin typeface="Comic Sans MS" panose="030F0702030302020204" pitchFamily="66" charset="0"/>
              </a:rPr>
              <a:t>V</a:t>
            </a:r>
            <a:r>
              <a:rPr lang="en-US" altLang="ko-KR" baseline="-25000" dirty="0" err="1">
                <a:latin typeface="Comic Sans MS" panose="030F0702030302020204" pitchFamily="66" charset="0"/>
              </a:rPr>
              <a:t>low</a:t>
            </a:r>
            <a:r>
              <a:rPr lang="en-US" altLang="ko-KR" baseline="-25000" dirty="0">
                <a:latin typeface="Comic Sans MS" panose="030F0702030302020204" pitchFamily="66" charset="0"/>
              </a:rPr>
              <a:t>-k</a:t>
            </a:r>
            <a:r>
              <a:rPr lang="en-US" altLang="ko-KR" dirty="0" smtClean="0">
                <a:latin typeface="Comic Sans MS" panose="030F0702030302020204" pitchFamily="66" charset="0"/>
              </a:rPr>
              <a:t>  </a:t>
            </a:r>
            <a:endParaRPr lang="ko-KR" altLang="en-US" dirty="0" smtClean="0">
              <a:latin typeface="Comic Sans MS" panose="030F0702030302020204" pitchFamily="66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991956" y="6030588"/>
            <a:ext cx="3670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Comic Sans MS" panose="030F0702030302020204" pitchFamily="66" charset="0"/>
              </a:rPr>
              <a:t>, </a:t>
            </a:r>
            <a:r>
              <a:rPr lang="en-US" altLang="ko-KR" sz="1400" dirty="0" smtClean="0">
                <a:latin typeface="Comic Sans MS" panose="030F0702030302020204" pitchFamily="66" charset="0"/>
              </a:rPr>
              <a:t>HKL, M. Rho Eur</a:t>
            </a:r>
            <a:r>
              <a:rPr lang="en-US" altLang="ko-KR" sz="1400" dirty="0">
                <a:latin typeface="Comic Sans MS" panose="030F0702030302020204" pitchFamily="66" charset="0"/>
              </a:rPr>
              <a:t>. Phys. J. A50, </a:t>
            </a:r>
            <a:r>
              <a:rPr lang="en-US" altLang="ko-KR" sz="1400" dirty="0" smtClean="0">
                <a:latin typeface="Comic Sans MS" panose="030F0702030302020204" pitchFamily="66" charset="0"/>
              </a:rPr>
              <a:t>14(2014)</a:t>
            </a:r>
            <a:endParaRPr lang="ko-KR" altLang="en-US" sz="1400" dirty="0">
              <a:latin typeface="Comic Sans MS" panose="030F0702030302020204" pitchFamily="66" charset="0"/>
            </a:endParaRPr>
          </a:p>
        </p:txBody>
      </p:sp>
      <p:sp>
        <p:nvSpPr>
          <p:cNvPr id="15" name="내용 개체 틀 2"/>
          <p:cNvSpPr txBox="1">
            <a:spLocks noChangeAspect="1"/>
          </p:cNvSpPr>
          <p:nvPr/>
        </p:nvSpPr>
        <p:spPr>
          <a:xfrm>
            <a:off x="6914542" y="2921837"/>
            <a:ext cx="3896033" cy="3549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>
                <a:latin typeface="Comic Sans MS" panose="030F0702030302020204" pitchFamily="66" charset="0"/>
              </a:rPr>
              <a:t>n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ew scaling at higher density </a:t>
            </a:r>
            <a:endParaRPr lang="ko-KR" altLang="en-US" sz="2000" dirty="0"/>
          </a:p>
        </p:txBody>
      </p:sp>
      <p:sp>
        <p:nvSpPr>
          <p:cNvPr id="16" name="내용 개체 틀 2"/>
          <p:cNvSpPr txBox="1">
            <a:spLocks noChangeAspect="1"/>
          </p:cNvSpPr>
          <p:nvPr/>
        </p:nvSpPr>
        <p:spPr>
          <a:xfrm>
            <a:off x="6766463" y="1599613"/>
            <a:ext cx="3896033" cy="3549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>
                <a:latin typeface="Comic Sans MS" panose="030F0702030302020204" pitchFamily="66" charset="0"/>
              </a:rPr>
              <a:t>o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ld BR scaling at low  density </a:t>
            </a:r>
            <a:endParaRPr lang="ko-KR" altLang="en-US" sz="20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11" y="4703912"/>
            <a:ext cx="6268517" cy="4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11" y="5461537"/>
            <a:ext cx="1324432" cy="52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93" y="5381782"/>
            <a:ext cx="2274418" cy="56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02" y="5221762"/>
            <a:ext cx="1226820" cy="32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02" y="4399112"/>
            <a:ext cx="113538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808" y="4703912"/>
            <a:ext cx="17716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내용 개체 틀 2"/>
          <p:cNvSpPr txBox="1">
            <a:spLocks noChangeAspect="1"/>
          </p:cNvSpPr>
          <p:nvPr/>
        </p:nvSpPr>
        <p:spPr>
          <a:xfrm>
            <a:off x="8169523" y="4383742"/>
            <a:ext cx="3896033" cy="3549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>
                <a:latin typeface="Comic Sans MS" panose="030F0702030302020204" pitchFamily="66" charset="0"/>
              </a:rPr>
              <a:t>t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ensor force strength  </a:t>
            </a:r>
            <a:endParaRPr lang="ko-KR" altLang="en-US" sz="2000" dirty="0"/>
          </a:p>
        </p:txBody>
      </p:sp>
      <p:sp>
        <p:nvSpPr>
          <p:cNvPr id="2" name="직사각형 1"/>
          <p:cNvSpPr/>
          <p:nvPr/>
        </p:nvSpPr>
        <p:spPr>
          <a:xfrm>
            <a:off x="1453386" y="6465420"/>
            <a:ext cx="92091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 err="1" smtClean="0">
                <a:latin typeface="Comic Sans MS" panose="030F0702030302020204" pitchFamily="66" charset="0"/>
              </a:rPr>
              <a:t>Paeng</a:t>
            </a:r>
            <a:r>
              <a:rPr lang="en-US" altLang="ko-KR" sz="1600" dirty="0" smtClean="0">
                <a:latin typeface="Comic Sans MS" panose="030F0702030302020204" pitchFamily="66" charset="0"/>
              </a:rPr>
              <a:t> et al. Phys</a:t>
            </a:r>
            <a:r>
              <a:rPr lang="en-US" altLang="ko-KR" sz="1600" dirty="0">
                <a:latin typeface="Comic Sans MS" panose="030F0702030302020204" pitchFamily="66" charset="0"/>
              </a:rPr>
              <a:t>. Rev. C 93, 055203 (2016) </a:t>
            </a:r>
            <a:endParaRPr lang="ko-KR" altLang="en-US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0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651164"/>
            <a:ext cx="10515600" cy="6026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</a:t>
            </a:r>
          </a:p>
          <a:p>
            <a:pPr marL="0" indent="0">
              <a:buNone/>
            </a:pPr>
            <a:endParaRPr lang="en-US" altLang="ko-K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Nuclei,   Fe </a:t>
            </a:r>
            <a:r>
              <a:rPr lang="en-US" altLang="ko-KR" dirty="0" smtClean="0">
                <a:latin typeface="Comic Sans MS" panose="030F0702030302020204" pitchFamily="66" charset="0"/>
              </a:rPr>
              <a:t>,      </a:t>
            </a:r>
          </a:p>
          <a:p>
            <a:pPr marL="0" indent="0"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           normal nuclear density </a:t>
            </a:r>
            <a:r>
              <a:rPr lang="en-US" altLang="ko-KR" dirty="0" smtClean="0">
                <a:latin typeface="Comic Sans MS" panose="030F0702030302020204" pitchFamily="66" charset="0"/>
              </a:rPr>
              <a:t>n</a:t>
            </a:r>
            <a:r>
              <a:rPr lang="en-US" altLang="ko-KR" baseline="-25000" dirty="0" smtClean="0">
                <a:latin typeface="Comic Sans MS" panose="030F0702030302020204" pitchFamily="66" charset="0"/>
              </a:rPr>
              <a:t>0  </a:t>
            </a:r>
            <a:r>
              <a:rPr lang="en-US" altLang="ko-KR" dirty="0" smtClean="0">
                <a:latin typeface="Comic Sans MS" panose="030F0702030302020204" pitchFamily="66" charset="0"/>
              </a:rPr>
              <a:t>= 0.16/fm</a:t>
            </a:r>
            <a:r>
              <a:rPr lang="en-US" altLang="ko-KR" baseline="30000" dirty="0" smtClean="0">
                <a:latin typeface="Comic Sans MS" panose="030F0702030302020204" pitchFamily="66" charset="0"/>
              </a:rPr>
              <a:t>3</a:t>
            </a:r>
            <a:endParaRPr lang="en-US" altLang="ko-K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    Heavy ion collision  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     </a:t>
            </a:r>
            <a:r>
              <a:rPr lang="en-US" altLang="ko-KR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RHIC, LHC, RIKEN, FAIR, FRIB, RAON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Neutron star(NS) core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     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Merger remnant </a:t>
            </a:r>
          </a:p>
          <a:p>
            <a:pPr marL="0" indent="0"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          binary neutron star merger</a:t>
            </a:r>
          </a:p>
          <a:p>
            <a:pPr marL="0" indent="0">
              <a:buNone/>
            </a:pPr>
            <a:endParaRPr lang="en-US" altLang="ko-K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ko-KR" altLang="en-US" dirty="0">
              <a:latin typeface="Comic Sans MS" panose="030F0702030302020204" pitchFamily="66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7683" y="316559"/>
            <a:ext cx="1230922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I. Dense hadronic matter (DHM)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86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900113"/>
            <a:ext cx="1122045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내용 개체 틀 2"/>
          <p:cNvSpPr txBox="1">
            <a:spLocks/>
          </p:cNvSpPr>
          <p:nvPr/>
        </p:nvSpPr>
        <p:spPr>
          <a:xfrm>
            <a:off x="401781" y="284020"/>
            <a:ext cx="10972800" cy="7966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Mass- radius and central density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415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75" y="1260763"/>
            <a:ext cx="5106467" cy="357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42" y="1477601"/>
            <a:ext cx="6250610" cy="264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내용 개체 틀 2"/>
          <p:cNvSpPr txBox="1">
            <a:spLocks/>
          </p:cNvSpPr>
          <p:nvPr/>
        </p:nvSpPr>
        <p:spPr>
          <a:xfrm>
            <a:off x="401781" y="284020"/>
            <a:ext cx="10972800" cy="7966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Tidal deformation  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494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124" y="1740592"/>
            <a:ext cx="4937150" cy="297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274" y="1740592"/>
            <a:ext cx="4876114" cy="306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내용 개체 틀 2"/>
          <p:cNvSpPr txBox="1">
            <a:spLocks/>
          </p:cNvSpPr>
          <p:nvPr/>
        </p:nvSpPr>
        <p:spPr>
          <a:xfrm>
            <a:off x="401781" y="284020"/>
            <a:ext cx="10972800" cy="7966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Sound velocity  v </a:t>
            </a: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en-US" altLang="ko-KR" dirty="0" smtClean="0"/>
              <a:t> 1/3 c   </a:t>
            </a:r>
            <a:endParaRPr lang="ko-KR" altLang="en-US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05588" y="5063838"/>
            <a:ext cx="10972800" cy="7966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Precursor of  scale symmetry restoration ?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829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1781" y="284020"/>
            <a:ext cx="10972800" cy="796636"/>
          </a:xfrm>
        </p:spPr>
        <p:txBody>
          <a:bodyPr/>
          <a:lstStyle/>
          <a:p>
            <a:r>
              <a:rPr lang="en-US" altLang="ko-KR" dirty="0" smtClean="0"/>
              <a:t>Transition</a:t>
            </a:r>
            <a:r>
              <a:rPr lang="ko-KR" altLang="en-US" dirty="0" smtClean="0"/>
              <a:t>  </a:t>
            </a:r>
            <a:r>
              <a:rPr lang="en-US" altLang="ko-KR" dirty="0" smtClean="0"/>
              <a:t>to  scale symmetric phase(</a:t>
            </a:r>
            <a:r>
              <a:rPr lang="en-US" altLang="ko-KR" dirty="0" err="1" smtClean="0"/>
              <a:t>Dilatonic</a:t>
            </a:r>
            <a:r>
              <a:rPr lang="en-US" altLang="ko-KR" dirty="0" smtClean="0"/>
              <a:t> Phase) 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38" y="1503186"/>
            <a:ext cx="5246049" cy="322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524" y="1426508"/>
            <a:ext cx="5493258" cy="3519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내용 개체 틀 2"/>
          <p:cNvSpPr txBox="1">
            <a:spLocks/>
          </p:cNvSpPr>
          <p:nvPr/>
        </p:nvSpPr>
        <p:spPr>
          <a:xfrm>
            <a:off x="554181" y="5133111"/>
            <a:ext cx="10972800" cy="796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IR fixed point , </a:t>
            </a:r>
            <a:r>
              <a:rPr lang="en-US" altLang="ko-KR" sz="2200" dirty="0" err="1" smtClean="0"/>
              <a:t>Crewther</a:t>
            </a:r>
            <a:r>
              <a:rPr lang="en-US" altLang="ko-KR" sz="2200" dirty="0" smtClean="0"/>
              <a:t> and Tunstall PRD 91 034016(2015)</a:t>
            </a:r>
            <a:endParaRPr lang="ko-KR" altLang="en-US" sz="2200" dirty="0"/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554181" y="5929747"/>
            <a:ext cx="10972800" cy="796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err="1" smtClean="0"/>
              <a:t>Dilaton</a:t>
            </a:r>
            <a:r>
              <a:rPr lang="en-US" altLang="ko-KR" dirty="0" smtClean="0"/>
              <a:t> fixed point,  </a:t>
            </a:r>
            <a:r>
              <a:rPr lang="en-US" altLang="ko-KR" sz="2400" dirty="0" err="1" smtClean="0"/>
              <a:t>Paeng</a:t>
            </a:r>
            <a:r>
              <a:rPr lang="en-US" altLang="ko-KR" sz="2400" dirty="0" smtClean="0"/>
              <a:t> et al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6075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96883" y="767959"/>
            <a:ext cx="10965873" cy="59154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400" dirty="0" smtClean="0">
              <a:latin typeface="Comic Sans MS" panose="030F0702030302020204" pitchFamily="66" charset="0"/>
            </a:endParaRPr>
          </a:p>
          <a:p>
            <a:r>
              <a:rPr lang="en-US" altLang="ko-KR" sz="2400" dirty="0" smtClean="0">
                <a:latin typeface="Comic Sans MS" panose="030F0702030302020204" pitchFamily="66" charset="0"/>
              </a:rPr>
              <a:t>Equation of state of nuclear matter at high density 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Comic Sans MS" panose="030F0702030302020204" pitchFamily="66" charset="0"/>
              </a:rPr>
              <a:t>  - Interactions between nucleon and additional degree of freedoms</a:t>
            </a:r>
          </a:p>
          <a:p>
            <a:pPr marL="0" indent="0">
              <a:buNone/>
            </a:pPr>
            <a:endParaRPr lang="en-US" altLang="ko-KR" sz="2400" dirty="0" smtClean="0">
              <a:latin typeface="Comic Sans MS" panose="030F0702030302020204" pitchFamily="66" charset="0"/>
            </a:endParaRPr>
          </a:p>
          <a:p>
            <a:r>
              <a:rPr lang="en-US" altLang="ko-KR" sz="2400" dirty="0" smtClean="0">
                <a:latin typeface="Comic Sans MS" panose="030F0702030302020204" pitchFamily="66" charset="0"/>
              </a:rPr>
              <a:t>Characteristics of </a:t>
            </a:r>
            <a:r>
              <a:rPr lang="en-US" altLang="ko-KR" sz="2400" dirty="0" err="1" smtClean="0">
                <a:latin typeface="Comic Sans MS" panose="030F0702030302020204" pitchFamily="66" charset="0"/>
              </a:rPr>
              <a:t>EoS</a:t>
            </a:r>
            <a:r>
              <a:rPr lang="en-US" altLang="ko-KR" sz="2400" dirty="0" smtClean="0">
                <a:latin typeface="Comic Sans MS" panose="030F0702030302020204" pitchFamily="66" charset="0"/>
              </a:rPr>
              <a:t> relevant to observables   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Comic Sans MS" panose="030F0702030302020204" pitchFamily="66" charset="0"/>
              </a:rPr>
              <a:t>  - Symmetry energy : particle ratio, proton fraction, …. 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Comic Sans MS" panose="030F0702030302020204" pitchFamily="66" charset="0"/>
              </a:rPr>
              <a:t>  -  </a:t>
            </a:r>
            <a:r>
              <a:rPr lang="en-US" altLang="ko-KR" sz="2400" dirty="0">
                <a:latin typeface="Comic Sans MS" panose="030F0702030302020204" pitchFamily="66" charset="0"/>
              </a:rPr>
              <a:t>M</a:t>
            </a:r>
            <a:r>
              <a:rPr lang="en-US" altLang="ko-KR" sz="2400" dirty="0" smtClean="0">
                <a:latin typeface="Comic Sans MS" panose="030F0702030302020204" pitchFamily="66" charset="0"/>
              </a:rPr>
              <a:t>ass, deformation parameter: gravitational waves,… </a:t>
            </a:r>
          </a:p>
          <a:p>
            <a:pPr marL="0" indent="0">
              <a:buNone/>
            </a:pPr>
            <a:endParaRPr lang="en-US" altLang="ko-KR" sz="2400" dirty="0" smtClean="0">
              <a:latin typeface="Comic Sans MS" panose="030F0702030302020204" pitchFamily="66" charset="0"/>
            </a:endParaRPr>
          </a:p>
          <a:p>
            <a:r>
              <a:rPr lang="en-US" altLang="ko-KR" sz="2400" dirty="0">
                <a:latin typeface="Comic Sans MS" panose="030F0702030302020204" pitchFamily="66" charset="0"/>
              </a:rPr>
              <a:t>D</a:t>
            </a:r>
            <a:r>
              <a:rPr lang="en-US" altLang="ko-KR" sz="2400" dirty="0" smtClean="0">
                <a:latin typeface="Comic Sans MS" panose="030F0702030302020204" pitchFamily="66" charset="0"/>
              </a:rPr>
              <a:t>ense </a:t>
            </a: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r>
              <a:rPr lang="en-US" altLang="ko-KR" sz="2400" dirty="0" smtClean="0">
                <a:latin typeface="Comic Sans MS" panose="030F0702030302020204" pitchFamily="66" charset="0"/>
              </a:rPr>
              <a:t>matter with emergent symmetries</a:t>
            </a:r>
          </a:p>
          <a:p>
            <a:pPr marL="0" indent="0">
              <a:buNone/>
            </a:pPr>
            <a:r>
              <a:rPr lang="en-US" altLang="ko-KR" sz="2400" dirty="0">
                <a:latin typeface="Comic Sans MS" panose="030F0702030302020204" pitchFamily="66" charset="0"/>
              </a:rPr>
              <a:t> </a:t>
            </a:r>
            <a:r>
              <a:rPr lang="en-US" altLang="ko-KR" sz="2400" dirty="0" smtClean="0">
                <a:latin typeface="Comic Sans MS" panose="030F0702030302020204" pitchFamily="66" charset="0"/>
              </a:rPr>
              <a:t>      -  scale symmetry, ……    </a:t>
            </a:r>
          </a:p>
          <a:p>
            <a:pPr marL="0" indent="0">
              <a:buNone/>
            </a:pPr>
            <a:r>
              <a:rPr lang="en-US" altLang="ko-KR" sz="2400" dirty="0">
                <a:latin typeface="Comic Sans MS" panose="030F0702030302020204" pitchFamily="66" charset="0"/>
              </a:rPr>
              <a:t> </a:t>
            </a:r>
            <a:r>
              <a:rPr lang="en-US" altLang="ko-KR" sz="2400" dirty="0" smtClean="0">
                <a:latin typeface="Comic Sans MS" panose="030F0702030302020204" pitchFamily="66" charset="0"/>
              </a:rPr>
              <a:t>   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13292" y="183184"/>
            <a:ext cx="10354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 smtClean="0">
                <a:latin typeface="Comic Sans MS" panose="030F0702030302020204" pitchFamily="66" charset="0"/>
              </a:rPr>
              <a:t> Discussion </a:t>
            </a:r>
            <a:endParaRPr lang="ko-KR" alt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01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3" descr="Phasendia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68" y="1337224"/>
            <a:ext cx="7936297" cy="401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File:CMB Timeline300 no WMAP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592" y="1036392"/>
            <a:ext cx="2103673" cy="102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902" y="2345338"/>
            <a:ext cx="1730129" cy="12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3812" y="3646270"/>
            <a:ext cx="1920997" cy="107064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486833" y="168275"/>
            <a:ext cx="11618384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altLang="ko-KR" sz="2400" b="1" kern="0" dirty="0" smtClean="0">
                <a:latin typeface="Comic Sans MS" panose="030F0702030302020204" pitchFamily="66" charset="0"/>
              </a:rPr>
              <a:t>Phase Diagram of Quantum  </a:t>
            </a:r>
            <a:r>
              <a:rPr lang="en-US" altLang="ko-KR" sz="2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</a:t>
            </a:r>
            <a:r>
              <a:rPr lang="en-US" altLang="ko-KR" sz="2400" b="1" kern="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ro</a:t>
            </a:r>
            <a:r>
              <a:rPr lang="en-US" altLang="ko-KR" sz="2400" b="1" kern="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mo</a:t>
            </a:r>
            <a:r>
              <a:rPr lang="en-US" altLang="ko-KR" sz="2400" b="1" kern="0" dirty="0">
                <a:latin typeface="Comic Sans MS" panose="030F0702030302020204" pitchFamily="66" charset="0"/>
              </a:rPr>
              <a:t> </a:t>
            </a:r>
            <a:r>
              <a:rPr lang="en-US" altLang="ko-KR" sz="2400" b="1" kern="0" dirty="0" smtClean="0">
                <a:latin typeface="Comic Sans MS" panose="030F0702030302020204" pitchFamily="66" charset="0"/>
              </a:rPr>
              <a:t>Dynamics(QCD) </a:t>
            </a:r>
            <a:endParaRPr lang="ko-KR" altLang="en-US" sz="2400" b="1" kern="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48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 txBox="1">
            <a:spLocks noChangeArrowheads="1"/>
          </p:cNvSpPr>
          <p:nvPr/>
        </p:nvSpPr>
        <p:spPr bwMode="auto">
          <a:xfrm>
            <a:off x="177683" y="79309"/>
            <a:ext cx="115824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Gravitational waves from binary merger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51" y="2232313"/>
            <a:ext cx="199813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85562" y="1381413"/>
            <a:ext cx="115824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- Mass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grpSp>
        <p:nvGrpSpPr>
          <p:cNvPr id="19" name="그룹 7"/>
          <p:cNvGrpSpPr>
            <a:grpSpLocks/>
          </p:cNvGrpSpPr>
          <p:nvPr/>
        </p:nvGrpSpPr>
        <p:grpSpPr bwMode="auto">
          <a:xfrm>
            <a:off x="5968883" y="1908175"/>
            <a:ext cx="5359400" cy="2136775"/>
            <a:chOff x="6851580" y="1194860"/>
            <a:chExt cx="5718277" cy="3038094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4907" y="1194860"/>
              <a:ext cx="5314950" cy="2428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775" y="3623735"/>
              <a:ext cx="4630064" cy="609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1580" y="1730191"/>
              <a:ext cx="403327" cy="1811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258" y="4329846"/>
            <a:ext cx="6163285" cy="125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45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2"/>
          <p:cNvSpPr txBox="1">
            <a:spLocks/>
          </p:cNvSpPr>
          <p:nvPr/>
        </p:nvSpPr>
        <p:spPr>
          <a:xfrm>
            <a:off x="271746" y="381114"/>
            <a:ext cx="10972800" cy="7486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- Tidal deformation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024" y="3293063"/>
            <a:ext cx="8236976" cy="4436111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825" y="1501704"/>
            <a:ext cx="2878943" cy="678407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7718" y="457239"/>
            <a:ext cx="558525" cy="596430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932" y="291789"/>
            <a:ext cx="2793949" cy="246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그룹 24"/>
          <p:cNvGrpSpPr>
            <a:grpSpLocks noChangeAspect="1"/>
          </p:cNvGrpSpPr>
          <p:nvPr/>
        </p:nvGrpSpPr>
        <p:grpSpPr>
          <a:xfrm>
            <a:off x="7787112" y="1501704"/>
            <a:ext cx="874286" cy="430808"/>
            <a:chOff x="2914939" y="1968209"/>
            <a:chExt cx="1092530" cy="538349"/>
          </a:xfrm>
        </p:grpSpPr>
        <p:sp>
          <p:nvSpPr>
            <p:cNvPr id="26" name="타원 25"/>
            <p:cNvSpPr/>
            <p:nvPr/>
          </p:nvSpPr>
          <p:spPr>
            <a:xfrm>
              <a:off x="2914939" y="1968209"/>
              <a:ext cx="1092530" cy="5343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3188071" y="1972168"/>
              <a:ext cx="546265" cy="53439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" name="그룹 27"/>
          <p:cNvGrpSpPr>
            <a:grpSpLocks noChangeAspect="1"/>
          </p:cNvGrpSpPr>
          <p:nvPr/>
        </p:nvGrpSpPr>
        <p:grpSpPr>
          <a:xfrm>
            <a:off x="5867972" y="1526153"/>
            <a:ext cx="690686" cy="340338"/>
            <a:chOff x="2914939" y="1968209"/>
            <a:chExt cx="1092530" cy="538349"/>
          </a:xfrm>
        </p:grpSpPr>
        <p:sp>
          <p:nvSpPr>
            <p:cNvPr id="29" name="타원 28"/>
            <p:cNvSpPr/>
            <p:nvPr/>
          </p:nvSpPr>
          <p:spPr>
            <a:xfrm>
              <a:off x="2914939" y="1968209"/>
              <a:ext cx="1092530" cy="5343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3188071" y="1972168"/>
              <a:ext cx="546265" cy="53439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0197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77683" y="79309"/>
            <a:ext cx="115824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Core density of neutron stars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7" y="1957826"/>
            <a:ext cx="4031742" cy="388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>
            <a:grpSpLocks noChangeAspect="1"/>
          </p:cNvGrpSpPr>
          <p:nvPr/>
        </p:nvGrpSpPr>
        <p:grpSpPr>
          <a:xfrm>
            <a:off x="3267940" y="729758"/>
            <a:ext cx="7725766" cy="5704943"/>
            <a:chOff x="8926841" y="1925120"/>
            <a:chExt cx="4544562" cy="335584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6841" y="1925120"/>
              <a:ext cx="4544562" cy="3355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내용 개체 틀 2"/>
            <p:cNvSpPr txBox="1">
              <a:spLocks/>
            </p:cNvSpPr>
            <p:nvPr/>
          </p:nvSpPr>
          <p:spPr>
            <a:xfrm>
              <a:off x="9327474" y="4373888"/>
              <a:ext cx="2864526" cy="35903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 err="1" smtClean="0">
                  <a:latin typeface="Comic Sans MS" panose="030F0702030302020204" pitchFamily="66" charset="0"/>
                </a:rPr>
                <a:t>Lattimer</a:t>
              </a:r>
              <a:r>
                <a:rPr lang="en-US" altLang="ko-KR" sz="1200" dirty="0" smtClean="0">
                  <a:latin typeface="Comic Sans MS" panose="030F0702030302020204" pitchFamily="66" charset="0"/>
                </a:rPr>
                <a:t>, </a:t>
              </a:r>
              <a:r>
                <a:rPr lang="en-US" altLang="ko-KR" sz="1200" dirty="0" err="1" smtClean="0">
                  <a:latin typeface="Comic Sans MS" panose="030F0702030302020204" pitchFamily="66" charset="0"/>
                </a:rPr>
                <a:t>arXiv</a:t>
              </a:r>
              <a:r>
                <a:rPr lang="en-US" altLang="ko-KR" sz="1200" dirty="0" smtClean="0">
                  <a:latin typeface="Comic Sans MS" panose="030F0702030302020204" pitchFamily="66" charset="0"/>
                </a:rPr>
                <a:t>: 1305.3510</a:t>
              </a:r>
              <a:endParaRPr lang="ko-KR" altLang="en-US" sz="12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12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1219" y="232354"/>
            <a:ext cx="10515600" cy="2440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-  Merger Remnant :  </a:t>
            </a:r>
            <a:r>
              <a:rPr lang="en-US" altLang="ko-KR" dirty="0">
                <a:latin typeface="Comic Sans MS" panose="030F0702030302020204" pitchFamily="66" charset="0"/>
              </a:rPr>
              <a:t>n &gt; 2 n</a:t>
            </a:r>
            <a:r>
              <a:rPr lang="en-US" altLang="ko-KR" baseline="-25000" dirty="0">
                <a:latin typeface="Comic Sans MS" panose="030F0702030302020204" pitchFamily="66" charset="0"/>
              </a:rPr>
              <a:t>0 </a:t>
            </a:r>
            <a:endParaRPr lang="en-US" altLang="ko-KR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altLang="ko-K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sz="2400" dirty="0" err="1" smtClean="0">
                <a:solidFill>
                  <a:srgbClr val="0070C0"/>
                </a:solidFill>
              </a:rPr>
              <a:t>Radice</a:t>
            </a:r>
            <a:r>
              <a:rPr lang="en-US" altLang="ko-KR" sz="2400" dirty="0" smtClean="0">
                <a:solidFill>
                  <a:srgbClr val="0070C0"/>
                </a:solidFill>
              </a:rPr>
              <a:t> et al. 1612.06429</a:t>
            </a:r>
            <a:endParaRPr lang="ko-KR" altLang="en-US" sz="24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50" y="2673064"/>
            <a:ext cx="970597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7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7683" y="345316"/>
            <a:ext cx="1230922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II. Equation of state of dense hadronic matter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72586" y="1197697"/>
            <a:ext cx="1201431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2800" dirty="0" smtClean="0">
                <a:latin typeface="Comic Sans MS" pitchFamily="66" charset="0"/>
              </a:rPr>
              <a:t>Simple extrapolation  from low density nuclear  matter  ?  </a:t>
            </a:r>
            <a:r>
              <a:rPr lang="en-US" altLang="ko-KR" sz="2800" dirty="0" smtClean="0">
                <a:solidFill>
                  <a:srgbClr val="0070C0"/>
                </a:solidFill>
                <a:latin typeface="Comic Sans MS" pitchFamily="66" charset="0"/>
              </a:rPr>
              <a:t>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4000" dirty="0" smtClean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4000" baseline="-25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08" y="2715360"/>
            <a:ext cx="3146103" cy="272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제목 1"/>
          <p:cNvSpPr txBox="1">
            <a:spLocks/>
          </p:cNvSpPr>
          <p:nvPr/>
        </p:nvSpPr>
        <p:spPr>
          <a:xfrm>
            <a:off x="1696392" y="5578117"/>
            <a:ext cx="1922919" cy="3204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>
                <a:latin typeface="Comic Sans MS" panose="030F0702030302020204" pitchFamily="66" charset="0"/>
                <a:ea typeface="+mj-ea"/>
                <a:cs typeface="+mj-cs"/>
              </a:rPr>
              <a:t>Chen, 1506.09057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1316411" y="2258066"/>
            <a:ext cx="2682880" cy="457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dirty="0">
                <a:latin typeface="Comic Sans MS" panose="030F0702030302020204" pitchFamily="66" charset="0"/>
              </a:rPr>
              <a:t> 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Symmetry Energy</a:t>
            </a:r>
            <a:r>
              <a:rPr lang="ko-KR" altLang="en-US" sz="2000" dirty="0" smtClean="0">
                <a:latin typeface="Comic Sans MS" panose="030F0702030302020204" pitchFamily="66" charset="0"/>
              </a:rPr>
              <a:t> </a:t>
            </a:r>
            <a:endParaRPr lang="ko-KR" altLang="en-US" sz="2000" dirty="0">
              <a:latin typeface="Comic Sans MS" panose="030F0702030302020204" pitchFamily="66" charset="0"/>
            </a:endParaRPr>
          </a:p>
        </p:txBody>
      </p: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4462618" y="2486713"/>
            <a:ext cx="6661215" cy="2901286"/>
            <a:chOff x="6388793" y="1044923"/>
            <a:chExt cx="5624919" cy="2449928"/>
          </a:xfrm>
        </p:grpSpPr>
        <p:pic>
          <p:nvPicPr>
            <p:cNvPr id="12" name="그림 11" descr="nature09466-f3.2(1)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8793" y="1568592"/>
              <a:ext cx="2234641" cy="1724406"/>
            </a:xfrm>
            <a:prstGeom prst="rect">
              <a:avLst/>
            </a:prstGeom>
          </p:spPr>
        </p:pic>
        <p:sp>
          <p:nvSpPr>
            <p:cNvPr id="13" name="내용 개체 틀 2"/>
            <p:cNvSpPr txBox="1">
              <a:spLocks/>
            </p:cNvSpPr>
            <p:nvPr/>
          </p:nvSpPr>
          <p:spPr>
            <a:xfrm>
              <a:off x="6560028" y="1044923"/>
              <a:ext cx="2519991" cy="5138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altLang="ko-KR" sz="2400" smtClean="0">
                  <a:latin typeface="Comic Sans MS" panose="030F0702030302020204" pitchFamily="66" charset="0"/>
                </a:rPr>
                <a:t> </a:t>
              </a:r>
              <a:r>
                <a:rPr lang="en-US" altLang="ko-KR" sz="2000" smtClean="0">
                  <a:latin typeface="Comic Sans MS" panose="030F0702030302020204" pitchFamily="66" charset="0"/>
                </a:rPr>
                <a:t>Mass -Radius</a:t>
              </a:r>
              <a:endParaRPr lang="ko-KR" altLang="en-US" sz="2000" dirty="0">
                <a:latin typeface="Comic Sans MS" panose="030F0702030302020204" pitchFamily="66" charset="0"/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29288" y="1558737"/>
              <a:ext cx="2431107" cy="1936114"/>
            </a:xfrm>
            <a:prstGeom prst="rect">
              <a:avLst/>
            </a:prstGeom>
          </p:spPr>
        </p:pic>
        <p:sp>
          <p:nvSpPr>
            <p:cNvPr id="15" name="내용 개체 틀 2"/>
            <p:cNvSpPr txBox="1">
              <a:spLocks/>
            </p:cNvSpPr>
            <p:nvPr/>
          </p:nvSpPr>
          <p:spPr>
            <a:xfrm>
              <a:off x="9080018" y="1083884"/>
              <a:ext cx="2933694" cy="5138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2000" dirty="0" smtClean="0">
                  <a:latin typeface="Comic Sans MS" panose="030F0702030302020204" pitchFamily="66" charset="0"/>
                </a:rPr>
                <a:t>Deformation parameter </a:t>
              </a:r>
              <a:endParaRPr lang="ko-KR" altLang="en-US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37491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8348" y="1274618"/>
            <a:ext cx="10972800" cy="53090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Chiral symmetry 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pions</a:t>
            </a: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endParaRPr lang="en-US" altLang="ko-KR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Hidden local symmetry 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vector mesons as gauge bosons</a:t>
            </a:r>
            <a:endParaRPr lang="en-US" altLang="ko-K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  </a:t>
            </a:r>
            <a:endParaRPr lang="en-US" altLang="ko-KR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Scale symmetry 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</a:t>
            </a:r>
            <a:r>
              <a:rPr lang="en-US" altLang="ko-KR" dirty="0">
                <a:latin typeface="Comic Sans MS" panose="030F0702030302020204" pitchFamily="66" charset="0"/>
                <a:sym typeface="Wingdings" panose="05000000000000000000" pitchFamily="2" charset="2"/>
              </a:rPr>
              <a:t>s</a:t>
            </a:r>
            <a:r>
              <a:rPr lang="en-US" altLang="ko-KR" dirty="0" smtClean="0">
                <a:latin typeface="Comic Sans MS" panose="030F0702030302020204" pitchFamily="66" charset="0"/>
              </a:rPr>
              <a:t>calar meson</a:t>
            </a:r>
          </a:p>
          <a:p>
            <a:endParaRPr lang="en-US" altLang="ko-K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Flavor SU(2) symmetry 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nucleon as </a:t>
            </a:r>
            <a:r>
              <a:rPr lang="en-US" altLang="ko-KR" dirty="0">
                <a:latin typeface="Comic Sans MS" panose="030F0702030302020204" pitchFamily="66" charset="0"/>
                <a:sym typeface="Wingdings" panose="05000000000000000000" pitchFamily="2" charset="2"/>
              </a:rPr>
              <a:t> </a:t>
            </a:r>
            <a:r>
              <a:rPr lang="en-US" altLang="ko-KR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iso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-doublet </a:t>
            </a: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271746" y="381114"/>
            <a:ext cx="10972800" cy="7486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New degrees of freedom and symmetries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499" y="3081675"/>
            <a:ext cx="807720" cy="4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092" y="3081675"/>
            <a:ext cx="563880" cy="563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306" y="4385389"/>
            <a:ext cx="533400" cy="44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77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23608</TotalTime>
  <Words>604</Words>
  <Application>Microsoft Office PowerPoint</Application>
  <PresentationFormat>사용자 지정</PresentationFormat>
  <Paragraphs>117</Paragraphs>
  <Slides>24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3</vt:i4>
      </vt:variant>
      <vt:variant>
        <vt:lpstr>슬라이드 제목</vt:lpstr>
      </vt:variant>
      <vt:variant>
        <vt:i4>24</vt:i4>
      </vt:variant>
    </vt:vector>
  </HeadingPairs>
  <TitlesOfParts>
    <vt:vector size="27" baseType="lpstr">
      <vt:lpstr>Office 테마</vt:lpstr>
      <vt:lpstr>2_Office 테마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HKLee</dc:creator>
  <cp:lastModifiedBy>이현규</cp:lastModifiedBy>
  <cp:revision>336</cp:revision>
  <dcterms:created xsi:type="dcterms:W3CDTF">2014-05-14T05:49:05Z</dcterms:created>
  <dcterms:modified xsi:type="dcterms:W3CDTF">2017-07-06T06:21:18Z</dcterms:modified>
</cp:coreProperties>
</file>