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0" r:id="rId3"/>
    <p:sldId id="273" r:id="rId4"/>
    <p:sldId id="274" r:id="rId5"/>
    <p:sldId id="276" r:id="rId6"/>
    <p:sldId id="277" r:id="rId7"/>
    <p:sldId id="275" r:id="rId8"/>
    <p:sldId id="268" r:id="rId9"/>
    <p:sldId id="280" r:id="rId10"/>
    <p:sldId id="269" r:id="rId11"/>
    <p:sldId id="279" r:id="rId12"/>
    <p:sldId id="278" r:id="rId13"/>
    <p:sldId id="291" r:id="rId14"/>
    <p:sldId id="290" r:id="rId15"/>
    <p:sldId id="289" r:id="rId16"/>
    <p:sldId id="281" r:id="rId17"/>
    <p:sldId id="287" r:id="rId18"/>
    <p:sldId id="292" r:id="rId19"/>
    <p:sldId id="293" r:id="rId20"/>
    <p:sldId id="294" r:id="rId21"/>
    <p:sldId id="283" r:id="rId22"/>
    <p:sldId id="284" r:id="rId23"/>
    <p:sldId id="285" r:id="rId24"/>
    <p:sldId id="286" r:id="rId25"/>
    <p:sldId id="282" r:id="rId26"/>
    <p:sldId id="298" r:id="rId27"/>
    <p:sldId id="295" r:id="rId28"/>
    <p:sldId id="296" r:id="rId29"/>
    <p:sldId id="297" r:id="rId30"/>
    <p:sldId id="299" r:id="rId31"/>
    <p:sldId id="272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210" userDrawn="1">
          <p15:clr>
            <a:srgbClr val="A4A3A4"/>
          </p15:clr>
        </p15:guide>
        <p15:guide id="6" orient="horz" pos="4088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8" orient="horz" pos="6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BD2"/>
    <a:srgbClr val="B1D1CE"/>
    <a:srgbClr val="D58584"/>
    <a:srgbClr val="658762"/>
    <a:srgbClr val="F6BBBF"/>
    <a:srgbClr val="E1F2EA"/>
    <a:srgbClr val="F86B74"/>
    <a:srgbClr val="43435B"/>
    <a:srgbClr val="948777"/>
    <a:srgbClr val="977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49" autoAdjust="0"/>
    <p:restoredTop sz="94712" autoAdjust="0"/>
  </p:normalViewPr>
  <p:slideViewPr>
    <p:cSldViewPr>
      <p:cViewPr varScale="1">
        <p:scale>
          <a:sx n="74" d="100"/>
          <a:sy n="74" d="100"/>
        </p:scale>
        <p:origin x="1272" y="72"/>
      </p:cViewPr>
      <p:guideLst>
        <p:guide pos="2880"/>
        <p:guide pos="204"/>
        <p:guide pos="5556"/>
        <p:guide orient="horz" pos="210"/>
        <p:guide orient="horz" pos="4088"/>
        <p:guide orient="horz" pos="2160"/>
        <p:guide orient="horz" pos="6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A3B022D-8A8D-4073-B808-0F26BD2CD1C1}" type="doc">
      <dgm:prSet loTypeId="urn:microsoft.com/office/officeart/2005/8/layout/equation2" loCatId="process" qsTypeId="urn:microsoft.com/office/officeart/2005/8/quickstyle/simple1" qsCatId="simple" csTypeId="urn:microsoft.com/office/officeart/2005/8/colors/colorful4" csCatId="colorful" phldr="1"/>
      <dgm:spPr/>
    </dgm:pt>
    <dgm:pt modelId="{FB54265F-87E0-4011-8BEA-134362A71F4D}">
      <dgm:prSet phldrT="[텍스트]" custT="1"/>
      <dgm:spPr/>
      <dgm:t>
        <a:bodyPr/>
        <a:lstStyle/>
        <a:p>
          <a:pPr latinLnBrk="1"/>
          <a:r>
            <a:rPr lang="en-US" altLang="ko-KR" sz="2000" b="0" dirty="0" smtClean="0">
              <a:solidFill>
                <a:srgbClr val="FF0000"/>
              </a:solidFill>
              <a:effectLst/>
            </a:rPr>
            <a:t>Initial Singularity Problem</a:t>
          </a:r>
          <a:endParaRPr lang="ko-KR" altLang="en-US" sz="2000" b="0" dirty="0">
            <a:solidFill>
              <a:srgbClr val="FF0000"/>
            </a:solidFill>
            <a:effectLst/>
          </a:endParaRPr>
        </a:p>
      </dgm:t>
    </dgm:pt>
    <dgm:pt modelId="{ECDB6E5F-FDC0-4B48-81BB-A4D2B802A325}" type="parTrans" cxnId="{0BC03EDF-7CB5-465C-B364-0DF567BC9E90}">
      <dgm:prSet/>
      <dgm:spPr/>
      <dgm:t>
        <a:bodyPr/>
        <a:lstStyle/>
        <a:p>
          <a:pPr latinLnBrk="1"/>
          <a:endParaRPr lang="ko-KR" altLang="en-US"/>
        </a:p>
      </dgm:t>
    </dgm:pt>
    <dgm:pt modelId="{86C05FDB-7B51-46DD-8374-6700B900A05A}" type="sibTrans" cxnId="{0BC03EDF-7CB5-465C-B364-0DF567BC9E90}">
      <dgm:prSet/>
      <dgm:spPr/>
      <dgm:t>
        <a:bodyPr/>
        <a:lstStyle/>
        <a:p>
          <a:pPr latinLnBrk="1"/>
          <a:endParaRPr lang="ko-KR" altLang="en-US"/>
        </a:p>
      </dgm:t>
    </dgm:pt>
    <dgm:pt modelId="{DCF1426B-F5FA-41FB-BE8D-F921ED73BE8D}">
      <dgm:prSet phldrT="[텍스트]" custT="1"/>
      <dgm:spPr/>
      <dgm:t>
        <a:bodyPr/>
        <a:lstStyle/>
        <a:p>
          <a:pPr latinLnBrk="1"/>
          <a:r>
            <a:rPr lang="en-US" altLang="ko-KR" sz="1900" b="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Large-scale Power Suppression Problem</a:t>
          </a:r>
          <a:endParaRPr lang="ko-KR" altLang="en-US" sz="1900" b="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gm:t>
    </dgm:pt>
    <dgm:pt modelId="{7BBA8BAF-3E27-45BA-824B-914C4F4BCC9D}" type="parTrans" cxnId="{B014AD30-8AD1-4AF8-B252-7F561E159300}">
      <dgm:prSet/>
      <dgm:spPr/>
      <dgm:t>
        <a:bodyPr/>
        <a:lstStyle/>
        <a:p>
          <a:pPr latinLnBrk="1"/>
          <a:endParaRPr lang="ko-KR" altLang="en-US"/>
        </a:p>
      </dgm:t>
    </dgm:pt>
    <dgm:pt modelId="{4C5F3993-DB12-4967-95AF-889DB52BFFD0}" type="sibTrans" cxnId="{B014AD30-8AD1-4AF8-B252-7F561E159300}">
      <dgm:prSet/>
      <dgm:spPr/>
      <dgm:t>
        <a:bodyPr/>
        <a:lstStyle/>
        <a:p>
          <a:pPr latinLnBrk="1"/>
          <a:endParaRPr lang="ko-KR" altLang="en-US"/>
        </a:p>
      </dgm:t>
    </dgm:pt>
    <dgm:pt modelId="{CE3D90DB-CC8F-486E-8094-E061F852D443}">
      <dgm:prSet phldrT="[텍스트]" custT="1"/>
      <dgm:spPr/>
      <dgm:t>
        <a:bodyPr/>
        <a:lstStyle/>
        <a:p>
          <a:pPr latinLnBrk="1"/>
          <a:r>
            <a:rPr lang="en-US" altLang="ko-KR" sz="4400" dirty="0" smtClean="0"/>
            <a:t>Euclidean Quantum Gravity</a:t>
          </a:r>
          <a:endParaRPr lang="ko-KR" altLang="en-US" sz="4400" dirty="0"/>
        </a:p>
      </dgm:t>
    </dgm:pt>
    <dgm:pt modelId="{9822382F-38DE-4E29-BFFF-8B5F33CF2519}" type="parTrans" cxnId="{9761AFF9-1A0C-49AA-A528-FE0FA18874B4}">
      <dgm:prSet/>
      <dgm:spPr/>
      <dgm:t>
        <a:bodyPr/>
        <a:lstStyle/>
        <a:p>
          <a:pPr latinLnBrk="1"/>
          <a:endParaRPr lang="ko-KR" altLang="en-US"/>
        </a:p>
      </dgm:t>
    </dgm:pt>
    <dgm:pt modelId="{07904FC7-0BBD-444B-81A7-D033A66A12C9}" type="sibTrans" cxnId="{9761AFF9-1A0C-49AA-A528-FE0FA18874B4}">
      <dgm:prSet/>
      <dgm:spPr/>
      <dgm:t>
        <a:bodyPr/>
        <a:lstStyle/>
        <a:p>
          <a:pPr latinLnBrk="1"/>
          <a:endParaRPr lang="ko-KR" altLang="en-US"/>
        </a:p>
      </dgm:t>
    </dgm:pt>
    <dgm:pt modelId="{67A0CA56-6946-4A9C-851C-28CB47E0B552}" type="pres">
      <dgm:prSet presAssocID="{DA3B022D-8A8D-4073-B808-0F26BD2CD1C1}" presName="Name0" presStyleCnt="0">
        <dgm:presLayoutVars>
          <dgm:dir val="rev"/>
          <dgm:resizeHandles val="exact"/>
        </dgm:presLayoutVars>
      </dgm:prSet>
      <dgm:spPr/>
    </dgm:pt>
    <dgm:pt modelId="{E71C32B1-9FEC-4FA6-9077-F3AEFBA9AEF9}" type="pres">
      <dgm:prSet presAssocID="{DA3B022D-8A8D-4073-B808-0F26BD2CD1C1}" presName="vNodes" presStyleCnt="0"/>
      <dgm:spPr/>
    </dgm:pt>
    <dgm:pt modelId="{2A3126C7-CE95-4D32-8AEE-12BBA18D9903}" type="pres">
      <dgm:prSet presAssocID="{FB54265F-87E0-4011-8BEA-134362A71F4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1DCAC50-2ECE-4D6F-A1FD-382D24758D3E}" type="pres">
      <dgm:prSet presAssocID="{86C05FDB-7B51-46DD-8374-6700B900A05A}" presName="spacerT" presStyleCnt="0"/>
      <dgm:spPr/>
    </dgm:pt>
    <dgm:pt modelId="{4E4E1F8A-13E0-45C5-BFB1-503355906E2F}" type="pres">
      <dgm:prSet presAssocID="{86C05FDB-7B51-46DD-8374-6700B900A05A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0B6A736C-DFEC-4442-9341-A5D004D8B70D}" type="pres">
      <dgm:prSet presAssocID="{86C05FDB-7B51-46DD-8374-6700B900A05A}" presName="spacerB" presStyleCnt="0"/>
      <dgm:spPr/>
    </dgm:pt>
    <dgm:pt modelId="{5B39802C-D836-404F-8FC9-99408D286EAD}" type="pres">
      <dgm:prSet presAssocID="{DCF1426B-F5FA-41FB-BE8D-F921ED73BE8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AF4860D-57A7-4BD1-B3C6-05F300B5F140}" type="pres">
      <dgm:prSet presAssocID="{DA3B022D-8A8D-4073-B808-0F26BD2CD1C1}" presName="sibTransLast" presStyleLbl="sibTrans2D1" presStyleIdx="1" presStyleCnt="2" custFlipHor="1"/>
      <dgm:spPr/>
      <dgm:t>
        <a:bodyPr/>
        <a:lstStyle/>
        <a:p>
          <a:pPr latinLnBrk="1"/>
          <a:endParaRPr lang="ko-KR" altLang="en-US"/>
        </a:p>
      </dgm:t>
    </dgm:pt>
    <dgm:pt modelId="{D8656FFA-01D6-45FB-AA99-42D54FC22598}" type="pres">
      <dgm:prSet presAssocID="{DA3B022D-8A8D-4073-B808-0F26BD2CD1C1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CD9111A3-52DC-4666-B2BE-33137CDEC042}" type="pres">
      <dgm:prSet presAssocID="{DA3B022D-8A8D-4073-B808-0F26BD2CD1C1}" presName="las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367BB3E-8882-4D49-8512-FF5BF70FCFC2}" type="presOf" srcId="{DCF1426B-F5FA-41FB-BE8D-F921ED73BE8D}" destId="{5B39802C-D836-404F-8FC9-99408D286EAD}" srcOrd="0" destOrd="0" presId="urn:microsoft.com/office/officeart/2005/8/layout/equation2"/>
    <dgm:cxn modelId="{AE6A4017-643D-4B2E-88C5-D31DF10E3DD5}" type="presOf" srcId="{FB54265F-87E0-4011-8BEA-134362A71F4D}" destId="{2A3126C7-CE95-4D32-8AEE-12BBA18D9903}" srcOrd="0" destOrd="0" presId="urn:microsoft.com/office/officeart/2005/8/layout/equation2"/>
    <dgm:cxn modelId="{0BC03EDF-7CB5-465C-B364-0DF567BC9E90}" srcId="{DA3B022D-8A8D-4073-B808-0F26BD2CD1C1}" destId="{FB54265F-87E0-4011-8BEA-134362A71F4D}" srcOrd="0" destOrd="0" parTransId="{ECDB6E5F-FDC0-4B48-81BB-A4D2B802A325}" sibTransId="{86C05FDB-7B51-46DD-8374-6700B900A05A}"/>
    <dgm:cxn modelId="{8A03C0BF-3531-4541-B4F4-87420826FC67}" type="presOf" srcId="{CE3D90DB-CC8F-486E-8094-E061F852D443}" destId="{CD9111A3-52DC-4666-B2BE-33137CDEC042}" srcOrd="0" destOrd="0" presId="urn:microsoft.com/office/officeart/2005/8/layout/equation2"/>
    <dgm:cxn modelId="{B014AD30-8AD1-4AF8-B252-7F561E159300}" srcId="{DA3B022D-8A8D-4073-B808-0F26BD2CD1C1}" destId="{DCF1426B-F5FA-41FB-BE8D-F921ED73BE8D}" srcOrd="1" destOrd="0" parTransId="{7BBA8BAF-3E27-45BA-824B-914C4F4BCC9D}" sibTransId="{4C5F3993-DB12-4967-95AF-889DB52BFFD0}"/>
    <dgm:cxn modelId="{9761AFF9-1A0C-49AA-A528-FE0FA18874B4}" srcId="{DA3B022D-8A8D-4073-B808-0F26BD2CD1C1}" destId="{CE3D90DB-CC8F-486E-8094-E061F852D443}" srcOrd="2" destOrd="0" parTransId="{9822382F-38DE-4E29-BFFF-8B5F33CF2519}" sibTransId="{07904FC7-0BBD-444B-81A7-D033A66A12C9}"/>
    <dgm:cxn modelId="{773918F2-15D4-401A-9B5E-B1D89865C1CA}" type="presOf" srcId="{DA3B022D-8A8D-4073-B808-0F26BD2CD1C1}" destId="{67A0CA56-6946-4A9C-851C-28CB47E0B552}" srcOrd="0" destOrd="0" presId="urn:microsoft.com/office/officeart/2005/8/layout/equation2"/>
    <dgm:cxn modelId="{4E046370-B261-4BC9-90FD-DE98295EAA87}" type="presOf" srcId="{86C05FDB-7B51-46DD-8374-6700B900A05A}" destId="{4E4E1F8A-13E0-45C5-BFB1-503355906E2F}" srcOrd="0" destOrd="0" presId="urn:microsoft.com/office/officeart/2005/8/layout/equation2"/>
    <dgm:cxn modelId="{3A8A32B4-8C35-4FBB-9EB1-8D242F683EC6}" type="presOf" srcId="{4C5F3993-DB12-4967-95AF-889DB52BFFD0}" destId="{D8656FFA-01D6-45FB-AA99-42D54FC22598}" srcOrd="1" destOrd="0" presId="urn:microsoft.com/office/officeart/2005/8/layout/equation2"/>
    <dgm:cxn modelId="{11353317-78B3-4A67-8A13-90D310C3609C}" type="presOf" srcId="{4C5F3993-DB12-4967-95AF-889DB52BFFD0}" destId="{4AF4860D-57A7-4BD1-B3C6-05F300B5F140}" srcOrd="0" destOrd="0" presId="urn:microsoft.com/office/officeart/2005/8/layout/equation2"/>
    <dgm:cxn modelId="{B75E49C6-7877-426B-9228-C8E19357FDF2}" type="presParOf" srcId="{67A0CA56-6946-4A9C-851C-28CB47E0B552}" destId="{E71C32B1-9FEC-4FA6-9077-F3AEFBA9AEF9}" srcOrd="0" destOrd="0" presId="urn:microsoft.com/office/officeart/2005/8/layout/equation2"/>
    <dgm:cxn modelId="{A20636DF-EB10-47C0-90A0-0D0634CCAE9C}" type="presParOf" srcId="{E71C32B1-9FEC-4FA6-9077-F3AEFBA9AEF9}" destId="{2A3126C7-CE95-4D32-8AEE-12BBA18D9903}" srcOrd="0" destOrd="0" presId="urn:microsoft.com/office/officeart/2005/8/layout/equation2"/>
    <dgm:cxn modelId="{F2911F0B-1151-4909-8796-775ABA4AB1BB}" type="presParOf" srcId="{E71C32B1-9FEC-4FA6-9077-F3AEFBA9AEF9}" destId="{B1DCAC50-2ECE-4D6F-A1FD-382D24758D3E}" srcOrd="1" destOrd="0" presId="urn:microsoft.com/office/officeart/2005/8/layout/equation2"/>
    <dgm:cxn modelId="{369066C3-BBAC-40CB-BD87-821164E6F172}" type="presParOf" srcId="{E71C32B1-9FEC-4FA6-9077-F3AEFBA9AEF9}" destId="{4E4E1F8A-13E0-45C5-BFB1-503355906E2F}" srcOrd="2" destOrd="0" presId="urn:microsoft.com/office/officeart/2005/8/layout/equation2"/>
    <dgm:cxn modelId="{372BC39C-2450-426F-96BD-F510D7F22449}" type="presParOf" srcId="{E71C32B1-9FEC-4FA6-9077-F3AEFBA9AEF9}" destId="{0B6A736C-DFEC-4442-9341-A5D004D8B70D}" srcOrd="3" destOrd="0" presId="urn:microsoft.com/office/officeart/2005/8/layout/equation2"/>
    <dgm:cxn modelId="{03A7C608-E945-4539-949B-5F1C77596725}" type="presParOf" srcId="{E71C32B1-9FEC-4FA6-9077-F3AEFBA9AEF9}" destId="{5B39802C-D836-404F-8FC9-99408D286EAD}" srcOrd="4" destOrd="0" presId="urn:microsoft.com/office/officeart/2005/8/layout/equation2"/>
    <dgm:cxn modelId="{7A2ADC64-B6E0-4EB1-A1FE-9B01EEB0FE0C}" type="presParOf" srcId="{67A0CA56-6946-4A9C-851C-28CB47E0B552}" destId="{4AF4860D-57A7-4BD1-B3C6-05F300B5F140}" srcOrd="1" destOrd="0" presId="urn:microsoft.com/office/officeart/2005/8/layout/equation2"/>
    <dgm:cxn modelId="{66F0D1C6-96BB-44F7-B829-F6283EDC2C75}" type="presParOf" srcId="{4AF4860D-57A7-4BD1-B3C6-05F300B5F140}" destId="{D8656FFA-01D6-45FB-AA99-42D54FC22598}" srcOrd="0" destOrd="0" presId="urn:microsoft.com/office/officeart/2005/8/layout/equation2"/>
    <dgm:cxn modelId="{8BC09325-EEF0-4AB2-9832-2558EFCF5893}" type="presParOf" srcId="{67A0CA56-6946-4A9C-851C-28CB47E0B552}" destId="{CD9111A3-52DC-4666-B2BE-33137CDEC042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126C7-CE95-4D32-8AEE-12BBA18D9903}">
      <dsp:nvSpPr>
        <dsp:cNvPr id="0" name=""/>
        <dsp:cNvSpPr/>
      </dsp:nvSpPr>
      <dsp:spPr>
        <a:xfrm>
          <a:off x="5711387" y="2581"/>
          <a:ext cx="1941157" cy="194115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b="0" kern="1200" dirty="0" smtClean="0">
              <a:solidFill>
                <a:srgbClr val="FF0000"/>
              </a:solidFill>
              <a:effectLst/>
            </a:rPr>
            <a:t>Initial Singularity Problem</a:t>
          </a:r>
          <a:endParaRPr lang="ko-KR" altLang="en-US" sz="2000" b="0" kern="1200" dirty="0">
            <a:solidFill>
              <a:srgbClr val="FF0000"/>
            </a:solidFill>
            <a:effectLst/>
          </a:endParaRPr>
        </a:p>
      </dsp:txBody>
      <dsp:txXfrm>
        <a:off x="5995663" y="286857"/>
        <a:ext cx="1372605" cy="1372605"/>
      </dsp:txXfrm>
    </dsp:sp>
    <dsp:sp modelId="{4E4E1F8A-13E0-45C5-BFB1-503355906E2F}">
      <dsp:nvSpPr>
        <dsp:cNvPr id="0" name=""/>
        <dsp:cNvSpPr/>
      </dsp:nvSpPr>
      <dsp:spPr>
        <a:xfrm>
          <a:off x="6119030" y="2101360"/>
          <a:ext cx="1125871" cy="1125871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300" kern="1200"/>
        </a:p>
      </dsp:txBody>
      <dsp:txXfrm>
        <a:off x="6268264" y="2531893"/>
        <a:ext cx="827403" cy="264805"/>
      </dsp:txXfrm>
    </dsp:sp>
    <dsp:sp modelId="{5B39802C-D836-404F-8FC9-99408D286EAD}">
      <dsp:nvSpPr>
        <dsp:cNvPr id="0" name=""/>
        <dsp:cNvSpPr/>
      </dsp:nvSpPr>
      <dsp:spPr>
        <a:xfrm>
          <a:off x="5711387" y="3384853"/>
          <a:ext cx="1941157" cy="1941157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900" b="0" kern="1200" dirty="0" smtClean="0">
              <a:solidFill>
                <a:schemeClr val="tx1">
                  <a:lumMod val="95000"/>
                  <a:lumOff val="5000"/>
                </a:schemeClr>
              </a:solidFill>
              <a:effectLst/>
            </a:rPr>
            <a:t>Large-scale Power Suppression Problem</a:t>
          </a:r>
          <a:endParaRPr lang="ko-KR" altLang="en-US" sz="1900" b="0" kern="1200" dirty="0">
            <a:solidFill>
              <a:schemeClr val="tx1">
                <a:lumMod val="95000"/>
                <a:lumOff val="5000"/>
              </a:schemeClr>
            </a:solidFill>
            <a:effectLst/>
          </a:endParaRPr>
        </a:p>
      </dsp:txBody>
      <dsp:txXfrm>
        <a:off x="5995663" y="3669129"/>
        <a:ext cx="1372605" cy="1372605"/>
      </dsp:txXfrm>
    </dsp:sp>
    <dsp:sp modelId="{4AF4860D-57A7-4BD1-B3C6-05F300B5F140}">
      <dsp:nvSpPr>
        <dsp:cNvPr id="0" name=""/>
        <dsp:cNvSpPr/>
      </dsp:nvSpPr>
      <dsp:spPr>
        <a:xfrm rot="10800000" flipH="1">
          <a:off x="4802926" y="2303240"/>
          <a:ext cx="617287" cy="7221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100" kern="1200"/>
        </a:p>
      </dsp:txBody>
      <dsp:txXfrm rot="10800000">
        <a:off x="4802926" y="2447662"/>
        <a:ext cx="432101" cy="433266"/>
      </dsp:txXfrm>
    </dsp:sp>
    <dsp:sp modelId="{CD9111A3-52DC-4666-B2BE-33137CDEC042}">
      <dsp:nvSpPr>
        <dsp:cNvPr id="0" name=""/>
        <dsp:cNvSpPr/>
      </dsp:nvSpPr>
      <dsp:spPr>
        <a:xfrm>
          <a:off x="664379" y="723138"/>
          <a:ext cx="3882314" cy="3882314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4400" kern="1200" dirty="0" smtClean="0"/>
            <a:t>Euclidean Quantum Gravity</a:t>
          </a:r>
          <a:endParaRPr lang="ko-KR" altLang="en-US" sz="4400" kern="1200" dirty="0"/>
        </a:p>
      </dsp:txBody>
      <dsp:txXfrm>
        <a:off x="1232931" y="1291690"/>
        <a:ext cx="2745210" cy="2745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2" name="직사각형 1"/>
            <p:cNvSpPr/>
            <p:nvPr userDrawn="1"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5D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" name="직선 연결선 2"/>
            <p:cNvCxnSpPr/>
            <p:nvPr userDrawn="1"/>
          </p:nvCxnSpPr>
          <p:spPr>
            <a:xfrm>
              <a:off x="0" y="3429000"/>
              <a:ext cx="9144000" cy="0"/>
            </a:xfrm>
            <a:prstGeom prst="line">
              <a:avLst/>
            </a:prstGeom>
            <a:ln>
              <a:solidFill>
                <a:srgbClr val="4343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" name="그룹 3"/>
            <p:cNvGrpSpPr/>
            <p:nvPr userDrawn="1"/>
          </p:nvGrpSpPr>
          <p:grpSpPr>
            <a:xfrm>
              <a:off x="2217199" y="1074199"/>
              <a:ext cx="4709602" cy="4709602"/>
              <a:chOff x="2217199" y="1074198"/>
              <a:chExt cx="4709602" cy="4709602"/>
            </a:xfrm>
          </p:grpSpPr>
          <p:sp>
            <p:nvSpPr>
              <p:cNvPr id="5" name="직사각형 4"/>
              <p:cNvSpPr/>
              <p:nvPr/>
            </p:nvSpPr>
            <p:spPr>
              <a:xfrm>
                <a:off x="2217199" y="1074198"/>
                <a:ext cx="4709602" cy="4709602"/>
              </a:xfrm>
              <a:prstGeom prst="rect">
                <a:avLst/>
              </a:prstGeom>
              <a:solidFill>
                <a:srgbClr val="E5DBD2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2379216" y="1236215"/>
                <a:ext cx="4385568" cy="4385568"/>
              </a:xfrm>
              <a:prstGeom prst="rect">
                <a:avLst/>
              </a:prstGeom>
              <a:solidFill>
                <a:srgbClr val="43435B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7" name="직선 연결선 6"/>
              <p:cNvCxnSpPr/>
              <p:nvPr/>
            </p:nvCxnSpPr>
            <p:spPr>
              <a:xfrm>
                <a:off x="4037028" y="4616335"/>
                <a:ext cx="1069944" cy="0"/>
              </a:xfrm>
              <a:prstGeom prst="line">
                <a:avLst/>
              </a:prstGeom>
              <a:ln>
                <a:solidFill>
                  <a:srgbClr val="98D3D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253975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0" y="1245326"/>
            <a:ext cx="9144000" cy="5612674"/>
            <a:chOff x="0" y="1245326"/>
            <a:chExt cx="9144000" cy="5612674"/>
          </a:xfrm>
        </p:grpSpPr>
        <p:sp>
          <p:nvSpPr>
            <p:cNvPr id="4" name="직사각형 3"/>
            <p:cNvSpPr/>
            <p:nvPr/>
          </p:nvSpPr>
          <p:spPr>
            <a:xfrm>
              <a:off x="0" y="2348652"/>
              <a:ext cx="9144000" cy="4509348"/>
            </a:xfrm>
            <a:prstGeom prst="rect">
              <a:avLst/>
            </a:prstGeom>
            <a:solidFill>
              <a:srgbClr val="E5D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0" y="2348653"/>
              <a:ext cx="9144000" cy="0"/>
            </a:xfrm>
            <a:prstGeom prst="line">
              <a:avLst/>
            </a:prstGeom>
            <a:ln>
              <a:solidFill>
                <a:srgbClr val="4343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직사각형 5"/>
            <p:cNvSpPr/>
            <p:nvPr/>
          </p:nvSpPr>
          <p:spPr>
            <a:xfrm>
              <a:off x="710732" y="1245326"/>
              <a:ext cx="3013600" cy="2171816"/>
            </a:xfrm>
            <a:prstGeom prst="rect">
              <a:avLst/>
            </a:prstGeom>
            <a:solidFill>
              <a:srgbClr val="E5DBD2"/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801189" y="1317762"/>
              <a:ext cx="2832686" cy="2026944"/>
            </a:xfrm>
            <a:prstGeom prst="rect">
              <a:avLst/>
            </a:prstGeom>
            <a:solidFill>
              <a:srgbClr val="43435B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소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0" y="3114123"/>
            <a:ext cx="9144000" cy="0"/>
          </a:xfrm>
          <a:prstGeom prst="line">
            <a:avLst/>
          </a:prstGeom>
          <a:ln>
            <a:solidFill>
              <a:srgbClr val="43435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/>
          <p:cNvGrpSpPr/>
          <p:nvPr userDrawn="1"/>
        </p:nvGrpSpPr>
        <p:grpSpPr>
          <a:xfrm>
            <a:off x="2027056" y="2034123"/>
            <a:ext cx="7116944" cy="1080000"/>
            <a:chOff x="0" y="1923090"/>
            <a:chExt cx="7116944" cy="1080000"/>
          </a:xfrm>
        </p:grpSpPr>
        <p:sp>
          <p:nvSpPr>
            <p:cNvPr id="5" name="직사각형 4"/>
            <p:cNvSpPr/>
            <p:nvPr/>
          </p:nvSpPr>
          <p:spPr>
            <a:xfrm>
              <a:off x="1047750" y="1923090"/>
              <a:ext cx="6069194" cy="1080000"/>
            </a:xfrm>
            <a:prstGeom prst="rect">
              <a:avLst/>
            </a:prstGeom>
            <a:solidFill>
              <a:srgbClr val="E5DBD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0" y="1923090"/>
              <a:ext cx="1080000" cy="1080000"/>
            </a:xfrm>
            <a:prstGeom prst="rect">
              <a:avLst/>
            </a:prstGeom>
            <a:solidFill>
              <a:srgbClr val="43435B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0" y="1"/>
            <a:ext cx="9144000" cy="6857998"/>
            <a:chOff x="0" y="1"/>
            <a:chExt cx="9144000" cy="6857998"/>
          </a:xfrm>
        </p:grpSpPr>
        <p:grpSp>
          <p:nvGrpSpPr>
            <p:cNvPr id="4" name="그룹 18"/>
            <p:cNvGrpSpPr/>
            <p:nvPr/>
          </p:nvGrpSpPr>
          <p:grpSpPr>
            <a:xfrm>
              <a:off x="0" y="1"/>
              <a:ext cx="827313" cy="827313"/>
              <a:chOff x="0" y="1"/>
              <a:chExt cx="1203593" cy="1203593"/>
            </a:xfrm>
          </p:grpSpPr>
          <p:sp>
            <p:nvSpPr>
              <p:cNvPr id="6" name="자유형 5"/>
              <p:cNvSpPr/>
              <p:nvPr/>
            </p:nvSpPr>
            <p:spPr>
              <a:xfrm>
                <a:off x="0" y="1"/>
                <a:ext cx="1203593" cy="1203593"/>
              </a:xfrm>
              <a:custGeom>
                <a:avLst/>
                <a:gdLst>
                  <a:gd name="connsiteX0" fmla="*/ 1045137 w 1203593"/>
                  <a:gd name="connsiteY0" fmla="*/ 0 h 1203593"/>
                  <a:gd name="connsiteX1" fmla="*/ 1203593 w 1203593"/>
                  <a:gd name="connsiteY1" fmla="*/ 0 h 1203593"/>
                  <a:gd name="connsiteX2" fmla="*/ 0 w 1203593"/>
                  <a:gd name="connsiteY2" fmla="*/ 1203593 h 1203593"/>
                  <a:gd name="connsiteX3" fmla="*/ 0 w 1203593"/>
                  <a:gd name="connsiteY3" fmla="*/ 1045137 h 1203593"/>
                  <a:gd name="connsiteX4" fmla="*/ 1045137 w 1203593"/>
                  <a:gd name="connsiteY4" fmla="*/ 0 h 1203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03593" h="1203593">
                    <a:moveTo>
                      <a:pt x="1045137" y="0"/>
                    </a:moveTo>
                    <a:lnTo>
                      <a:pt x="1203593" y="0"/>
                    </a:lnTo>
                    <a:lnTo>
                      <a:pt x="0" y="1203593"/>
                    </a:lnTo>
                    <a:lnTo>
                      <a:pt x="0" y="1045137"/>
                    </a:lnTo>
                    <a:lnTo>
                      <a:pt x="1045137" y="0"/>
                    </a:lnTo>
                    <a:close/>
                  </a:path>
                </a:pathLst>
              </a:custGeom>
              <a:solidFill>
                <a:srgbClr val="E5DBD2"/>
              </a:solidFill>
              <a:ln w="158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" name="자유형 6"/>
              <p:cNvSpPr/>
              <p:nvPr/>
            </p:nvSpPr>
            <p:spPr>
              <a:xfrm>
                <a:off x="0" y="2"/>
                <a:ext cx="1045137" cy="801188"/>
              </a:xfrm>
              <a:custGeom>
                <a:avLst/>
                <a:gdLst>
                  <a:gd name="connsiteX0" fmla="*/ 0 w 1045137"/>
                  <a:gd name="connsiteY0" fmla="*/ 0 h 1045137"/>
                  <a:gd name="connsiteX1" fmla="*/ 1045137 w 1045137"/>
                  <a:gd name="connsiteY1" fmla="*/ 0 h 1045137"/>
                  <a:gd name="connsiteX2" fmla="*/ 0 w 1045137"/>
                  <a:gd name="connsiteY2" fmla="*/ 1045137 h 1045137"/>
                  <a:gd name="connsiteX3" fmla="*/ 0 w 1045137"/>
                  <a:gd name="connsiteY3" fmla="*/ 0 h 1045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45137" h="1045137">
                    <a:moveTo>
                      <a:pt x="0" y="0"/>
                    </a:moveTo>
                    <a:lnTo>
                      <a:pt x="1045137" y="0"/>
                    </a:lnTo>
                    <a:lnTo>
                      <a:pt x="0" y="10451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3435B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" name="자유형 4"/>
            <p:cNvSpPr/>
            <p:nvPr/>
          </p:nvSpPr>
          <p:spPr>
            <a:xfrm rot="10800000">
              <a:off x="7863840" y="5930537"/>
              <a:ext cx="1280160" cy="927462"/>
            </a:xfrm>
            <a:custGeom>
              <a:avLst/>
              <a:gdLst>
                <a:gd name="connsiteX0" fmla="*/ 1045137 w 1203593"/>
                <a:gd name="connsiteY0" fmla="*/ 0 h 1203593"/>
                <a:gd name="connsiteX1" fmla="*/ 1203593 w 1203593"/>
                <a:gd name="connsiteY1" fmla="*/ 0 h 1203593"/>
                <a:gd name="connsiteX2" fmla="*/ 0 w 1203593"/>
                <a:gd name="connsiteY2" fmla="*/ 1203593 h 1203593"/>
                <a:gd name="connsiteX3" fmla="*/ 0 w 1203593"/>
                <a:gd name="connsiteY3" fmla="*/ 1045137 h 1203593"/>
                <a:gd name="connsiteX4" fmla="*/ 1045137 w 1203593"/>
                <a:gd name="connsiteY4" fmla="*/ 0 h 1203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3593" h="1203593">
                  <a:moveTo>
                    <a:pt x="1045137" y="0"/>
                  </a:moveTo>
                  <a:lnTo>
                    <a:pt x="1203593" y="0"/>
                  </a:lnTo>
                  <a:lnTo>
                    <a:pt x="0" y="1203593"/>
                  </a:lnTo>
                  <a:lnTo>
                    <a:pt x="0" y="1045137"/>
                  </a:lnTo>
                  <a:lnTo>
                    <a:pt x="1045137" y="0"/>
                  </a:lnTo>
                  <a:close/>
                </a:path>
              </a:pathLst>
            </a:custGeom>
            <a:solidFill>
              <a:srgbClr val="E5DBD2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엔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4" name="직사각형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solidFill>
              <a:srgbClr val="E5DBD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5" name="직선 연결선 4"/>
            <p:cNvCxnSpPr/>
            <p:nvPr/>
          </p:nvCxnSpPr>
          <p:spPr>
            <a:xfrm>
              <a:off x="0" y="3429000"/>
              <a:ext cx="9144000" cy="0"/>
            </a:xfrm>
            <a:prstGeom prst="line">
              <a:avLst/>
            </a:prstGeom>
            <a:ln>
              <a:solidFill>
                <a:srgbClr val="4343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그룹 18"/>
            <p:cNvGrpSpPr/>
            <p:nvPr/>
          </p:nvGrpSpPr>
          <p:grpSpPr>
            <a:xfrm>
              <a:off x="2217199" y="2171700"/>
              <a:ext cx="4709602" cy="2514600"/>
              <a:chOff x="2217199" y="1074199"/>
              <a:chExt cx="4709602" cy="4709602"/>
            </a:xfrm>
          </p:grpSpPr>
          <p:sp>
            <p:nvSpPr>
              <p:cNvPr id="8" name="직사각형 7"/>
              <p:cNvSpPr/>
              <p:nvPr/>
            </p:nvSpPr>
            <p:spPr>
              <a:xfrm>
                <a:off x="2217199" y="1074199"/>
                <a:ext cx="4709602" cy="4709602"/>
              </a:xfrm>
              <a:prstGeom prst="rect">
                <a:avLst/>
              </a:prstGeom>
              <a:solidFill>
                <a:srgbClr val="E5DBD2"/>
              </a:solidFill>
              <a:ln w="158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2379216" y="1377469"/>
                <a:ext cx="4385568" cy="4103062"/>
              </a:xfrm>
              <a:prstGeom prst="rect">
                <a:avLst/>
              </a:prstGeom>
              <a:solidFill>
                <a:srgbClr val="43435B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396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381250" y="1359978"/>
            <a:ext cx="4381500" cy="3389108"/>
          </a:xfrm>
          <a:prstGeom prst="rect">
            <a:avLst/>
          </a:prstGeom>
          <a:noFill/>
        </p:spPr>
        <p:txBody>
          <a:bodyPr wrap="squar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3200" b="1" dirty="0" err="1" smtClean="0">
                <a:solidFill>
                  <a:srgbClr val="FFC00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Hartle</a:t>
            </a:r>
            <a:r>
              <a:rPr lang="en-US" altLang="ko-KR" sz="3200" b="1" dirty="0" smtClean="0">
                <a:solidFill>
                  <a:srgbClr val="FFC00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-Hawking</a:t>
            </a:r>
          </a:p>
          <a:p>
            <a:pPr algn="ctr"/>
            <a:r>
              <a:rPr lang="en-US" altLang="ko-KR" sz="3200" b="1" dirty="0" smtClean="0">
                <a:solidFill>
                  <a:srgbClr val="FFC00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wave function </a:t>
            </a:r>
            <a:r>
              <a:rPr lang="en-US" altLang="ko-KR" sz="3200" b="1" dirty="0" smtClean="0">
                <a:solidFill>
                  <a:schemeClr val="bg1">
                    <a:lumMod val="65000"/>
                  </a:scheme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and</a:t>
            </a:r>
          </a:p>
          <a:p>
            <a:pPr algn="ctr"/>
            <a:r>
              <a:rPr lang="en-US" altLang="ko-KR" sz="32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large-scale power suppression </a:t>
            </a:r>
            <a:r>
              <a:rPr lang="en-US" altLang="ko-KR" sz="3200" b="1" dirty="0" smtClean="0">
                <a:solidFill>
                  <a:schemeClr val="bg1">
                    <a:lumMod val="65000"/>
                  </a:schemeClr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of CMB</a:t>
            </a:r>
            <a:endParaRPr lang="en-US" altLang="ko-KR" sz="1400" b="1" dirty="0" smtClean="0">
              <a:solidFill>
                <a:schemeClr val="bg1">
                  <a:lumMod val="65000"/>
                </a:schemeClr>
              </a:solidFill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pPr algn="ctr"/>
            <a:endParaRPr lang="en-US" altLang="ko-KR" b="1" dirty="0" smtClean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Dong-</a:t>
            </a:r>
            <a:r>
              <a:rPr lang="en-US" altLang="ko-KR" b="1" dirty="0" err="1" smtClean="0">
                <a:solidFill>
                  <a:schemeClr val="bg1"/>
                </a:solidFill>
                <a:latin typeface="+mn-ea"/>
              </a:rPr>
              <a:t>han</a:t>
            </a:r>
            <a:r>
              <a:rPr lang="en-US" altLang="ko-KR" b="1" dirty="0" smtClean="0">
                <a:solidFill>
                  <a:schemeClr val="bg1"/>
                </a:solidFill>
                <a:latin typeface="+mn-ea"/>
              </a:rPr>
              <a:t> Yeom</a:t>
            </a:r>
          </a:p>
          <a:p>
            <a:pPr algn="ctr"/>
            <a:r>
              <a:rPr lang="en-US" altLang="ko-KR" sz="1600" b="1" dirty="0" err="1" smtClean="0">
                <a:solidFill>
                  <a:schemeClr val="bg1"/>
                </a:solidFill>
                <a:latin typeface="+mn-ea"/>
              </a:rPr>
              <a:t>LeCosPA</a:t>
            </a: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, National Taiwan University</a:t>
            </a:r>
            <a:endParaRPr lang="en-US" altLang="ko-KR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37028" y="4598918"/>
            <a:ext cx="1069944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smtClean="0">
                <a:solidFill>
                  <a:schemeClr val="bg1">
                    <a:lumMod val="75000"/>
                  </a:schemeClr>
                </a:solidFill>
                <a:latin typeface="+mn-ea"/>
              </a:rPr>
              <a:t>2017. 7. 7.</a:t>
            </a:r>
            <a:endParaRPr lang="ko-KR" altLang="en-US" sz="1400" dirty="0" smtClean="0">
              <a:solidFill>
                <a:schemeClr val="bg1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627784" y="49626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+mn-ea"/>
              </a:rPr>
              <a:t>Based on Chen, Lin and DY, 1707.01471</a:t>
            </a:r>
            <a:endParaRPr lang="ko-KR" altLang="en-US" sz="1400" dirty="0" smtClean="0">
              <a:solidFill>
                <a:schemeClr val="accent2">
                  <a:lumMod val="60000"/>
                  <a:lumOff val="40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72106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 err="1" smtClean="0">
                <a:solidFill>
                  <a:srgbClr val="F86B74"/>
                </a:solidFill>
                <a:latin typeface="+mn-ea"/>
              </a:rPr>
              <a:t>Hartle</a:t>
            </a:r>
            <a:r>
              <a:rPr lang="en-US" altLang="ko-KR" sz="3000" b="1" spc="-50" dirty="0" smtClean="0">
                <a:solidFill>
                  <a:srgbClr val="F86B74"/>
                </a:solidFill>
                <a:latin typeface="+mn-ea"/>
              </a:rPr>
              <a:t>-Hawking wave function</a:t>
            </a:r>
            <a:endParaRPr lang="en-US" altLang="ko-KR" sz="3000" b="1" spc="-50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 smtClean="0">
                <a:solidFill>
                  <a:srgbClr val="E5DBD2"/>
                </a:solidFill>
                <a:latin typeface="+mn-ea"/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50208" y="3465004"/>
                <a:ext cx="5782032" cy="1210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ko-K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sz="3200" b="0" i="1" smtClean="0">
                              <a:latin typeface="Cambria Math" panose="02040503050406030204" pitchFamily="18" charset="0"/>
                            </a:rPr>
                            <m:t>𝜕𝜙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𝐷𝑔𝐷</m:t>
                          </m:r>
                          <m:r>
                            <a:rPr lang="ko-KR" altLang="en-US" sz="32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ko-KR" alt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208" y="3465004"/>
                <a:ext cx="5782032" cy="1210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4932040" y="31624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err="1" smtClean="0">
                <a:latin typeface="+mn-ea"/>
              </a:rPr>
              <a:t>Hartle</a:t>
            </a:r>
            <a:r>
              <a:rPr lang="en-US" altLang="ko-KR" sz="1400" dirty="0" smtClean="0">
                <a:latin typeface="+mn-ea"/>
              </a:rPr>
              <a:t> and Hawking, 1983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9791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 err="1" smtClean="0">
                <a:solidFill>
                  <a:srgbClr val="F86B74"/>
                </a:solidFill>
                <a:latin typeface="+mn-ea"/>
              </a:rPr>
              <a:t>Hartle</a:t>
            </a:r>
            <a:r>
              <a:rPr lang="en-US" altLang="ko-KR" sz="3000" b="1" spc="-50" dirty="0" smtClean="0">
                <a:solidFill>
                  <a:srgbClr val="F86B74"/>
                </a:solidFill>
                <a:latin typeface="+mn-ea"/>
              </a:rPr>
              <a:t>-Hawking wave function</a:t>
            </a:r>
            <a:endParaRPr lang="en-US" altLang="ko-KR" sz="3000" b="1" spc="-50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 smtClean="0">
                <a:solidFill>
                  <a:srgbClr val="E5DBD2"/>
                </a:solidFill>
                <a:latin typeface="+mn-ea"/>
              </a:rPr>
              <a:t>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50208" y="3465004"/>
                <a:ext cx="5782032" cy="1210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ko-K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Ψ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US" altLang="ko-KR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sz="3200" b="0" i="1" smtClean="0">
                              <a:latin typeface="Cambria Math" panose="02040503050406030204" pitchFamily="18" charset="0"/>
                            </a:rPr>
                            <m:t>𝜕𝜙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𝐷𝑔𝐷</m:t>
                          </m:r>
                          <m:r>
                            <a:rPr lang="ko-KR" altLang="en-US" sz="3200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  <m:r>
                            <a:rPr lang="en-US" altLang="ko-KR" sz="3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3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ko-KR" sz="32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</m:oMath>
                  </m:oMathPara>
                </a14:m>
                <a:endParaRPr lang="en-US" altLang="ko-KR" sz="320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208" y="3465004"/>
                <a:ext cx="5782032" cy="121033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58647" y="4874341"/>
                <a:ext cx="4689617" cy="12549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sz="3200" i="1" smtClean="0">
                          <a:latin typeface="Cambria Math" panose="02040503050406030204" pitchFamily="18" charset="0"/>
                        </a:rPr>
                        <m:t>≅</m:t>
                      </m:r>
                      <m:nary>
                        <m:naryPr>
                          <m:chr m:val="∑"/>
                          <m:supHide m:val="on"/>
                          <m:ctrlPr>
                            <a:rPr lang="ko-KR" altLang="en-US" sz="32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ko-KR" altLang="en-US" sz="3200" i="1">
                              <a:latin typeface="Cambria Math" panose="02040503050406030204" pitchFamily="18" charset="0"/>
                            </a:rPr>
                            <m:t>𝜕𝜙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altLang="ko-KR" sz="32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sSup>
                            <m:sSupPr>
                              <m:ctrlP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ko-KR" sz="3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  <m:t>𝑆</m:t>
                                  </m:r>
                                </m:e>
                                <m:sub>
                                  <m:r>
                                    <a:rPr lang="en-US" altLang="ko-KR" sz="3200" i="1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𝑜𝑛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𝑠h𝑒𝑙𝑙</m:t>
                              </m:r>
                              <m:r>
                                <a:rPr lang="en-US" altLang="ko-KR" sz="32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altLang="ko-KR" sz="3200" dirty="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8647" y="4874341"/>
                <a:ext cx="4689617" cy="125495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자유형 3"/>
          <p:cNvSpPr/>
          <p:nvPr/>
        </p:nvSpPr>
        <p:spPr>
          <a:xfrm>
            <a:off x="7307507" y="5750553"/>
            <a:ext cx="1303448" cy="846799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b="1" dirty="0" smtClean="0">
                <a:solidFill>
                  <a:srgbClr val="FF0000"/>
                </a:solidFill>
              </a:rPr>
              <a:t>E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3" name="타원 2"/>
          <p:cNvSpPr/>
          <p:nvPr/>
        </p:nvSpPr>
        <p:spPr>
          <a:xfrm>
            <a:off x="7323908" y="5663632"/>
            <a:ext cx="1303448" cy="437229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6971172" y="4584782"/>
            <a:ext cx="1980220" cy="43722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6955971" y="4801716"/>
            <a:ext cx="354841" cy="1064525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 flipH="1">
            <a:off x="8618647" y="4801716"/>
            <a:ext cx="345841" cy="1170357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820067" y="5229200"/>
            <a:ext cx="303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L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32040" y="31624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err="1" smtClean="0">
                <a:latin typeface="+mn-ea"/>
              </a:rPr>
              <a:t>Hartle</a:t>
            </a:r>
            <a:r>
              <a:rPr lang="en-US" altLang="ko-KR" sz="1400" dirty="0" smtClean="0">
                <a:latin typeface="+mn-ea"/>
              </a:rPr>
              <a:t> and Hawking, 1983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9295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Euclidean path integral approach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158" y="3938312"/>
            <a:ext cx="4431954" cy="8948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568" y="3573016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Metric ansatz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23" y="4801734"/>
            <a:ext cx="5113793" cy="15795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1412776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Action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664" y="1268760"/>
            <a:ext cx="4245998" cy="144731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3628" y="2744924"/>
            <a:ext cx="2169488" cy="606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776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Euclidean path integral approach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370" y="4732616"/>
            <a:ext cx="3004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Euclidean on-shell solution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40" y="5140233"/>
            <a:ext cx="2076510" cy="692531"/>
          </a:xfrm>
          <a:prstGeom prst="rect">
            <a:avLst/>
          </a:prstGeom>
        </p:spPr>
      </p:pic>
      <p:sp>
        <p:nvSpPr>
          <p:cNvPr id="11" name="자유형 10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 13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 14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4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Euclidean path integral approach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370" y="4732616"/>
            <a:ext cx="3004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Euclidean on-shell solution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40" y="5140233"/>
            <a:ext cx="2076510" cy="692531"/>
          </a:xfrm>
          <a:prstGeom prst="rect">
            <a:avLst/>
          </a:prstGeom>
        </p:spPr>
      </p:pic>
      <p:sp>
        <p:nvSpPr>
          <p:cNvPr id="11" name="자유형 10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 13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 14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8204" y="4510573"/>
            <a:ext cx="1487649" cy="5913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93678" y="4097940"/>
            <a:ext cx="1587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Wick-rotation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091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9016" y="1834332"/>
            <a:ext cx="2169488" cy="6225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119164" y="1520788"/>
            <a:ext cx="1611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Lorentzian </a:t>
            </a:r>
            <a:r>
              <a:rPr lang="en-US" altLang="ko-KR" dirty="0" err="1" smtClean="0"/>
              <a:t>dS</a:t>
            </a:r>
            <a:endParaRPr lang="ko-KR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Euclidean path integral approach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7370" y="4732616"/>
            <a:ext cx="3004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Euclidean on-shell solution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840" y="5140233"/>
            <a:ext cx="2076510" cy="692531"/>
          </a:xfrm>
          <a:prstGeom prst="rect">
            <a:avLst/>
          </a:prstGeom>
        </p:spPr>
      </p:pic>
      <p:sp>
        <p:nvSpPr>
          <p:cNvPr id="11" name="자유형 10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자유형 13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자유형 14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8204" y="4510573"/>
            <a:ext cx="1487649" cy="59137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393678" y="4097940"/>
            <a:ext cx="1587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Wick-rotation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9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 err="1" smtClean="0">
                <a:solidFill>
                  <a:srgbClr val="F86B74"/>
                </a:solidFill>
                <a:latin typeface="+mn-ea"/>
              </a:rPr>
              <a:t>Halliwell</a:t>
            </a:r>
            <a:r>
              <a:rPr lang="en-US" altLang="ko-KR" sz="3000" b="1" spc="-50" dirty="0" smtClean="0">
                <a:solidFill>
                  <a:srgbClr val="F86B74"/>
                </a:solidFill>
                <a:latin typeface="+mn-ea"/>
              </a:rPr>
              <a:t>-Hawking revisited</a:t>
            </a:r>
            <a:endParaRPr lang="en-US" altLang="ko-KR" sz="3000" b="1" spc="-50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 smtClean="0">
                <a:solidFill>
                  <a:srgbClr val="E5DBD2"/>
                </a:solidFill>
                <a:latin typeface="+mn-ea"/>
              </a:rPr>
              <a:t>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2040" y="3162454"/>
            <a:ext cx="3852428" cy="482570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err="1" smtClean="0">
                <a:latin typeface="+mn-ea"/>
              </a:rPr>
              <a:t>Halliwell</a:t>
            </a:r>
            <a:r>
              <a:rPr lang="en-US" altLang="ko-KR" sz="1400" dirty="0" smtClean="0">
                <a:latin typeface="+mn-ea"/>
              </a:rPr>
              <a:t> and Hawking, 1985</a:t>
            </a:r>
          </a:p>
          <a:p>
            <a:pPr algn="ctr"/>
            <a:r>
              <a:rPr lang="en-US" altLang="ko-KR" sz="1400" dirty="0" err="1" smtClean="0">
                <a:latin typeface="+mn-ea"/>
              </a:rPr>
              <a:t>Laflamme</a:t>
            </a:r>
            <a:r>
              <a:rPr lang="en-US" altLang="ko-KR" sz="1400" dirty="0" smtClean="0">
                <a:latin typeface="+mn-ea"/>
              </a:rPr>
              <a:t>, 1987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995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err="1" smtClean="0">
                <a:solidFill>
                  <a:srgbClr val="43435B"/>
                </a:solidFill>
                <a:latin typeface="+mn-ea"/>
              </a:rPr>
              <a:t>Halliwell</a:t>
            </a:r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-Hawking formalism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1412776"/>
            <a:ext cx="1575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Perturbations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455949"/>
            <a:ext cx="1549634" cy="715875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7715" y="1254403"/>
            <a:ext cx="5144785" cy="1626281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7306" y="3070884"/>
            <a:ext cx="4462946" cy="1478438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847" y="4824701"/>
            <a:ext cx="3130261" cy="69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91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err="1" smtClean="0">
                <a:solidFill>
                  <a:srgbClr val="43435B"/>
                </a:solidFill>
                <a:latin typeface="+mn-ea"/>
              </a:rPr>
              <a:t>Halliwell</a:t>
            </a:r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-Hawking formalism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1412776"/>
            <a:ext cx="42647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Evolution </a:t>
            </a:r>
            <a:r>
              <a:rPr lang="en-US" altLang="ko-KR" dirty="0" smtClean="0"/>
              <a:t>equations </a:t>
            </a:r>
            <a:r>
              <a:rPr lang="en-US" altLang="ko-KR" dirty="0" smtClean="0"/>
              <a:t>of mode </a:t>
            </a:r>
            <a:r>
              <a:rPr lang="en-US" altLang="ko-KR" dirty="0" smtClean="0"/>
              <a:t>functions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0226" y="4113076"/>
            <a:ext cx="4431954" cy="1322813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660" y="1880828"/>
            <a:ext cx="5113793" cy="1945313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475656" y="3950595"/>
            <a:ext cx="5072843" cy="16026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596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err="1" smtClean="0">
                <a:solidFill>
                  <a:srgbClr val="43435B"/>
                </a:solidFill>
                <a:latin typeface="+mn-ea"/>
              </a:rPr>
              <a:t>Halliwell</a:t>
            </a:r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-Hawking formalism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1412776"/>
            <a:ext cx="4804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Wave function for each perturbation modes</a:t>
            </a:r>
            <a:endParaRPr lang="ko-KR" altLang="en-US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1589" y="1880828"/>
            <a:ext cx="5578683" cy="72365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3356992"/>
            <a:ext cx="5826624" cy="1960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3568" y="2771636"/>
            <a:ext cx="702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Using this wave function, one can calculate the power spectrum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940152" y="4509120"/>
            <a:ext cx="1296144" cy="808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7684" y="5557441"/>
            <a:ext cx="1704598" cy="715875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1619672" y="5517232"/>
            <a:ext cx="1944216" cy="8238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232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Success of inflation</a:t>
            </a:r>
            <a:endParaRPr lang="en-US" altLang="ko-KR" sz="32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555570" y="6093296"/>
            <a:ext cx="7856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Inflation + </a:t>
            </a:r>
            <a:r>
              <a:rPr lang="el-GR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Λ</a:t>
            </a:r>
            <a:r>
              <a:rPr lang="en-US" altLang="ko-KR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CDM model is very successful!</a:t>
            </a:r>
            <a:endParaRPr lang="en-US" altLang="ko-KR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026" name="Picture 2" descr="「planck power spectrum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944724"/>
            <a:ext cx="8424936" cy="502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84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Choice of Euclidean vacuum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3568" y="1412776"/>
            <a:ext cx="3293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err="1" smtClean="0"/>
              <a:t>Laflamme’s</a:t>
            </a:r>
            <a:r>
              <a:rPr lang="en-US" altLang="ko-KR" dirty="0" smtClean="0"/>
              <a:t> Euclidean vacuum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006" y="1916832"/>
            <a:ext cx="3905078" cy="9493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83568" y="3167680"/>
            <a:ext cx="43764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Closed form of the power spectrum</a:t>
            </a:r>
          </a:p>
          <a:p>
            <a:r>
              <a:rPr lang="en-US" altLang="ko-KR" dirty="0" smtClean="0"/>
              <a:t>(evaluated at the horizon crossing time)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660" y="4041068"/>
            <a:ext cx="1890554" cy="824813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403648" y="3933056"/>
            <a:ext cx="2140882" cy="1044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242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err="1" smtClean="0">
                <a:solidFill>
                  <a:srgbClr val="43435B"/>
                </a:solidFill>
                <a:latin typeface="+mn-ea"/>
              </a:rPr>
              <a:t>dS</a:t>
            </a:r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 instanton / Wick-rotated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3" name="자유형 2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37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Turn on perturbations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3" name="자유형 2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자유형 1"/>
          <p:cNvSpPr/>
          <p:nvPr/>
        </p:nvSpPr>
        <p:spPr>
          <a:xfrm>
            <a:off x="3819288" y="5940050"/>
            <a:ext cx="1774209" cy="522515"/>
          </a:xfrm>
          <a:custGeom>
            <a:avLst/>
            <a:gdLst>
              <a:gd name="connsiteX0" fmla="*/ 0 w 1774209"/>
              <a:gd name="connsiteY0" fmla="*/ 331238 h 522515"/>
              <a:gd name="connsiteX1" fmla="*/ 163773 w 1774209"/>
              <a:gd name="connsiteY1" fmla="*/ 3691 h 522515"/>
              <a:gd name="connsiteX2" fmla="*/ 368489 w 1774209"/>
              <a:gd name="connsiteY2" fmla="*/ 522306 h 522515"/>
              <a:gd name="connsiteX3" fmla="*/ 573206 w 1774209"/>
              <a:gd name="connsiteY3" fmla="*/ 71930 h 522515"/>
              <a:gd name="connsiteX4" fmla="*/ 736979 w 1774209"/>
              <a:gd name="connsiteY4" fmla="*/ 481363 h 522515"/>
              <a:gd name="connsiteX5" fmla="*/ 968991 w 1774209"/>
              <a:gd name="connsiteY5" fmla="*/ 71930 h 522515"/>
              <a:gd name="connsiteX6" fmla="*/ 1160059 w 1774209"/>
              <a:gd name="connsiteY6" fmla="*/ 508659 h 522515"/>
              <a:gd name="connsiteX7" fmla="*/ 1392071 w 1774209"/>
              <a:gd name="connsiteY7" fmla="*/ 85578 h 522515"/>
              <a:gd name="connsiteX8" fmla="*/ 1610435 w 1774209"/>
              <a:gd name="connsiteY8" fmla="*/ 508659 h 522515"/>
              <a:gd name="connsiteX9" fmla="*/ 1774209 w 1774209"/>
              <a:gd name="connsiteY9" fmla="*/ 181112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4209" h="522515">
                <a:moveTo>
                  <a:pt x="0" y="331238"/>
                </a:moveTo>
                <a:cubicBezTo>
                  <a:pt x="51179" y="151542"/>
                  <a:pt x="102358" y="-28154"/>
                  <a:pt x="163773" y="3691"/>
                </a:cubicBezTo>
                <a:cubicBezTo>
                  <a:pt x="225188" y="35536"/>
                  <a:pt x="300250" y="510933"/>
                  <a:pt x="368489" y="522306"/>
                </a:cubicBezTo>
                <a:cubicBezTo>
                  <a:pt x="436728" y="533679"/>
                  <a:pt x="511791" y="78754"/>
                  <a:pt x="573206" y="71930"/>
                </a:cubicBezTo>
                <a:cubicBezTo>
                  <a:pt x="634621" y="65106"/>
                  <a:pt x="671015" y="481363"/>
                  <a:pt x="736979" y="481363"/>
                </a:cubicBezTo>
                <a:cubicBezTo>
                  <a:pt x="802943" y="481363"/>
                  <a:pt x="898478" y="67381"/>
                  <a:pt x="968991" y="71930"/>
                </a:cubicBezTo>
                <a:cubicBezTo>
                  <a:pt x="1039504" y="76479"/>
                  <a:pt x="1089546" y="506384"/>
                  <a:pt x="1160059" y="508659"/>
                </a:cubicBezTo>
                <a:cubicBezTo>
                  <a:pt x="1230572" y="510934"/>
                  <a:pt x="1317008" y="85578"/>
                  <a:pt x="1392071" y="85578"/>
                </a:cubicBezTo>
                <a:cubicBezTo>
                  <a:pt x="1467134" y="85578"/>
                  <a:pt x="1546745" y="492737"/>
                  <a:pt x="1610435" y="508659"/>
                </a:cubicBezTo>
                <a:cubicBezTo>
                  <a:pt x="1674125" y="524581"/>
                  <a:pt x="1724167" y="352846"/>
                  <a:pt x="1774209" y="1811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850496" y="5807580"/>
            <a:ext cx="3469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Must impose regularity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             +</a:t>
            </a:r>
          </a:p>
          <a:p>
            <a:r>
              <a:rPr lang="en-US" altLang="ko-KR" b="1" dirty="0" err="1" smtClean="0">
                <a:solidFill>
                  <a:srgbClr val="FF0000"/>
                </a:solidFill>
              </a:rPr>
              <a:t>Laflamme’s</a:t>
            </a:r>
            <a:r>
              <a:rPr lang="en-US" altLang="ko-KR" b="1" dirty="0" smtClean="0">
                <a:solidFill>
                  <a:srgbClr val="FF0000"/>
                </a:solidFill>
              </a:rPr>
              <a:t> Euclidean vacuum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15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8568450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Turn on perturbations + evolution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3" name="자유형 2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자유형 1"/>
          <p:cNvSpPr/>
          <p:nvPr/>
        </p:nvSpPr>
        <p:spPr>
          <a:xfrm>
            <a:off x="3819288" y="5940050"/>
            <a:ext cx="1774209" cy="522515"/>
          </a:xfrm>
          <a:custGeom>
            <a:avLst/>
            <a:gdLst>
              <a:gd name="connsiteX0" fmla="*/ 0 w 1774209"/>
              <a:gd name="connsiteY0" fmla="*/ 331238 h 522515"/>
              <a:gd name="connsiteX1" fmla="*/ 163773 w 1774209"/>
              <a:gd name="connsiteY1" fmla="*/ 3691 h 522515"/>
              <a:gd name="connsiteX2" fmla="*/ 368489 w 1774209"/>
              <a:gd name="connsiteY2" fmla="*/ 522306 h 522515"/>
              <a:gd name="connsiteX3" fmla="*/ 573206 w 1774209"/>
              <a:gd name="connsiteY3" fmla="*/ 71930 h 522515"/>
              <a:gd name="connsiteX4" fmla="*/ 736979 w 1774209"/>
              <a:gd name="connsiteY4" fmla="*/ 481363 h 522515"/>
              <a:gd name="connsiteX5" fmla="*/ 968991 w 1774209"/>
              <a:gd name="connsiteY5" fmla="*/ 71930 h 522515"/>
              <a:gd name="connsiteX6" fmla="*/ 1160059 w 1774209"/>
              <a:gd name="connsiteY6" fmla="*/ 508659 h 522515"/>
              <a:gd name="connsiteX7" fmla="*/ 1392071 w 1774209"/>
              <a:gd name="connsiteY7" fmla="*/ 85578 h 522515"/>
              <a:gd name="connsiteX8" fmla="*/ 1610435 w 1774209"/>
              <a:gd name="connsiteY8" fmla="*/ 508659 h 522515"/>
              <a:gd name="connsiteX9" fmla="*/ 1774209 w 1774209"/>
              <a:gd name="connsiteY9" fmla="*/ 181112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4209" h="522515">
                <a:moveTo>
                  <a:pt x="0" y="331238"/>
                </a:moveTo>
                <a:cubicBezTo>
                  <a:pt x="51179" y="151542"/>
                  <a:pt x="102358" y="-28154"/>
                  <a:pt x="163773" y="3691"/>
                </a:cubicBezTo>
                <a:cubicBezTo>
                  <a:pt x="225188" y="35536"/>
                  <a:pt x="300250" y="510933"/>
                  <a:pt x="368489" y="522306"/>
                </a:cubicBezTo>
                <a:cubicBezTo>
                  <a:pt x="436728" y="533679"/>
                  <a:pt x="511791" y="78754"/>
                  <a:pt x="573206" y="71930"/>
                </a:cubicBezTo>
                <a:cubicBezTo>
                  <a:pt x="634621" y="65106"/>
                  <a:pt x="671015" y="481363"/>
                  <a:pt x="736979" y="481363"/>
                </a:cubicBezTo>
                <a:cubicBezTo>
                  <a:pt x="802943" y="481363"/>
                  <a:pt x="898478" y="67381"/>
                  <a:pt x="968991" y="71930"/>
                </a:cubicBezTo>
                <a:cubicBezTo>
                  <a:pt x="1039504" y="76479"/>
                  <a:pt x="1089546" y="506384"/>
                  <a:pt x="1160059" y="508659"/>
                </a:cubicBezTo>
                <a:cubicBezTo>
                  <a:pt x="1230572" y="510934"/>
                  <a:pt x="1317008" y="85578"/>
                  <a:pt x="1392071" y="85578"/>
                </a:cubicBezTo>
                <a:cubicBezTo>
                  <a:pt x="1467134" y="85578"/>
                  <a:pt x="1546745" y="492737"/>
                  <a:pt x="1610435" y="508659"/>
                </a:cubicBezTo>
                <a:cubicBezTo>
                  <a:pt x="1674125" y="524581"/>
                  <a:pt x="1724167" y="352846"/>
                  <a:pt x="1774209" y="1811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3224726" y="3787740"/>
            <a:ext cx="3003458" cy="1513468"/>
          </a:xfrm>
          <a:custGeom>
            <a:avLst/>
            <a:gdLst>
              <a:gd name="connsiteX0" fmla="*/ 0 w 1774209"/>
              <a:gd name="connsiteY0" fmla="*/ 331238 h 522515"/>
              <a:gd name="connsiteX1" fmla="*/ 163773 w 1774209"/>
              <a:gd name="connsiteY1" fmla="*/ 3691 h 522515"/>
              <a:gd name="connsiteX2" fmla="*/ 368489 w 1774209"/>
              <a:gd name="connsiteY2" fmla="*/ 522306 h 522515"/>
              <a:gd name="connsiteX3" fmla="*/ 573206 w 1774209"/>
              <a:gd name="connsiteY3" fmla="*/ 71930 h 522515"/>
              <a:gd name="connsiteX4" fmla="*/ 736979 w 1774209"/>
              <a:gd name="connsiteY4" fmla="*/ 481363 h 522515"/>
              <a:gd name="connsiteX5" fmla="*/ 968991 w 1774209"/>
              <a:gd name="connsiteY5" fmla="*/ 71930 h 522515"/>
              <a:gd name="connsiteX6" fmla="*/ 1160059 w 1774209"/>
              <a:gd name="connsiteY6" fmla="*/ 508659 h 522515"/>
              <a:gd name="connsiteX7" fmla="*/ 1392071 w 1774209"/>
              <a:gd name="connsiteY7" fmla="*/ 85578 h 522515"/>
              <a:gd name="connsiteX8" fmla="*/ 1610435 w 1774209"/>
              <a:gd name="connsiteY8" fmla="*/ 508659 h 522515"/>
              <a:gd name="connsiteX9" fmla="*/ 1774209 w 1774209"/>
              <a:gd name="connsiteY9" fmla="*/ 181112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4209" h="522515">
                <a:moveTo>
                  <a:pt x="0" y="331238"/>
                </a:moveTo>
                <a:cubicBezTo>
                  <a:pt x="51179" y="151542"/>
                  <a:pt x="102358" y="-28154"/>
                  <a:pt x="163773" y="3691"/>
                </a:cubicBezTo>
                <a:cubicBezTo>
                  <a:pt x="225188" y="35536"/>
                  <a:pt x="300250" y="510933"/>
                  <a:pt x="368489" y="522306"/>
                </a:cubicBezTo>
                <a:cubicBezTo>
                  <a:pt x="436728" y="533679"/>
                  <a:pt x="511791" y="78754"/>
                  <a:pt x="573206" y="71930"/>
                </a:cubicBezTo>
                <a:cubicBezTo>
                  <a:pt x="634621" y="65106"/>
                  <a:pt x="671015" y="481363"/>
                  <a:pt x="736979" y="481363"/>
                </a:cubicBezTo>
                <a:cubicBezTo>
                  <a:pt x="802943" y="481363"/>
                  <a:pt x="898478" y="67381"/>
                  <a:pt x="968991" y="71930"/>
                </a:cubicBezTo>
                <a:cubicBezTo>
                  <a:pt x="1039504" y="76479"/>
                  <a:pt x="1089546" y="506384"/>
                  <a:pt x="1160059" y="508659"/>
                </a:cubicBezTo>
                <a:cubicBezTo>
                  <a:pt x="1230572" y="510934"/>
                  <a:pt x="1317008" y="85578"/>
                  <a:pt x="1392071" y="85578"/>
                </a:cubicBezTo>
                <a:cubicBezTo>
                  <a:pt x="1467134" y="85578"/>
                  <a:pt x="1546745" y="492737"/>
                  <a:pt x="1610435" y="508659"/>
                </a:cubicBezTo>
                <a:cubicBezTo>
                  <a:pt x="1674125" y="524581"/>
                  <a:pt x="1724167" y="352846"/>
                  <a:pt x="1774209" y="1811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697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자유형 2"/>
          <p:cNvSpPr/>
          <p:nvPr/>
        </p:nvSpPr>
        <p:spPr>
          <a:xfrm>
            <a:off x="3166949" y="4368295"/>
            <a:ext cx="3000607" cy="1833013"/>
          </a:xfrm>
          <a:custGeom>
            <a:avLst/>
            <a:gdLst>
              <a:gd name="connsiteX0" fmla="*/ 12131 w 1282050"/>
              <a:gd name="connsiteY0" fmla="*/ 115662 h 1139262"/>
              <a:gd name="connsiteX1" fmla="*/ 667224 w 1282050"/>
              <a:gd name="connsiteY1" fmla="*/ 1139244 h 1139262"/>
              <a:gd name="connsiteX2" fmla="*/ 1267725 w 1282050"/>
              <a:gd name="connsiteY2" fmla="*/ 142958 h 1139262"/>
              <a:gd name="connsiteX3" fmla="*/ 12131 w 1282050"/>
              <a:gd name="connsiteY3" fmla="*/ 115662 h 1139262"/>
              <a:gd name="connsiteX0" fmla="*/ 12131 w 1308474"/>
              <a:gd name="connsiteY0" fmla="*/ 85931 h 1109529"/>
              <a:gd name="connsiteX1" fmla="*/ 667224 w 1308474"/>
              <a:gd name="connsiteY1" fmla="*/ 1109513 h 1109529"/>
              <a:gd name="connsiteX2" fmla="*/ 1267725 w 1308474"/>
              <a:gd name="connsiteY2" fmla="*/ 113227 h 1109529"/>
              <a:gd name="connsiteX3" fmla="*/ 12131 w 1308474"/>
              <a:gd name="connsiteY3" fmla="*/ 85931 h 1109529"/>
              <a:gd name="connsiteX0" fmla="*/ 12131 w 1300179"/>
              <a:gd name="connsiteY0" fmla="*/ 82379 h 1105977"/>
              <a:gd name="connsiteX1" fmla="*/ 667224 w 1300179"/>
              <a:gd name="connsiteY1" fmla="*/ 1105961 h 1105977"/>
              <a:gd name="connsiteX2" fmla="*/ 1267725 w 1300179"/>
              <a:gd name="connsiteY2" fmla="*/ 109675 h 1105977"/>
              <a:gd name="connsiteX3" fmla="*/ 12131 w 1300179"/>
              <a:gd name="connsiteY3" fmla="*/ 82379 h 1105977"/>
              <a:gd name="connsiteX0" fmla="*/ 40717 w 1328765"/>
              <a:gd name="connsiteY0" fmla="*/ 34653 h 1058251"/>
              <a:gd name="connsiteX1" fmla="*/ 695810 w 1328765"/>
              <a:gd name="connsiteY1" fmla="*/ 1058235 h 1058251"/>
              <a:gd name="connsiteX2" fmla="*/ 1296311 w 1328765"/>
              <a:gd name="connsiteY2" fmla="*/ 61949 h 1058251"/>
              <a:gd name="connsiteX3" fmla="*/ 40717 w 1328765"/>
              <a:gd name="connsiteY3" fmla="*/ 34653 h 1058251"/>
              <a:gd name="connsiteX0" fmla="*/ 11411 w 1283307"/>
              <a:gd name="connsiteY0" fmla="*/ 81113 h 845412"/>
              <a:gd name="connsiteX1" fmla="*/ 680152 w 1283307"/>
              <a:gd name="connsiteY1" fmla="*/ 845387 h 845412"/>
              <a:gd name="connsiteX2" fmla="*/ 1267005 w 1283307"/>
              <a:gd name="connsiteY2" fmla="*/ 108409 h 845412"/>
              <a:gd name="connsiteX3" fmla="*/ 11411 w 1283307"/>
              <a:gd name="connsiteY3" fmla="*/ 81113 h 845412"/>
              <a:gd name="connsiteX0" fmla="*/ 16953 w 1288849"/>
              <a:gd name="connsiteY0" fmla="*/ 81113 h 846799"/>
              <a:gd name="connsiteX1" fmla="*/ 685694 w 1288849"/>
              <a:gd name="connsiteY1" fmla="*/ 845387 h 846799"/>
              <a:gd name="connsiteX2" fmla="*/ 1272547 w 1288849"/>
              <a:gd name="connsiteY2" fmla="*/ 108409 h 846799"/>
              <a:gd name="connsiteX3" fmla="*/ 16953 w 1288849"/>
              <a:gd name="connsiteY3" fmla="*/ 81113 h 846799"/>
              <a:gd name="connsiteX0" fmla="*/ 16953 w 1303448"/>
              <a:gd name="connsiteY0" fmla="*/ 81113 h 846799"/>
              <a:gd name="connsiteX1" fmla="*/ 685694 w 1303448"/>
              <a:gd name="connsiteY1" fmla="*/ 845387 h 846799"/>
              <a:gd name="connsiteX2" fmla="*/ 1272547 w 1303448"/>
              <a:gd name="connsiteY2" fmla="*/ 108409 h 846799"/>
              <a:gd name="connsiteX3" fmla="*/ 16953 w 1303448"/>
              <a:gd name="connsiteY3" fmla="*/ 81113 h 84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03448" h="846799">
                <a:moveTo>
                  <a:pt x="16953" y="81113"/>
                </a:moveTo>
                <a:cubicBezTo>
                  <a:pt x="-80856" y="203943"/>
                  <a:pt x="258064" y="881781"/>
                  <a:pt x="685694" y="845387"/>
                </a:cubicBezTo>
                <a:cubicBezTo>
                  <a:pt x="1195211" y="863584"/>
                  <a:pt x="1384004" y="235788"/>
                  <a:pt x="1272547" y="108409"/>
                </a:cubicBezTo>
                <a:cubicBezTo>
                  <a:pt x="1161090" y="-18970"/>
                  <a:pt x="114762" y="-41717"/>
                  <a:pt x="16953" y="81113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 smtClean="0"/>
          </a:p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E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3177409" y="4193791"/>
            <a:ext cx="3000607" cy="946442"/>
          </a:xfrm>
          <a:prstGeom prst="ellipse">
            <a:avLst/>
          </a:prstGeom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/>
          <p:cNvSpPr/>
          <p:nvPr/>
        </p:nvSpPr>
        <p:spPr>
          <a:xfrm>
            <a:off x="2357694" y="1831176"/>
            <a:ext cx="4610066" cy="94644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2357694" y="2314407"/>
            <a:ext cx="816863" cy="2304310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 flipH="1">
            <a:off x="6171615" y="2287111"/>
            <a:ext cx="796144" cy="2533398"/>
          </a:xfrm>
          <a:custGeom>
            <a:avLst/>
            <a:gdLst>
              <a:gd name="connsiteX0" fmla="*/ 0 w 354841"/>
              <a:gd name="connsiteY0" fmla="*/ 0 h 1064525"/>
              <a:gd name="connsiteX1" fmla="*/ 245659 w 354841"/>
              <a:gd name="connsiteY1" fmla="*/ 600501 h 1064525"/>
              <a:gd name="connsiteX2" fmla="*/ 354841 w 354841"/>
              <a:gd name="connsiteY2" fmla="*/ 1064525 h 106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4841" h="1064525">
                <a:moveTo>
                  <a:pt x="0" y="0"/>
                </a:moveTo>
                <a:cubicBezTo>
                  <a:pt x="93259" y="211540"/>
                  <a:pt x="186519" y="423080"/>
                  <a:pt x="245659" y="600501"/>
                </a:cubicBezTo>
                <a:cubicBezTo>
                  <a:pt x="304799" y="777922"/>
                  <a:pt x="329820" y="921223"/>
                  <a:pt x="354841" y="106452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21887" y="3239755"/>
            <a:ext cx="369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 smtClean="0">
                <a:solidFill>
                  <a:srgbClr val="FF0000"/>
                </a:solidFill>
              </a:rPr>
              <a:t>L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2" name="자유형 1"/>
          <p:cNvSpPr/>
          <p:nvPr/>
        </p:nvSpPr>
        <p:spPr>
          <a:xfrm>
            <a:off x="3819288" y="5940050"/>
            <a:ext cx="1774209" cy="522515"/>
          </a:xfrm>
          <a:custGeom>
            <a:avLst/>
            <a:gdLst>
              <a:gd name="connsiteX0" fmla="*/ 0 w 1774209"/>
              <a:gd name="connsiteY0" fmla="*/ 331238 h 522515"/>
              <a:gd name="connsiteX1" fmla="*/ 163773 w 1774209"/>
              <a:gd name="connsiteY1" fmla="*/ 3691 h 522515"/>
              <a:gd name="connsiteX2" fmla="*/ 368489 w 1774209"/>
              <a:gd name="connsiteY2" fmla="*/ 522306 h 522515"/>
              <a:gd name="connsiteX3" fmla="*/ 573206 w 1774209"/>
              <a:gd name="connsiteY3" fmla="*/ 71930 h 522515"/>
              <a:gd name="connsiteX4" fmla="*/ 736979 w 1774209"/>
              <a:gd name="connsiteY4" fmla="*/ 481363 h 522515"/>
              <a:gd name="connsiteX5" fmla="*/ 968991 w 1774209"/>
              <a:gd name="connsiteY5" fmla="*/ 71930 h 522515"/>
              <a:gd name="connsiteX6" fmla="*/ 1160059 w 1774209"/>
              <a:gd name="connsiteY6" fmla="*/ 508659 h 522515"/>
              <a:gd name="connsiteX7" fmla="*/ 1392071 w 1774209"/>
              <a:gd name="connsiteY7" fmla="*/ 85578 h 522515"/>
              <a:gd name="connsiteX8" fmla="*/ 1610435 w 1774209"/>
              <a:gd name="connsiteY8" fmla="*/ 508659 h 522515"/>
              <a:gd name="connsiteX9" fmla="*/ 1774209 w 1774209"/>
              <a:gd name="connsiteY9" fmla="*/ 181112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4209" h="522515">
                <a:moveTo>
                  <a:pt x="0" y="331238"/>
                </a:moveTo>
                <a:cubicBezTo>
                  <a:pt x="51179" y="151542"/>
                  <a:pt x="102358" y="-28154"/>
                  <a:pt x="163773" y="3691"/>
                </a:cubicBezTo>
                <a:cubicBezTo>
                  <a:pt x="225188" y="35536"/>
                  <a:pt x="300250" y="510933"/>
                  <a:pt x="368489" y="522306"/>
                </a:cubicBezTo>
                <a:cubicBezTo>
                  <a:pt x="436728" y="533679"/>
                  <a:pt x="511791" y="78754"/>
                  <a:pt x="573206" y="71930"/>
                </a:cubicBezTo>
                <a:cubicBezTo>
                  <a:pt x="634621" y="65106"/>
                  <a:pt x="671015" y="481363"/>
                  <a:pt x="736979" y="481363"/>
                </a:cubicBezTo>
                <a:cubicBezTo>
                  <a:pt x="802943" y="481363"/>
                  <a:pt x="898478" y="67381"/>
                  <a:pt x="968991" y="71930"/>
                </a:cubicBezTo>
                <a:cubicBezTo>
                  <a:pt x="1039504" y="76479"/>
                  <a:pt x="1089546" y="506384"/>
                  <a:pt x="1160059" y="508659"/>
                </a:cubicBezTo>
                <a:cubicBezTo>
                  <a:pt x="1230572" y="510934"/>
                  <a:pt x="1317008" y="85578"/>
                  <a:pt x="1392071" y="85578"/>
                </a:cubicBezTo>
                <a:cubicBezTo>
                  <a:pt x="1467134" y="85578"/>
                  <a:pt x="1546745" y="492737"/>
                  <a:pt x="1610435" y="508659"/>
                </a:cubicBezTo>
                <a:cubicBezTo>
                  <a:pt x="1674125" y="524581"/>
                  <a:pt x="1724167" y="352846"/>
                  <a:pt x="1774209" y="1811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3224726" y="3787740"/>
            <a:ext cx="3003458" cy="1513468"/>
          </a:xfrm>
          <a:custGeom>
            <a:avLst/>
            <a:gdLst>
              <a:gd name="connsiteX0" fmla="*/ 0 w 1774209"/>
              <a:gd name="connsiteY0" fmla="*/ 331238 h 522515"/>
              <a:gd name="connsiteX1" fmla="*/ 163773 w 1774209"/>
              <a:gd name="connsiteY1" fmla="*/ 3691 h 522515"/>
              <a:gd name="connsiteX2" fmla="*/ 368489 w 1774209"/>
              <a:gd name="connsiteY2" fmla="*/ 522306 h 522515"/>
              <a:gd name="connsiteX3" fmla="*/ 573206 w 1774209"/>
              <a:gd name="connsiteY3" fmla="*/ 71930 h 522515"/>
              <a:gd name="connsiteX4" fmla="*/ 736979 w 1774209"/>
              <a:gd name="connsiteY4" fmla="*/ 481363 h 522515"/>
              <a:gd name="connsiteX5" fmla="*/ 968991 w 1774209"/>
              <a:gd name="connsiteY5" fmla="*/ 71930 h 522515"/>
              <a:gd name="connsiteX6" fmla="*/ 1160059 w 1774209"/>
              <a:gd name="connsiteY6" fmla="*/ 508659 h 522515"/>
              <a:gd name="connsiteX7" fmla="*/ 1392071 w 1774209"/>
              <a:gd name="connsiteY7" fmla="*/ 85578 h 522515"/>
              <a:gd name="connsiteX8" fmla="*/ 1610435 w 1774209"/>
              <a:gd name="connsiteY8" fmla="*/ 508659 h 522515"/>
              <a:gd name="connsiteX9" fmla="*/ 1774209 w 1774209"/>
              <a:gd name="connsiteY9" fmla="*/ 181112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4209" h="522515">
                <a:moveTo>
                  <a:pt x="0" y="331238"/>
                </a:moveTo>
                <a:cubicBezTo>
                  <a:pt x="51179" y="151542"/>
                  <a:pt x="102358" y="-28154"/>
                  <a:pt x="163773" y="3691"/>
                </a:cubicBezTo>
                <a:cubicBezTo>
                  <a:pt x="225188" y="35536"/>
                  <a:pt x="300250" y="510933"/>
                  <a:pt x="368489" y="522306"/>
                </a:cubicBezTo>
                <a:cubicBezTo>
                  <a:pt x="436728" y="533679"/>
                  <a:pt x="511791" y="78754"/>
                  <a:pt x="573206" y="71930"/>
                </a:cubicBezTo>
                <a:cubicBezTo>
                  <a:pt x="634621" y="65106"/>
                  <a:pt x="671015" y="481363"/>
                  <a:pt x="736979" y="481363"/>
                </a:cubicBezTo>
                <a:cubicBezTo>
                  <a:pt x="802943" y="481363"/>
                  <a:pt x="898478" y="67381"/>
                  <a:pt x="968991" y="71930"/>
                </a:cubicBezTo>
                <a:cubicBezTo>
                  <a:pt x="1039504" y="76479"/>
                  <a:pt x="1089546" y="506384"/>
                  <a:pt x="1160059" y="508659"/>
                </a:cubicBezTo>
                <a:cubicBezTo>
                  <a:pt x="1230572" y="510934"/>
                  <a:pt x="1317008" y="85578"/>
                  <a:pt x="1392071" y="85578"/>
                </a:cubicBezTo>
                <a:cubicBezTo>
                  <a:pt x="1467134" y="85578"/>
                  <a:pt x="1546745" y="492737"/>
                  <a:pt x="1610435" y="508659"/>
                </a:cubicBezTo>
                <a:cubicBezTo>
                  <a:pt x="1674125" y="524581"/>
                  <a:pt x="1724167" y="352846"/>
                  <a:pt x="1774209" y="1811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2357693" y="1831406"/>
            <a:ext cx="4610065" cy="805506"/>
          </a:xfrm>
          <a:custGeom>
            <a:avLst/>
            <a:gdLst>
              <a:gd name="connsiteX0" fmla="*/ 0 w 1774209"/>
              <a:gd name="connsiteY0" fmla="*/ 331238 h 522515"/>
              <a:gd name="connsiteX1" fmla="*/ 163773 w 1774209"/>
              <a:gd name="connsiteY1" fmla="*/ 3691 h 522515"/>
              <a:gd name="connsiteX2" fmla="*/ 368489 w 1774209"/>
              <a:gd name="connsiteY2" fmla="*/ 522306 h 522515"/>
              <a:gd name="connsiteX3" fmla="*/ 573206 w 1774209"/>
              <a:gd name="connsiteY3" fmla="*/ 71930 h 522515"/>
              <a:gd name="connsiteX4" fmla="*/ 736979 w 1774209"/>
              <a:gd name="connsiteY4" fmla="*/ 481363 h 522515"/>
              <a:gd name="connsiteX5" fmla="*/ 968991 w 1774209"/>
              <a:gd name="connsiteY5" fmla="*/ 71930 h 522515"/>
              <a:gd name="connsiteX6" fmla="*/ 1160059 w 1774209"/>
              <a:gd name="connsiteY6" fmla="*/ 508659 h 522515"/>
              <a:gd name="connsiteX7" fmla="*/ 1392071 w 1774209"/>
              <a:gd name="connsiteY7" fmla="*/ 85578 h 522515"/>
              <a:gd name="connsiteX8" fmla="*/ 1610435 w 1774209"/>
              <a:gd name="connsiteY8" fmla="*/ 508659 h 522515"/>
              <a:gd name="connsiteX9" fmla="*/ 1774209 w 1774209"/>
              <a:gd name="connsiteY9" fmla="*/ 181112 h 522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74209" h="522515">
                <a:moveTo>
                  <a:pt x="0" y="331238"/>
                </a:moveTo>
                <a:cubicBezTo>
                  <a:pt x="51179" y="151542"/>
                  <a:pt x="102358" y="-28154"/>
                  <a:pt x="163773" y="3691"/>
                </a:cubicBezTo>
                <a:cubicBezTo>
                  <a:pt x="225188" y="35536"/>
                  <a:pt x="300250" y="510933"/>
                  <a:pt x="368489" y="522306"/>
                </a:cubicBezTo>
                <a:cubicBezTo>
                  <a:pt x="436728" y="533679"/>
                  <a:pt x="511791" y="78754"/>
                  <a:pt x="573206" y="71930"/>
                </a:cubicBezTo>
                <a:cubicBezTo>
                  <a:pt x="634621" y="65106"/>
                  <a:pt x="671015" y="481363"/>
                  <a:pt x="736979" y="481363"/>
                </a:cubicBezTo>
                <a:cubicBezTo>
                  <a:pt x="802943" y="481363"/>
                  <a:pt x="898478" y="67381"/>
                  <a:pt x="968991" y="71930"/>
                </a:cubicBezTo>
                <a:cubicBezTo>
                  <a:pt x="1039504" y="76479"/>
                  <a:pt x="1089546" y="506384"/>
                  <a:pt x="1160059" y="508659"/>
                </a:cubicBezTo>
                <a:cubicBezTo>
                  <a:pt x="1230572" y="510934"/>
                  <a:pt x="1317008" y="85578"/>
                  <a:pt x="1392071" y="85578"/>
                </a:cubicBezTo>
                <a:cubicBezTo>
                  <a:pt x="1467134" y="85578"/>
                  <a:pt x="1546745" y="492737"/>
                  <a:pt x="1610435" y="508659"/>
                </a:cubicBezTo>
                <a:cubicBezTo>
                  <a:pt x="1674125" y="524581"/>
                  <a:pt x="1724167" y="352846"/>
                  <a:pt x="1774209" y="181112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-6" y="2573"/>
            <a:ext cx="8568450" cy="1803838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Turn on perturbations + evolution</a:t>
            </a:r>
          </a:p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+ Wick-rotation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67556" y="1340768"/>
            <a:ext cx="26503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Perturbations frozen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after horizon crossing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70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 smtClean="0">
                <a:solidFill>
                  <a:srgbClr val="F86B74"/>
                </a:solidFill>
                <a:latin typeface="+mn-ea"/>
              </a:rPr>
              <a:t>Large-scale power suppression</a:t>
            </a:r>
            <a:endParaRPr lang="en-US" altLang="ko-KR" sz="3000" b="1" spc="-50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 smtClean="0">
                <a:solidFill>
                  <a:srgbClr val="E5DBD2"/>
                </a:solidFill>
                <a:latin typeface="+mn-ea"/>
              </a:rPr>
              <a:t>III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932040" y="31624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b="1" dirty="0" smtClean="0">
                <a:solidFill>
                  <a:srgbClr val="FF0000"/>
                </a:solidFill>
                <a:latin typeface="+mn-ea"/>
              </a:rPr>
              <a:t>Chen, Lin and DY, 1707.01471</a:t>
            </a:r>
            <a:endParaRPr lang="ko-KR" altLang="en-US" sz="1400" b="1" dirty="0" smtClean="0">
              <a:solidFill>
                <a:srgbClr val="FF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925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Scale-invariance for small scales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27" y="1342395"/>
            <a:ext cx="7675831" cy="493092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03948" y="4545994"/>
            <a:ext cx="377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Scale invariance for small scales:</a:t>
            </a:r>
          </a:p>
          <a:p>
            <a:r>
              <a:rPr lang="en-US" altLang="ko-KR" b="1" dirty="0" smtClean="0"/>
              <a:t>Bunch-Davies vacuum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401395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Scale-invariance for small scales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327" y="1342395"/>
            <a:ext cx="7675831" cy="4930921"/>
          </a:xfrm>
          <a:prstGeom prst="rect">
            <a:avLst/>
          </a:prstGeom>
        </p:spPr>
      </p:pic>
      <p:sp>
        <p:nvSpPr>
          <p:cNvPr id="9" name="타원 8"/>
          <p:cNvSpPr/>
          <p:nvPr/>
        </p:nvSpPr>
        <p:spPr>
          <a:xfrm>
            <a:off x="1619672" y="3717032"/>
            <a:ext cx="1224136" cy="11521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303748" y="3104964"/>
            <a:ext cx="24506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Power enhanced for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large scales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03948" y="4545994"/>
            <a:ext cx="37787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smtClean="0"/>
              <a:t>Scale invariance for small scales:</a:t>
            </a:r>
          </a:p>
          <a:p>
            <a:r>
              <a:rPr lang="en-US" altLang="ko-KR" b="1" dirty="0" smtClean="0"/>
              <a:t>Bunch-Davies vacuum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83768" y="370251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smtClean="0">
                <a:latin typeface="+mn-ea"/>
              </a:rPr>
              <a:t>e.g., </a:t>
            </a:r>
            <a:r>
              <a:rPr lang="en-US" altLang="ko-KR" sz="1400" dirty="0" err="1" smtClean="0">
                <a:latin typeface="+mn-ea"/>
              </a:rPr>
              <a:t>Starobinsky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en-US" altLang="ko-KR" sz="1400" dirty="0" err="1" smtClean="0">
                <a:latin typeface="+mn-ea"/>
              </a:rPr>
              <a:t>astro-ph</a:t>
            </a:r>
            <a:r>
              <a:rPr lang="en-US" altLang="ko-KR" sz="1400" dirty="0" smtClean="0">
                <a:latin typeface="+mn-ea"/>
              </a:rPr>
              <a:t>/9603075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87740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Varying mass!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572" y="1269915"/>
            <a:ext cx="7452828" cy="498976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4293" y="1484784"/>
            <a:ext cx="2603385" cy="30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0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What does this mean?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18922"/>
            <a:ext cx="73808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dirty="0" smtClean="0"/>
              <a:t>The Euclidean path integral can explain the power suppression without </a:t>
            </a:r>
            <a:r>
              <a:rPr lang="en-US" altLang="ko-KR" sz="2000" i="1" dirty="0" smtClean="0"/>
              <a:t>ad hoc</a:t>
            </a:r>
            <a:r>
              <a:rPr lang="en-US" altLang="ko-KR" sz="2000" dirty="0" smtClean="0"/>
              <a:t> assumptions.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dirty="0" smtClean="0"/>
              <a:t>There would be several cautious problems.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FF0000"/>
                </a:solidFill>
              </a:rPr>
              <a:t>If our universe experienced more than 50 e-</a:t>
            </a:r>
            <a:r>
              <a:rPr lang="en-US" altLang="ko-KR" dirty="0" err="1" smtClean="0">
                <a:solidFill>
                  <a:srgbClr val="FF0000"/>
                </a:solidFill>
              </a:rPr>
              <a:t>foldings</a:t>
            </a:r>
            <a:r>
              <a:rPr lang="en-US" altLang="ko-KR" dirty="0" smtClean="0">
                <a:solidFill>
                  <a:srgbClr val="FF0000"/>
                </a:solidFill>
              </a:rPr>
              <a:t>, then the effects of instantons has nothing to do with power-suppression.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dirty="0" smtClean="0">
                <a:solidFill>
                  <a:srgbClr val="FF0000"/>
                </a:solidFill>
              </a:rPr>
              <a:t>The power-suppression requires a specific shape of the </a:t>
            </a:r>
            <a:r>
              <a:rPr lang="en-US" altLang="ko-KR" dirty="0" err="1" smtClean="0">
                <a:solidFill>
                  <a:srgbClr val="FF0000"/>
                </a:solidFill>
              </a:rPr>
              <a:t>inflaton</a:t>
            </a:r>
            <a:r>
              <a:rPr lang="en-US" altLang="ko-KR" dirty="0" smtClean="0">
                <a:solidFill>
                  <a:srgbClr val="FF0000"/>
                </a:solidFill>
              </a:rPr>
              <a:t> potential.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ko-KR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03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Two problems</a:t>
            </a:r>
            <a:endParaRPr lang="en-US" altLang="ko-KR" sz="32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1026" name="Picture 2" descr="「planck power spectrum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944724"/>
            <a:ext cx="8424936" cy="502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87924" y="548680"/>
            <a:ext cx="4968552" cy="1892826"/>
          </a:xfrm>
          <a:prstGeom prst="rect">
            <a:avLst/>
          </a:prstGeom>
          <a:solidFill>
            <a:schemeClr val="bg1">
              <a:alpha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1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Initial singularity problem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dirty="0" smtClean="0">
                <a:solidFill>
                  <a:schemeClr val="bg2">
                    <a:lumMod val="90000"/>
                  </a:schemeClr>
                </a:solidFill>
              </a:rPr>
              <a:t>Large-scale power suppression?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31480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Future aspects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18922"/>
            <a:ext cx="73808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dirty="0" smtClean="0"/>
              <a:t>What about the </a:t>
            </a:r>
            <a:r>
              <a:rPr lang="en-US" altLang="ko-KR" sz="2000" dirty="0" err="1" smtClean="0"/>
              <a:t>Starobinsky</a:t>
            </a:r>
            <a:r>
              <a:rPr lang="en-US" altLang="ko-KR" sz="2000" dirty="0" smtClean="0"/>
              <a:t> model?</a:t>
            </a:r>
            <a:endParaRPr lang="en-US" altLang="ko-KR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altLang="ko-KR" sz="2000" dirty="0" smtClean="0"/>
              <a:t>What about </a:t>
            </a:r>
            <a:r>
              <a:rPr lang="en-US" altLang="ko-KR" sz="2000" dirty="0" smtClean="0">
                <a:solidFill>
                  <a:srgbClr val="FF0000"/>
                </a:solidFill>
              </a:rPr>
              <a:t>Euclidean wormholes</a:t>
            </a:r>
            <a:r>
              <a:rPr lang="en-US" altLang="ko-KR" sz="2000" dirty="0" smtClean="0"/>
              <a:t>?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692" y="2780928"/>
            <a:ext cx="5571219" cy="26045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20072" y="5301208"/>
            <a:ext cx="3852428" cy="75608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smtClean="0">
                <a:latin typeface="+mn-ea"/>
              </a:rPr>
              <a:t>Chen, Hu and DY, 1611.08468</a:t>
            </a:r>
          </a:p>
          <a:p>
            <a:pPr algn="ctr"/>
            <a:r>
              <a:rPr lang="en-US" altLang="ko-KR" sz="1400" dirty="0" smtClean="0">
                <a:latin typeface="+mn-ea"/>
              </a:rPr>
              <a:t>Kang and DY, 1703.07746</a:t>
            </a:r>
          </a:p>
          <a:p>
            <a:pPr algn="ctr"/>
            <a:r>
              <a:rPr lang="en-US" altLang="ko-KR" sz="1400" dirty="0" smtClean="0">
                <a:latin typeface="+mn-ea"/>
              </a:rPr>
              <a:t>Chen and DY, 1706.07784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1379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381250" y="2650116"/>
            <a:ext cx="4381500" cy="1498964"/>
          </a:xfrm>
          <a:prstGeom prst="rect">
            <a:avLst/>
          </a:prstGeom>
          <a:noFill/>
        </p:spPr>
        <p:txBody>
          <a:bodyPr wrap="squar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lvl="0" algn="ctr"/>
            <a:r>
              <a:rPr lang="en-US" altLang="ko-KR" sz="5200" b="1" spc="-150" dirty="0">
                <a:solidFill>
                  <a:srgbClr val="F86B74"/>
                </a:solidFill>
                <a:latin typeface="+mn-ea"/>
              </a:rPr>
              <a:t>Thank </a:t>
            </a:r>
            <a:r>
              <a:rPr lang="en-US" altLang="ko-KR" sz="5200" b="1" spc="-150" dirty="0" smtClean="0">
                <a:solidFill>
                  <a:srgbClr val="F86B74"/>
                </a:solidFill>
                <a:latin typeface="+mn-ea"/>
              </a:rPr>
              <a:t>you</a:t>
            </a:r>
            <a:endParaRPr lang="en-US" altLang="ko-KR" sz="5200" b="1" spc="-150" dirty="0">
              <a:solidFill>
                <a:srgbClr val="F86B74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3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Two problems</a:t>
            </a:r>
            <a:endParaRPr lang="en-US" altLang="ko-KR" sz="32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1026" name="Picture 2" descr="「planck power spectrum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944724"/>
            <a:ext cx="8424936" cy="502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87924" y="548680"/>
            <a:ext cx="4968552" cy="1892826"/>
          </a:xfrm>
          <a:prstGeom prst="rect">
            <a:avLst/>
          </a:prstGeom>
          <a:solidFill>
            <a:schemeClr val="bg1">
              <a:alpha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1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Initial singularity problem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Large-scale power suppression?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ko-KR" altLang="en-US" sz="1400" dirty="0"/>
          </a:p>
        </p:txBody>
      </p:sp>
      <p:sp>
        <p:nvSpPr>
          <p:cNvPr id="3" name="타원 2"/>
          <p:cNvSpPr/>
          <p:nvPr/>
        </p:nvSpPr>
        <p:spPr>
          <a:xfrm>
            <a:off x="1043608" y="3465004"/>
            <a:ext cx="2196244" cy="21962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418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2"/>
            <a:ext cx="6992989" cy="1266187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Two ways for power suppression</a:t>
            </a:r>
          </a:p>
          <a:p>
            <a:r>
              <a:rPr lang="en-US" altLang="ko-KR" sz="2800" b="1" spc="-50" dirty="0" smtClean="0">
                <a:solidFill>
                  <a:srgbClr val="43435B"/>
                </a:solidFill>
                <a:latin typeface="+mn-ea"/>
              </a:rPr>
              <a:t>: within GR + single field inflation</a:t>
            </a:r>
            <a:endParaRPr lang="en-US" altLang="ko-KR" sz="28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618922"/>
            <a:ext cx="738082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/>
              <a:t>Phantom matter </a:t>
            </a:r>
            <a:r>
              <a:rPr lang="en-US" altLang="ko-KR" b="1" dirty="0" smtClean="0"/>
              <a:t>(w &lt; -1)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 smtClean="0">
                <a:sym typeface="Wingdings" panose="05000000000000000000" pitchFamily="2" charset="2"/>
              </a:rPr>
              <a:t> Where it comes?</a:t>
            </a:r>
            <a:endParaRPr lang="en-US" altLang="ko-KR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24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b="1" dirty="0" smtClean="0"/>
              <a:t>Kinetic energy dominate era </a:t>
            </a:r>
            <a:r>
              <a:rPr lang="en-US" altLang="ko-KR" b="1" dirty="0" smtClean="0"/>
              <a:t>(w &gt; 0)</a:t>
            </a:r>
          </a:p>
          <a:p>
            <a:pPr lvl="1">
              <a:lnSpc>
                <a:spcPct val="150000"/>
              </a:lnSpc>
            </a:pPr>
            <a:r>
              <a:rPr lang="en-US" altLang="ko-KR" sz="2400" dirty="0" smtClean="0">
                <a:sym typeface="Wingdings" panose="05000000000000000000" pitchFamily="2" charset="2"/>
              </a:rPr>
              <a:t> Why such a quantum state?</a:t>
            </a:r>
            <a:endParaRPr lang="en-US" altLang="ko-KR" sz="2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en-US" altLang="ko-KR" sz="2000" dirty="0">
                <a:solidFill>
                  <a:srgbClr val="FF0000"/>
                </a:solidFill>
              </a:rPr>
              <a:t> </a:t>
            </a:r>
            <a:r>
              <a:rPr lang="en-US" altLang="ko-KR" sz="2000" dirty="0" smtClean="0">
                <a:solidFill>
                  <a:srgbClr val="FF0000"/>
                </a:solidFill>
              </a:rPr>
              <a:t>  ... Both ideas look not satisfactory.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12060" y="1232756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smtClean="0">
                <a:latin typeface="+mn-ea"/>
              </a:rPr>
              <a:t>Chen and Lin, 1505.05980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3547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Two problems</a:t>
            </a:r>
            <a:endParaRPr lang="en-US" altLang="ko-KR" sz="3200" b="1" spc="-50" dirty="0">
              <a:solidFill>
                <a:srgbClr val="43435B"/>
              </a:solidFill>
              <a:latin typeface="+mn-ea"/>
            </a:endParaRPr>
          </a:p>
        </p:txBody>
      </p:sp>
      <p:pic>
        <p:nvPicPr>
          <p:cNvPr id="1026" name="Picture 2" descr="「planck power spectrum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944724"/>
            <a:ext cx="8424936" cy="5021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87924" y="548680"/>
            <a:ext cx="4968552" cy="1892826"/>
          </a:xfrm>
          <a:prstGeom prst="rect">
            <a:avLst/>
          </a:prstGeom>
          <a:solidFill>
            <a:schemeClr val="bg1">
              <a:alpha val="9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1400" dirty="0" smtClean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Initial singularity problem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altLang="ko-KR" sz="2400" dirty="0" smtClean="0"/>
              <a:t>Large-scale power suppression?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ko-KR" altLang="en-US" sz="1400" dirty="0"/>
          </a:p>
        </p:txBody>
      </p:sp>
      <p:sp>
        <p:nvSpPr>
          <p:cNvPr id="3" name="타원 2"/>
          <p:cNvSpPr/>
          <p:nvPr/>
        </p:nvSpPr>
        <p:spPr>
          <a:xfrm>
            <a:off x="1043608" y="3465004"/>
            <a:ext cx="2196244" cy="21962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4595470" y="2060848"/>
            <a:ext cx="41944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</a:rPr>
              <a:t>Maybe, </a:t>
            </a:r>
            <a:r>
              <a:rPr lang="en-US" altLang="ko-KR" dirty="0" smtClean="0">
                <a:solidFill>
                  <a:srgbClr val="FF0000"/>
                </a:solidFill>
              </a:rPr>
              <a:t>problems </a:t>
            </a:r>
            <a:r>
              <a:rPr lang="en-US" altLang="ko-KR" dirty="0" smtClean="0">
                <a:solidFill>
                  <a:srgbClr val="FF0000"/>
                </a:solidFill>
              </a:rPr>
              <a:t>of quantum gravity?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32040" y="2586390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smtClean="0">
                <a:latin typeface="+mn-ea"/>
              </a:rPr>
              <a:t>e.g., </a:t>
            </a:r>
            <a:r>
              <a:rPr lang="en-US" altLang="ko-KR" sz="1400" dirty="0" err="1" smtClean="0">
                <a:latin typeface="+mn-ea"/>
              </a:rPr>
              <a:t>Ashtekar</a:t>
            </a:r>
            <a:r>
              <a:rPr lang="en-US" altLang="ko-KR" sz="1400" dirty="0" smtClean="0">
                <a:latin typeface="+mn-ea"/>
              </a:rPr>
              <a:t> and </a:t>
            </a:r>
            <a:r>
              <a:rPr lang="en-US" altLang="ko-KR" sz="1400" dirty="0" err="1" smtClean="0">
                <a:latin typeface="+mn-ea"/>
              </a:rPr>
              <a:t>Barrau</a:t>
            </a:r>
            <a:r>
              <a:rPr lang="en-US" altLang="ko-KR" sz="1400" dirty="0" smtClean="0">
                <a:latin typeface="+mn-ea"/>
              </a:rPr>
              <a:t>, 1504.07559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45442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2496532394"/>
              </p:ext>
            </p:extLst>
          </p:nvPr>
        </p:nvGraphicFramePr>
        <p:xfrm>
          <a:off x="359532" y="944724"/>
          <a:ext cx="8316924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-6" y="2573"/>
            <a:ext cx="6992989" cy="807324"/>
          </a:xfrm>
          <a:prstGeom prst="rect">
            <a:avLst/>
          </a:prstGeom>
          <a:noFill/>
        </p:spPr>
        <p:txBody>
          <a:bodyPr wrap="none" lIns="540000" tIns="180000" rIns="0" bIns="0" rtlCol="0" anchor="ctr">
            <a:noAutofit/>
          </a:bodyPr>
          <a:lstStyle/>
          <a:p>
            <a:r>
              <a:rPr lang="en-US" altLang="ko-KR" sz="3200" b="1" spc="-50" dirty="0" smtClean="0">
                <a:solidFill>
                  <a:srgbClr val="43435B"/>
                </a:solidFill>
                <a:latin typeface="+mn-ea"/>
              </a:rPr>
              <a:t>Can there be a connection?</a:t>
            </a:r>
            <a:endParaRPr lang="en-US" altLang="ko-KR" sz="3200" b="1" spc="-50" dirty="0">
              <a:solidFill>
                <a:srgbClr val="43435B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4068" y="2587551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400" b="1" dirty="0" smtClean="0"/>
              <a:t>?</a:t>
            </a:r>
            <a:endParaRPr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43830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/>
          <p:cNvGrpSpPr/>
          <p:nvPr/>
        </p:nvGrpSpPr>
        <p:grpSpPr>
          <a:xfrm>
            <a:off x="4943838" y="3296425"/>
            <a:ext cx="3912638" cy="400110"/>
            <a:chOff x="4922966" y="3008578"/>
            <a:chExt cx="3912638" cy="400110"/>
          </a:xfrm>
        </p:grpSpPr>
        <p:sp>
          <p:nvSpPr>
            <p:cNvPr id="15" name="TextBox 14"/>
            <p:cNvSpPr txBox="1"/>
            <p:nvPr/>
          </p:nvSpPr>
          <p:spPr>
            <a:xfrm>
              <a:off x="5245815" y="3008578"/>
              <a:ext cx="3589789" cy="40011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Hartle</a:t>
              </a:r>
              <a:r>
                <a:rPr lang="en-US" altLang="ko-KR" sz="2000" spc="-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-Hawking wave function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922966" y="3062625"/>
              <a:ext cx="309434" cy="309434"/>
            </a:xfrm>
            <a:prstGeom prst="rect">
              <a:avLst/>
            </a:prstGeom>
            <a:solidFill>
              <a:srgbClr val="F86B74"/>
            </a:solidFill>
          </p:spPr>
          <p:txBody>
            <a:bodyPr wrap="none" lIns="36000" tIns="36000" rIns="36000" rtlCol="0" anchor="ctr">
              <a:noAutofit/>
            </a:bodyPr>
            <a:lstStyle/>
            <a:p>
              <a:pPr algn="ctr"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smtClean="0">
                  <a:solidFill>
                    <a:schemeClr val="bg1"/>
                  </a:solidFill>
                  <a:latin typeface="+mn-ea"/>
                </a:rPr>
                <a:t>I</a:t>
              </a: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4943838" y="3815623"/>
            <a:ext cx="3912638" cy="400110"/>
            <a:chOff x="4922966" y="3550686"/>
            <a:chExt cx="3912638" cy="400110"/>
          </a:xfrm>
        </p:grpSpPr>
        <p:sp>
          <p:nvSpPr>
            <p:cNvPr id="30" name="TextBox 29"/>
            <p:cNvSpPr txBox="1"/>
            <p:nvPr/>
          </p:nvSpPr>
          <p:spPr>
            <a:xfrm>
              <a:off x="5245815" y="3550686"/>
              <a:ext cx="3589789" cy="40011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Halliwell</a:t>
              </a:r>
              <a:r>
                <a:rPr lang="en-US" altLang="ko-KR" sz="2000" spc="-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-Hawking revisited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922966" y="3604733"/>
              <a:ext cx="309434" cy="309434"/>
            </a:xfrm>
            <a:prstGeom prst="rect">
              <a:avLst/>
            </a:prstGeom>
            <a:solidFill>
              <a:srgbClr val="F86B74"/>
            </a:solidFill>
          </p:spPr>
          <p:txBody>
            <a:bodyPr wrap="none" lIns="36000" tIns="36000" rIns="36000" rtlCol="0" anchor="ctr">
              <a:noAutofit/>
            </a:bodyPr>
            <a:lstStyle/>
            <a:p>
              <a:pPr algn="ctr"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smtClean="0">
                  <a:solidFill>
                    <a:schemeClr val="bg1"/>
                  </a:solidFill>
                  <a:latin typeface="+mn-ea"/>
                </a:rPr>
                <a:t>II</a:t>
              </a:r>
              <a:endParaRPr lang="en-US" altLang="ko-KR" sz="2000" spc="-5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4943838" y="4334821"/>
            <a:ext cx="3912638" cy="400110"/>
            <a:chOff x="4922966" y="4092794"/>
            <a:chExt cx="3912638" cy="400110"/>
          </a:xfrm>
        </p:grpSpPr>
        <p:sp>
          <p:nvSpPr>
            <p:cNvPr id="33" name="TextBox 32"/>
            <p:cNvSpPr txBox="1"/>
            <p:nvPr/>
          </p:nvSpPr>
          <p:spPr>
            <a:xfrm>
              <a:off x="5245815" y="4092794"/>
              <a:ext cx="3589789" cy="400110"/>
            </a:xfrm>
            <a:prstGeom prst="rect">
              <a:avLst/>
            </a:prstGeom>
            <a:noFill/>
          </p:spPr>
          <p:txBody>
            <a:bodyPr wrap="none" rtlCol="0" anchor="ctr">
              <a:noAutofit/>
            </a:bodyPr>
            <a:lstStyle/>
            <a:p>
              <a:pPr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n-ea"/>
                </a:rPr>
                <a:t>Large-scale power suppression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922966" y="4146841"/>
              <a:ext cx="309434" cy="309434"/>
            </a:xfrm>
            <a:prstGeom prst="rect">
              <a:avLst/>
            </a:prstGeom>
            <a:solidFill>
              <a:srgbClr val="F86B74"/>
            </a:solidFill>
          </p:spPr>
          <p:txBody>
            <a:bodyPr wrap="none" lIns="36000" tIns="36000" rIns="36000" rtlCol="0" anchor="ctr">
              <a:noAutofit/>
            </a:bodyPr>
            <a:lstStyle/>
            <a:p>
              <a:pPr algn="ctr">
                <a:spcAft>
                  <a:spcPts val="1000"/>
                </a:spcAft>
                <a:buClr>
                  <a:srgbClr val="977399"/>
                </a:buClr>
              </a:pPr>
              <a:r>
                <a:rPr lang="en-US" altLang="ko-KR" sz="2000" spc="-50" dirty="0" smtClean="0">
                  <a:solidFill>
                    <a:schemeClr val="bg1"/>
                  </a:solidFill>
                  <a:latin typeface="+mn-ea"/>
                </a:rPr>
                <a:t>III</a:t>
              </a:r>
              <a:endParaRPr lang="en-US" altLang="ko-KR" sz="2000" spc="-5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868316" y="1617845"/>
            <a:ext cx="2698433" cy="555928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 algn="ctr"/>
            <a:r>
              <a:rPr lang="en-US" altLang="ko-KR" sz="3400" b="1" dirty="0">
                <a:solidFill>
                  <a:srgbClr val="F86B74"/>
                </a:solidFill>
                <a:latin typeface="+mn-ea"/>
              </a:rPr>
              <a:t>CONTENTS</a:t>
            </a:r>
            <a:endParaRPr lang="ko-KR" altLang="en-US" sz="3400" b="1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68316" y="2371725"/>
            <a:ext cx="2698433" cy="911900"/>
          </a:xfrm>
          <a:prstGeom prst="rect">
            <a:avLst/>
          </a:prstGeom>
          <a:noFill/>
        </p:spPr>
        <p:txBody>
          <a:bodyPr wrap="none" rtlCol="0" anchor="t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HH wave function and</a:t>
            </a:r>
          </a:p>
          <a:p>
            <a:pPr algn="ctr">
              <a:lnSpc>
                <a:spcPct val="90000"/>
              </a:lnSpc>
            </a:pP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large-scale power</a:t>
            </a:r>
          </a:p>
          <a:p>
            <a:pPr algn="ctr">
              <a:lnSpc>
                <a:spcPct val="90000"/>
              </a:lnSpc>
            </a:pPr>
            <a:r>
              <a:rPr lang="en-US" altLang="ko-KR" dirty="0" smtClean="0">
                <a:solidFill>
                  <a:schemeClr val="bg1">
                    <a:lumMod val="85000"/>
                  </a:schemeClr>
                </a:solidFill>
                <a:latin typeface="+mn-ea"/>
              </a:rPr>
              <a:t>suppression of CMB</a:t>
            </a:r>
            <a:endParaRPr lang="en-US" altLang="ko-KR" dirty="0">
              <a:solidFill>
                <a:schemeClr val="bg1">
                  <a:lumMod val="8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435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Box 107"/>
          <p:cNvSpPr txBox="1"/>
          <p:nvPr/>
        </p:nvSpPr>
        <p:spPr>
          <a:xfrm>
            <a:off x="3252905" y="2082791"/>
            <a:ext cx="5797073" cy="1039980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ko-KR" sz="3000" b="1" spc="-50" dirty="0" err="1" smtClean="0">
                <a:solidFill>
                  <a:srgbClr val="F86B74"/>
                </a:solidFill>
                <a:latin typeface="+mn-ea"/>
              </a:rPr>
              <a:t>Hartle</a:t>
            </a:r>
            <a:r>
              <a:rPr lang="en-US" altLang="ko-KR" sz="3000" b="1" spc="-50" dirty="0" smtClean="0">
                <a:solidFill>
                  <a:srgbClr val="F86B74"/>
                </a:solidFill>
                <a:latin typeface="+mn-ea"/>
              </a:rPr>
              <a:t>-Hawking wave function</a:t>
            </a:r>
            <a:endParaRPr lang="en-US" altLang="ko-KR" sz="3000" b="1" spc="-50" dirty="0">
              <a:solidFill>
                <a:srgbClr val="F86B74"/>
              </a:solidFill>
              <a:latin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95453" y="2185970"/>
            <a:ext cx="943206" cy="776307"/>
          </a:xfrm>
          <a:prstGeom prst="rect">
            <a:avLst/>
          </a:prstGeom>
          <a:noFill/>
        </p:spPr>
        <p:txBody>
          <a:bodyPr wrap="none" lIns="36000" tIns="36000" rIns="36000" rtlCol="0" anchor="ctr">
            <a:noAutofit/>
          </a:bodyPr>
          <a:lstStyle/>
          <a:p>
            <a:pPr algn="ctr">
              <a:spcAft>
                <a:spcPts val="1000"/>
              </a:spcAft>
              <a:buClr>
                <a:srgbClr val="977399"/>
              </a:buClr>
            </a:pPr>
            <a:r>
              <a:rPr lang="en-US" altLang="ko-KR" sz="6600" spc="-50" dirty="0">
                <a:solidFill>
                  <a:srgbClr val="E5DBD2"/>
                </a:solidFill>
                <a:latin typeface="+mn-ea"/>
              </a:rPr>
              <a:t>I</a:t>
            </a:r>
            <a:endParaRPr lang="en-US" altLang="ko-KR" sz="6600" spc="-50" dirty="0" smtClean="0">
              <a:solidFill>
                <a:srgbClr val="E5DBD2"/>
              </a:solidFill>
              <a:latin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3162454"/>
            <a:ext cx="3852428" cy="338554"/>
          </a:xfrm>
          <a:prstGeom prst="rect">
            <a:avLst/>
          </a:prstGeom>
          <a:noFill/>
        </p:spPr>
        <p:txBody>
          <a:bodyPr wrap="none" rtlCol="0" anchor="ctr">
            <a:noAutofit/>
            <a:scene3d>
              <a:camera prst="orthographicFront"/>
              <a:lightRig rig="threePt" dir="t"/>
            </a:scene3d>
            <a:sp3d>
              <a:bevelT w="1270" h="1270"/>
            </a:sp3d>
          </a:bodyPr>
          <a:lstStyle/>
          <a:p>
            <a:pPr algn="ctr"/>
            <a:r>
              <a:rPr lang="en-US" altLang="ko-KR" sz="1400" dirty="0" err="1" smtClean="0">
                <a:latin typeface="+mn-ea"/>
              </a:rPr>
              <a:t>Hartle</a:t>
            </a:r>
            <a:r>
              <a:rPr lang="en-US" altLang="ko-KR" sz="1400" dirty="0" smtClean="0">
                <a:latin typeface="+mn-ea"/>
              </a:rPr>
              <a:t> and Hawking, 1983</a:t>
            </a:r>
            <a:endParaRPr lang="ko-KR" altLang="en-US" sz="14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6675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1402</TotalTime>
  <Words>485</Words>
  <Application>Microsoft Office PowerPoint</Application>
  <PresentationFormat>화면 슬라이드 쇼(4:3)</PresentationFormat>
  <Paragraphs>147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7" baseType="lpstr">
      <vt:lpstr>나눔명조 ExtraBold</vt:lpstr>
      <vt:lpstr>맑은 고딕</vt:lpstr>
      <vt:lpstr>Arial</vt:lpstr>
      <vt:lpstr>Cambria Math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ptlineH</dc:creator>
  <cp:lastModifiedBy>D Yeom</cp:lastModifiedBy>
  <cp:revision>178</cp:revision>
  <dcterms:created xsi:type="dcterms:W3CDTF">2015-03-27T04:47:41Z</dcterms:created>
  <dcterms:modified xsi:type="dcterms:W3CDTF">2017-07-07T01:01:45Z</dcterms:modified>
</cp:coreProperties>
</file>