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MrChalk"/>
      </a:defRPr>
    </a:lvl1pPr>
    <a:lvl2pPr marL="0" marR="0" indent="2286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MrChalk"/>
      </a:defRPr>
    </a:lvl2pPr>
    <a:lvl3pPr marL="0" marR="0" indent="4572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MrChalk"/>
      </a:defRPr>
    </a:lvl3pPr>
    <a:lvl4pPr marL="0" marR="0" indent="6858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MrChalk"/>
      </a:defRPr>
    </a:lvl4pPr>
    <a:lvl5pPr marL="0" marR="0" indent="9144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MrChalk"/>
      </a:defRPr>
    </a:lvl5pPr>
    <a:lvl6pPr marL="0" marR="0" indent="11430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MrChalk"/>
      </a:defRPr>
    </a:lvl6pPr>
    <a:lvl7pPr marL="0" marR="0" indent="13716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MrChalk"/>
      </a:defRPr>
    </a:lvl7pPr>
    <a:lvl8pPr marL="0" marR="0" indent="16002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MrChalk"/>
      </a:defRPr>
    </a:lvl8pPr>
    <a:lvl9pPr marL="0" marR="0" indent="18288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MrChalk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B13F">
              <a:alpha val="9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882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8BC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54545">
              <a:alpha val="41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282A2F"/>
        </a:fontRef>
        <a:srgbClr val="282A2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BD5C">
              <a:alpha val="82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B2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87B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254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7A8DB2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EDEDF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444C55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1pPr>
            <a:lvl2pPr marL="0" indent="22860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2pPr>
            <a:lvl3pPr marL="0" indent="45720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3pPr>
            <a:lvl4pPr marL="0" indent="68580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4pPr>
            <a:lvl5pPr marL="0" indent="91440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5715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+mn-lt"/>
                <a:ea typeface="+mn-ea"/>
                <a:cs typeface="+mn-cs"/>
                <a:sym typeface="Chalkduster"/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518049"/>
            <a:ext cx="10464800" cy="71750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  <a:defRPr sz="3800">
                <a:latin typeface="+mn-lt"/>
                <a:ea typeface="+mn-ea"/>
                <a:cs typeface="+mn-cs"/>
                <a:sym typeface="Chalkduster"/>
              </a:defRPr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88900"/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181100" y="1160942"/>
            <a:ext cx="10642600" cy="55118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181100" y="6794500"/>
            <a:ext cx="10642600" cy="15113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181100" y="8382000"/>
            <a:ext cx="10642600" cy="939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1pPr>
            <a:lvl2pPr marL="0" indent="22860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2pPr>
            <a:lvl3pPr marL="0" indent="45720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3pPr>
            <a:lvl4pPr marL="0" indent="68580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4pPr>
            <a:lvl5pPr marL="0" indent="91440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6068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7226300" y="1231900"/>
            <a:ext cx="4914900" cy="69977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09600" y="1155700"/>
            <a:ext cx="5994400" cy="3568700"/>
          </a:xfrm>
          <a:prstGeom prst="rect">
            <a:avLst/>
          </a:prstGeom>
        </p:spPr>
        <p:txBody>
          <a:bodyPr anchor="b"/>
          <a:lstStyle>
            <a:lvl1pPr>
              <a:defRPr sz="5800">
                <a:latin typeface="+mn-lt"/>
                <a:ea typeface="+mn-ea"/>
                <a:cs typeface="+mn-cs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09600" y="4762500"/>
            <a:ext cx="59944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1pPr>
            <a:lvl2pPr marL="0" indent="22860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2pPr>
            <a:lvl3pPr marL="0" indent="45720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3pPr>
            <a:lvl4pPr marL="0" indent="68580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4pPr>
            <a:lvl5pPr marL="0" indent="91440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>
              <a:spcBef>
                <a:spcPts val="3200"/>
              </a:spcBef>
              <a:buBlip>
                <a:blip r:embed="rId2"/>
              </a:buBlip>
              <a:defRPr sz="3200"/>
            </a:lvl1pPr>
            <a:lvl2pPr marL="965200" indent="-482600">
              <a:spcBef>
                <a:spcPts val="3200"/>
              </a:spcBef>
              <a:buBlip>
                <a:blip r:embed="rId2"/>
              </a:buBlip>
              <a:defRPr sz="3200"/>
            </a:lvl2pPr>
            <a:lvl3pPr marL="1447800" indent="-482600">
              <a:spcBef>
                <a:spcPts val="3200"/>
              </a:spcBef>
              <a:buBlip>
                <a:blip r:embed="rId2"/>
              </a:buBlip>
              <a:defRPr sz="3200"/>
            </a:lvl3pPr>
            <a:lvl4pPr marL="1930400" indent="-482600">
              <a:spcBef>
                <a:spcPts val="3200"/>
              </a:spcBef>
              <a:buBlip>
                <a:blip r:embed="rId2"/>
              </a:buBlip>
              <a:defRPr sz="3200"/>
            </a:lvl4pPr>
            <a:lvl5pPr marL="2413000" indent="-482600">
              <a:spcBef>
                <a:spcPts val="3200"/>
              </a:spcBef>
              <a:buBlip>
                <a:blip r:embed="rId2"/>
              </a:buBlip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6256723" y="9197831"/>
            <a:ext cx="409839" cy="454170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7273168" y="5018682"/>
            <a:ext cx="4927601" cy="39370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 rot="21600000">
            <a:off x="7269536" y="774699"/>
            <a:ext cx="4927601" cy="39370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 rot="21600000">
            <a:off x="787399" y="774699"/>
            <a:ext cx="6159501" cy="8204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/>
          </p:nvPr>
        </p:nvSpPr>
        <p:spPr>
          <a:xfrm>
            <a:off x="1270000" y="1066800"/>
            <a:ext cx="10464800" cy="762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1800">
                <a:latin typeface="+mn-lt"/>
                <a:ea typeface="+mn-ea"/>
                <a:cs typeface="+mn-cs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1pPr>
      <a:lvl2pPr marL="0" marR="0" indent="228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2pPr>
      <a:lvl3pPr marL="0" marR="0" indent="457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3pPr>
      <a:lvl4pPr marL="0" marR="0" indent="685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4pPr>
      <a:lvl5pPr marL="0" marR="0" indent="914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5pPr>
      <a:lvl6pPr marL="0" marR="0" indent="11430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6pPr>
      <a:lvl7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7pPr>
      <a:lvl8pPr marL="0" marR="0" indent="1600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8pPr>
      <a:lvl9pPr marL="0" marR="0" indent="1828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9pPr>
    </p:titleStyle>
    <p:bodyStyle>
      <a:lvl1pPr marL="571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1pPr>
      <a:lvl2pPr marL="11430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2pPr>
      <a:lvl3pPr marL="1714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3pPr>
      <a:lvl4pPr marL="22860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4pPr>
      <a:lvl5pPr marL="2857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5pPr>
      <a:lvl6pPr marL="34290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6pPr>
      <a:lvl7pPr marL="4000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7pPr>
      <a:lvl8pPr marL="45720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8pPr>
      <a:lvl9pPr marL="5143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MrChalk"/>
        </a:defRPr>
      </a:lvl9pPr>
    </p:bodyStyle>
    <p:other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228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457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685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914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11430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1600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1828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15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18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Relationship Id="rId3" Type="http://schemas.openxmlformats.org/officeDocument/2006/relationships/image" Target="../media/image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jpe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25.png"/><Relationship Id="rId8" Type="http://schemas.openxmlformats.org/officeDocument/2006/relationships/image" Target="../media/image34.png"/><Relationship Id="rId9" Type="http://schemas.openxmlformats.org/officeDocument/2006/relationships/image" Target="../media/image35.pn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25.png"/><Relationship Id="rId8" Type="http://schemas.openxmlformats.org/officeDocument/2006/relationships/image" Target="../media/image34.png"/><Relationship Id="rId9" Type="http://schemas.openxmlformats.org/officeDocument/2006/relationships/image" Target="../media/image35.pn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25.png"/><Relationship Id="rId8" Type="http://schemas.openxmlformats.org/officeDocument/2006/relationships/image" Target="../media/image34.png"/><Relationship Id="rId9" Type="http://schemas.openxmlformats.org/officeDocument/2006/relationships/image" Target="../media/image35.png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png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25.png"/><Relationship Id="rId8" Type="http://schemas.openxmlformats.org/officeDocument/2006/relationships/image" Target="../media/image34.png"/><Relationship Id="rId9" Type="http://schemas.openxmlformats.org/officeDocument/2006/relationships/image" Target="../media/image35.png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Relationship Id="rId3" Type="http://schemas.openxmlformats.org/officeDocument/2006/relationships/image" Target="../media/image40.png"/></Relationships>
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41.png"/></Relationships>
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42.png"/></Relationships>
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/Relationships>

</file>

<file path=ppt/slides/_rels/slide4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41.png"/></Relationships>

</file>

<file path=ppt/slides/_rels/slide4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41.png"/></Relationships>

</file>

<file path=ppt/slides/_rels/slide4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4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/Relationships>

</file>

<file path=ppt/slides/_rels/slide4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
</file>

<file path=ppt/slides/_rels/slide5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/Relationships>

</file>

<file path=ppt/slides/_rels/slide5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/Relationships>

</file>

<file path=ppt/slides/_rels/slide5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41.png"/></Relationships>

</file>

<file path=ppt/slides/_rels/slide5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58.png"/></Relationships>

</file>

<file path=ppt/slides/_rels/slide5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5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5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.jpeg"/></Relationships>

</file>

<file path=ppt/slides/_rels/slide5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7" Type="http://schemas.openxmlformats.org/officeDocument/2006/relationships/image" Target="../media/image64.png"/><Relationship Id="rId8" Type="http://schemas.openxmlformats.org/officeDocument/2006/relationships/image" Target="../media/image65.png"/><Relationship Id="rId9" Type="http://schemas.openxmlformats.org/officeDocument/2006/relationships/image" Target="../media/image66.png"/><Relationship Id="rId10" Type="http://schemas.openxmlformats.org/officeDocument/2006/relationships/image" Target="../media/image67.png"/></Relationships>

</file>

<file path=ppt/slides/_rels/slide5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65.png"/><Relationship Id="rId6" Type="http://schemas.openxmlformats.org/officeDocument/2006/relationships/image" Target="../media/image71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jpe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jpe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owards causal-patch physics in dS/CFT"/>
          <p:cNvSpPr txBox="1"/>
          <p:nvPr>
            <p:ph type="ctrTitle"/>
          </p:nvPr>
        </p:nvSpPr>
        <p:spPr>
          <a:xfrm>
            <a:off x="1270000" y="10541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Towards causal-patch physics in dS/CFT </a:t>
            </a:r>
          </a:p>
        </p:txBody>
      </p:sp>
      <p:sp>
        <p:nvSpPr>
          <p:cNvPr id="120" name="Yasha Neiman"/>
          <p:cNvSpPr txBox="1"/>
          <p:nvPr>
            <p:ph type="subTitle" sz="quarter" idx="1"/>
          </p:nvPr>
        </p:nvSpPr>
        <p:spPr>
          <a:xfrm>
            <a:off x="1270000" y="4114800"/>
            <a:ext cx="10464800" cy="6571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  <a:latin typeface="+mj-lt"/>
                <a:ea typeface="+mj-ea"/>
                <a:cs typeface="+mj-cs"/>
                <a:sym typeface="MrChalk"/>
              </a:defRPr>
            </a:lvl1pPr>
          </a:lstStyle>
          <a:p>
            <a:pPr/>
            <a:r>
              <a:t>Yasha Neiman</a:t>
            </a:r>
          </a:p>
        </p:txBody>
      </p:sp>
      <p:sp>
        <p:nvSpPr>
          <p:cNvPr id="121" name="Okinawa Institute of Science and Technology"/>
          <p:cNvSpPr txBox="1"/>
          <p:nvPr/>
        </p:nvSpPr>
        <p:spPr>
          <a:xfrm>
            <a:off x="1270000" y="4908550"/>
            <a:ext cx="10464800" cy="657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3600"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/>
            <a:r>
              <a:t>Okinawa Institute of Science and Technology</a:t>
            </a:r>
          </a:p>
        </p:txBody>
      </p:sp>
      <p:sp>
        <p:nvSpPr>
          <p:cNvPr id="122" name="ICGAC13-IK15…"/>
          <p:cNvSpPr txBox="1"/>
          <p:nvPr/>
        </p:nvSpPr>
        <p:spPr>
          <a:xfrm>
            <a:off x="1270000" y="7366000"/>
            <a:ext cx="10464800" cy="20166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defRPr sz="3600"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pPr>
            <a:r>
              <a:t>ICGAC13-IK15 </a:t>
            </a:r>
          </a:p>
          <a:p>
            <a:pPr>
              <a:defRPr sz="3600"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pPr>
            <a:r>
              <a:t>Ewha Women’s University</a:t>
            </a:r>
          </a:p>
          <a:p>
            <a:pPr>
              <a:defRPr sz="3600"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pPr>
            <a:r>
              <a:t>July 6, 2017</a:t>
            </a:r>
          </a:p>
        </p:txBody>
      </p:sp>
      <p:sp>
        <p:nvSpPr>
          <p:cNvPr id="123" name="17xx.soon, 1509.05890, 1502.06685,  1502.04106, 1409.6753, 1406.3291, 1312.7842   [with Lucas Hackl, Illan Halpern]"/>
          <p:cNvSpPr txBox="1"/>
          <p:nvPr/>
        </p:nvSpPr>
        <p:spPr>
          <a:xfrm>
            <a:off x="1270000" y="5765800"/>
            <a:ext cx="10464800" cy="1298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402336">
              <a:defRPr sz="2816"/>
            </a:pPr>
            <a:r>
              <a:t>17xx.soon, 1509.05890, 1502.06685, </a:t>
            </a:r>
            <a:br/>
            <a:r>
              <a:t>1502.04106, 1409.6753, 1406.3291, 1312.7842  </a:t>
            </a:r>
            <a:br/>
            <a:r>
              <a:t>[with Lucas Hackl, Illan Halpern]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dS/CFT: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dS/CFT:</a:t>
            </a:r>
          </a:p>
          <a:p>
            <a:pPr/>
            <a:r>
              <a:t>Technical difficulties</a:t>
            </a:r>
          </a:p>
        </p:txBody>
      </p:sp>
      <p:sp>
        <p:nvSpPr>
          <p:cNvPr id="225" name="String theory not understood in dS ➔ no model.…"/>
          <p:cNvSpPr txBox="1"/>
          <p:nvPr>
            <p:ph type="body" idx="1"/>
          </p:nvPr>
        </p:nvSpPr>
        <p:spPr>
          <a:xfrm>
            <a:off x="1270000" y="2374900"/>
            <a:ext cx="10464800" cy="5740400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>
                <a:solidFill>
                  <a:schemeClr val="accent4"/>
                </a:solidFill>
              </a:rPr>
              <a:t>String theory</a:t>
            </a:r>
            <a:r>
              <a:t> not understood in dS ➔ </a:t>
            </a:r>
            <a:r>
              <a:rPr>
                <a:solidFill>
                  <a:schemeClr val="accent4"/>
                </a:solidFill>
              </a:rPr>
              <a:t>no model</a:t>
            </a:r>
            <a:r>
              <a:t>.</a:t>
            </a:r>
          </a:p>
          <a:p>
            <a:pPr>
              <a:buBlip>
                <a:blip r:embed="rId2"/>
              </a:buBlip>
            </a:pPr>
            <a:r>
              <a:t>No unitary </a:t>
            </a:r>
            <a:r>
              <a:rPr>
                <a:solidFill>
                  <a:schemeClr val="accent4"/>
                </a:solidFill>
              </a:rPr>
              <a:t>SUSY</a:t>
            </a:r>
            <a:r>
              <a:t> in de Sitter.</a:t>
            </a:r>
          </a:p>
          <a:p>
            <a:pPr>
              <a:buBlip>
                <a:blip r:embed="rId2"/>
              </a:buBlip>
            </a:pPr>
            <a:r>
              <a:t>Excited string modes ➔ </a:t>
            </a:r>
            <a:r>
              <a:rPr>
                <a:solidFill>
                  <a:schemeClr val="accent4"/>
                </a:solidFill>
              </a:rPr>
              <a:t>massive </a:t>
            </a:r>
            <a:r>
              <a:t>bulk fields</a:t>
            </a:r>
            <a:r>
              <a:t> </a:t>
            </a:r>
            <a:br/>
            <a:r>
              <a:t>➔ </a:t>
            </a:r>
            <a:r>
              <a:rPr>
                <a:solidFill>
                  <a:schemeClr val="accent5"/>
                </a:solidFill>
              </a:rPr>
              <a:t>complex</a:t>
            </a:r>
            <a:r>
              <a:t> conformal weights in CFT.</a:t>
            </a:r>
          </a:p>
        </p:txBody>
      </p:sp>
      <p:pic>
        <p:nvPicPr>
          <p:cNvPr id="226" name="pasted-image.pdf" descr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64792" y="7191275"/>
            <a:ext cx="4875216" cy="86906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dS/CFT: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dS/CFT:</a:t>
            </a:r>
          </a:p>
          <a:p>
            <a:pPr/>
            <a:r>
              <a:t>History in a nutshell</a:t>
            </a:r>
          </a:p>
        </p:txBody>
      </p:sp>
      <p:sp>
        <p:nvSpPr>
          <p:cNvPr id="229" name="2001-2004: Many ideas proposed for the conceptual issues, with no reference model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2001-2004: </a:t>
            </a:r>
            <a:r>
              <a:rPr>
                <a:solidFill>
                  <a:schemeClr val="accent4"/>
                </a:solidFill>
              </a:rPr>
              <a:t>Many ideas</a:t>
            </a:r>
            <a:r>
              <a:t> proposed for the conceptual issues, with </a:t>
            </a:r>
            <a:r>
              <a:rPr>
                <a:solidFill>
                  <a:schemeClr val="accent4"/>
                </a:solidFill>
              </a:rPr>
              <a:t>no reference model.</a:t>
            </a:r>
          </a:p>
          <a:p>
            <a:pPr>
              <a:buBlip>
                <a:blip r:embed="rId2"/>
              </a:buBlip>
            </a:pPr>
            <a:r>
              <a:t>String community “gives up”, settles on a solid but insufficient picture. [Maldacena, 2001]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Maldacena’s interpreta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Maldacena’s interpretation</a:t>
            </a:r>
          </a:p>
        </p:txBody>
      </p:sp>
      <p:sp>
        <p:nvSpPr>
          <p:cNvPr id="232" name="dS ↔︎ Euclidean AdS"/>
          <p:cNvSpPr txBox="1"/>
          <p:nvPr/>
        </p:nvSpPr>
        <p:spPr>
          <a:xfrm>
            <a:off x="4081233" y="4206723"/>
            <a:ext cx="4639134" cy="700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dS ↔︎ Euclidean AdS</a:t>
            </a:r>
          </a:p>
        </p:txBody>
      </p:sp>
      <p:sp>
        <p:nvSpPr>
          <p:cNvPr id="233" name="t=∞ ↔︎ r=∞"/>
          <p:cNvSpPr txBox="1"/>
          <p:nvPr/>
        </p:nvSpPr>
        <p:spPr>
          <a:xfrm>
            <a:off x="4726315" y="4922074"/>
            <a:ext cx="3374370" cy="831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600"/>
              </a:spcBef>
              <a:defRPr sz="4800"/>
            </a:lvl1pPr>
          </a:lstStyle>
          <a:p>
            <a:pPr/>
            <a:r>
              <a:t>t=∞ ↔︎ r=∞</a:t>
            </a:r>
          </a:p>
        </p:txBody>
      </p:sp>
      <p:sp>
        <p:nvSpPr>
          <p:cNvPr id="234" name="ZCFT [sources] = Path integral in Euclidean AdS [fields at r=∞]                  = Hartle-Hawking ΨH.H. in dS    [fields at t=∞]"/>
          <p:cNvSpPr txBox="1"/>
          <p:nvPr/>
        </p:nvSpPr>
        <p:spPr>
          <a:xfrm>
            <a:off x="526199" y="7215133"/>
            <a:ext cx="12105559" cy="1309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3600"/>
              </a:spcBef>
              <a:defRPr sz="3600"/>
            </a:pPr>
            <a:r>
              <a:t>Z</a:t>
            </a:r>
            <a:r>
              <a:rPr baseline="-5999"/>
              <a:t>CFT </a:t>
            </a:r>
            <a:r>
              <a:t>[sources] = Path integral in Euclidean AdS [fields at r=∞]</a:t>
            </a:r>
            <a:br/>
            <a:r>
              <a:t>                 = Hartle-Hawking Ψ</a:t>
            </a:r>
            <a:r>
              <a:rPr baseline="-5999"/>
              <a:t>H.H.</a:t>
            </a:r>
            <a:r>
              <a:t> in dS    [fields at t=∞] </a:t>
            </a:r>
          </a:p>
        </p:txBody>
      </p:sp>
      <p:pic>
        <p:nvPicPr>
          <p:cNvPr id="235" name="Hyperboloid1.png" descr="Hyperboloid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304" y="2362200"/>
            <a:ext cx="3661137" cy="4495800"/>
          </a:xfrm>
          <a:prstGeom prst="rect">
            <a:avLst/>
          </a:prstGeom>
          <a:ln w="88900">
            <a:miter lim="400000"/>
          </a:ln>
        </p:spPr>
      </p:pic>
      <p:sp>
        <p:nvSpPr>
          <p:cNvPr id="236" name="Oval"/>
          <p:cNvSpPr/>
          <p:nvPr/>
        </p:nvSpPr>
        <p:spPr>
          <a:xfrm>
            <a:off x="292243" y="2387699"/>
            <a:ext cx="3723259" cy="1298814"/>
          </a:xfrm>
          <a:prstGeom prst="ellipse">
            <a:avLst/>
          </a:prstGeom>
          <a:ln w="50800">
            <a:solidFill>
              <a:srgbClr val="FFFFFF"/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pic>
        <p:nvPicPr>
          <p:cNvPr id="237" name="Hyperboloid2.png" descr="Hyperboloid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39593" y="2402383"/>
            <a:ext cx="4234301" cy="2215221"/>
          </a:xfrm>
          <a:prstGeom prst="rect">
            <a:avLst/>
          </a:prstGeom>
          <a:ln w="88900">
            <a:miter lim="400000"/>
          </a:ln>
        </p:spPr>
      </p:pic>
      <p:sp>
        <p:nvSpPr>
          <p:cNvPr id="238" name="Oval"/>
          <p:cNvSpPr/>
          <p:nvPr/>
        </p:nvSpPr>
        <p:spPr>
          <a:xfrm>
            <a:off x="8494631" y="2391419"/>
            <a:ext cx="4251400" cy="1474680"/>
          </a:xfrm>
          <a:prstGeom prst="ellipse">
            <a:avLst/>
          </a:prstGeom>
          <a:ln w="50800">
            <a:solidFill>
              <a:srgbClr val="FFFFFF"/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dS/CFT: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dS/CFT:</a:t>
            </a:r>
          </a:p>
          <a:p>
            <a:pPr/>
            <a:r>
              <a:t>History in a nutshell</a:t>
            </a:r>
          </a:p>
        </p:txBody>
      </p:sp>
      <p:sp>
        <p:nvSpPr>
          <p:cNvPr id="241" name="2001-2004: Many ideas proposed for the conceptual issues, with no reference model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2001-2004: </a:t>
            </a:r>
            <a:r>
              <a:rPr>
                <a:solidFill>
                  <a:schemeClr val="accent4"/>
                </a:solidFill>
              </a:rPr>
              <a:t>Many ideas</a:t>
            </a:r>
            <a:r>
              <a:t> proposed for the conceptual issues, with </a:t>
            </a:r>
            <a:r>
              <a:rPr>
                <a:solidFill>
                  <a:schemeClr val="accent4"/>
                </a:solidFill>
              </a:rPr>
              <a:t>no reference model.</a:t>
            </a:r>
          </a:p>
          <a:p>
            <a:pPr>
              <a:buBlip>
                <a:blip r:embed="rId2"/>
              </a:buBlip>
            </a:pPr>
            <a:r>
              <a:t>String community “gives up”, settles on a solid but insufficient picture. [Maldacena, 2001]</a:t>
            </a:r>
          </a:p>
          <a:p>
            <a:pPr>
              <a:buBlip>
                <a:blip r:embed="rId2"/>
              </a:buBlip>
            </a:pPr>
            <a:r>
              <a:t>2011: </a:t>
            </a:r>
            <a:r>
              <a:t>A working </a:t>
            </a:r>
            <a:r>
              <a:rPr>
                <a:solidFill>
                  <a:schemeClr val="accent4"/>
                </a:solidFill>
              </a:rPr>
              <a:t>model. </a:t>
            </a:r>
            <a:br>
              <a:rPr>
                <a:solidFill>
                  <a:schemeClr val="accent4"/>
                </a:solidFill>
              </a:rPr>
            </a:br>
            <a:r>
              <a:t>[Anninos, Hartman, Strominger]</a:t>
            </a:r>
          </a:p>
        </p:txBody>
      </p:sp>
      <p:pic>
        <p:nvPicPr>
          <p:cNvPr id="242" name="Rounded Rectangle" descr="Rounded Rectangl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14958" y="6337300"/>
            <a:ext cx="10208767" cy="158313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he higher-spin mode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higher-spin model</a:t>
            </a:r>
          </a:p>
        </p:txBody>
      </p:sp>
      <p:sp>
        <p:nvSpPr>
          <p:cNvPr id="246" name="4d Bulk:        Vasiliev’s Higher Spin gravity 3d Boundary:  N free massless scalars…"/>
          <p:cNvSpPr txBox="1"/>
          <p:nvPr>
            <p:ph type="body" idx="1"/>
          </p:nvPr>
        </p:nvSpPr>
        <p:spPr>
          <a:xfrm>
            <a:off x="1270000" y="2569244"/>
            <a:ext cx="10464800" cy="6139112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4d Bulk:        Vasiliev’s Higher Spin gravity</a:t>
            </a:r>
            <a:br/>
            <a:r>
              <a:t>3d Boundary:  N </a:t>
            </a:r>
            <a:r>
              <a:rPr>
                <a:solidFill>
                  <a:schemeClr val="accent4"/>
                </a:solidFill>
              </a:rPr>
              <a:t>free</a:t>
            </a:r>
            <a:r>
              <a:t> massless scalars</a:t>
            </a:r>
          </a:p>
          <a:p>
            <a:pPr>
              <a:buBlip>
                <a:blip r:embed="rId2"/>
              </a:buBlip>
            </a:pPr>
            <a:r>
              <a:rPr>
                <a:solidFill>
                  <a:schemeClr val="accent4"/>
                </a:solidFill>
              </a:rPr>
              <a:t>Simplest</a:t>
            </a:r>
            <a:r>
              <a:t> AdS/CFT [Klebanov &amp; Polyakov, 2001] </a:t>
            </a:r>
          </a:p>
          <a:p>
            <a:pPr>
              <a:buBlip>
                <a:blip r:embed="rId2"/>
              </a:buBlip>
            </a:pPr>
            <a:r>
              <a:t>Survives in dS.</a:t>
            </a:r>
          </a:p>
          <a:p>
            <a:pPr>
              <a:buBlip>
                <a:blip r:embed="rId2"/>
              </a:buBlip>
            </a:pPr>
            <a:r>
              <a:t>Bulk has ∞ many massless fields </a:t>
            </a:r>
            <a:br/>
            <a:r>
              <a:t>➔ non-local, </a:t>
            </a:r>
            <a:r>
              <a:rPr>
                <a:solidFill>
                  <a:schemeClr val="accent4"/>
                </a:solidFill>
              </a:rPr>
              <a:t>no GR limit</a:t>
            </a:r>
            <a:r>
              <a:t>.</a:t>
            </a:r>
          </a:p>
          <a:p>
            <a:pPr>
              <a:buBlip>
                <a:blip r:embed="rId2"/>
              </a:buBlip>
            </a:pPr>
            <a:r>
              <a:t>However: </a:t>
            </a:r>
            <a:r>
              <a:rPr>
                <a:solidFill>
                  <a:schemeClr val="accent4"/>
                </a:solidFill>
              </a:rPr>
              <a:t>d=4</a:t>
            </a:r>
            <a:r>
              <a:t>, </a:t>
            </a:r>
            <a:r>
              <a:rPr>
                <a:solidFill>
                  <a:schemeClr val="accent4"/>
                </a:solidFill>
              </a:rPr>
              <a:t>Λ&gt;0</a:t>
            </a:r>
            <a:r>
              <a:t>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One massless field of each spin (0,1,2,3,4,…)…"/>
          <p:cNvSpPr txBox="1"/>
          <p:nvPr>
            <p:ph type="body" idx="1"/>
          </p:nvPr>
        </p:nvSpPr>
        <p:spPr>
          <a:xfrm>
            <a:off x="1270000" y="2717800"/>
            <a:ext cx="10464800" cy="6234262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One massless field of each spin (0,1,</a:t>
            </a:r>
            <a:r>
              <a:rPr>
                <a:solidFill>
                  <a:schemeClr val="accent4"/>
                </a:solidFill>
              </a:rPr>
              <a:t>2</a:t>
            </a:r>
            <a:r>
              <a:t>,3,4,…)</a:t>
            </a:r>
          </a:p>
          <a:p>
            <a:pPr>
              <a:buBlip>
                <a:blip r:embed="rId2"/>
              </a:buBlip>
            </a:pPr>
            <a:r>
              <a:t>∞-dim gauge symmetry.</a:t>
            </a:r>
          </a:p>
          <a:p>
            <a:pPr>
              <a:buBlip>
                <a:blip r:embed="rId2"/>
              </a:buBlip>
            </a:pPr>
            <a:r>
              <a:t>“The opposite of SUGRA”: spacetime symmetries extended in a </a:t>
            </a:r>
            <a:r>
              <a:rPr>
                <a:solidFill>
                  <a:schemeClr val="accent4"/>
                </a:solidFill>
              </a:rPr>
              <a:t>bosonic</a:t>
            </a:r>
            <a:r>
              <a:t> direction.</a:t>
            </a:r>
          </a:p>
          <a:p>
            <a:pPr>
              <a:buBlip>
                <a:blip r:embed="rId2"/>
              </a:buBlip>
            </a:pPr>
            <a:r>
              <a:t>Close relation to </a:t>
            </a:r>
            <a:r>
              <a:rPr>
                <a:solidFill>
                  <a:schemeClr val="accent4"/>
                </a:solidFill>
              </a:rPr>
              <a:t>twistor theory.</a:t>
            </a:r>
            <a:endParaRPr>
              <a:solidFill>
                <a:schemeClr val="accent4"/>
              </a:solidFill>
            </a:endParaRPr>
          </a:p>
          <a:p>
            <a:pPr>
              <a:buBlip>
                <a:blip r:embed="rId2"/>
              </a:buBlip>
            </a:pPr>
            <a:r>
              <a:t>Unbroken ∞-dim symmetry</a:t>
            </a:r>
            <a:r>
              <a:rPr>
                <a:solidFill>
                  <a:schemeClr val="accent4"/>
                </a:solidFill>
              </a:rPr>
              <a:t> </a:t>
            </a:r>
            <a:r>
              <a:t>➔</a:t>
            </a:r>
            <a:r>
              <a:rPr>
                <a:solidFill>
                  <a:schemeClr val="accent4"/>
                </a:solidFill>
              </a:rPr>
              <a:t> free CFT dual.</a:t>
            </a:r>
          </a:p>
        </p:txBody>
      </p:sp>
      <p:sp>
        <p:nvSpPr>
          <p:cNvPr id="249" name="Higher-spin gravit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Higher-spin gravity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he Vasiliev field equatio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Vasiliev field equations</a:t>
            </a:r>
          </a:p>
        </p:txBody>
      </p:sp>
      <p:sp>
        <p:nvSpPr>
          <p:cNvPr id="252" name="Like GR - Non-perturbative, diff-invariant.…"/>
          <p:cNvSpPr txBox="1"/>
          <p:nvPr>
            <p:ph type="body" sz="half" idx="1"/>
          </p:nvPr>
        </p:nvSpPr>
        <p:spPr>
          <a:xfrm>
            <a:off x="1016000" y="5610869"/>
            <a:ext cx="10464800" cy="2910831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Like GR - Non-perturbative, diff-invariant.</a:t>
            </a:r>
          </a:p>
          <a:p>
            <a:pPr>
              <a:buBlip>
                <a:blip r:embed="rId2"/>
              </a:buBlip>
            </a:pPr>
            <a:r>
              <a:t>No action principle or quantization, except through holography.</a:t>
            </a:r>
          </a:p>
        </p:txBody>
      </p:sp>
      <p:pic>
        <p:nvPicPr>
          <p:cNvPr id="253" name="pasted-image.pdf" descr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78149" y="3757662"/>
            <a:ext cx="8102601" cy="469901"/>
          </a:xfrm>
          <a:prstGeom prst="rect">
            <a:avLst/>
          </a:prstGeom>
          <a:ln w="88900">
            <a:miter lim="400000"/>
          </a:ln>
        </p:spPr>
      </p:pic>
      <p:pic>
        <p:nvPicPr>
          <p:cNvPr id="254" name="pasted-image.pdf" descr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39949" y="2841724"/>
            <a:ext cx="9779001" cy="520701"/>
          </a:xfrm>
          <a:prstGeom prst="rect">
            <a:avLst/>
          </a:prstGeom>
          <a:ln w="88900">
            <a:miter lim="400000"/>
          </a:ln>
        </p:spPr>
      </p:pic>
      <p:pic>
        <p:nvPicPr>
          <p:cNvPr id="255" name="pasted-image.pdf" descr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24400" y="4679950"/>
            <a:ext cx="3505200" cy="368300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als and attitud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Goals and attitude</a:t>
            </a:r>
          </a:p>
        </p:txBody>
      </p:sp>
      <p:sp>
        <p:nvSpPr>
          <p:cNvPr id="258" name="Study HS gravity as a working model of holography with G≠0, ℏ≠0, Λ&gt;0.…"/>
          <p:cNvSpPr txBox="1"/>
          <p:nvPr>
            <p:ph type="body" idx="1"/>
          </p:nvPr>
        </p:nvSpPr>
        <p:spPr>
          <a:xfrm>
            <a:off x="1270000" y="2768600"/>
            <a:ext cx="10970171" cy="6145908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Study HS gravity as a </a:t>
            </a:r>
            <a:r>
              <a:rPr>
                <a:solidFill>
                  <a:schemeClr val="accent4"/>
                </a:solidFill>
              </a:rPr>
              <a:t>working model</a:t>
            </a:r>
            <a:r>
              <a:t> of holography with </a:t>
            </a:r>
            <a:r>
              <a:rPr>
                <a:solidFill>
                  <a:schemeClr val="accent4"/>
                </a:solidFill>
              </a:rPr>
              <a:t>G≠0</a:t>
            </a:r>
            <a:r>
              <a:t>, </a:t>
            </a:r>
            <a:r>
              <a:rPr>
                <a:solidFill>
                  <a:schemeClr val="accent4"/>
                </a:solidFill>
              </a:rPr>
              <a:t>ℏ≠0</a:t>
            </a:r>
            <a:r>
              <a:t>, </a:t>
            </a:r>
            <a:r>
              <a:rPr>
                <a:solidFill>
                  <a:schemeClr val="accent4"/>
                </a:solidFill>
              </a:rPr>
              <a:t>Λ&gt;0</a:t>
            </a:r>
            <a:r>
              <a:t>.</a:t>
            </a:r>
          </a:p>
          <a:p>
            <a:pPr>
              <a:buBlip>
                <a:blip r:embed="rId2"/>
              </a:buBlip>
            </a:pPr>
            <a:r>
              <a:t>Recover physics in a de Sitter </a:t>
            </a:r>
            <a:r>
              <a:rPr>
                <a:solidFill>
                  <a:schemeClr val="accent4"/>
                </a:solidFill>
              </a:rPr>
              <a:t>causal patch</a:t>
            </a:r>
            <a:r>
              <a:t>.</a:t>
            </a:r>
          </a:p>
          <a:p>
            <a:pPr>
              <a:buBlip>
                <a:blip r:embed="rId2"/>
              </a:buBlip>
            </a:pPr>
            <a:r>
              <a:t>Shamelessly use unrealistic features of HS theory. </a:t>
            </a:r>
          </a:p>
          <a:p>
            <a:pPr>
              <a:buBlip>
                <a:blip r:embed="rId2"/>
              </a:buBlip>
            </a:pPr>
            <a:r>
              <a:t>Concrete goal: obtain </a:t>
            </a:r>
            <a:r>
              <a:rPr>
                <a:solidFill>
                  <a:schemeClr val="accent4"/>
                </a:solidFill>
              </a:rPr>
              <a:t>finite-dimensional Hilbert space</a:t>
            </a:r>
            <a:r>
              <a:t> in de Sitter, in accordance with BH entropy.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n of the talk"/>
          <p:cNvSpPr txBox="1"/>
          <p:nvPr>
            <p:ph type="title"/>
          </p:nvPr>
        </p:nvSpPr>
        <p:spPr>
          <a:xfrm>
            <a:off x="698500" y="76200"/>
            <a:ext cx="10464800" cy="2540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/>
            <a:r>
              <a:t>Plan of the talk</a:t>
            </a:r>
          </a:p>
        </p:txBody>
      </p:sp>
      <p:sp>
        <p:nvSpPr>
          <p:cNvPr id="261" name="Intro to Higher-spin dS/CFT…"/>
          <p:cNvSpPr txBox="1"/>
          <p:nvPr>
            <p:ph type="body" idx="1"/>
          </p:nvPr>
        </p:nvSpPr>
        <p:spPr>
          <a:xfrm>
            <a:off x="722907" y="2240855"/>
            <a:ext cx="11558986" cy="661809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Intro to Higher-spin dS/CFT</a:t>
            </a:r>
          </a:p>
          <a:p>
            <a:pPr>
              <a:buBlip>
                <a:blip r:embed="rId3"/>
              </a:buBlip>
              <a:defRPr>
                <a:solidFill>
                  <a:schemeClr val="accent4"/>
                </a:solidFill>
              </a:defRPr>
            </a:pPr>
            <a:r>
              <a:t>Folding de Sitter space in half</a:t>
            </a:r>
          </a:p>
          <a:p>
            <a:pPr>
              <a:buBlip>
                <a:blip r:embed="rId2"/>
              </a:buBlip>
            </a:pPr>
            <a:r>
              <a:t>Observer-dependent quantum mechanics</a:t>
            </a:r>
          </a:p>
          <a:p>
            <a:pPr>
              <a:buBlip>
                <a:blip r:embed="rId2"/>
              </a:buBlip>
            </a:pPr>
            <a:r>
              <a:t>Massless holography in dS</a:t>
            </a:r>
            <a:r>
              <a:rPr baseline="-5999"/>
              <a:t>4</a:t>
            </a:r>
            <a:r>
              <a:t>/Z</a:t>
            </a:r>
            <a:r>
              <a:rPr baseline="-5999"/>
              <a:t>2</a:t>
            </a:r>
            <a:endParaRPr baseline="-5999"/>
          </a:p>
          <a:p>
            <a:pPr>
              <a:buBlip>
                <a:blip r:embed="rId2"/>
              </a:buBlip>
            </a:pPr>
            <a:r>
              <a:t>Higher-spin gravity on fixed geometry</a:t>
            </a:r>
          </a:p>
          <a:p>
            <a:pPr>
              <a:buBlip>
                <a:blip r:embed="rId2"/>
              </a:buBlip>
            </a:pPr>
            <a:r>
              <a:t>Bulk and CFT from twistor space</a:t>
            </a:r>
          </a:p>
          <a:p>
            <a:pPr>
              <a:buBlip>
                <a:blip r:embed="rId2"/>
              </a:buBlip>
            </a:pPr>
            <a:r>
              <a:t>Outlook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dS4 embedded in R1,4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dS</a:t>
            </a:r>
            <a:r>
              <a:rPr baseline="-5999"/>
              <a:t>4</a:t>
            </a:r>
            <a:r>
              <a:t> embedded in R</a:t>
            </a:r>
            <a:r>
              <a:rPr baseline="31999"/>
              <a:t>1,4</a:t>
            </a:r>
          </a:p>
        </p:txBody>
      </p:sp>
      <p:pic>
        <p:nvPicPr>
          <p:cNvPr id="264" name="Hyperboloid1.png" descr="Hyperboloid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0731" y="3390900"/>
            <a:ext cx="3661138" cy="4495800"/>
          </a:xfrm>
          <a:prstGeom prst="rect">
            <a:avLst/>
          </a:prstGeom>
          <a:ln w="88900">
            <a:miter lim="400000"/>
          </a:ln>
        </p:spPr>
      </p:pic>
      <p:sp>
        <p:nvSpPr>
          <p:cNvPr id="265" name="O(1,4) symmetry…"/>
          <p:cNvSpPr txBox="1"/>
          <p:nvPr/>
        </p:nvSpPr>
        <p:spPr>
          <a:xfrm>
            <a:off x="7874000" y="4361403"/>
            <a:ext cx="4444442" cy="2859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pPr>
            <a:r>
              <a:t>O(1,4) symmetry</a:t>
            </a:r>
          </a:p>
          <a:p>
            <a:pPr marL="666750" indent="-666750" algn="l">
              <a:lnSpc>
                <a:spcPct val="120000"/>
              </a:lnSpc>
              <a:buSzPct val="43000"/>
              <a:buBlip>
                <a:blip r:embed="rId3"/>
              </a:buBlip>
            </a:pPr>
            <a:r>
              <a:t>Bulk isometries</a:t>
            </a:r>
          </a:p>
          <a:p>
            <a:pPr marL="666750" indent="-666750" algn="l">
              <a:lnSpc>
                <a:spcPct val="120000"/>
              </a:lnSpc>
              <a:buSzPct val="43000"/>
              <a:buBlip>
                <a:blip r:embed="rId3"/>
              </a:buBlip>
            </a:pPr>
            <a:r>
              <a:t>Boundary</a:t>
            </a:r>
            <a:br/>
            <a:r>
              <a:t>conformal group</a:t>
            </a:r>
          </a:p>
        </p:txBody>
      </p:sp>
      <p:pic>
        <p:nvPicPr>
          <p:cNvPr id="266" name="pasted-image.pdf" descr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0902" y="2625278"/>
            <a:ext cx="6527801" cy="546101"/>
          </a:xfrm>
          <a:prstGeom prst="rect">
            <a:avLst/>
          </a:prstGeom>
          <a:ln w="88900">
            <a:miter lim="400000"/>
          </a:ln>
        </p:spPr>
      </p:pic>
      <p:pic>
        <p:nvPicPr>
          <p:cNvPr id="267" name="pasted-image.pdf" descr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04552" y="8106221"/>
            <a:ext cx="6540501" cy="546101"/>
          </a:xfrm>
          <a:prstGeom prst="rect">
            <a:avLst/>
          </a:prstGeom>
          <a:ln w="88900">
            <a:miter lim="400000"/>
          </a:ln>
        </p:spPr>
      </p:pic>
      <p:pic>
        <p:nvPicPr>
          <p:cNvPr id="268" name="pasted-image.pdf" descr="pasted-ima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253210" y="5403850"/>
            <a:ext cx="3048001" cy="469900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n of the talk"/>
          <p:cNvSpPr txBox="1"/>
          <p:nvPr>
            <p:ph type="title"/>
          </p:nvPr>
        </p:nvSpPr>
        <p:spPr>
          <a:xfrm>
            <a:off x="698500" y="76200"/>
            <a:ext cx="10464800" cy="2540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/>
            <a:r>
              <a:t>Plan of the talk</a:t>
            </a:r>
          </a:p>
        </p:txBody>
      </p:sp>
      <p:sp>
        <p:nvSpPr>
          <p:cNvPr id="126" name="Intro to Higher-spin dS/CFT…"/>
          <p:cNvSpPr txBox="1"/>
          <p:nvPr>
            <p:ph type="body" idx="1"/>
          </p:nvPr>
        </p:nvSpPr>
        <p:spPr>
          <a:xfrm>
            <a:off x="722907" y="2240855"/>
            <a:ext cx="11558986" cy="661809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Intro to Higher-spin dS/CFT </a:t>
            </a:r>
          </a:p>
          <a:p>
            <a:pPr>
              <a:buBlip>
                <a:blip r:embed="rId2"/>
              </a:buBlip>
            </a:pPr>
            <a:r>
              <a:t>Folding de Sitter space in half </a:t>
            </a:r>
          </a:p>
          <a:p>
            <a:pPr>
              <a:buBlip>
                <a:blip r:embed="rId2"/>
              </a:buBlip>
            </a:pPr>
            <a:r>
              <a:t>Observer-dependent quantum mechanics</a:t>
            </a:r>
          </a:p>
          <a:p>
            <a:pPr>
              <a:buBlip>
                <a:blip r:embed="rId2"/>
              </a:buBlip>
            </a:pPr>
            <a:r>
              <a:t>Massless holography in dS</a:t>
            </a:r>
            <a:r>
              <a:rPr baseline="-5999"/>
              <a:t>4</a:t>
            </a:r>
            <a:r>
              <a:t>/Z</a:t>
            </a:r>
            <a:r>
              <a:rPr baseline="-5999"/>
              <a:t>2</a:t>
            </a:r>
            <a:endParaRPr baseline="-5999"/>
          </a:p>
          <a:p>
            <a:pPr>
              <a:buBlip>
                <a:blip r:embed="rId2"/>
              </a:buBlip>
            </a:pPr>
            <a:r>
              <a:t>Higher-spin gravity on fixed geometry</a:t>
            </a:r>
          </a:p>
          <a:p>
            <a:pPr>
              <a:buBlip>
                <a:blip r:embed="rId2"/>
              </a:buBlip>
            </a:pPr>
            <a:r>
              <a:t>Bulk and CFT from twistor space</a:t>
            </a:r>
          </a:p>
          <a:p>
            <a:pPr>
              <a:buBlip>
                <a:blip r:embed="rId2"/>
              </a:buBlip>
            </a:pPr>
            <a:r>
              <a:t>Outlook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de Sitter space  is twice too bi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 Sitter space </a:t>
            </a:r>
            <a:br/>
            <a:r>
              <a:t>is twice too big</a:t>
            </a:r>
          </a:p>
        </p:txBody>
      </p:sp>
      <p:sp>
        <p:nvSpPr>
          <p:cNvPr id="271" name="Two boundaries at t=±∞.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 sz="3600"/>
            </a:pPr>
            <a:r>
              <a:t>Two boundaries at t=±∞.</a:t>
            </a:r>
          </a:p>
          <a:p>
            <a:pPr>
              <a:buBlip>
                <a:blip r:embed="rId2"/>
              </a:buBlip>
              <a:defRPr sz="3600"/>
            </a:pPr>
            <a:r>
              <a:t>Every observer sees half of space.</a:t>
            </a:r>
          </a:p>
          <a:p>
            <a:pPr>
              <a:buBlip>
                <a:blip r:embed="rId2"/>
              </a:buBlip>
              <a:defRPr sz="3600"/>
            </a:pPr>
            <a:r>
              <a:t>Only expanding patch is relevant for cosmology.</a:t>
            </a:r>
          </a:p>
        </p:txBody>
      </p:sp>
      <p:sp>
        <p:nvSpPr>
          <p:cNvPr id="272" name="Triangle"/>
          <p:cNvSpPr/>
          <p:nvPr/>
        </p:nvSpPr>
        <p:spPr>
          <a:xfrm rot="5400000">
            <a:off x="6549851" y="4877010"/>
            <a:ext cx="4612829" cy="2293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pic>
        <p:nvPicPr>
          <p:cNvPr id="273" name="Rectangle" descr="Rectangl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32700" y="3626160"/>
            <a:ext cx="4864200" cy="4808240"/>
          </a:xfrm>
          <a:prstGeom prst="rect">
            <a:avLst/>
          </a:prstGeom>
        </p:spPr>
      </p:pic>
      <p:pic>
        <p:nvPicPr>
          <p:cNvPr id="275" name="Line" descr="Lin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8900000">
            <a:off x="6706565" y="5979430"/>
            <a:ext cx="6716470" cy="88901"/>
          </a:xfrm>
          <a:prstGeom prst="rect">
            <a:avLst/>
          </a:prstGeom>
        </p:spPr>
      </p:pic>
      <p:pic>
        <p:nvPicPr>
          <p:cNvPr id="277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3500000">
            <a:off x="6706565" y="5985829"/>
            <a:ext cx="6716470" cy="88901"/>
          </a:xfrm>
          <a:prstGeom prst="rect">
            <a:avLst/>
          </a:prstGeom>
        </p:spPr>
      </p:pic>
      <p:sp>
        <p:nvSpPr>
          <p:cNvPr id="279" name="Circle"/>
          <p:cNvSpPr/>
          <p:nvPr/>
        </p:nvSpPr>
        <p:spPr>
          <a:xfrm>
            <a:off x="7531100" y="3490279"/>
            <a:ext cx="323106" cy="3231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280" name="Circle"/>
          <p:cNvSpPr/>
          <p:nvPr/>
        </p:nvSpPr>
        <p:spPr>
          <a:xfrm>
            <a:off x="7518400" y="8240079"/>
            <a:ext cx="323106" cy="323107"/>
          </a:xfrm>
          <a:prstGeom prst="ellipse">
            <a:avLst/>
          </a:prstGeom>
          <a:solidFill>
            <a:schemeClr val="accent3">
              <a:satOff val="-7512"/>
              <a:lumOff val="-14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pic>
        <p:nvPicPr>
          <p:cNvPr id="281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639050" y="6005989"/>
            <a:ext cx="395545" cy="63501"/>
          </a:xfrm>
          <a:prstGeom prst="rect">
            <a:avLst/>
          </a:prstGeom>
        </p:spPr>
      </p:pic>
      <p:pic>
        <p:nvPicPr>
          <p:cNvPr id="283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032750" y="5998529"/>
            <a:ext cx="395545" cy="63501"/>
          </a:xfrm>
          <a:prstGeom prst="rect">
            <a:avLst/>
          </a:prstGeom>
        </p:spPr>
      </p:pic>
      <p:pic>
        <p:nvPicPr>
          <p:cNvPr id="285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426450" y="5998529"/>
            <a:ext cx="395545" cy="63501"/>
          </a:xfrm>
          <a:prstGeom prst="rect">
            <a:avLst/>
          </a:prstGeom>
        </p:spPr>
      </p:pic>
      <p:pic>
        <p:nvPicPr>
          <p:cNvPr id="287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807450" y="5998529"/>
            <a:ext cx="395545" cy="63501"/>
          </a:xfrm>
          <a:prstGeom prst="rect">
            <a:avLst/>
          </a:prstGeom>
        </p:spPr>
      </p:pic>
      <p:pic>
        <p:nvPicPr>
          <p:cNvPr id="289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213850" y="5998529"/>
            <a:ext cx="395545" cy="63501"/>
          </a:xfrm>
          <a:prstGeom prst="rect">
            <a:avLst/>
          </a:prstGeom>
        </p:spPr>
      </p:pic>
      <p:pic>
        <p:nvPicPr>
          <p:cNvPr id="291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582150" y="5998529"/>
            <a:ext cx="395545" cy="63501"/>
          </a:xfrm>
          <a:prstGeom prst="rect">
            <a:avLst/>
          </a:prstGeom>
        </p:spPr>
      </p:pic>
      <p:pic>
        <p:nvPicPr>
          <p:cNvPr id="293" name="Line" descr="Lin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064893" y="6041477"/>
            <a:ext cx="2456815" cy="702706"/>
          </a:xfrm>
          <a:prstGeom prst="rect">
            <a:avLst/>
          </a:prstGeom>
        </p:spPr>
      </p:pic>
      <p:pic>
        <p:nvPicPr>
          <p:cNvPr id="295" name="pasted-image.pdf" descr="pasted-image.pdf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785399" y="3096579"/>
            <a:ext cx="558801" cy="393701"/>
          </a:xfrm>
          <a:prstGeom prst="rect">
            <a:avLst/>
          </a:prstGeom>
          <a:ln w="88900">
            <a:miter lim="400000"/>
          </a:ln>
        </p:spPr>
      </p:pic>
      <p:pic>
        <p:nvPicPr>
          <p:cNvPr id="296" name="pasted-image.pdf" descr="pasted-image.pdf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9785399" y="8570180"/>
            <a:ext cx="558801" cy="31750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chrodinger’s  “Elliptic de Sitter” dS4/Z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Schrodinger’s </a:t>
            </a:r>
            <a:br/>
            <a:r>
              <a:t>“Elliptic de Sitter” dS</a:t>
            </a:r>
            <a:r>
              <a:rPr baseline="-5999"/>
              <a:t>4</a:t>
            </a:r>
            <a:r>
              <a:t>/Z</a:t>
            </a:r>
            <a:r>
              <a:rPr baseline="-5999"/>
              <a:t>2</a:t>
            </a:r>
          </a:p>
        </p:txBody>
      </p:sp>
      <p:pic>
        <p:nvPicPr>
          <p:cNvPr id="299" name="Hyperboloid1.png" descr="Hyperboloid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6131" y="3066083"/>
            <a:ext cx="4603852" cy="5653434"/>
          </a:xfrm>
          <a:prstGeom prst="rect">
            <a:avLst/>
          </a:prstGeom>
          <a:ln w="88900">
            <a:miter lim="400000"/>
          </a:ln>
        </p:spPr>
      </p:pic>
      <p:pic>
        <p:nvPicPr>
          <p:cNvPr id="300" name="Line" descr="Lin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9240768">
            <a:off x="1721513" y="5716432"/>
            <a:ext cx="3113088" cy="352736"/>
          </a:xfrm>
          <a:prstGeom prst="rect">
            <a:avLst/>
          </a:prstGeom>
        </p:spPr>
      </p:pic>
      <p:pic>
        <p:nvPicPr>
          <p:cNvPr id="302" name="Line" descr="Lin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91804" y="5716432"/>
            <a:ext cx="1226084" cy="352736"/>
          </a:xfrm>
          <a:prstGeom prst="rect">
            <a:avLst/>
          </a:prstGeom>
        </p:spPr>
      </p:pic>
      <p:pic>
        <p:nvPicPr>
          <p:cNvPr id="304" name="Line" descr="Lin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435488">
            <a:off x="525050" y="5716432"/>
            <a:ext cx="5556814" cy="352736"/>
          </a:xfrm>
          <a:prstGeom prst="rect">
            <a:avLst/>
          </a:prstGeom>
        </p:spPr>
      </p:pic>
      <p:sp>
        <p:nvSpPr>
          <p:cNvPr id="306" name="Bulk:"/>
          <p:cNvSpPr txBox="1"/>
          <p:nvPr/>
        </p:nvSpPr>
        <p:spPr>
          <a:xfrm>
            <a:off x="6680200" y="2936815"/>
            <a:ext cx="1146430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Bulk:</a:t>
            </a:r>
          </a:p>
        </p:txBody>
      </p:sp>
      <p:sp>
        <p:nvSpPr>
          <p:cNvPr id="307" name="Boundary:"/>
          <p:cNvSpPr txBox="1"/>
          <p:nvPr/>
        </p:nvSpPr>
        <p:spPr>
          <a:xfrm>
            <a:off x="6701125" y="4526040"/>
            <a:ext cx="2350314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Boundary:</a:t>
            </a:r>
          </a:p>
        </p:txBody>
      </p:sp>
      <p:sp>
        <p:nvSpPr>
          <p:cNvPr id="308" name="Folding in half in space and time.…"/>
          <p:cNvSpPr txBox="1"/>
          <p:nvPr/>
        </p:nvSpPr>
        <p:spPr>
          <a:xfrm>
            <a:off x="6518935" y="6121216"/>
            <a:ext cx="6761182" cy="2752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66750" indent="-666750" algn="l">
              <a:lnSpc>
                <a:spcPct val="120000"/>
              </a:lnSpc>
              <a:buSzPct val="43000"/>
              <a:buBlip>
                <a:blip r:embed="rId6"/>
              </a:buBlip>
            </a:pPr>
            <a:r>
              <a:t>Folding in half</a:t>
            </a:r>
            <a:br/>
            <a:r>
              <a:t>in space and time.</a:t>
            </a:r>
          </a:p>
          <a:p>
            <a:pPr marL="666750" indent="-666750" algn="l">
              <a:buSzPct val="43000"/>
              <a:buBlip>
                <a:blip r:embed="rId6"/>
              </a:buBlip>
            </a:pPr>
            <a:r>
              <a:t>O(1,4) symmetry preserved.</a:t>
            </a:r>
          </a:p>
        </p:txBody>
      </p:sp>
      <p:pic>
        <p:nvPicPr>
          <p:cNvPr id="309" name="pasted-image.pdf" descr="pasted-image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860282" y="3739750"/>
            <a:ext cx="2032001" cy="342901"/>
          </a:xfrm>
          <a:prstGeom prst="rect">
            <a:avLst/>
          </a:prstGeom>
          <a:ln w="88900">
            <a:miter lim="400000"/>
          </a:ln>
        </p:spPr>
      </p:pic>
      <p:pic>
        <p:nvPicPr>
          <p:cNvPr id="310" name="pasted-image.pdf" descr="pasted-image.pdf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858000" y="5202535"/>
            <a:ext cx="2159000" cy="40640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Triangle"/>
          <p:cNvSpPr/>
          <p:nvPr/>
        </p:nvSpPr>
        <p:spPr>
          <a:xfrm flipH="1" rot="16200000">
            <a:off x="8427016" y="4549130"/>
            <a:ext cx="4612830" cy="2293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313" name="The promise of dS4/Z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promise of dS</a:t>
            </a:r>
            <a:r>
              <a:rPr baseline="-5999"/>
              <a:t>4</a:t>
            </a:r>
            <a:r>
              <a:t>/Z</a:t>
            </a:r>
            <a:r>
              <a:rPr baseline="-5999"/>
              <a:t>2</a:t>
            </a:r>
          </a:p>
        </p:txBody>
      </p:sp>
      <p:sp>
        <p:nvSpPr>
          <p:cNvPr id="314" name="Each observer sees  all of space.…"/>
          <p:cNvSpPr txBox="1"/>
          <p:nvPr>
            <p:ph type="body" sz="half" idx="1"/>
          </p:nvPr>
        </p:nvSpPr>
        <p:spPr>
          <a:xfrm>
            <a:off x="607165" y="2641600"/>
            <a:ext cx="5430761" cy="609600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3"/>
              </a:buBlip>
              <a:defRPr sz="3600"/>
            </a:pPr>
            <a:r>
              <a:t>Each observer sees </a:t>
            </a:r>
            <a:br/>
            <a:r>
              <a:t>all of space.</a:t>
            </a:r>
          </a:p>
          <a:p>
            <a:pPr>
              <a:buBlip>
                <a:blip r:embed="rId3"/>
              </a:buBlip>
              <a:defRPr sz="3600"/>
            </a:pPr>
            <a:r>
              <a:t>Clasically, same information on the boundary and inside </a:t>
            </a:r>
            <a:br/>
            <a:r>
              <a:t>a causal patch!</a:t>
            </a:r>
          </a:p>
          <a:p>
            <a:pPr>
              <a:buBlip>
                <a:blip r:embed="rId3"/>
              </a:buBlip>
              <a:defRPr sz="3600"/>
            </a:pPr>
            <a:r>
              <a:t>However, boundary is still unobservable.</a:t>
            </a:r>
            <a:br/>
            <a:r>
              <a:t>Still need a dictionary!</a:t>
            </a:r>
          </a:p>
        </p:txBody>
      </p:sp>
      <p:sp>
        <p:nvSpPr>
          <p:cNvPr id="315" name="Triangle"/>
          <p:cNvSpPr/>
          <p:nvPr/>
        </p:nvSpPr>
        <p:spPr>
          <a:xfrm rot="5400000">
            <a:off x="6026716" y="4542730"/>
            <a:ext cx="4612830" cy="2293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pic>
        <p:nvPicPr>
          <p:cNvPr id="316" name="Rectangle" descr="Rectangl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09565" y="3291879"/>
            <a:ext cx="4864200" cy="4808241"/>
          </a:xfrm>
          <a:prstGeom prst="rect">
            <a:avLst/>
          </a:prstGeom>
        </p:spPr>
      </p:pic>
      <p:pic>
        <p:nvPicPr>
          <p:cNvPr id="318" name="Line" descr="Lin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8900000">
            <a:off x="6183430" y="5645149"/>
            <a:ext cx="6716470" cy="88901"/>
          </a:xfrm>
          <a:prstGeom prst="rect">
            <a:avLst/>
          </a:prstGeom>
        </p:spPr>
      </p:pic>
      <p:pic>
        <p:nvPicPr>
          <p:cNvPr id="320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3500000">
            <a:off x="6183430" y="5651549"/>
            <a:ext cx="6716470" cy="88901"/>
          </a:xfrm>
          <a:prstGeom prst="rect">
            <a:avLst/>
          </a:prstGeom>
        </p:spPr>
      </p:pic>
      <p:sp>
        <p:nvSpPr>
          <p:cNvPr id="322" name="Circle"/>
          <p:cNvSpPr/>
          <p:nvPr/>
        </p:nvSpPr>
        <p:spPr>
          <a:xfrm>
            <a:off x="7007965" y="3168699"/>
            <a:ext cx="323107" cy="3231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323" name="Circle"/>
          <p:cNvSpPr/>
          <p:nvPr/>
        </p:nvSpPr>
        <p:spPr>
          <a:xfrm>
            <a:off x="6995265" y="7905799"/>
            <a:ext cx="323107" cy="323107"/>
          </a:xfrm>
          <a:prstGeom prst="ellipse">
            <a:avLst/>
          </a:prstGeom>
          <a:solidFill>
            <a:schemeClr val="accent3">
              <a:satOff val="-7512"/>
              <a:lumOff val="-14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pic>
        <p:nvPicPr>
          <p:cNvPr id="324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66715" y="5671709"/>
            <a:ext cx="395545" cy="63501"/>
          </a:xfrm>
          <a:prstGeom prst="rect">
            <a:avLst/>
          </a:prstGeom>
        </p:spPr>
      </p:pic>
      <p:pic>
        <p:nvPicPr>
          <p:cNvPr id="326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604191" y="5664249"/>
            <a:ext cx="395545" cy="63501"/>
          </a:xfrm>
          <a:prstGeom prst="rect">
            <a:avLst/>
          </a:prstGeom>
        </p:spPr>
      </p:pic>
      <p:pic>
        <p:nvPicPr>
          <p:cNvPr id="328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041667" y="5664249"/>
            <a:ext cx="395545" cy="63501"/>
          </a:xfrm>
          <a:prstGeom prst="rect">
            <a:avLst/>
          </a:prstGeom>
        </p:spPr>
      </p:pic>
      <p:pic>
        <p:nvPicPr>
          <p:cNvPr id="330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479143" y="5664249"/>
            <a:ext cx="395545" cy="63501"/>
          </a:xfrm>
          <a:prstGeom prst="rect">
            <a:avLst/>
          </a:prstGeom>
        </p:spPr>
      </p:pic>
      <p:pic>
        <p:nvPicPr>
          <p:cNvPr id="332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916619" y="5664249"/>
            <a:ext cx="395545" cy="63501"/>
          </a:xfrm>
          <a:prstGeom prst="rect">
            <a:avLst/>
          </a:prstGeom>
        </p:spPr>
      </p:pic>
      <p:pic>
        <p:nvPicPr>
          <p:cNvPr id="334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783163" y="5664249"/>
            <a:ext cx="395545" cy="63501"/>
          </a:xfrm>
          <a:prstGeom prst="rect">
            <a:avLst/>
          </a:prstGeom>
        </p:spPr>
      </p:pic>
      <p:pic>
        <p:nvPicPr>
          <p:cNvPr id="336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354095" y="5664249"/>
            <a:ext cx="395545" cy="63501"/>
          </a:xfrm>
          <a:prstGeom prst="rect">
            <a:avLst/>
          </a:prstGeom>
        </p:spPr>
      </p:pic>
      <p:pic>
        <p:nvPicPr>
          <p:cNvPr id="338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229047" y="5664249"/>
            <a:ext cx="395545" cy="63501"/>
          </a:xfrm>
          <a:prstGeom prst="rect">
            <a:avLst/>
          </a:prstGeom>
        </p:spPr>
      </p:pic>
      <p:pic>
        <p:nvPicPr>
          <p:cNvPr id="340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661596" y="5664249"/>
            <a:ext cx="395545" cy="63501"/>
          </a:xfrm>
          <a:prstGeom prst="rect">
            <a:avLst/>
          </a:prstGeom>
        </p:spPr>
      </p:pic>
      <p:pic>
        <p:nvPicPr>
          <p:cNvPr id="342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082540" y="5664249"/>
            <a:ext cx="395545" cy="63501"/>
          </a:xfrm>
          <a:prstGeom prst="rect">
            <a:avLst/>
          </a:prstGeom>
        </p:spPr>
      </p:pic>
      <p:pic>
        <p:nvPicPr>
          <p:cNvPr id="344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524659" y="5664249"/>
            <a:ext cx="395545" cy="63501"/>
          </a:xfrm>
          <a:prstGeom prst="rect">
            <a:avLst/>
          </a:prstGeom>
        </p:spPr>
      </p:pic>
      <p:pic>
        <p:nvPicPr>
          <p:cNvPr id="346" name="Line" descr="Lin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663570" y="4713712"/>
            <a:ext cx="424348" cy="1923698"/>
          </a:xfrm>
          <a:prstGeom prst="rect">
            <a:avLst/>
          </a:prstGeom>
        </p:spPr>
      </p:pic>
      <p:pic>
        <p:nvPicPr>
          <p:cNvPr id="348" name="Line" descr="Lin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10800000">
            <a:off x="11015817" y="4718543"/>
            <a:ext cx="424348" cy="1923698"/>
          </a:xfrm>
          <a:prstGeom prst="rect">
            <a:avLst/>
          </a:prstGeom>
        </p:spPr>
      </p:pic>
      <p:sp>
        <p:nvSpPr>
          <p:cNvPr id="350" name="Circle"/>
          <p:cNvSpPr/>
          <p:nvPr/>
        </p:nvSpPr>
        <p:spPr>
          <a:xfrm>
            <a:off x="11745065" y="3194099"/>
            <a:ext cx="323107" cy="323107"/>
          </a:xfrm>
          <a:prstGeom prst="ellipse">
            <a:avLst/>
          </a:prstGeom>
          <a:solidFill>
            <a:schemeClr val="accent3">
              <a:satOff val="-7512"/>
              <a:lumOff val="-14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351" name="Circle"/>
          <p:cNvSpPr/>
          <p:nvPr/>
        </p:nvSpPr>
        <p:spPr>
          <a:xfrm>
            <a:off x="11745065" y="7874793"/>
            <a:ext cx="323107" cy="3231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352" name="pfinal"/>
          <p:cNvSpPr txBox="1"/>
          <p:nvPr/>
        </p:nvSpPr>
        <p:spPr>
          <a:xfrm>
            <a:off x="6356502" y="2533039"/>
            <a:ext cx="991033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final</a:t>
            </a:r>
          </a:p>
        </p:txBody>
      </p:sp>
      <p:sp>
        <p:nvSpPr>
          <p:cNvPr id="353" name="pinitial"/>
          <p:cNvSpPr txBox="1"/>
          <p:nvPr/>
        </p:nvSpPr>
        <p:spPr>
          <a:xfrm>
            <a:off x="6446138" y="8211440"/>
            <a:ext cx="1116560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initial</a:t>
            </a:r>
          </a:p>
        </p:txBody>
      </p:sp>
      <p:sp>
        <p:nvSpPr>
          <p:cNvPr id="354" name="pfinal"/>
          <p:cNvSpPr txBox="1"/>
          <p:nvPr/>
        </p:nvSpPr>
        <p:spPr>
          <a:xfrm>
            <a:off x="11411102" y="8211440"/>
            <a:ext cx="991033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final</a:t>
            </a:r>
          </a:p>
        </p:txBody>
      </p:sp>
      <p:sp>
        <p:nvSpPr>
          <p:cNvPr id="355" name="pinitial"/>
          <p:cNvSpPr txBox="1"/>
          <p:nvPr/>
        </p:nvSpPr>
        <p:spPr>
          <a:xfrm>
            <a:off x="11348338" y="2535919"/>
            <a:ext cx="1116560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initial</a:t>
            </a:r>
          </a:p>
        </p:txBody>
      </p:sp>
      <p:sp>
        <p:nvSpPr>
          <p:cNvPr id="356" name="[Parikh, Savonije, Verlinde, 2002]"/>
          <p:cNvSpPr txBox="1"/>
          <p:nvPr/>
        </p:nvSpPr>
        <p:spPr>
          <a:xfrm>
            <a:off x="323545" y="202412"/>
            <a:ext cx="6591910" cy="560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/>
            <a:r>
              <a:t>[Parikh, Savonije, Verlinde, 2002]</a:t>
            </a:r>
          </a:p>
        </p:txBody>
      </p:sp>
      <p:pic>
        <p:nvPicPr>
          <p:cNvPr id="357" name="pasted-image.pdf" descr="pasted-image.pdf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335968" y="2723259"/>
            <a:ext cx="558801" cy="431801"/>
          </a:xfrm>
          <a:prstGeom prst="rect">
            <a:avLst/>
          </a:prstGeom>
          <a:ln w="88900">
            <a:miter lim="400000"/>
          </a:ln>
        </p:spPr>
      </p:pic>
      <p:pic>
        <p:nvPicPr>
          <p:cNvPr id="358" name="pasted-image.pdf" descr="pasted-image.pdf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323268" y="8158860"/>
            <a:ext cx="558801" cy="43180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n of the talk"/>
          <p:cNvSpPr txBox="1"/>
          <p:nvPr>
            <p:ph type="title"/>
          </p:nvPr>
        </p:nvSpPr>
        <p:spPr>
          <a:xfrm>
            <a:off x="698500" y="76200"/>
            <a:ext cx="10464800" cy="2540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/>
            <a:r>
              <a:t>Plan of the talk</a:t>
            </a:r>
          </a:p>
        </p:txBody>
      </p:sp>
      <p:sp>
        <p:nvSpPr>
          <p:cNvPr id="361" name="Intro to Higher-spin dS/CFT…"/>
          <p:cNvSpPr txBox="1"/>
          <p:nvPr>
            <p:ph type="body" idx="1"/>
          </p:nvPr>
        </p:nvSpPr>
        <p:spPr>
          <a:xfrm>
            <a:off x="722907" y="2240855"/>
            <a:ext cx="11558986" cy="661809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Intro to Higher-spin dS/CFT</a:t>
            </a:r>
          </a:p>
          <a:p>
            <a:pPr>
              <a:buBlip>
                <a:blip r:embed="rId2"/>
              </a:buBlip>
            </a:pPr>
            <a:r>
              <a:t>Folding de Sitter space in half</a:t>
            </a:r>
          </a:p>
          <a:p>
            <a:pPr>
              <a:buBlip>
                <a:blip r:embed="rId3"/>
              </a:buBlip>
              <a:defRPr>
                <a:solidFill>
                  <a:schemeClr val="accent4"/>
                </a:solidFill>
              </a:defRPr>
            </a:pPr>
            <a:r>
              <a:t>Observer-dependent quantum mechanics</a:t>
            </a:r>
          </a:p>
          <a:p>
            <a:pPr>
              <a:buBlip>
                <a:blip r:embed="rId2"/>
              </a:buBlip>
            </a:pPr>
            <a:r>
              <a:t>Massless holography in dS</a:t>
            </a:r>
            <a:r>
              <a:rPr baseline="-5999"/>
              <a:t>4</a:t>
            </a:r>
            <a:r>
              <a:t>/Z</a:t>
            </a:r>
            <a:r>
              <a:rPr baseline="-5999"/>
              <a:t>2</a:t>
            </a:r>
            <a:endParaRPr baseline="-5999"/>
          </a:p>
          <a:p>
            <a:pPr>
              <a:buBlip>
                <a:blip r:embed="rId2"/>
              </a:buBlip>
            </a:pPr>
            <a:r>
              <a:t>Higher-spin gravity on fixed geometry</a:t>
            </a:r>
          </a:p>
          <a:p>
            <a:pPr>
              <a:buBlip>
                <a:blip r:embed="rId2"/>
              </a:buBlip>
            </a:pPr>
            <a:r>
              <a:t>Bulk and CFT from twistor space</a:t>
            </a:r>
          </a:p>
          <a:p>
            <a:pPr>
              <a:buBlip>
                <a:blip r:embed="rId2"/>
              </a:buBlip>
            </a:pPr>
            <a:r>
              <a:t>Outlook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Triangle"/>
          <p:cNvSpPr/>
          <p:nvPr/>
        </p:nvSpPr>
        <p:spPr>
          <a:xfrm flipH="1" rot="16200000">
            <a:off x="8363516" y="4549130"/>
            <a:ext cx="4612830" cy="2293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364" name="Causality in dS4/Z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Causality in dS</a:t>
            </a:r>
            <a:r>
              <a:rPr baseline="-5999"/>
              <a:t>4</a:t>
            </a:r>
            <a:r>
              <a:t>/Z</a:t>
            </a:r>
            <a:r>
              <a:rPr baseline="-5999"/>
              <a:t>2</a:t>
            </a:r>
          </a:p>
        </p:txBody>
      </p:sp>
      <p:sp>
        <p:nvSpPr>
          <p:cNvPr id="365" name="Spacetime not time-orientable.…"/>
          <p:cNvSpPr txBox="1"/>
          <p:nvPr>
            <p:ph type="body" sz="half" idx="1"/>
          </p:nvPr>
        </p:nvSpPr>
        <p:spPr>
          <a:xfrm>
            <a:off x="670665" y="2641600"/>
            <a:ext cx="5270501" cy="609600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3"/>
              </a:buBlip>
              <a:defRPr sz="3600"/>
            </a:pPr>
            <a:r>
              <a:t>Spacetime not time-orientable.</a:t>
            </a:r>
          </a:p>
          <a:p>
            <a:pPr>
              <a:buBlip>
                <a:blip r:embed="rId3"/>
              </a:buBlip>
              <a:defRPr sz="3600"/>
            </a:pPr>
            <a:r>
              <a:t>However, no closed timelike curves.</a:t>
            </a:r>
          </a:p>
          <a:p>
            <a:pPr>
              <a:buBlip>
                <a:blip r:embed="rId3"/>
              </a:buBlip>
              <a:defRPr sz="3600"/>
            </a:pPr>
            <a:r>
              <a:t>An </a:t>
            </a:r>
            <a:r>
              <a:rPr>
                <a:solidFill>
                  <a:schemeClr val="accent4"/>
                </a:solidFill>
              </a:rPr>
              <a:t>observer</a:t>
            </a:r>
            <a:r>
              <a:t>’s patch </a:t>
            </a:r>
            <a:br/>
            <a:r>
              <a:t>is</a:t>
            </a:r>
            <a:r>
              <a:t> </a:t>
            </a:r>
            <a:r>
              <a:rPr>
                <a:solidFill>
                  <a:schemeClr val="accent4"/>
                </a:solidFill>
              </a:rPr>
              <a:t>orientable</a:t>
            </a:r>
            <a:r>
              <a:t>, based on ordering of her worldline endpoints.</a:t>
            </a:r>
          </a:p>
        </p:txBody>
      </p:sp>
      <p:sp>
        <p:nvSpPr>
          <p:cNvPr id="366" name="Triangle"/>
          <p:cNvSpPr/>
          <p:nvPr/>
        </p:nvSpPr>
        <p:spPr>
          <a:xfrm rot="5400000">
            <a:off x="5963216" y="4542730"/>
            <a:ext cx="4612830" cy="2293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pic>
        <p:nvPicPr>
          <p:cNvPr id="367" name="Rectangle" descr="Rectangl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46065" y="3291879"/>
            <a:ext cx="4864200" cy="4808241"/>
          </a:xfrm>
          <a:prstGeom prst="rect">
            <a:avLst/>
          </a:prstGeom>
        </p:spPr>
      </p:pic>
      <p:pic>
        <p:nvPicPr>
          <p:cNvPr id="369" name="Line" descr="Lin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8900000">
            <a:off x="6119930" y="5645149"/>
            <a:ext cx="6716470" cy="88901"/>
          </a:xfrm>
          <a:prstGeom prst="rect">
            <a:avLst/>
          </a:prstGeom>
        </p:spPr>
      </p:pic>
      <p:pic>
        <p:nvPicPr>
          <p:cNvPr id="371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3500000">
            <a:off x="6119930" y="5651549"/>
            <a:ext cx="6716470" cy="88901"/>
          </a:xfrm>
          <a:prstGeom prst="rect">
            <a:avLst/>
          </a:prstGeom>
        </p:spPr>
      </p:pic>
      <p:sp>
        <p:nvSpPr>
          <p:cNvPr id="373" name="Circle"/>
          <p:cNvSpPr/>
          <p:nvPr/>
        </p:nvSpPr>
        <p:spPr>
          <a:xfrm>
            <a:off x="6944465" y="3168699"/>
            <a:ext cx="323107" cy="3231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374" name="Circle"/>
          <p:cNvSpPr/>
          <p:nvPr/>
        </p:nvSpPr>
        <p:spPr>
          <a:xfrm>
            <a:off x="6931765" y="7905799"/>
            <a:ext cx="323107" cy="323107"/>
          </a:xfrm>
          <a:prstGeom prst="ellipse">
            <a:avLst/>
          </a:prstGeom>
          <a:solidFill>
            <a:schemeClr val="accent3">
              <a:satOff val="-7512"/>
              <a:lumOff val="-14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pic>
        <p:nvPicPr>
          <p:cNvPr id="375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03215" y="5671709"/>
            <a:ext cx="395545" cy="63501"/>
          </a:xfrm>
          <a:prstGeom prst="rect">
            <a:avLst/>
          </a:prstGeom>
        </p:spPr>
      </p:pic>
      <p:pic>
        <p:nvPicPr>
          <p:cNvPr id="377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540691" y="5664249"/>
            <a:ext cx="395545" cy="63501"/>
          </a:xfrm>
          <a:prstGeom prst="rect">
            <a:avLst/>
          </a:prstGeom>
        </p:spPr>
      </p:pic>
      <p:pic>
        <p:nvPicPr>
          <p:cNvPr id="379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978167" y="5664249"/>
            <a:ext cx="395545" cy="63501"/>
          </a:xfrm>
          <a:prstGeom prst="rect">
            <a:avLst/>
          </a:prstGeom>
        </p:spPr>
      </p:pic>
      <p:pic>
        <p:nvPicPr>
          <p:cNvPr id="381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415643" y="5664249"/>
            <a:ext cx="395545" cy="63501"/>
          </a:xfrm>
          <a:prstGeom prst="rect">
            <a:avLst/>
          </a:prstGeom>
        </p:spPr>
      </p:pic>
      <p:pic>
        <p:nvPicPr>
          <p:cNvPr id="383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853119" y="5664249"/>
            <a:ext cx="395545" cy="63501"/>
          </a:xfrm>
          <a:prstGeom prst="rect">
            <a:avLst/>
          </a:prstGeom>
        </p:spPr>
      </p:pic>
      <p:pic>
        <p:nvPicPr>
          <p:cNvPr id="385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719663" y="5664249"/>
            <a:ext cx="395545" cy="63501"/>
          </a:xfrm>
          <a:prstGeom prst="rect">
            <a:avLst/>
          </a:prstGeom>
        </p:spPr>
      </p:pic>
      <p:pic>
        <p:nvPicPr>
          <p:cNvPr id="387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290595" y="5664249"/>
            <a:ext cx="395545" cy="63501"/>
          </a:xfrm>
          <a:prstGeom prst="rect">
            <a:avLst/>
          </a:prstGeom>
        </p:spPr>
      </p:pic>
      <p:pic>
        <p:nvPicPr>
          <p:cNvPr id="389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165547" y="5664249"/>
            <a:ext cx="395545" cy="63501"/>
          </a:xfrm>
          <a:prstGeom prst="rect">
            <a:avLst/>
          </a:prstGeom>
        </p:spPr>
      </p:pic>
      <p:pic>
        <p:nvPicPr>
          <p:cNvPr id="391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598096" y="5664249"/>
            <a:ext cx="395545" cy="63501"/>
          </a:xfrm>
          <a:prstGeom prst="rect">
            <a:avLst/>
          </a:prstGeom>
        </p:spPr>
      </p:pic>
      <p:pic>
        <p:nvPicPr>
          <p:cNvPr id="393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019040" y="5664249"/>
            <a:ext cx="395545" cy="63501"/>
          </a:xfrm>
          <a:prstGeom prst="rect">
            <a:avLst/>
          </a:prstGeom>
        </p:spPr>
      </p:pic>
      <p:pic>
        <p:nvPicPr>
          <p:cNvPr id="395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461159" y="5664249"/>
            <a:ext cx="395545" cy="63501"/>
          </a:xfrm>
          <a:prstGeom prst="rect">
            <a:avLst/>
          </a:prstGeom>
        </p:spPr>
      </p:pic>
      <p:pic>
        <p:nvPicPr>
          <p:cNvPr id="397" name="Line" descr="Lin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600070" y="4713712"/>
            <a:ext cx="424348" cy="1923698"/>
          </a:xfrm>
          <a:prstGeom prst="rect">
            <a:avLst/>
          </a:prstGeom>
        </p:spPr>
      </p:pic>
      <p:pic>
        <p:nvPicPr>
          <p:cNvPr id="399" name="Line" descr="Lin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10800000">
            <a:off x="10952317" y="4718543"/>
            <a:ext cx="424348" cy="1923698"/>
          </a:xfrm>
          <a:prstGeom prst="rect">
            <a:avLst/>
          </a:prstGeom>
        </p:spPr>
      </p:pic>
      <p:sp>
        <p:nvSpPr>
          <p:cNvPr id="401" name="Circle"/>
          <p:cNvSpPr/>
          <p:nvPr/>
        </p:nvSpPr>
        <p:spPr>
          <a:xfrm>
            <a:off x="11681565" y="3194099"/>
            <a:ext cx="323107" cy="323107"/>
          </a:xfrm>
          <a:prstGeom prst="ellipse">
            <a:avLst/>
          </a:prstGeom>
          <a:solidFill>
            <a:schemeClr val="accent3">
              <a:satOff val="-7512"/>
              <a:lumOff val="-14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402" name="Circle"/>
          <p:cNvSpPr/>
          <p:nvPr/>
        </p:nvSpPr>
        <p:spPr>
          <a:xfrm>
            <a:off x="11681565" y="7874793"/>
            <a:ext cx="323107" cy="3231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403" name="pfinal"/>
          <p:cNvSpPr txBox="1"/>
          <p:nvPr/>
        </p:nvSpPr>
        <p:spPr>
          <a:xfrm>
            <a:off x="6293002" y="2533039"/>
            <a:ext cx="991033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final</a:t>
            </a:r>
          </a:p>
        </p:txBody>
      </p:sp>
      <p:sp>
        <p:nvSpPr>
          <p:cNvPr id="404" name="pinitial"/>
          <p:cNvSpPr txBox="1"/>
          <p:nvPr/>
        </p:nvSpPr>
        <p:spPr>
          <a:xfrm>
            <a:off x="6382638" y="8211440"/>
            <a:ext cx="1116560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initial</a:t>
            </a:r>
          </a:p>
        </p:txBody>
      </p:sp>
      <p:sp>
        <p:nvSpPr>
          <p:cNvPr id="405" name="pfinal"/>
          <p:cNvSpPr txBox="1"/>
          <p:nvPr/>
        </p:nvSpPr>
        <p:spPr>
          <a:xfrm>
            <a:off x="11347602" y="8211440"/>
            <a:ext cx="991033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final</a:t>
            </a:r>
          </a:p>
        </p:txBody>
      </p:sp>
      <p:sp>
        <p:nvSpPr>
          <p:cNvPr id="406" name="pinitial"/>
          <p:cNvSpPr txBox="1"/>
          <p:nvPr/>
        </p:nvSpPr>
        <p:spPr>
          <a:xfrm>
            <a:off x="11284838" y="2535919"/>
            <a:ext cx="1116560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initial</a:t>
            </a:r>
          </a:p>
        </p:txBody>
      </p:sp>
      <p:pic>
        <p:nvPicPr>
          <p:cNvPr id="407" name="pasted-image.pdf" descr="pasted-image.pdf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285168" y="2723259"/>
            <a:ext cx="558801" cy="431801"/>
          </a:xfrm>
          <a:prstGeom prst="rect">
            <a:avLst/>
          </a:prstGeom>
          <a:ln w="88900">
            <a:miter lim="400000"/>
          </a:ln>
        </p:spPr>
      </p:pic>
      <p:pic>
        <p:nvPicPr>
          <p:cNvPr id="408" name="pasted-image.pdf" descr="pasted-image.pdf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272468" y="8158860"/>
            <a:ext cx="558801" cy="43180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Triangle"/>
          <p:cNvSpPr/>
          <p:nvPr/>
        </p:nvSpPr>
        <p:spPr>
          <a:xfrm flipH="1" rot="16200000">
            <a:off x="8363516" y="4752330"/>
            <a:ext cx="4612830" cy="2293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411" name="Observer-dependent  quantum mechanic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Observer-dependent </a:t>
            </a:r>
            <a:br/>
            <a:r>
              <a:t>quantum mechanics</a:t>
            </a:r>
          </a:p>
        </p:txBody>
      </p:sp>
      <p:sp>
        <p:nvSpPr>
          <p:cNvPr id="412" name="Quantum mechanics requires time orientation for sign of [x,p].…"/>
          <p:cNvSpPr txBox="1"/>
          <p:nvPr>
            <p:ph type="body" sz="half" idx="1"/>
          </p:nvPr>
        </p:nvSpPr>
        <p:spPr>
          <a:xfrm>
            <a:off x="670665" y="2832100"/>
            <a:ext cx="5270501" cy="609600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3"/>
              </a:buBlip>
              <a:defRPr sz="3600"/>
            </a:pPr>
            <a:r>
              <a:t>Quantum mechanics requires time orientation</a:t>
            </a:r>
            <a:br/>
            <a:r>
              <a:t>for sign of [x,p].</a:t>
            </a:r>
          </a:p>
          <a:p>
            <a:pPr>
              <a:buBlip>
                <a:blip r:embed="rId3"/>
              </a:buBlip>
              <a:defRPr sz="3600"/>
            </a:pPr>
            <a:r>
              <a:t>Exists only separately for each observer!</a:t>
            </a:r>
          </a:p>
        </p:txBody>
      </p:sp>
      <p:sp>
        <p:nvSpPr>
          <p:cNvPr id="413" name="Triangle"/>
          <p:cNvSpPr/>
          <p:nvPr/>
        </p:nvSpPr>
        <p:spPr>
          <a:xfrm rot="5400000">
            <a:off x="5963216" y="4745930"/>
            <a:ext cx="4612830" cy="2293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pic>
        <p:nvPicPr>
          <p:cNvPr id="414" name="Rectangle" descr="Rectangl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46065" y="3495079"/>
            <a:ext cx="4864200" cy="4808241"/>
          </a:xfrm>
          <a:prstGeom prst="rect">
            <a:avLst/>
          </a:prstGeom>
        </p:spPr>
      </p:pic>
      <p:pic>
        <p:nvPicPr>
          <p:cNvPr id="416" name="Line" descr="Lin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8900000">
            <a:off x="6119930" y="5848349"/>
            <a:ext cx="6716470" cy="88901"/>
          </a:xfrm>
          <a:prstGeom prst="rect">
            <a:avLst/>
          </a:prstGeom>
        </p:spPr>
      </p:pic>
      <p:pic>
        <p:nvPicPr>
          <p:cNvPr id="418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3500000">
            <a:off x="6119930" y="5854749"/>
            <a:ext cx="6716470" cy="88901"/>
          </a:xfrm>
          <a:prstGeom prst="rect">
            <a:avLst/>
          </a:prstGeom>
        </p:spPr>
      </p:pic>
      <p:sp>
        <p:nvSpPr>
          <p:cNvPr id="420" name="Circle"/>
          <p:cNvSpPr/>
          <p:nvPr/>
        </p:nvSpPr>
        <p:spPr>
          <a:xfrm>
            <a:off x="6944465" y="3371899"/>
            <a:ext cx="323107" cy="3231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421" name="Circle"/>
          <p:cNvSpPr/>
          <p:nvPr/>
        </p:nvSpPr>
        <p:spPr>
          <a:xfrm>
            <a:off x="6931765" y="8108999"/>
            <a:ext cx="323107" cy="323107"/>
          </a:xfrm>
          <a:prstGeom prst="ellipse">
            <a:avLst/>
          </a:prstGeom>
          <a:solidFill>
            <a:schemeClr val="accent3">
              <a:satOff val="-7512"/>
              <a:lumOff val="-14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pic>
        <p:nvPicPr>
          <p:cNvPr id="422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03215" y="5874909"/>
            <a:ext cx="395545" cy="63501"/>
          </a:xfrm>
          <a:prstGeom prst="rect">
            <a:avLst/>
          </a:prstGeom>
        </p:spPr>
      </p:pic>
      <p:pic>
        <p:nvPicPr>
          <p:cNvPr id="424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540691" y="5867449"/>
            <a:ext cx="395545" cy="63501"/>
          </a:xfrm>
          <a:prstGeom prst="rect">
            <a:avLst/>
          </a:prstGeom>
        </p:spPr>
      </p:pic>
      <p:pic>
        <p:nvPicPr>
          <p:cNvPr id="426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978167" y="5867449"/>
            <a:ext cx="395545" cy="63501"/>
          </a:xfrm>
          <a:prstGeom prst="rect">
            <a:avLst/>
          </a:prstGeom>
        </p:spPr>
      </p:pic>
      <p:pic>
        <p:nvPicPr>
          <p:cNvPr id="428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415643" y="5867449"/>
            <a:ext cx="395545" cy="63501"/>
          </a:xfrm>
          <a:prstGeom prst="rect">
            <a:avLst/>
          </a:prstGeom>
        </p:spPr>
      </p:pic>
      <p:pic>
        <p:nvPicPr>
          <p:cNvPr id="430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853119" y="5867449"/>
            <a:ext cx="395545" cy="63501"/>
          </a:xfrm>
          <a:prstGeom prst="rect">
            <a:avLst/>
          </a:prstGeom>
        </p:spPr>
      </p:pic>
      <p:pic>
        <p:nvPicPr>
          <p:cNvPr id="432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719663" y="5867449"/>
            <a:ext cx="395545" cy="63501"/>
          </a:xfrm>
          <a:prstGeom prst="rect">
            <a:avLst/>
          </a:prstGeom>
        </p:spPr>
      </p:pic>
      <p:pic>
        <p:nvPicPr>
          <p:cNvPr id="434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290595" y="5867449"/>
            <a:ext cx="395545" cy="63501"/>
          </a:xfrm>
          <a:prstGeom prst="rect">
            <a:avLst/>
          </a:prstGeom>
        </p:spPr>
      </p:pic>
      <p:pic>
        <p:nvPicPr>
          <p:cNvPr id="436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165547" y="5867449"/>
            <a:ext cx="395545" cy="63501"/>
          </a:xfrm>
          <a:prstGeom prst="rect">
            <a:avLst/>
          </a:prstGeom>
        </p:spPr>
      </p:pic>
      <p:pic>
        <p:nvPicPr>
          <p:cNvPr id="438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598096" y="5867449"/>
            <a:ext cx="395545" cy="63501"/>
          </a:xfrm>
          <a:prstGeom prst="rect">
            <a:avLst/>
          </a:prstGeom>
        </p:spPr>
      </p:pic>
      <p:pic>
        <p:nvPicPr>
          <p:cNvPr id="440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019040" y="5867449"/>
            <a:ext cx="395545" cy="63501"/>
          </a:xfrm>
          <a:prstGeom prst="rect">
            <a:avLst/>
          </a:prstGeom>
        </p:spPr>
      </p:pic>
      <p:pic>
        <p:nvPicPr>
          <p:cNvPr id="442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461159" y="5867449"/>
            <a:ext cx="395545" cy="63501"/>
          </a:xfrm>
          <a:prstGeom prst="rect">
            <a:avLst/>
          </a:prstGeom>
        </p:spPr>
      </p:pic>
      <p:pic>
        <p:nvPicPr>
          <p:cNvPr id="444" name="Line" descr="Lin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600070" y="4916912"/>
            <a:ext cx="424348" cy="1923698"/>
          </a:xfrm>
          <a:prstGeom prst="rect">
            <a:avLst/>
          </a:prstGeom>
        </p:spPr>
      </p:pic>
      <p:pic>
        <p:nvPicPr>
          <p:cNvPr id="446" name="Line" descr="Lin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10800000">
            <a:off x="10952317" y="4921743"/>
            <a:ext cx="424348" cy="1923698"/>
          </a:xfrm>
          <a:prstGeom prst="rect">
            <a:avLst/>
          </a:prstGeom>
        </p:spPr>
      </p:pic>
      <p:sp>
        <p:nvSpPr>
          <p:cNvPr id="448" name="Circle"/>
          <p:cNvSpPr/>
          <p:nvPr/>
        </p:nvSpPr>
        <p:spPr>
          <a:xfrm>
            <a:off x="11681565" y="3397299"/>
            <a:ext cx="323107" cy="323107"/>
          </a:xfrm>
          <a:prstGeom prst="ellipse">
            <a:avLst/>
          </a:prstGeom>
          <a:solidFill>
            <a:schemeClr val="accent3">
              <a:satOff val="-7512"/>
              <a:lumOff val="-14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449" name="Circle"/>
          <p:cNvSpPr/>
          <p:nvPr/>
        </p:nvSpPr>
        <p:spPr>
          <a:xfrm>
            <a:off x="11681565" y="8077993"/>
            <a:ext cx="323107" cy="3231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450" name="pfinal"/>
          <p:cNvSpPr txBox="1"/>
          <p:nvPr/>
        </p:nvSpPr>
        <p:spPr>
          <a:xfrm>
            <a:off x="6293002" y="2736239"/>
            <a:ext cx="991033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final</a:t>
            </a:r>
          </a:p>
        </p:txBody>
      </p:sp>
      <p:sp>
        <p:nvSpPr>
          <p:cNvPr id="451" name="pinitial"/>
          <p:cNvSpPr txBox="1"/>
          <p:nvPr/>
        </p:nvSpPr>
        <p:spPr>
          <a:xfrm>
            <a:off x="6382638" y="8414640"/>
            <a:ext cx="1116560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initial</a:t>
            </a:r>
          </a:p>
        </p:txBody>
      </p:sp>
      <p:sp>
        <p:nvSpPr>
          <p:cNvPr id="452" name="pfinal"/>
          <p:cNvSpPr txBox="1"/>
          <p:nvPr/>
        </p:nvSpPr>
        <p:spPr>
          <a:xfrm>
            <a:off x="11347602" y="8414640"/>
            <a:ext cx="991033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final</a:t>
            </a:r>
          </a:p>
        </p:txBody>
      </p:sp>
      <p:sp>
        <p:nvSpPr>
          <p:cNvPr id="453" name="pinitial"/>
          <p:cNvSpPr txBox="1"/>
          <p:nvPr/>
        </p:nvSpPr>
        <p:spPr>
          <a:xfrm>
            <a:off x="11284838" y="2739119"/>
            <a:ext cx="1116560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initial</a:t>
            </a:r>
          </a:p>
        </p:txBody>
      </p:sp>
      <p:pic>
        <p:nvPicPr>
          <p:cNvPr id="454" name="pasted-image.pdf" descr="pasted-image.pdf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247068" y="2941069"/>
            <a:ext cx="558801" cy="431801"/>
          </a:xfrm>
          <a:prstGeom prst="rect">
            <a:avLst/>
          </a:prstGeom>
          <a:ln w="88900">
            <a:miter lim="400000"/>
          </a:ln>
        </p:spPr>
      </p:pic>
      <p:pic>
        <p:nvPicPr>
          <p:cNvPr id="455" name="pasted-image.pdf" descr="pasted-image.pdf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259768" y="8362060"/>
            <a:ext cx="558801" cy="43180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Horizon complementarit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Horizon complementarity</a:t>
            </a:r>
          </a:p>
        </p:txBody>
      </p:sp>
      <p:sp>
        <p:nvSpPr>
          <p:cNvPr id="458" name="Proposed solution to black hole information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82600" indent="-482600">
              <a:buBlip>
                <a:blip r:embed="rId2"/>
              </a:buBlip>
            </a:pPr>
            <a:r>
              <a:t>Proposed solution to black hole information.</a:t>
            </a:r>
          </a:p>
          <a:p>
            <a:pPr marL="482600" indent="-482600">
              <a:buBlip>
                <a:blip r:embed="rId2"/>
              </a:buBlip>
            </a:pPr>
            <a:r>
              <a:t>No states of entire Universe, </a:t>
            </a:r>
            <a:br/>
            <a:r>
              <a:t>only of observable patches.</a:t>
            </a:r>
          </a:p>
          <a:p>
            <a:pPr marL="482600" indent="-482600">
              <a:buBlip>
                <a:blip r:embed="rId2"/>
              </a:buBlip>
            </a:pPr>
            <a:r>
              <a:t>Hilbert spaces seen by different observers are secretly isomorphic - </a:t>
            </a:r>
            <a:r>
              <a:rPr>
                <a:solidFill>
                  <a:schemeClr val="accent4"/>
                </a:solidFill>
              </a:rPr>
              <a:t>same quantum info.</a:t>
            </a:r>
            <a:endParaRPr>
              <a:solidFill>
                <a:schemeClr val="accent4"/>
              </a:solidFill>
            </a:endParaRPr>
          </a:p>
          <a:p>
            <a:pPr marL="482600" indent="-482600">
              <a:buBlip>
                <a:blip r:embed="rId2"/>
              </a:buBlip>
            </a:pPr>
            <a:r>
              <a:t>A vague idea.</a:t>
            </a:r>
            <a:r>
              <a:rPr>
                <a:solidFill>
                  <a:schemeClr val="accent4"/>
                </a:solidFill>
              </a:rPr>
              <a:t> Explicit realization?</a:t>
            </a:r>
          </a:p>
        </p:txBody>
      </p:sp>
      <p:sp>
        <p:nvSpPr>
          <p:cNvPr id="459" name="[’t Hooft, 1985; Susskind et al, 1993]"/>
          <p:cNvSpPr txBox="1"/>
          <p:nvPr/>
        </p:nvSpPr>
        <p:spPr>
          <a:xfrm>
            <a:off x="1635658" y="1994611"/>
            <a:ext cx="6825184" cy="5065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600"/>
              </a:spcBef>
              <a:defRPr sz="3200"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>
              <a:defRPr sz="3600"/>
            </a:pPr>
            <a:r>
              <a:rPr sz="3200"/>
              <a:t>[’t Hooft, 1985; Susskind et al, 1993]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Quantum field theory  in dS/Z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Quantum field theory </a:t>
            </a:r>
            <a:br/>
            <a:r>
              <a:t>in dS/Z</a:t>
            </a:r>
            <a:r>
              <a:rPr baseline="-5999"/>
              <a:t>2</a:t>
            </a:r>
            <a:r>
              <a:t> </a:t>
            </a:r>
          </a:p>
        </p:txBody>
      </p:sp>
      <p:sp>
        <p:nvSpPr>
          <p:cNvPr id="462" name="The geometry “forces” complementarity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82600" indent="-482600">
              <a:buBlip>
                <a:blip r:embed="rId2"/>
              </a:buBlip>
            </a:pPr>
            <a:r>
              <a:t>The geometry “forces” complementarity.</a:t>
            </a:r>
          </a:p>
          <a:p>
            <a:pPr marL="482600" indent="-482600">
              <a:buBlip>
                <a:blip r:embed="rId2"/>
              </a:buBlip>
            </a:pPr>
            <a:r>
              <a:t>Classically, same information for all observers.</a:t>
            </a:r>
          </a:p>
          <a:p>
            <a:pPr marL="482600" indent="-482600">
              <a:buBlip>
                <a:blip r:embed="rId2"/>
              </a:buBlip>
            </a:pPr>
            <a:r>
              <a:t>Quantum mechanically, have a prescription for translating info between observers.</a:t>
            </a:r>
          </a:p>
        </p:txBody>
      </p:sp>
      <p:sp>
        <p:nvSpPr>
          <p:cNvPr id="463" name="[Halpern, YN, 2015; Hackl, YN, 2016]"/>
          <p:cNvSpPr txBox="1"/>
          <p:nvPr/>
        </p:nvSpPr>
        <p:spPr>
          <a:xfrm>
            <a:off x="146913" y="9005011"/>
            <a:ext cx="6780074" cy="5065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600"/>
              </a:spcBef>
              <a:defRPr sz="3200"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>
              <a:defRPr sz="3600"/>
            </a:pPr>
            <a:r>
              <a:rPr sz="3200"/>
              <a:t>[Halpern, YN, 2015; Hackl, YN, 2016]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Translation between observer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Translation between observers</a:t>
            </a:r>
          </a:p>
        </p:txBody>
      </p:sp>
      <p:sp>
        <p:nvSpPr>
          <p:cNvPr id="466" name="Unify the world-pictures of different observers through a global “meta” structure."/>
          <p:cNvSpPr txBox="1"/>
          <p:nvPr>
            <p:ph type="body" sz="half" idx="1"/>
          </p:nvPr>
        </p:nvSpPr>
        <p:spPr>
          <a:xfrm>
            <a:off x="1270000" y="2639119"/>
            <a:ext cx="10464800" cy="263138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</a:lstStyle>
          <a:p>
            <a:pPr/>
            <a:r>
              <a:t>Unify the world-pictures of different observers through a global “meta” structure.</a:t>
            </a:r>
          </a:p>
        </p:txBody>
      </p:sp>
      <p:sp>
        <p:nvSpPr>
          <p:cNvPr id="467" name="Hermitian operators in observer’s picture"/>
          <p:cNvSpPr txBox="1"/>
          <p:nvPr/>
        </p:nvSpPr>
        <p:spPr>
          <a:xfrm>
            <a:off x="2300909" y="5199862"/>
            <a:ext cx="7958482" cy="1106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3600"/>
              </a:spcBef>
              <a:defRPr sz="3600"/>
            </a:pPr>
            <a:r>
              <a: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rPr>
              <a:t>Hermitian operators</a:t>
            </a:r>
            <a:r>
              <a:t> in observer’s picture</a:t>
            </a:r>
            <a:br/>
          </a:p>
        </p:txBody>
      </p:sp>
      <p:sp>
        <p:nvSpPr>
          <p:cNvPr id="468" name="Antipodally symmetric wavefunctions in global dS"/>
          <p:cNvSpPr txBox="1"/>
          <p:nvPr/>
        </p:nvSpPr>
        <p:spPr>
          <a:xfrm>
            <a:off x="1536700" y="7250912"/>
            <a:ext cx="9486901" cy="560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3600"/>
              </a:spcBef>
              <a:defRPr sz="3600"/>
            </a:pPr>
            <a:r>
              <a: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rPr>
              <a:t>Antipodally symmetric wavefunctions</a:t>
            </a:r>
            <a:r>
              <a:t> in global dS</a:t>
            </a:r>
          </a:p>
        </p:txBody>
      </p:sp>
      <p:pic>
        <p:nvPicPr>
          <p:cNvPr id="469" name="Double Arrow" descr="Double Arrow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6200000">
            <a:off x="5648834" y="6175107"/>
            <a:ext cx="1262632" cy="657465"/>
          </a:xfrm>
          <a:prstGeom prst="rect">
            <a:avLst/>
          </a:prstGeom>
        </p:spPr>
      </p:pic>
      <p:sp>
        <p:nvSpPr>
          <p:cNvPr id="471" name="[Halpern, YN, 2015; Hackl, YN, 2016]"/>
          <p:cNvSpPr txBox="1"/>
          <p:nvPr/>
        </p:nvSpPr>
        <p:spPr>
          <a:xfrm>
            <a:off x="146913" y="9005011"/>
            <a:ext cx="6780074" cy="5065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600"/>
              </a:spcBef>
              <a:defRPr sz="3200"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>
              <a:defRPr sz="3600"/>
            </a:pPr>
            <a:r>
              <a:rPr sz="3200"/>
              <a:t>[Halpern, YN, 2015; Hackl, YN, 2016]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Quantum field theory  in dS/Z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Quantum field theory </a:t>
            </a:r>
            <a:br/>
            <a:r>
              <a:t>in dS/Z</a:t>
            </a:r>
            <a:r>
              <a:rPr baseline="-5999"/>
              <a:t>2</a:t>
            </a:r>
            <a:r>
              <a:t> </a:t>
            </a:r>
          </a:p>
        </p:txBody>
      </p:sp>
      <p:sp>
        <p:nvSpPr>
          <p:cNvPr id="474" name="Observers agree on physics wherever they agree on time orientation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82600" indent="-482600">
              <a:buBlip>
                <a:blip r:embed="rId2"/>
              </a:buBlip>
            </a:pPr>
            <a:r>
              <a:t>Observers agree on physics wherever they agree on time orientation.</a:t>
            </a:r>
          </a:p>
          <a:p>
            <a:pPr marL="482600" indent="-482600">
              <a:buBlip>
                <a:blip r:embed="rId2"/>
              </a:buBlip>
            </a:pPr>
            <a:r>
              <a:t>However, </a:t>
            </a:r>
            <a:r>
              <a:rPr>
                <a:solidFill>
                  <a:schemeClr val="accent4"/>
                </a:solidFill>
              </a:rPr>
              <a:t>disagree </a:t>
            </a:r>
            <a:r>
              <a:t>on</a:t>
            </a:r>
            <a:r>
              <a:rPr>
                <a:solidFill>
                  <a:schemeClr val="accent4"/>
                </a:solidFill>
              </a:rPr>
              <a:t> entanglement </a:t>
            </a:r>
            <a:r>
              <a:t>across horizons</a:t>
            </a:r>
            <a:r>
              <a:t>.</a:t>
            </a:r>
          </a:p>
          <a:p>
            <a:pPr marL="482600" indent="-482600">
              <a:buBlip>
                <a:blip r:embed="rId2"/>
              </a:buBlip>
            </a:pPr>
            <a:r>
              <a:t>Nevertheless, </a:t>
            </a:r>
            <a:r>
              <a:rPr>
                <a:solidFill>
                  <a:schemeClr val="accent4"/>
                </a:solidFill>
              </a:rPr>
              <a:t>no obvious paradoxes</a:t>
            </a:r>
            <a:r>
              <a:t>. </a:t>
            </a:r>
            <a:br/>
            <a:r>
              <a:t>Generalized complementarity?</a:t>
            </a:r>
          </a:p>
        </p:txBody>
      </p:sp>
      <p:sp>
        <p:nvSpPr>
          <p:cNvPr id="475" name="[Halpern, YN, 2015; Hackl, YN, 2016]"/>
          <p:cNvSpPr txBox="1"/>
          <p:nvPr/>
        </p:nvSpPr>
        <p:spPr>
          <a:xfrm>
            <a:off x="146913" y="9005011"/>
            <a:ext cx="6780074" cy="5065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600"/>
              </a:spcBef>
              <a:defRPr sz="3200"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>
              <a:defRPr sz="3600"/>
            </a:pPr>
            <a:r>
              <a:rPr sz="3200"/>
              <a:t>[Halpern, YN, 2015; Hackl, YN, 2016]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n of the talk"/>
          <p:cNvSpPr txBox="1"/>
          <p:nvPr>
            <p:ph type="title"/>
          </p:nvPr>
        </p:nvSpPr>
        <p:spPr>
          <a:xfrm>
            <a:off x="698500" y="76200"/>
            <a:ext cx="10464800" cy="2540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/>
            <a:r>
              <a:t>Plan of the talk</a:t>
            </a:r>
          </a:p>
        </p:txBody>
      </p:sp>
      <p:sp>
        <p:nvSpPr>
          <p:cNvPr id="129" name="Intro to Higher-spin dS/CFT…"/>
          <p:cNvSpPr txBox="1"/>
          <p:nvPr>
            <p:ph type="body" idx="1"/>
          </p:nvPr>
        </p:nvSpPr>
        <p:spPr>
          <a:xfrm>
            <a:off x="722907" y="2240855"/>
            <a:ext cx="11558986" cy="661809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>
                <a:solidFill>
                  <a:schemeClr val="accent4"/>
                </a:solidFill>
              </a:defRPr>
            </a:pPr>
            <a:r>
              <a:t>Intro to Higher-spin dS/CFT</a:t>
            </a:r>
          </a:p>
          <a:p>
            <a:pPr>
              <a:buBlip>
                <a:blip r:embed="rId3"/>
              </a:buBlip>
            </a:pPr>
            <a:r>
              <a:t>Folding de Sitter space in half</a:t>
            </a:r>
          </a:p>
          <a:p>
            <a:pPr>
              <a:buBlip>
                <a:blip r:embed="rId3"/>
              </a:buBlip>
            </a:pPr>
            <a:r>
              <a:t>Observer-dependent quantum mechanics</a:t>
            </a:r>
          </a:p>
          <a:p>
            <a:pPr>
              <a:buBlip>
                <a:blip r:embed="rId3"/>
              </a:buBlip>
            </a:pPr>
            <a:r>
              <a:t>Massless holography in dS</a:t>
            </a:r>
            <a:r>
              <a:rPr baseline="-5999"/>
              <a:t>4</a:t>
            </a:r>
            <a:r>
              <a:t>/Z</a:t>
            </a:r>
            <a:r>
              <a:rPr baseline="-5999"/>
              <a:t>2</a:t>
            </a:r>
            <a:endParaRPr baseline="-5999"/>
          </a:p>
          <a:p>
            <a:pPr>
              <a:buBlip>
                <a:blip r:embed="rId3"/>
              </a:buBlip>
            </a:pPr>
            <a:r>
              <a:t>Higher-spin gravity on fixed geometry</a:t>
            </a:r>
          </a:p>
          <a:p>
            <a:pPr>
              <a:buBlip>
                <a:blip r:embed="rId3"/>
              </a:buBlip>
            </a:pPr>
            <a:r>
              <a:t>Bulk and CFT from twistor space</a:t>
            </a:r>
          </a:p>
          <a:p>
            <a:pPr>
              <a:buBlip>
                <a:blip r:embed="rId3"/>
              </a:buBlip>
            </a:pPr>
            <a:r>
              <a:t>Outlook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n of the talk"/>
          <p:cNvSpPr txBox="1"/>
          <p:nvPr>
            <p:ph type="title"/>
          </p:nvPr>
        </p:nvSpPr>
        <p:spPr>
          <a:xfrm>
            <a:off x="698500" y="76200"/>
            <a:ext cx="10464800" cy="2540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/>
            <a:r>
              <a:t>Plan of the talk</a:t>
            </a:r>
          </a:p>
        </p:txBody>
      </p:sp>
      <p:sp>
        <p:nvSpPr>
          <p:cNvPr id="478" name="Intro to Higher-spin dS/CFT…"/>
          <p:cNvSpPr txBox="1"/>
          <p:nvPr>
            <p:ph type="body" idx="1"/>
          </p:nvPr>
        </p:nvSpPr>
        <p:spPr>
          <a:xfrm>
            <a:off x="722907" y="2240855"/>
            <a:ext cx="11558986" cy="661809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Intro to Higher-spin dS/CFT</a:t>
            </a:r>
          </a:p>
          <a:p>
            <a:pPr>
              <a:buBlip>
                <a:blip r:embed="rId2"/>
              </a:buBlip>
            </a:pPr>
            <a:r>
              <a:t>Folding de Sitter space in half</a:t>
            </a:r>
          </a:p>
          <a:p>
            <a:pPr>
              <a:buBlip>
                <a:blip r:embed="rId2"/>
              </a:buBlip>
            </a:pPr>
            <a:r>
              <a:t>Observer-dependent quantum mechanics</a:t>
            </a:r>
          </a:p>
          <a:p>
            <a:pPr>
              <a:buBlip>
                <a:blip r:embed="rId3"/>
              </a:buBlip>
              <a:defRPr>
                <a:solidFill>
                  <a:schemeClr val="accent4"/>
                </a:solidFill>
              </a:defRPr>
            </a:pPr>
            <a:r>
              <a:t>Massless holography in dS</a:t>
            </a:r>
            <a:r>
              <a:rPr baseline="-5999"/>
              <a:t>4</a:t>
            </a:r>
            <a:r>
              <a:t>/Z</a:t>
            </a:r>
            <a:r>
              <a:rPr baseline="-5999"/>
              <a:t>2</a:t>
            </a:r>
            <a:endParaRPr baseline="-5999"/>
          </a:p>
          <a:p>
            <a:pPr>
              <a:buBlip>
                <a:blip r:embed="rId2"/>
              </a:buBlip>
            </a:pPr>
            <a:r>
              <a:t>Higher-spin gravity on fixed geometry</a:t>
            </a:r>
          </a:p>
          <a:p>
            <a:pPr>
              <a:buBlip>
                <a:blip r:embed="rId2"/>
              </a:buBlip>
            </a:pPr>
            <a:r>
              <a:t>Bulk and CFT from twistor space</a:t>
            </a:r>
          </a:p>
          <a:p>
            <a:pPr>
              <a:buBlip>
                <a:blip r:embed="rId2"/>
              </a:buBlip>
            </a:pPr>
            <a:r>
              <a:t>Outlook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Triangle"/>
          <p:cNvSpPr/>
          <p:nvPr/>
        </p:nvSpPr>
        <p:spPr>
          <a:xfrm flipH="1" rot="16200000">
            <a:off x="8363516" y="4752330"/>
            <a:ext cx="4612830" cy="2293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481" name="Holographic dictionary for free fields in dS4/Z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Holographic dictionary for free fields in dS</a:t>
            </a:r>
            <a:r>
              <a:rPr baseline="-5999"/>
              <a:t>4</a:t>
            </a:r>
            <a:r>
              <a:t>/Z</a:t>
            </a:r>
            <a:r>
              <a:rPr baseline="-5999"/>
              <a:t>2</a:t>
            </a:r>
          </a:p>
        </p:txBody>
      </p:sp>
      <p:sp>
        <p:nvSpPr>
          <p:cNvPr id="482" name="Express the operator algebra in a causal patch in terms of boundary fields.…"/>
          <p:cNvSpPr txBox="1"/>
          <p:nvPr>
            <p:ph type="body" sz="half" idx="1"/>
          </p:nvPr>
        </p:nvSpPr>
        <p:spPr>
          <a:xfrm>
            <a:off x="670665" y="2832100"/>
            <a:ext cx="5270501" cy="609600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3"/>
              </a:buBlip>
              <a:defRPr sz="3600"/>
            </a:pPr>
            <a:r>
              <a:t>Express the </a:t>
            </a:r>
            <a:r>
              <a:rPr>
                <a:solidFill>
                  <a:schemeClr val="accent4"/>
                </a:solidFill>
              </a:rPr>
              <a:t>operator algebra in a causal patch </a:t>
            </a:r>
            <a:r>
              <a:t>in terms of boundary fields.</a:t>
            </a:r>
          </a:p>
          <a:p>
            <a:pPr>
              <a:buBlip>
                <a:blip r:embed="rId3"/>
              </a:buBlip>
              <a:defRPr sz="3600"/>
            </a:pPr>
            <a:r>
              <a:t>Use only the </a:t>
            </a:r>
            <a:r>
              <a:rPr>
                <a:solidFill>
                  <a:schemeClr val="accent4"/>
                </a:solidFill>
              </a:rPr>
              <a:t>CFT partition function.</a:t>
            </a:r>
            <a:r>
              <a:t> No bulk calculations! </a:t>
            </a:r>
          </a:p>
        </p:txBody>
      </p:sp>
      <p:sp>
        <p:nvSpPr>
          <p:cNvPr id="483" name="Triangle"/>
          <p:cNvSpPr/>
          <p:nvPr/>
        </p:nvSpPr>
        <p:spPr>
          <a:xfrm rot="5400000">
            <a:off x="5963216" y="4745930"/>
            <a:ext cx="4612830" cy="2293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pic>
        <p:nvPicPr>
          <p:cNvPr id="484" name="Rectangle" descr="Rectangl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46065" y="3495079"/>
            <a:ext cx="4864200" cy="4808241"/>
          </a:xfrm>
          <a:prstGeom prst="rect">
            <a:avLst/>
          </a:prstGeom>
        </p:spPr>
      </p:pic>
      <p:pic>
        <p:nvPicPr>
          <p:cNvPr id="486" name="Line" descr="Lin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8900000">
            <a:off x="6119930" y="5848349"/>
            <a:ext cx="6716470" cy="88901"/>
          </a:xfrm>
          <a:prstGeom prst="rect">
            <a:avLst/>
          </a:prstGeom>
        </p:spPr>
      </p:pic>
      <p:pic>
        <p:nvPicPr>
          <p:cNvPr id="488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3500000">
            <a:off x="6119930" y="5854749"/>
            <a:ext cx="6716470" cy="88901"/>
          </a:xfrm>
          <a:prstGeom prst="rect">
            <a:avLst/>
          </a:prstGeom>
        </p:spPr>
      </p:pic>
      <p:sp>
        <p:nvSpPr>
          <p:cNvPr id="490" name="Circle"/>
          <p:cNvSpPr/>
          <p:nvPr/>
        </p:nvSpPr>
        <p:spPr>
          <a:xfrm>
            <a:off x="6944465" y="3371899"/>
            <a:ext cx="323107" cy="3231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491" name="Circle"/>
          <p:cNvSpPr/>
          <p:nvPr/>
        </p:nvSpPr>
        <p:spPr>
          <a:xfrm>
            <a:off x="6931765" y="8108999"/>
            <a:ext cx="323107" cy="323107"/>
          </a:xfrm>
          <a:prstGeom prst="ellipse">
            <a:avLst/>
          </a:prstGeom>
          <a:solidFill>
            <a:schemeClr val="accent3">
              <a:satOff val="-7512"/>
              <a:lumOff val="-14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pic>
        <p:nvPicPr>
          <p:cNvPr id="492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03215" y="5874909"/>
            <a:ext cx="395545" cy="63501"/>
          </a:xfrm>
          <a:prstGeom prst="rect">
            <a:avLst/>
          </a:prstGeom>
        </p:spPr>
      </p:pic>
      <p:pic>
        <p:nvPicPr>
          <p:cNvPr id="494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540691" y="5867449"/>
            <a:ext cx="395545" cy="63501"/>
          </a:xfrm>
          <a:prstGeom prst="rect">
            <a:avLst/>
          </a:prstGeom>
        </p:spPr>
      </p:pic>
      <p:pic>
        <p:nvPicPr>
          <p:cNvPr id="496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978167" y="5867449"/>
            <a:ext cx="395545" cy="63501"/>
          </a:xfrm>
          <a:prstGeom prst="rect">
            <a:avLst/>
          </a:prstGeom>
        </p:spPr>
      </p:pic>
      <p:pic>
        <p:nvPicPr>
          <p:cNvPr id="498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415643" y="5867449"/>
            <a:ext cx="395545" cy="63501"/>
          </a:xfrm>
          <a:prstGeom prst="rect">
            <a:avLst/>
          </a:prstGeom>
        </p:spPr>
      </p:pic>
      <p:pic>
        <p:nvPicPr>
          <p:cNvPr id="500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853119" y="5867449"/>
            <a:ext cx="395545" cy="63501"/>
          </a:xfrm>
          <a:prstGeom prst="rect">
            <a:avLst/>
          </a:prstGeom>
        </p:spPr>
      </p:pic>
      <p:pic>
        <p:nvPicPr>
          <p:cNvPr id="502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719663" y="5867449"/>
            <a:ext cx="395545" cy="63501"/>
          </a:xfrm>
          <a:prstGeom prst="rect">
            <a:avLst/>
          </a:prstGeom>
        </p:spPr>
      </p:pic>
      <p:pic>
        <p:nvPicPr>
          <p:cNvPr id="504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290595" y="5867449"/>
            <a:ext cx="395545" cy="63501"/>
          </a:xfrm>
          <a:prstGeom prst="rect">
            <a:avLst/>
          </a:prstGeom>
        </p:spPr>
      </p:pic>
      <p:pic>
        <p:nvPicPr>
          <p:cNvPr id="506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165547" y="5867449"/>
            <a:ext cx="395545" cy="63501"/>
          </a:xfrm>
          <a:prstGeom prst="rect">
            <a:avLst/>
          </a:prstGeom>
        </p:spPr>
      </p:pic>
      <p:pic>
        <p:nvPicPr>
          <p:cNvPr id="508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598096" y="5867449"/>
            <a:ext cx="395545" cy="63501"/>
          </a:xfrm>
          <a:prstGeom prst="rect">
            <a:avLst/>
          </a:prstGeom>
        </p:spPr>
      </p:pic>
      <p:pic>
        <p:nvPicPr>
          <p:cNvPr id="510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019040" y="5867449"/>
            <a:ext cx="395545" cy="63501"/>
          </a:xfrm>
          <a:prstGeom prst="rect">
            <a:avLst/>
          </a:prstGeom>
        </p:spPr>
      </p:pic>
      <p:pic>
        <p:nvPicPr>
          <p:cNvPr id="512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461159" y="5867449"/>
            <a:ext cx="395545" cy="63501"/>
          </a:xfrm>
          <a:prstGeom prst="rect">
            <a:avLst/>
          </a:prstGeom>
        </p:spPr>
      </p:pic>
      <p:pic>
        <p:nvPicPr>
          <p:cNvPr id="514" name="Line" descr="Lin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600070" y="4916912"/>
            <a:ext cx="424348" cy="1923698"/>
          </a:xfrm>
          <a:prstGeom prst="rect">
            <a:avLst/>
          </a:prstGeom>
        </p:spPr>
      </p:pic>
      <p:pic>
        <p:nvPicPr>
          <p:cNvPr id="516" name="Line" descr="Lin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10800000">
            <a:off x="10952317" y="4921743"/>
            <a:ext cx="424348" cy="1923698"/>
          </a:xfrm>
          <a:prstGeom prst="rect">
            <a:avLst/>
          </a:prstGeom>
        </p:spPr>
      </p:pic>
      <p:sp>
        <p:nvSpPr>
          <p:cNvPr id="518" name="Circle"/>
          <p:cNvSpPr/>
          <p:nvPr/>
        </p:nvSpPr>
        <p:spPr>
          <a:xfrm>
            <a:off x="11681565" y="3397299"/>
            <a:ext cx="323107" cy="323107"/>
          </a:xfrm>
          <a:prstGeom prst="ellipse">
            <a:avLst/>
          </a:prstGeom>
          <a:solidFill>
            <a:schemeClr val="accent3">
              <a:satOff val="-7512"/>
              <a:lumOff val="-14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519" name="Circle"/>
          <p:cNvSpPr/>
          <p:nvPr/>
        </p:nvSpPr>
        <p:spPr>
          <a:xfrm>
            <a:off x="11681565" y="8077993"/>
            <a:ext cx="323107" cy="3231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520" name="pfinal"/>
          <p:cNvSpPr txBox="1"/>
          <p:nvPr/>
        </p:nvSpPr>
        <p:spPr>
          <a:xfrm>
            <a:off x="6293002" y="2736239"/>
            <a:ext cx="991033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final</a:t>
            </a:r>
          </a:p>
        </p:txBody>
      </p:sp>
      <p:sp>
        <p:nvSpPr>
          <p:cNvPr id="521" name="pinitial"/>
          <p:cNvSpPr txBox="1"/>
          <p:nvPr/>
        </p:nvSpPr>
        <p:spPr>
          <a:xfrm>
            <a:off x="6382638" y="8414640"/>
            <a:ext cx="1116560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initial</a:t>
            </a:r>
          </a:p>
        </p:txBody>
      </p:sp>
      <p:sp>
        <p:nvSpPr>
          <p:cNvPr id="522" name="pfinal"/>
          <p:cNvSpPr txBox="1"/>
          <p:nvPr/>
        </p:nvSpPr>
        <p:spPr>
          <a:xfrm>
            <a:off x="11347602" y="8414640"/>
            <a:ext cx="991033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final</a:t>
            </a:r>
          </a:p>
        </p:txBody>
      </p:sp>
      <p:sp>
        <p:nvSpPr>
          <p:cNvPr id="523" name="pinitial"/>
          <p:cNvSpPr txBox="1"/>
          <p:nvPr/>
        </p:nvSpPr>
        <p:spPr>
          <a:xfrm>
            <a:off x="11284838" y="2739119"/>
            <a:ext cx="1116560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</a:t>
            </a:r>
            <a:r>
              <a:rPr baseline="-5999"/>
              <a:t>initial</a:t>
            </a:r>
          </a:p>
        </p:txBody>
      </p:sp>
      <p:pic>
        <p:nvPicPr>
          <p:cNvPr id="524" name="pasted-image.pdf" descr="pasted-image.pdf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247068" y="2941069"/>
            <a:ext cx="558801" cy="431801"/>
          </a:xfrm>
          <a:prstGeom prst="rect">
            <a:avLst/>
          </a:prstGeom>
          <a:ln w="88900">
            <a:miter lim="400000"/>
          </a:ln>
        </p:spPr>
      </p:pic>
      <p:pic>
        <p:nvPicPr>
          <p:cNvPr id="525" name="pasted-image.pdf" descr="pasted-image.pdf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259768" y="8362060"/>
            <a:ext cx="558801" cy="43180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Solution  (scalar field example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Solution </a:t>
            </a:r>
            <a:br/>
            <a:r>
              <a:t>(scalar field example)</a:t>
            </a:r>
          </a:p>
        </p:txBody>
      </p:sp>
      <p:sp>
        <p:nvSpPr>
          <p:cNvPr id="528" name="Boundary field modes:"/>
          <p:cNvSpPr txBox="1"/>
          <p:nvPr/>
        </p:nvSpPr>
        <p:spPr>
          <a:xfrm>
            <a:off x="609600" y="3060839"/>
            <a:ext cx="5169332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pPr/>
            <a:r>
              <a:t>Boundary field modes:</a:t>
            </a:r>
          </a:p>
        </p:txBody>
      </p:sp>
      <p:sp>
        <p:nvSpPr>
          <p:cNvPr id="529" name="CFT partition function:"/>
          <p:cNvSpPr txBox="1"/>
          <p:nvPr/>
        </p:nvSpPr>
        <p:spPr>
          <a:xfrm>
            <a:off x="609600" y="4216539"/>
            <a:ext cx="5028515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pPr/>
            <a:r>
              <a:t>CFT partition function:</a:t>
            </a:r>
          </a:p>
        </p:txBody>
      </p:sp>
      <p:sp>
        <p:nvSpPr>
          <p:cNvPr id="530" name="Causal-patch operator algebra:"/>
          <p:cNvSpPr txBox="1"/>
          <p:nvPr/>
        </p:nvSpPr>
        <p:spPr>
          <a:xfrm>
            <a:off x="571500" y="6781939"/>
            <a:ext cx="6931152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/>
          </a:lstStyle>
          <a:p>
            <a:pPr/>
            <a:r>
              <a:t>Causal-patch operator algebra:</a:t>
            </a:r>
          </a:p>
        </p:txBody>
      </p:sp>
      <p:pic>
        <p:nvPicPr>
          <p:cNvPr id="531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00750" y="3143250"/>
            <a:ext cx="1257300" cy="469900"/>
          </a:xfrm>
          <a:prstGeom prst="rect">
            <a:avLst/>
          </a:prstGeom>
          <a:ln w="88900">
            <a:miter lim="400000"/>
          </a:ln>
        </p:spPr>
      </p:pic>
      <p:pic>
        <p:nvPicPr>
          <p:cNvPr id="532" name="pasted-image.pdf" descr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2150" y="7660719"/>
            <a:ext cx="11874500" cy="1143001"/>
          </a:xfrm>
          <a:prstGeom prst="rect">
            <a:avLst/>
          </a:prstGeom>
          <a:ln w="88900">
            <a:miter lim="400000"/>
          </a:ln>
        </p:spPr>
      </p:pic>
      <p:pic>
        <p:nvPicPr>
          <p:cNvPr id="533" name="pasted-image.pdf" descr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98700" y="5064679"/>
            <a:ext cx="8407400" cy="138430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What went into this result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went into this result?</a:t>
            </a:r>
          </a:p>
        </p:txBody>
      </p:sp>
      <p:sp>
        <p:nvSpPr>
          <p:cNvPr id="536" name="R×O(3) symmetry of the causal patch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R×O(3) symmetry of the causal patch.</a:t>
            </a:r>
          </a:p>
          <a:p>
            <a:pPr>
              <a:buBlip>
                <a:blip r:embed="rId2"/>
              </a:buBlip>
            </a:pPr>
            <a:r>
              <a:t>Linearity of the free field equations.</a:t>
            </a:r>
          </a:p>
          <a:p>
            <a:pPr>
              <a:buBlip>
                <a:blip r:embed="rId2"/>
              </a:buBlip>
              <a:defRPr>
                <a:solidFill>
                  <a:schemeClr val="accent4"/>
                </a:solidFill>
              </a:defRPr>
            </a:pPr>
            <a:r>
              <a:t>Masslessness:</a:t>
            </a:r>
            <a:br/>
            <a:r>
              <a:rPr>
                <a:solidFill>
                  <a:srgbClr val="FFFFFF"/>
                </a:solidFill>
              </a:rPr>
              <a:t>Massless fields have a</a:t>
            </a:r>
            <a:r>
              <a:t> special relation </a:t>
            </a:r>
            <a:r>
              <a:rPr>
                <a:solidFill>
                  <a:srgbClr val="FFFFFF"/>
                </a:solidFill>
              </a:rPr>
              <a:t>between boundary</a:t>
            </a:r>
            <a:r>
              <a:t> data at ∞ </a:t>
            </a:r>
            <a:r>
              <a:rPr>
                <a:solidFill>
                  <a:srgbClr val="FFFFFF"/>
                </a:solidFill>
              </a:rPr>
              <a:t>and the</a:t>
            </a:r>
            <a:r>
              <a:t> dS/Z</a:t>
            </a:r>
            <a:r>
              <a:rPr baseline="-5999"/>
              <a:t>2</a:t>
            </a:r>
            <a:r>
              <a:t> topology.</a:t>
            </a:r>
          </a:p>
        </p:txBody>
      </p:sp>
      <p:sp>
        <p:nvSpPr>
          <p:cNvPr id="537" name="[YN, 2014]"/>
          <p:cNvSpPr txBox="1"/>
          <p:nvPr/>
        </p:nvSpPr>
        <p:spPr>
          <a:xfrm>
            <a:off x="1829663" y="7735011"/>
            <a:ext cx="2106474" cy="5065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600"/>
              </a:spcBef>
              <a:defRPr sz="3200">
                <a:solidFill>
                  <a:schemeClr val="accent3">
                    <a:hueOff val="-74787"/>
                    <a:lumOff val="12067"/>
                  </a:schemeClr>
                </a:solidFill>
              </a:defRPr>
            </a:lvl1pPr>
          </a:lstStyle>
          <a:p>
            <a:pPr>
              <a:defRPr sz="3600">
                <a:solidFill>
                  <a:schemeClr val="accent4"/>
                </a:solidFill>
              </a:defRPr>
            </a:pPr>
            <a:r>
              <a:rPr sz="3200">
                <a:solidFill>
                  <a:schemeClr val="accent3">
                    <a:hueOff val="-74787"/>
                    <a:lumOff val="12067"/>
                  </a:schemeClr>
                </a:solidFill>
              </a:rPr>
              <a:t>[YN, 2014]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rospects for full  higher-spin gravit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Prospects for full </a:t>
            </a:r>
            <a:br/>
            <a:r>
              <a:t>higher-spin gravity</a:t>
            </a:r>
          </a:p>
        </p:txBody>
      </p:sp>
      <p:sp>
        <p:nvSpPr>
          <p:cNvPr id="540" name="Good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29768">
              <a:spcBef>
                <a:spcPts val="3300"/>
              </a:spcBef>
              <a:buSzTx/>
              <a:buNone/>
              <a:defRPr sz="3384">
                <a:solidFill>
                  <a:schemeClr val="accent3"/>
                </a:solidFill>
              </a:defRPr>
            </a:pPr>
            <a:r>
              <a:t>Good: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dS/Z</a:t>
            </a:r>
            <a:r>
              <a:rPr baseline="-5999"/>
              <a:t>2</a:t>
            </a:r>
            <a:r>
              <a:t> holography likes massless fields.</a:t>
            </a:r>
            <a:br/>
            <a:r>
              <a:t>HS theory has </a:t>
            </a:r>
            <a:r>
              <a:rPr>
                <a:solidFill>
                  <a:schemeClr val="accent4"/>
                </a:solidFill>
              </a:rPr>
              <a:t>only massless fields.</a:t>
            </a:r>
            <a:endParaRPr>
              <a:solidFill>
                <a:schemeClr val="accent4"/>
              </a:solidFill>
            </a:endParaRPr>
          </a:p>
          <a:p>
            <a:pPr marL="0" indent="0" defTabSz="429768">
              <a:spcBef>
                <a:spcPts val="3300"/>
              </a:spcBef>
              <a:buSzTx/>
              <a:buNone/>
              <a:defRPr sz="3384">
                <a:solidFill>
                  <a:schemeClr val="accent3"/>
                </a:solidFill>
              </a:defRPr>
            </a:pPr>
            <a:r>
              <a:t>Scary:</a:t>
            </a:r>
            <a:endParaRPr>
              <a:solidFill>
                <a:schemeClr val="accent4"/>
              </a:solidFill>
            </a:endParaRP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What to do without the </a:t>
            </a:r>
            <a:r>
              <a:rPr>
                <a:solidFill>
                  <a:schemeClr val="accent4"/>
                </a:solidFill>
              </a:rPr>
              <a:t>pure dS geometry</a:t>
            </a:r>
            <a:r>
              <a:t>?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How to handle the complicated </a:t>
            </a:r>
            <a:r>
              <a:rPr>
                <a:solidFill>
                  <a:schemeClr val="accent4"/>
                </a:solidFill>
              </a:rPr>
              <a:t>bulk interactions</a:t>
            </a:r>
            <a:r>
              <a:t>?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rPr>
                <a:solidFill>
                  <a:schemeClr val="accent4"/>
                </a:solidFill>
              </a:rPr>
              <a:t>What do horizons mean</a:t>
            </a:r>
            <a:r>
              <a:t> in HS theory, anyway?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Cause for hope: Higher spins are magic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Cause for hope:</a:t>
            </a:r>
            <a:br/>
            <a:r>
              <a:t>Higher spins are magic.</a:t>
            </a:r>
          </a:p>
        </p:txBody>
      </p:sp>
      <p:pic>
        <p:nvPicPr>
          <p:cNvPr id="543" name="mini-vanilla-cake-eaten-by-man-fuel.jpg" descr="mini-vanilla-cake-eaten-by-man-fue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21761" y="3799923"/>
            <a:ext cx="5095379" cy="3821534"/>
          </a:xfrm>
          <a:prstGeom prst="rect">
            <a:avLst/>
          </a:prstGeom>
          <a:ln w="88900">
            <a:miter lim="400000"/>
          </a:ln>
        </p:spPr>
      </p:pic>
      <p:pic>
        <p:nvPicPr>
          <p:cNvPr id="544" name="CakeCropped.png" descr="CakeCropped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5310" y="3799923"/>
            <a:ext cx="5081066" cy="3821534"/>
          </a:xfrm>
          <a:prstGeom prst="rect">
            <a:avLst/>
          </a:prstGeom>
          <a:ln w="88900">
            <a:miter lim="400000"/>
          </a:ln>
        </p:spPr>
      </p:pic>
      <p:sp>
        <p:nvSpPr>
          <p:cNvPr id="545" name="="/>
          <p:cNvSpPr txBox="1"/>
          <p:nvPr/>
        </p:nvSpPr>
        <p:spPr>
          <a:xfrm>
            <a:off x="5887931" y="4670450"/>
            <a:ext cx="1160375" cy="193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400"/>
            </a:lvl1pPr>
          </a:lstStyle>
          <a:p>
            <a:pPr/>
            <a:r>
              <a:t>=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rospects for full  higher-spin gravit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Prospects for full </a:t>
            </a:r>
            <a:br/>
            <a:r>
              <a:t>higher-spin gravity</a:t>
            </a:r>
          </a:p>
        </p:txBody>
      </p:sp>
      <p:sp>
        <p:nvSpPr>
          <p:cNvPr id="548" name="Good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29768">
              <a:spcBef>
                <a:spcPts val="3300"/>
              </a:spcBef>
              <a:buSzTx/>
              <a:buNone/>
              <a:defRPr sz="3384">
                <a:solidFill>
                  <a:schemeClr val="accent3"/>
                </a:solidFill>
              </a:defRPr>
            </a:pPr>
            <a:r>
              <a:t>Good: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dS/Z</a:t>
            </a:r>
            <a:r>
              <a:rPr baseline="-5999"/>
              <a:t>2</a:t>
            </a:r>
            <a:r>
              <a:t> holography likes massless fields.</a:t>
            </a:r>
            <a:br/>
            <a:r>
              <a:t>HS theory has </a:t>
            </a:r>
            <a:r>
              <a:rPr>
                <a:solidFill>
                  <a:schemeClr val="accent4"/>
                </a:solidFill>
              </a:rPr>
              <a:t>only massless fields.</a:t>
            </a:r>
            <a:endParaRPr>
              <a:solidFill>
                <a:schemeClr val="accent4"/>
              </a:solidFill>
            </a:endParaRPr>
          </a:p>
          <a:p>
            <a:pPr marL="0" indent="0" defTabSz="429768">
              <a:spcBef>
                <a:spcPts val="3300"/>
              </a:spcBef>
              <a:buSzTx/>
              <a:buNone/>
              <a:defRPr sz="3384">
                <a:solidFill>
                  <a:schemeClr val="accent3"/>
                </a:solidFill>
              </a:defRPr>
            </a:pPr>
            <a:r>
              <a:t>Scary:</a:t>
            </a:r>
            <a:endParaRPr>
              <a:solidFill>
                <a:schemeClr val="accent4"/>
              </a:solidFill>
            </a:endParaRP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What to do without the </a:t>
            </a:r>
            <a:r>
              <a:rPr>
                <a:solidFill>
                  <a:schemeClr val="accent4"/>
                </a:solidFill>
              </a:rPr>
              <a:t>pure dS geometry</a:t>
            </a:r>
            <a:r>
              <a:t>?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How to handle the complicated </a:t>
            </a:r>
            <a:r>
              <a:rPr>
                <a:solidFill>
                  <a:schemeClr val="accent4"/>
                </a:solidFill>
              </a:rPr>
              <a:t>bulk interactions</a:t>
            </a:r>
            <a:r>
              <a:t>?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rPr>
                <a:solidFill>
                  <a:schemeClr val="accent4"/>
                </a:solidFill>
              </a:rPr>
              <a:t>What do horizons mean</a:t>
            </a:r>
            <a:r>
              <a:t> in HS theory, anyway?</a:t>
            </a:r>
          </a:p>
        </p:txBody>
      </p:sp>
      <p:pic>
        <p:nvPicPr>
          <p:cNvPr id="549" name="Oval" descr="Oval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88050" y="5715000"/>
            <a:ext cx="4056460" cy="13208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Plan of the talk"/>
          <p:cNvSpPr txBox="1"/>
          <p:nvPr>
            <p:ph type="title"/>
          </p:nvPr>
        </p:nvSpPr>
        <p:spPr>
          <a:xfrm>
            <a:off x="698500" y="76200"/>
            <a:ext cx="10464800" cy="2540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/>
            <a:r>
              <a:t>Plan of the talk</a:t>
            </a:r>
          </a:p>
        </p:txBody>
      </p:sp>
      <p:sp>
        <p:nvSpPr>
          <p:cNvPr id="553" name="Intro to Higher-spin dS/CFT…"/>
          <p:cNvSpPr txBox="1"/>
          <p:nvPr>
            <p:ph type="body" idx="1"/>
          </p:nvPr>
        </p:nvSpPr>
        <p:spPr>
          <a:xfrm>
            <a:off x="722907" y="2240855"/>
            <a:ext cx="11558986" cy="661809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Intro to Higher-spin dS/CFT</a:t>
            </a:r>
          </a:p>
          <a:p>
            <a:pPr>
              <a:buBlip>
                <a:blip r:embed="rId2"/>
              </a:buBlip>
            </a:pPr>
            <a:r>
              <a:t>Folding de Sitter space in half</a:t>
            </a:r>
          </a:p>
          <a:p>
            <a:pPr>
              <a:buBlip>
                <a:blip r:embed="rId2"/>
              </a:buBlip>
            </a:pPr>
            <a:r>
              <a:t>Observer-dependent quantum mechanics</a:t>
            </a:r>
          </a:p>
          <a:p>
            <a:pPr>
              <a:buBlip>
                <a:blip r:embed="rId2"/>
              </a:buBlip>
            </a:pPr>
            <a:r>
              <a:t>Massless holography in dS</a:t>
            </a:r>
            <a:r>
              <a:rPr baseline="-5999"/>
              <a:t>4</a:t>
            </a:r>
            <a:r>
              <a:t>/Z</a:t>
            </a:r>
            <a:r>
              <a:rPr baseline="-5999"/>
              <a:t>2</a:t>
            </a:r>
            <a:endParaRPr baseline="-5999"/>
          </a:p>
          <a:p>
            <a:pPr>
              <a:buBlip>
                <a:blip r:embed="rId3"/>
              </a:buBlip>
              <a:defRPr>
                <a:solidFill>
                  <a:schemeClr val="accent4"/>
                </a:solidFill>
              </a:defRPr>
            </a:pPr>
            <a:r>
              <a:t>Higher-spin gravity on fixed geometry</a:t>
            </a:r>
          </a:p>
          <a:p>
            <a:pPr>
              <a:buBlip>
                <a:blip r:embed="rId2"/>
              </a:buBlip>
            </a:pPr>
            <a:r>
              <a:t>Bulk and CFT from twistor space</a:t>
            </a:r>
          </a:p>
          <a:p>
            <a:pPr>
              <a:buBlip>
                <a:blip r:embed="rId2"/>
              </a:buBlip>
            </a:pPr>
            <a:r>
              <a:t>Outlook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Vasiliev’s field equations  are “Unfolded”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Vasiliev’s field equations </a:t>
            </a:r>
            <a:br/>
            <a:r>
              <a:t>are “Unfolded”</a:t>
            </a:r>
          </a:p>
        </p:txBody>
      </p:sp>
      <p:sp>
        <p:nvSpPr>
          <p:cNvPr id="556" name="Equations written in terms of “Master Fields”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Equations written in terms of “Master Fields”.</a:t>
            </a:r>
          </a:p>
          <a:p>
            <a:pPr>
              <a:buBlip>
                <a:blip r:embed="rId2"/>
              </a:buBlip>
            </a:pPr>
            <a:r>
              <a:t>Contain not only fields of every spin, </a:t>
            </a:r>
            <a:br/>
            <a:r>
              <a:t>but also Taylor series of derivatives.</a:t>
            </a:r>
          </a:p>
          <a:p>
            <a:pPr>
              <a:buBlip>
                <a:blip r:embed="rId2"/>
              </a:buBlip>
            </a:pPr>
            <a:r>
              <a:t>The </a:t>
            </a:r>
            <a:r>
              <a:rPr>
                <a:solidFill>
                  <a:schemeClr val="accent4"/>
                </a:solidFill>
              </a:rPr>
              <a:t>whole solution</a:t>
            </a:r>
            <a:r>
              <a:t> encoded at </a:t>
            </a:r>
            <a:r>
              <a:rPr>
                <a:solidFill>
                  <a:schemeClr val="accent4"/>
                </a:solidFill>
              </a:rPr>
              <a:t>every point!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Different symmetry structu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Different symmetry structure</a:t>
            </a:r>
          </a:p>
        </p:txBody>
      </p:sp>
      <p:sp>
        <p:nvSpPr>
          <p:cNvPr id="559" name="Since fields go together with derivatives, HS gauge group includes internal translations, separate from diffeomorphisms.…"/>
          <p:cNvSpPr txBox="1"/>
          <p:nvPr>
            <p:ph type="body" idx="1"/>
          </p:nvPr>
        </p:nvSpPr>
        <p:spPr>
          <a:xfrm>
            <a:off x="1270000" y="2895600"/>
            <a:ext cx="10464800" cy="574040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Since fields go together with derivatives, HS gauge group includes </a:t>
            </a:r>
            <a:r>
              <a:rPr>
                <a:solidFill>
                  <a:schemeClr val="accent4"/>
                </a:solidFill>
              </a:rPr>
              <a:t>internal translations, separate from diffeomorphisms.</a:t>
            </a:r>
          </a:p>
          <a:p>
            <a:pPr>
              <a:buBlip>
                <a:blip r:embed="rId2"/>
              </a:buBlip>
            </a:pPr>
            <a:r>
              <a:t>The spin-2 field is tied to “internal” translations, </a:t>
            </a:r>
            <a:r>
              <a:rPr>
                <a:solidFill>
                  <a:schemeClr val="accent4"/>
                </a:solidFill>
              </a:rPr>
              <a:t>Diffeomorphisms not essential</a:t>
            </a:r>
            <a:r>
              <a:t> to the dynamics!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Quantum Gravity in 1997-98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Quantum Gravity in 1997-98</a:t>
            </a:r>
          </a:p>
        </p:txBody>
      </p:sp>
      <p:sp>
        <p:nvSpPr>
          <p:cNvPr id="132" name="AdS/CFT: first (by my standards) working models of quantum gravity.…"/>
          <p:cNvSpPr txBox="1"/>
          <p:nvPr>
            <p:ph type="body" idx="1"/>
          </p:nvPr>
        </p:nvSpPr>
        <p:spPr>
          <a:xfrm>
            <a:off x="1270000" y="2911723"/>
            <a:ext cx="10464800" cy="545415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buBlip>
                <a:blip r:embed="rId2"/>
              </a:buBlip>
            </a:pPr>
            <a:r>
              <a:rPr>
                <a:solidFill>
                  <a:schemeClr val="accent5"/>
                </a:solidFill>
              </a:rPr>
              <a:t>AdS/CFT</a:t>
            </a:r>
            <a:r>
              <a:t>: first (by my standards) </a:t>
            </a:r>
            <a:r>
              <a:rPr>
                <a:solidFill>
                  <a:schemeClr val="accent4"/>
                </a:solidFill>
              </a:rPr>
              <a:t>working models</a:t>
            </a:r>
            <a:r>
              <a:t> of quantum gravity.</a:t>
            </a:r>
          </a:p>
          <a:p>
            <a:pPr>
              <a:lnSpc>
                <a:spcPct val="120000"/>
              </a:lnSpc>
              <a:buBlip>
                <a:blip r:embed="rId2"/>
              </a:buBlip>
            </a:pPr>
            <a:r>
              <a:rPr>
                <a:solidFill>
                  <a:schemeClr val="accent5"/>
                </a:solidFill>
              </a:rPr>
              <a:t>Positive Λ</a:t>
            </a:r>
            <a:r>
              <a:t>: all such models </a:t>
            </a:r>
            <a:r>
              <a:rPr>
                <a:solidFill>
                  <a:schemeClr val="accent4"/>
                </a:solidFill>
              </a:rPr>
              <a:t>observationally falsified</a:t>
            </a:r>
            <a:r>
              <a:t>.</a:t>
            </a:r>
          </a:p>
          <a:p>
            <a:pPr>
              <a:lnSpc>
                <a:spcPct val="120000"/>
              </a:lnSpc>
              <a:buBlip>
                <a:blip r:embed="rId2"/>
              </a:buBlip>
            </a:pPr>
            <a:r>
              <a:t>Contact with experiment at cosmological scales. Through holography, quantum gravity is not just about the Planck length!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The diff-invariant  Vasiliev field equatio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diff-invariant </a:t>
            </a:r>
            <a:br/>
            <a:r>
              <a:t>Vasiliev field equations</a:t>
            </a:r>
          </a:p>
        </p:txBody>
      </p:sp>
      <p:pic>
        <p:nvPicPr>
          <p:cNvPr id="562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51100" y="4367262"/>
            <a:ext cx="8102600" cy="469901"/>
          </a:xfrm>
          <a:prstGeom prst="rect">
            <a:avLst/>
          </a:prstGeom>
          <a:ln w="88900">
            <a:miter lim="400000"/>
          </a:ln>
        </p:spPr>
      </p:pic>
      <p:pic>
        <p:nvPicPr>
          <p:cNvPr id="563" name="pasted-image.pdf" descr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12900" y="3349724"/>
            <a:ext cx="9779000" cy="520701"/>
          </a:xfrm>
          <a:prstGeom prst="rect">
            <a:avLst/>
          </a:prstGeom>
          <a:ln w="88900">
            <a:miter lim="400000"/>
          </a:ln>
        </p:spPr>
      </p:pic>
      <p:pic>
        <p:nvPicPr>
          <p:cNvPr id="564" name="pasted-image.pdf" descr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97350" y="5391150"/>
            <a:ext cx="3505201" cy="368300"/>
          </a:xfrm>
          <a:prstGeom prst="rect">
            <a:avLst/>
          </a:prstGeom>
          <a:ln w="88900">
            <a:miter lim="400000"/>
          </a:ln>
        </p:spPr>
      </p:pic>
      <p:sp>
        <p:nvSpPr>
          <p:cNvPr id="565" name="“Gravitational”. Interesting to study."/>
          <p:cNvSpPr txBox="1"/>
          <p:nvPr/>
        </p:nvSpPr>
        <p:spPr>
          <a:xfrm>
            <a:off x="3048711" y="6841436"/>
            <a:ext cx="6907378" cy="560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3600"/>
              </a:spcBef>
              <a:defRPr sz="3600"/>
            </a:pPr>
            <a:r>
              <a:t>“Gravitational”. </a:t>
            </a:r>
            <a:r>
              <a: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rPr>
              <a:t>Interesting</a:t>
            </a:r>
            <a:r>
              <a:t> to study.</a:t>
            </a:r>
          </a:p>
        </p:txBody>
      </p:sp>
      <p:pic>
        <p:nvPicPr>
          <p:cNvPr id="566" name="Rounded Rectangle" descr="Rounded Rectangl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622880" y="6461224"/>
            <a:ext cx="7759040" cy="132080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Vasiliev field equations on fixed (A)dS geometr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Vasiliev field equations</a:t>
            </a:r>
            <a:br/>
            <a:r>
              <a:t>on fixed (A)dS geometry</a:t>
            </a:r>
          </a:p>
        </p:txBody>
      </p:sp>
      <p:pic>
        <p:nvPicPr>
          <p:cNvPr id="570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2900" y="3349724"/>
            <a:ext cx="9779000" cy="520701"/>
          </a:xfrm>
          <a:prstGeom prst="rect">
            <a:avLst/>
          </a:prstGeom>
          <a:ln w="88900">
            <a:miter lim="400000"/>
          </a:ln>
        </p:spPr>
      </p:pic>
      <p:pic>
        <p:nvPicPr>
          <p:cNvPr id="571" name="pasted-image.pdf" descr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87600" y="4368800"/>
            <a:ext cx="8382000" cy="469900"/>
          </a:xfrm>
          <a:prstGeom prst="rect">
            <a:avLst/>
          </a:prstGeom>
          <a:ln w="88900">
            <a:miter lim="400000"/>
          </a:ln>
        </p:spPr>
      </p:pic>
      <p:pic>
        <p:nvPicPr>
          <p:cNvPr id="572" name="pasted-image.pdf" descr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0250" y="5080000"/>
            <a:ext cx="11925300" cy="939800"/>
          </a:xfrm>
          <a:prstGeom prst="rect">
            <a:avLst/>
          </a:prstGeom>
          <a:ln w="88900">
            <a:miter lim="400000"/>
          </a:ln>
        </p:spPr>
      </p:pic>
      <p:sp>
        <p:nvSpPr>
          <p:cNvPr id="573" name="[YN, 2015]"/>
          <p:cNvSpPr txBox="1"/>
          <p:nvPr/>
        </p:nvSpPr>
        <p:spPr>
          <a:xfrm>
            <a:off x="200202" y="9067012"/>
            <a:ext cx="2355496" cy="560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>
                <a:solidFill>
                  <a:schemeClr val="accent3">
                    <a:hueOff val="-74787"/>
                    <a:lumOff val="12067"/>
                  </a:schemeClr>
                </a:solidFill>
              </a:defRPr>
            </a:lvl1pPr>
          </a:lstStyle>
          <a:p>
            <a:pPr/>
            <a:r>
              <a:t>[YN, 2015]</a:t>
            </a:r>
          </a:p>
        </p:txBody>
      </p:sp>
      <p:sp>
        <p:nvSpPr>
          <p:cNvPr id="574" name="“Non-gravitational”. Feasible to study."/>
          <p:cNvSpPr txBox="1"/>
          <p:nvPr/>
        </p:nvSpPr>
        <p:spPr>
          <a:xfrm>
            <a:off x="2770117" y="6893024"/>
            <a:ext cx="7361378" cy="560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3600"/>
              </a:spcBef>
              <a:defRPr sz="3600"/>
            </a:pPr>
            <a:r>
              <a:t>“Non-gravitational”. </a:t>
            </a:r>
            <a:r>
              <a: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rPr>
              <a:t>Feasible</a:t>
            </a:r>
            <a:r>
              <a:t> to study.</a:t>
            </a:r>
          </a:p>
        </p:txBody>
      </p:sp>
      <p:pic>
        <p:nvPicPr>
          <p:cNvPr id="575" name="Rounded Rectangle" descr="Rounded Rectangl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502842" y="6519518"/>
            <a:ext cx="7895928" cy="132080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rospects for full  higher-spin gravit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Prospects for full </a:t>
            </a:r>
            <a:br/>
            <a:r>
              <a:t>higher-spin gravity</a:t>
            </a:r>
          </a:p>
        </p:txBody>
      </p:sp>
      <p:sp>
        <p:nvSpPr>
          <p:cNvPr id="579" name="Good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29768">
              <a:spcBef>
                <a:spcPts val="3300"/>
              </a:spcBef>
              <a:buSzTx/>
              <a:buNone/>
              <a:defRPr sz="3384">
                <a:solidFill>
                  <a:schemeClr val="accent3"/>
                </a:solidFill>
              </a:defRPr>
            </a:pPr>
            <a:r>
              <a:t>Good: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dS/Z</a:t>
            </a:r>
            <a:r>
              <a:rPr baseline="-5999"/>
              <a:t>2</a:t>
            </a:r>
            <a:r>
              <a:t> holography likes massless fields.</a:t>
            </a:r>
            <a:br/>
            <a:r>
              <a:t>HS theory has </a:t>
            </a:r>
            <a:r>
              <a:rPr>
                <a:solidFill>
                  <a:schemeClr val="accent4"/>
                </a:solidFill>
              </a:rPr>
              <a:t>only massless fields.</a:t>
            </a:r>
            <a:endParaRPr>
              <a:solidFill>
                <a:schemeClr val="accent4"/>
              </a:solidFill>
            </a:endParaRPr>
          </a:p>
          <a:p>
            <a:pPr marL="0" indent="0" defTabSz="429768">
              <a:spcBef>
                <a:spcPts val="3300"/>
              </a:spcBef>
              <a:buSzTx/>
              <a:buNone/>
              <a:defRPr sz="3384">
                <a:solidFill>
                  <a:schemeClr val="accent3"/>
                </a:solidFill>
              </a:defRPr>
            </a:pPr>
            <a:r>
              <a:t>Scary:</a:t>
            </a:r>
            <a:endParaRPr>
              <a:solidFill>
                <a:schemeClr val="accent4"/>
              </a:solidFill>
            </a:endParaRP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What to do without the </a:t>
            </a:r>
            <a:r>
              <a:rPr>
                <a:solidFill>
                  <a:schemeClr val="accent4"/>
                </a:solidFill>
              </a:rPr>
              <a:t>pure dS geometry</a:t>
            </a:r>
            <a:r>
              <a:t>?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How to handle the complicated </a:t>
            </a:r>
            <a:r>
              <a:rPr>
                <a:solidFill>
                  <a:schemeClr val="accent4"/>
                </a:solidFill>
              </a:rPr>
              <a:t>bulk interactions</a:t>
            </a:r>
            <a:r>
              <a:t>?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rPr>
                <a:solidFill>
                  <a:schemeClr val="accent4"/>
                </a:solidFill>
              </a:rPr>
              <a:t>What do horizons mean</a:t>
            </a:r>
            <a:r>
              <a:t> in HS theory, anyway?</a:t>
            </a:r>
          </a:p>
        </p:txBody>
      </p:sp>
      <p:pic>
        <p:nvPicPr>
          <p:cNvPr id="580" name="Oval" descr="Oval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88050" y="5715000"/>
            <a:ext cx="4056460" cy="13208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Prospects for full  higher-spin gravit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Prospects for full </a:t>
            </a:r>
            <a:br/>
            <a:r>
              <a:t>higher-spin gravity</a:t>
            </a:r>
          </a:p>
        </p:txBody>
      </p:sp>
      <p:sp>
        <p:nvSpPr>
          <p:cNvPr id="584" name="Good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29768">
              <a:spcBef>
                <a:spcPts val="3300"/>
              </a:spcBef>
              <a:buSzTx/>
              <a:buNone/>
              <a:defRPr sz="3384">
                <a:solidFill>
                  <a:schemeClr val="accent3"/>
                </a:solidFill>
              </a:defRPr>
            </a:pPr>
            <a:r>
              <a:t>Good: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dS/Z</a:t>
            </a:r>
            <a:r>
              <a:rPr baseline="-5999"/>
              <a:t>2</a:t>
            </a:r>
            <a:r>
              <a:t> holography likes massless fields.</a:t>
            </a:r>
            <a:br/>
            <a:r>
              <a:t>HS theory has </a:t>
            </a:r>
            <a:r>
              <a:rPr>
                <a:solidFill>
                  <a:schemeClr val="accent4"/>
                </a:solidFill>
              </a:rPr>
              <a:t>only massless fields.</a:t>
            </a:r>
            <a:endParaRPr>
              <a:solidFill>
                <a:schemeClr val="accent4"/>
              </a:solidFill>
            </a:endParaRPr>
          </a:p>
          <a:p>
            <a:pPr marL="0" indent="0" defTabSz="429768">
              <a:spcBef>
                <a:spcPts val="3300"/>
              </a:spcBef>
              <a:buSzTx/>
              <a:buNone/>
              <a:defRPr sz="3384">
                <a:solidFill>
                  <a:schemeClr val="accent3"/>
                </a:solidFill>
              </a:defRPr>
            </a:pPr>
            <a:r>
              <a:t>Scary:</a:t>
            </a:r>
            <a:endParaRPr>
              <a:solidFill>
                <a:schemeClr val="accent4"/>
              </a:solidFill>
            </a:endParaRP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What to do without the </a:t>
            </a:r>
            <a:r>
              <a:rPr>
                <a:solidFill>
                  <a:schemeClr val="accent4"/>
                </a:solidFill>
              </a:rPr>
              <a:t>pure dS geometry</a:t>
            </a:r>
            <a:r>
              <a:t>?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How to handle the complicated </a:t>
            </a:r>
            <a:r>
              <a:rPr>
                <a:solidFill>
                  <a:schemeClr val="accent4"/>
                </a:solidFill>
              </a:rPr>
              <a:t>bulk interactions</a:t>
            </a:r>
            <a:r>
              <a:t>?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rPr>
                <a:solidFill>
                  <a:schemeClr val="accent4"/>
                </a:solidFill>
              </a:rPr>
              <a:t>What do horizons mean</a:t>
            </a:r>
            <a:r>
              <a:t> in HS theory, anyway?</a:t>
            </a:r>
          </a:p>
        </p:txBody>
      </p:sp>
      <p:pic>
        <p:nvPicPr>
          <p:cNvPr id="585" name="Oval" descr="Oval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31050" y="6629400"/>
            <a:ext cx="4056460" cy="13208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Plan of the talk"/>
          <p:cNvSpPr txBox="1"/>
          <p:nvPr>
            <p:ph type="title"/>
          </p:nvPr>
        </p:nvSpPr>
        <p:spPr>
          <a:xfrm>
            <a:off x="698500" y="76200"/>
            <a:ext cx="10464800" cy="2540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/>
            <a:r>
              <a:t>Plan of the talk</a:t>
            </a:r>
          </a:p>
        </p:txBody>
      </p:sp>
      <p:sp>
        <p:nvSpPr>
          <p:cNvPr id="589" name="Intro to Higher-spin dS/CFT…"/>
          <p:cNvSpPr txBox="1"/>
          <p:nvPr>
            <p:ph type="body" idx="1"/>
          </p:nvPr>
        </p:nvSpPr>
        <p:spPr>
          <a:xfrm>
            <a:off x="722907" y="2240855"/>
            <a:ext cx="11558986" cy="661809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Intro to Higher-spin dS/CFT</a:t>
            </a:r>
          </a:p>
          <a:p>
            <a:pPr>
              <a:buBlip>
                <a:blip r:embed="rId2"/>
              </a:buBlip>
            </a:pPr>
            <a:r>
              <a:t>Folding de Sitter space in half</a:t>
            </a:r>
          </a:p>
          <a:p>
            <a:pPr>
              <a:buBlip>
                <a:blip r:embed="rId2"/>
              </a:buBlip>
            </a:pPr>
            <a:r>
              <a:t>Observer-dependent quantum mechanics</a:t>
            </a:r>
          </a:p>
          <a:p>
            <a:pPr>
              <a:buBlip>
                <a:blip r:embed="rId2"/>
              </a:buBlip>
            </a:pPr>
            <a:r>
              <a:t>Massless holography in dS</a:t>
            </a:r>
            <a:r>
              <a:rPr baseline="-5999"/>
              <a:t>4</a:t>
            </a:r>
            <a:r>
              <a:t>/Z</a:t>
            </a:r>
            <a:r>
              <a:rPr baseline="-5999"/>
              <a:t>2</a:t>
            </a:r>
            <a:endParaRPr baseline="-5999"/>
          </a:p>
          <a:p>
            <a:pPr>
              <a:buBlip>
                <a:blip r:embed="rId2"/>
              </a:buBlip>
            </a:pPr>
            <a:r>
              <a:t>Higher-spin gravity on fixed geometry</a:t>
            </a:r>
          </a:p>
          <a:p>
            <a:pPr>
              <a:buBlip>
                <a:blip r:embed="rId3"/>
              </a:buBlip>
              <a:defRPr>
                <a:solidFill>
                  <a:schemeClr val="accent4"/>
                </a:solidFill>
              </a:defRPr>
            </a:pPr>
            <a:r>
              <a:t>Bulk and CFT from twistor space</a:t>
            </a:r>
          </a:p>
          <a:p>
            <a:pPr>
              <a:buBlip>
                <a:blip r:embed="rId2"/>
              </a:buBlip>
            </a:pPr>
            <a:r>
              <a:t>Outlook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Do we need the non-linear Vasiliev equation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 we need the non-linear Vasiliev equations?</a:t>
            </a:r>
          </a:p>
        </p:txBody>
      </p:sp>
      <p:sp>
        <p:nvSpPr>
          <p:cNvPr id="592" name="We just want the “on-shell action” as a (non-linear) functional of boundary data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We just want the “on-shell action” as a (non-linear) functional of boundary data.</a:t>
            </a:r>
          </a:p>
          <a:p>
            <a:pPr>
              <a:buBlip>
                <a:blip r:embed="rId2"/>
              </a:buBlip>
            </a:pPr>
            <a:r>
              <a:t>Can always write it as a functional of </a:t>
            </a:r>
            <a:r>
              <a:rPr>
                <a:solidFill>
                  <a:schemeClr val="accent4"/>
                </a:solidFill>
              </a:rPr>
              <a:t>linearized </a:t>
            </a:r>
            <a:r>
              <a:t>bulk solution. </a:t>
            </a:r>
          </a:p>
          <a:p>
            <a:pPr>
              <a:buBlip>
                <a:blip r:embed="rId2"/>
              </a:buBlip>
            </a:pPr>
            <a:r>
              <a:t>Tightly constrained by HS symmetry.</a:t>
            </a:r>
          </a:p>
        </p:txBody>
      </p:sp>
      <p:sp>
        <p:nvSpPr>
          <p:cNvPr id="593" name="[Colombo, Sundell; Didenko, Skvortsov, 2012]"/>
          <p:cNvSpPr txBox="1"/>
          <p:nvPr/>
        </p:nvSpPr>
        <p:spPr>
          <a:xfrm>
            <a:off x="200202" y="9067012"/>
            <a:ext cx="9085480" cy="560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600">
                <a:solidFill>
                  <a:schemeClr val="accent3">
                    <a:hueOff val="-74787"/>
                    <a:lumOff val="12067"/>
                  </a:schemeClr>
                </a:solidFill>
              </a:defRPr>
            </a:lvl1pPr>
          </a:lstStyle>
          <a:p>
            <a:pPr/>
            <a:r>
              <a:t>[Colombo, Sundell; Didenko, Skvortsov, 2012]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Exploit the free CF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Exploit the free CFT</a:t>
            </a:r>
          </a:p>
        </p:txBody>
      </p:sp>
      <p:sp>
        <p:nvSpPr>
          <p:cNvPr id="596" name="Bulk HS theory: interacting m=0 fields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Bulk HS theory: interacting m=0 fields.</a:t>
            </a:r>
          </a:p>
          <a:p>
            <a:pPr>
              <a:buBlip>
                <a:blip r:embed="rId2"/>
              </a:buBlip>
            </a:pPr>
            <a:r>
              <a:t>Boundary CFT: </a:t>
            </a:r>
            <a:r>
              <a:rPr>
                <a:solidFill>
                  <a:schemeClr val="accent4"/>
                </a:solidFill>
              </a:rPr>
              <a:t>free </a:t>
            </a:r>
            <a:r>
              <a:t>m=0 fields.</a:t>
            </a:r>
            <a:br/>
            <a:r>
              <a:t>n-point functions encode bulk interactions!</a:t>
            </a:r>
          </a:p>
          <a:p>
            <a:pPr>
              <a:buBlip>
                <a:blip r:embed="rId2"/>
              </a:buBlip>
            </a:pPr>
            <a:r>
              <a:t>The CFT can be </a:t>
            </a:r>
            <a:r>
              <a:rPr>
                <a:solidFill>
                  <a:schemeClr val="accent4"/>
                </a:solidFill>
              </a:rPr>
              <a:t>used to solve the bulk</a:t>
            </a:r>
            <a:r>
              <a:t> indirectly.</a:t>
            </a:r>
          </a:p>
          <a:p>
            <a:pPr>
              <a:buBlip>
                <a:blip r:embed="rId2"/>
              </a:buBlip>
            </a:pPr>
            <a:r>
              <a:t>Only useful if bulk and CFT are expressed on common footing.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Taking the fight  to twistor spac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Taking the fight </a:t>
            </a:r>
            <a:br/>
            <a:r>
              <a:t>to twistor space</a:t>
            </a:r>
          </a:p>
        </p:txBody>
      </p:sp>
      <p:sp>
        <p:nvSpPr>
          <p:cNvPr id="599" name="Twistors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>
                <a:solidFill>
                  <a:schemeClr val="accent3">
                    <a:hueOff val="-74787"/>
                    <a:lumOff val="12067"/>
                  </a:schemeClr>
                </a:solidFill>
              </a:defRPr>
            </a:pPr>
            <a:r>
              <a:t>Twistors:</a:t>
            </a:r>
          </a:p>
          <a:p>
            <a:pPr>
              <a:buBlip>
                <a:blip r:embed="rId2"/>
              </a:buBlip>
            </a:pPr>
            <a:r>
              <a:t>Spinors of the spacetime symmetry group.</a:t>
            </a:r>
          </a:p>
          <a:p>
            <a:pPr>
              <a:buBlip>
                <a:blip r:embed="rId2"/>
              </a:buBlip>
            </a:pPr>
            <a:r>
              <a:t>Nonlocal, “maximally lightlike” shapes.</a:t>
            </a:r>
          </a:p>
          <a:p>
            <a:pPr>
              <a:buBlip>
                <a:blip r:embed="rId2"/>
              </a:buBlip>
            </a:pPr>
            <a:r>
              <a:t>Ideal for describing free massless fields. </a:t>
            </a:r>
          </a:p>
          <a:p>
            <a:pPr>
              <a:buBlip>
                <a:blip r:embed="rId2"/>
              </a:buBlip>
            </a:pPr>
            <a:r>
              <a:t>In 4d, the </a:t>
            </a:r>
            <a:r>
              <a:rPr>
                <a:solidFill>
                  <a:schemeClr val="accent4"/>
                </a:solidFill>
              </a:rPr>
              <a:t>Penrose transform </a:t>
            </a:r>
            <a:r>
              <a:t>translates between twistor space and free massless fields.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Taking the fight  to twistor spac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Taking the fight </a:t>
            </a:r>
            <a:br/>
            <a:r>
              <a:t>to twistor space</a:t>
            </a:r>
          </a:p>
        </p:txBody>
      </p:sp>
      <p:sp>
        <p:nvSpPr>
          <p:cNvPr id="602" name="Twistor Space"/>
          <p:cNvSpPr txBox="1"/>
          <p:nvPr/>
        </p:nvSpPr>
        <p:spPr>
          <a:xfrm>
            <a:off x="4758512" y="3352939"/>
            <a:ext cx="3119476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>
                    <a:hueOff val="-74787"/>
                    <a:lumOff val="12067"/>
                  </a:schemeClr>
                </a:solidFill>
              </a:defRPr>
            </a:lvl1pPr>
          </a:lstStyle>
          <a:p>
            <a:pPr/>
            <a:r>
              <a:t>Twistor Space</a:t>
            </a:r>
          </a:p>
        </p:txBody>
      </p:sp>
      <p:sp>
        <p:nvSpPr>
          <p:cNvPr id="603" name="Linearized  HS theory  in 4d"/>
          <p:cNvSpPr txBox="1"/>
          <p:nvPr/>
        </p:nvSpPr>
        <p:spPr>
          <a:xfrm>
            <a:off x="2079612" y="5896931"/>
            <a:ext cx="2584476" cy="190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3">
                    <a:hueOff val="-74787"/>
                    <a:lumOff val="12067"/>
                  </a:schemeClr>
                </a:solidFill>
              </a:defRPr>
            </a:pPr>
            <a:r>
              <a:rPr>
                <a:solidFill>
                  <a:schemeClr val="accent5"/>
                </a:solidFill>
              </a:rPr>
              <a:t>Linearized</a:t>
            </a:r>
            <a:r>
              <a:t> </a:t>
            </a:r>
            <a:br/>
            <a:r>
              <a:t>HS theory </a:t>
            </a:r>
            <a:br/>
            <a:r>
              <a:t>in 4d</a:t>
            </a:r>
          </a:p>
        </p:txBody>
      </p:sp>
      <p:sp>
        <p:nvSpPr>
          <p:cNvPr id="604" name="Free CFT in 3d"/>
          <p:cNvSpPr txBox="1"/>
          <p:nvPr/>
        </p:nvSpPr>
        <p:spPr>
          <a:xfrm>
            <a:off x="8230476" y="6178561"/>
            <a:ext cx="2093748" cy="1269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3">
                    <a:hueOff val="-74787"/>
                    <a:lumOff val="12067"/>
                  </a:schemeClr>
                </a:solidFill>
              </a:defRPr>
            </a:pPr>
            <a:r>
              <a:t>Free CFT</a:t>
            </a:r>
            <a:br/>
            <a:r>
              <a:t>in 3d</a:t>
            </a:r>
          </a:p>
        </p:txBody>
      </p:sp>
      <p:sp>
        <p:nvSpPr>
          <p:cNvPr id="605" name="Penrose  transform"/>
          <p:cNvSpPr txBox="1"/>
          <p:nvPr/>
        </p:nvSpPr>
        <p:spPr>
          <a:xfrm>
            <a:off x="1901634" y="3621705"/>
            <a:ext cx="2229232" cy="1269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Penrose </a:t>
            </a:r>
            <a:br/>
            <a:r>
              <a:t>transform</a:t>
            </a:r>
          </a:p>
        </p:txBody>
      </p:sp>
      <p:sp>
        <p:nvSpPr>
          <p:cNvPr id="606" name="New"/>
          <p:cNvSpPr txBox="1"/>
          <p:nvPr/>
        </p:nvSpPr>
        <p:spPr>
          <a:xfrm>
            <a:off x="8594534" y="4369009"/>
            <a:ext cx="1113359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/>
            <a:r>
              <a:t>New</a:t>
            </a:r>
          </a:p>
        </p:txBody>
      </p:sp>
      <p:pic>
        <p:nvPicPr>
          <p:cNvPr id="607" name="Double Arrow" descr="Double Arrow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8575695">
            <a:off x="3798985" y="4714716"/>
            <a:ext cx="1482530" cy="569459"/>
          </a:xfrm>
          <a:prstGeom prst="rect">
            <a:avLst/>
          </a:prstGeom>
        </p:spPr>
      </p:pic>
      <p:pic>
        <p:nvPicPr>
          <p:cNvPr id="609" name="Double Arrow" descr="Double Arrow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 rot="3040576">
            <a:off x="7342285" y="4702016"/>
            <a:ext cx="1482530" cy="569459"/>
          </a:xfrm>
          <a:prstGeom prst="rect">
            <a:avLst/>
          </a:prstGeom>
        </p:spPr>
      </p:pic>
      <p:pic>
        <p:nvPicPr>
          <p:cNvPr id="611" name="Rounded Rectangle" descr="Rounded Rectangl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14850" y="3009900"/>
            <a:ext cx="3606800" cy="1320800"/>
          </a:xfrm>
          <a:prstGeom prst="rect">
            <a:avLst/>
          </a:prstGeom>
        </p:spPr>
      </p:pic>
      <p:pic>
        <p:nvPicPr>
          <p:cNvPr id="613" name="Rounded Rectangle" descr="Rounded Rectangl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68450" y="5664200"/>
            <a:ext cx="3606800" cy="2258463"/>
          </a:xfrm>
          <a:prstGeom prst="rect">
            <a:avLst/>
          </a:prstGeom>
        </p:spPr>
      </p:pic>
      <p:pic>
        <p:nvPicPr>
          <p:cNvPr id="615" name="Rounded Rectangle" descr="Rounded Rectangl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61250" y="5676900"/>
            <a:ext cx="3606800" cy="2258463"/>
          </a:xfrm>
          <a:prstGeom prst="rect">
            <a:avLst/>
          </a:prstGeom>
        </p:spPr>
      </p:pic>
      <p:pic>
        <p:nvPicPr>
          <p:cNvPr id="617" name="Line" descr="Lin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0800000">
            <a:off x="5609843" y="6494736"/>
            <a:ext cx="1447623" cy="459725"/>
          </a:xfrm>
          <a:prstGeom prst="rect">
            <a:avLst/>
          </a:prstGeom>
        </p:spPr>
      </p:pic>
      <p:pic>
        <p:nvPicPr>
          <p:cNvPr id="619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20885834">
            <a:off x="2052203" y="6159370"/>
            <a:ext cx="2639294" cy="88901"/>
          </a:xfrm>
          <a:prstGeom prst="rect">
            <a:avLst/>
          </a:prstGeom>
        </p:spPr>
      </p:pic>
      <p:pic>
        <p:nvPicPr>
          <p:cNvPr id="621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714166">
            <a:off x="2052203" y="6159370"/>
            <a:ext cx="2639294" cy="8890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21" grpId="5"/>
      <p:bldP build="whole" bldLvl="1" animBg="1" rev="0" advAuto="0" spid="605" grpId="1"/>
      <p:bldP build="whole" bldLvl="1" animBg="1" rev="0" advAuto="0" spid="607" grpId="2"/>
      <p:bldP build="whole" bldLvl="1" animBg="1" rev="0" advAuto="0" spid="619" grpId="6"/>
      <p:bldP build="whole" bldLvl="1" animBg="1" rev="0" advAuto="0" spid="609" grpId="4"/>
      <p:bldP build="whole" bldLvl="1" animBg="1" rev="0" advAuto="0" spid="606" grpId="3"/>
      <p:bldP build="whole" bldLvl="1" animBg="1" rev="0" advAuto="0" spid="617" grpId="7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Penrose transfom: Bulk ↔︎ Twistor spac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Penrose transfom:</a:t>
            </a:r>
            <a:br/>
            <a:r>
              <a:t>Bulk ↔︎ Twistor space</a:t>
            </a:r>
          </a:p>
        </p:txBody>
      </p:sp>
      <p:sp>
        <p:nvSpPr>
          <p:cNvPr id="625" name="Twistor…"/>
          <p:cNvSpPr txBox="1"/>
          <p:nvPr/>
        </p:nvSpPr>
        <p:spPr>
          <a:xfrm>
            <a:off x="1186065" y="5546383"/>
            <a:ext cx="1996670" cy="1269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Twistor </a:t>
            </a:r>
          </a:p>
          <a:p>
            <a:pPr/>
            <a:r>
              <a:t>function</a:t>
            </a:r>
          </a:p>
        </p:txBody>
      </p:sp>
      <p:sp>
        <p:nvSpPr>
          <p:cNvPr id="626" name="Fields and their derivatives  at point x"/>
          <p:cNvSpPr txBox="1"/>
          <p:nvPr/>
        </p:nvSpPr>
        <p:spPr>
          <a:xfrm>
            <a:off x="4428857" y="5677039"/>
            <a:ext cx="3550464" cy="190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Fields and their</a:t>
            </a:r>
            <a:br/>
            <a:r>
              <a:t>derivatives </a:t>
            </a:r>
            <a:br/>
            <a:r>
              <a:t>at point x</a:t>
            </a:r>
          </a:p>
        </p:txBody>
      </p:sp>
      <p:sp>
        <p:nvSpPr>
          <p:cNvPr id="627" name="Higher-spin algebra"/>
          <p:cNvSpPr txBox="1"/>
          <p:nvPr/>
        </p:nvSpPr>
        <p:spPr>
          <a:xfrm>
            <a:off x="9030271" y="5664339"/>
            <a:ext cx="2703958" cy="1269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Higher-spin</a:t>
            </a:r>
            <a:br/>
            <a:r>
              <a:t>algebra</a:t>
            </a:r>
          </a:p>
        </p:txBody>
      </p:sp>
      <p:pic>
        <p:nvPicPr>
          <p:cNvPr id="628" name="Line" descr="Lin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6200000">
            <a:off x="5469765" y="4893869"/>
            <a:ext cx="1169840" cy="459724"/>
          </a:xfrm>
          <a:prstGeom prst="rect">
            <a:avLst/>
          </a:prstGeom>
        </p:spPr>
      </p:pic>
      <p:pic>
        <p:nvPicPr>
          <p:cNvPr id="630" name="Line" descr="Lin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8900000">
            <a:off x="2104396" y="4781100"/>
            <a:ext cx="1292306" cy="459724"/>
          </a:xfrm>
          <a:prstGeom prst="rect">
            <a:avLst/>
          </a:prstGeom>
        </p:spPr>
      </p:pic>
      <p:pic>
        <p:nvPicPr>
          <p:cNvPr id="632" name="Line" descr="Lin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2443307">
            <a:off x="7665755" y="4799271"/>
            <a:ext cx="2271596" cy="459724"/>
          </a:xfrm>
          <a:prstGeom prst="rect">
            <a:avLst/>
          </a:prstGeom>
        </p:spPr>
      </p:pic>
      <p:pic>
        <p:nvPicPr>
          <p:cNvPr id="634" name="pasted-image.pdf" descr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760960" y="3671192"/>
            <a:ext cx="6210301" cy="62230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he significance of Λ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</a:t>
            </a:r>
            <a:r>
              <a:t>significance</a:t>
            </a:r>
            <a:r>
              <a:t> of Λ</a:t>
            </a:r>
          </a:p>
        </p:txBody>
      </p:sp>
      <p:sp>
        <p:nvSpPr>
          <p:cNvPr id="135" name="Anti-de Sitter (Λ &lt; 0):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pPr>
            <a:r>
              <a:rPr sz="3600"/>
              <a:t>Anti-de Sitter (Λ &lt; 0):</a:t>
            </a:r>
            <a:r>
              <a:t> </a:t>
            </a:r>
          </a:p>
          <a:p>
            <a:pPr>
              <a:buBlip>
                <a:blip r:embed="rId2"/>
              </a:buBlip>
            </a:pPr>
            <a:r>
              <a:t>r=∞ is a physical place: </a:t>
            </a:r>
            <a:br/>
            <a:r>
              <a:t>Can get there and back within finite time.</a:t>
            </a:r>
          </a:p>
          <a:p>
            <a:pPr>
              <a:buBlip>
                <a:blip r:embed="rId2"/>
              </a:buBlip>
            </a:pPr>
            <a:r>
              <a:t>Can prepare and measure states at r=∞.</a:t>
            </a:r>
          </a:p>
          <a:p>
            <a:pPr>
              <a:buBlip>
                <a:blip r:embed="rId2"/>
              </a:buBlip>
            </a:pPr>
            <a:r>
              <a:t>Outcomes calculated by CFT.</a:t>
            </a:r>
          </a:p>
        </p:txBody>
      </p:sp>
      <p:pic>
        <p:nvPicPr>
          <p:cNvPr id="136" name="Oval" descr="Oval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47074" y="3079750"/>
            <a:ext cx="2933453" cy="1059855"/>
          </a:xfrm>
          <a:prstGeom prst="rect">
            <a:avLst/>
          </a:prstGeom>
        </p:spPr>
      </p:pic>
      <p:pic>
        <p:nvPicPr>
          <p:cNvPr id="138" name="Line" descr="Lin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6200000">
            <a:off x="5427993" y="5865599"/>
            <a:ext cx="4676015" cy="50801"/>
          </a:xfrm>
          <a:prstGeom prst="rect">
            <a:avLst/>
          </a:prstGeom>
        </p:spPr>
      </p:pic>
      <p:pic>
        <p:nvPicPr>
          <p:cNvPr id="140" name="Line" descr="Lin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6200000">
            <a:off x="8323593" y="5865600"/>
            <a:ext cx="4676015" cy="50801"/>
          </a:xfrm>
          <a:prstGeom prst="rect">
            <a:avLst/>
          </a:prstGeom>
        </p:spPr>
      </p:pic>
      <p:sp>
        <p:nvSpPr>
          <p:cNvPr id="142" name="r=∞"/>
          <p:cNvSpPr txBox="1"/>
          <p:nvPr/>
        </p:nvSpPr>
        <p:spPr>
          <a:xfrm>
            <a:off x="10833108" y="5561322"/>
            <a:ext cx="1104793" cy="753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r=∞</a:t>
            </a:r>
          </a:p>
        </p:txBody>
      </p:sp>
      <p:pic>
        <p:nvPicPr>
          <p:cNvPr id="143" name="Line" descr="Lin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6200000">
            <a:off x="6060931" y="5912506"/>
            <a:ext cx="6305739" cy="50801"/>
          </a:xfrm>
          <a:prstGeom prst="rect">
            <a:avLst/>
          </a:prstGeom>
        </p:spPr>
      </p:pic>
      <p:pic>
        <p:nvPicPr>
          <p:cNvPr id="145" name="Oval" descr="Oval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47074" y="7740650"/>
            <a:ext cx="2933453" cy="1059855"/>
          </a:xfrm>
          <a:prstGeom prst="rect">
            <a:avLst/>
          </a:prstGeom>
        </p:spPr>
      </p:pic>
      <p:pic>
        <p:nvPicPr>
          <p:cNvPr id="147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8900000">
            <a:off x="8866871" y="6652114"/>
            <a:ext cx="2154359" cy="88901"/>
          </a:xfrm>
          <a:prstGeom prst="rect">
            <a:avLst/>
          </a:prstGeom>
        </p:spPr>
      </p:pic>
      <p:pic>
        <p:nvPicPr>
          <p:cNvPr id="149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2700000">
            <a:off x="8866871" y="5267814"/>
            <a:ext cx="2154359" cy="88901"/>
          </a:xfrm>
          <a:prstGeom prst="rect">
            <a:avLst/>
          </a:prstGeom>
        </p:spPr>
      </p:pic>
      <p:sp>
        <p:nvSpPr>
          <p:cNvPr id="151" name="r=0"/>
          <p:cNvSpPr txBox="1"/>
          <p:nvPr/>
        </p:nvSpPr>
        <p:spPr>
          <a:xfrm>
            <a:off x="8225069" y="5727699"/>
            <a:ext cx="923469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r=0</a:t>
            </a:r>
          </a:p>
        </p:txBody>
      </p:sp>
      <p:pic>
        <p:nvPicPr>
          <p:cNvPr id="152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5400000">
            <a:off x="8818940" y="5413133"/>
            <a:ext cx="781103" cy="279832"/>
          </a:xfrm>
          <a:prstGeom prst="rect">
            <a:avLst/>
          </a:prstGeom>
        </p:spPr>
      </p:pic>
      <p:pic>
        <p:nvPicPr>
          <p:cNvPr id="154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5400000">
            <a:off x="8818940" y="6750400"/>
            <a:ext cx="781103" cy="279832"/>
          </a:xfrm>
          <a:prstGeom prst="rect">
            <a:avLst/>
          </a:prstGeom>
        </p:spPr>
      </p:pic>
      <p:pic>
        <p:nvPicPr>
          <p:cNvPr id="156" name="Line" descr="Lin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8100000">
            <a:off x="9259007" y="6752328"/>
            <a:ext cx="946582" cy="279833"/>
          </a:xfrm>
          <a:prstGeom prst="rect">
            <a:avLst/>
          </a:prstGeom>
        </p:spPr>
      </p:pic>
      <p:pic>
        <p:nvPicPr>
          <p:cNvPr id="158" name="Line" descr="Lin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2700000">
            <a:off x="9687276" y="5387206"/>
            <a:ext cx="946582" cy="279832"/>
          </a:xfrm>
          <a:prstGeom prst="rect">
            <a:avLst/>
          </a:prstGeom>
        </p:spPr>
      </p:pic>
      <p:pic>
        <p:nvPicPr>
          <p:cNvPr id="160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5400000">
            <a:off x="8818940" y="8299800"/>
            <a:ext cx="781103" cy="279832"/>
          </a:xfrm>
          <a:prstGeom prst="rect">
            <a:avLst/>
          </a:prstGeom>
        </p:spPr>
      </p:pic>
      <p:pic>
        <p:nvPicPr>
          <p:cNvPr id="162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5400000">
            <a:off x="8818940" y="3667964"/>
            <a:ext cx="781103" cy="279832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Boundary ↔︎ Twistor spac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Boundary ↔︎ Twistor space</a:t>
            </a:r>
          </a:p>
        </p:txBody>
      </p:sp>
      <p:sp>
        <p:nvSpPr>
          <p:cNvPr id="637" name="CFT action with sources:"/>
          <p:cNvSpPr txBox="1"/>
          <p:nvPr/>
        </p:nvSpPr>
        <p:spPr>
          <a:xfrm>
            <a:off x="888999" y="2591079"/>
            <a:ext cx="5633391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CFT action with sources:</a:t>
            </a:r>
          </a:p>
        </p:txBody>
      </p:sp>
      <p:sp>
        <p:nvSpPr>
          <p:cNvPr id="638" name="Transform into twistor space:"/>
          <p:cNvSpPr txBox="1"/>
          <p:nvPr/>
        </p:nvSpPr>
        <p:spPr>
          <a:xfrm>
            <a:off x="895197" y="4673739"/>
            <a:ext cx="6553506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Transform into twistor space:</a:t>
            </a:r>
          </a:p>
        </p:txBody>
      </p:sp>
      <p:sp>
        <p:nvSpPr>
          <p:cNvPr id="639" name="Partition function:"/>
          <p:cNvSpPr txBox="1"/>
          <p:nvPr/>
        </p:nvSpPr>
        <p:spPr>
          <a:xfrm>
            <a:off x="889000" y="6756400"/>
            <a:ext cx="3991052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Partition function:</a:t>
            </a:r>
          </a:p>
        </p:txBody>
      </p:sp>
      <p:pic>
        <p:nvPicPr>
          <p:cNvPr id="640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6800" y="5436924"/>
            <a:ext cx="9588500" cy="1016001"/>
          </a:xfrm>
          <a:prstGeom prst="rect">
            <a:avLst/>
          </a:prstGeom>
          <a:ln w="88900">
            <a:miter lim="400000"/>
          </a:ln>
        </p:spPr>
      </p:pic>
      <p:pic>
        <p:nvPicPr>
          <p:cNvPr id="641" name="pasted-image.pdf" descr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1760" y="3359219"/>
            <a:ext cx="11404601" cy="1016001"/>
          </a:xfrm>
          <a:prstGeom prst="rect">
            <a:avLst/>
          </a:prstGeom>
          <a:ln w="88900">
            <a:miter lim="400000"/>
          </a:ln>
        </p:spPr>
      </p:pic>
      <p:pic>
        <p:nvPicPr>
          <p:cNvPr id="642" name="pasted-image.pdf" descr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66800" y="7501929"/>
            <a:ext cx="6540500" cy="68580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Taking the fight  to twistor spac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Taking the fight </a:t>
            </a:r>
            <a:br/>
            <a:r>
              <a:t>to twistor space</a:t>
            </a:r>
          </a:p>
        </p:txBody>
      </p:sp>
      <p:sp>
        <p:nvSpPr>
          <p:cNvPr id="645" name="Twistor Space"/>
          <p:cNvSpPr txBox="1"/>
          <p:nvPr/>
        </p:nvSpPr>
        <p:spPr>
          <a:xfrm>
            <a:off x="4758512" y="3352939"/>
            <a:ext cx="3119476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>
                    <a:hueOff val="-74787"/>
                    <a:lumOff val="12067"/>
                  </a:schemeClr>
                </a:solidFill>
              </a:defRPr>
            </a:lvl1pPr>
          </a:lstStyle>
          <a:p>
            <a:pPr/>
            <a:r>
              <a:t>Twistor Space</a:t>
            </a:r>
          </a:p>
        </p:txBody>
      </p:sp>
      <p:sp>
        <p:nvSpPr>
          <p:cNvPr id="646" name="Linearized  HS theory  in 4d"/>
          <p:cNvSpPr txBox="1"/>
          <p:nvPr/>
        </p:nvSpPr>
        <p:spPr>
          <a:xfrm>
            <a:off x="2079612" y="5896931"/>
            <a:ext cx="2584476" cy="190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3">
                    <a:hueOff val="-74787"/>
                    <a:lumOff val="12067"/>
                  </a:schemeClr>
                </a:solidFill>
              </a:defRPr>
            </a:pPr>
            <a:r>
              <a:rPr>
                <a:solidFill>
                  <a:schemeClr val="accent5"/>
                </a:solidFill>
              </a:rPr>
              <a:t>Linearized</a:t>
            </a:r>
            <a:r>
              <a:t> </a:t>
            </a:r>
            <a:br/>
            <a:r>
              <a:t>HS theory </a:t>
            </a:r>
            <a:br/>
            <a:r>
              <a:t>in 4d</a:t>
            </a:r>
          </a:p>
        </p:txBody>
      </p:sp>
      <p:sp>
        <p:nvSpPr>
          <p:cNvPr id="647" name="Free CFT in 3d"/>
          <p:cNvSpPr txBox="1"/>
          <p:nvPr/>
        </p:nvSpPr>
        <p:spPr>
          <a:xfrm>
            <a:off x="8230476" y="6178561"/>
            <a:ext cx="2093748" cy="1269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3">
                    <a:hueOff val="-74787"/>
                    <a:lumOff val="12067"/>
                  </a:schemeClr>
                </a:solidFill>
              </a:defRPr>
            </a:pPr>
            <a:r>
              <a:t>Free CFT</a:t>
            </a:r>
            <a:br/>
            <a:r>
              <a:t>in 3d</a:t>
            </a:r>
          </a:p>
        </p:txBody>
      </p:sp>
      <p:sp>
        <p:nvSpPr>
          <p:cNvPr id="648" name="Penrose  transform"/>
          <p:cNvSpPr txBox="1"/>
          <p:nvPr/>
        </p:nvSpPr>
        <p:spPr>
          <a:xfrm>
            <a:off x="1901634" y="3621705"/>
            <a:ext cx="2229232" cy="1269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Penrose </a:t>
            </a:r>
            <a:br/>
            <a:r>
              <a:t>transform</a:t>
            </a:r>
          </a:p>
        </p:txBody>
      </p:sp>
      <p:sp>
        <p:nvSpPr>
          <p:cNvPr id="649" name="New"/>
          <p:cNvSpPr txBox="1"/>
          <p:nvPr/>
        </p:nvSpPr>
        <p:spPr>
          <a:xfrm>
            <a:off x="8594534" y="4369009"/>
            <a:ext cx="1113359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/>
            <a:r>
              <a:t>New</a:t>
            </a:r>
          </a:p>
        </p:txBody>
      </p:sp>
      <p:pic>
        <p:nvPicPr>
          <p:cNvPr id="650" name="Double Arrow" descr="Double Arrow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8575695">
            <a:off x="3798985" y="4714716"/>
            <a:ext cx="1482530" cy="569459"/>
          </a:xfrm>
          <a:prstGeom prst="rect">
            <a:avLst/>
          </a:prstGeom>
        </p:spPr>
      </p:pic>
      <p:pic>
        <p:nvPicPr>
          <p:cNvPr id="652" name="Double Arrow" descr="Double Arrow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 rot="3040576">
            <a:off x="7342285" y="4702016"/>
            <a:ext cx="1482530" cy="569459"/>
          </a:xfrm>
          <a:prstGeom prst="rect">
            <a:avLst/>
          </a:prstGeom>
        </p:spPr>
      </p:pic>
      <p:pic>
        <p:nvPicPr>
          <p:cNvPr id="654" name="Rounded Rectangle" descr="Rounded Rectangl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14850" y="3009900"/>
            <a:ext cx="3606800" cy="1320800"/>
          </a:xfrm>
          <a:prstGeom prst="rect">
            <a:avLst/>
          </a:prstGeom>
        </p:spPr>
      </p:pic>
      <p:pic>
        <p:nvPicPr>
          <p:cNvPr id="656" name="Rounded Rectangle" descr="Rounded Rectangl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68450" y="5664200"/>
            <a:ext cx="3606800" cy="2258463"/>
          </a:xfrm>
          <a:prstGeom prst="rect">
            <a:avLst/>
          </a:prstGeom>
        </p:spPr>
      </p:pic>
      <p:pic>
        <p:nvPicPr>
          <p:cNvPr id="658" name="Rounded Rectangle" descr="Rounded Rectangl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61250" y="5676900"/>
            <a:ext cx="3606800" cy="2258463"/>
          </a:xfrm>
          <a:prstGeom prst="rect">
            <a:avLst/>
          </a:prstGeom>
        </p:spPr>
      </p:pic>
      <p:pic>
        <p:nvPicPr>
          <p:cNvPr id="660" name="Line" descr="Lin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0800000">
            <a:off x="5609843" y="6494736"/>
            <a:ext cx="1447623" cy="459725"/>
          </a:xfrm>
          <a:prstGeom prst="rect">
            <a:avLst/>
          </a:prstGeom>
        </p:spPr>
      </p:pic>
      <p:pic>
        <p:nvPicPr>
          <p:cNvPr id="662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20885834">
            <a:off x="2052203" y="6159370"/>
            <a:ext cx="2639294" cy="88901"/>
          </a:xfrm>
          <a:prstGeom prst="rect">
            <a:avLst/>
          </a:prstGeom>
        </p:spPr>
      </p:pic>
      <p:pic>
        <p:nvPicPr>
          <p:cNvPr id="664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714166">
            <a:off x="2052203" y="6159370"/>
            <a:ext cx="2639294" cy="8890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Prospects for full  higher-spin gravit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Prospects for full </a:t>
            </a:r>
            <a:br/>
            <a:r>
              <a:t>higher-spin gravity</a:t>
            </a:r>
          </a:p>
        </p:txBody>
      </p:sp>
      <p:sp>
        <p:nvSpPr>
          <p:cNvPr id="668" name="Good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29768">
              <a:spcBef>
                <a:spcPts val="3300"/>
              </a:spcBef>
              <a:buSzTx/>
              <a:buNone/>
              <a:defRPr sz="3384">
                <a:solidFill>
                  <a:schemeClr val="accent3"/>
                </a:solidFill>
              </a:defRPr>
            </a:pPr>
            <a:r>
              <a:t>Good: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dS/Z</a:t>
            </a:r>
            <a:r>
              <a:rPr baseline="-5999"/>
              <a:t>2</a:t>
            </a:r>
            <a:r>
              <a:t> holography likes massless fields.</a:t>
            </a:r>
            <a:br/>
            <a:r>
              <a:t>HS theory has </a:t>
            </a:r>
            <a:r>
              <a:rPr>
                <a:solidFill>
                  <a:schemeClr val="accent4"/>
                </a:solidFill>
              </a:rPr>
              <a:t>only massless fields.</a:t>
            </a:r>
            <a:endParaRPr>
              <a:solidFill>
                <a:schemeClr val="accent4"/>
              </a:solidFill>
            </a:endParaRPr>
          </a:p>
          <a:p>
            <a:pPr marL="0" indent="0" defTabSz="429768">
              <a:spcBef>
                <a:spcPts val="3300"/>
              </a:spcBef>
              <a:buSzTx/>
              <a:buNone/>
              <a:defRPr sz="3384">
                <a:solidFill>
                  <a:schemeClr val="accent3"/>
                </a:solidFill>
              </a:defRPr>
            </a:pPr>
            <a:r>
              <a:t>Scary:</a:t>
            </a:r>
            <a:endParaRPr>
              <a:solidFill>
                <a:schemeClr val="accent4"/>
              </a:solidFill>
            </a:endParaRP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What to do without the </a:t>
            </a:r>
            <a:r>
              <a:rPr>
                <a:solidFill>
                  <a:schemeClr val="accent4"/>
                </a:solidFill>
              </a:rPr>
              <a:t>pure dS geometry</a:t>
            </a:r>
            <a:r>
              <a:t>?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t>How to handle the complicated </a:t>
            </a:r>
            <a:r>
              <a:rPr>
                <a:solidFill>
                  <a:schemeClr val="accent4"/>
                </a:solidFill>
              </a:rPr>
              <a:t>bulk interactions</a:t>
            </a:r>
            <a:r>
              <a:t>?</a:t>
            </a:r>
          </a:p>
          <a:p>
            <a:pPr marL="537209" indent="-537209" defTabSz="429768">
              <a:spcBef>
                <a:spcPts val="3300"/>
              </a:spcBef>
              <a:buBlip>
                <a:blip r:embed="rId2"/>
              </a:buBlip>
              <a:defRPr sz="3384"/>
            </a:pPr>
            <a:r>
              <a:rPr>
                <a:solidFill>
                  <a:schemeClr val="accent4"/>
                </a:solidFill>
              </a:rPr>
              <a:t>What do horizons mean</a:t>
            </a:r>
            <a:r>
              <a:t> in HS theory, anyway?</a:t>
            </a:r>
          </a:p>
        </p:txBody>
      </p:sp>
      <p:pic>
        <p:nvPicPr>
          <p:cNvPr id="669" name="Oval" descr="Oval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31050" y="6629400"/>
            <a:ext cx="4056460" cy="13208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als and attitud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Goals and attitude</a:t>
            </a:r>
          </a:p>
        </p:txBody>
      </p:sp>
      <p:sp>
        <p:nvSpPr>
          <p:cNvPr id="673" name="Study HS gravity as a working model of holography with G≠0, ℏ≠0, Λ&gt;0.…"/>
          <p:cNvSpPr txBox="1"/>
          <p:nvPr>
            <p:ph type="body" idx="1"/>
          </p:nvPr>
        </p:nvSpPr>
        <p:spPr>
          <a:xfrm>
            <a:off x="1270000" y="2768600"/>
            <a:ext cx="10970171" cy="6145908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Study HS gravity as a </a:t>
            </a:r>
            <a:r>
              <a:rPr>
                <a:solidFill>
                  <a:schemeClr val="accent4"/>
                </a:solidFill>
              </a:rPr>
              <a:t>working model</a:t>
            </a:r>
            <a:r>
              <a:t> of holography with </a:t>
            </a:r>
            <a:r>
              <a:rPr>
                <a:solidFill>
                  <a:schemeClr val="accent4"/>
                </a:solidFill>
              </a:rPr>
              <a:t>G≠0</a:t>
            </a:r>
            <a:r>
              <a:t>, </a:t>
            </a:r>
            <a:r>
              <a:rPr>
                <a:solidFill>
                  <a:schemeClr val="accent4"/>
                </a:solidFill>
              </a:rPr>
              <a:t>ℏ≠0</a:t>
            </a:r>
            <a:r>
              <a:t>, </a:t>
            </a:r>
            <a:r>
              <a:rPr>
                <a:solidFill>
                  <a:schemeClr val="accent4"/>
                </a:solidFill>
              </a:rPr>
              <a:t>Λ&gt;0</a:t>
            </a:r>
            <a:r>
              <a:t>.</a:t>
            </a:r>
          </a:p>
          <a:p>
            <a:pPr>
              <a:buBlip>
                <a:blip r:embed="rId2"/>
              </a:buBlip>
            </a:pPr>
            <a:r>
              <a:t>Recover physics in a de Sitter causal patch.</a:t>
            </a:r>
          </a:p>
          <a:p>
            <a:pPr>
              <a:buBlip>
                <a:blip r:embed="rId2"/>
              </a:buBlip>
            </a:pPr>
            <a:r>
              <a:t>Shamelessly use unrealistic features of HS theory. </a:t>
            </a:r>
          </a:p>
          <a:p>
            <a:pPr>
              <a:buBlip>
                <a:blip r:embed="rId2"/>
              </a:buBlip>
            </a:pPr>
            <a:r>
              <a:t>Concrete goal: obtain </a:t>
            </a:r>
            <a:r>
              <a:rPr>
                <a:solidFill>
                  <a:schemeClr val="accent4"/>
                </a:solidFill>
              </a:rPr>
              <a:t>finite-dimensional Hilbert space</a:t>
            </a:r>
            <a:r>
              <a:t> in de Sitter, in accordance with BH entropy.</a:t>
            </a:r>
          </a:p>
        </p:txBody>
      </p:sp>
      <p:pic>
        <p:nvPicPr>
          <p:cNvPr id="674" name="Rounded Rectangle" descr="Rounded Rectangl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00273" y="5778500"/>
            <a:ext cx="11252400" cy="13208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Plan of the talk"/>
          <p:cNvSpPr txBox="1"/>
          <p:nvPr>
            <p:ph type="title"/>
          </p:nvPr>
        </p:nvSpPr>
        <p:spPr>
          <a:xfrm>
            <a:off x="698500" y="76200"/>
            <a:ext cx="10464800" cy="2540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lvl1pPr>
          </a:lstStyle>
          <a:p>
            <a:pPr/>
            <a:r>
              <a:t>Plan of the talk</a:t>
            </a:r>
          </a:p>
        </p:txBody>
      </p:sp>
      <p:sp>
        <p:nvSpPr>
          <p:cNvPr id="678" name="Intro to Higher-spin dS/CFT…"/>
          <p:cNvSpPr txBox="1"/>
          <p:nvPr>
            <p:ph type="body" idx="1"/>
          </p:nvPr>
        </p:nvSpPr>
        <p:spPr>
          <a:xfrm>
            <a:off x="722907" y="2240855"/>
            <a:ext cx="11558986" cy="661809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Intro to Higher-spin dS/CFT</a:t>
            </a:r>
          </a:p>
          <a:p>
            <a:pPr>
              <a:buBlip>
                <a:blip r:embed="rId2"/>
              </a:buBlip>
            </a:pPr>
            <a:r>
              <a:t>Folding de Sitter space in half</a:t>
            </a:r>
          </a:p>
          <a:p>
            <a:pPr>
              <a:buBlip>
                <a:blip r:embed="rId2"/>
              </a:buBlip>
            </a:pPr>
            <a:r>
              <a:t>Observer-dependent quantum mechanics</a:t>
            </a:r>
          </a:p>
          <a:p>
            <a:pPr>
              <a:buBlip>
                <a:blip r:embed="rId2"/>
              </a:buBlip>
            </a:pPr>
            <a:r>
              <a:t>Massless holography in dS</a:t>
            </a:r>
            <a:r>
              <a:rPr baseline="-5999"/>
              <a:t>4</a:t>
            </a:r>
            <a:r>
              <a:t>/Z</a:t>
            </a:r>
            <a:r>
              <a:rPr baseline="-5999"/>
              <a:t>2</a:t>
            </a:r>
            <a:endParaRPr baseline="-5999"/>
          </a:p>
          <a:p>
            <a:pPr>
              <a:buBlip>
                <a:blip r:embed="rId2"/>
              </a:buBlip>
            </a:pPr>
            <a:r>
              <a:t>Higher-spin gravity on fixed geometry</a:t>
            </a:r>
          </a:p>
          <a:p>
            <a:pPr>
              <a:buBlip>
                <a:blip r:embed="rId2"/>
              </a:buBlip>
            </a:pPr>
            <a:r>
              <a:t>Bulk and CFT from twistor space</a:t>
            </a:r>
          </a:p>
          <a:p>
            <a:pPr>
              <a:buBlip>
                <a:blip r:embed="rId3"/>
              </a:buBlip>
              <a:defRPr>
                <a:solidFill>
                  <a:schemeClr val="accent4"/>
                </a:solidFill>
              </a:defRPr>
            </a:pPr>
            <a:r>
              <a:t>Outlook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Outlook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Outlook</a:t>
            </a:r>
          </a:p>
        </p:txBody>
      </p:sp>
      <p:sp>
        <p:nvSpPr>
          <p:cNvPr id="681" name="Translate the free-field dS/Z2 holography into the language of higher-spin theory.…"/>
          <p:cNvSpPr txBox="1"/>
          <p:nvPr>
            <p:ph type="body" idx="1"/>
          </p:nvPr>
        </p:nvSpPr>
        <p:spPr>
          <a:xfrm>
            <a:off x="1270000" y="2540000"/>
            <a:ext cx="10970171" cy="6541344"/>
          </a:xfrm>
          <a:prstGeom prst="rect">
            <a:avLst/>
          </a:prstGeom>
        </p:spPr>
        <p:txBody>
          <a:bodyPr/>
          <a:lstStyle/>
          <a:p>
            <a:pPr marL="554355" indent="-554355" defTabSz="443484">
              <a:spcBef>
                <a:spcPts val="3400"/>
              </a:spcBef>
              <a:buBlip>
                <a:blip r:embed="rId2"/>
              </a:buBlip>
              <a:defRPr sz="3492"/>
            </a:pPr>
            <a:r>
              <a:t>Translate the free-field dS/Z</a:t>
            </a:r>
            <a:r>
              <a:rPr baseline="-5999"/>
              <a:t>2</a:t>
            </a:r>
            <a:r>
              <a:t> holography into the language of higher-spin theory.</a:t>
            </a:r>
          </a:p>
          <a:p>
            <a:pPr marL="554355" indent="-554355" defTabSz="443484">
              <a:spcBef>
                <a:spcPts val="3400"/>
              </a:spcBef>
              <a:buBlip>
                <a:blip r:embed="rId2"/>
              </a:buBlip>
              <a:defRPr sz="3492"/>
            </a:pPr>
            <a:r>
              <a:t>Hope that the magic continues, and that the full non-linear result will follow.</a:t>
            </a:r>
          </a:p>
          <a:p>
            <a:pPr marL="554355" indent="-554355" defTabSz="443484">
              <a:spcBef>
                <a:spcPts val="3400"/>
              </a:spcBef>
              <a:buBlip>
                <a:blip r:embed="rId2"/>
              </a:buBlip>
              <a:defRPr sz="3492"/>
            </a:pPr>
            <a:r>
              <a:t>Obtain the </a:t>
            </a:r>
            <a:r>
              <a:rPr>
                <a:solidFill>
                  <a:schemeClr val="accent4"/>
                </a:solidFill>
              </a:rPr>
              <a:t>first working model</a:t>
            </a:r>
            <a:r>
              <a:t> of quantum </a:t>
            </a:r>
            <a:br/>
            <a:r>
              <a:t>sort-of-gravity </a:t>
            </a:r>
            <a:r>
              <a:rPr>
                <a:solidFill>
                  <a:schemeClr val="accent4"/>
                </a:solidFill>
              </a:rPr>
              <a:t>inside</a:t>
            </a:r>
            <a:r>
              <a:t> a cosmological </a:t>
            </a:r>
            <a:r>
              <a:rPr>
                <a:solidFill>
                  <a:schemeClr val="accent4"/>
                </a:solidFill>
              </a:rPr>
              <a:t>horizon</a:t>
            </a:r>
            <a:r>
              <a:t>.</a:t>
            </a:r>
            <a:endParaRPr>
              <a:solidFill>
                <a:schemeClr val="accent4"/>
              </a:solidFill>
            </a:endParaRPr>
          </a:p>
          <a:p>
            <a:pPr marL="554355" indent="-554355" defTabSz="443484">
              <a:spcBef>
                <a:spcPts val="3400"/>
              </a:spcBef>
              <a:buBlip>
                <a:blip r:embed="rId2"/>
              </a:buBlip>
              <a:defRPr sz="3492"/>
            </a:pPr>
            <a:r>
              <a:t>Finite-dim. Hilbert space?</a:t>
            </a:r>
          </a:p>
          <a:p>
            <a:pPr marL="554355" indent="-554355" defTabSz="443484">
              <a:spcBef>
                <a:spcPts val="3400"/>
              </a:spcBef>
              <a:buBlip>
                <a:blip r:embed="rId2"/>
              </a:buBlip>
              <a:defRPr sz="3492"/>
            </a:pPr>
            <a:r>
              <a:t>Expected side benefit: a more explicit quantization of higher-spin theory.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3" name="oist-sunset.jpeg" descr="oist-sunset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0" r="11111" b="0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5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5868" y="944810"/>
            <a:ext cx="3403601" cy="482601"/>
          </a:xfrm>
          <a:prstGeom prst="rect">
            <a:avLst/>
          </a:prstGeom>
          <a:ln w="88900">
            <a:miter lim="400000"/>
          </a:ln>
        </p:spPr>
      </p:pic>
      <p:sp>
        <p:nvSpPr>
          <p:cNvPr id="686" name="Clifford algebra:"/>
          <p:cNvSpPr txBox="1"/>
          <p:nvPr/>
        </p:nvSpPr>
        <p:spPr>
          <a:xfrm>
            <a:off x="789584" y="868750"/>
            <a:ext cx="3564332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Clifford algebra:</a:t>
            </a:r>
          </a:p>
        </p:txBody>
      </p:sp>
      <p:sp>
        <p:nvSpPr>
          <p:cNvPr id="687" name="O(1,4) symmetry generated by:"/>
          <p:cNvSpPr txBox="1"/>
          <p:nvPr/>
        </p:nvSpPr>
        <p:spPr>
          <a:xfrm>
            <a:off x="775487" y="1816239"/>
            <a:ext cx="7250126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O(1,4) symmetry generated by:</a:t>
            </a:r>
          </a:p>
        </p:txBody>
      </p:sp>
      <p:pic>
        <p:nvPicPr>
          <p:cNvPr id="688" name="pasted-image.pdf" descr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03902" y="1985615"/>
            <a:ext cx="1092201" cy="368301"/>
          </a:xfrm>
          <a:prstGeom prst="rect">
            <a:avLst/>
          </a:prstGeom>
          <a:ln w="88900">
            <a:miter lim="400000"/>
          </a:ln>
        </p:spPr>
      </p:pic>
      <p:sp>
        <p:nvSpPr>
          <p:cNvPr id="689" name="Higher-spin algebra:"/>
          <p:cNvSpPr txBox="1"/>
          <p:nvPr/>
        </p:nvSpPr>
        <p:spPr>
          <a:xfrm>
            <a:off x="688987" y="5024189"/>
            <a:ext cx="4578326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Higher-spin algebra:</a:t>
            </a:r>
          </a:p>
        </p:txBody>
      </p:sp>
      <p:pic>
        <p:nvPicPr>
          <p:cNvPr id="690" name="pasted-image.pdf" descr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08637" y="5106599"/>
            <a:ext cx="2705101" cy="469901"/>
          </a:xfrm>
          <a:prstGeom prst="rect">
            <a:avLst/>
          </a:prstGeom>
          <a:ln w="88900">
            <a:miter lim="400000"/>
          </a:ln>
        </p:spPr>
      </p:pic>
      <p:sp>
        <p:nvSpPr>
          <p:cNvPr id="691" name="O(1,4) symmetry generated by:"/>
          <p:cNvSpPr txBox="1"/>
          <p:nvPr/>
        </p:nvSpPr>
        <p:spPr>
          <a:xfrm>
            <a:off x="673887" y="5868234"/>
            <a:ext cx="7250126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O(1,4) symmetry generated by:</a:t>
            </a:r>
          </a:p>
        </p:txBody>
      </p:sp>
      <p:pic>
        <p:nvPicPr>
          <p:cNvPr id="692" name="pasted-image.pdf" descr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192889" y="5988744"/>
            <a:ext cx="901701" cy="393701"/>
          </a:xfrm>
          <a:prstGeom prst="rect">
            <a:avLst/>
          </a:prstGeom>
          <a:ln w="88900">
            <a:miter lim="400000"/>
          </a:ln>
        </p:spPr>
      </p:pic>
      <p:sp>
        <p:nvSpPr>
          <p:cNvPr id="693" name="Reflection (CPT):"/>
          <p:cNvSpPr txBox="1"/>
          <p:nvPr/>
        </p:nvSpPr>
        <p:spPr>
          <a:xfrm>
            <a:off x="794334" y="2763729"/>
            <a:ext cx="3834232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Reflection (CPT):</a:t>
            </a:r>
          </a:p>
        </p:txBody>
      </p:sp>
      <p:pic>
        <p:nvPicPr>
          <p:cNvPr id="694" name="pasted-image.pdf" descr="pasted-ima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944219" y="2863850"/>
            <a:ext cx="4711701" cy="469900"/>
          </a:xfrm>
          <a:prstGeom prst="rect">
            <a:avLst/>
          </a:prstGeom>
          <a:ln w="88900">
            <a:miter lim="400000"/>
          </a:ln>
        </p:spPr>
      </p:pic>
      <p:sp>
        <p:nvSpPr>
          <p:cNvPr id="695" name="“Square root” representation:"/>
          <p:cNvSpPr txBox="1"/>
          <p:nvPr/>
        </p:nvSpPr>
        <p:spPr>
          <a:xfrm>
            <a:off x="735190" y="3619639"/>
            <a:ext cx="6670320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“Square root” representation:</a:t>
            </a:r>
          </a:p>
        </p:txBody>
      </p:sp>
      <p:pic>
        <p:nvPicPr>
          <p:cNvPr id="696" name="pasted-image.pdf" descr="pasted-image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602884" y="3746639"/>
            <a:ext cx="1828801" cy="330201"/>
          </a:xfrm>
          <a:prstGeom prst="rect">
            <a:avLst/>
          </a:prstGeom>
          <a:ln w="88900">
            <a:miter lim="400000"/>
          </a:ln>
        </p:spPr>
      </p:pic>
      <p:sp>
        <p:nvSpPr>
          <p:cNvPr id="697" name="Spinors!"/>
          <p:cNvSpPr txBox="1"/>
          <p:nvPr/>
        </p:nvSpPr>
        <p:spPr>
          <a:xfrm>
            <a:off x="9808489" y="3619639"/>
            <a:ext cx="1884122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/>
            <a:r>
              <a:t>Spinors!</a:t>
            </a:r>
          </a:p>
        </p:txBody>
      </p:sp>
      <p:pic>
        <p:nvPicPr>
          <p:cNvPr id="698" name="Line" descr="Lin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-125425" y="4506064"/>
            <a:ext cx="13255651" cy="88901"/>
          </a:xfrm>
          <a:prstGeom prst="rect">
            <a:avLst/>
          </a:prstGeom>
        </p:spPr>
      </p:pic>
      <p:sp>
        <p:nvSpPr>
          <p:cNvPr id="700" name="Reflection (CPT):"/>
          <p:cNvSpPr txBox="1"/>
          <p:nvPr/>
        </p:nvSpPr>
        <p:spPr>
          <a:xfrm>
            <a:off x="692734" y="6712278"/>
            <a:ext cx="3834232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Reflection (CPT):</a:t>
            </a:r>
          </a:p>
        </p:txBody>
      </p:sp>
      <p:sp>
        <p:nvSpPr>
          <p:cNvPr id="701" name="“Square root” representation:"/>
          <p:cNvSpPr txBox="1"/>
          <p:nvPr/>
        </p:nvSpPr>
        <p:spPr>
          <a:xfrm>
            <a:off x="633590" y="7568189"/>
            <a:ext cx="6670320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“Square root” representation:</a:t>
            </a:r>
          </a:p>
        </p:txBody>
      </p:sp>
      <p:pic>
        <p:nvPicPr>
          <p:cNvPr id="702" name="pasted-image.pdf" descr="pasted-image.pdf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4846240" y="6794689"/>
            <a:ext cx="6108701" cy="469901"/>
          </a:xfrm>
          <a:prstGeom prst="rect">
            <a:avLst/>
          </a:prstGeom>
          <a:ln w="88900">
            <a:miter lim="400000"/>
          </a:ln>
        </p:spPr>
      </p:pic>
      <p:pic>
        <p:nvPicPr>
          <p:cNvPr id="703" name="pasted-image.pdf" descr="pasted-image.pdf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7577038" y="7650599"/>
            <a:ext cx="4521201" cy="469901"/>
          </a:xfrm>
          <a:prstGeom prst="rect">
            <a:avLst/>
          </a:prstGeom>
          <a:ln w="88900">
            <a:miter lim="400000"/>
          </a:ln>
        </p:spPr>
      </p:pic>
      <p:sp>
        <p:nvSpPr>
          <p:cNvPr id="704" name="Penrose transform!"/>
          <p:cNvSpPr txBox="1"/>
          <p:nvPr/>
        </p:nvSpPr>
        <p:spPr>
          <a:xfrm>
            <a:off x="7991325" y="8307049"/>
            <a:ext cx="4327627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/>
            <a:r>
              <a:t>Penrose transform!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“Square root representation”  made manifest via boundary bilocal:"/>
          <p:cNvSpPr txBox="1"/>
          <p:nvPr/>
        </p:nvSpPr>
        <p:spPr>
          <a:xfrm>
            <a:off x="586574" y="381139"/>
            <a:ext cx="8049160" cy="1269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“Square root representation” </a:t>
            </a:r>
            <a:br/>
            <a:r>
              <a:t>made manifest via boundary bilocal:</a:t>
            </a:r>
          </a:p>
        </p:txBody>
      </p:sp>
      <p:pic>
        <p:nvPicPr>
          <p:cNvPr id="70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5604" y="2114993"/>
            <a:ext cx="6997701" cy="533401"/>
          </a:xfrm>
          <a:prstGeom prst="rect">
            <a:avLst/>
          </a:prstGeom>
          <a:ln w="88900">
            <a:miter lim="400000"/>
          </a:ln>
        </p:spPr>
      </p:pic>
      <p:pic>
        <p:nvPicPr>
          <p:cNvPr id="708" name="pasted-image.pdf" descr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4032" y="3075948"/>
            <a:ext cx="6248401" cy="546101"/>
          </a:xfrm>
          <a:prstGeom prst="rect">
            <a:avLst/>
          </a:prstGeom>
          <a:ln w="88900">
            <a:miter lim="400000"/>
          </a:ln>
        </p:spPr>
      </p:pic>
      <p:pic>
        <p:nvPicPr>
          <p:cNvPr id="709" name="pasted-image.pdf" descr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54423" y="4087564"/>
            <a:ext cx="5842001" cy="431801"/>
          </a:xfrm>
          <a:prstGeom prst="rect">
            <a:avLst/>
          </a:prstGeom>
          <a:ln w="88900">
            <a:miter lim="400000"/>
          </a:ln>
        </p:spPr>
      </p:pic>
      <p:sp>
        <p:nvSpPr>
          <p:cNvPr id="710" name="where"/>
          <p:cNvSpPr txBox="1"/>
          <p:nvPr/>
        </p:nvSpPr>
        <p:spPr>
          <a:xfrm>
            <a:off x="745413" y="4049604"/>
            <a:ext cx="1493674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where</a:t>
            </a:r>
          </a:p>
        </p:txBody>
      </p:sp>
      <p:pic>
        <p:nvPicPr>
          <p:cNvPr id="711" name="Line" descr="Lin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125426" y="5320808"/>
            <a:ext cx="13255652" cy="88901"/>
          </a:xfrm>
          <a:prstGeom prst="rect">
            <a:avLst/>
          </a:prstGeom>
        </p:spPr>
      </p:pic>
      <p:pic>
        <p:nvPicPr>
          <p:cNvPr id="713" name="pasted-image.pdf" descr="pasted-ima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42689" y="7108468"/>
            <a:ext cx="7251701" cy="1016001"/>
          </a:xfrm>
          <a:prstGeom prst="rect">
            <a:avLst/>
          </a:prstGeom>
          <a:ln w="88900">
            <a:miter lim="400000"/>
          </a:ln>
        </p:spPr>
      </p:pic>
      <p:sp>
        <p:nvSpPr>
          <p:cNvPr id="714" name="The same bilocal transforms the CFT…"/>
          <p:cNvSpPr txBox="1"/>
          <p:nvPr/>
        </p:nvSpPr>
        <p:spPr>
          <a:xfrm>
            <a:off x="666750" y="5738954"/>
            <a:ext cx="8706308" cy="1269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The same bilocal transforms the CFT </a:t>
            </a:r>
          </a:p>
          <a:p>
            <a:pPr algn="l"/>
            <a:r>
              <a:t>into twistor space: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riangle"/>
          <p:cNvSpPr/>
          <p:nvPr/>
        </p:nvSpPr>
        <p:spPr>
          <a:xfrm rot="5400000">
            <a:off x="6549851" y="4877010"/>
            <a:ext cx="4612829" cy="2293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166" name="The significance of Λ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</a:t>
            </a:r>
            <a:r>
              <a:t>significance</a:t>
            </a:r>
            <a:r>
              <a:t> of Λ</a:t>
            </a:r>
          </a:p>
        </p:txBody>
      </p:sp>
      <p:sp>
        <p:nvSpPr>
          <p:cNvPr id="167" name="De Sitter (Λ &gt; 0):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>
                <a:solidFill>
                  <a:schemeClr val="accent4">
                    <a:hueOff val="523059"/>
                    <a:satOff val="14124"/>
                    <a:lumOff val="17374"/>
                  </a:schemeClr>
                </a:solidFill>
              </a:defRPr>
            </a:pPr>
            <a:r>
              <a:rPr sz="3600"/>
              <a:t>De Sitter (Λ &gt; 0):</a:t>
            </a:r>
            <a:r>
              <a:t> </a:t>
            </a:r>
          </a:p>
          <a:p>
            <a:pPr>
              <a:buBlip>
                <a:blip r:embed="rId3"/>
              </a:buBlip>
            </a:pPr>
            <a:r>
              <a:t>Cosmological horizon around every observer.</a:t>
            </a:r>
          </a:p>
          <a:p>
            <a:pPr>
              <a:buBlip>
                <a:blip r:embed="rId3"/>
              </a:buBlip>
            </a:pPr>
            <a:r>
              <a:t>r=∞ causally inaccessible, unphysical.</a:t>
            </a:r>
          </a:p>
          <a:p>
            <a:pPr>
              <a:buBlip>
                <a:blip r:embed="rId3"/>
              </a:buBlip>
            </a:pPr>
            <a:r>
              <a:t>Must tackle </a:t>
            </a:r>
            <a:r>
              <a:rPr>
                <a:solidFill>
                  <a:schemeClr val="accent4"/>
                </a:solidFill>
              </a:rPr>
              <a:t>quantum gravity inside a finite region!</a:t>
            </a:r>
          </a:p>
        </p:txBody>
      </p:sp>
      <p:pic>
        <p:nvPicPr>
          <p:cNvPr id="168" name="Rectangle" descr="Rectangl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32700" y="3626160"/>
            <a:ext cx="4864200" cy="4808240"/>
          </a:xfrm>
          <a:prstGeom prst="rect">
            <a:avLst/>
          </a:prstGeom>
        </p:spPr>
      </p:pic>
      <p:sp>
        <p:nvSpPr>
          <p:cNvPr id="170" name="t=-∞"/>
          <p:cNvSpPr txBox="1"/>
          <p:nvPr/>
        </p:nvSpPr>
        <p:spPr>
          <a:xfrm>
            <a:off x="9474199" y="8307995"/>
            <a:ext cx="1374694" cy="753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t=-∞</a:t>
            </a:r>
          </a:p>
        </p:txBody>
      </p:sp>
      <p:sp>
        <p:nvSpPr>
          <p:cNvPr id="171" name="t=+∞"/>
          <p:cNvSpPr txBox="1"/>
          <p:nvPr/>
        </p:nvSpPr>
        <p:spPr>
          <a:xfrm>
            <a:off x="9474684" y="2927635"/>
            <a:ext cx="1408831" cy="753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t=+∞</a:t>
            </a:r>
          </a:p>
        </p:txBody>
      </p:sp>
      <p:pic>
        <p:nvPicPr>
          <p:cNvPr id="172" name="Line" descr="Lin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8900000">
            <a:off x="6706565" y="5979430"/>
            <a:ext cx="6716470" cy="88901"/>
          </a:xfrm>
          <a:prstGeom prst="rect">
            <a:avLst/>
          </a:prstGeom>
        </p:spPr>
      </p:pic>
      <p:pic>
        <p:nvPicPr>
          <p:cNvPr id="174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3500000">
            <a:off x="6706565" y="5985829"/>
            <a:ext cx="6716470" cy="88901"/>
          </a:xfrm>
          <a:prstGeom prst="rect">
            <a:avLst/>
          </a:prstGeom>
        </p:spPr>
      </p:pic>
      <p:sp>
        <p:nvSpPr>
          <p:cNvPr id="176" name="Circle"/>
          <p:cNvSpPr/>
          <p:nvPr/>
        </p:nvSpPr>
        <p:spPr>
          <a:xfrm>
            <a:off x="7531100" y="3502979"/>
            <a:ext cx="323106" cy="3231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177" name="Circle"/>
          <p:cNvSpPr/>
          <p:nvPr/>
        </p:nvSpPr>
        <p:spPr>
          <a:xfrm>
            <a:off x="7518400" y="8240079"/>
            <a:ext cx="323106" cy="323107"/>
          </a:xfrm>
          <a:prstGeom prst="ellipse">
            <a:avLst/>
          </a:prstGeom>
          <a:solidFill>
            <a:schemeClr val="accent3">
              <a:satOff val="-7512"/>
              <a:lumOff val="-14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178" name="r=rH"/>
          <p:cNvSpPr txBox="1"/>
          <p:nvPr/>
        </p:nvSpPr>
        <p:spPr>
          <a:xfrm>
            <a:off x="9127971" y="4519189"/>
            <a:ext cx="1010057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r=r</a:t>
            </a:r>
            <a:r>
              <a:rPr baseline="-5999"/>
              <a:t>H</a:t>
            </a:r>
          </a:p>
        </p:txBody>
      </p:sp>
      <p:sp>
        <p:nvSpPr>
          <p:cNvPr id="179" name="r=rH"/>
          <p:cNvSpPr txBox="1"/>
          <p:nvPr/>
        </p:nvSpPr>
        <p:spPr>
          <a:xfrm>
            <a:off x="9127971" y="6894019"/>
            <a:ext cx="1010057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r=r</a:t>
            </a:r>
            <a:r>
              <a:rPr baseline="-5999"/>
              <a:t>H</a:t>
            </a:r>
          </a:p>
        </p:txBody>
      </p:sp>
      <p:sp>
        <p:nvSpPr>
          <p:cNvPr id="180" name="r=0"/>
          <p:cNvSpPr txBox="1"/>
          <p:nvPr/>
        </p:nvSpPr>
        <p:spPr>
          <a:xfrm>
            <a:off x="6628041" y="5471619"/>
            <a:ext cx="923468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r=0</a:t>
            </a:r>
          </a:p>
        </p:txBody>
      </p:sp>
      <p:sp>
        <p:nvSpPr>
          <p:cNvPr id="181" name="Causal…"/>
          <p:cNvSpPr txBox="1"/>
          <p:nvPr/>
        </p:nvSpPr>
        <p:spPr>
          <a:xfrm>
            <a:off x="7841335" y="5470643"/>
            <a:ext cx="1487730" cy="1106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600"/>
            </a:pPr>
            <a:r>
              <a:t>Causal</a:t>
            </a:r>
          </a:p>
          <a:p>
            <a:pPr>
              <a:defRPr sz="3600"/>
            </a:pPr>
            <a:r>
              <a:t>patch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he big ques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big question </a:t>
            </a:r>
          </a:p>
        </p:txBody>
      </p:sp>
      <p:sp>
        <p:nvSpPr>
          <p:cNvPr id="184" name="AdS/CFT reconciles G≠0, ℏ≠0.  Retreat to r=∞ avoids many hard questions of quantum spacetime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AdS/CFT reconciles </a:t>
            </a:r>
            <a:r>
              <a:rPr>
                <a:solidFill>
                  <a:schemeClr val="accent4"/>
                </a:solidFill>
              </a:rPr>
              <a:t>G≠0</a:t>
            </a:r>
            <a:r>
              <a:t>,</a:t>
            </a:r>
            <a:r>
              <a:rPr>
                <a:solidFill>
                  <a:schemeClr val="accent4"/>
                </a:solidFill>
              </a:rPr>
              <a:t> ℏ≠0</a:t>
            </a:r>
            <a:r>
              <a:t>. </a:t>
            </a:r>
            <a:br/>
            <a:r>
              <a:rPr>
                <a:solidFill>
                  <a:schemeClr val="accent5"/>
                </a:solidFill>
              </a:rPr>
              <a:t>Retreat to r=∞</a:t>
            </a:r>
            <a:r>
              <a:rPr>
                <a:solidFill>
                  <a:schemeClr val="accent6"/>
                </a:solidFill>
              </a:rPr>
              <a:t> </a:t>
            </a:r>
            <a:r>
              <a:t>avoids many hard questions of quantum spacetime.</a:t>
            </a:r>
          </a:p>
          <a:p>
            <a:pPr>
              <a:buBlip>
                <a:blip r:embed="rId2"/>
              </a:buBlip>
            </a:pPr>
            <a:r>
              <a:t>Now, must reconcile </a:t>
            </a:r>
            <a:r>
              <a:rPr>
                <a:solidFill>
                  <a:schemeClr val="accent4"/>
                </a:solidFill>
              </a:rPr>
              <a:t>G≠0</a:t>
            </a:r>
            <a:r>
              <a:t>, </a:t>
            </a:r>
            <a:r>
              <a:rPr>
                <a:solidFill>
                  <a:schemeClr val="accent4"/>
                </a:solidFill>
              </a:rPr>
              <a:t>ℏ≠0</a:t>
            </a:r>
            <a:r>
              <a:t>, </a:t>
            </a:r>
            <a:r>
              <a:rPr>
                <a:solidFill>
                  <a:schemeClr val="accent4"/>
                </a:solidFill>
              </a:rPr>
              <a:t>Λ&gt;0</a:t>
            </a:r>
            <a:r>
              <a:t>!</a:t>
            </a:r>
            <a:br/>
            <a:r>
              <a:t>Must </a:t>
            </a:r>
            <a:r>
              <a:rPr>
                <a:solidFill>
                  <a:schemeClr val="accent5"/>
                </a:solidFill>
              </a:rPr>
              <a:t>venture into the bulk</a:t>
            </a:r>
            <a:r>
              <a:t>. </a:t>
            </a:r>
            <a:br/>
            <a:r>
              <a:t>Quantum spacetime head-on?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dS/CFT:  a conservative strateg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dS/CFT: </a:t>
            </a:r>
            <a:br/>
            <a:r>
              <a:t>a conservative strategy</a:t>
            </a:r>
          </a:p>
        </p:txBody>
      </p:sp>
      <p:sp>
        <p:nvSpPr>
          <p:cNvPr id="187" name="Apply AdS wisdom to Λ&gt;0.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Apply AdS wisdom to </a:t>
            </a:r>
            <a:r>
              <a:t>Λ&gt;0.</a:t>
            </a:r>
          </a:p>
          <a:p>
            <a:pPr>
              <a:buBlip>
                <a:blip r:embed="rId2"/>
              </a:buBlip>
            </a:pPr>
            <a:r>
              <a:rPr>
                <a:solidFill>
                  <a:schemeClr val="accent4"/>
                </a:solidFill>
              </a:rPr>
              <a:t>Use t=±∞</a:t>
            </a:r>
            <a:r>
              <a:t> instead of r=∞. </a:t>
            </a:r>
          </a:p>
          <a:p>
            <a:pPr>
              <a:buBlip>
                <a:blip r:embed="rId2"/>
              </a:buBlip>
            </a:pPr>
            <a:r>
              <a:t>Take </a:t>
            </a:r>
            <a:r>
              <a:rPr>
                <a:solidFill>
                  <a:schemeClr val="accent4"/>
                </a:solidFill>
              </a:rPr>
              <a:t>largest, simplest</a:t>
            </a:r>
            <a:r>
              <a:t> finite region: causal patch of cosmological observer. </a:t>
            </a:r>
          </a:p>
          <a:p>
            <a:pPr>
              <a:buBlip>
                <a:blip r:embed="rId2"/>
              </a:buBlip>
            </a:pPr>
            <a:r>
              <a:t>Patch is </a:t>
            </a:r>
            <a:r>
              <a:rPr>
                <a:solidFill>
                  <a:schemeClr val="accent4"/>
                </a:solidFill>
              </a:rPr>
              <a:t>anchored by lightcones to</a:t>
            </a:r>
            <a:r>
              <a:t> </a:t>
            </a:r>
            <a:r>
              <a:rPr>
                <a:solidFill>
                  <a:schemeClr val="accent4"/>
                </a:solidFill>
              </a:rPr>
              <a:t>t=±∞</a:t>
            </a:r>
            <a:r>
              <a:t>:</a:t>
            </a:r>
            <a:br/>
            <a:r>
              <a:t>retaining some connection to the boundary.</a:t>
            </a:r>
          </a:p>
        </p:txBody>
      </p:sp>
      <p:sp>
        <p:nvSpPr>
          <p:cNvPr id="188" name="Triangle"/>
          <p:cNvSpPr/>
          <p:nvPr/>
        </p:nvSpPr>
        <p:spPr>
          <a:xfrm rot="5400000">
            <a:off x="6549851" y="4877010"/>
            <a:ext cx="4612829" cy="2293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pic>
        <p:nvPicPr>
          <p:cNvPr id="189" name="Rectangle" descr="Rectangl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32700" y="3626160"/>
            <a:ext cx="4864200" cy="4808240"/>
          </a:xfrm>
          <a:prstGeom prst="rect">
            <a:avLst/>
          </a:prstGeom>
        </p:spPr>
      </p:pic>
      <p:sp>
        <p:nvSpPr>
          <p:cNvPr id="191" name="t=-∞"/>
          <p:cNvSpPr txBox="1"/>
          <p:nvPr/>
        </p:nvSpPr>
        <p:spPr>
          <a:xfrm>
            <a:off x="9474199" y="8307995"/>
            <a:ext cx="1374694" cy="753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t=-∞</a:t>
            </a:r>
          </a:p>
        </p:txBody>
      </p:sp>
      <p:sp>
        <p:nvSpPr>
          <p:cNvPr id="192" name="t=+∞"/>
          <p:cNvSpPr txBox="1"/>
          <p:nvPr/>
        </p:nvSpPr>
        <p:spPr>
          <a:xfrm>
            <a:off x="9474684" y="2927635"/>
            <a:ext cx="1408831" cy="753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t=+∞</a:t>
            </a:r>
          </a:p>
        </p:txBody>
      </p:sp>
      <p:pic>
        <p:nvPicPr>
          <p:cNvPr id="193" name="Line" descr="Lin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8900000">
            <a:off x="6706565" y="5979430"/>
            <a:ext cx="6716470" cy="88901"/>
          </a:xfrm>
          <a:prstGeom prst="rect">
            <a:avLst/>
          </a:prstGeom>
        </p:spPr>
      </p:pic>
      <p:sp>
        <p:nvSpPr>
          <p:cNvPr id="195" name="Circle"/>
          <p:cNvSpPr/>
          <p:nvPr/>
        </p:nvSpPr>
        <p:spPr>
          <a:xfrm>
            <a:off x="7531100" y="3515679"/>
            <a:ext cx="323106" cy="3231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196" name="Circle"/>
          <p:cNvSpPr/>
          <p:nvPr/>
        </p:nvSpPr>
        <p:spPr>
          <a:xfrm>
            <a:off x="7518400" y="8240079"/>
            <a:ext cx="323106" cy="323107"/>
          </a:xfrm>
          <a:prstGeom prst="ellipse">
            <a:avLst/>
          </a:prstGeom>
          <a:solidFill>
            <a:schemeClr val="accent3">
              <a:satOff val="-7512"/>
              <a:lumOff val="-14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197" name="r=rH"/>
          <p:cNvSpPr txBox="1"/>
          <p:nvPr/>
        </p:nvSpPr>
        <p:spPr>
          <a:xfrm>
            <a:off x="9127971" y="4519189"/>
            <a:ext cx="1010057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r=r</a:t>
            </a:r>
            <a:r>
              <a:rPr baseline="-5999"/>
              <a:t>H</a:t>
            </a:r>
          </a:p>
        </p:txBody>
      </p:sp>
      <p:sp>
        <p:nvSpPr>
          <p:cNvPr id="198" name="r=rH"/>
          <p:cNvSpPr txBox="1"/>
          <p:nvPr/>
        </p:nvSpPr>
        <p:spPr>
          <a:xfrm>
            <a:off x="9127971" y="6894019"/>
            <a:ext cx="1010057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r=r</a:t>
            </a:r>
            <a:r>
              <a:rPr baseline="-5999"/>
              <a:t>H</a:t>
            </a:r>
          </a:p>
        </p:txBody>
      </p:sp>
      <p:sp>
        <p:nvSpPr>
          <p:cNvPr id="199" name="Causal…"/>
          <p:cNvSpPr txBox="1"/>
          <p:nvPr/>
        </p:nvSpPr>
        <p:spPr>
          <a:xfrm>
            <a:off x="7841335" y="5470643"/>
            <a:ext cx="1487730" cy="1106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600"/>
            </a:pPr>
            <a:r>
              <a:t>Causal</a:t>
            </a:r>
          </a:p>
          <a:p>
            <a:pPr>
              <a:defRPr sz="3600"/>
            </a:pPr>
            <a:r>
              <a:t>patch</a:t>
            </a:r>
          </a:p>
        </p:txBody>
      </p:sp>
      <p:pic>
        <p:nvPicPr>
          <p:cNvPr id="200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3500000">
            <a:off x="6706565" y="5985829"/>
            <a:ext cx="6716470" cy="88901"/>
          </a:xfrm>
          <a:prstGeom prst="rect">
            <a:avLst/>
          </a:prstGeom>
        </p:spPr>
      </p:pic>
      <p:pic>
        <p:nvPicPr>
          <p:cNvPr id="202" name="Line" descr="Line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467243" y="3886246"/>
            <a:ext cx="2020991" cy="3699531"/>
          </a:xfrm>
          <a:prstGeom prst="rect">
            <a:avLst/>
          </a:prstGeom>
        </p:spPr>
      </p:pic>
      <p:pic>
        <p:nvPicPr>
          <p:cNvPr id="204" name="Line" descr="Line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543892" y="7478810"/>
            <a:ext cx="1950086" cy="76187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dS/CFT: Conceptual difficul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dS/CFT:</a:t>
            </a:r>
            <a:br/>
            <a:r>
              <a:t>Conceptual difficulties</a:t>
            </a:r>
          </a:p>
        </p:txBody>
      </p:sp>
      <p:sp>
        <p:nvSpPr>
          <p:cNvPr id="208" name="Find dictionary between t=±∞ and causal patch.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Find dictionary between </a:t>
            </a:r>
            <a:r>
              <a:rPr>
                <a:solidFill>
                  <a:schemeClr val="accent4"/>
                </a:solidFill>
              </a:rPr>
              <a:t>t=±∞</a:t>
            </a:r>
            <a:r>
              <a:t> and </a:t>
            </a:r>
            <a:r>
              <a:rPr>
                <a:solidFill>
                  <a:schemeClr val="accent4"/>
                </a:solidFill>
              </a:rPr>
              <a:t>causal patch</a:t>
            </a:r>
            <a:r>
              <a:t>.</a:t>
            </a:r>
          </a:p>
          <a:p>
            <a:pPr>
              <a:buBlip>
                <a:blip r:embed="rId2"/>
              </a:buBlip>
            </a:pPr>
            <a:r>
              <a:t>CFT lives on spacelike boundary. </a:t>
            </a:r>
            <a:r>
              <a:rPr>
                <a:solidFill>
                  <a:schemeClr val="accent4"/>
                </a:solidFill>
              </a:rPr>
              <a:t>Time must emerge </a:t>
            </a:r>
            <a:r>
              <a:t>holographically.</a:t>
            </a:r>
            <a:endParaRPr>
              <a:solidFill>
                <a:schemeClr val="accent4"/>
              </a:solidFill>
            </a:endParaRPr>
          </a:p>
          <a:p>
            <a:pPr>
              <a:buBlip>
                <a:blip r:embed="rId2"/>
              </a:buBlip>
            </a:pPr>
            <a:r>
              <a:t>How to handle the </a:t>
            </a:r>
            <a:r>
              <a:rPr>
                <a:solidFill>
                  <a:schemeClr val="accent4"/>
                </a:solidFill>
              </a:rPr>
              <a:t>two boundaries?</a:t>
            </a:r>
            <a:br/>
          </a:p>
        </p:txBody>
      </p:sp>
      <p:sp>
        <p:nvSpPr>
          <p:cNvPr id="209" name="Triangle"/>
          <p:cNvSpPr/>
          <p:nvPr/>
        </p:nvSpPr>
        <p:spPr>
          <a:xfrm rot="5400000">
            <a:off x="6549851" y="4877010"/>
            <a:ext cx="4612829" cy="2293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pic>
        <p:nvPicPr>
          <p:cNvPr id="210" name="Rectangle" descr="Rectangl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32700" y="3626160"/>
            <a:ext cx="4864200" cy="4808240"/>
          </a:xfrm>
          <a:prstGeom prst="rect">
            <a:avLst/>
          </a:prstGeom>
        </p:spPr>
      </p:pic>
      <p:sp>
        <p:nvSpPr>
          <p:cNvPr id="212" name="t=-∞"/>
          <p:cNvSpPr txBox="1"/>
          <p:nvPr/>
        </p:nvSpPr>
        <p:spPr>
          <a:xfrm>
            <a:off x="9474199" y="8307995"/>
            <a:ext cx="1374694" cy="753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t=-∞</a:t>
            </a:r>
          </a:p>
        </p:txBody>
      </p:sp>
      <p:sp>
        <p:nvSpPr>
          <p:cNvPr id="213" name="t=+∞"/>
          <p:cNvSpPr txBox="1"/>
          <p:nvPr/>
        </p:nvSpPr>
        <p:spPr>
          <a:xfrm>
            <a:off x="9474684" y="2927635"/>
            <a:ext cx="1408831" cy="753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t=+∞</a:t>
            </a:r>
          </a:p>
        </p:txBody>
      </p:sp>
      <p:pic>
        <p:nvPicPr>
          <p:cNvPr id="214" name="Line" descr="Line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8900000">
            <a:off x="6706565" y="5979430"/>
            <a:ext cx="6716470" cy="88901"/>
          </a:xfrm>
          <a:prstGeom prst="rect">
            <a:avLst/>
          </a:prstGeom>
        </p:spPr>
      </p:pic>
      <p:sp>
        <p:nvSpPr>
          <p:cNvPr id="216" name="Circle"/>
          <p:cNvSpPr/>
          <p:nvPr/>
        </p:nvSpPr>
        <p:spPr>
          <a:xfrm>
            <a:off x="7531100" y="3502979"/>
            <a:ext cx="323106" cy="3231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217" name="Circle"/>
          <p:cNvSpPr/>
          <p:nvPr/>
        </p:nvSpPr>
        <p:spPr>
          <a:xfrm>
            <a:off x="7518400" y="8240079"/>
            <a:ext cx="323106" cy="323107"/>
          </a:xfrm>
          <a:prstGeom prst="ellipse">
            <a:avLst/>
          </a:prstGeom>
          <a:solidFill>
            <a:schemeClr val="accent3">
              <a:satOff val="-7512"/>
              <a:lumOff val="-147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282A2F"/>
                </a:solidFill>
                <a:latin typeface="+mn-lt"/>
                <a:ea typeface="+mn-ea"/>
                <a:cs typeface="+mn-cs"/>
                <a:sym typeface="Chalkduster"/>
              </a:defRPr>
            </a:pPr>
          </a:p>
        </p:txBody>
      </p:sp>
      <p:sp>
        <p:nvSpPr>
          <p:cNvPr id="218" name="r=rH"/>
          <p:cNvSpPr txBox="1"/>
          <p:nvPr/>
        </p:nvSpPr>
        <p:spPr>
          <a:xfrm>
            <a:off x="9127971" y="4519189"/>
            <a:ext cx="1010057" cy="6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r=r</a:t>
            </a:r>
            <a:r>
              <a:rPr baseline="-5999"/>
              <a:t>H</a:t>
            </a:r>
          </a:p>
        </p:txBody>
      </p:sp>
      <p:sp>
        <p:nvSpPr>
          <p:cNvPr id="219" name="r=rH"/>
          <p:cNvSpPr txBox="1"/>
          <p:nvPr/>
        </p:nvSpPr>
        <p:spPr>
          <a:xfrm>
            <a:off x="9127971" y="6894019"/>
            <a:ext cx="1010057" cy="634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r=r</a:t>
            </a:r>
            <a:r>
              <a:rPr baseline="-5999"/>
              <a:t>H</a:t>
            </a:r>
          </a:p>
        </p:txBody>
      </p:sp>
      <p:sp>
        <p:nvSpPr>
          <p:cNvPr id="220" name="Causal…"/>
          <p:cNvSpPr txBox="1"/>
          <p:nvPr/>
        </p:nvSpPr>
        <p:spPr>
          <a:xfrm>
            <a:off x="7841335" y="5470643"/>
            <a:ext cx="1487730" cy="1106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600"/>
            </a:pPr>
            <a:r>
              <a:t>Causal</a:t>
            </a:r>
          </a:p>
          <a:p>
            <a:pPr>
              <a:defRPr sz="3600"/>
            </a:pPr>
            <a:r>
              <a:t>patch</a:t>
            </a:r>
          </a:p>
        </p:txBody>
      </p:sp>
      <p:pic>
        <p:nvPicPr>
          <p:cNvPr id="221" name="Line" descr="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3500000">
            <a:off x="6706565" y="5985829"/>
            <a:ext cx="6716470" cy="8890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theme1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MrChalk"/>
        <a:ea typeface="MrChalk"/>
        <a:cs typeface="MrChalk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MrChal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000000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MrChalk"/>
        <a:ea typeface="MrChalk"/>
        <a:cs typeface="MrChalk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MrChal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