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3"/>
  </p:notesMasterIdLst>
  <p:handoutMasterIdLst>
    <p:handoutMasterId r:id="rId14"/>
  </p:handoutMasterIdLst>
  <p:sldIdLst>
    <p:sldId id="272" r:id="rId2"/>
    <p:sldId id="260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yun Seok Yang" initials="HSY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48" autoAdjust="0"/>
    <p:restoredTop sz="89645" autoAdjust="0"/>
  </p:normalViewPr>
  <p:slideViewPr>
    <p:cSldViewPr>
      <p:cViewPr>
        <p:scale>
          <a:sx n="90" d="100"/>
          <a:sy n="90" d="100"/>
        </p:scale>
        <p:origin x="-16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11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612D7-D092-4F3C-86B4-1DA7345E3CC1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6DE415-82F8-4A4B-98B5-7EF1D5ACBF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61424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D6FE7-E5AC-4FB8-82F6-B19B6469F7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240430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6F1C1F1-2067-47EF-A568-F4D954106CE3}" type="datetime1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US" altLang="ko-KR" smtClean="0"/>
              <a:t>ggg</a:t>
            </a:r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B60DEC-2256-4BB1-8558-99E2A34471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221485-69DD-46E0-94B3-F12CCB7FACEB}" type="datetime1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ko-KR" smtClean="0"/>
              <a:t>ggg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60DEC-2256-4BB1-8558-99E2A34471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88A6FE-5FC7-431E-860A-D915FE8C0108}" type="datetime1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ko-KR" smtClean="0"/>
              <a:t>ggg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60DEC-2256-4BB1-8558-99E2A34471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8639A1-1261-4949-8DED-2B4B331ED618}" type="datetime1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ko-KR" smtClean="0"/>
              <a:t>ggg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60DEC-2256-4BB1-8558-99E2A344717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BED22-41E0-41EF-A0E3-F7A194A834CA}" type="datetime1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ko-KR" smtClean="0"/>
              <a:t>ggg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60DEC-2256-4BB1-8558-99E2A344717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F176C-DF94-4352-8B52-693E8C0B7578}" type="datetime1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ko-KR" smtClean="0"/>
              <a:t>ggg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60DEC-2256-4BB1-8558-99E2A344717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CD4956-EE9D-493D-9484-68B613F71EFA}" type="datetime1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ko-KR" smtClean="0"/>
              <a:t>ggg</a:t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60DEC-2256-4BB1-8558-99E2A34471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26B412-F9B8-4E3E-AAA4-4D04C3EDC57B}" type="datetime1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ko-KR" smtClean="0"/>
              <a:t>ggg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60DEC-2256-4BB1-8558-99E2A344717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F19910-59F9-4698-AEB9-F42BB91A824B}" type="datetime1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ko-KR" smtClean="0"/>
              <a:t>ggg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60DEC-2256-4BB1-8558-99E2A34471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97E51F9-CABE-446E-8B09-475A2BCE952F}" type="datetime1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ko-KR" smtClean="0"/>
              <a:t>ggg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60DEC-2256-4BB1-8558-99E2A34471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9714301-9EE9-4591-92F2-59C6251E7A7B}" type="datetime1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altLang="ko-KR" smtClean="0"/>
              <a:t>ggg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B60DEC-2256-4BB1-8558-99E2A344717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A3B6AC-E081-497B-9CB3-9A246E48B1A3}" type="datetime1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US" altLang="ko-KR" smtClean="0"/>
              <a:t>ggg</a:t>
            </a:r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BB60DEC-2256-4BB1-8558-99E2A34471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sldNum="0" hdr="0" ftr="0" dt="0"/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7544" y="116632"/>
                <a:ext cx="7992888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2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Quantized 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sz="32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sz="3200" b="1" i="1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altLang="ko-KR" sz="32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hler</a:t>
                </a:r>
                <a:r>
                  <a:rPr lang="en-US" altLang="ko-KR" sz="32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Geometry  </a:t>
                </a:r>
                <a:endParaRPr lang="en-US" altLang="ko-KR" sz="32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ko-KR" sz="32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and Quantum Gravity</a:t>
                </a:r>
                <a:r>
                  <a:rPr lang="en-US" altLang="ko-KR" sz="2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HY궁서B" panose="02030600000101010101" pitchFamily="18" charset="-127"/>
                    <a:cs typeface="Times New Roman" panose="02020603050405020304" pitchFamily="18" charset="0"/>
                  </a:rPr>
                  <a:t>                                </a:t>
                </a:r>
                <a:endParaRPr lang="ko-KR" altLang="en-US" sz="2000" dirty="0">
                  <a:solidFill>
                    <a:srgbClr val="00B050"/>
                  </a:solidFill>
                  <a:latin typeface="Times New Roman" panose="02020603050405020304" pitchFamily="18" charset="0"/>
                  <a:ea typeface="HY궁서B" panose="02030600000101010101" pitchFamily="18" charset="-12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16632"/>
                <a:ext cx="7992888" cy="1077218"/>
              </a:xfrm>
              <a:prstGeom prst="rect">
                <a:avLst/>
              </a:prstGeom>
              <a:blipFill rotWithShape="1">
                <a:blip r:embed="rId2"/>
                <a:stretch>
                  <a:fillRect t="-7910" b="-1694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0" y="4048908"/>
            <a:ext cx="4204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100+3 </a:t>
            </a:r>
            <a:r>
              <a:rPr lang="en-US" altLang="ko-K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Relativity Meeting</a:t>
            </a:r>
          </a:p>
          <a:p>
            <a:r>
              <a:rPr lang="en-US" altLang="ko-K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The </a:t>
            </a:r>
            <a:r>
              <a:rPr lang="en-US" altLang="ko-K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King Cherry Blossom meeting</a:t>
            </a:r>
          </a:p>
          <a:p>
            <a:r>
              <a:rPr lang="en-US" altLang="ko-K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Jeju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April </a:t>
            </a:r>
            <a:r>
              <a:rPr lang="en-US" altLang="ko-K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 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07, </a:t>
            </a:r>
            <a:r>
              <a:rPr lang="en-US" altLang="ko-K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ko-KR" alt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Hyun Seok Yang\Desktop\1_sZYO387ykUBhz5iAJjcepw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" y="1193850"/>
            <a:ext cx="9142758" cy="566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91680" y="6093296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</a:rPr>
              <a:t>STGCOS 2018,  June 18~20 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</a:rPr>
              <a:t>               APCTP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56448" y="3554726"/>
            <a:ext cx="388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</a:rPr>
              <a:t>  </a:t>
            </a:r>
            <a:r>
              <a:rPr lang="en-US" altLang="ko-KR" dirty="0" smtClean="0">
                <a:solidFill>
                  <a:schemeClr val="bg1"/>
                </a:solidFill>
              </a:rPr>
              <a:t>Center for </a:t>
            </a:r>
            <a:r>
              <a:rPr lang="en-US" altLang="ko-KR" dirty="0" err="1" smtClean="0">
                <a:solidFill>
                  <a:schemeClr val="bg1"/>
                </a:solidFill>
              </a:rPr>
              <a:t>Qauntum</a:t>
            </a:r>
            <a:r>
              <a:rPr lang="en-US" altLang="ko-KR" dirty="0" smtClean="0">
                <a:solidFill>
                  <a:schemeClr val="bg1"/>
                </a:solidFill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</a:rPr>
              <a:t>Spacetime</a:t>
            </a:r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</a:rPr>
              <a:t>              Hyun </a:t>
            </a:r>
            <a:r>
              <a:rPr lang="en-US" altLang="ko-KR" dirty="0" err="1" smtClean="0">
                <a:solidFill>
                  <a:schemeClr val="bg1"/>
                </a:solidFill>
              </a:rPr>
              <a:t>Seok</a:t>
            </a:r>
            <a:r>
              <a:rPr lang="en-US" altLang="ko-KR" dirty="0" smtClean="0">
                <a:solidFill>
                  <a:schemeClr val="bg1"/>
                </a:solidFill>
              </a:rPr>
              <a:t> Yang 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85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"/>
    </mc:Choice>
    <mc:Fallback xmlns="">
      <p:transition spd="slow" advTm="97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직사각형 1"/>
              <p:cNvSpPr/>
              <p:nvPr/>
            </p:nvSpPr>
            <p:spPr>
              <a:xfrm>
                <a:off x="251520" y="188640"/>
                <a:ext cx="8712968" cy="65556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</a:t>
                </a:r>
                <a:r>
                  <a:rPr lang="en-US" altLang="ko-KR" sz="24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2400" b="1" i="1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𝑼</m:t>
                    </m:r>
                    <m:r>
                      <a:rPr lang="en-US" altLang="ko-KR" sz="2400" b="1" i="1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sz="2400" b="1" i="1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altLang="ko-KR" sz="2400" b="1" i="1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Gauge Theory as 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altLang="ko-KR" sz="24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Geometry: Picture </a:t>
                </a:r>
                <a14:m>
                  <m:oMath xmlns:m="http://schemas.openxmlformats.org/officeDocument/2006/math">
                    <m:r>
                      <a:rPr lang="ko-KR" altLang="en-US" sz="2400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𝔄</m:t>
                    </m:r>
                  </m:oMath>
                </a14:m>
                <a:endParaRPr lang="en-US" altLang="ko-KR" sz="24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sz="2000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geometry is now described by </a:t>
                </a:r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latin typeface="Cambria Math"/>
                        <a:cs typeface="Times New Roman" panose="02020603050405020304" pitchFamily="18" charset="0"/>
                      </a:rPr>
                      <m:t>𝑈</m:t>
                    </m:r>
                    <m:r>
                      <a:rPr lang="en-US" altLang="ko-KR" i="1" dirty="0" smtClean="0">
                        <a:latin typeface="Cambria Math"/>
                        <a:cs typeface="Times New Roman" panose="02020603050405020304" pitchFamily="18" charset="0"/>
                      </a:rPr>
                      <m:t>(1)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gauge theory:</a:t>
                </a:r>
              </a:p>
              <a:p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𝔄</m:t>
                    </m:r>
                    <m:r>
                      <a:rPr lang="en-US" altLang="ko-KR" b="1" i="0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→</m:t>
                    </m:r>
                    <m:d>
                      <m:dPr>
                        <m:ctrlP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𝑁</m:t>
                        </m:r>
                        <m:r>
                          <a:rPr lang="en-US" altLang="ko-KR" i="1" dirty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ko-KR" i="1" dirty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d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ko-KR" i="1" dirty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lang="el-GR" altLang="ko-KR" i="1" dirty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altLang="ko-KR" b="0" i="0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Diff</m:t>
                    </m:r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))</m:t>
                    </m:r>
                    <m:r>
                      <a:rPr lang="en-US" altLang="ko-KR" b="0" i="0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l-GR" altLang="ko-KR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This is the analog of the picture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𝔄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for the Lorentz force.</a:t>
                </a:r>
              </a:p>
              <a:p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What is the relation between the picture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𝔄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and the picture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𝔅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? </a:t>
                </a:r>
              </a:p>
              <a:p>
                <a:r>
                  <a:rPr lang="en-US" altLang="ko-KR" sz="1600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sz="1600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(</a:t>
                </a:r>
                <a:r>
                  <a:rPr lang="en-US" altLang="ko-KR" sz="16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Iqbal, C. </a:t>
                </a:r>
                <a:r>
                  <a:rPr lang="en-US" altLang="ko-KR" sz="1600" dirty="0" err="1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Vafa</a:t>
                </a:r>
                <a:r>
                  <a:rPr lang="en-US" altLang="ko-KR" sz="16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N. </a:t>
                </a:r>
                <a:r>
                  <a:rPr lang="en-US" altLang="ko-KR" sz="1600" dirty="0" err="1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Nekrasov</a:t>
                </a:r>
                <a:r>
                  <a:rPr lang="en-US" altLang="ko-KR" sz="16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A. </a:t>
                </a:r>
                <a:r>
                  <a:rPr lang="en-US" altLang="ko-KR" sz="1600" dirty="0" err="1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Okounkov</a:t>
                </a:r>
                <a:r>
                  <a:rPr lang="en-US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ko-KR" sz="1600" dirty="0" err="1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hep-th</a:t>
                </a:r>
                <a:r>
                  <a:rPr lang="en-US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/0312022,</a:t>
                </a:r>
                <a:endParaRPr lang="en-US" altLang="ko-KR" sz="1600" dirty="0" smtClean="0">
                  <a:solidFill>
                    <a:srgbClr val="7030A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:r>
                  <a:rPr lang="nn-NO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nn-NO" altLang="ko-KR" sz="16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Maulik, N. Nekrasov, A. Okounkov and R. </a:t>
                </a:r>
                <a:r>
                  <a:rPr lang="nn-NO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Pandharipande</a:t>
                </a:r>
                <a:r>
                  <a:rPr lang="nn-NO" altLang="ko-KR" sz="1600" dirty="0" smtClean="0">
                    <a:solidFill>
                      <a:srgbClr val="7030A0"/>
                    </a:solidFill>
                  </a:rPr>
                  <a:t>, </a:t>
                </a:r>
                <a:r>
                  <a:rPr lang="nn-NO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math.AG/0312059)</a:t>
                </a:r>
                <a:r>
                  <a:rPr lang="en-US" altLang="ko-KR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</a:p>
              <a:p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altLang="ko-KR" dirty="0"/>
                  <a:t> </a:t>
                </a:r>
                <a:r>
                  <a:rPr lang="en-US" altLang="ko-KR" dirty="0" smtClean="0"/>
                  <a:t>  </a:t>
                </a:r>
              </a:p>
              <a:p>
                <a:pPr algn="just"/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Here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solidFill>
                          <a:srgbClr val="0070C0"/>
                        </a:solidFill>
                        <a:latin typeface="Cambria Math"/>
                      </a:rPr>
                      <m:t>𝒥</m:t>
                    </m:r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means an isomorphism between two theories. </a:t>
                </a:r>
                <a:endParaRPr lang="en-US" altLang="ko-KR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In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some sense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solidFill>
                          <a:srgbClr val="FF0000"/>
                        </a:solidFill>
                        <a:latin typeface="Cambria Math"/>
                      </a:rPr>
                      <m:t>𝒥</m:t>
                    </m:r>
                    <m:r>
                      <a:rPr lang="en-US" altLang="ko-KR" b="0" i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corresponds to the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gauge-gravity duality. It turns out that </a:t>
                </a:r>
              </a:p>
              <a:p>
                <a:pPr algn="just"/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it </a:t>
                </a:r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be interpreted as the large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duality too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/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If the above duality is restricted to Ricci-flat manifolds, you get</a:t>
                </a:r>
              </a:p>
              <a:p>
                <a:pPr algn="just"/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pPr algn="just"/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pPr algn="just"/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pPr algn="just"/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</a:t>
                </a:r>
                <a:endParaRPr lang="en-US" altLang="ko-K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직사각형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88640"/>
                <a:ext cx="8712968" cy="6555641"/>
              </a:xfrm>
              <a:prstGeom prst="rect">
                <a:avLst/>
              </a:prstGeom>
              <a:blipFill rotWithShape="1">
                <a:blip r:embed="rId2"/>
                <a:stretch>
                  <a:fillRect t="-74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724" y="2924944"/>
            <a:ext cx="507682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754" y="5373216"/>
            <a:ext cx="55245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32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"/>
    </mc:Choice>
    <mc:Fallback xmlns="">
      <p:transition spd="slow" advTm="977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직사각형 1"/>
              <p:cNvSpPr/>
              <p:nvPr/>
            </p:nvSpPr>
            <p:spPr>
              <a:xfrm>
                <a:off x="251520" y="188640"/>
                <a:ext cx="8712968" cy="58834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Generalizations beyond 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altLang="ko-KR" sz="24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Geometry </a:t>
                </a:r>
              </a:p>
              <a:p>
                <a:r>
                  <a:rPr lang="en-US" altLang="ko-KR" sz="24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</a:t>
                </a:r>
                <a:r>
                  <a:rPr lang="en-US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(HSY, arXiv:0312.0580, </a:t>
                </a:r>
                <a:r>
                  <a:rPr lang="en-US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arXiv:1503.00712, arXiv:1610.00011,</a:t>
                </a:r>
                <a:r>
                  <a:rPr lang="en-US" altLang="ko-KR" sz="1600" dirty="0"/>
                  <a:t> </a:t>
                </a:r>
                <a:r>
                  <a:rPr lang="en-US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J</a:t>
                </a:r>
                <a:r>
                  <a:rPr lang="en-US" altLang="ko-KR" sz="1600" dirty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 Lee &amp; HSY, arXiv:1804.09171) </a:t>
                </a:r>
                <a:endParaRPr lang="en-US" altLang="ko-KR" sz="1600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sz="2000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pPr marL="342900" indent="-342900">
                  <a:buAutoNum type="arabicPeriod"/>
                </a:pP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Lorentzian manifold as dynamical </a:t>
                </a:r>
                <a:r>
                  <a:rPr lang="en-US" altLang="ko-KR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spacetime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?</a:t>
                </a: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Time evolution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→(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𝑥</m:t>
                    </m:r>
                    <m:d>
                      <m:d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is a canonical transformation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Consider a one-parameter family of deformations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ℱ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𝑡𝐹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  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∈[0.1]</m:t>
                    </m:r>
                  </m:oMath>
                </a14:m>
                <a:endParaRPr lang="en-US" altLang="ko-KR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 geometry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⟹</m:t>
                    </m:r>
                  </m:oMath>
                </a14:m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Contact geometry </a:t>
                </a:r>
                <a:r>
                  <a:rPr lang="en-US" altLang="ko-KR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(BFSS matrix model)</a:t>
                </a:r>
              </a:p>
              <a:p>
                <a:endParaRPr lang="en-US" altLang="ko-KR" dirty="0" smtClean="0">
                  <a:solidFill>
                    <a:srgbClr val="00B05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pPr marL="342900" indent="-342900">
                  <a:buAutoNum type="arabicPeriod" startAt="2"/>
                </a:pP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Relax the non-degenerateness of </a:t>
                </a:r>
                <a:r>
                  <a:rPr lang="en-US" altLang="ko-KR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condition</a:t>
                </a: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geometry 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⟹</m:t>
                    </m:r>
                  </m:oMath>
                </a14:m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Poisson </a:t>
                </a:r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geometry </a:t>
                </a:r>
                <a:r>
                  <a:rPr lang="en-US" altLang="ko-KR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(Massive </a:t>
                </a:r>
                <a:r>
                  <a:rPr lang="en-US" altLang="ko-KR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matrix model</a:t>
                </a:r>
                <a:r>
                  <a:rPr lang="en-US" altLang="ko-KR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)</a:t>
                </a:r>
              </a:p>
              <a:p>
                <a:r>
                  <a:rPr lang="en-US" altLang="ko-KR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Riemannian (compact) manifolds with non-zero Ricci scalar</a:t>
                </a:r>
              </a:p>
              <a:p>
                <a:endParaRPr lang="en-US" altLang="ko-KR" dirty="0">
                  <a:solidFill>
                    <a:srgbClr val="00B05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3.  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 </a:t>
                </a:r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geometry 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⟹</m:t>
                    </m:r>
                  </m:oMath>
                </a14:m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Locally conformal </a:t>
                </a:r>
                <a:r>
                  <a:rPr lang="en-US" altLang="ko-KR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(LCS) geometry</a:t>
                </a:r>
                <a:endParaRPr lang="en-US" altLang="ko-KR" dirty="0">
                  <a:solidFill>
                    <a:srgbClr val="00B05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LCS manifold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satisfying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𝑑𝐵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∧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, admitting a conformal vector field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obeying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𝜅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ko-KR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Then a flow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generated by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has the property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바탕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바탕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바탕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  <a:ea typeface="바탕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바탕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바탕"/>
                              <a:cs typeface="Times New Roman" panose="020206030504050203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바탕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바탕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  <a:ea typeface="바탕"/>
                          <a:cs typeface="Times New Roman" panose="02020603050405020304" pitchFamily="18" charset="0"/>
                        </a:rPr>
                        <m:t>𝐵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  <a:ea typeface="바탕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바탕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바탕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바탕"/>
                              <a:cs typeface="Times New Roman" panose="02020603050405020304" pitchFamily="18" charset="0"/>
                            </a:rPr>
                            <m:t>𝜅</m:t>
                          </m:r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바탕"/>
                              <a:cs typeface="Times New Roman" panose="020206030504050203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  <a:ea typeface="바탕"/>
                          <a:cs typeface="Times New Roman" panose="02020603050405020304" pitchFamily="18" charset="0"/>
                        </a:rPr>
                        <m:t>𝐵</m:t>
                      </m:r>
                      <m:r>
                        <a:rPr lang="en-US" altLang="ko-KR" b="0" i="1" smtClean="0">
                          <a:latin typeface="Cambria Math"/>
                          <a:ea typeface="바탕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Then</a:t>
                </a:r>
                <a:r>
                  <a:rPr lang="en-US" altLang="ko-KR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cosmic inflation must occur since the spatial volume is proportional to </a:t>
                </a:r>
              </a:p>
              <a:p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bSup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𝜅</m:t>
                        </m:r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m:rPr>
                            <m:nor/>
                          </m:rPr>
                          <a:rPr lang="en-US" altLang="ko-KR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ea typeface="바탕"/>
                            <a:cs typeface="Times New Roman" panose="02020603050405020304" pitchFamily="18" charset="0"/>
                          </a:rPr>
                          <m:t> </m:t>
                        </m:r>
                      </m:sup>
                    </m:sSup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The cosmic inflation arises as a time-dependent solution of </a:t>
                </a:r>
              </a:p>
              <a:p>
                <a:r>
                  <a:rPr lang="en-US" altLang="ko-KR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the BFSS matrix model.</a:t>
                </a:r>
              </a:p>
              <a:p>
                <a:endParaRPr lang="en-US" altLang="ko-K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직사각형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88640"/>
                <a:ext cx="8712968" cy="5883405"/>
              </a:xfrm>
              <a:prstGeom prst="rect">
                <a:avLst/>
              </a:prstGeom>
              <a:blipFill rotWithShape="1">
                <a:blip r:embed="rId2"/>
                <a:stretch>
                  <a:fillRect l="-559" t="-82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357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"/>
    </mc:Choice>
    <mc:Fallback xmlns="">
      <p:transition spd="slow" advTm="97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직사각형 1"/>
              <p:cNvSpPr/>
              <p:nvPr/>
            </p:nvSpPr>
            <p:spPr>
              <a:xfrm>
                <a:off x="251520" y="332656"/>
                <a:ext cx="8640960" cy="78348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                                   Lorentz Force </a:t>
                </a:r>
                <a:r>
                  <a:rPr lang="en-US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(any text books)</a:t>
                </a:r>
                <a:endParaRPr lang="en-US" altLang="ko-KR" sz="1600" dirty="0">
                  <a:solidFill>
                    <a:srgbClr val="7030A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sz="2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b="1" dirty="0" smtClean="0">
                    <a:solidFill>
                      <a:srgbClr val="FF0000"/>
                    </a:solidFill>
                    <a:ea typeface="바탕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𝑭</m:t>
                        </m:r>
                      </m:e>
                    </m:acc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𝒒</m:t>
                    </m:r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(</m:t>
                    </m:r>
                    <m:acc>
                      <m:accPr>
                        <m:chr m:val="⃗"/>
                        <m:ctrlP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𝑬</m:t>
                        </m:r>
                      </m:e>
                    </m:acc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 </m:t>
                    </m:r>
                    <m:acc>
                      <m:accPr>
                        <m:chr m:val="⃗"/>
                        <m:ctrlP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acc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×</m:t>
                    </m:r>
                    <m:acc>
                      <m:accPr>
                        <m:chr m:val="⃗"/>
                        <m:ctrlP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altLang="ko-K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) : </a:t>
                </a:r>
                <a:r>
                  <a:rPr lang="en-US" altLang="ko-KR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Electromagnetic force acting on a charged particle</a:t>
                </a:r>
              </a:p>
              <a:p>
                <a:endParaRPr lang="en-US" altLang="ko-KR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Hamilton’s equation: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𝑑𝑓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𝑑𝑡</m:t>
                        </m:r>
                      </m:den>
                    </m:f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  <m:d>
                      <m:d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d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begChr m:val="{"/>
                        <m:endChr m:val="}"/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</m:d>
                  </m:oMath>
                </a14:m>
                <a:endParaRPr lang="en-US" altLang="ko-KR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flow generated by a Hamiltonian vector field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satisfying </a:t>
                </a:r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o-KR" altLang="en-US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𝜄</m:t>
                        </m:r>
                      </m:e>
                      <m:sub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sub>
                        </m:sSub>
                      </m:sub>
                    </m:sSub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r>
                      <a:rPr lang="ko-KR" altLang="en-US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𝑑𝐻</m:t>
                    </m:r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where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∧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Then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den>
                    </m:f>
                    <m:r>
                      <a:rPr lang="en-US" altLang="ko-KR" b="0" i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den>
                    </m:f>
                    <m:f>
                      <m:f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altLang="ko-KR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:r>
                  <a:rPr lang="en-US" altLang="ko-KR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Lorentz </a:t>
                </a:r>
                <a:r>
                  <a:rPr lang="en-US" altLang="ko-KR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Force: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Hamilton’s equation with the Hamiltonian</a:t>
                </a:r>
              </a:p>
              <a:p>
                <a:r>
                  <a:rPr lang="en-US" altLang="ko-KR" b="1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b="1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𝑯</m:t>
                    </m:r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  <m:sSup>
                      <m:sSupPr>
                        <m:ctrlP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altLang="ko-KR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𝒒</m:t>
                            </m:r>
                            <m:sSub>
                              <m:sSubPr>
                                <m:ctrlPr>
                                  <a:rPr lang="en-US" altLang="ko-KR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altLang="ko-KR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𝒒</m:t>
                    </m:r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𝝓</m:t>
                    </m:r>
                  </m:oMath>
                </a14:m>
                <a:r>
                  <a:rPr lang="en-US" altLang="ko-K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𝜙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altLang="ko-KR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depend only on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ko-KR" i="1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b="0" i="1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  <m:r>
                          <a:rPr lang="en-US" altLang="ko-KR" b="0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ko-KR" b="0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altLang="ko-KR" b="0" i="1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i="1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i="1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i="1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𝑑𝑡</m:t>
                        </m:r>
                      </m:den>
                    </m:f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𝑚</m:t>
                        </m:r>
                      </m:den>
                    </m:f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altLang="ko-KR" b="0" i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𝑚</m:t>
                    </m:r>
                    <m:f>
                      <m:fPr>
                        <m:ctrlPr>
                          <a:rPr lang="en-US" altLang="ko-KR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  <m:r>
                      <a:rPr lang="en-US" altLang="ko-KR" i="1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i="1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ko-KR" i="1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sSub>
                      <m:sSubPr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i="1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+ 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i="1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ko-KR" i="1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sSub>
                      <m:sSubPr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f>
                      <m:f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den>
                    </m:f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f>
                      <m:f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p>
                      </m:den>
                    </m:f>
                    <m:f>
                      <m:f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den>
                    </m:f>
                  </m:oMath>
                </a14:m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          =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) +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         =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o-KR" altLang="en-US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𝑖𝑗𝑘</m:t>
                        </m:r>
                      </m:sub>
                    </m:sSub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b="1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    </a:t>
                </a:r>
                <a:endParaRPr lang="en-US" altLang="ko-KR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직사각형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32656"/>
                <a:ext cx="8640960" cy="7834837"/>
              </a:xfrm>
              <a:prstGeom prst="rect">
                <a:avLst/>
              </a:prstGeom>
              <a:blipFill rotWithShape="1">
                <a:blip r:embed="rId2"/>
                <a:stretch>
                  <a:fillRect t="-62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644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"/>
    </mc:Choice>
    <mc:Fallback xmlns="">
      <p:transition spd="slow" advTm="97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직사각형 1"/>
              <p:cNvSpPr/>
              <p:nvPr/>
            </p:nvSpPr>
            <p:spPr>
              <a:xfrm>
                <a:off x="251520" y="332656"/>
                <a:ext cx="8640960" cy="574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Another Derivation: </a:t>
                </a:r>
                <a:r>
                  <a:rPr lang="en-US" altLang="ko-KR" sz="24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Structure Deformation</a:t>
                </a:r>
                <a:endParaRPr lang="en-US" altLang="ko-KR" sz="24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sz="1600" b="1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                                  (</a:t>
                </a:r>
                <a:r>
                  <a:rPr lang="en-US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J.-M. </a:t>
                </a:r>
                <a:r>
                  <a:rPr lang="en-US" altLang="ko-KR" sz="1600" dirty="0" err="1" smtClean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Soriau</a:t>
                </a:r>
                <a:r>
                  <a:rPr lang="en-US" altLang="ko-KR" sz="1600" b="1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, </a:t>
                </a:r>
                <a:r>
                  <a:rPr lang="en-US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altLang="ko-KR" sz="16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Sternberg)</a:t>
                </a:r>
                <a:endParaRPr lang="en-US" altLang="ko-KR" sz="1600" b="1" dirty="0">
                  <a:solidFill>
                    <a:srgbClr val="7030A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Consider a deformed </a:t>
                </a:r>
                <a:r>
                  <a:rPr lang="en-US" altLang="ko-KR" dirty="0" err="1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2-form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∧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where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d>
                      <m:d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∧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p>
                  </m:oMath>
                </a14:m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is a closed 2-form, i.e., 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𝛻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⋅</m:t>
                    </m:r>
                    <m:acc>
                      <m:accPr>
                        <m:chr m:val="⃗"/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acc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 </a:t>
                </a:r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Define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a </a:t>
                </a:r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flow equation generated by a Hamiltonian vector field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satisfying </a:t>
                </a:r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endParaRPr lang="en-US" altLang="ko-KR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b="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b="0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o-KR" altLang="en-US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𝜄</m:t>
                        </m:r>
                      </m:e>
                      <m:sub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sub>
                        </m:sSub>
                      </m:sub>
                    </m:sSub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r>
                      <a:rPr lang="ko-KR" altLang="en-US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𝑑𝐻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 Then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den>
                    </m:f>
                    <m:r>
                      <a:rPr lang="en-US" altLang="ko-KR" b="0" i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f>
                      <m:f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den>
                    </m:f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sSub>
                      <m:sSub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den>
                    </m:f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  <m:f>
                      <m:fPr>
                        <m:ctrlPr>
                          <a:rPr lang="en-US" altLang="ko-KR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altLang="ko-KR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:r>
                  <a:rPr lang="en-US" altLang="ko-KR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Lorentz </a:t>
                </a:r>
                <a:r>
                  <a:rPr lang="en-US" altLang="ko-KR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Force: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Hamilton’s equation or the flow equation given by </a:t>
                </a: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𝑑𝑓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𝑑𝑡</m:t>
                        </m:r>
                      </m:den>
                    </m:f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  <m:d>
                      <m:d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d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begChr m:val="{"/>
                        <m:endChr m:val="}"/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</m:d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sSub>
                      <m:sSub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f>
                      <m:f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altLang="ko-KR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with free Hamiltonian</a:t>
                </a:r>
                <a:r>
                  <a:rPr lang="en-US" altLang="ko-KR" b="1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𝑯</m:t>
                    </m:r>
                    <m:r>
                      <a:rPr lang="en-US" altLang="ko-KR" b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ko-KR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ko-KR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bSup>
                      </m:num>
                      <m:den>
                        <m: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i="1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i="1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i="1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𝑑𝑡</m:t>
                        </m:r>
                      </m:den>
                    </m:f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altLang="ko-KR" b="0" i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𝑚</m:t>
                    </m:r>
                    <m:f>
                      <m:fPr>
                        <m:ctrlPr>
                          <a:rPr lang="en-US" altLang="ko-KR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+ 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sSub>
                      <m:sSub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lang="en-US" altLang="ko-KR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ko-KR" b="0" i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o-KR" altLang="en-US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𝑖𝑗𝑘</m:t>
                        </m:r>
                      </m:sub>
                    </m:sSub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So the Lorentz force can be understood as a </a:t>
                </a:r>
                <a:r>
                  <a:rPr lang="en-US" altLang="ko-KR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deformation of the </a:t>
                </a:r>
                <a:r>
                  <a:rPr lang="en-US" altLang="ko-KR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vacuum </a:t>
                </a:r>
              </a:p>
              <a:p>
                <a:r>
                  <a:rPr lang="en-US" altLang="ko-KR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</a:t>
                </a:r>
                <a:r>
                  <a:rPr lang="en-US" altLang="ko-KR" i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structure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o-KR" altLang="en-US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∧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but with </a:t>
                </a:r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free Hamiltonian</a:t>
                </a:r>
                <a:r>
                  <a:rPr lang="en-US" altLang="ko-K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𝑯</m:t>
                    </m:r>
                    <m:r>
                      <a:rPr lang="en-US" altLang="ko-KR" b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1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ko-KR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ko-KR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bSup>
                      </m:num>
                      <m:den>
                        <m:r>
                          <a:rPr lang="en-US" altLang="ko-KR" b="1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ko-KR" b="1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직사각형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32656"/>
                <a:ext cx="8640960" cy="5742662"/>
              </a:xfrm>
              <a:prstGeom prst="rect">
                <a:avLst/>
              </a:prstGeom>
              <a:blipFill rotWithShape="1">
                <a:blip r:embed="rId2"/>
                <a:stretch>
                  <a:fillRect t="-84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002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"/>
    </mc:Choice>
    <mc:Fallback xmlns="">
      <p:transition spd="slow" advTm="977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직사각형 1"/>
              <p:cNvSpPr/>
              <p:nvPr/>
            </p:nvSpPr>
            <p:spPr>
              <a:xfrm>
                <a:off x="251520" y="332656"/>
                <a:ext cx="8640960" cy="57469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Relativistic Generalization</a:t>
                </a:r>
                <a:r>
                  <a:rPr lang="en-US" altLang="ko-KR" sz="24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of </a:t>
                </a:r>
                <a:r>
                  <a:rPr lang="en-US" altLang="ko-KR" sz="24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Deformation</a:t>
                </a:r>
                <a:endParaRPr lang="en-US" altLang="ko-KR" sz="24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sz="2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Consider a relativistic deformed </a:t>
                </a:r>
                <a:r>
                  <a:rPr lang="en-US" altLang="ko-KR" dirty="0" err="1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2-form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∧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nary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where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𝜇𝜈</m:t>
                        </m:r>
                      </m:sub>
                    </m:sSub>
                    <m:d>
                      <m:d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∧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𝜈</m:t>
                        </m:r>
                      </m:sup>
                    </m:sSup>
                  </m:oMath>
                </a14:m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is a closed 2-form, i.e.,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𝑑𝐹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 </a:t>
                </a:r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Find</a:t>
                </a:r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a Hamiltonian vector field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satisfying</a:t>
                </a:r>
                <a:r>
                  <a:rPr lang="en-US" altLang="ko-KR" b="0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o-KR" altLang="en-US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𝜄</m:t>
                        </m:r>
                      </m:e>
                      <m:sub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sub>
                        </m:sSub>
                      </m:sub>
                    </m:sSub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r>
                      <a:rPr lang="ko-KR" altLang="en-US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𝑑𝐻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 It is given by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altLang="ko-KR" b="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b="0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 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</m:den>
                    </m:f>
                    <m:r>
                      <a:rPr lang="en-US" altLang="ko-KR" b="0" i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num>
                          <m:den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sSup>
                              <m:sSupPr>
                                <m:ctrlPr>
                                  <a:rPr lang="en-US" altLang="ko-KR" b="0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ko-KR" b="0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ko-KR" b="0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p>
                            </m:sSup>
                          </m:den>
                        </m:f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𝑞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𝜇𝜈</m:t>
                            </m:r>
                          </m:sub>
                        </m:sSub>
                        <m:f>
                          <m:f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num>
                          <m:den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𝜈</m:t>
                                </m:r>
                              </m:sub>
                            </m:sSub>
                          </m:den>
                        </m:f>
                      </m:e>
                    </m:d>
                    <m:f>
                      <m:fPr>
                        <m:ctrlPr>
                          <a:rPr lang="en-US" altLang="ko-KR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den>
                    </m:f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begChr m:val="{"/>
                        <m:endChr m:val="}"/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∙ , 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</m:d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ko-KR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sSub>
                      <m:sSub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𝜇𝜈</m:t>
                        </m:r>
                      </m:sub>
                    </m:sSub>
                    <m:f>
                      <m:f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𝜈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den>
                    </m:f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altLang="ko-KR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:r>
                  <a:rPr lang="en-US" altLang="ko-KR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Lorentz </a:t>
                </a:r>
                <a:r>
                  <a:rPr lang="en-US" altLang="ko-KR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Force: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Hamilton’s equation or the flow equation given by </a:t>
                </a: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𝑑𝑓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𝑑𝑡</m:t>
                        </m:r>
                      </m:den>
                    </m:f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  <m:d>
                      <m:d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d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begChr m:val="{"/>
                        <m:endChr m:val="}"/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</m:d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ko-KR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sSub>
                      <m:sSub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𝜇𝜈</m:t>
                        </m:r>
                      </m:sub>
                    </m:sSub>
                    <m:f>
                      <m:f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𝜈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with free Hamiltonian</a:t>
                </a:r>
                <a:r>
                  <a:rPr lang="en-US" altLang="ko-KR" b="1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𝑯</m:t>
                    </m:r>
                    <m:r>
                      <a:rPr lang="en-US" altLang="ko-KR" b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ko-KR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ko-KR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bSup>
                      </m:num>
                      <m:den>
                        <m: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i="1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i="1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𝑑𝑡</m:t>
                        </m:r>
                      </m:den>
                    </m:f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den>
                    </m:f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altLang="ko-KR" b="0" i="1" smtClean="0"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b="0" i="1" smtClean="0"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𝜕</m:t>
                                </m:r>
                                <m:r>
                                  <a:rPr lang="en-US" altLang="ko-KR" b="0" i="1" smtClean="0"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𝐻</m:t>
                                </m:r>
                              </m:num>
                              <m:den>
                                <m:r>
                                  <a:rPr lang="en-US" altLang="ko-KR" b="0" i="1" smtClean="0"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𝜕</m:t>
                                </m:r>
                                <m:sSub>
                                  <m:sSubPr>
                                    <m:ctrlPr>
                                      <a:rPr lang="en-US" altLang="ko-KR" b="0" i="1" smtClean="0"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 =1,      </m:t>
                            </m:r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=0    ⟹  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ko-KR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ko-KR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𝐻</m:t>
                            </m:r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                            </m:t>
                            </m:r>
                          </m:e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   </m:t>
                            </m:r>
                          </m:e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  </m:t>
                            </m:r>
                            <m:f>
                              <m:fPr>
                                <m:ctrlPr>
                                  <a:rPr lang="en-US" altLang="ko-KR" i="1"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i="1"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𝜕</m:t>
                                </m:r>
                                <m:r>
                                  <a:rPr lang="en-US" altLang="ko-KR" i="1"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𝐻</m:t>
                                </m:r>
                              </m:num>
                              <m:den>
                                <m:r>
                                  <a:rPr lang="en-US" altLang="ko-KR" i="1"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𝜕</m:t>
                                </m:r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altLang="ko-KR" i="1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altLang="ko-KR" i="1"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altLang="ko-KR" i="1"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den>
                            </m:f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,     </m:t>
                            </m:r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      ⟹  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ko-KR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ko-KR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𝑚</m:t>
                            </m:r>
                            <m:sSup>
                              <m:sSupPr>
                                <m:ctrlPr>
                                  <a:rPr lang="en-US" altLang="ko-KR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̇"/>
                                    <m:ctrlP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altLang="ko-KR" b="0" i="1" smtClean="0"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p>
                            </m:sSup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                          </m:t>
                            </m:r>
                          </m:e>
                        </m:eqArr>
                      </m:e>
                    </m:d>
                  </m:oMath>
                </a14:m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altLang="ko-KR" b="0" i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altLang="ko-KR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  <m:d>
                      <m:d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sSub>
                      <m:sSub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𝜇𝜈</m:t>
                        </m:r>
                      </m:sub>
                    </m:sSub>
                    <m:f>
                      <m:f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𝜈</m:t>
                            </m:r>
                          </m:sub>
                        </m:sSub>
                      </m:den>
                    </m:f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altLang="ko-KR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⟹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  </m:t>
                    </m:r>
                    <m:d>
                      <m:dPr>
                        <m:begChr m:val="{"/>
                        <m:endChr m:val=""/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=0;      </m:t>
                            </m:r>
                            <m:f>
                              <m:fPr>
                                <m:ctrlP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𝐻</m:t>
                                </m:r>
                              </m:num>
                              <m:den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𝑑𝑡</m:t>
                                </m:r>
                              </m:den>
                            </m:f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𝑞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=−</m:t>
                            </m:r>
                            <m:acc>
                              <m:accPr>
                                <m:chr m:val="⃗"/>
                                <m:ctrlP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𝐽</m:t>
                                </m:r>
                              </m:e>
                            </m:acc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⋅</m:t>
                            </m:r>
                            <m:acc>
                              <m:accPr>
                                <m:chr m:val="⃗"/>
                                <m:ctrlP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𝐸</m:t>
                                </m:r>
                              </m:e>
                            </m:acc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                        </m:t>
                            </m:r>
                          </m:e>
                          <m:e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;       </m:t>
                            </m:r>
                            <m:f>
                              <m:fPr>
                                <m:ctrlP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altLang="ko-KR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𝑑𝑡</m:t>
                                </m:r>
                              </m:den>
                            </m:f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𝑞</m:t>
                            </m:r>
                            <m:sSub>
                              <m:sSubPr>
                                <m:ctrlP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𝜈</m:t>
                                </m:r>
                              </m:sub>
                            </m:sSub>
                            <m:f>
                              <m:fPr>
                                <m:ctrlP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𝜕</m:t>
                                </m:r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𝐻</m:t>
                                </m:r>
                              </m:num>
                              <m:den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𝜕</m:t>
                                </m:r>
                                <m:sSub>
                                  <m:sSubPr>
                                    <m:ctrlPr>
                                      <a:rPr lang="en-US" altLang="ko-KR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  <m:t>𝜈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𝑞</m:t>
                            </m:r>
                            <m: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+ </m:t>
                            </m:r>
                            <m:sSub>
                              <m:sSubPr>
                                <m:ctrlP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ko-KR" alt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𝑖𝑗𝑘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)</m:t>
                            </m:r>
                            <m:r>
                              <m:rPr>
                                <m:nor/>
                              </m:rPr>
                              <a:rPr lang="en-US" altLang="ko-KR" dirty="0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ea typeface="바탕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eqArr>
                      </m:e>
                    </m:d>
                  </m:oMath>
                </a14:m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직사각형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32656"/>
                <a:ext cx="8640960" cy="5746958"/>
              </a:xfrm>
              <a:prstGeom prst="rect">
                <a:avLst/>
              </a:prstGeom>
              <a:blipFill rotWithShape="1">
                <a:blip r:embed="rId2"/>
                <a:stretch>
                  <a:fillRect t="-84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304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"/>
    </mc:Choice>
    <mc:Fallback xmlns="">
      <p:transition spd="slow" advTm="977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직사각형 1"/>
              <p:cNvSpPr/>
              <p:nvPr/>
            </p:nvSpPr>
            <p:spPr>
              <a:xfrm>
                <a:off x="251520" y="332656"/>
                <a:ext cx="8640960" cy="57164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Relation between Two Pictures</a:t>
                </a:r>
                <a:endParaRPr lang="en-US" altLang="ko-KR" sz="24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sz="2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Note that the </a:t>
                </a:r>
                <a:r>
                  <a:rPr lang="en-US" altLang="ko-KR" dirty="0" err="1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2-form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∧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nary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can be written as</a:t>
                </a: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∧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𝑞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nary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≔</m:t>
                    </m:r>
                    <m:nary>
                      <m:naryPr>
                        <m:chr m:val="∑"/>
                        <m:ctrlPr>
                          <a:rPr lang="en-US" altLang="ko-KR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∧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)=</m:t>
                    </m:r>
                    <m:sSup>
                      <m:sSup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and </a:t>
                </a: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d>
                      <m:d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d>
                      <m:d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The coordinate transformation from 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r>
                      <a:rPr lang="en-US" altLang="ko-KR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ko-KR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endParaRPr lang="en-US" altLang="ko-KR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is known as the </a:t>
                </a:r>
                <a:r>
                  <a:rPr lang="en-US" altLang="ko-KR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Darboux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theorem in </a:t>
                </a:r>
                <a:r>
                  <a:rPr lang="en-US" altLang="ko-KR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geometry or the minimal coupling </a:t>
                </a:r>
              </a:p>
              <a:p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in physics.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In the </a:t>
                </a:r>
                <a:r>
                  <a:rPr lang="en-US" altLang="ko-KR" dirty="0" err="1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Darboux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frame, the </a:t>
                </a:r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Hamiltonian vector field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satisfying</a:t>
                </a:r>
                <a:r>
                  <a:rPr lang="en-US" altLang="ko-KR" b="0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o-KR" altLang="en-US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𝜄</m:t>
                        </m:r>
                      </m:e>
                      <m:sub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𝐺</m:t>
                            </m:r>
                          </m:sub>
                        </m:sSub>
                      </m:sub>
                    </m:sSub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r>
                      <a:rPr lang="ko-KR" altLang="en-US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𝑑𝐺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is given by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altLang="ko-KR" b="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b="0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𝐺</m:t>
                        </m:r>
                      </m:sub>
                    </m:sSub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𝐺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 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</m:den>
                    </m:f>
                    <m:r>
                      <a:rPr lang="en-US" altLang="ko-KR" b="0" i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𝐺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</m:den>
                    </m:f>
                    <m:f>
                      <m:fPr>
                        <m:ctrlPr>
                          <a:rPr lang="en-US" altLang="ko-KR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den>
                    </m:f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𝐺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𝐺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begChr m:val="{"/>
                        <m:endChr m:val="}"/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∙ , 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</m:d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altLang="ko-KR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The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first picture is related to the second one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and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 (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𝜇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𝜇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  </m:t>
                          </m:r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sub>
                          </m:sSub>
                          <m: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𝜇</m:t>
                          </m:r>
                          <m: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altLang="ko-KR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𝑞</m:t>
                      </m:r>
                      <m:sSub>
                        <m:sSubPr>
                          <m:ctrlP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𝜇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are canonical conjugate variables, i.e.,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ko-KR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𝜈</m:t>
                            </m:r>
                          </m:sub>
                        </m:sSub>
                      </m:e>
                    </m:d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𝜈</m:t>
                        </m:r>
                      </m:sub>
                      <m:sup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bSup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endParaRPr lang="en-US" altLang="ko-KR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In other words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, 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he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first</a:t>
                </a:r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picture is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recovered by the relation </a:t>
                </a:r>
              </a:p>
              <a:p>
                <a:r>
                  <a:rPr lang="en-US" altLang="ko-KR" b="0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b="0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𝑚</m:t>
                        </m:r>
                      </m:den>
                    </m:f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, </a:t>
                </a:r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with the canonical </a:t>
                </a:r>
                <a:r>
                  <a:rPr lang="en-US" altLang="ko-KR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2-form </a:t>
                </a: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altLang="ko-KR" i="1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US" altLang="ko-KR" i="1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i="1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ko-KR" i="1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i="1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ko-KR" i="1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  <m:r>
                          <a:rPr lang="en-US" altLang="ko-KR" i="1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∧</m:t>
                        </m:r>
                        <m:r>
                          <a:rPr lang="en-US" altLang="ko-KR" i="1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and the Hamiltonian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𝑯</m:t>
                    </m:r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  <m:sSup>
                      <m:sSupPr>
                        <m:ctrlP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ko-KR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a:rPr lang="en-US" altLang="ko-KR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altLang="ko-KR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ko-KR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𝒒</m:t>
                            </m:r>
                            <m:sSub>
                              <m:sSubPr>
                                <m:ctrlPr>
                                  <a:rPr lang="en-US" altLang="ko-KR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altLang="ko-KR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𝒒</m:t>
                    </m:r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𝝓</m:t>
                    </m:r>
                  </m:oMath>
                </a14:m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endParaRPr lang="en-US" altLang="ko-KR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직사각형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32656"/>
                <a:ext cx="8640960" cy="5716437"/>
              </a:xfrm>
              <a:prstGeom prst="rect">
                <a:avLst/>
              </a:prstGeom>
              <a:blipFill rotWithShape="1">
                <a:blip r:embed="rId2"/>
                <a:stretch>
                  <a:fillRect t="-854" b="-59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251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"/>
    </mc:Choice>
    <mc:Fallback xmlns="">
      <p:transition spd="slow" advTm="97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직사각형 1"/>
              <p:cNvSpPr/>
              <p:nvPr/>
            </p:nvSpPr>
            <p:spPr>
              <a:xfrm>
                <a:off x="251520" y="332656"/>
                <a:ext cx="8640960" cy="57404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Physical Forces as </a:t>
                </a:r>
                <a:r>
                  <a:rPr lang="en-US" altLang="ko-KR" sz="24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Deformations </a:t>
                </a:r>
              </a:p>
              <a:p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  </a:t>
                </a:r>
                <a:r>
                  <a:rPr lang="en-US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(J. Lee &amp; HSY, arXiv:1004.0745) </a:t>
                </a:r>
                <a:r>
                  <a:rPr lang="en-US" altLang="ko-KR" sz="24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</a:p>
              <a:p>
                <a:endParaRPr lang="en-US" altLang="ko-KR" sz="2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Lorentz force</a:t>
                </a:r>
                <a:r>
                  <a:rPr lang="en-US" altLang="ko-KR" b="1" dirty="0" smtClean="0"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𝑭</m:t>
                        </m:r>
                      </m:e>
                    </m:acc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𝒒</m:t>
                    </m:r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(</m:t>
                    </m:r>
                    <m:acc>
                      <m:accPr>
                        <m:chr m:val="⃗"/>
                        <m:ctrlP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𝑬</m:t>
                        </m:r>
                      </m:e>
                    </m:acc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 </m:t>
                    </m:r>
                    <m:acc>
                      <m:accPr>
                        <m:chr m:val="⃗"/>
                        <m:ctrlP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acc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×</m:t>
                    </m:r>
                    <m:acc>
                      <m:accPr>
                        <m:chr m:val="⃗"/>
                        <m:ctrlP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b="1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altLang="ko-K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) : </a:t>
                </a:r>
                <a:r>
                  <a:rPr lang="en-US" altLang="ko-KR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Hamiltonian flow 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satisfying</a:t>
                </a:r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o-KR" altLang="en-US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𝜄</m:t>
                        </m:r>
                      </m:e>
                      <m:sub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sub>
                        </m:sSub>
                      </m:sub>
                    </m:sSub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𝑑𝐻</m:t>
                    </m:r>
                  </m:oMath>
                </a14:m>
                <a:r>
                  <a:rPr lang="en-US" altLang="ko-K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altLang="ko-K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b="1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Electromagnetic </a:t>
                </a:r>
                <a:r>
                  <a:rPr lang="en-US" altLang="ko-KR" b="1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force acting on a charged particle</a:t>
                </a:r>
                <a:endParaRPr lang="en-US" altLang="ko-KR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There are two equivalent descriptions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ko-KR" alt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𝔄</m:t>
                        </m:r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ko-KR" alt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𝔅</m:t>
                        </m:r>
                      </m:e>
                    </m:d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endParaRPr lang="en-US" altLang="ko-KR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𝔄</m:t>
                    </m:r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= {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∧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b="1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𝑯</m:t>
                    </m:r>
                    <m:r>
                      <a:rPr lang="en-US" altLang="ko-KR" b="1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1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1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ko-KR" b="1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ko-KR" b="1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  <m:sSup>
                      <m:sSupPr>
                        <m:ctrlPr>
                          <a:rPr lang="en-US" altLang="ko-KR" b="1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ko-KR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a:rPr lang="en-US" altLang="ko-KR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altLang="ko-KR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ko-KR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𝒒</m:t>
                            </m:r>
                            <m:sSub>
                              <m:sSubPr>
                                <m:ctrlPr>
                                  <a:rPr lang="en-US" altLang="ko-KR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altLang="ko-KR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ko-KR" b="1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ko-KR" b="1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ko-KR" b="1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𝒒</m:t>
                    </m:r>
                    <m:r>
                      <a:rPr lang="en-US" altLang="ko-KR" b="1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𝝓</m:t>
                    </m:r>
                    <m:r>
                      <a:rPr lang="en-US" altLang="ko-KR" b="0" i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en-US" altLang="ko-KR" b="0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𝔅</m:t>
                    </m:r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= {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∧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nary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b="1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𝑯</m:t>
                    </m:r>
                    <m:r>
                      <a:rPr lang="en-US" altLang="ko-KR" b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1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ko-KR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ko-KR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bSup>
                      </m:num>
                      <m:den>
                        <m:r>
                          <a:rPr lang="en-US" altLang="ko-KR" b="1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ko-KR" b="1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}</a:t>
                </a:r>
              </a:p>
              <a:p>
                <a:endParaRPr lang="en-US" altLang="ko-KR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They are related by the </a:t>
                </a:r>
                <a:r>
                  <a:rPr lang="en-US" altLang="ko-KR" dirty="0" err="1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Darboux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transformation as far as a </a:t>
                </a:r>
                <a:r>
                  <a:rPr lang="en-US" altLang="ko-KR" dirty="0" err="1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deformation</a:t>
                </a: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𝜇𝜈</m:t>
                        </m:r>
                      </m:sub>
                    </m:sSub>
                    <m:d>
                      <m:d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∧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𝜈</m:t>
                        </m:r>
                      </m:sup>
                    </m:sSup>
                  </m:oMath>
                </a14:m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is a closed 2-form, i.e.,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𝑑𝐹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 </a:t>
                </a:r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Therefore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the </a:t>
                </a:r>
                <a:r>
                  <a:rPr lang="en-US" altLang="ko-KR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Darboux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theorem in </a:t>
                </a:r>
                <a:r>
                  <a:rPr lang="en-US" altLang="ko-KR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geometry corresponds in some sense to</a:t>
                </a:r>
              </a:p>
              <a:p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equivalence principle in general relativity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altLang="ko-KR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We will see that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this picture for physical forces as </a:t>
                </a:r>
                <a:r>
                  <a:rPr lang="en-US" altLang="ko-KR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deformations leads to </a:t>
                </a: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a completely novel picture for (quantum) gravity.</a:t>
                </a:r>
              </a:p>
              <a:p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직사각형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32656"/>
                <a:ext cx="8640960" cy="5740482"/>
              </a:xfrm>
              <a:prstGeom prst="rect">
                <a:avLst/>
              </a:prstGeom>
              <a:blipFill rotWithShape="1"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296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"/>
    </mc:Choice>
    <mc:Fallback xmlns="">
      <p:transition spd="slow" advTm="97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직사각형 1"/>
              <p:cNvSpPr/>
              <p:nvPr/>
            </p:nvSpPr>
            <p:spPr>
              <a:xfrm>
                <a:off x="251520" y="188640"/>
                <a:ext cx="8784976" cy="58964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altLang="ko-KR" sz="24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Geometry and </a:t>
                </a:r>
                <a14:m>
                  <m:oMath xmlns:m="http://schemas.openxmlformats.org/officeDocument/2006/math">
                    <m:r>
                      <a:rPr lang="en-US" altLang="ko-KR" sz="2400" b="1" i="1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𝑼</m:t>
                    </m:r>
                    <m:r>
                      <a:rPr lang="en-US" altLang="ko-KR" sz="2400" b="1" i="1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sz="2400" b="1" i="1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altLang="ko-KR" sz="2400" b="1" i="1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Gauge Theory </a:t>
                </a:r>
                <a:r>
                  <a:rPr lang="en-US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(J</a:t>
                </a:r>
                <a:r>
                  <a:rPr lang="en-US" altLang="ko-KR" sz="1600" dirty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 Lee &amp; </a:t>
                </a:r>
                <a:r>
                  <a:rPr lang="en-US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HSY, arXiv:1804.09171)  </a:t>
                </a:r>
                <a:endParaRPr lang="en-US" altLang="ko-KR" sz="16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sz="2000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Consider a 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manifold</a:t>
                </a:r>
                <a:r>
                  <a:rPr lang="en-US" altLang="ko-KR" b="1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b="1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𝑴</m:t>
                    </m:r>
                    <m:r>
                      <a:rPr lang="en-US" altLang="ko-KR" b="1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ko-KR" b="1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ko-KR" b="1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b="1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  <m:acc>
                          <m:accPr>
                            <m:chr m:val="̅"/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acc>
                          <m:accPr>
                            <m:chr m:val="̅"/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acc>
                      </m:e>
                    </m:d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acc>
                      </m:e>
                      <m:sup>
                        <m:acc>
                          <m:accPr>
                            <m:chr m:val="̅"/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e>
                        </m:acc>
                      </m:sup>
                    </m:sSup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   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</m:t>
                    </m:r>
                    <m:acc>
                      <m:accPr>
                        <m:chr m:val="̅"/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𝑗</m:t>
                        </m:r>
                      </m:e>
                    </m:acc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=1, ⋯, 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endParaRPr lang="en-US" altLang="ko-KR" b="1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b="1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b="1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  <m:acc>
                          <m:accPr>
                            <m:chr m:val="̅"/>
                            <m:ctrlP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acc>
                          <m:accPr>
                            <m:chr m:val="̅"/>
                            <m:ctrlP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acc>
                      </m:e>
                    </m:d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ko-KR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ko-KR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𝐾</m:t>
                        </m:r>
                        <m:d>
                          <m:dPr>
                            <m:ctrlP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𝑧</m:t>
                            </m:r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, </m:t>
                            </m:r>
                            <m:acc>
                              <m:accPr>
                                <m:chr m:val="̅"/>
                                <m:ctrlPr>
                                  <a:rPr lang="en-US" altLang="ko-KR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e>
                            </m:acc>
                          </m:e>
                        </m:d>
                      </m:num>
                      <m:den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lang="en-US" altLang="ko-KR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e>
                            </m:acc>
                          </m:e>
                          <m:sup>
                            <m:acc>
                              <m:accPr>
                                <m:chr m:val="̅"/>
                                <m:ctrlPr>
                                  <a:rPr lang="en-US" altLang="ko-KR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e>
                            </m:acc>
                          </m:sup>
                        </m:sSup>
                      </m:den>
                    </m:f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The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real function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𝐾</m:t>
                    </m:r>
                    <m:d>
                      <m:dPr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acc>
                          <m:accPr>
                            <m:chr m:val="̅"/>
                            <m:ctrlPr>
                              <a:rPr lang="en-US" altLang="ko-KR" i="1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i="1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acc>
                      </m:e>
                    </m:d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is </a:t>
                </a:r>
                <a:r>
                  <a:rPr lang="en-US" altLang="ko-KR" dirty="0" err="1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callled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potential</a:t>
                </a:r>
                <a:r>
                  <a:rPr lang="en-US" altLang="ko-K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</a:t>
                </a:r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</a:t>
                </a: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</a:t>
                </a:r>
                <a:r>
                  <a:rPr lang="en-US" altLang="ko-KR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Given a 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metric, one can introduce a 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form defined by</a:t>
                </a: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−1</m:t>
                        </m:r>
                      </m:e>
                    </m:rad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  <m:acc>
                          <m:accPr>
                            <m:chr m:val="̅"/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acc>
                          <m:accPr>
                            <m:chr m:val="̅"/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acc>
                      </m:e>
                    </m:d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∧</m:t>
                    </m:r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acc>
                      </m:e>
                      <m:sup>
                        <m:acc>
                          <m:accPr>
                            <m:chr m:val="̅"/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e>
                        </m:acc>
                      </m:sup>
                    </m:sSup>
                    <m:r>
                      <a:rPr lang="en-US" altLang="ko-KR" b="0" i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which is a nondegenerate, closed 2-form,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ko-KR" b="0" i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d</m:t>
                    </m:r>
                    <m:r>
                      <m:rPr>
                        <m:sty m:val="p"/>
                      </m:rPr>
                      <a:rPr lang="el-GR" altLang="ko-KR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ko-KR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0.</m:t>
                    </m:r>
                  </m:oMath>
                </a14:m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So the 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form is a </a:t>
                </a:r>
                <a:r>
                  <a:rPr lang="en-US" altLang="ko-KR" dirty="0" err="1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2-form. That means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the 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manifold </a:t>
                </a:r>
                <a14:m>
                  <m:oMath xmlns:m="http://schemas.openxmlformats.org/officeDocument/2006/math"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𝑴</m:t>
                    </m:r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is a </a:t>
                </a:r>
                <a:r>
                  <a:rPr lang="en-US" altLang="ko-KR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manifold </a:t>
                </a:r>
                <a14:m>
                  <m:oMath xmlns:m="http://schemas.openxmlformats.org/officeDocument/2006/math"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𝑴</m:t>
                    </m:r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ko-KR" b="1" i="0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𝛀</m:t>
                    </m:r>
                    <m:r>
                      <a:rPr lang="en-US" altLang="ko-KR" b="1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too</a:t>
                </a: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although the reverse is not necessarily true. </a:t>
                </a:r>
              </a:p>
              <a:p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The 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potential is not unique but admits a 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transformation</a:t>
                </a: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                  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𝐾</m:t>
                    </m:r>
                    <m:d>
                      <m:dPr>
                        <m:ctrlPr>
                          <a:rPr lang="en-US" altLang="ko-KR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acc>
                          <m:accPr>
                            <m:chr m:val="̅"/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acc>
                      </m:e>
                    </m:d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⟶</m:t>
                    </m:r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𝐾</m:t>
                    </m:r>
                    <m:d>
                      <m:d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acc>
                          <m:accPr>
                            <m:chr m:val="̅"/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acc>
                      </m:e>
                    </m:d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 </m:t>
                    </m:r>
                    <m:acc>
                      <m:accPr>
                        <m:chr m:val="̅"/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acc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ko-KR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b="0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acc>
                    <m:r>
                      <a:rPr lang="en-US" altLang="ko-KR" b="0" i="1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          </a:t>
                </a:r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Note that the 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form can be written as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ko-KR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ko-KR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d</m:t>
                    </m:r>
                    <m:r>
                      <a:rPr lang="ko-KR" altLang="en-US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𝒜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where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𝒜</m:t>
                    </m:r>
                    <m:r>
                      <a:rPr lang="en-US" altLang="ko-KR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e>
                        </m:rad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𝜕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𝜕</m:t>
                        </m:r>
                      </m:e>
                    </m:acc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𝐾</m:t>
                    </m:r>
                    <m:d>
                      <m:d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acc>
                          <m:accPr>
                            <m:chr m:val="̅"/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acc>
                      </m:e>
                    </m:d>
                  </m:oMath>
                </a14:m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and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𝜕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  <m:f>
                      <m:f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den>
                    </m:f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  </m:t>
                    </m:r>
                    <m:acc>
                      <m:accPr>
                        <m:chr m:val="̅"/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e>
                    </m:acc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acc>
                      </m:e>
                      <m:sup>
                        <m:acc>
                          <m:accPr>
                            <m:chr m:val="̅"/>
                            <m:ctrlP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b="0" i="1" smtClean="0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e>
                        </m:acc>
                      </m:sup>
                    </m:sSup>
                    <m:f>
                      <m:f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i="1"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lang="en-US" altLang="ko-KR" i="1"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i="1"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e>
                            </m:acc>
                          </m:e>
                          <m:sup>
                            <m:acc>
                              <m:accPr>
                                <m:chr m:val="̅"/>
                                <m:ctrlPr>
                                  <a:rPr lang="en-US" altLang="ko-KR" i="1"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i="1"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p>
                      </m:den>
                    </m:f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 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ko-KR" dirty="0">
                    <a:solidFill>
                      <a:schemeClr val="tx1"/>
                    </a:solidFill>
                    <a:ea typeface="Cambria Math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𝜕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en-US" altLang="ko-K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𝜕</m:t>
                        </m:r>
                      </m:e>
                    </m:acc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 Then the 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transformation corresponds</a:t>
                </a: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to a gauge transformation for the 1-form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𝒜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given by</a:t>
                </a: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𝒜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⟶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𝒜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𝑑</m:t>
                    </m:r>
                    <m:r>
                      <a:rPr lang="ko-KR" altLang="en-US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    </m:t>
                    </m:r>
                    <m:r>
                      <m:rPr>
                        <m:sty m:val="p"/>
                      </m:rPr>
                      <a:rPr lang="en-US" altLang="ko-KR" b="0" i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where</m:t>
                    </m:r>
                    <m:r>
                      <a:rPr lang="en-US" altLang="ko-KR" b="0" i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   </m:t>
                    </m:r>
                    <m:r>
                      <a:rPr lang="ko-KR" altLang="en-US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altLang="ko-KR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ko-KR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e>
                        </m:rad>
                      </m:num>
                      <m:den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acc>
                  </m:oMath>
                </a14:m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ko-KR" i="1" dirty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 dirty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acc>
                    <m:r>
                      <a:rPr lang="en-US" altLang="ko-KR" i="1" dirty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altLang="ko-KR" b="0" i="0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This implies that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the 1-form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𝒜</m:t>
                    </m:r>
                  </m:oMath>
                </a14:m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corresponds to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𝑈</m:t>
                    </m:r>
                    <m:r>
                      <a:rPr lang="en-US" altLang="ko-KR" i="1" dirty="0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(1)</m:t>
                    </m:r>
                  </m:oMath>
                </a14:m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gauge fields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직사각형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88640"/>
                <a:ext cx="8784976" cy="5896422"/>
              </a:xfrm>
              <a:prstGeom prst="rect">
                <a:avLst/>
              </a:prstGeom>
              <a:blipFill rotWithShape="1">
                <a:blip r:embed="rId2"/>
                <a:stretch>
                  <a:fillRect l="-208" t="-827" r="-1041" b="-72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113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"/>
    </mc:Choice>
    <mc:Fallback xmlns="">
      <p:transition spd="slow" advTm="977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직사각형 1"/>
              <p:cNvSpPr/>
              <p:nvPr/>
            </p:nvSpPr>
            <p:spPr>
              <a:xfrm>
                <a:off x="251520" y="188640"/>
                <a:ext cx="8712968" cy="56688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altLang="ko-KR" sz="24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Geometry and </a:t>
                </a:r>
                <a14:m>
                  <m:oMath xmlns:m="http://schemas.openxmlformats.org/officeDocument/2006/math">
                    <m:r>
                      <a:rPr lang="en-US" altLang="ko-KR" sz="2400" b="1" i="1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𝑼</m:t>
                    </m:r>
                    <m:r>
                      <a:rPr lang="en-US" altLang="ko-KR" sz="2400" b="1" i="1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sz="2400" b="1" i="1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altLang="ko-KR" sz="2400" b="1" i="1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Gauge Theory</a:t>
                </a:r>
                <a:endParaRPr lang="en-US" altLang="ko-KR" sz="24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sz="2000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us consider an atlas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ko-KR" b="0" i="1" dirty="0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b="0" i="1" dirty="0" smtClean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 dirty="0" smtClean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altLang="ko-KR" i="1" dirty="0" smtClean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𝛼</m:t>
                                </m:r>
                              </m:sub>
                            </m:sSub>
                            <m:r>
                              <a:rPr lang="en-US" altLang="ko-KR" i="1" dirty="0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altLang="ko-KR" b="0" i="1" dirty="0" smtClean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 dirty="0" smtClean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en-US" altLang="ko-KR" i="1" dirty="0" smtClean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𝛼</m:t>
                                </m:r>
                              </m:sub>
                            </m:sSub>
                          </m:e>
                        </m:d>
                      </m:e>
                      <m:e>
                        <m:r>
                          <a:rPr lang="en-US" altLang="ko-KR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ko-KR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 ∈ </m:t>
                        </m:r>
                        <m:r>
                          <a:rPr lang="en-US" altLang="ko-KR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</m:d>
                    <m:r>
                      <a:rPr lang="en-US" altLang="ko-KR" b="0" i="0" dirty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manifold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latin typeface="Cambria Math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denote </a:t>
                </a:r>
                <a:endParaRPr lang="en-US" altLang="ko-K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the 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 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 restricted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a chart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ko-KR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r>
                      <a:rPr lang="en-US" altLang="ko-KR" i="1" dirty="0" smtClean="0">
                        <a:latin typeface="Cambria Math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ko-KR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r>
                      <a:rPr lang="en-US" altLang="ko-KR" i="1" dirty="0" smtClean="0">
                        <a:latin typeface="Cambria Math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ko-KR" b="0" i="1" dirty="0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altLang="ko-KR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Ω</m:t>
                            </m:r>
                            <m:r>
                              <a:rPr lang="en-US" altLang="ko-KR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|</m:t>
                            </m:r>
                          </m:e>
                          <m:sub>
                            <m:r>
                              <a:rPr lang="en-US" altLang="ko-KR" i="1" dirty="0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sub>
                        </m:sSub>
                      </m:e>
                      <m:sub>
                        <m:r>
                          <a:rPr lang="en-US" altLang="ko-KR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r>
                      <a:rPr lang="en-US" altLang="ko-KR" b="0" i="1" dirty="0" smtClean="0">
                        <a:latin typeface="Cambria Math"/>
                        <a:cs typeface="Times New Roman" panose="02020603050405020304" pitchFamily="18" charset="0"/>
                      </a:rPr>
                      <m:t>≡ </m:t>
                    </m:r>
                    <m:sSub>
                      <m:sSubPr>
                        <m:ctrlPr>
                          <a:rPr lang="en-US" altLang="ko-KR" b="0" i="1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ℱ</m:t>
                        </m:r>
                      </m:e>
                      <m:sub>
                        <m:r>
                          <a:rPr lang="en-US" altLang="ko-KR" b="0" i="1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r>
                      <a:rPr lang="en-US" altLang="ko-KR" b="0" i="0" dirty="0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altLang="ko-K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It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possible to write the local 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 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</a:t>
                </a:r>
                <a:r>
                  <a:rPr lang="en-US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(P</a:t>
                </a:r>
                <a:r>
                  <a:rPr lang="en-US" altLang="ko-KR" sz="16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Griffiths and J. </a:t>
                </a:r>
                <a:r>
                  <a:rPr lang="en-US" altLang="ko-KR" sz="1600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Harris)</a:t>
                </a:r>
                <a:endParaRPr lang="en-US" altLang="ko-KR" sz="16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ℱ</m:t>
                        </m:r>
                      </m:e>
                      <m:sub>
                        <m:r>
                          <a:rPr lang="en-US" altLang="ko-KR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l-GR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ko-KR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 </m:t>
                    </m:r>
                    <m:r>
                      <a:rPr lang="en-US" altLang="ko-KR" i="1" dirty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ko-KR" i="1" dirty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+ </m:t>
                    </m:r>
                    <m:sSub>
                      <m:sSubPr>
                        <m:ctrlP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dirty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l-GR" altLang="ko-KR" i="1" dirty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l-GR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el-GR" altLang="ko-K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where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latin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ko-KR" b="0" i="1" dirty="0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𝜇𝜈</m:t>
                        </m:r>
                      </m:sub>
                    </m:sSub>
                    <m:r>
                      <a:rPr lang="en-US" altLang="ko-KR" b="0" i="1" dirty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ko-KR" b="0" i="1" dirty="0" smtClean="0">
                        <a:latin typeface="Cambria Math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r>
                      <a:rPr lang="en-US" altLang="ko-KR" b="0" i="1" dirty="0" smtClean="0">
                        <a:latin typeface="Cambria Math"/>
                        <a:cs typeface="Times New Roman" panose="02020603050405020304" pitchFamily="18" charset="0"/>
                      </a:rPr>
                      <m:t>∧</m:t>
                    </m:r>
                    <m:r>
                      <a:rPr lang="en-US" altLang="ko-KR" b="0" i="1" dirty="0" smtClean="0">
                        <a:latin typeface="Cambria Math"/>
                        <a:cs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𝜈</m:t>
                        </m:r>
                      </m:sup>
                    </m:sSup>
                  </m:oMath>
                </a14:m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 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2-form)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b="0" i="1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i="1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ℂ</m:t>
                        </m:r>
                      </m:e>
                      <m:sup>
                        <m:r>
                          <a:rPr lang="en-US" altLang="ko-KR" b="0" i="1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l-GR" altLang="ko-KR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r>
                      <a:rPr lang="en-US" altLang="ko-KR" b="0" i="0" dirty="0" smtClean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ko-KR" b="0" i="1" dirty="0" smtClean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ko-KR" b="0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ko-KR" b="0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</a:t>
                </a:r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ℱ</m:t>
                        </m:r>
                      </m:e>
                      <m:sub>
                        <m:r>
                          <a:rPr lang="en-US" altLang="ko-KR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l-GR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ko-KR" i="1" dirty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 </m:t>
                    </m:r>
                    <m:r>
                      <a:rPr lang="en-US" altLang="ko-KR" i="1" dirty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ko-KR" i="1" dirty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+ </m:t>
                    </m:r>
                    <m:sSub>
                      <m:sSubPr>
                        <m:ctrlPr>
                          <a:rPr lang="en-US" altLang="ko-KR" i="1" dirty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dirty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l-GR" altLang="ko-KR" i="1" dirty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is a local 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form on a local chart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i="1" dirty="0"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ko-KR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dirty="0">
                            <a:latin typeface="Cambria Math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ko-KR" i="1" dirty="0"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r>
                      <a:rPr lang="en-US" altLang="ko-KR" i="1" dirty="0">
                        <a:latin typeface="Cambria Math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dirty="0">
                            <a:latin typeface="Cambria Math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ko-KR" i="1" dirty="0"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r>
                      <a:rPr lang="en-US" altLang="ko-KR" i="1" dirty="0">
                        <a:latin typeface="Cambria Math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, the local </a:t>
                </a:r>
                <a:r>
                  <a:rPr lang="en-US" altLang="ko-KR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solidFill>
                              <a:schemeClr val="tx1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</a:t>
                </a: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metric is given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sub>
                        </m:sSub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  <m:acc>
                          <m:accPr>
                            <m:chr m:val="̅"/>
                            <m:ctrlP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e>
                        </m:acc>
                      </m:sub>
                    </m:sSub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  <m:acc>
                          <m:accPr>
                            <m:chr m:val="̅"/>
                            <m:ctrlP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e>
                        </m:acc>
                      </m:sub>
                    </m:sSub>
                    <m:sSub>
                      <m:sSubPr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sub>
                        </m:sSub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𝑖</m:t>
                        </m:r>
                        <m:acc>
                          <m:accPr>
                            <m:chr m:val="̅"/>
                            <m:ctrlP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i="1">
                                <a:solidFill>
                                  <a:srgbClr val="FF000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d>
                      <m:d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</m:d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𝐽𝑌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for any vector fields </a:t>
                </a: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𝑌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altLang="ko-KR" b="0" i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𝑇𝑀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and a complex structure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ko-KR" b="0" i="1" dirty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altLang="ko-KR" b="0" i="0" dirty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End</m:t>
                    </m:r>
                    <m:r>
                      <a:rPr lang="en-US" altLang="ko-KR" b="0" i="1" dirty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b="0" i="1" dirty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𝑇𝑀</m:t>
                    </m:r>
                    <m:r>
                      <a:rPr lang="en-US" altLang="ko-KR" b="0" i="1" dirty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on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</a:t>
                </a:r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Now we equivalently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formulate a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solidFill>
                              <a:srgbClr val="FF000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geometry as a (holomorphic) line bundle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𝐿</m:t>
                    </m:r>
                  </m:oMath>
                </a14:m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altLang="ko-KR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(more precisely, a torsion free sheaf or an ideal sheaf) over a </a:t>
                </a:r>
                <a:r>
                  <a:rPr lang="en-US" altLang="ko-KR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manifold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i="1" dirty="0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altLang="ko-KR" i="1" dirty="0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ko-KR" i="1" dirty="0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ko-KR" i="1" dirty="0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).</m:t>
                    </m:r>
                  </m:oMath>
                </a14:m>
                <a:endParaRPr lang="en-US" altLang="ko-KR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emphasize that the manifold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latin typeface="Cambria Math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differs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the </a:t>
                </a:r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manifold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latin typeface="Cambria Math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 topologically </a:t>
                </a:r>
              </a:p>
              <a:p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since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latin typeface="Cambria Math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would suffer from a topology change 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after the </a:t>
                </a:r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resolution of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latin typeface="Cambria Math"/>
                        <a:cs typeface="Times New Roman" panose="02020603050405020304" pitchFamily="18" charset="0"/>
                      </a:rPr>
                      <m:t>𝑈</m:t>
                    </m:r>
                    <m:r>
                      <a:rPr lang="en-US" altLang="ko-KR" i="1" dirty="0" smtClean="0">
                        <a:latin typeface="Cambria Math"/>
                        <a:cs typeface="Times New Roman" panose="02020603050405020304" pitchFamily="18" charset="0"/>
                      </a:rPr>
                      <m:t>(1)</m:t>
                    </m:r>
                  </m:oMath>
                </a14:m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instanton </a:t>
                </a:r>
                <a:endParaRPr lang="en-US" altLang="ko-K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singularities. In this scheme,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curving of a background space is described by local </a:t>
                </a: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fluctuations of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solidFill>
                          <a:srgbClr val="0070C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𝑈</m:t>
                    </m:r>
                    <m:r>
                      <a:rPr lang="en-US" altLang="ko-KR" i="1" dirty="0" smtClean="0">
                        <a:solidFill>
                          <a:srgbClr val="0070C0"/>
                        </a:solidFill>
                        <a:latin typeface="Cambria Math"/>
                        <a:cs typeface="Times New Roman" panose="02020603050405020304" pitchFamily="18" charset="0"/>
                      </a:rPr>
                      <m:t>(1)</m:t>
                    </m:r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gauge fields so that they correspond to gravitational fields on </a:t>
                </a: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the background space according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d>
                      <m:d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</m:d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d>
                      <m:d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𝑋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𝐽𝑌</m:t>
                        </m:r>
                      </m:e>
                    </m:d>
                    <m:r>
                      <a:rPr lang="en-US" altLang="ko-KR" b="0" i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altLang="ko-K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직사각형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88640"/>
                <a:ext cx="8712968" cy="5668860"/>
              </a:xfrm>
              <a:prstGeom prst="rect">
                <a:avLst/>
              </a:prstGeom>
              <a:blipFill rotWithShape="1">
                <a:blip r:embed="rId2"/>
                <a:stretch>
                  <a:fillRect t="-860" r="-140" b="-32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254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"/>
    </mc:Choice>
    <mc:Fallback xmlns="">
      <p:transition spd="slow" advTm="977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직사각형 1"/>
              <p:cNvSpPr/>
              <p:nvPr/>
            </p:nvSpPr>
            <p:spPr>
              <a:xfrm>
                <a:off x="251520" y="188640"/>
                <a:ext cx="8712968" cy="60785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altLang="ko-KR" sz="24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Geometry as </a:t>
                </a:r>
                <a:r>
                  <a:rPr lang="en-US" altLang="ko-KR" sz="24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sz="24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Deformation: Picture </a:t>
                </a:r>
                <a14:m>
                  <m:oMath xmlns:m="http://schemas.openxmlformats.org/officeDocument/2006/math">
                    <m:r>
                      <a:rPr lang="ko-KR" altLang="en-US" sz="2400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𝔅</m:t>
                    </m:r>
                  </m:oMath>
                </a14:m>
                <a:endParaRPr lang="en-US" altLang="ko-KR" sz="24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sz="2000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geometry corresponds to a dynamical </a:t>
                </a:r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geometry and is locally    </a:t>
                </a:r>
              </a:p>
              <a:p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described by </a:t>
                </a:r>
              </a:p>
              <a:p>
                <a:r>
                  <a:rPr lang="en-US" altLang="ko-K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𝔅</m:t>
                    </m:r>
                    <m:r>
                      <a:rPr lang="en-US" altLang="ko-KR" b="1" i="0" smtClean="0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⋃"/>
                        <m:supHide m:val="on"/>
                        <m:ctrlPr>
                          <a:rPr lang="en-US" altLang="ko-KR" i="1" dirty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altLang="ko-KR" i="1" dirty="0">
                                <a:solidFill>
                                  <a:srgbClr val="FF0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 dirty="0">
                                <a:solidFill>
                                  <a:srgbClr val="FF0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ko-KR" i="1" dirty="0">
                                <a:solidFill>
                                  <a:srgbClr val="FF0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sub>
                        </m:sSub>
                      </m:e>
                    </m:nary>
                    <m:r>
                      <a:rPr lang="en-US" altLang="ko-KR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ℱ</m:t>
                        </m:r>
                      </m:e>
                      <m:sub>
                        <m:r>
                          <a:rPr lang="en-US" altLang="ko-KR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l-GR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ko-KR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 </m:t>
                    </m:r>
                    <m:r>
                      <a:rPr lang="en-US" altLang="ko-KR" i="1" dirty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ko-KR" i="1" dirty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+ </m:t>
                    </m:r>
                    <m:sSub>
                      <m:sSubPr>
                        <m:ctrlP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dirty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l-GR" altLang="ko-KR" i="1" dirty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r>
                      <a:rPr lang="en-US" altLang="ko-KR" b="0" i="1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altLang="ko-KR" b="0" i="0" dirty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altLang="ko-K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/>
                  <a:t>    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this  picture,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dynamical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solidFill>
                          <a:srgbClr val="0070C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𝑈</m:t>
                    </m:r>
                    <m:r>
                      <a:rPr lang="en-US" altLang="ko-KR" i="1" dirty="0" smtClean="0">
                        <a:solidFill>
                          <a:srgbClr val="0070C0"/>
                        </a:solidFill>
                        <a:latin typeface="Cambria Math"/>
                        <a:cs typeface="Times New Roman" panose="02020603050405020304" pitchFamily="18" charset="0"/>
                      </a:rPr>
                      <m:t>(1)</m:t>
                    </m:r>
                  </m:oMath>
                </a14:m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gauge fields defined on a </a:t>
                </a:r>
                <a:r>
                  <a:rPr lang="en-US" altLang="ko-KR" dirty="0" err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manifold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solidFill>
                          <a:srgbClr val="0070C0"/>
                        </a:solidFill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i="1" dirty="0" smtClean="0">
                        <a:solidFill>
                          <a:srgbClr val="0070C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altLang="ko-KR" i="1" dirty="0" smtClean="0">
                        <a:solidFill>
                          <a:srgbClr val="0070C0"/>
                        </a:solidFill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ko-KR" i="1" dirty="0" smtClean="0">
                        <a:solidFill>
                          <a:srgbClr val="0070C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ko-KR" i="1" dirty="0" smtClean="0">
                        <a:solidFill>
                          <a:srgbClr val="0070C0"/>
                        </a:solidFill>
                        <a:latin typeface="Cambria Math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ko-KR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manifest </a:t>
                </a:r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themselves as local deformations of the </a:t>
                </a:r>
                <a:r>
                  <a:rPr lang="en-US" altLang="ko-KR" dirty="0" err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 </a:t>
                </a:r>
                <a:r>
                  <a:rPr lang="en-US" altLang="ko-KR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altLang="ko-KR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hler</a:t>
                </a:r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structure.</a:t>
                </a:r>
                <a:endParaRPr lang="el-GR" altLang="ko-KR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This is the analog of the picture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FF000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𝔅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for the Lorentz force.</a:t>
                </a:r>
              </a:p>
              <a:p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What is the picture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𝔄</m:t>
                    </m:r>
                  </m:oMath>
                </a14:m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description for gravity?</a:t>
                </a:r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Find a local coordinate transformation</a:t>
                </a:r>
                <a14:m>
                  <m:oMath xmlns:m="http://schemas.openxmlformats.org/officeDocument/2006/math">
                    <m:r>
                      <a:rPr lang="en-US" altLang="ko-KR" i="1" dirty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dirty="0">
                            <a:latin typeface="Cambria Math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ko-KR" i="1" dirty="0"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r>
                      <a:rPr lang="en-US" altLang="ko-KR" b="0" i="1" dirty="0" smtClean="0">
                        <a:latin typeface="Cambria Math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altLang="ko-KR" b="0" i="0" dirty="0" smtClean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Diff</m:t>
                    </m:r>
                    <m:r>
                      <a:rPr lang="en-US" altLang="ko-KR" i="1" dirty="0"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ko-KR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dirty="0">
                            <a:latin typeface="Cambria Math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ko-KR" i="1" dirty="0"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r>
                      <a:rPr lang="en-US" altLang="ko-KR" b="0" i="1" dirty="0" smtClean="0">
                        <a:latin typeface="Cambria Math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b="0" i="1" dirty="0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dirty="0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ko-KR" b="0" i="1" dirty="0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r>
                      <a:rPr lang="en-US" altLang="ko-KR" b="0" i="1" dirty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↦</m:t>
                    </m:r>
                    <m:sSup>
                      <m:sSupPr>
                        <m:ctrlPr>
                          <a:rPr lang="en-US" altLang="ko-KR" b="0" i="1" dirty="0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dirty="0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b="0" i="1" dirty="0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sup>
                    </m:sSup>
                    <m:r>
                      <a:rPr lang="en-US" altLang="ko-KR" b="0" i="1" dirty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b="0" i="1" dirty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ko-KR" b="0" i="1" dirty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, such that </a:t>
                </a: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  <m:sup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ko-KR" b="0" i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i="1" dirty="0">
                        <a:solidFill>
                          <a:srgbClr val="0070C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ko-KR" i="1" dirty="0">
                        <a:solidFill>
                          <a:srgbClr val="0070C0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+ </m:t>
                    </m:r>
                    <m:sSub>
                      <m:sSubPr>
                        <m:ctrlPr>
                          <a:rPr lang="en-US" altLang="ko-KR" i="1" dirty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 dirty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l-GR" altLang="ko-KR" i="1" dirty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) =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   ⟺    </m:t>
                    </m:r>
                    <m:sSubSup>
                      <m:sSubSupPr>
                        <m:ctrlP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  <m:sup>
                        <m:r>
                          <a:rPr lang="en-US" altLang="ko-KR" i="1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ko-KR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US" altLang="ko-KR" i="1" dirty="0">
                        <a:solidFill>
                          <a:srgbClr val="0070C0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+ </m:t>
                    </m:r>
                    <m:sSub>
                      <m:sSubPr>
                        <m:ctrlPr>
                          <a:rPr lang="en-US" altLang="ko-KR" i="1" dirty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dirty="0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el-GR" altLang="ko-KR" i="1" dirty="0">
                            <a:solidFill>
                              <a:srgbClr val="0070C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sub>
                    </m:sSub>
                    <m:r>
                      <m:rPr>
                        <m:nor/>
                      </m:rPr>
                      <a:rPr lang="en-US" altLang="ko-KR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바탕"/>
                        <a:cs typeface="Times New Roman" panose="02020603050405020304" pitchFamily="18" charset="0"/>
                      </a:rPr>
                      <m:t>) =</m:t>
                    </m:r>
                    <m:r>
                      <a:rPr lang="en-US" altLang="ko-KR" b="0" i="1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ko-KR" b="0" i="1" dirty="0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δ</m:t>
                    </m:r>
                    <m:r>
                      <m:rPr>
                        <m:nor/>
                      </m:rPr>
                      <a:rPr lang="en-US" altLang="ko-KR" b="0" i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altLang="ko-KR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Thus </a:t>
                </a:r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the picture </a:t>
                </a:r>
                <a14:m>
                  <m:oMath xmlns:m="http://schemas.openxmlformats.org/officeDocument/2006/math">
                    <m:r>
                      <a:rPr lang="ko-KR" altLang="en-US" i="1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𝔄</m:t>
                    </m:r>
                  </m:oMath>
                </a14:m>
                <a:r>
                  <a:rPr lang="en-US" altLang="ko-K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precisely states the equivalence principle in general relativity.</a:t>
                </a:r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In terms of local coordinates,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sup>
                    </m:sSup>
                    <m:d>
                      <m:d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altLang="ko-KR" i="1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≡</m:t>
                    </m:r>
                    <m:sSup>
                      <m:sSup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p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𝑎𝑏</m:t>
                        </m:r>
                      </m:sup>
                    </m:sSup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p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𝑎𝑏</m:t>
                        </m:r>
                      </m:sup>
                    </m:sSup>
                    <m:r>
                      <a:rPr lang="en-US" altLang="ko-KR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ko-KR" i="1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</m:sSub>
                    <m:d>
                      <m:d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𝑎𝑏</m:t>
                            </m:r>
                          </m:sub>
                        </m:s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𝑎𝑏</m:t>
                            </m:r>
                          </m:sub>
                        </m:sSub>
                        <m:d>
                          <m:d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sup>
                        </m:sSup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</m:den>
                    </m:f>
                    <m:f>
                      <m:f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sup>
                        </m:sSup>
                      </m:num>
                      <m:den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𝜈</m:t>
                            </m:r>
                          </m:sup>
                        </m:sSup>
                      </m:den>
                    </m:f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𝜇𝜈</m:t>
                        </m:r>
                      </m:sub>
                    </m:sSub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   </m:t>
                    </m:r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⇔   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Θ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𝑎𝑏</m:t>
                        </m:r>
                      </m:sup>
                    </m:sSup>
                    <m:d>
                      <m:d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altLang="ko-KR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≡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ko-KR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ko-KR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ko-KR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𝐵</m:t>
                                </m:r>
                                <m:r>
                                  <a:rPr lang="en-US" altLang="ko-KR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altLang="ko-KR" i="1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/>
                                        <a:ea typeface="Cambria Math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/>
                                        <a:ea typeface="Cambria Math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𝑎𝑏</m:t>
                        </m:r>
                      </m:sup>
                    </m:sSup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={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𝑎</m:t>
                        </m:r>
                      </m:sup>
                    </m:sSup>
                    <m:d>
                      <m:d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 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sup>
                    </m:sSup>
                    <m:d>
                      <m:d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altLang="ko-KR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en-US" altLang="ko-KR" dirty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                                                                         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ko-KR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ko-KR" altLang="en-US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𝜃</m:t>
                            </m:r>
                            <m:d>
                              <m:dPr>
                                <m:ctrlPr>
                                  <a:rPr lang="en-US" altLang="ko-KR" b="0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b="0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ko-KR" b="0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𝐵</m:t>
                                </m:r>
                                <m:r>
                                  <a:rPr lang="en-US" altLang="ko-KR" b="0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altLang="ko-KR" b="0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  <a:ea typeface="바탕"/>
                                    <a:cs typeface="Times New Roman" panose="020206030504050203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/>
                                        <a:ea typeface="바탕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</m:e>
                            </m:d>
                            <m:r>
                              <a:rPr lang="ko-KR" altLang="en-US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바탕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</m:d>
                      </m:e>
                      <m:sup>
                        <m:r>
                          <a:rPr lang="en-US" altLang="ko-KR" b="0" i="1" smtClean="0">
                            <a:solidFill>
                              <a:srgbClr val="0070C0"/>
                            </a:solidFill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𝑎𝑏</m:t>
                        </m:r>
                      </m:sup>
                    </m:sSup>
                  </m:oMath>
                </a14:m>
                <a:endParaRPr lang="en-US" altLang="ko-KR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where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𝜃</m:t>
                    </m:r>
                    <m:r>
                      <a:rPr lang="ko-KR" altLang="en-US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≡</m:t>
                    </m:r>
                    <m:sSup>
                      <m:sSup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p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altLang="ko-KR" b="0" i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ko-KR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ko-KR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Λ</m:t>
                        </m:r>
                      </m:e>
                      <m:sup>
                        <m:r>
                          <a:rPr lang="en-US" altLang="ko-KR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𝑇𝑀</m:t>
                    </m:r>
                    <m:r>
                      <a:rPr lang="en-US" altLang="ko-KR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is a Poisson </a:t>
                </a:r>
                <a:r>
                  <a:rPr lang="en-US" altLang="ko-KR" dirty="0" err="1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bivector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𝑎𝑏</m:t>
                        </m:r>
                      </m:sub>
                    </m:sSub>
                    <m:d>
                      <m:d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o-KR" altLang="en-US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</m:sSub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−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o-KR" altLang="en-US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𝜕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</m:sSub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+{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en-US" altLang="ko-KR" dirty="0" smtClean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  is the field strength of </a:t>
                </a:r>
                <a:r>
                  <a:rPr lang="en-US" altLang="ko-KR" i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symplectic</a:t>
                </a:r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i="1" dirty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𝑈</m:t>
                    </m:r>
                    <m:r>
                      <a:rPr lang="en-US" altLang="ko-KR" i="1" dirty="0" smtClean="0">
                        <a:latin typeface="Cambria Math"/>
                        <a:ea typeface="바탕"/>
                        <a:cs typeface="Times New Roman" panose="02020603050405020304" pitchFamily="18" charset="0"/>
                      </a:rPr>
                      <m:t>(1)</m:t>
                    </m:r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gauge fields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</m:sSub>
                    <m:d>
                      <m:dPr>
                        <m:ctrlP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/>
                            <a:ea typeface="바탕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.</a:t>
                </a:r>
                <a:endParaRPr lang="en-US" altLang="ko-KR" dirty="0">
                  <a:latin typeface="Times New Roman" panose="02020603050405020304" pitchFamily="18" charset="0"/>
                  <a:ea typeface="바탕"/>
                  <a:cs typeface="Times New Roman" panose="02020603050405020304" pitchFamily="18" charset="0"/>
                </a:endParaRPr>
              </a:p>
              <a:p>
                <a:r>
                  <a:rPr lang="en-US" altLang="ko-KR" dirty="0" smtClean="0">
                    <a:latin typeface="Times New Roman" panose="02020603050405020304" pitchFamily="18" charset="0"/>
                    <a:ea typeface="바탕"/>
                    <a:cs typeface="Times New Roman" panose="02020603050405020304" pitchFamily="18" charset="0"/>
                  </a:rPr>
                  <a:t>   </a:t>
                </a:r>
                <a:endParaRPr lang="en-US" altLang="ko-K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직사각형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88640"/>
                <a:ext cx="8712968" cy="6078587"/>
              </a:xfrm>
              <a:prstGeom prst="rect">
                <a:avLst/>
              </a:prstGeom>
              <a:blipFill rotWithShape="1">
                <a:blip r:embed="rId2"/>
                <a:stretch>
                  <a:fillRect t="-802" r="-7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907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"/>
    </mc:Choice>
    <mc:Fallback xmlns="">
      <p:transition spd="slow" advTm="977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사용자 지정 1">
      <a:dk1>
        <a:sysClr val="windowText" lastClr="000000"/>
      </a:dk1>
      <a:lt1>
        <a:sysClr val="window" lastClr="FFFFFF"/>
      </a:lt1>
      <a:dk2>
        <a:srgbClr val="464646"/>
      </a:dk2>
      <a:lt2>
        <a:srgbClr val="77D5E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18739</TotalTime>
  <Words>3527</Words>
  <Application>Microsoft Office PowerPoint</Application>
  <PresentationFormat>화면 슬라이드 쇼(4:3)</PresentationFormat>
  <Paragraphs>195</Paragraphs>
  <Slides>11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2" baseType="lpstr">
      <vt:lpstr>광장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Emergent Physics and Quantum Gravity</dc:title>
  <dc:creator>Hyun Seok Yang</dc:creator>
  <cp:lastModifiedBy>Hyun Seok Yang</cp:lastModifiedBy>
  <cp:revision>863</cp:revision>
  <dcterms:created xsi:type="dcterms:W3CDTF">2010-10-29T15:06:32Z</dcterms:created>
  <dcterms:modified xsi:type="dcterms:W3CDTF">2018-06-22T09:32:14Z</dcterms:modified>
</cp:coreProperties>
</file>