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6" r:id="rId2"/>
    <p:sldId id="304" r:id="rId3"/>
    <p:sldId id="290" r:id="rId4"/>
    <p:sldId id="291" r:id="rId5"/>
    <p:sldId id="303" r:id="rId6"/>
    <p:sldId id="305" r:id="rId7"/>
    <p:sldId id="292" r:id="rId8"/>
    <p:sldId id="295" r:id="rId9"/>
    <p:sldId id="296" r:id="rId10"/>
    <p:sldId id="302" r:id="rId11"/>
    <p:sldId id="301" r:id="rId12"/>
    <p:sldId id="297" r:id="rId13"/>
    <p:sldId id="299" r:id="rId14"/>
    <p:sldId id="274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40">
          <p15:clr>
            <a:srgbClr val="A4A3A4"/>
          </p15:clr>
        </p15:guide>
        <p15:guide id="2" pos="532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B80896"/>
    <a:srgbClr val="1F28E3"/>
    <a:srgbClr val="0000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1" autoAdjust="0"/>
    <p:restoredTop sz="94646" autoAdjust="0"/>
  </p:normalViewPr>
  <p:slideViewPr>
    <p:cSldViewPr showGuides="1">
      <p:cViewPr varScale="1">
        <p:scale>
          <a:sx n="71" d="100"/>
          <a:sy n="71" d="100"/>
        </p:scale>
        <p:origin x="-1124" y="-72"/>
      </p:cViewPr>
      <p:guideLst>
        <p:guide orient="horz" pos="2840"/>
        <p:guide pos="532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67" d="100"/>
          <a:sy n="67" d="100"/>
        </p:scale>
        <p:origin x="-2748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Relationship Id="rId6" Type="http://schemas.openxmlformats.org/officeDocument/2006/relationships/image" Target="../media/image66.wmf"/><Relationship Id="rId5" Type="http://schemas.openxmlformats.org/officeDocument/2006/relationships/image" Target="../media/image65.wmf"/><Relationship Id="rId4" Type="http://schemas.openxmlformats.org/officeDocument/2006/relationships/image" Target="../media/image64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Relationship Id="rId9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7" Type="http://schemas.openxmlformats.org/officeDocument/2006/relationships/image" Target="../media/image30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6" Type="http://schemas.openxmlformats.org/officeDocument/2006/relationships/image" Target="../media/image36.w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7" Type="http://schemas.openxmlformats.org/officeDocument/2006/relationships/image" Target="../media/image43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5" Type="http://schemas.openxmlformats.org/officeDocument/2006/relationships/image" Target="../media/image48.wmf"/><Relationship Id="rId4" Type="http://schemas.openxmlformats.org/officeDocument/2006/relationships/image" Target="../media/image47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image" Target="../media/image54.wmf"/><Relationship Id="rId7" Type="http://schemas.openxmlformats.org/officeDocument/2006/relationships/image" Target="../media/image58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Relationship Id="rId6" Type="http://schemas.openxmlformats.org/officeDocument/2006/relationships/image" Target="../media/image57.wmf"/><Relationship Id="rId5" Type="http://schemas.openxmlformats.org/officeDocument/2006/relationships/image" Target="../media/image56.wmf"/><Relationship Id="rId4" Type="http://schemas.openxmlformats.org/officeDocument/2006/relationships/image" Target="../media/image55.wmf"/><Relationship Id="rId9" Type="http://schemas.openxmlformats.org/officeDocument/2006/relationships/image" Target="../media/image6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96C37EC-FED4-4B64-8422-097398A1A3E4}" type="datetime1">
              <a:rPr lang="ru-RU"/>
              <a:pPr>
                <a:defRPr/>
              </a:pPr>
              <a:t>04.07.2017</a:t>
            </a:fld>
            <a:endParaRPr lang="ru-RU"/>
          </a:p>
        </p:txBody>
      </p:sp>
      <p:sp>
        <p:nvSpPr>
          <p:cNvPr id="890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D2001085-7D04-4575-8F51-A087187AD2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2078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2546EAC-2236-4491-8463-2A375B636922}" type="datetime1">
              <a:rPr lang="ru-RU"/>
              <a:pPr>
                <a:defRPr/>
              </a:pPr>
              <a:t>04.07.2017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46F6F59-B907-42A6-87A2-2C02CEA3B4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67020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Номер слайда 6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641E17A-CCFB-47B7-B5B3-A750E69F3D64}" type="slidenum">
              <a:rPr lang="ru-RU" smtClean="0">
                <a:latin typeface="Calibri" pitchFamily="34" charset="0"/>
              </a:rPr>
              <a:pPr eaLnBrk="1" hangingPunct="1"/>
              <a:t>1</a:t>
            </a:fld>
            <a:endParaRPr lang="ru-RU" smtClean="0">
              <a:latin typeface="Calibri" pitchFamily="34" charset="0"/>
            </a:endParaRPr>
          </a:p>
        </p:txBody>
      </p:sp>
      <p:sp>
        <p:nvSpPr>
          <p:cNvPr id="2355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3557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00F2F050-B30E-4868-AF9E-29078C1B81B2}" type="slidenum">
              <a:rPr lang="ru-RU" sz="1200">
                <a:latin typeface="Calibri" pitchFamily="34" charset="0"/>
              </a:rPr>
              <a:pPr algn="r" eaLnBrk="1" hangingPunct="1"/>
              <a:t>1</a:t>
            </a:fld>
            <a:endParaRPr lang="ru-RU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674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46F6F59-B907-42A6-87A2-2C02CEA3B49B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261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46F6F59-B907-42A6-87A2-2C02CEA3B49B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261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Номер слайда 6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A18948E-BDA6-42F5-9108-7EBFC6CDBD84}" type="slidenum">
              <a:rPr lang="ru-RU" smtClean="0">
                <a:latin typeface="Calibri" pitchFamily="34" charset="0"/>
              </a:rPr>
              <a:pPr eaLnBrk="1" hangingPunct="1"/>
              <a:t>14</a:t>
            </a:fld>
            <a:endParaRPr lang="ru-RU" smtClean="0">
              <a:latin typeface="Calibri" pitchFamily="34" charset="0"/>
            </a:endParaRPr>
          </a:p>
        </p:txBody>
      </p:sp>
      <p:sp>
        <p:nvSpPr>
          <p:cNvPr id="2457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24581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46C160B0-6AD1-41AC-B050-30EF06CD9645}" type="slidenum">
              <a:rPr lang="ru-RU" sz="1200">
                <a:latin typeface="Calibri" pitchFamily="34" charset="0"/>
              </a:rPr>
              <a:pPr algn="r" eaLnBrk="1" hangingPunct="1"/>
              <a:t>14</a:t>
            </a:fld>
            <a:endParaRPr lang="ru-RU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811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6" name="Прямоугольник 21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Georgia" pitchFamily="18" charset="0"/>
              <a:cs typeface="Arial" pitchFamily="34" charset="0"/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Georgia" pitchFamily="18" charset="0"/>
              <a:cs typeface="Arial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4E84A58-26CF-4CF4-98DB-02AF682F1C4F}" type="datetime1">
              <a:rPr lang="ru-RU"/>
              <a:pPr>
                <a:defRPr/>
              </a:pPr>
              <a:t>04.07.2017</a:t>
            </a:fld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1E937-893B-4C53-B3B8-81CE1FCF8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66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80B98-EE9F-4893-B344-76B187B1061B}" type="datetime1">
              <a:rPr lang="ru-RU"/>
              <a:pPr>
                <a:defRPr/>
              </a:pPr>
              <a:t>04.07.2017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6F271-A2B5-4CDF-8E18-75C515EE7A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93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6" name="Прямоугольник 21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Georgia" pitchFamily="18" charset="0"/>
              <a:cs typeface="Arial" pitchFamily="34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Georgia" pitchFamily="18" charset="0"/>
              <a:cs typeface="Arial" pitchFamily="34" charset="0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81B1C-08E0-4EED-A066-D96F154580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7BBE6B3-90C0-4AFB-9D4D-00DA424B1094}" type="datetime1">
              <a:rPr lang="ru-RU"/>
              <a:pPr>
                <a:defRPr/>
              </a:pPr>
              <a:t>04.07.2017</a:t>
            </a:fld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781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3BEFA3C-B5F8-442F-8BFB-DBEF095E1399}" type="datetime1">
              <a:rPr lang="ru-RU"/>
              <a:pPr>
                <a:defRPr/>
              </a:pPr>
              <a:t>04.07.2017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44EA0-2135-4656-A7B7-E8C334C154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8400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5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6" name="Прямоугольник 21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8" name="Прямоугольник 24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9" name="Прямоугольник 25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Georgia" pitchFamily="18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Georgia" pitchFamily="18" charset="0"/>
              <a:cs typeface="Arial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0FCC82A-CF3A-434A-83A7-E84528886BE4}" type="datetime1">
              <a:rPr lang="ru-RU"/>
              <a:pPr>
                <a:defRPr/>
              </a:pPr>
              <a:t>04.07.2017</a:t>
            </a:fld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9B6A81-B504-431A-9472-F4D37A4C1E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956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19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1444CC8-4D46-4E59-844A-9337D1B97769}" type="datetime1">
              <a:rPr lang="ru-RU"/>
              <a:pPr>
                <a:defRPr/>
              </a:pPr>
              <a:t>04.07.2017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A2B30-01B3-47C4-A5B2-D31A1C0C8C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254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9" name="Прямоугольник 2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10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11" name="Прямоугольник 24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Georgia" pitchFamily="18" charset="0"/>
              <a:cs typeface="Arial" pitchFamily="34" charset="0"/>
            </a:endParaRPr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Georgia" pitchFamily="18" charset="0"/>
              <a:cs typeface="Arial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F880EFE-1D41-4931-BC4E-1A7F747EEEA6}" type="datetime1">
              <a:rPr lang="ru-RU"/>
              <a:pPr>
                <a:defRPr/>
              </a:pPr>
              <a:t>04.07.2017</a:t>
            </a:fld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6BAE36-A49E-42E4-B3F5-1D9E0FA16F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514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7797978-806A-474E-B183-9984C32207EB}" type="datetime1">
              <a:rPr lang="ru-RU"/>
              <a:pPr>
                <a:defRPr/>
              </a:pPr>
              <a:t>04.07.2017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39E44-4693-4498-A96F-4B83F3625B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659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3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4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5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Georgia" pitchFamily="18" charset="0"/>
              <a:cs typeface="Arial" pitchFamily="34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Georgia" pitchFamily="18" charset="0"/>
              <a:cs typeface="Arial" pitchFamily="34" charset="0"/>
            </a:endParaRPr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A5748C0-1E9B-476F-8FC9-188623BCEE18}" type="datetime1">
              <a:rPr lang="ru-RU"/>
              <a:pPr>
                <a:defRPr/>
              </a:pPr>
              <a:t>04.07.2017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AFC7634-E760-486A-A829-8426AD258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532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Georgia" pitchFamily="18" charset="0"/>
              <a:cs typeface="Arial" pitchFamily="34" charset="0"/>
            </a:endParaRPr>
          </a:p>
        </p:txBody>
      </p:sp>
      <p:sp>
        <p:nvSpPr>
          <p:cNvPr id="6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7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8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9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Georgia" pitchFamily="18" charset="0"/>
              <a:cs typeface="Arial" pitchFamily="34" charset="0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Georgia" pitchFamily="18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EFA2F-67D0-4CFB-9983-639C06F318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D87546-BD0D-4ECA-A66F-AC7BB0C15EFB}" type="datetime1">
              <a:rPr lang="ru-RU"/>
              <a:pPr>
                <a:defRPr/>
              </a:pPr>
              <a:t>04.07.2017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2156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оугольник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7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8" name="Прямоугольник 23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9" name="Прямоугольник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Georgia" pitchFamily="18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Georgia" pitchFamily="18" charset="0"/>
              <a:cs typeface="Arial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Georgia" pitchFamily="18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BD3DD8-98AD-41A7-A705-E46AD19E44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8CA9993-4B1A-4B80-A30B-80B5621ACC88}" type="datetime1">
              <a:rPr lang="ru-RU"/>
              <a:pPr>
                <a:defRPr/>
              </a:pPr>
              <a:t>04.07.2017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969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1027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102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102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latin typeface="Georgia" pitchFamily="18" charset="0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Georgia" pitchFamily="18" charset="0"/>
              <a:cs typeface="Arial" pitchFamily="34" charset="0"/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rgbClr val="FFFFFF"/>
                </a:solidFill>
                <a:latin typeface="Georgia" pitchFamily="18" charset="0"/>
                <a:cs typeface="Arial" pitchFamily="34" charset="0"/>
              </a:defRPr>
            </a:lvl1pPr>
          </a:lstStyle>
          <a:p>
            <a:pPr>
              <a:defRPr/>
            </a:pPr>
            <a:fld id="{FAB4E413-F8AC-4DEA-87DA-B831DD81638A}" type="datetime1">
              <a:rPr lang="ru-RU"/>
              <a:pPr>
                <a:defRPr/>
              </a:pPr>
              <a:t>04.07.2017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latin typeface="Georgia" pitchFamily="18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Georgia" pitchFamily="18" charset="0"/>
              <a:cs typeface="Arial" pitchFamily="34" charset="0"/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>
              <a:defRPr sz="1600">
                <a:solidFill>
                  <a:srgbClr val="7B9899"/>
                </a:solidFill>
                <a:latin typeface="Georgia" pitchFamily="18" charset="0"/>
                <a:cs typeface="Arial" pitchFamily="34" charset="0"/>
              </a:defRPr>
            </a:lvl1pPr>
          </a:lstStyle>
          <a:p>
            <a:pPr>
              <a:defRPr/>
            </a:pPr>
            <a:fld id="{214ADA40-4F78-4D44-A081-FFF09C2970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8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9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55" r:id="rId10"/>
    <p:sldLayoutId id="214748376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wmf"/><Relationship Id="rId3" Type="http://schemas.openxmlformats.org/officeDocument/2006/relationships/oleObject" Target="../embeddings/oleObject47.bin"/><Relationship Id="rId7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50.wmf"/><Relationship Id="rId5" Type="http://schemas.openxmlformats.org/officeDocument/2006/relationships/oleObject" Target="../embeddings/oleObject48.bin"/><Relationship Id="rId4" Type="http://schemas.openxmlformats.org/officeDocument/2006/relationships/image" Target="../media/image49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wmf"/><Relationship Id="rId13" Type="http://schemas.openxmlformats.org/officeDocument/2006/relationships/oleObject" Target="../embeddings/oleObject55.bin"/><Relationship Id="rId18" Type="http://schemas.openxmlformats.org/officeDocument/2006/relationships/image" Target="../media/image59.wmf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2.bin"/><Relationship Id="rId12" Type="http://schemas.openxmlformats.org/officeDocument/2006/relationships/image" Target="../media/image56.wmf"/><Relationship Id="rId17" Type="http://schemas.openxmlformats.org/officeDocument/2006/relationships/oleObject" Target="../embeddings/oleObject57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8.wmf"/><Relationship Id="rId20" Type="http://schemas.openxmlformats.org/officeDocument/2006/relationships/image" Target="../media/image60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53.wmf"/><Relationship Id="rId11" Type="http://schemas.openxmlformats.org/officeDocument/2006/relationships/oleObject" Target="../embeddings/oleObject54.bin"/><Relationship Id="rId5" Type="http://schemas.openxmlformats.org/officeDocument/2006/relationships/oleObject" Target="../embeddings/oleObject51.bin"/><Relationship Id="rId15" Type="http://schemas.openxmlformats.org/officeDocument/2006/relationships/oleObject" Target="../embeddings/oleObject56.bin"/><Relationship Id="rId10" Type="http://schemas.openxmlformats.org/officeDocument/2006/relationships/image" Target="../media/image55.wmf"/><Relationship Id="rId19" Type="http://schemas.openxmlformats.org/officeDocument/2006/relationships/oleObject" Target="../embeddings/oleObject58.bin"/><Relationship Id="rId4" Type="http://schemas.openxmlformats.org/officeDocument/2006/relationships/image" Target="../media/image52.wmf"/><Relationship Id="rId9" Type="http://schemas.openxmlformats.org/officeDocument/2006/relationships/oleObject" Target="../embeddings/oleObject53.bin"/><Relationship Id="rId14" Type="http://schemas.openxmlformats.org/officeDocument/2006/relationships/image" Target="../media/image57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13" Type="http://schemas.openxmlformats.org/officeDocument/2006/relationships/oleObject" Target="../embeddings/oleObject64.bin"/><Relationship Id="rId3" Type="http://schemas.openxmlformats.org/officeDocument/2006/relationships/oleObject" Target="../embeddings/oleObject59.bin"/><Relationship Id="rId7" Type="http://schemas.openxmlformats.org/officeDocument/2006/relationships/oleObject" Target="../embeddings/oleObject61.bin"/><Relationship Id="rId12" Type="http://schemas.openxmlformats.org/officeDocument/2006/relationships/image" Target="../media/image6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2.wmf"/><Relationship Id="rId11" Type="http://schemas.openxmlformats.org/officeDocument/2006/relationships/oleObject" Target="../embeddings/oleObject63.bin"/><Relationship Id="rId5" Type="http://schemas.openxmlformats.org/officeDocument/2006/relationships/oleObject" Target="../embeddings/oleObject60.bin"/><Relationship Id="rId15" Type="http://schemas.openxmlformats.org/officeDocument/2006/relationships/oleObject" Target="../embeddings/oleObject65.bin"/><Relationship Id="rId10" Type="http://schemas.openxmlformats.org/officeDocument/2006/relationships/image" Target="../media/image64.wmf"/><Relationship Id="rId4" Type="http://schemas.openxmlformats.org/officeDocument/2006/relationships/image" Target="../media/image61.wmf"/><Relationship Id="rId9" Type="http://schemas.openxmlformats.org/officeDocument/2006/relationships/oleObject" Target="../embeddings/oleObject62.bin"/><Relationship Id="rId14" Type="http://schemas.openxmlformats.org/officeDocument/2006/relationships/image" Target="../media/image66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67.emf"/><Relationship Id="rId4" Type="http://schemas.openxmlformats.org/officeDocument/2006/relationships/oleObject" Target="../embeddings/Microsoft_Word_97_-_2003_Document1.doc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7.w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6.wmf"/><Relationship Id="rId5" Type="http://schemas.openxmlformats.org/officeDocument/2006/relationships/image" Target="../media/image3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14.png"/><Relationship Id="rId18" Type="http://schemas.openxmlformats.org/officeDocument/2006/relationships/oleObject" Target="../embeddings/oleObject10.bin"/><Relationship Id="rId3" Type="http://schemas.openxmlformats.org/officeDocument/2006/relationships/image" Target="../media/image11.png"/><Relationship Id="rId21" Type="http://schemas.openxmlformats.org/officeDocument/2006/relationships/image" Target="../media/image13.wmf"/><Relationship Id="rId7" Type="http://schemas.openxmlformats.org/officeDocument/2006/relationships/image" Target="../media/image12.png"/><Relationship Id="rId12" Type="http://schemas.openxmlformats.org/officeDocument/2006/relationships/image" Target="../media/image13.png"/><Relationship Id="rId17" Type="http://schemas.openxmlformats.org/officeDocument/2006/relationships/image" Target="../media/image11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9.bin"/><Relationship Id="rId20" Type="http://schemas.openxmlformats.org/officeDocument/2006/relationships/oleObject" Target="../embeddings/oleObject11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0.png"/><Relationship Id="rId11" Type="http://schemas.openxmlformats.org/officeDocument/2006/relationships/image" Target="../media/image9.wmf"/><Relationship Id="rId15" Type="http://schemas.openxmlformats.org/officeDocument/2006/relationships/image" Target="../media/image10.wmf"/><Relationship Id="rId23" Type="http://schemas.openxmlformats.org/officeDocument/2006/relationships/image" Target="../media/image14.wmf"/><Relationship Id="rId10" Type="http://schemas.openxmlformats.org/officeDocument/2006/relationships/oleObject" Target="../embeddings/oleObject7.bin"/><Relationship Id="rId19" Type="http://schemas.openxmlformats.org/officeDocument/2006/relationships/image" Target="../media/image12.wmf"/><Relationship Id="rId9" Type="http://schemas.openxmlformats.org/officeDocument/2006/relationships/image" Target="../media/image8.wmf"/><Relationship Id="rId14" Type="http://schemas.openxmlformats.org/officeDocument/2006/relationships/oleObject" Target="../embeddings/oleObject8.bin"/><Relationship Id="rId22" Type="http://schemas.openxmlformats.org/officeDocument/2006/relationships/oleObject" Target="../embeddings/oleObject12.bin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oleObject" Target="../embeddings/oleObject15.bin"/><Relationship Id="rId26" Type="http://schemas.openxmlformats.org/officeDocument/2006/relationships/oleObject" Target="../embeddings/oleObject19.bin"/><Relationship Id="rId3" Type="http://schemas.openxmlformats.org/officeDocument/2006/relationships/image" Target="../media/image11.png"/><Relationship Id="rId21" Type="http://schemas.openxmlformats.org/officeDocument/2006/relationships/image" Target="../media/image18.wmf"/><Relationship Id="rId12" Type="http://schemas.openxmlformats.org/officeDocument/2006/relationships/image" Target="../media/image13.png"/><Relationship Id="rId17" Type="http://schemas.openxmlformats.org/officeDocument/2006/relationships/image" Target="../media/image16.wmf"/><Relationship Id="rId25" Type="http://schemas.openxmlformats.org/officeDocument/2006/relationships/image" Target="../media/image20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4.bin"/><Relationship Id="rId20" Type="http://schemas.openxmlformats.org/officeDocument/2006/relationships/oleObject" Target="../embeddings/oleObject16.bin"/><Relationship Id="rId29" Type="http://schemas.openxmlformats.org/officeDocument/2006/relationships/image" Target="../media/image22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10.png"/><Relationship Id="rId24" Type="http://schemas.openxmlformats.org/officeDocument/2006/relationships/oleObject" Target="../embeddings/oleObject18.bin"/><Relationship Id="rId15" Type="http://schemas.openxmlformats.org/officeDocument/2006/relationships/image" Target="../media/image15.wmf"/><Relationship Id="rId23" Type="http://schemas.openxmlformats.org/officeDocument/2006/relationships/image" Target="../media/image19.wmf"/><Relationship Id="rId28" Type="http://schemas.openxmlformats.org/officeDocument/2006/relationships/oleObject" Target="../embeddings/oleObject20.bin"/><Relationship Id="rId19" Type="http://schemas.openxmlformats.org/officeDocument/2006/relationships/image" Target="../media/image17.wmf"/><Relationship Id="rId31" Type="http://schemas.openxmlformats.org/officeDocument/2006/relationships/image" Target="../media/image23.wmf"/><Relationship Id="rId14" Type="http://schemas.openxmlformats.org/officeDocument/2006/relationships/oleObject" Target="../embeddings/oleObject13.bin"/><Relationship Id="rId22" Type="http://schemas.openxmlformats.org/officeDocument/2006/relationships/oleObject" Target="../embeddings/oleObject17.bin"/><Relationship Id="rId27" Type="http://schemas.openxmlformats.org/officeDocument/2006/relationships/image" Target="../media/image21.wmf"/><Relationship Id="rId30" Type="http://schemas.openxmlformats.org/officeDocument/2006/relationships/oleObject" Target="../embeddings/oleObject21.bin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oleObject" Target="../embeddings/oleObject24.bin"/><Relationship Id="rId26" Type="http://schemas.openxmlformats.org/officeDocument/2006/relationships/oleObject" Target="../embeddings/oleObject28.bin"/><Relationship Id="rId3" Type="http://schemas.openxmlformats.org/officeDocument/2006/relationships/image" Target="../media/image11.png"/><Relationship Id="rId21" Type="http://schemas.openxmlformats.org/officeDocument/2006/relationships/image" Target="../media/image27.wmf"/><Relationship Id="rId12" Type="http://schemas.openxmlformats.org/officeDocument/2006/relationships/image" Target="../media/image13.png"/><Relationship Id="rId17" Type="http://schemas.openxmlformats.org/officeDocument/2006/relationships/image" Target="../media/image25.wmf"/><Relationship Id="rId25" Type="http://schemas.openxmlformats.org/officeDocument/2006/relationships/image" Target="../media/image29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3.bin"/><Relationship Id="rId20" Type="http://schemas.openxmlformats.org/officeDocument/2006/relationships/oleObject" Target="../embeddings/oleObject25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0.png"/><Relationship Id="rId24" Type="http://schemas.openxmlformats.org/officeDocument/2006/relationships/oleObject" Target="../embeddings/oleObject27.bin"/><Relationship Id="rId15" Type="http://schemas.openxmlformats.org/officeDocument/2006/relationships/image" Target="../media/image24.wmf"/><Relationship Id="rId23" Type="http://schemas.openxmlformats.org/officeDocument/2006/relationships/image" Target="../media/image28.wmf"/><Relationship Id="rId19" Type="http://schemas.openxmlformats.org/officeDocument/2006/relationships/image" Target="../media/image26.wmf"/><Relationship Id="rId14" Type="http://schemas.openxmlformats.org/officeDocument/2006/relationships/oleObject" Target="../embeddings/oleObject22.bin"/><Relationship Id="rId22" Type="http://schemas.openxmlformats.org/officeDocument/2006/relationships/oleObject" Target="../embeddings/oleObject26.bin"/><Relationship Id="rId27" Type="http://schemas.openxmlformats.org/officeDocument/2006/relationships/image" Target="../media/image30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13" Type="http://schemas.openxmlformats.org/officeDocument/2006/relationships/oleObject" Target="../embeddings/oleObject34.bin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12" Type="http://schemas.openxmlformats.org/officeDocument/2006/relationships/image" Target="../media/image3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32.wmf"/><Relationship Id="rId11" Type="http://schemas.openxmlformats.org/officeDocument/2006/relationships/oleObject" Target="../embeddings/oleObject33.bin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34.wmf"/><Relationship Id="rId4" Type="http://schemas.openxmlformats.org/officeDocument/2006/relationships/image" Target="../media/image31.wmf"/><Relationship Id="rId9" Type="http://schemas.openxmlformats.org/officeDocument/2006/relationships/oleObject" Target="../embeddings/oleObject32.bin"/><Relationship Id="rId14" Type="http://schemas.openxmlformats.org/officeDocument/2006/relationships/image" Target="../media/image36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13" Type="http://schemas.openxmlformats.org/officeDocument/2006/relationships/oleObject" Target="../embeddings/oleObject40.bin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12" Type="http://schemas.openxmlformats.org/officeDocument/2006/relationships/image" Target="../media/image41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3.w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38.wmf"/><Relationship Id="rId11" Type="http://schemas.openxmlformats.org/officeDocument/2006/relationships/oleObject" Target="../embeddings/oleObject39.bin"/><Relationship Id="rId5" Type="http://schemas.openxmlformats.org/officeDocument/2006/relationships/oleObject" Target="../embeddings/oleObject36.bin"/><Relationship Id="rId15" Type="http://schemas.openxmlformats.org/officeDocument/2006/relationships/oleObject" Target="../embeddings/oleObject41.bin"/><Relationship Id="rId10" Type="http://schemas.openxmlformats.org/officeDocument/2006/relationships/image" Target="../media/image40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38.bin"/><Relationship Id="rId14" Type="http://schemas.openxmlformats.org/officeDocument/2006/relationships/image" Target="../media/image42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4.bin"/><Relationship Id="rId12" Type="http://schemas.openxmlformats.org/officeDocument/2006/relationships/image" Target="../media/image4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5.wmf"/><Relationship Id="rId11" Type="http://schemas.openxmlformats.org/officeDocument/2006/relationships/oleObject" Target="../embeddings/oleObject46.bin"/><Relationship Id="rId5" Type="http://schemas.openxmlformats.org/officeDocument/2006/relationships/oleObject" Target="../embeddings/oleObject43.bin"/><Relationship Id="rId10" Type="http://schemas.openxmlformats.org/officeDocument/2006/relationships/image" Target="../media/image47.wmf"/><Relationship Id="rId4" Type="http://schemas.openxmlformats.org/officeDocument/2006/relationships/image" Target="../media/image44.wmf"/><Relationship Id="rId9" Type="http://schemas.openxmlformats.org/officeDocument/2006/relationships/oleObject" Target="../embeddings/oleObject4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5681"/>
            <a:ext cx="8798702" cy="1725167"/>
          </a:xfrm>
          <a:prstGeom prst="rect">
            <a:avLst/>
          </a:prstGeom>
          <a:solidFill>
            <a:schemeClr val="accent3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2291" name="Заголовок 1"/>
          <p:cNvSpPr>
            <a:spLocks noGrp="1"/>
          </p:cNvSpPr>
          <p:nvPr>
            <p:ph type="ctrTitle"/>
          </p:nvPr>
        </p:nvSpPr>
        <p:spPr>
          <a:xfrm>
            <a:off x="443587" y="1104133"/>
            <a:ext cx="8294001" cy="524667"/>
          </a:xfrm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The orbital stability of a test particle motion in the field of </a:t>
            </a: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two </a:t>
            </a:r>
            <a:r>
              <a:rPr 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Times New Roman" pitchFamily="18" charset="0"/>
                <a:cs typeface="Times New Roman" pitchFamily="18" charset="0"/>
              </a:rPr>
              <a:t>massive rotating bodies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innerShdw blurRad="63500" dist="50800" dir="5400000">
                  <a:prstClr val="black">
                    <a:alpha val="50000"/>
                  </a:prst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2" name="Заголовок 1"/>
          <p:cNvSpPr>
            <a:spLocks/>
          </p:cNvSpPr>
          <p:nvPr/>
        </p:nvSpPr>
        <p:spPr bwMode="auto">
          <a:xfrm>
            <a:off x="1602256" y="3318631"/>
            <a:ext cx="5976664" cy="542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just">
              <a:buFont typeface="Wingdings" pitchFamily="2" charset="2"/>
              <a:buNone/>
            </a:pP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M.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Abishev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S.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Toktarbay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A. </a:t>
            </a:r>
            <a:r>
              <a:rPr lang="en-US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Abylayeva</a:t>
            </a:r>
            <a:r>
              <a:rPr 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and  A. </a:t>
            </a:r>
            <a:r>
              <a:rPr lang="en-US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Talkhat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3" name="Заголовок 1"/>
          <p:cNvSpPr>
            <a:spLocks/>
          </p:cNvSpPr>
          <p:nvPr/>
        </p:nvSpPr>
        <p:spPr bwMode="auto">
          <a:xfrm>
            <a:off x="1547664" y="4193396"/>
            <a:ext cx="6057809" cy="1043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Al Farabi Kazakh National 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University</a:t>
            </a:r>
          </a:p>
          <a:p>
            <a:pPr algn="ctr"/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Department of Theoretical and Nuclear physics</a:t>
            </a:r>
          </a:p>
          <a:p>
            <a:pPr algn="ctr"/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Research Institute of Experimental and Theoretical Physics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4" name="Заголовок 1"/>
          <p:cNvSpPr>
            <a:spLocks/>
          </p:cNvSpPr>
          <p:nvPr/>
        </p:nvSpPr>
        <p:spPr bwMode="auto">
          <a:xfrm>
            <a:off x="827584" y="6381328"/>
            <a:ext cx="7488832" cy="257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buFont typeface="Wingdings" pitchFamily="2" charset="2"/>
              <a:buNone/>
            </a:pPr>
            <a:r>
              <a:rPr lang="en-US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ICGAC-XIII+IK15, Seoul, July 03-July 07, 2017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638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639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4352" name="Прямоугольник 14351"/>
          <p:cNvSpPr/>
          <p:nvPr/>
        </p:nvSpPr>
        <p:spPr>
          <a:xfrm>
            <a:off x="323850" y="1196975"/>
            <a:ext cx="4535488" cy="1531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Номер слайда 14357"/>
          <p:cNvSpPr>
            <a:spLocks noGrp="1"/>
          </p:cNvSpPr>
          <p:nvPr>
            <p:ph type="sldNum" sz="quarter" idx="12"/>
          </p:nvPr>
        </p:nvSpPr>
        <p:spPr bwMode="auto">
          <a:xfrm>
            <a:off x="4344199" y="1069866"/>
            <a:ext cx="457200" cy="40120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66C055E-D729-4D54-834A-FBFF23D9ADBA}" type="slidenum">
              <a:rPr lang="ru-RU" sz="1400" smtClean="0">
                <a:solidFill>
                  <a:srgbClr val="7B9899"/>
                </a:solidFill>
                <a:latin typeface="Times New Roman" pitchFamily="18" charset="0"/>
                <a:cs typeface="Times New Roman" pitchFamily="18" charset="0"/>
              </a:rPr>
              <a:pPr eaLnBrk="1" hangingPunct="1"/>
              <a:t>10</a:t>
            </a:fld>
            <a:endParaRPr lang="ru-RU" sz="1400" dirty="0" smtClean="0">
              <a:solidFill>
                <a:srgbClr val="7B98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01" name="Rectangle 3"/>
          <p:cNvSpPr txBox="1">
            <a:spLocks/>
          </p:cNvSpPr>
          <p:nvPr/>
        </p:nvSpPr>
        <p:spPr bwMode="auto">
          <a:xfrm>
            <a:off x="8247063" y="6381750"/>
            <a:ext cx="503237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8/11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0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10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5257295"/>
              </p:ext>
            </p:extLst>
          </p:nvPr>
        </p:nvGraphicFramePr>
        <p:xfrm>
          <a:off x="1072965" y="1845867"/>
          <a:ext cx="8128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8" name="Equation" r:id="rId3" imgW="812520" imgH="952200" progId="Equation.DSMT4">
                  <p:embed/>
                </p:oleObj>
              </mc:Choice>
              <mc:Fallback>
                <p:oleObj name="Equation" r:id="rId3" imgW="812520" imgH="952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2965" y="1845867"/>
                        <a:ext cx="812800" cy="93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/>
          </p:nvPr>
        </p:nvGraphicFramePr>
        <p:xfrm>
          <a:off x="1085746" y="2780928"/>
          <a:ext cx="5859463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9" name="Equation" r:id="rId5" imgW="5841720" imgH="622080" progId="Equation.DSMT4">
                  <p:embed/>
                </p:oleObj>
              </mc:Choice>
              <mc:Fallback>
                <p:oleObj name="Equation" r:id="rId5" imgW="5841720" imgH="6220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5746" y="2780928"/>
                        <a:ext cx="5859463" cy="61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" name="Прямоугольник 78"/>
          <p:cNvSpPr/>
          <p:nvPr/>
        </p:nvSpPr>
        <p:spPr>
          <a:xfrm>
            <a:off x="171808" y="188640"/>
            <a:ext cx="8798702" cy="7316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/>
          </p:nvPr>
        </p:nvGraphicFramePr>
        <p:xfrm>
          <a:off x="1081360" y="3793703"/>
          <a:ext cx="6731000" cy="2587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40" name="Equation" r:id="rId7" imgW="6730920" imgH="2628720" progId="Equation.DSMT4">
                  <p:embed/>
                </p:oleObj>
              </mc:Choice>
              <mc:Fallback>
                <p:oleObj name="Equation" r:id="rId7" imgW="6730920" imgH="26287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1360" y="3793703"/>
                        <a:ext cx="6731000" cy="2587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395536" y="6453336"/>
            <a:ext cx="135485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 Farabi Kazakh National University</a:t>
            </a:r>
            <a:endParaRPr lang="ru-RU" sz="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Заголовок 1"/>
          <p:cNvSpPr>
            <a:spLocks/>
          </p:cNvSpPr>
          <p:nvPr/>
        </p:nvSpPr>
        <p:spPr bwMode="auto">
          <a:xfrm>
            <a:off x="323850" y="344942"/>
            <a:ext cx="8285956" cy="406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equations of motion and stability problem of orbit</a:t>
            </a:r>
            <a:endParaRPr lang="en-GB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57719" y="1458068"/>
            <a:ext cx="167706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Equation of motion</a:t>
            </a:r>
            <a:endParaRPr lang="en-US" sz="1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14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3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37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3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1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4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5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6" name="Rectangle 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8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9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5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51" name="Rectangle 3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52" name="Rectangle 39"/>
          <p:cNvSpPr>
            <a:spLocks noChangeArrowheads="1"/>
          </p:cNvSpPr>
          <p:nvPr/>
        </p:nvSpPr>
        <p:spPr bwMode="auto">
          <a:xfrm>
            <a:off x="0" y="600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1200">
                <a:cs typeface="Times New Roman" pitchFamily="18" charset="0"/>
              </a:rPr>
              <a:t>.</a:t>
            </a:r>
            <a:r>
              <a:rPr lang="ru-RU" sz="800"/>
              <a:t> </a:t>
            </a:r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272884" y="1757291"/>
            <a:ext cx="1453258" cy="281842"/>
          </a:xfrm>
        </p:spPr>
        <p:txBody>
          <a:bodyPr/>
          <a:lstStyle/>
          <a:p>
            <a:pPr marL="0" indent="0">
              <a:buNone/>
            </a:pPr>
            <a:r>
              <a:rPr lang="en-US" sz="1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consider:</a:t>
            </a:r>
            <a:endParaRPr lang="en-US" sz="13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65" name="Номер слайда 1434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8FAB453-DDCA-47D2-A0DB-F72CC8EB5E4A}" type="slidenum">
              <a:rPr lang="ru-RU" sz="1400" smtClean="0">
                <a:solidFill>
                  <a:srgbClr val="7B9899"/>
                </a:solidFill>
                <a:latin typeface="Times New Roman" pitchFamily="18" charset="0"/>
                <a:cs typeface="Times New Roman" pitchFamily="18" charset="0"/>
              </a:rPr>
              <a:pPr eaLnBrk="1" hangingPunct="1"/>
              <a:t>11</a:t>
            </a:fld>
            <a:endParaRPr lang="ru-RU" sz="1400" dirty="0" smtClean="0">
              <a:solidFill>
                <a:srgbClr val="7B98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71808" y="188640"/>
            <a:ext cx="8798702" cy="7316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 15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95536" y="6453336"/>
            <a:ext cx="135485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 Farabi Kazakh National University</a:t>
            </a:r>
            <a:endParaRPr lang="ru-RU" sz="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3"/>
          <p:cNvSpPr txBox="1">
            <a:spLocks/>
          </p:cNvSpPr>
          <p:nvPr/>
        </p:nvSpPr>
        <p:spPr bwMode="auto">
          <a:xfrm>
            <a:off x="8247063" y="6381750"/>
            <a:ext cx="503237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9/11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Rectangle 53"/>
          <p:cNvSpPr>
            <a:spLocks noChangeArrowheads="1"/>
          </p:cNvSpPr>
          <p:nvPr/>
        </p:nvSpPr>
        <p:spPr bwMode="auto">
          <a:xfrm>
            <a:off x="373708" y="1070875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                                          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Rectangle 54"/>
          <p:cNvSpPr>
            <a:spLocks noChangeArrowheads="1"/>
          </p:cNvSpPr>
          <p:nvPr/>
        </p:nvSpPr>
        <p:spPr bwMode="auto">
          <a:xfrm>
            <a:off x="373708" y="1127073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1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9517502"/>
              </p:ext>
            </p:extLst>
          </p:nvPr>
        </p:nvGraphicFramePr>
        <p:xfrm>
          <a:off x="297706" y="3498414"/>
          <a:ext cx="4352925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87" name="Equation" r:id="rId3" imgW="4368800" imgH="558800" progId="Equation.DSMT4">
                  <p:embed/>
                </p:oleObj>
              </mc:Choice>
              <mc:Fallback>
                <p:oleObj name="Equation" r:id="rId3" imgW="4368800" imgH="558800" progId="Equation.DSMT4">
                  <p:embed/>
                  <p:pic>
                    <p:nvPicPr>
                      <p:cNvPr id="0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706" y="3498414"/>
                        <a:ext cx="4352925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ct 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4231814"/>
              </p:ext>
            </p:extLst>
          </p:nvPr>
        </p:nvGraphicFramePr>
        <p:xfrm>
          <a:off x="4644752" y="3480011"/>
          <a:ext cx="3886200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88" name="Equation" r:id="rId5" imgW="3886200" imgH="558720" progId="Equation.DSMT4">
                  <p:embed/>
                </p:oleObj>
              </mc:Choice>
              <mc:Fallback>
                <p:oleObj name="Equation" r:id="rId5" imgW="3886200" imgH="558720" progId="Equation.DSMT4">
                  <p:embed/>
                  <p:pic>
                    <p:nvPicPr>
                      <p:cNvPr id="0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752" y="3480011"/>
                        <a:ext cx="3886200" cy="561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2" name="Object 184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8812766"/>
              </p:ext>
            </p:extLst>
          </p:nvPr>
        </p:nvGraphicFramePr>
        <p:xfrm>
          <a:off x="323528" y="4313238"/>
          <a:ext cx="319087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89" name="Equation" r:id="rId7" imgW="3187440" imgH="495000" progId="Equation.DSMT4">
                  <p:embed/>
                </p:oleObj>
              </mc:Choice>
              <mc:Fallback>
                <p:oleObj name="Equation" r:id="rId7" imgW="3187440" imgH="495000" progId="Equation.DSMT4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4313238"/>
                        <a:ext cx="3190875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3" name="Object 184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8241632"/>
              </p:ext>
            </p:extLst>
          </p:nvPr>
        </p:nvGraphicFramePr>
        <p:xfrm>
          <a:off x="3653105" y="4280991"/>
          <a:ext cx="4987290" cy="576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90" name="Equation" r:id="rId9" imgW="4533900" imgH="520700" progId="Equation.DSMT4">
                  <p:embed/>
                </p:oleObj>
              </mc:Choice>
              <mc:Fallback>
                <p:oleObj name="Equation" r:id="rId9" imgW="4533900" imgH="520700" progId="Equation.DSMT4">
                  <p:embed/>
                  <p:pic>
                    <p:nvPicPr>
                      <p:cNvPr id="0" name="Object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3105" y="4280991"/>
                        <a:ext cx="4987290" cy="576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4" name="Object 184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2594655"/>
              </p:ext>
            </p:extLst>
          </p:nvPr>
        </p:nvGraphicFramePr>
        <p:xfrm>
          <a:off x="323528" y="5070912"/>
          <a:ext cx="2438400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91" name="Equation" r:id="rId11" imgW="2438280" imgH="558720" progId="Equation.DSMT4">
                  <p:embed/>
                </p:oleObj>
              </mc:Choice>
              <mc:Fallback>
                <p:oleObj name="Equation" r:id="rId11" imgW="2438280" imgH="558720" progId="Equation.DSMT4">
                  <p:embed/>
                  <p:pic>
                    <p:nvPicPr>
                      <p:cNvPr id="0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5070912"/>
                        <a:ext cx="2438400" cy="561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56" name="Rectangle 77"/>
          <p:cNvSpPr>
            <a:spLocks noChangeArrowheads="1"/>
          </p:cNvSpPr>
          <p:nvPr/>
        </p:nvSpPr>
        <p:spPr bwMode="auto">
          <a:xfrm>
            <a:off x="395536" y="402203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57" name="Rectangle 78"/>
          <p:cNvSpPr>
            <a:spLocks noChangeArrowheads="1"/>
          </p:cNvSpPr>
          <p:nvPr/>
        </p:nvSpPr>
        <p:spPr bwMode="auto">
          <a:xfrm>
            <a:off x="395536" y="500311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458" name="Rectangle 79"/>
          <p:cNvSpPr>
            <a:spLocks noChangeArrowheads="1"/>
          </p:cNvSpPr>
          <p:nvPr/>
        </p:nvSpPr>
        <p:spPr bwMode="auto">
          <a:xfrm>
            <a:off x="395536" y="556508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8459" name="Object 184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1234772"/>
              </p:ext>
            </p:extLst>
          </p:nvPr>
        </p:nvGraphicFramePr>
        <p:xfrm>
          <a:off x="3660068" y="1817104"/>
          <a:ext cx="1362075" cy="25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92" name="Equation" r:id="rId13" imgW="1358310" imgH="253890" progId="Equation.DSMT4">
                  <p:embed/>
                </p:oleObj>
              </mc:Choice>
              <mc:Fallback>
                <p:oleObj name="Equation" r:id="rId13" imgW="1358310" imgH="253890" progId="Equation.DSMT4">
                  <p:embed/>
                  <p:pic>
                    <p:nvPicPr>
                      <p:cNvPr id="0" name="Object 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0068" y="1817104"/>
                        <a:ext cx="1362075" cy="257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60" name="Object 184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5192990"/>
              </p:ext>
            </p:extLst>
          </p:nvPr>
        </p:nvGraphicFramePr>
        <p:xfrm>
          <a:off x="3660068" y="2124995"/>
          <a:ext cx="170497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93" name="Equation" r:id="rId15" imgW="1701800" imgH="241300" progId="Equation.DSMT4">
                  <p:embed/>
                </p:oleObj>
              </mc:Choice>
              <mc:Fallback>
                <p:oleObj name="Equation" r:id="rId15" imgW="1701800" imgH="241300" progId="Equation.DSMT4">
                  <p:embed/>
                  <p:pic>
                    <p:nvPicPr>
                      <p:cNvPr id="0" name="Object 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0068" y="2124995"/>
                        <a:ext cx="1704975" cy="238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61" name="Object 184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8729612"/>
              </p:ext>
            </p:extLst>
          </p:nvPr>
        </p:nvGraphicFramePr>
        <p:xfrm>
          <a:off x="3660068" y="2453607"/>
          <a:ext cx="1866900" cy="25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94" name="Equation" r:id="rId17" imgW="1866090" imgH="253890" progId="Equation.DSMT4">
                  <p:embed/>
                </p:oleObj>
              </mc:Choice>
              <mc:Fallback>
                <p:oleObj name="Equation" r:id="rId17" imgW="1866090" imgH="253890" progId="Equation.DSMT4">
                  <p:embed/>
                  <p:pic>
                    <p:nvPicPr>
                      <p:cNvPr id="0" name="Object 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0068" y="2453607"/>
                        <a:ext cx="1866900" cy="257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" name="Заголовок 1"/>
          <p:cNvSpPr>
            <a:spLocks/>
          </p:cNvSpPr>
          <p:nvPr/>
        </p:nvSpPr>
        <p:spPr bwMode="auto">
          <a:xfrm>
            <a:off x="323850" y="344942"/>
            <a:ext cx="8285956" cy="406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equations of motion and stability problem of orbit</a:t>
            </a:r>
            <a:endParaRPr lang="en-GB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" name="Object 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5151433"/>
              </p:ext>
            </p:extLst>
          </p:nvPr>
        </p:nvGraphicFramePr>
        <p:xfrm>
          <a:off x="1475656" y="2225633"/>
          <a:ext cx="895149" cy="267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95" name="Equation" r:id="rId19" imgW="774360" imgH="228600" progId="Equation.DSMT4">
                  <p:embed/>
                </p:oleObj>
              </mc:Choice>
              <mc:Fallback>
                <p:oleObj name="Equation" r:id="rId19" imgW="77436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2225633"/>
                        <a:ext cx="895149" cy="2672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71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37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3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1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4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5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6" name="Rectangle 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8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49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5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51" name="Rectangle 3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8452" name="Rectangle 39"/>
          <p:cNvSpPr>
            <a:spLocks noChangeArrowheads="1"/>
          </p:cNvSpPr>
          <p:nvPr/>
        </p:nvSpPr>
        <p:spPr bwMode="auto">
          <a:xfrm>
            <a:off x="0" y="600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1200">
                <a:cs typeface="Times New Roman" pitchFamily="18" charset="0"/>
              </a:rPr>
              <a:t>.</a:t>
            </a:r>
            <a:r>
              <a:rPr lang="ru-RU" sz="800"/>
              <a:t> </a:t>
            </a:r>
            <a:endParaRPr lang="ru-RU"/>
          </a:p>
        </p:txBody>
      </p:sp>
      <p:sp>
        <p:nvSpPr>
          <p:cNvPr id="18465" name="Номер слайда 1434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8FAB453-DDCA-47D2-A0DB-F72CC8EB5E4A}" type="slidenum">
              <a:rPr lang="ru-RU" sz="1400" smtClean="0">
                <a:solidFill>
                  <a:srgbClr val="7B9899"/>
                </a:solidFill>
                <a:latin typeface="Times New Roman" pitchFamily="18" charset="0"/>
                <a:cs typeface="Times New Roman" pitchFamily="18" charset="0"/>
              </a:rPr>
              <a:pPr eaLnBrk="1" hangingPunct="1"/>
              <a:t>12</a:t>
            </a:fld>
            <a:endParaRPr lang="ru-RU" sz="1400" dirty="0" smtClean="0">
              <a:solidFill>
                <a:srgbClr val="7B98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71808" y="188640"/>
            <a:ext cx="8798702" cy="7316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Заголовок 1"/>
          <p:cNvSpPr>
            <a:spLocks/>
          </p:cNvSpPr>
          <p:nvPr/>
        </p:nvSpPr>
        <p:spPr bwMode="auto">
          <a:xfrm>
            <a:off x="323850" y="344942"/>
            <a:ext cx="6697663" cy="406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Averaged equations</a:t>
            </a:r>
            <a:endParaRPr lang="en-GB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5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2335387"/>
              </p:ext>
            </p:extLst>
          </p:nvPr>
        </p:nvGraphicFramePr>
        <p:xfrm>
          <a:off x="3145146" y="2118161"/>
          <a:ext cx="936625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67" name="Equation" r:id="rId3" imgW="850680" imgH="469800" progId="Equation.DSMT4">
                  <p:embed/>
                </p:oleObj>
              </mc:Choice>
              <mc:Fallback>
                <p:oleObj name="Equation" r:id="rId3" imgW="850680" imgH="469800" progId="Equation.DSMT4">
                  <p:embed/>
                  <p:pic>
                    <p:nvPicPr>
                      <p:cNvPr id="0" name="Object 1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5146" y="2118161"/>
                        <a:ext cx="936625" cy="515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2130890"/>
              </p:ext>
            </p:extLst>
          </p:nvPr>
        </p:nvGraphicFramePr>
        <p:xfrm>
          <a:off x="6732240" y="3283710"/>
          <a:ext cx="782637" cy="47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68" name="Equation" r:id="rId5" imgW="711000" imgH="431640" progId="Equation.DSMT4">
                  <p:embed/>
                </p:oleObj>
              </mc:Choice>
              <mc:Fallback>
                <p:oleObj name="Equation" r:id="rId5" imgW="711000" imgH="43164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240" y="3283710"/>
                        <a:ext cx="782637" cy="474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9779991"/>
              </p:ext>
            </p:extLst>
          </p:nvPr>
        </p:nvGraphicFramePr>
        <p:xfrm>
          <a:off x="3198625" y="4485628"/>
          <a:ext cx="1006475" cy="29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69" name="Equation" r:id="rId7" imgW="914400" imgH="266400" progId="Equation.DSMT4">
                  <p:embed/>
                </p:oleObj>
              </mc:Choice>
              <mc:Fallback>
                <p:oleObj name="Equation" r:id="rId7" imgW="914400" imgH="266400" progId="Equation.DSMT4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8625" y="4485628"/>
                        <a:ext cx="1006475" cy="29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Прямоугольник 31"/>
          <p:cNvSpPr/>
          <p:nvPr/>
        </p:nvSpPr>
        <p:spPr>
          <a:xfrm>
            <a:off x="395536" y="6453336"/>
            <a:ext cx="135485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 Farabi Kazakh National University</a:t>
            </a:r>
            <a:endParaRPr lang="ru-RU" sz="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3"/>
          <p:cNvSpPr txBox="1">
            <a:spLocks/>
          </p:cNvSpPr>
          <p:nvPr/>
        </p:nvSpPr>
        <p:spPr bwMode="auto">
          <a:xfrm>
            <a:off x="8172401" y="6381750"/>
            <a:ext cx="577900" cy="28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10/11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2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3886739"/>
              </p:ext>
            </p:extLst>
          </p:nvPr>
        </p:nvGraphicFramePr>
        <p:xfrm>
          <a:off x="840581" y="5267200"/>
          <a:ext cx="1371600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70" name="Equation" r:id="rId9" imgW="1371600" imgH="469900" progId="Equation.DSMT4">
                  <p:embed/>
                </p:oleObj>
              </mc:Choice>
              <mc:Fallback>
                <p:oleObj name="Equation" r:id="rId9" imgW="1371600" imgH="469900" progId="Equation.DSMT4">
                  <p:embed/>
                  <p:pic>
                    <p:nvPicPr>
                      <p:cNvPr id="0" name="Object 2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0581" y="5267200"/>
                        <a:ext cx="1371600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3115127"/>
              </p:ext>
            </p:extLst>
          </p:nvPr>
        </p:nvGraphicFramePr>
        <p:xfrm>
          <a:off x="3155762" y="2770579"/>
          <a:ext cx="1049338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71" name="Equation" r:id="rId11" imgW="952200" imgH="304560" progId="Equation.DSMT4">
                  <p:embed/>
                </p:oleObj>
              </mc:Choice>
              <mc:Fallback>
                <p:oleObj name="Equation" r:id="rId11" imgW="952200" imgH="3045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5762" y="2770579"/>
                        <a:ext cx="1049338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2208470"/>
              </p:ext>
            </p:extLst>
          </p:nvPr>
        </p:nvGraphicFramePr>
        <p:xfrm>
          <a:off x="768573" y="4398838"/>
          <a:ext cx="1235075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72" name="Equation" r:id="rId13" imgW="1231560" imgH="469800" progId="Equation.DSMT4">
                  <p:embed/>
                </p:oleObj>
              </mc:Choice>
              <mc:Fallback>
                <p:oleObj name="Equation" r:id="rId13" imgW="1231560" imgH="469800" progId="Equation.DSMT4">
                  <p:embed/>
                  <p:pic>
                    <p:nvPicPr>
                      <p:cNvPr id="0" name="Object 2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573" y="4398838"/>
                        <a:ext cx="1235075" cy="466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2189179"/>
              </p:ext>
            </p:extLst>
          </p:nvPr>
        </p:nvGraphicFramePr>
        <p:xfrm>
          <a:off x="3342901" y="5267200"/>
          <a:ext cx="1006475" cy="29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73" name="Equation" r:id="rId15" imgW="914400" imgH="266400" progId="Equation.DSMT4">
                  <p:embed/>
                </p:oleObj>
              </mc:Choice>
              <mc:Fallback>
                <p:oleObj name="Equation" r:id="rId15" imgW="914400" imgH="266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2901" y="5267200"/>
                        <a:ext cx="1006475" cy="29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5738801" y="4873826"/>
            <a:ext cx="3203673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circular orbit of a test </a:t>
            </a:r>
            <a:r>
              <a:rPr lang="en-US" sz="13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body is </a:t>
            </a:r>
            <a:r>
              <a:rPr lang="en-US" sz="1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stable.</a:t>
            </a:r>
          </a:p>
        </p:txBody>
      </p:sp>
      <p:sp>
        <p:nvSpPr>
          <p:cNvPr id="9" name="Rectangle 8"/>
          <p:cNvSpPr/>
          <p:nvPr/>
        </p:nvSpPr>
        <p:spPr>
          <a:xfrm>
            <a:off x="2563746" y="3392134"/>
            <a:ext cx="405460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repetition period of the system </a:t>
            </a:r>
            <a:r>
              <a:rPr lang="en-US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configurations</a:t>
            </a:r>
            <a:endParaRPr lang="en-US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ight Brace 10"/>
          <p:cNvSpPr/>
          <p:nvPr/>
        </p:nvSpPr>
        <p:spPr>
          <a:xfrm>
            <a:off x="5227559" y="4532815"/>
            <a:ext cx="493619" cy="1028073"/>
          </a:xfrm>
          <a:prstGeom prst="rightBrac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1807" y="1351847"/>
            <a:ext cx="55669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obtain the evolutionary equations of motion,</a:t>
            </a:r>
          </a:p>
          <a:p>
            <a:r>
              <a:rPr 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 needs to </a:t>
            </a:r>
            <a:r>
              <a:rPr lang="en-US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integrate</a:t>
            </a:r>
            <a:endParaRPr lang="en-US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8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8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87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8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89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90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91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92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93" name="Rectangle 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94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95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96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97" name="Rectangle 3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498" name="Rectangle 39"/>
          <p:cNvSpPr>
            <a:spLocks noChangeArrowheads="1"/>
          </p:cNvSpPr>
          <p:nvPr/>
        </p:nvSpPr>
        <p:spPr bwMode="auto">
          <a:xfrm>
            <a:off x="0" y="600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r>
              <a:rPr lang="en-US" sz="1200">
                <a:cs typeface="Times New Roman" pitchFamily="18" charset="0"/>
              </a:rPr>
              <a:t>.</a:t>
            </a:r>
            <a:r>
              <a:rPr lang="ru-RU" sz="800"/>
              <a:t> </a:t>
            </a:r>
            <a:endParaRPr lang="ru-RU"/>
          </a:p>
        </p:txBody>
      </p:sp>
      <p:sp>
        <p:nvSpPr>
          <p:cNvPr id="2049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5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501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50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503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504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505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506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507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508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509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0510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20511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5501292"/>
              </p:ext>
            </p:extLst>
          </p:nvPr>
        </p:nvGraphicFramePr>
        <p:xfrm>
          <a:off x="1014413" y="2057400"/>
          <a:ext cx="7473950" cy="229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9" name="Document" r:id="rId4" imgW="7966568" imgH="2454746" progId="Word.Document.8">
                  <p:embed/>
                </p:oleObj>
              </mc:Choice>
              <mc:Fallback>
                <p:oleObj name="Document" r:id="rId4" imgW="7966568" imgH="2454746" progId="Word.Document.8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4413" y="2057400"/>
                        <a:ext cx="7473950" cy="229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2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4330824" y="1027113"/>
            <a:ext cx="457200" cy="44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B492DD2-191A-4598-A7E3-BE459A2F2A7A}" type="slidenum">
              <a:rPr lang="ru-RU" sz="1400" smtClean="0">
                <a:solidFill>
                  <a:srgbClr val="7B9899"/>
                </a:solidFill>
                <a:latin typeface="Times New Roman" pitchFamily="18" charset="0"/>
                <a:cs typeface="Times New Roman" pitchFamily="18" charset="0"/>
              </a:rPr>
              <a:pPr eaLnBrk="1" hangingPunct="1"/>
              <a:t>13</a:t>
            </a:fld>
            <a:endParaRPr lang="ru-RU" sz="1400" dirty="0" smtClean="0">
              <a:solidFill>
                <a:srgbClr val="7B98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3" name="Rectangle 3"/>
          <p:cNvSpPr txBox="1">
            <a:spLocks/>
          </p:cNvSpPr>
          <p:nvPr/>
        </p:nvSpPr>
        <p:spPr bwMode="auto">
          <a:xfrm>
            <a:off x="8172401" y="6381750"/>
            <a:ext cx="577900" cy="256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11/11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71808" y="188640"/>
            <a:ext cx="8798702" cy="7316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Заголовок 1"/>
          <p:cNvSpPr>
            <a:spLocks/>
          </p:cNvSpPr>
          <p:nvPr/>
        </p:nvSpPr>
        <p:spPr bwMode="auto">
          <a:xfrm>
            <a:off x="323850" y="344942"/>
            <a:ext cx="6697663" cy="406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Conclusion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395536" y="6453336"/>
            <a:ext cx="135485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 Farabi Kazakh National University</a:t>
            </a:r>
            <a:endParaRPr lang="ru-RU" sz="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0886" y="1328026"/>
            <a:ext cx="8805600" cy="2461014"/>
          </a:xfrm>
          <a:prstGeom prst="rect">
            <a:avLst/>
          </a:prstGeom>
          <a:solidFill>
            <a:schemeClr val="accent3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FF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6" name="Заголовок 1"/>
          <p:cNvSpPr>
            <a:spLocks/>
          </p:cNvSpPr>
          <p:nvPr/>
        </p:nvSpPr>
        <p:spPr bwMode="auto">
          <a:xfrm>
            <a:off x="1258713" y="1664467"/>
            <a:ext cx="6697663" cy="1404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Thank you </a:t>
            </a:r>
          </a:p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your kind attention!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6453336"/>
            <a:ext cx="135485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 Farabi Kazakh National University</a:t>
            </a:r>
            <a:endParaRPr lang="ru-RU" sz="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/>
          </p:cNvSpPr>
          <p:nvPr>
            <p:ph type="body" sz="half" idx="4294967295"/>
          </p:nvPr>
        </p:nvSpPr>
        <p:spPr>
          <a:xfrm>
            <a:off x="1072965" y="1844824"/>
            <a:ext cx="7677336" cy="4401870"/>
          </a:xfrm>
        </p:spPr>
        <p:txBody>
          <a:bodyPr/>
          <a:lstStyle/>
          <a:p>
            <a:pPr marL="88900" indent="177800" algn="just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18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Adiabatic </a:t>
            </a:r>
            <a:r>
              <a:rPr lang="en-US" sz="1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theory of motion </a:t>
            </a:r>
            <a:r>
              <a:rPr lang="en-US" sz="18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in GR mechanics</a:t>
            </a:r>
          </a:p>
          <a:p>
            <a:pPr marL="88900" indent="177800" algn="just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en-US" sz="1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  <a:p>
            <a:pPr marL="88900" indent="177800" algn="just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1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Circular restricted three-body </a:t>
            </a:r>
            <a:r>
              <a:rPr lang="en-US" sz="18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problem</a:t>
            </a:r>
          </a:p>
          <a:p>
            <a:pPr marL="88900" indent="177800" algn="just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en-US" sz="1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  <a:p>
            <a:pPr marL="88900" indent="177800" algn="just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18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Stability </a:t>
            </a:r>
            <a:r>
              <a:rPr lang="en-US" sz="1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in two rotating bodies problem </a:t>
            </a:r>
            <a:endParaRPr lang="en-US" sz="1800" dirty="0" smtClean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  <a:p>
            <a:pPr marL="88900" indent="177800" algn="just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en-US" sz="1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  <a:p>
            <a:pPr marL="88900" indent="177800" algn="just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18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Rotating </a:t>
            </a:r>
            <a:r>
              <a:rPr lang="en-US" sz="1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three bodies problem in GR mechanics</a:t>
            </a:r>
          </a:p>
          <a:p>
            <a:pPr marL="88900" indent="177800" algn="just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en-US" sz="1800" dirty="0" smtClean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  <a:p>
            <a:pPr marL="88900" indent="177800" algn="just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en-US" sz="1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j-lt"/>
            </a:endParaRPr>
          </a:p>
        </p:txBody>
      </p:sp>
      <p:sp>
        <p:nvSpPr>
          <p:cNvPr id="13321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4347766" y="1016480"/>
            <a:ext cx="457200" cy="44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3F350E2-478E-4731-82F4-8AB3476D3BE5}" type="slidenum">
              <a:rPr lang="ru-RU" sz="1400" smtClean="0">
                <a:solidFill>
                  <a:srgbClr val="7B9899"/>
                </a:solidFill>
                <a:latin typeface="Times New Roman" pitchFamily="18" charset="0"/>
                <a:cs typeface="Times New Roman" pitchFamily="18" charset="0"/>
              </a:rPr>
              <a:pPr eaLnBrk="1" hangingPunct="1"/>
              <a:t>2</a:t>
            </a:fld>
            <a:endParaRPr lang="ru-RU" sz="1400" dirty="0" smtClean="0">
              <a:solidFill>
                <a:srgbClr val="7B98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2" name="Rectangle 3"/>
          <p:cNvSpPr txBox="1">
            <a:spLocks/>
          </p:cNvSpPr>
          <p:nvPr/>
        </p:nvSpPr>
        <p:spPr bwMode="auto">
          <a:xfrm>
            <a:off x="8247063" y="6381750"/>
            <a:ext cx="503237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2/11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71808" y="188640"/>
            <a:ext cx="8798702" cy="7316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6453336"/>
            <a:ext cx="135485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 Farabi Kazakh National University</a:t>
            </a:r>
            <a:endParaRPr lang="ru-RU" sz="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Заголовок 1"/>
          <p:cNvSpPr>
            <a:spLocks/>
          </p:cNvSpPr>
          <p:nvPr/>
        </p:nvSpPr>
        <p:spPr bwMode="auto">
          <a:xfrm>
            <a:off x="1115616" y="387038"/>
            <a:ext cx="6697663" cy="305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</a:rPr>
              <a:t>Outline</a:t>
            </a:r>
            <a:endParaRPr lang="en-GB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45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/>
          </p:cNvSpPr>
          <p:nvPr>
            <p:ph type="body" sz="half" idx="4294967295"/>
          </p:nvPr>
        </p:nvSpPr>
        <p:spPr>
          <a:xfrm>
            <a:off x="4716016" y="1619418"/>
            <a:ext cx="4034285" cy="4401870"/>
          </a:xfrm>
        </p:spPr>
        <p:txBody>
          <a:bodyPr/>
          <a:lstStyle/>
          <a:p>
            <a:pPr marL="88900" indent="177800" algn="just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1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adiabatic theory of motion is developed by M. M. </a:t>
            </a:r>
            <a:r>
              <a:rPr lang="en-US" sz="1800" dirty="0" err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Abdildin</a:t>
            </a:r>
            <a:r>
              <a:rPr lang="en-US" sz="1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for the study of evolutionary motion in the mechanics of general </a:t>
            </a:r>
            <a:r>
              <a:rPr lang="en-US" sz="18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relativity </a:t>
            </a:r>
            <a:r>
              <a:rPr lang="en-US" sz="1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It is based on the use of vector elements for the description of motion, on the asymptotic methods of the theory of nonlinear oscillations, and on the method of </a:t>
            </a:r>
            <a:r>
              <a:rPr lang="en-US" sz="18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adiabatic </a:t>
            </a:r>
            <a:r>
              <a:rPr lang="en-US" sz="1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invariants</a:t>
            </a:r>
            <a:r>
              <a:rPr lang="en-US" sz="18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8900" indent="177800" algn="just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</a:pPr>
            <a:endParaRPr lang="en-US" sz="1800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8900" indent="177800" algn="just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en-US" sz="1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Knowledge of the angular velocity makes it possible to calculate the majority of known relativistic effects without </a:t>
            </a:r>
            <a:r>
              <a:rPr lang="en-US" sz="18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solving </a:t>
            </a:r>
            <a:r>
              <a:rPr lang="en-US" sz="1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800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relativistic equations </a:t>
            </a:r>
            <a:r>
              <a:rPr lang="en-US" sz="1800" dirty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of motion</a:t>
            </a:r>
            <a:endParaRPr lang="ru-RU" sz="1800" dirty="0" smtClean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21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4347766" y="1016480"/>
            <a:ext cx="457200" cy="44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D3F350E2-478E-4731-82F4-8AB3476D3BE5}" type="slidenum">
              <a:rPr lang="ru-RU" sz="1400" smtClean="0">
                <a:solidFill>
                  <a:srgbClr val="7B9899"/>
                </a:solidFill>
                <a:latin typeface="Times New Roman" pitchFamily="18" charset="0"/>
                <a:cs typeface="Times New Roman" pitchFamily="18" charset="0"/>
              </a:rPr>
              <a:pPr eaLnBrk="1" hangingPunct="1"/>
              <a:t>3</a:t>
            </a:fld>
            <a:endParaRPr lang="ru-RU" sz="1400" dirty="0" smtClean="0">
              <a:solidFill>
                <a:srgbClr val="7B98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2" name="Rectangle 3"/>
          <p:cNvSpPr txBox="1">
            <a:spLocks/>
          </p:cNvSpPr>
          <p:nvPr/>
        </p:nvSpPr>
        <p:spPr bwMode="auto">
          <a:xfrm>
            <a:off x="8247063" y="6381750"/>
            <a:ext cx="503237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2/11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71808" y="188640"/>
            <a:ext cx="8798702" cy="7316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6453336"/>
            <a:ext cx="135485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 Farabi Kazakh National University</a:t>
            </a:r>
            <a:endParaRPr lang="ru-RU" sz="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Заголовок 1"/>
          <p:cNvSpPr>
            <a:spLocks/>
          </p:cNvSpPr>
          <p:nvPr/>
        </p:nvSpPr>
        <p:spPr bwMode="auto">
          <a:xfrm>
            <a:off x="1115616" y="387038"/>
            <a:ext cx="6697663" cy="305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</a:rPr>
              <a:t>Adiabatic theory of motion in GR mechanics</a:t>
            </a:r>
            <a:endParaRPr lang="en-GB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2322234"/>
              </p:ext>
            </p:extLst>
          </p:nvPr>
        </p:nvGraphicFramePr>
        <p:xfrm>
          <a:off x="1547664" y="1628800"/>
          <a:ext cx="1656184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3" name="Формула" r:id="rId4" imgW="875920" imgH="266584" progId="Equation.3">
                  <p:embed/>
                </p:oleObj>
              </mc:Choice>
              <mc:Fallback>
                <p:oleObj name="Формула" r:id="rId4" imgW="875920" imgH="266584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1628800"/>
                        <a:ext cx="1656184" cy="5040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6917679"/>
              </p:ext>
            </p:extLst>
          </p:nvPr>
        </p:nvGraphicFramePr>
        <p:xfrm>
          <a:off x="611560" y="2276872"/>
          <a:ext cx="3958967" cy="911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4" name="Формула" r:id="rId6" imgW="2095500" imgH="482600" progId="Equation.3">
                  <p:embed/>
                </p:oleObj>
              </mc:Choice>
              <mc:Fallback>
                <p:oleObj name="Формула" r:id="rId6" imgW="2095500" imgH="482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2276872"/>
                        <a:ext cx="3958967" cy="9117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2493512"/>
              </p:ext>
            </p:extLst>
          </p:nvPr>
        </p:nvGraphicFramePr>
        <p:xfrm>
          <a:off x="1331640" y="3531122"/>
          <a:ext cx="2520280" cy="7846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5" name="Формула" r:id="rId8" imgW="1346200" imgH="419100" progId="Equation.3">
                  <p:embed/>
                </p:oleObj>
              </mc:Choice>
              <mc:Fallback>
                <p:oleObj name="Формула" r:id="rId8" imgW="1346200" imgH="4191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3531122"/>
                        <a:ext cx="2520280" cy="7846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5631306"/>
              </p:ext>
            </p:extLst>
          </p:nvPr>
        </p:nvGraphicFramePr>
        <p:xfrm>
          <a:off x="1331640" y="4522143"/>
          <a:ext cx="2376264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6" name="Формула" r:id="rId10" imgW="1257300" imgH="419100" progId="Equation.3">
                  <p:embed/>
                </p:oleObj>
              </mc:Choice>
              <mc:Fallback>
                <p:oleObj name="Формула" r:id="rId10" imgW="1257300" imgH="4191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4522143"/>
                        <a:ext cx="2376264" cy="792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1213318"/>
              </p:ext>
            </p:extLst>
          </p:nvPr>
        </p:nvGraphicFramePr>
        <p:xfrm>
          <a:off x="1619672" y="5589240"/>
          <a:ext cx="936104" cy="7020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7" name="Формула" r:id="rId12" imgW="558800" imgH="419100" progId="Equation.3">
                  <p:embed/>
                </p:oleObj>
              </mc:Choice>
              <mc:Fallback>
                <p:oleObj name="Формула" r:id="rId12" imgW="558800" imgH="4191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5589240"/>
                        <a:ext cx="936104" cy="7020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Прямоугольник 33"/>
          <p:cNvSpPr/>
          <p:nvPr/>
        </p:nvSpPr>
        <p:spPr>
          <a:xfrm>
            <a:off x="5580111" y="5589240"/>
            <a:ext cx="22331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M - orbital moment 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A  - Laplace vector</a:t>
            </a:r>
            <a:endParaRPr lang="ru-RU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4341184" y="1063519"/>
            <a:ext cx="457200" cy="40120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41AF004-E208-4895-B068-976A270B2C2A}" type="slidenum">
              <a:rPr lang="ru-RU" sz="1400" smtClean="0">
                <a:solidFill>
                  <a:srgbClr val="7B9899"/>
                </a:solidFill>
                <a:latin typeface="Times New Roman" pitchFamily="18" charset="0"/>
                <a:cs typeface="Times New Roman" pitchFamily="18" charset="0"/>
              </a:rPr>
              <a:pPr eaLnBrk="1" hangingPunct="1"/>
              <a:t>4</a:t>
            </a:fld>
            <a:endParaRPr lang="ru-RU" sz="1400" dirty="0" smtClean="0">
              <a:solidFill>
                <a:srgbClr val="7B98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4" name="Rectangle 3"/>
          <p:cNvSpPr txBox="1">
            <a:spLocks/>
          </p:cNvSpPr>
          <p:nvPr/>
        </p:nvSpPr>
        <p:spPr bwMode="auto">
          <a:xfrm>
            <a:off x="8247063" y="6381750"/>
            <a:ext cx="503237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3/11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860032" y="2060848"/>
            <a:ext cx="3960440" cy="3744416"/>
            <a:chOff x="2498650" y="1589614"/>
            <a:chExt cx="3960440" cy="3744416"/>
          </a:xfrm>
        </p:grpSpPr>
        <p:sp>
          <p:nvSpPr>
            <p:cNvPr id="2" name="Овал 1"/>
            <p:cNvSpPr/>
            <p:nvPr/>
          </p:nvSpPr>
          <p:spPr>
            <a:xfrm>
              <a:off x="4309368" y="3181219"/>
              <a:ext cx="533821" cy="50405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Овал 4"/>
            <p:cNvSpPr/>
            <p:nvPr/>
          </p:nvSpPr>
          <p:spPr>
            <a:xfrm>
              <a:off x="2642666" y="1589614"/>
              <a:ext cx="3816424" cy="3744416"/>
            </a:xfrm>
            <a:prstGeom prst="ellipse">
              <a:avLst/>
            </a:prstGeom>
            <a:noFill/>
            <a:ln>
              <a:solidFill>
                <a:srgbClr val="00B0F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Овал 2"/>
            <p:cNvSpPr/>
            <p:nvPr/>
          </p:nvSpPr>
          <p:spPr>
            <a:xfrm>
              <a:off x="2498650" y="3329687"/>
              <a:ext cx="252000" cy="252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Овал 5"/>
            <p:cNvSpPr/>
            <p:nvPr/>
          </p:nvSpPr>
          <p:spPr>
            <a:xfrm>
              <a:off x="3851920" y="2708920"/>
              <a:ext cx="1440160" cy="1440160"/>
            </a:xfrm>
            <a:prstGeom prst="ellipse">
              <a:avLst/>
            </a:prstGeom>
            <a:noFill/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Овал 3"/>
            <p:cNvSpPr/>
            <p:nvPr/>
          </p:nvSpPr>
          <p:spPr>
            <a:xfrm>
              <a:off x="4910938" y="2741742"/>
              <a:ext cx="180000" cy="180000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9" name="Прямая со стрелкой 8"/>
          <p:cNvCxnSpPr/>
          <p:nvPr/>
        </p:nvCxnSpPr>
        <p:spPr>
          <a:xfrm flipV="1">
            <a:off x="6937660" y="3324170"/>
            <a:ext cx="355762" cy="566538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5093772" y="3890708"/>
            <a:ext cx="1843888" cy="137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5093772" y="3324170"/>
            <a:ext cx="2199651" cy="580311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683858" y="3867550"/>
                <a:ext cx="46031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ru-RU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3858" y="3867550"/>
                <a:ext cx="460319" cy="369332"/>
              </a:xfrm>
              <a:prstGeom prst="rect">
                <a:avLst/>
              </a:prstGeom>
              <a:blipFill rotWithShape="0">
                <a:blip r:embed="rId3"/>
                <a:stretch>
                  <a:fillRect t="-21311" r="-22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7074563" y="3422773"/>
                <a:ext cx="3577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ru-RU" i="1">
                              <a:latin typeface="Cambria Math"/>
                            </a:rPr>
                            <m:t>𝑟</m:t>
                          </m:r>
                        </m:e>
                      </m:ac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4563" y="3422773"/>
                <a:ext cx="357790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368262" y="3328104"/>
                <a:ext cx="8450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ru-RU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ru-RU">
                          <a:latin typeface="Cambria Math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ru-RU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ru-RU" i="1">
                              <a:latin typeface="Cambria Math"/>
                            </a:rPr>
                            <m:t>𝑟</m:t>
                          </m:r>
                        </m:e>
                      </m:ac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8262" y="3328104"/>
                <a:ext cx="845040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" name="Rectangle 3"/>
          <p:cNvSpPr txBox="1">
            <a:spLocks/>
          </p:cNvSpPr>
          <p:nvPr/>
        </p:nvSpPr>
        <p:spPr bwMode="auto">
          <a:xfrm>
            <a:off x="611560" y="1534544"/>
            <a:ext cx="3168650" cy="629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5600" indent="-355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85000"/>
              <a:buFont typeface="Wingdings" pitchFamily="2" charset="2"/>
              <a:buChar char="Ø"/>
            </a:pPr>
            <a:r>
              <a:rPr lang="en-US" sz="1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&gt;&gt;  m</a:t>
            </a:r>
            <a:r>
              <a:rPr lang="en-US" sz="8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&gt;&gt; m 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85000"/>
              <a:buFont typeface="Wingdings" pitchFamily="2" charset="2"/>
              <a:buChar char="Ø"/>
            </a:pPr>
            <a:r>
              <a:rPr lang="en-US" sz="1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</a:rPr>
              <a:t>Circular orbit</a:t>
            </a:r>
            <a:endParaRPr lang="en-US" sz="14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59" name="Прямоугольник 14358"/>
          <p:cNvSpPr/>
          <p:nvPr/>
        </p:nvSpPr>
        <p:spPr>
          <a:xfrm>
            <a:off x="363260" y="5318692"/>
            <a:ext cx="4730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where </a:t>
            </a:r>
            <a:r>
              <a:rPr lang="en-US" sz="1200" dirty="0" smtClean="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800" dirty="0" smtClean="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200" dirty="0" smtClean="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1200" dirty="0" smtClean="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800" dirty="0" smtClean="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200" dirty="0" smtClean="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are the masses of bodies, </a:t>
            </a:r>
            <a:r>
              <a:rPr lang="en-US" sz="1200" dirty="0" smtClean="0">
                <a:solidFill>
                  <a:srgbClr val="00B0F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is the mass of the test body</a:t>
            </a:r>
          </a:p>
          <a:p>
            <a:r>
              <a:rPr lang="en-US" sz="1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are </a:t>
            </a:r>
            <a:r>
              <a:rPr lang="en-US" sz="12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the radius vectors of the corresponding </a:t>
            </a:r>
            <a:r>
              <a:rPr lang="en-US" sz="12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bodies</a:t>
            </a:r>
          </a:p>
          <a:p>
            <a:endParaRPr lang="ru-RU" sz="12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4143230"/>
              </p:ext>
            </p:extLst>
          </p:nvPr>
        </p:nvGraphicFramePr>
        <p:xfrm>
          <a:off x="677602" y="3281762"/>
          <a:ext cx="1866900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2" name="Equation" r:id="rId8" imgW="1866900" imgH="1168400" progId="Equation.DSMT4">
                  <p:embed/>
                </p:oleObj>
              </mc:Choice>
              <mc:Fallback>
                <p:oleObj name="Equation" r:id="rId8" imgW="1866900" imgH="1168400" progId="Equation.DSMT4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602" y="3281762"/>
                        <a:ext cx="1866900" cy="1171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4455555"/>
              </p:ext>
            </p:extLst>
          </p:nvPr>
        </p:nvGraphicFramePr>
        <p:xfrm>
          <a:off x="433691" y="5566615"/>
          <a:ext cx="55562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3" name="Equation" r:id="rId10" imgW="558720" imgH="228600" progId="Equation.DSMT4">
                  <p:embed/>
                </p:oleObj>
              </mc:Choice>
              <mc:Fallback>
                <p:oleObj name="Equation" r:id="rId10" imgW="558720" imgH="228600" progId="Equation.DSMT4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691" y="5566615"/>
                        <a:ext cx="555625" cy="228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46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71808" y="188640"/>
            <a:ext cx="8798702" cy="7316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Заголовок 1"/>
          <p:cNvSpPr>
            <a:spLocks/>
          </p:cNvSpPr>
          <p:nvPr/>
        </p:nvSpPr>
        <p:spPr bwMode="auto">
          <a:xfrm>
            <a:off x="323850" y="344942"/>
            <a:ext cx="6697663" cy="406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</a:rPr>
              <a:t>Circular restricted three-body problem</a:t>
            </a:r>
            <a:endParaRPr lang="en-GB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95536" y="6453336"/>
            <a:ext cx="135485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 Farabi Kazakh National University</a:t>
            </a:r>
            <a:endParaRPr lang="ru-RU" sz="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14"/>
              <p:cNvSpPr/>
              <p:nvPr/>
            </p:nvSpPr>
            <p:spPr>
              <a:xfrm>
                <a:off x="6926248" y="4005064"/>
                <a:ext cx="476412" cy="3629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1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n-US" sz="1000" b="1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m:t>1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6248" y="4005064"/>
                <a:ext cx="476412" cy="362984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14"/>
              <p:cNvSpPr/>
              <p:nvPr/>
            </p:nvSpPr>
            <p:spPr>
              <a:xfrm>
                <a:off x="4959684" y="3420811"/>
                <a:ext cx="476412" cy="3629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1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n-US" sz="1000" b="1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m:t>2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684" y="3420811"/>
                <a:ext cx="476412" cy="362984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tangle 18"/>
          <p:cNvSpPr/>
          <p:nvPr/>
        </p:nvSpPr>
        <p:spPr>
          <a:xfrm>
            <a:off x="7291318" y="2864594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m</a:t>
            </a:r>
            <a:endParaRPr lang="en-US" b="1" dirty="0"/>
          </a:p>
        </p:txBody>
      </p:sp>
      <p:sp>
        <p:nvSpPr>
          <p:cNvPr id="20" name="Rectangle 16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0228367"/>
              </p:ext>
            </p:extLst>
          </p:nvPr>
        </p:nvGraphicFramePr>
        <p:xfrm>
          <a:off x="683568" y="2840226"/>
          <a:ext cx="2184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4" name="Формула" r:id="rId14" imgW="2184400" imgH="393700" progId="Equation.3">
                  <p:embed/>
                </p:oleObj>
              </mc:Choice>
              <mc:Fallback>
                <p:oleObj name="Формула" r:id="rId14" imgW="2184400" imgH="393700" progId="Equation.3">
                  <p:embed/>
                  <p:pic>
                    <p:nvPicPr>
                      <p:cNvPr id="0" name="Object 1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2840226"/>
                        <a:ext cx="2184400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16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8406849"/>
              </p:ext>
            </p:extLst>
          </p:nvPr>
        </p:nvGraphicFramePr>
        <p:xfrm>
          <a:off x="679744" y="4725144"/>
          <a:ext cx="10541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5" name="Формула" r:id="rId16" imgW="1054100" imgH="482600" progId="Equation.3">
                  <p:embed/>
                </p:oleObj>
              </mc:Choice>
              <mc:Fallback>
                <p:oleObj name="Формула" r:id="rId16" imgW="1054100" imgH="482600" progId="Equation.3">
                  <p:embed/>
                  <p:pic>
                    <p:nvPicPr>
                      <p:cNvPr id="0" name="Object 1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744" y="4725144"/>
                        <a:ext cx="1054100" cy="48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18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" name="Объект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3003787"/>
              </p:ext>
            </p:extLst>
          </p:nvPr>
        </p:nvGraphicFramePr>
        <p:xfrm>
          <a:off x="2195885" y="2163804"/>
          <a:ext cx="1130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6" name="Формула" r:id="rId18" imgW="1129810" imgH="241195" progId="Equation.3">
                  <p:embed/>
                </p:oleObj>
              </mc:Choice>
              <mc:Fallback>
                <p:oleObj name="Формула" r:id="rId18" imgW="1129810" imgH="241195" progId="Equation.3">
                  <p:embed/>
                  <p:pic>
                    <p:nvPicPr>
                      <p:cNvPr id="0" name="Object 1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885" y="2163804"/>
                        <a:ext cx="1130300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18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336" name="Объект 143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6864023"/>
              </p:ext>
            </p:extLst>
          </p:nvPr>
        </p:nvGraphicFramePr>
        <p:xfrm>
          <a:off x="683568" y="2163804"/>
          <a:ext cx="12954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7" name="Формула" r:id="rId20" imgW="1295400" imgH="241300" progId="Equation.3">
                  <p:embed/>
                </p:oleObj>
              </mc:Choice>
              <mc:Fallback>
                <p:oleObj name="Формула" r:id="rId20" imgW="1295400" imgH="241300" progId="Equation.3">
                  <p:embed/>
                  <p:pic>
                    <p:nvPicPr>
                      <p:cNvPr id="0" name="Object 1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2163804"/>
                        <a:ext cx="1295400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7" name="Rectangle 18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338" name="Объект 143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9559316"/>
              </p:ext>
            </p:extLst>
          </p:nvPr>
        </p:nvGraphicFramePr>
        <p:xfrm>
          <a:off x="710084" y="2445494"/>
          <a:ext cx="1917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8" name="Формула" r:id="rId22" imgW="1917700" imgH="419100" progId="Equation.3">
                  <p:embed/>
                </p:oleObj>
              </mc:Choice>
              <mc:Fallback>
                <p:oleObj name="Формула" r:id="rId22" imgW="1917700" imgH="419100" progId="Equation.3">
                  <p:embed/>
                  <p:pic>
                    <p:nvPicPr>
                      <p:cNvPr id="0" name="Object 1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084" y="2445494"/>
                        <a:ext cx="1917700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4341184" y="1063519"/>
            <a:ext cx="457200" cy="40120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41AF004-E208-4895-B068-976A270B2C2A}" type="slidenum">
              <a:rPr lang="ru-RU" sz="1400" smtClean="0">
                <a:solidFill>
                  <a:srgbClr val="7B9899"/>
                </a:solidFill>
                <a:latin typeface="Times New Roman" pitchFamily="18" charset="0"/>
                <a:cs typeface="Times New Roman" pitchFamily="18" charset="0"/>
              </a:rPr>
              <a:pPr eaLnBrk="1" hangingPunct="1"/>
              <a:t>5</a:t>
            </a:fld>
            <a:endParaRPr lang="ru-RU" sz="1400" dirty="0" smtClean="0">
              <a:solidFill>
                <a:srgbClr val="7B98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4" name="Rectangle 3"/>
          <p:cNvSpPr txBox="1">
            <a:spLocks/>
          </p:cNvSpPr>
          <p:nvPr/>
        </p:nvSpPr>
        <p:spPr bwMode="auto">
          <a:xfrm>
            <a:off x="8247063" y="6381750"/>
            <a:ext cx="503237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4/11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46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71808" y="188640"/>
            <a:ext cx="8798702" cy="7316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1" name="Заголовок 1"/>
          <p:cNvSpPr>
            <a:spLocks/>
          </p:cNvSpPr>
          <p:nvPr/>
        </p:nvSpPr>
        <p:spPr bwMode="auto">
          <a:xfrm>
            <a:off x="323850" y="344942"/>
            <a:ext cx="6697663" cy="406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Stability in two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rotating 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bodies problem </a:t>
            </a:r>
            <a:endParaRPr lang="en-GB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95536" y="6453336"/>
            <a:ext cx="135485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 Farabi Kazakh National University</a:t>
            </a:r>
            <a:endParaRPr lang="ru-RU" sz="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21"/>
          <p:cNvSpPr/>
          <p:nvPr/>
        </p:nvSpPr>
        <p:spPr>
          <a:xfrm>
            <a:off x="989426" y="1900260"/>
            <a:ext cx="3870606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540385" algn="l"/>
              </a:tabLst>
            </a:pPr>
            <a:endParaRPr lang="ru-RU" sz="1300" dirty="0" smtClean="0">
              <a:solidFill>
                <a:srgbClr val="FF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6"/>
          <p:cNvGrpSpPr/>
          <p:nvPr/>
        </p:nvGrpSpPr>
        <p:grpSpPr>
          <a:xfrm>
            <a:off x="4860032" y="2060848"/>
            <a:ext cx="3960440" cy="3744416"/>
            <a:chOff x="2498650" y="1589614"/>
            <a:chExt cx="3960440" cy="3744416"/>
          </a:xfrm>
        </p:grpSpPr>
        <p:sp>
          <p:nvSpPr>
            <p:cNvPr id="14" name="Овал 1"/>
            <p:cNvSpPr/>
            <p:nvPr/>
          </p:nvSpPr>
          <p:spPr>
            <a:xfrm>
              <a:off x="4309368" y="3181219"/>
              <a:ext cx="533821" cy="50405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4"/>
            <p:cNvSpPr/>
            <p:nvPr/>
          </p:nvSpPr>
          <p:spPr>
            <a:xfrm>
              <a:off x="2642666" y="1589614"/>
              <a:ext cx="3816424" cy="3744416"/>
            </a:xfrm>
            <a:prstGeom prst="ellipse">
              <a:avLst/>
            </a:prstGeom>
            <a:noFill/>
            <a:ln>
              <a:solidFill>
                <a:srgbClr val="00B0F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2"/>
            <p:cNvSpPr/>
            <p:nvPr/>
          </p:nvSpPr>
          <p:spPr>
            <a:xfrm>
              <a:off x="2498650" y="3329687"/>
              <a:ext cx="252000" cy="252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21" name="Прямая со стрелкой 10"/>
          <p:cNvCxnSpPr/>
          <p:nvPr/>
        </p:nvCxnSpPr>
        <p:spPr>
          <a:xfrm flipH="1">
            <a:off x="5093772" y="3890708"/>
            <a:ext cx="1843888" cy="137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14"/>
              <p:cNvSpPr/>
              <p:nvPr/>
            </p:nvSpPr>
            <p:spPr>
              <a:xfrm>
                <a:off x="5683858" y="3867550"/>
                <a:ext cx="46031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ru-RU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3858" y="3867550"/>
                <a:ext cx="460319" cy="369332"/>
              </a:xfrm>
              <a:prstGeom prst="rect">
                <a:avLst/>
              </a:prstGeom>
              <a:blipFill rotWithShape="0">
                <a:blip r:embed="rId3"/>
                <a:stretch>
                  <a:fillRect t="-21311" r="-22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16"/>
              <p:cNvSpPr/>
              <p:nvPr/>
            </p:nvSpPr>
            <p:spPr>
              <a:xfrm>
                <a:off x="7074563" y="3422773"/>
                <a:ext cx="3577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ru-RU" i="1">
                              <a:latin typeface="Cambria Math"/>
                            </a:rPr>
                            <m:t>𝑟</m:t>
                          </m:r>
                        </m:e>
                      </m:ac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4563" y="3422773"/>
                <a:ext cx="357790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14"/>
              <p:cNvSpPr/>
              <p:nvPr/>
            </p:nvSpPr>
            <p:spPr>
              <a:xfrm>
                <a:off x="6926248" y="4005064"/>
                <a:ext cx="476412" cy="3629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1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n-US" sz="1000" b="1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m:t>1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6248" y="4005064"/>
                <a:ext cx="476412" cy="362984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14"/>
              <p:cNvSpPr/>
              <p:nvPr/>
            </p:nvSpPr>
            <p:spPr>
              <a:xfrm>
                <a:off x="4959684" y="3420811"/>
                <a:ext cx="476412" cy="3629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1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n-US" sz="1000" b="1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m:t>2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684" y="3420811"/>
                <a:ext cx="476412" cy="362984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0646314"/>
              </p:ext>
            </p:extLst>
          </p:nvPr>
        </p:nvGraphicFramePr>
        <p:xfrm>
          <a:off x="231445" y="1268760"/>
          <a:ext cx="29845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1" name="Формула" r:id="rId14" imgW="2984500" imgH="482600" progId="Equation.3">
                  <p:embed/>
                </p:oleObj>
              </mc:Choice>
              <mc:Fallback>
                <p:oleObj name="Формула" r:id="rId14" imgW="2984500" imgH="48260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445" y="1268760"/>
                        <a:ext cx="2984500" cy="48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8477343"/>
              </p:ext>
            </p:extLst>
          </p:nvPr>
        </p:nvGraphicFramePr>
        <p:xfrm>
          <a:off x="395536" y="1755878"/>
          <a:ext cx="4013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2" name="Формула" r:id="rId16" imgW="4013200" imgH="457200" progId="Equation.3">
                  <p:embed/>
                </p:oleObj>
              </mc:Choice>
              <mc:Fallback>
                <p:oleObj name="Формула" r:id="rId16" imgW="4013200" imgH="457200" progId="Equation.3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1755878"/>
                        <a:ext cx="40132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61"/>
          <p:cNvSpPr>
            <a:spLocks noChangeArrowheads="1"/>
          </p:cNvSpPr>
          <p:nvPr/>
        </p:nvSpPr>
        <p:spPr bwMode="auto">
          <a:xfrm>
            <a:off x="0" y="939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3123527"/>
              </p:ext>
            </p:extLst>
          </p:nvPr>
        </p:nvGraphicFramePr>
        <p:xfrm>
          <a:off x="234626" y="2260228"/>
          <a:ext cx="5346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3" name="Формула" r:id="rId18" imgW="5346700" imgH="520700" progId="Equation.3">
                  <p:embed/>
                </p:oleObj>
              </mc:Choice>
              <mc:Fallback>
                <p:oleObj name="Формула" r:id="rId18" imgW="5346700" imgH="520700" progId="Equation.3">
                  <p:embed/>
                  <p:pic>
                    <p:nvPicPr>
                      <p:cNvPr id="0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626" y="2260228"/>
                        <a:ext cx="534670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6673750"/>
              </p:ext>
            </p:extLst>
          </p:nvPr>
        </p:nvGraphicFramePr>
        <p:xfrm>
          <a:off x="223766" y="2780928"/>
          <a:ext cx="48768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4" name="Формула" r:id="rId20" imgW="4876800" imgH="482600" progId="Equation.3">
                  <p:embed/>
                </p:oleObj>
              </mc:Choice>
              <mc:Fallback>
                <p:oleObj name="Формула" r:id="rId20" imgW="4876800" imgH="482600" progId="Equation.3">
                  <p:embed/>
                  <p:pic>
                    <p:nvPicPr>
                      <p:cNvPr id="0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766" y="2780928"/>
                        <a:ext cx="4876800" cy="482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2668317"/>
              </p:ext>
            </p:extLst>
          </p:nvPr>
        </p:nvGraphicFramePr>
        <p:xfrm>
          <a:off x="271682" y="3279272"/>
          <a:ext cx="3327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5" name="Формула" r:id="rId22" imgW="3327400" imgH="457200" progId="Equation.3">
                  <p:embed/>
                </p:oleObj>
              </mc:Choice>
              <mc:Fallback>
                <p:oleObj name="Формула" r:id="rId22" imgW="3327400" imgH="457200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682" y="3279272"/>
                        <a:ext cx="33274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6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67"/>
          <p:cNvSpPr>
            <a:spLocks noChangeArrowheads="1"/>
          </p:cNvSpPr>
          <p:nvPr/>
        </p:nvSpPr>
        <p:spPr bwMode="auto">
          <a:xfrm>
            <a:off x="0" y="977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337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338" name="Объект 143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9826249"/>
              </p:ext>
            </p:extLst>
          </p:nvPr>
        </p:nvGraphicFramePr>
        <p:xfrm>
          <a:off x="323850" y="3933056"/>
          <a:ext cx="2463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6" name="Формула" r:id="rId24" imgW="2463800" imgH="520700" progId="Equation.3">
                  <p:embed/>
                </p:oleObj>
              </mc:Choice>
              <mc:Fallback>
                <p:oleObj name="Формула" r:id="rId24" imgW="2463800" imgH="520700" progId="Equation.3">
                  <p:embed/>
                  <p:pic>
                    <p:nvPicPr>
                      <p:cNvPr id="0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933056"/>
                        <a:ext cx="246380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9" name="Rectangle 7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340" name="Объект 1433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0175320"/>
              </p:ext>
            </p:extLst>
          </p:nvPr>
        </p:nvGraphicFramePr>
        <p:xfrm>
          <a:off x="294156" y="4509120"/>
          <a:ext cx="23622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7" name="Формула" r:id="rId26" imgW="2362200" imgH="508000" progId="Equation.3">
                  <p:embed/>
                </p:oleObj>
              </mc:Choice>
              <mc:Fallback>
                <p:oleObj name="Формула" r:id="rId26" imgW="2362200" imgH="508000" progId="Equation.3">
                  <p:embed/>
                  <p:pic>
                    <p:nvPicPr>
                      <p:cNvPr id="0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156" y="4509120"/>
                        <a:ext cx="2362200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Объект 143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8022994"/>
              </p:ext>
            </p:extLst>
          </p:nvPr>
        </p:nvGraphicFramePr>
        <p:xfrm>
          <a:off x="374465" y="5301208"/>
          <a:ext cx="6985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8" name="Формула" r:id="rId28" imgW="698197" imgH="203112" progId="Equation.3">
                  <p:embed/>
                </p:oleObj>
              </mc:Choice>
              <mc:Fallback>
                <p:oleObj name="Формула" r:id="rId28" imgW="698197" imgH="203112" progId="Equation.3">
                  <p:embed/>
                  <p:pic>
                    <p:nvPicPr>
                      <p:cNvPr id="0" name="Object 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465" y="5301208"/>
                        <a:ext cx="698500" cy="203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2" name="Объект 143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3663567"/>
              </p:ext>
            </p:extLst>
          </p:nvPr>
        </p:nvGraphicFramePr>
        <p:xfrm>
          <a:off x="395536" y="5605052"/>
          <a:ext cx="6350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9" name="Формула" r:id="rId30" imgW="634449" imgH="177646" progId="Equation.3">
                  <p:embed/>
                </p:oleObj>
              </mc:Choice>
              <mc:Fallback>
                <p:oleObj name="Формула" r:id="rId30" imgW="634449" imgH="177646" progId="Equation.3">
                  <p:embed/>
                  <p:pic>
                    <p:nvPicPr>
                      <p:cNvPr id="0" name="Object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5605052"/>
                        <a:ext cx="635000" cy="17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5" name="Rectangle 7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346" name="Rectangle 77"/>
          <p:cNvSpPr>
            <a:spLocks noChangeArrowheads="1"/>
          </p:cNvSpPr>
          <p:nvPr/>
        </p:nvSpPr>
        <p:spPr bwMode="auto">
          <a:xfrm>
            <a:off x="0" y="203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ko-KR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endParaRPr kumimoji="0" lang="ru-RU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47" name="Rectangle 78"/>
          <p:cNvSpPr>
            <a:spLocks noChangeArrowheads="1"/>
          </p:cNvSpPr>
          <p:nvPr/>
        </p:nvSpPr>
        <p:spPr bwMode="auto">
          <a:xfrm>
            <a:off x="0" y="3810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69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4341184" y="1063519"/>
            <a:ext cx="457200" cy="40120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41AF004-E208-4895-B068-976A270B2C2A}" type="slidenum">
              <a:rPr lang="ru-RU" sz="1400" smtClean="0">
                <a:solidFill>
                  <a:srgbClr val="7B9899"/>
                </a:solidFill>
                <a:latin typeface="Times New Roman" pitchFamily="18" charset="0"/>
                <a:cs typeface="Times New Roman" pitchFamily="18" charset="0"/>
              </a:rPr>
              <a:pPr eaLnBrk="1" hangingPunct="1"/>
              <a:t>6</a:t>
            </a:fld>
            <a:endParaRPr lang="ru-RU" sz="1400" dirty="0" smtClean="0">
              <a:solidFill>
                <a:srgbClr val="7B98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4" name="Rectangle 3"/>
          <p:cNvSpPr txBox="1">
            <a:spLocks/>
          </p:cNvSpPr>
          <p:nvPr/>
        </p:nvSpPr>
        <p:spPr bwMode="auto">
          <a:xfrm>
            <a:off x="8247063" y="6381750"/>
            <a:ext cx="503237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4/11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46"/>
          <p:cNvSpPr>
            <a:spLocks noChangeArrowheads="1"/>
          </p:cNvSpPr>
          <p:nvPr/>
        </p:nvSpPr>
        <p:spPr bwMode="auto">
          <a:xfrm>
            <a:off x="0" y="228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171808" y="188640"/>
            <a:ext cx="8798702" cy="7316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1" name="Заголовок 1"/>
          <p:cNvSpPr>
            <a:spLocks/>
          </p:cNvSpPr>
          <p:nvPr/>
        </p:nvSpPr>
        <p:spPr bwMode="auto">
          <a:xfrm>
            <a:off x="323850" y="344942"/>
            <a:ext cx="6697663" cy="406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Stability in two </a:t>
            </a:r>
            <a:r>
              <a:rPr 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rotating </a:t>
            </a:r>
            <a:r>
              <a:rPr lang="en-US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bodies problem </a:t>
            </a:r>
            <a:endParaRPr lang="en-GB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95536" y="6453336"/>
            <a:ext cx="135485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 Farabi Kazakh National University</a:t>
            </a:r>
            <a:endParaRPr lang="ru-RU" sz="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21"/>
          <p:cNvSpPr/>
          <p:nvPr/>
        </p:nvSpPr>
        <p:spPr>
          <a:xfrm>
            <a:off x="989426" y="1900260"/>
            <a:ext cx="3870606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540385" algn="l"/>
              </a:tabLst>
            </a:pPr>
            <a:endParaRPr lang="ru-RU" sz="1300" dirty="0" smtClean="0">
              <a:solidFill>
                <a:srgbClr val="FF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382470" y="2268868"/>
            <a:ext cx="373031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angular momentum of the test </a:t>
            </a:r>
            <a:r>
              <a:rPr lang="en-US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body</a:t>
            </a:r>
          </a:p>
          <a:p>
            <a:r>
              <a:rPr lang="en-US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parallel or antiparallel to the angular momentum of the central </a:t>
            </a:r>
            <a:r>
              <a:rPr lang="en-US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body</a:t>
            </a:r>
            <a:endParaRPr lang="en-US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" name="Группа 6"/>
          <p:cNvGrpSpPr/>
          <p:nvPr/>
        </p:nvGrpSpPr>
        <p:grpSpPr>
          <a:xfrm>
            <a:off x="4860032" y="2060848"/>
            <a:ext cx="3960440" cy="3744416"/>
            <a:chOff x="2498650" y="1589614"/>
            <a:chExt cx="3960440" cy="3744416"/>
          </a:xfrm>
        </p:grpSpPr>
        <p:sp>
          <p:nvSpPr>
            <p:cNvPr id="14" name="Овал 1"/>
            <p:cNvSpPr/>
            <p:nvPr/>
          </p:nvSpPr>
          <p:spPr>
            <a:xfrm>
              <a:off x="4309368" y="3181219"/>
              <a:ext cx="533821" cy="504056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4"/>
            <p:cNvSpPr/>
            <p:nvPr/>
          </p:nvSpPr>
          <p:spPr>
            <a:xfrm>
              <a:off x="2642666" y="1589614"/>
              <a:ext cx="3816424" cy="3744416"/>
            </a:xfrm>
            <a:prstGeom prst="ellipse">
              <a:avLst/>
            </a:prstGeom>
            <a:noFill/>
            <a:ln>
              <a:solidFill>
                <a:srgbClr val="00B0F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2"/>
            <p:cNvSpPr/>
            <p:nvPr/>
          </p:nvSpPr>
          <p:spPr>
            <a:xfrm>
              <a:off x="2498650" y="3329687"/>
              <a:ext cx="252000" cy="25200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21" name="Прямая со стрелкой 10"/>
          <p:cNvCxnSpPr/>
          <p:nvPr/>
        </p:nvCxnSpPr>
        <p:spPr>
          <a:xfrm flipH="1">
            <a:off x="5093772" y="3890708"/>
            <a:ext cx="1843888" cy="137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14"/>
              <p:cNvSpPr/>
              <p:nvPr/>
            </p:nvSpPr>
            <p:spPr>
              <a:xfrm>
                <a:off x="5683858" y="3867550"/>
                <a:ext cx="46031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ru-RU" i="1"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𝑟</m:t>
                              </m:r>
                            </m:e>
                          </m:acc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3858" y="3867550"/>
                <a:ext cx="460319" cy="369332"/>
              </a:xfrm>
              <a:prstGeom prst="rect">
                <a:avLst/>
              </a:prstGeom>
              <a:blipFill rotWithShape="0">
                <a:blip r:embed="rId3"/>
                <a:stretch>
                  <a:fillRect t="-21311" r="-223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16"/>
              <p:cNvSpPr/>
              <p:nvPr/>
            </p:nvSpPr>
            <p:spPr>
              <a:xfrm>
                <a:off x="7074563" y="3422773"/>
                <a:ext cx="3577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ru-RU" i="1">
                              <a:latin typeface="Cambria Math"/>
                            </a:rPr>
                            <m:t>𝑟</m:t>
                          </m:r>
                        </m:e>
                      </m:acc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4563" y="3422773"/>
                <a:ext cx="357790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14"/>
              <p:cNvSpPr/>
              <p:nvPr/>
            </p:nvSpPr>
            <p:spPr>
              <a:xfrm>
                <a:off x="6926248" y="4005064"/>
                <a:ext cx="476412" cy="3629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1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n-US" sz="1000" b="1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m:t>1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6248" y="4005064"/>
                <a:ext cx="476412" cy="362984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14"/>
              <p:cNvSpPr/>
              <p:nvPr/>
            </p:nvSpPr>
            <p:spPr>
              <a:xfrm>
                <a:off x="4959684" y="3420811"/>
                <a:ext cx="476412" cy="3629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b="1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m:t>m</m:t>
                      </m:r>
                      <m:r>
                        <m:rPr>
                          <m:nor/>
                        </m:rPr>
                        <a:rPr lang="en-US" sz="1000" b="1" dirty="0"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m:t>2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9684" y="3420811"/>
                <a:ext cx="476412" cy="362984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ectangle 37"/>
          <p:cNvSpPr/>
          <p:nvPr/>
        </p:nvSpPr>
        <p:spPr>
          <a:xfrm>
            <a:off x="265620" y="1435100"/>
            <a:ext cx="41088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Orbital stability conditions for the two rotating bodies:</a:t>
            </a:r>
            <a:endParaRPr lang="en-US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61"/>
          <p:cNvSpPr>
            <a:spLocks noChangeArrowheads="1"/>
          </p:cNvSpPr>
          <p:nvPr/>
        </p:nvSpPr>
        <p:spPr bwMode="auto">
          <a:xfrm>
            <a:off x="0" y="9398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6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67"/>
          <p:cNvSpPr>
            <a:spLocks noChangeArrowheads="1"/>
          </p:cNvSpPr>
          <p:nvPr/>
        </p:nvSpPr>
        <p:spPr bwMode="auto">
          <a:xfrm>
            <a:off x="0" y="9779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6" name="Объект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7848084"/>
              </p:ext>
            </p:extLst>
          </p:nvPr>
        </p:nvGraphicFramePr>
        <p:xfrm>
          <a:off x="323850" y="3245858"/>
          <a:ext cx="1970800" cy="37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2" name="Формула" r:id="rId14" imgW="1320227" imgH="253890" progId="Equation.3">
                  <p:embed/>
                </p:oleObj>
              </mc:Choice>
              <mc:Fallback>
                <p:oleObj name="Формула" r:id="rId14" imgW="1320227" imgH="25389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3245858"/>
                        <a:ext cx="1970800" cy="379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337" name="Объект 143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8515515"/>
              </p:ext>
            </p:extLst>
          </p:nvPr>
        </p:nvGraphicFramePr>
        <p:xfrm>
          <a:off x="2669117" y="3140968"/>
          <a:ext cx="1879458" cy="652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3" name="Формула" r:id="rId16" imgW="1244600" imgH="431800" progId="Equation.3">
                  <p:embed/>
                </p:oleObj>
              </mc:Choice>
              <mc:Fallback>
                <p:oleObj name="Формула" r:id="rId16" imgW="1244600" imgH="4318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9117" y="3140968"/>
                        <a:ext cx="1879458" cy="6520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339" name="Объект 143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0589504"/>
              </p:ext>
            </p:extLst>
          </p:nvPr>
        </p:nvGraphicFramePr>
        <p:xfrm>
          <a:off x="373215" y="3789040"/>
          <a:ext cx="3240360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4" name="Формула" r:id="rId18" imgW="2400300" imgH="533400" progId="Equation.3">
                  <p:embed/>
                </p:oleObj>
              </mc:Choice>
              <mc:Fallback>
                <p:oleObj name="Формула" r:id="rId18" imgW="2400300" imgH="5334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215" y="3789040"/>
                        <a:ext cx="3240360" cy="7200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341" name="Объект 1434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2774772"/>
              </p:ext>
            </p:extLst>
          </p:nvPr>
        </p:nvGraphicFramePr>
        <p:xfrm>
          <a:off x="377861" y="4653136"/>
          <a:ext cx="3658692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5" name="Формула" r:id="rId20" imgW="2463800" imgH="533400" progId="Equation.3">
                  <p:embed/>
                </p:oleObj>
              </mc:Choice>
              <mc:Fallback>
                <p:oleObj name="Формула" r:id="rId20" imgW="2463800" imgH="5334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861" y="4653136"/>
                        <a:ext cx="3658692" cy="792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345" name="Объект 143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4663674"/>
              </p:ext>
            </p:extLst>
          </p:nvPr>
        </p:nvGraphicFramePr>
        <p:xfrm>
          <a:off x="323528" y="5589240"/>
          <a:ext cx="6004314" cy="6851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6" name="Формула" r:id="rId22" imgW="4229100" imgH="482600" progId="Equation.3">
                  <p:embed/>
                </p:oleObj>
              </mc:Choice>
              <mc:Fallback>
                <p:oleObj name="Формула" r:id="rId22" imgW="4229100" imgH="48260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5589240"/>
                        <a:ext cx="6004314" cy="6851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6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347" name="Объект 1434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5755894"/>
              </p:ext>
            </p:extLst>
          </p:nvPr>
        </p:nvGraphicFramePr>
        <p:xfrm>
          <a:off x="1979712" y="1844824"/>
          <a:ext cx="648072" cy="2754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7" name="Формула" r:id="rId24" imgW="507780" imgH="215806" progId="Equation.3">
                  <p:embed/>
                </p:oleObj>
              </mc:Choice>
              <mc:Fallback>
                <p:oleObj name="Формула" r:id="rId24" imgW="507780" imgH="215806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1844824"/>
                        <a:ext cx="648072" cy="2754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8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349" name="Объект 1434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8266468"/>
              </p:ext>
            </p:extLst>
          </p:nvPr>
        </p:nvGraphicFramePr>
        <p:xfrm>
          <a:off x="712695" y="1844824"/>
          <a:ext cx="720539" cy="320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8" name="Формула" r:id="rId26" imgW="571252" imgH="253890" progId="Equation.3">
                  <p:embed/>
                </p:oleObj>
              </mc:Choice>
              <mc:Fallback>
                <p:oleObj name="Формула" r:id="rId26" imgW="571252" imgH="25389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695" y="1844824"/>
                        <a:ext cx="720539" cy="3202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890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9" name="Rectangle 3"/>
          <p:cNvSpPr txBox="1">
            <a:spLocks/>
          </p:cNvSpPr>
          <p:nvPr/>
        </p:nvSpPr>
        <p:spPr bwMode="auto">
          <a:xfrm>
            <a:off x="6156176" y="2893598"/>
            <a:ext cx="2827326" cy="872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en-US" sz="1300" dirty="0" smtClean="0">
                <a:latin typeface="Times New Roman" pitchFamily="18" charset="0"/>
              </a:rPr>
              <a:t>Black – classical terms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en-US" sz="13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Blue – </a:t>
            </a:r>
            <a:r>
              <a:rPr lang="en-US" sz="1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relativistic kinematics terms</a:t>
            </a:r>
            <a:endParaRPr lang="en-US" sz="13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en-US" sz="1300" dirty="0">
                <a:solidFill>
                  <a:srgbClr val="B80896"/>
                </a:solidFill>
                <a:latin typeface="Times New Roman" pitchFamily="18" charset="0"/>
                <a:cs typeface="Times New Roman" pitchFamily="18" charset="0"/>
              </a:rPr>
              <a:t>Violet- </a:t>
            </a:r>
            <a:r>
              <a:rPr lang="en-US" sz="1300" dirty="0" smtClean="0">
                <a:solidFill>
                  <a:srgbClr val="B80896"/>
                </a:solidFill>
                <a:latin typeface="Times New Roman" pitchFamily="18" charset="0"/>
                <a:cs typeface="Times New Roman" pitchFamily="18" charset="0"/>
              </a:rPr>
              <a:t>orbital moments interaction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en-US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Red – </a:t>
            </a:r>
            <a:r>
              <a:rPr lang="en-US" sz="13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1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ther curved space-time effects</a:t>
            </a:r>
            <a:endParaRPr lang="ru-RU" sz="1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79" name="Номер слайда 10"/>
          <p:cNvSpPr>
            <a:spLocks noGrp="1"/>
          </p:cNvSpPr>
          <p:nvPr>
            <p:ph type="sldNum" sz="quarter" idx="12"/>
          </p:nvPr>
        </p:nvSpPr>
        <p:spPr bwMode="auto">
          <a:xfrm>
            <a:off x="4345343" y="1037746"/>
            <a:ext cx="457200" cy="44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D517FB9-38FB-4062-9E97-812F7C19D174}" type="slidenum">
              <a:rPr lang="ru-RU" sz="1400" smtClean="0">
                <a:solidFill>
                  <a:srgbClr val="7B9899"/>
                </a:solidFill>
                <a:latin typeface="Times New Roman" pitchFamily="18" charset="0"/>
                <a:cs typeface="Times New Roman" pitchFamily="18" charset="0"/>
              </a:rPr>
              <a:pPr eaLnBrk="1" hangingPunct="1"/>
              <a:t>7</a:t>
            </a:fld>
            <a:endParaRPr lang="ru-RU" sz="1400" dirty="0" smtClean="0">
              <a:solidFill>
                <a:srgbClr val="7B98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80" name="Rectangle 3"/>
          <p:cNvSpPr txBox="1">
            <a:spLocks/>
          </p:cNvSpPr>
          <p:nvPr/>
        </p:nvSpPr>
        <p:spPr bwMode="auto">
          <a:xfrm>
            <a:off x="8247063" y="6381750"/>
            <a:ext cx="503237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5/11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961881"/>
              </p:ext>
            </p:extLst>
          </p:nvPr>
        </p:nvGraphicFramePr>
        <p:xfrm>
          <a:off x="869741" y="1731743"/>
          <a:ext cx="4899273" cy="23399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11" name="Equation" r:id="rId3" imgW="4470120" imgH="2133360" progId="Equation.DSMT4">
                  <p:embed/>
                </p:oleObj>
              </mc:Choice>
              <mc:Fallback>
                <p:oleObj name="Equation" r:id="rId3" imgW="4470120" imgH="2133360" progId="Equation.DSMT4">
                  <p:embed/>
                  <p:pic>
                    <p:nvPicPr>
                      <p:cNvPr id="0" name="Объект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9741" y="1731743"/>
                        <a:ext cx="4899273" cy="23399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5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3"/>
          <p:cNvSpPr txBox="1">
            <a:spLocks/>
          </p:cNvSpPr>
          <p:nvPr/>
        </p:nvSpPr>
        <p:spPr bwMode="auto">
          <a:xfrm>
            <a:off x="7956376" y="1641879"/>
            <a:ext cx="4413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(1)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1808" y="188640"/>
            <a:ext cx="8798702" cy="7316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аголовок 1"/>
          <p:cNvSpPr>
            <a:spLocks/>
          </p:cNvSpPr>
          <p:nvPr/>
        </p:nvSpPr>
        <p:spPr bwMode="auto">
          <a:xfrm>
            <a:off x="323850" y="364079"/>
            <a:ext cx="7853188" cy="369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rotating three bodies problem in GR mechanics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3"/>
          <p:cNvSpPr txBox="1">
            <a:spLocks/>
          </p:cNvSpPr>
          <p:nvPr/>
        </p:nvSpPr>
        <p:spPr bwMode="auto">
          <a:xfrm>
            <a:off x="8065934" y="4855132"/>
            <a:ext cx="4413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(2)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5536" y="6453336"/>
            <a:ext cx="135485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 Farabi Kazakh National University</a:t>
            </a:r>
            <a:endParaRPr lang="ru-RU" sz="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5126684"/>
              </p:ext>
            </p:extLst>
          </p:nvPr>
        </p:nvGraphicFramePr>
        <p:xfrm>
          <a:off x="5175078" y="5002082"/>
          <a:ext cx="685800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12" name="Equation" r:id="rId5" imgW="685800" imgH="241300" progId="Equation.DSMT4">
                  <p:embed/>
                </p:oleObj>
              </mc:Choice>
              <mc:Fallback>
                <p:oleObj name="Equation" r:id="rId5" imgW="685800" imgH="241300" progId="Equation.DSMT4">
                  <p:embed/>
                  <p:pic>
                    <p:nvPicPr>
                      <p:cNvPr id="0" name="Object 1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5078" y="5002082"/>
                        <a:ext cx="685800" cy="238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5987046"/>
              </p:ext>
            </p:extLst>
          </p:nvPr>
        </p:nvGraphicFramePr>
        <p:xfrm>
          <a:off x="983957" y="6070695"/>
          <a:ext cx="18097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13" name="Equation" r:id="rId7" imgW="177646" imgH="228402" progId="Equation.DSMT4">
                  <p:embed/>
                </p:oleObj>
              </mc:Choice>
              <mc:Fallback>
                <p:oleObj name="Equation" r:id="rId7" imgW="177646" imgH="228402" progId="Equation.DSMT4">
                  <p:embed/>
                  <p:pic>
                    <p:nvPicPr>
                      <p:cNvPr id="0" name="Object 1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3957" y="6070695"/>
                        <a:ext cx="180975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8903131"/>
              </p:ext>
            </p:extLst>
          </p:nvPr>
        </p:nvGraphicFramePr>
        <p:xfrm>
          <a:off x="5175078" y="5392317"/>
          <a:ext cx="15335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14" name="Equation" r:id="rId9" imgW="1536480" imgH="431640" progId="Equation.DSMT4">
                  <p:embed/>
                </p:oleObj>
              </mc:Choice>
              <mc:Fallback>
                <p:oleObj name="Equation" r:id="rId9" imgW="1536480" imgH="431640" progId="Equation.DSMT4">
                  <p:embed/>
                  <p:pic>
                    <p:nvPicPr>
                      <p:cNvPr id="0" name="Object 1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5078" y="5392317"/>
                        <a:ext cx="1533525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5512038"/>
              </p:ext>
            </p:extLst>
          </p:nvPr>
        </p:nvGraphicFramePr>
        <p:xfrm>
          <a:off x="1596727" y="6070695"/>
          <a:ext cx="219075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15" name="Equation" r:id="rId11" imgW="215806" imgH="228501" progId="Equation.DSMT4">
                  <p:embed/>
                </p:oleObj>
              </mc:Choice>
              <mc:Fallback>
                <p:oleObj name="Equation" r:id="rId11" imgW="215806" imgH="228501" progId="Equation.DSMT4">
                  <p:embed/>
                  <p:pic>
                    <p:nvPicPr>
                      <p:cNvPr id="0" name="Object 1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6727" y="6070695"/>
                        <a:ext cx="219075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3"/>
          <p:cNvSpPr txBox="1">
            <a:spLocks/>
          </p:cNvSpPr>
          <p:nvPr/>
        </p:nvSpPr>
        <p:spPr bwMode="auto">
          <a:xfrm>
            <a:off x="8026400" y="5463755"/>
            <a:ext cx="4413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(3)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1"/>
          <p:cNvSpPr/>
          <p:nvPr/>
        </p:nvSpPr>
        <p:spPr>
          <a:xfrm>
            <a:off x="427247" y="4061576"/>
            <a:ext cx="855625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540385" algn="l"/>
              </a:tabLst>
            </a:pPr>
            <a:r>
              <a:rPr lang="en-US" sz="1000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M. E. </a:t>
            </a:r>
            <a:r>
              <a:rPr lang="en-US" sz="1000" u="sng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Abishev</a:t>
            </a:r>
            <a:r>
              <a:rPr lang="en-US" sz="1000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S. </a:t>
            </a:r>
            <a:r>
              <a:rPr lang="en-US" sz="1000" u="sng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Toktarbay</a:t>
            </a:r>
            <a:r>
              <a:rPr lang="en-US" sz="1000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and B. A. </a:t>
            </a:r>
            <a:r>
              <a:rPr lang="en-US" sz="1000" u="sng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Zhami</a:t>
            </a:r>
            <a:r>
              <a:rPr lang="en-US" sz="1000" u="sng" dirty="0" smtClean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000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Stability in the restricted three body problem in GR. </a:t>
            </a:r>
            <a:r>
              <a:rPr lang="en-US" sz="1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Gravitation and Cosmology, 2014, Vol. 20, No. 3, </a:t>
            </a:r>
            <a:r>
              <a:rPr lang="en-US" sz="1000" u="sng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pp</a:t>
            </a:r>
            <a:r>
              <a:rPr lang="en-US" sz="1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149–151. </a:t>
            </a:r>
            <a:endParaRPr lang="ru-RU" sz="1000" u="sng" dirty="0" smtClean="0"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1"/>
          <p:cNvSpPr/>
          <p:nvPr/>
        </p:nvSpPr>
        <p:spPr>
          <a:xfrm>
            <a:off x="323850" y="6031964"/>
            <a:ext cx="387060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540385" algn="l"/>
              </a:tabLst>
            </a:pPr>
            <a:r>
              <a:rPr lang="en-US" sz="13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Where         and            for the three point masses and</a:t>
            </a:r>
          </a:p>
          <a:p>
            <a:pPr algn="just">
              <a:spcAft>
                <a:spcPts val="0"/>
              </a:spcAft>
              <a:tabLst>
                <a:tab pos="540385" algn="l"/>
              </a:tabLst>
            </a:pPr>
            <a:endParaRPr lang="ru-RU" sz="1300" dirty="0" smtClean="0">
              <a:solidFill>
                <a:srgbClr val="FF0000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72038" y="6019921"/>
            <a:ext cx="3384376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for the own rotation of bodies. </a:t>
            </a:r>
            <a:endParaRPr lang="en-US" sz="1300" dirty="0">
              <a:solidFill>
                <a:srgbClr val="FF0000"/>
              </a:solidFill>
            </a:endParaRPr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2594590"/>
              </p:ext>
            </p:extLst>
          </p:nvPr>
        </p:nvGraphicFramePr>
        <p:xfrm>
          <a:off x="4006938" y="6093296"/>
          <a:ext cx="165100" cy="187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16" name="Equation" r:id="rId13" imgW="164880" imgH="190440" progId="Equation.DSMT4">
                  <p:embed/>
                </p:oleObj>
              </mc:Choice>
              <mc:Fallback>
                <p:oleObj name="Equation" r:id="rId13" imgW="164880" imgH="1904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6938" y="6093296"/>
                        <a:ext cx="165100" cy="187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160915" y="1410911"/>
            <a:ext cx="34563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Three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body problem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 point-like objects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57367" y="4727536"/>
            <a:ext cx="33168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Three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body problem</a:t>
            </a:r>
            <a:r>
              <a:rPr lang="en-US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 </a:t>
            </a:r>
            <a:r>
              <a:rPr lang="en-US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rotating</a:t>
            </a:r>
            <a:r>
              <a:rPr 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objects</a:t>
            </a:r>
          </a:p>
        </p:txBody>
      </p:sp>
      <p:sp>
        <p:nvSpPr>
          <p:cNvPr id="9" name="Rectangle 8"/>
          <p:cNvSpPr/>
          <p:nvPr/>
        </p:nvSpPr>
        <p:spPr>
          <a:xfrm>
            <a:off x="3219976" y="4999736"/>
            <a:ext cx="1106393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>
                <a:solidFill>
                  <a:srgbClr val="FF0000"/>
                </a:solidFill>
                <a:latin typeface="Times New Roman" panose="02020603050405020304" pitchFamily="18" charset="0"/>
              </a:rPr>
              <a:t>Lagrangian </a:t>
            </a:r>
            <a:endParaRPr lang="en-US" sz="1500" dirty="0"/>
          </a:p>
        </p:txBody>
      </p:sp>
      <p:sp>
        <p:nvSpPr>
          <p:cNvPr id="12" name="Rectangle 11"/>
          <p:cNvSpPr/>
          <p:nvPr/>
        </p:nvSpPr>
        <p:spPr>
          <a:xfrm>
            <a:off x="3219976" y="5415051"/>
            <a:ext cx="114326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>
                <a:solidFill>
                  <a:srgbClr val="FF0000"/>
                </a:solidFill>
                <a:latin typeface="Times New Roman" panose="02020603050405020304" pitchFamily="18" charset="0"/>
              </a:rPr>
              <a:t>Hamiltonian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638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639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4352" name="Прямоугольник 14351"/>
          <p:cNvSpPr/>
          <p:nvPr/>
        </p:nvSpPr>
        <p:spPr>
          <a:xfrm>
            <a:off x="323850" y="1196975"/>
            <a:ext cx="4535488" cy="15319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Номер слайда 14357"/>
          <p:cNvSpPr>
            <a:spLocks noGrp="1"/>
          </p:cNvSpPr>
          <p:nvPr>
            <p:ph type="sldNum" sz="quarter" idx="12"/>
          </p:nvPr>
        </p:nvSpPr>
        <p:spPr bwMode="auto">
          <a:xfrm>
            <a:off x="4344199" y="1069866"/>
            <a:ext cx="457200" cy="40120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66C055E-D729-4D54-834A-FBFF23D9ADBA}" type="slidenum">
              <a:rPr lang="ru-RU" sz="1400" smtClean="0">
                <a:solidFill>
                  <a:srgbClr val="7B9899"/>
                </a:solidFill>
                <a:latin typeface="Times New Roman" pitchFamily="18" charset="0"/>
                <a:cs typeface="Times New Roman" pitchFamily="18" charset="0"/>
              </a:rPr>
              <a:pPr eaLnBrk="1" hangingPunct="1"/>
              <a:t>8</a:t>
            </a:fld>
            <a:endParaRPr lang="ru-RU" sz="1400" dirty="0" smtClean="0">
              <a:solidFill>
                <a:srgbClr val="7B98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01" name="Rectangle 3"/>
          <p:cNvSpPr txBox="1">
            <a:spLocks/>
          </p:cNvSpPr>
          <p:nvPr/>
        </p:nvSpPr>
        <p:spPr bwMode="auto">
          <a:xfrm>
            <a:off x="8247063" y="6381750"/>
            <a:ext cx="503237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6/11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0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10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9" name="Прямоугольник 78"/>
          <p:cNvSpPr/>
          <p:nvPr/>
        </p:nvSpPr>
        <p:spPr>
          <a:xfrm>
            <a:off x="171808" y="188640"/>
            <a:ext cx="8798702" cy="7316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6453336"/>
            <a:ext cx="135485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 Farabi Kazakh National University</a:t>
            </a:r>
            <a:endParaRPr lang="ru-RU" sz="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9591710"/>
              </p:ext>
            </p:extLst>
          </p:nvPr>
        </p:nvGraphicFramePr>
        <p:xfrm>
          <a:off x="297444" y="1954112"/>
          <a:ext cx="6121401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74" name="Equation" r:id="rId3" imgW="6121080" imgH="431640" progId="Equation.DSMT4">
                  <p:embed/>
                </p:oleObj>
              </mc:Choice>
              <mc:Fallback>
                <p:oleObj name="Equation" r:id="rId3" imgW="6121080" imgH="431640" progId="Equation.DSMT4">
                  <p:embed/>
                  <p:pic>
                    <p:nvPicPr>
                      <p:cNvPr id="0" name="Object 2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444" y="1954112"/>
                        <a:ext cx="6121401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7538323"/>
              </p:ext>
            </p:extLst>
          </p:nvPr>
        </p:nvGraphicFramePr>
        <p:xfrm>
          <a:off x="157719" y="2672507"/>
          <a:ext cx="3781425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75" name="Equation" r:id="rId5" imgW="3784320" imgH="558720" progId="Equation.DSMT4">
                  <p:embed/>
                </p:oleObj>
              </mc:Choice>
              <mc:Fallback>
                <p:oleObj name="Equation" r:id="rId5" imgW="3784320" imgH="558720" progId="Equation.DSMT4">
                  <p:embed/>
                  <p:pic>
                    <p:nvPicPr>
                      <p:cNvPr id="0" name="Object 2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7719" y="2672507"/>
                        <a:ext cx="3781425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6818008"/>
              </p:ext>
            </p:extLst>
          </p:nvPr>
        </p:nvGraphicFramePr>
        <p:xfrm>
          <a:off x="3897497" y="2690820"/>
          <a:ext cx="51054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76" name="Equation" r:id="rId7" imgW="5105400" imgH="508000" progId="Equation.DSMT4">
                  <p:embed/>
                </p:oleObj>
              </mc:Choice>
              <mc:Fallback>
                <p:oleObj name="Equation" r:id="rId7" imgW="5105400" imgH="508000" progId="Equation.DSMT4">
                  <p:embed/>
                  <p:pic>
                    <p:nvPicPr>
                      <p:cNvPr id="0" name="Object 2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7497" y="2690820"/>
                        <a:ext cx="5105400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6853344"/>
              </p:ext>
            </p:extLst>
          </p:nvPr>
        </p:nvGraphicFramePr>
        <p:xfrm>
          <a:off x="298615" y="3549639"/>
          <a:ext cx="2962275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77" name="Equation" r:id="rId9" imgW="2959100" imgH="558800" progId="Equation.DSMT4">
                  <p:embed/>
                </p:oleObj>
              </mc:Choice>
              <mc:Fallback>
                <p:oleObj name="Equation" r:id="rId9" imgW="2959100" imgH="558800" progId="Equation.DSMT4">
                  <p:embed/>
                  <p:pic>
                    <p:nvPicPr>
                      <p:cNvPr id="0" name="Object 2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615" y="3549639"/>
                        <a:ext cx="2962275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1613512"/>
              </p:ext>
            </p:extLst>
          </p:nvPr>
        </p:nvGraphicFramePr>
        <p:xfrm>
          <a:off x="3273590" y="3548414"/>
          <a:ext cx="398780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78" name="Equation" r:id="rId11" imgW="3987720" imgH="558720" progId="Equation.DSMT4">
                  <p:embed/>
                </p:oleObj>
              </mc:Choice>
              <mc:Fallback>
                <p:oleObj name="Equation" r:id="rId11" imgW="3987720" imgH="558720" progId="Equation.DSMT4">
                  <p:embed/>
                  <p:pic>
                    <p:nvPicPr>
                      <p:cNvPr id="0" name="Object 2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3590" y="3548414"/>
                        <a:ext cx="3987800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7115316"/>
              </p:ext>
            </p:extLst>
          </p:nvPr>
        </p:nvGraphicFramePr>
        <p:xfrm>
          <a:off x="262192" y="4509289"/>
          <a:ext cx="433705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79" name="Equation" r:id="rId13" imgW="4343400" imgH="558720" progId="Equation.DSMT4">
                  <p:embed/>
                </p:oleObj>
              </mc:Choice>
              <mc:Fallback>
                <p:oleObj name="Equation" r:id="rId13" imgW="4343400" imgH="558720" progId="Equation.DSMT4">
                  <p:embed/>
                  <p:pic>
                    <p:nvPicPr>
                      <p:cNvPr id="0" name="Object 2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192" y="4509289"/>
                        <a:ext cx="4337050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4348601"/>
              </p:ext>
            </p:extLst>
          </p:nvPr>
        </p:nvGraphicFramePr>
        <p:xfrm>
          <a:off x="4716016" y="4512472"/>
          <a:ext cx="3057525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80" name="Equation" r:id="rId15" imgW="3060360" imgH="558720" progId="Equation.DSMT4">
                  <p:embed/>
                </p:oleObj>
              </mc:Choice>
              <mc:Fallback>
                <p:oleObj name="Equation" r:id="rId15" imgW="3060360" imgH="558720" progId="Equation.DSMT4">
                  <p:embed/>
                  <p:pic>
                    <p:nvPicPr>
                      <p:cNvPr id="0" name="Object 2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016" y="4512472"/>
                        <a:ext cx="3057525" cy="552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Rectangle 249"/>
          <p:cNvSpPr>
            <a:spLocks noChangeArrowheads="1"/>
          </p:cNvSpPr>
          <p:nvPr/>
        </p:nvSpPr>
        <p:spPr bwMode="auto">
          <a:xfrm>
            <a:off x="442356" y="746452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Rectangle 250"/>
          <p:cNvSpPr>
            <a:spLocks noChangeArrowheads="1"/>
          </p:cNvSpPr>
          <p:nvPr/>
        </p:nvSpPr>
        <p:spPr bwMode="auto">
          <a:xfrm>
            <a:off x="442356" y="801697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Заголовок 1"/>
          <p:cNvSpPr>
            <a:spLocks/>
          </p:cNvSpPr>
          <p:nvPr/>
        </p:nvSpPr>
        <p:spPr bwMode="auto">
          <a:xfrm>
            <a:off x="323850" y="364079"/>
            <a:ext cx="6697663" cy="369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Hamiltonian of three bodies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57719" y="1458068"/>
            <a:ext cx="435888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Additive</a:t>
            </a:r>
            <a:r>
              <a:rPr lang="kk-KZ" sz="1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terms to</a:t>
            </a:r>
            <a:r>
              <a:rPr lang="kk-KZ" sz="1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Hamiltonian from rotation </a:t>
            </a:r>
            <a:r>
              <a:rPr lang="en-US" sz="15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15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 bodies</a:t>
            </a:r>
            <a:endParaRPr lang="en-US" sz="1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1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1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1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1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2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2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24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28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29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31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34" name="Rectangle 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41" name="Номер слайда 14361"/>
          <p:cNvSpPr>
            <a:spLocks noGrp="1"/>
          </p:cNvSpPr>
          <p:nvPr>
            <p:ph type="sldNum" sz="quarter" idx="12"/>
          </p:nvPr>
        </p:nvSpPr>
        <p:spPr bwMode="auto">
          <a:xfrm>
            <a:off x="4341184" y="1016480"/>
            <a:ext cx="457200" cy="441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3005656-9C17-419C-BCD7-40EDDA136DD5}" type="slidenum">
              <a:rPr lang="ru-RU" sz="1400" smtClean="0">
                <a:solidFill>
                  <a:srgbClr val="7B9899"/>
                </a:solidFill>
                <a:latin typeface="Times New Roman" pitchFamily="18" charset="0"/>
                <a:cs typeface="Times New Roman" pitchFamily="18" charset="0"/>
              </a:rPr>
              <a:pPr eaLnBrk="1" hangingPunct="1"/>
              <a:t>9</a:t>
            </a:fld>
            <a:endParaRPr lang="ru-RU" sz="1400" dirty="0" smtClean="0">
              <a:solidFill>
                <a:srgbClr val="7B98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71808" y="188640"/>
            <a:ext cx="8798702" cy="7316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Заголовок 1"/>
          <p:cNvSpPr>
            <a:spLocks/>
          </p:cNvSpPr>
          <p:nvPr/>
        </p:nvSpPr>
        <p:spPr bwMode="auto">
          <a:xfrm>
            <a:off x="323850" y="344942"/>
            <a:ext cx="8285956" cy="406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GB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equations of motion and stability problem of orbit</a:t>
            </a:r>
            <a:endParaRPr lang="en-GB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24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25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5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395536" y="6453336"/>
            <a:ext cx="1354858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 Farabi Kazakh National University</a:t>
            </a:r>
            <a:endParaRPr lang="ru-RU" sz="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1823442"/>
              </p:ext>
            </p:extLst>
          </p:nvPr>
        </p:nvGraphicFramePr>
        <p:xfrm>
          <a:off x="3463770" y="5191736"/>
          <a:ext cx="1315111" cy="3757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52" name="Equation" r:id="rId3" imgW="1002865" imgH="291973" progId="Equation.DSMT4">
                  <p:embed/>
                </p:oleObj>
              </mc:Choice>
              <mc:Fallback>
                <p:oleObj name="Equation" r:id="rId3" imgW="1002865" imgH="291973" progId="Equation.DSMT4">
                  <p:embed/>
                  <p:pic>
                    <p:nvPicPr>
                      <p:cNvPr id="0" name="Object 3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3770" y="5191736"/>
                        <a:ext cx="1315111" cy="37574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7666225"/>
              </p:ext>
            </p:extLst>
          </p:nvPr>
        </p:nvGraphicFramePr>
        <p:xfrm>
          <a:off x="1547664" y="2492896"/>
          <a:ext cx="939366" cy="3256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53" name="Equation" r:id="rId5" imgW="710891" imgH="253890" progId="Equation.DSMT4">
                  <p:embed/>
                </p:oleObj>
              </mc:Choice>
              <mc:Fallback>
                <p:oleObj name="Equation" r:id="rId5" imgW="710891" imgH="253890" progId="Equation.DSMT4">
                  <p:embed/>
                  <p:pic>
                    <p:nvPicPr>
                      <p:cNvPr id="0" name="Object 3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2492896"/>
                        <a:ext cx="939366" cy="3256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5009086"/>
              </p:ext>
            </p:extLst>
          </p:nvPr>
        </p:nvGraphicFramePr>
        <p:xfrm>
          <a:off x="3779912" y="2420888"/>
          <a:ext cx="1903780" cy="563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54" name="Equation" r:id="rId7" imgW="1447800" imgH="431800" progId="Equation.DSMT4">
                  <p:embed/>
                </p:oleObj>
              </mc:Choice>
              <mc:Fallback>
                <p:oleObj name="Equation" r:id="rId7" imgW="1447800" imgH="431800" progId="Equation.DSMT4">
                  <p:embed/>
                  <p:pic>
                    <p:nvPicPr>
                      <p:cNvPr id="0" name="Object 3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2420888"/>
                        <a:ext cx="1903780" cy="5636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1423359"/>
              </p:ext>
            </p:extLst>
          </p:nvPr>
        </p:nvGraphicFramePr>
        <p:xfrm>
          <a:off x="1547664" y="3501008"/>
          <a:ext cx="1690860" cy="3256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55" name="Equation" r:id="rId9" imgW="1282700" imgH="254000" progId="Equation.DSMT4">
                  <p:embed/>
                </p:oleObj>
              </mc:Choice>
              <mc:Fallback>
                <p:oleObj name="Equation" r:id="rId9" imgW="1282700" imgH="254000" progId="Equation.DSMT4">
                  <p:embed/>
                  <p:pic>
                    <p:nvPicPr>
                      <p:cNvPr id="0" name="Object 3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3501008"/>
                        <a:ext cx="1690860" cy="3256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4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6191547"/>
              </p:ext>
            </p:extLst>
          </p:nvPr>
        </p:nvGraphicFramePr>
        <p:xfrm>
          <a:off x="3779912" y="3385952"/>
          <a:ext cx="3097821" cy="5531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056" name="Equation" r:id="rId11" imgW="2349360" imgH="431640" progId="Equation.DSMT4">
                  <p:embed/>
                </p:oleObj>
              </mc:Choice>
              <mc:Fallback>
                <p:oleObj name="Equation" r:id="rId11" imgW="2349360" imgH="4316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912" y="3385952"/>
                        <a:ext cx="3097821" cy="55318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Прямоугольник 5"/>
          <p:cNvSpPr/>
          <p:nvPr/>
        </p:nvSpPr>
        <p:spPr>
          <a:xfrm>
            <a:off x="2273865" y="1612986"/>
            <a:ext cx="23468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orbital </a:t>
            </a:r>
            <a:r>
              <a:rPr lang="en-US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stability problem</a:t>
            </a: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"/>
          <p:cNvSpPr txBox="1">
            <a:spLocks/>
          </p:cNvSpPr>
          <p:nvPr/>
        </p:nvSpPr>
        <p:spPr bwMode="auto">
          <a:xfrm>
            <a:off x="8247063" y="6381750"/>
            <a:ext cx="503237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None/>
            </a:pPr>
            <a:r>
              <a:rPr lang="en-US" sz="1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7/11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7588" y="4567636"/>
            <a:ext cx="34725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 derivative of orbital </a:t>
            </a:r>
            <a:r>
              <a:rPr 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angular momentum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5821</TotalTime>
  <Words>602</Words>
  <Application>Microsoft Office PowerPoint</Application>
  <PresentationFormat>Экран (4:3)</PresentationFormat>
  <Paragraphs>130</Paragraphs>
  <Slides>14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Официальная</vt:lpstr>
      <vt:lpstr>Формула</vt:lpstr>
      <vt:lpstr>Equation</vt:lpstr>
      <vt:lpstr>Document</vt:lpstr>
      <vt:lpstr>The orbital stability of a test particle motion in the field of  two massive rotating bodies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abishevme</cp:lastModifiedBy>
  <cp:revision>292</cp:revision>
  <dcterms:created xsi:type="dcterms:W3CDTF">2009-03-13T15:26:06Z</dcterms:created>
  <dcterms:modified xsi:type="dcterms:W3CDTF">2017-07-04T04:56:53Z</dcterms:modified>
</cp:coreProperties>
</file>