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5"/>
  </p:notesMasterIdLst>
  <p:sldIdLst>
    <p:sldId id="256" r:id="rId2"/>
    <p:sldId id="263" r:id="rId3"/>
    <p:sldId id="262" r:id="rId4"/>
    <p:sldId id="265" r:id="rId5"/>
    <p:sldId id="272" r:id="rId6"/>
    <p:sldId id="268" r:id="rId7"/>
    <p:sldId id="273" r:id="rId8"/>
    <p:sldId id="274" r:id="rId9"/>
    <p:sldId id="275" r:id="rId10"/>
    <p:sldId id="276" r:id="rId11"/>
    <p:sldId id="277" r:id="rId12"/>
    <p:sldId id="282" r:id="rId13"/>
    <p:sldId id="27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 Gil Choi" initials="HGC" lastIdx="1" clrIdx="0">
    <p:extLst>
      <p:ext uri="{19B8F6BF-5375-455C-9EA6-DF929625EA0E}">
        <p15:presenceInfo xmlns:p15="http://schemas.microsoft.com/office/powerpoint/2012/main" userId="3853265b5d4cafc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86" d="100"/>
          <a:sy n="86" d="100"/>
        </p:scale>
        <p:origin x="5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65" d="100"/>
          <a:sy n="65" d="100"/>
        </p:scale>
        <p:origin x="2392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61874-2BB1-4CB3-9DAD-87A97D38CD4A}" type="datetimeFigureOut">
              <a:rPr lang="en-US" altLang="ko-KR"/>
              <a:t>7/4/2017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973138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62617-B524-4E25-95DF-4E66EC0474C4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150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973138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962617-B524-4E25-95DF-4E66EC0474C4}" type="slidenum">
              <a:rPr lang="en-US" altLang="ko-KR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22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973138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962617-B524-4E25-95DF-4E66EC0474C4}" type="slidenum">
              <a:rPr lang="en-US" altLang="ko-KR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422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962617-B524-4E25-95DF-4E66EC0474C4}" type="slidenum">
              <a:rPr lang="en-US" altLang="ko-KR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4179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6442-99E8-4B3D-8B86-4D85C7371186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502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7D68-FB6D-4BF6-9EAA-D136727A97E2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1706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5E96-1714-45CF-B06A-FC96B92085C1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2699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1DFB8A-C4BF-4D38-B93D-90C4085D2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2CE1F33-1B70-430C-BF56-462442A71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8D2AE-CD88-47ED-85E2-BD9B8D96014C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5139817-E495-452F-837B-2F3D05ACB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5C05F42-8D93-4639-A6BE-9C0287D58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6993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663262"/>
            <a:ext cx="7543801" cy="4205832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2000"/>
            </a:lvl1pPr>
          </a:lstStyle>
          <a:p>
            <a:fld id="{F5F8BAB9-8748-4048-B0C8-2E96A74015F7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40416A46-F6CA-48FF-B03B-D4C37DCE0B0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226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D2BD3-8BB8-4962-9D25-1F8F6F89E1F7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60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315F-E953-40A9-B268-98AB6EE48F31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798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8546F-B9BC-4B10-B88A-A99EEE823314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47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B808C-69EB-4D6F-8409-9AD9340DEF37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95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D1A8-B963-4189-8194-539731BB885F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008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9825A11-55BE-4D93-8C23-71EB98CE3815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172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D742F-8AD2-45D5-8E99-B6DAFF8793E1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75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ko-KR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151040"/>
            <a:ext cx="7543800" cy="9024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112500"/>
            <a:ext cx="7543801" cy="47565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FFFFFF"/>
                </a:solidFill>
              </a:defRPr>
            </a:lvl1pPr>
          </a:lstStyle>
          <a:p>
            <a:fld id="{D0D2A940-4D94-48D7-9AFA-991D5A47DDE5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FFFFF"/>
                </a:solidFill>
              </a:defRPr>
            </a:lvl1pPr>
          </a:lstStyle>
          <a:p>
            <a:fld id="{40416A46-F6CA-48FF-B03B-D4C37DCE0B0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822959" y="1053030"/>
            <a:ext cx="7471611" cy="484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84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/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0.xml"/><Relationship Id="rId7" Type="http://schemas.openxmlformats.org/officeDocument/2006/relationships/image" Target="../media/image16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0.png"/><Relationship Id="rId5" Type="http://schemas.openxmlformats.org/officeDocument/2006/relationships/tags" Target="../tags/tag12.xml"/><Relationship Id="rId10" Type="http://schemas.openxmlformats.org/officeDocument/2006/relationships/image" Target="../media/image19.png"/><Relationship Id="rId4" Type="http://schemas.openxmlformats.org/officeDocument/2006/relationships/tags" Target="../tags/tag11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E78EED-91B4-41DE-BA63-EC3944E93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59" y="758952"/>
            <a:ext cx="7485469" cy="3566160"/>
          </a:xfrm>
        </p:spPr>
        <p:txBody>
          <a:bodyPr>
            <a:normAutofit/>
          </a:bodyPr>
          <a:lstStyle/>
          <a:p>
            <a:r>
              <a:rPr lang="en-US" altLang="ko-KR" sz="3700" dirty="0">
                <a:solidFill>
                  <a:srgbClr val="333333"/>
                </a:solidFill>
              </a:rPr>
              <a:t>Effective-One-body BBH construction for Numerical Relativity BBH Initial data</a:t>
            </a:r>
            <a:endParaRPr lang="ko-KR" altLang="en-US" sz="3700" dirty="0">
              <a:solidFill>
                <a:schemeClr val="tx1"/>
              </a:solidFill>
              <a:latin typeface="맑은 고딕"/>
              <a:ea typeface="맑은 고딕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91D226D-ED0A-40F1-A779-253BE4BB00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dirty="0">
                <a:latin typeface="맑은 고딕"/>
                <a:ea typeface="맑은 고딕"/>
              </a:rPr>
              <a:t>Hangil choi </a:t>
            </a:r>
          </a:p>
          <a:p>
            <a:r>
              <a:rPr lang="ko-KR" altLang="en-US" dirty="0">
                <a:latin typeface="맑은 고딕"/>
                <a:ea typeface="맑은 고딕"/>
              </a:rPr>
              <a:t>Seoul National </a:t>
            </a:r>
            <a:r>
              <a:rPr lang="ko-KR" altLang="en-US" dirty="0" err="1">
                <a:latin typeface="맑은 고딕"/>
                <a:ea typeface="맑은 고딕"/>
              </a:rPr>
              <a:t>university</a:t>
            </a:r>
            <a:endParaRPr lang="en-US" altLang="ko-KR" dirty="0">
              <a:latin typeface="맑은 고딕"/>
              <a:ea typeface="맑은 고딕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FFDC90E7-7F99-4B6E-8ED2-98A5A155777B}"/>
              </a:ext>
            </a:extLst>
          </p:cNvPr>
          <p:cNvSpPr txBox="1">
            <a:spLocks/>
          </p:cNvSpPr>
          <p:nvPr/>
        </p:nvSpPr>
        <p:spPr>
          <a:xfrm>
            <a:off x="914375" y="5383924"/>
            <a:ext cx="7543800" cy="57993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latin typeface="맑은 고딕"/>
                <a:ea typeface="맑은 고딕"/>
              </a:rPr>
              <a:t>Icgac-xiii&amp;IK15</a:t>
            </a:r>
            <a:endParaRPr lang="ko-KR" altLang="en-US" dirty="0">
              <a:latin typeface="맑은 고딕"/>
              <a:ea typeface="맑은 고딕"/>
            </a:endParaRPr>
          </a:p>
          <a:p>
            <a:r>
              <a:rPr lang="en-US" altLang="ko-KR" dirty="0" err="1">
                <a:latin typeface="맑은 고딕"/>
                <a:ea typeface="맑은 고딕"/>
              </a:rPr>
              <a:t>july</a:t>
            </a:r>
            <a:r>
              <a:rPr lang="en-US" altLang="ko-KR" dirty="0">
                <a:latin typeface="맑은 고딕"/>
                <a:ea typeface="맑은 고딕"/>
              </a:rPr>
              <a:t> 04, 2017</a:t>
            </a:r>
          </a:p>
        </p:txBody>
      </p:sp>
    </p:spTree>
    <p:extLst>
      <p:ext uri="{BB962C8B-B14F-4D97-AF65-F5344CB8AC3E}">
        <p14:creationId xmlns:p14="http://schemas.microsoft.com/office/powerpoint/2010/main" val="1932367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6E43F8-9332-4B89-AE57-86CCFF52D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EOB construction</a:t>
            </a:r>
            <a:endParaRPr lang="ko-KR" altLang="en-US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DF40A1-BA51-4C5E-9F10-546C204CF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BAB9-8748-4048-B0C8-2E96A74015F7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9D96916-7997-41B5-9914-51317BF9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A95AF6-5842-49E3-A037-FCD85429D2FC}"/>
              </a:ext>
            </a:extLst>
          </p:cNvPr>
          <p:cNvSpPr txBox="1"/>
          <p:nvPr/>
        </p:nvSpPr>
        <p:spPr>
          <a:xfrm>
            <a:off x="822960" y="991822"/>
            <a:ext cx="71661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/>
              <a:t>New equation of motion</a:t>
            </a:r>
            <a:endParaRPr lang="ko-KR" altLang="en-US" sz="3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8B6551-55DD-43F5-BD88-9B9E25DC256C}"/>
              </a:ext>
            </a:extLst>
          </p:cNvPr>
          <p:cNvSpPr txBox="1"/>
          <p:nvPr/>
        </p:nvSpPr>
        <p:spPr>
          <a:xfrm>
            <a:off x="3886200" y="5136916"/>
            <a:ext cx="18372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/>
              <a:t>18 dim </a:t>
            </a:r>
            <a:endParaRPr lang="ko-KR" altLang="en-US" sz="3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8806E7-5D2B-4647-BD26-2CDB36433C42}"/>
              </a:ext>
            </a:extLst>
          </p:cNvPr>
          <p:cNvSpPr txBox="1"/>
          <p:nvPr/>
        </p:nvSpPr>
        <p:spPr>
          <a:xfrm>
            <a:off x="1726217" y="5744341"/>
            <a:ext cx="615723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/>
              <a:t>Each terms are simpler then it were in cartesian.</a:t>
            </a:r>
            <a:endParaRPr lang="ko-KR" altLang="en-US" sz="23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155CC09-CBF4-4617-9414-CB459D254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35" y="1893083"/>
            <a:ext cx="7045250" cy="319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83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E3973A-4F26-45BD-B1C8-346CF88A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EOB results</a:t>
            </a:r>
            <a:endParaRPr lang="ko-KR" altLang="en-US" dirty="0"/>
          </a:p>
        </p:txBody>
      </p:sp>
      <p:pic>
        <p:nvPicPr>
          <p:cNvPr id="7" name="그림 7" descr="스크린샷 2017-07-04 오전 7.46.4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300" y="1924050"/>
            <a:ext cx="3432864" cy="3663739"/>
          </a:xfrm>
          <a:prstGeom prst="rect">
            <a:avLst/>
          </a:prstGeom>
        </p:spPr>
      </p:pic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25757A5-10D2-462F-AD51-9B645E10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BAB9-8748-4048-B0C8-2E96A74015F7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44A08C4-C754-4C0A-B445-FFDC067D5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2D8911-838F-4E85-8AE0-DBFADA5C4C28}"/>
              </a:ext>
            </a:extLst>
          </p:cNvPr>
          <p:cNvSpPr txBox="1"/>
          <p:nvPr/>
        </p:nvSpPr>
        <p:spPr>
          <a:xfrm>
            <a:off x="822960" y="991822"/>
            <a:ext cx="7166188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000" b="1" dirty="0"/>
              <a:t>Non-spinning BBH mass ratio m</a:t>
            </a:r>
            <a:r>
              <a:rPr lang="en-US" altLang="ko-KR" sz="3000" b="1" baseline="-25000" dirty="0"/>
              <a:t>1</a:t>
            </a:r>
            <a:r>
              <a:rPr lang="en-US" altLang="ko-KR" sz="3000" b="1" dirty="0"/>
              <a:t>/m</a:t>
            </a:r>
            <a:r>
              <a:rPr lang="en-US" altLang="ko-KR" sz="3000" b="1" baseline="-25000" dirty="0"/>
              <a:t>2</a:t>
            </a:r>
            <a:r>
              <a:rPr lang="en-US" altLang="ko-KR" sz="3000" b="1" dirty="0"/>
              <a:t>=2</a:t>
            </a:r>
            <a:endParaRPr lang="ko-KR" altLang="en-US" sz="3000" b="1" dirty="0"/>
          </a:p>
        </p:txBody>
      </p:sp>
      <p:pic>
        <p:nvPicPr>
          <p:cNvPr id="9" name="그림 9" descr="스크린샷 2017-07-04 오전 7.48.4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055" y="2684433"/>
            <a:ext cx="3738142" cy="240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87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extLst/>
          </p:nvPr>
        </p:nvSpPr>
        <p:spPr/>
        <p:txBody>
          <a:bodyPr/>
          <a:lstStyle/>
          <a:p>
            <a:r>
              <a:rPr lang="ko-KR" altLang="en-US" dirty="0">
                <a:latin typeface="맑은 고딕"/>
                <a:ea typeface="맑은 고딕"/>
              </a:rPr>
              <a:t>EOB results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BAB9-8748-4048-B0C8-2E96A74015F7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9" name="TextBox 8">
            <a:extLst/>
          </p:cNvPr>
          <p:cNvSpPr txBox="1"/>
          <p:nvPr>
            <p:extLst/>
          </p:nvPr>
        </p:nvSpPr>
        <p:spPr>
          <a:xfrm>
            <a:off x="822960" y="991822"/>
            <a:ext cx="7166188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000" b="1" dirty="0"/>
              <a:t>Non-spinning BBH mass ratio m</a:t>
            </a:r>
            <a:r>
              <a:rPr lang="en-US" altLang="ko-KR" sz="3000" b="1" baseline="-25000" dirty="0"/>
              <a:t>1</a:t>
            </a:r>
            <a:r>
              <a:rPr lang="en-US" altLang="ko-KR" sz="3000" b="1" dirty="0"/>
              <a:t>/m</a:t>
            </a:r>
            <a:r>
              <a:rPr lang="en-US" altLang="ko-KR" sz="3000" b="1" baseline="-25000" dirty="0"/>
              <a:t>2</a:t>
            </a:r>
            <a:r>
              <a:rPr lang="en-US" altLang="ko-KR" sz="3000" b="1" dirty="0"/>
              <a:t>=2</a:t>
            </a:r>
            <a:endParaRPr lang="ko-KR" altLang="en-US" sz="3000" b="1" dirty="0"/>
          </a:p>
        </p:txBody>
      </p:sp>
      <p:pic>
        <p:nvPicPr>
          <p:cNvPr id="3" name="그림 5" descr="스크린샷 2017-07-04 오전 8.43.04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1521" y="1860951"/>
            <a:ext cx="75438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53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3EF6B8-EF5A-46C3-B212-C5F38FF59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Future works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CCC9179-F852-45B8-8506-A4C05B537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053514"/>
            <a:ext cx="7543801" cy="35421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sz="2800" dirty="0"/>
              <a:t>Verifying existence of Innermost Stable Circular Orbit(ISCO) for any (anti)aligned spin parameters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3000" dirty="0"/>
              <a:t>Comparison with NR waveform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ko-KR" sz="3000" dirty="0"/>
          </a:p>
          <a:p>
            <a:pPr>
              <a:buFont typeface="Wingdings" panose="05000000000000000000" pitchFamily="2" charset="2"/>
              <a:buChar char="§"/>
            </a:pPr>
            <a:endParaRPr lang="en-US" altLang="ko-KR" sz="3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3000" dirty="0"/>
              <a:t>Applying </a:t>
            </a:r>
            <a:r>
              <a:rPr lang="en-US" altLang="ko-KR" sz="3200" dirty="0" err="1"/>
              <a:t>P</a:t>
            </a:r>
            <a:r>
              <a:rPr lang="en-US" altLang="ko-KR" sz="3200" dirty="0" err="1">
                <a:ea typeface="바탕" panose="02030600000101010101" pitchFamily="18" charset="-127"/>
              </a:rPr>
              <a:t>ü</a:t>
            </a:r>
            <a:r>
              <a:rPr lang="en-US" altLang="ko-KR" sz="3200" dirty="0" err="1"/>
              <a:t>rrer’s</a:t>
            </a:r>
            <a:r>
              <a:rPr lang="en-US" altLang="ko-KR" sz="3200" dirty="0"/>
              <a:t> method for NR BBH</a:t>
            </a:r>
            <a:endParaRPr lang="en-US" altLang="ko-KR" sz="3000" dirty="0"/>
          </a:p>
          <a:p>
            <a:pPr>
              <a:buFont typeface="Wingdings" panose="05000000000000000000" pitchFamily="2" charset="2"/>
              <a:buChar char="§"/>
            </a:pPr>
            <a:endParaRPr lang="en-US" altLang="ko-KR" sz="3000" dirty="0"/>
          </a:p>
          <a:p>
            <a:pPr marL="0" indent="0">
              <a:buNone/>
            </a:pPr>
            <a:endParaRPr lang="en-US" altLang="ko-KR" sz="3000" dirty="0"/>
          </a:p>
          <a:p>
            <a:pPr>
              <a:buFont typeface="Wingdings" panose="05000000000000000000" pitchFamily="2" charset="2"/>
              <a:buChar char="§"/>
            </a:pPr>
            <a:endParaRPr lang="en-US" altLang="ko-KR" sz="3000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3998B76-C410-4A61-92AB-128B16FC8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BAB9-8748-4048-B0C8-2E96A74015F7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A06F5BC-C49A-488B-828C-E2C7655DC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401FBE-A7D1-4801-9CB7-6B426854EF71}"/>
              </a:ext>
            </a:extLst>
          </p:cNvPr>
          <p:cNvSpPr txBox="1"/>
          <p:nvPr/>
        </p:nvSpPr>
        <p:spPr>
          <a:xfrm>
            <a:off x="2207173" y="2561896"/>
            <a:ext cx="45798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/>
              <a:t>To confirm accuracy</a:t>
            </a:r>
            <a:endParaRPr lang="ko-KR" altLang="en-US" sz="3000" dirty="0"/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48610792-9A42-4DE4-BCAE-DFEA173BB4E5}"/>
              </a:ext>
            </a:extLst>
          </p:cNvPr>
          <p:cNvSpPr/>
          <p:nvPr/>
        </p:nvSpPr>
        <p:spPr>
          <a:xfrm>
            <a:off x="1552903" y="2735868"/>
            <a:ext cx="583324" cy="276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51AC01C-16ED-4B8B-A7C4-A445C6587118}"/>
              </a:ext>
            </a:extLst>
          </p:cNvPr>
          <p:cNvSpPr/>
          <p:nvPr/>
        </p:nvSpPr>
        <p:spPr>
          <a:xfrm>
            <a:off x="2849291" y="5036457"/>
            <a:ext cx="32956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02789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extLst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ea typeface="맑은 고딕"/>
              </a:rPr>
              <a:t>Motivation</a:t>
            </a:r>
            <a:r>
              <a:rPr lang="ko-KR" altLang="en-US" dirty="0">
                <a:ea typeface="맑은 고딕"/>
              </a:rPr>
              <a:t> 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표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86047361"/>
                  </p:ext>
                </p:extLst>
              </p:nvPr>
            </p:nvGraphicFramePr>
            <p:xfrm>
              <a:off x="1114458" y="2086579"/>
              <a:ext cx="7162439" cy="921051"/>
            </p:xfrm>
            <a:graphic>
              <a:graphicData uri="http://schemas.openxmlformats.org/drawingml/2006/table">
                <a:tbl>
                  <a:tblPr firstRow="1" bandRow="1">
                    <a:tableStyleId>{5FD0F851-EC5A-4D38-B0AD-8093EC10F338}</a:tableStyleId>
                  </a:tblPr>
                  <a:tblGrid>
                    <a:gridCol w="1946609">
                      <a:extLst>
                        <a:ext uri="{9D8B030D-6E8A-4147-A177-3AD203B41FA5}">
                          <a16:colId xmlns:a16="http://schemas.microsoft.com/office/drawing/2014/main" val="2347059311"/>
                        </a:ext>
                      </a:extLst>
                    </a:gridCol>
                    <a:gridCol w="1738610">
                      <a:extLst>
                        <a:ext uri="{9D8B030D-6E8A-4147-A177-3AD203B41FA5}">
                          <a16:colId xmlns:a16="http://schemas.microsoft.com/office/drawing/2014/main" val="578624734"/>
                        </a:ext>
                      </a:extLst>
                    </a:gridCol>
                    <a:gridCol w="1738610">
                      <a:extLst>
                        <a:ext uri="{9D8B030D-6E8A-4147-A177-3AD203B41FA5}">
                          <a16:colId xmlns:a16="http://schemas.microsoft.com/office/drawing/2014/main" val="2449251656"/>
                        </a:ext>
                      </a:extLst>
                    </a:gridCol>
                    <a:gridCol w="1738610">
                      <a:extLst>
                        <a:ext uri="{9D8B030D-6E8A-4147-A177-3AD203B41FA5}">
                          <a16:colId xmlns:a16="http://schemas.microsoft.com/office/drawing/2014/main" val="1702920226"/>
                        </a:ext>
                      </a:extLst>
                    </a:gridCol>
                  </a:tblGrid>
                  <a:tr h="304471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1500" dirty="0"/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2500" dirty="0"/>
                            <a:t>GW 150914</a:t>
                          </a:r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2500" dirty="0"/>
                            <a:t>GW 151216</a:t>
                          </a:r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2500" dirty="0"/>
                            <a:t>GW 170104</a:t>
                          </a:r>
                        </a:p>
                      </a:txBody>
                      <a:tcPr marL="74637" marR="74637" marT="37318" marB="37318"/>
                    </a:tc>
                    <a:extLst>
                      <a:ext uri="{0D108BD9-81ED-4DB2-BD59-A6C34878D82A}">
                        <a16:rowId xmlns:a16="http://schemas.microsoft.com/office/drawing/2014/main" val="1947499540"/>
                      </a:ext>
                    </a:extLst>
                  </a:tr>
                  <a:tr h="310442">
                    <a:tc>
                      <a:txBody>
                        <a:bodyPr/>
                        <a:lstStyle/>
                        <a:p>
                          <a:pPr algn="just" latinLnBrk="1"/>
                          <a:endParaRPr lang="ko-KR" altLang="en-US" sz="1500" dirty="0"/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  <m:t>−0.06</m:t>
                                    </m:r>
                                  </m:e>
                                  <m:sub>
                                    <m: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  <m:t>−0.14</m:t>
                                    </m:r>
                                  </m:sub>
                                  <m:sup>
                                    <m: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  <m:t>+0.14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ko-KR" altLang="en-US" sz="2500" baseline="0" dirty="0"/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  <m:t>0.21</m:t>
                                    </m:r>
                                  </m:e>
                                  <m:sub>
                                    <m: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  <m:t>−0.10</m:t>
                                    </m:r>
                                  </m:sub>
                                  <m:sup>
                                    <m: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  <m:t>+0.20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ko-KR" altLang="en-US" sz="2500" baseline="0" dirty="0"/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  <m:t>−0.12</m:t>
                                    </m:r>
                                  </m:e>
                                  <m:sub>
                                    <m: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  <m:t>−0.30</m:t>
                                    </m:r>
                                  </m:sub>
                                  <m:sup>
                                    <m:r>
                                      <a:rPr lang="en-US" altLang="ko-KR" sz="2500" b="0" i="1" baseline="0" smtClean="0">
                                        <a:latin typeface="Cambria Math" panose="02040503050406030204" pitchFamily="18" charset="0"/>
                                      </a:rPr>
                                      <m:t>+0.21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ko-KR" altLang="en-US" sz="2500" baseline="0" dirty="0"/>
                        </a:p>
                      </a:txBody>
                      <a:tcPr marL="74637" marR="74637" marT="37318" marB="37318"/>
                    </a:tc>
                    <a:extLst>
                      <a:ext uri="{0D108BD9-81ED-4DB2-BD59-A6C34878D82A}">
                        <a16:rowId xmlns:a16="http://schemas.microsoft.com/office/drawing/2014/main" val="41643927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표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86047361"/>
                  </p:ext>
                </p:extLst>
              </p:nvPr>
            </p:nvGraphicFramePr>
            <p:xfrm>
              <a:off x="1114458" y="2086579"/>
              <a:ext cx="7162439" cy="921051"/>
            </p:xfrm>
            <a:graphic>
              <a:graphicData uri="http://schemas.openxmlformats.org/drawingml/2006/table">
                <a:tbl>
                  <a:tblPr firstRow="1" bandRow="1">
                    <a:tableStyleId>{5FD0F851-EC5A-4D38-B0AD-8093EC10F338}</a:tableStyleId>
                  </a:tblPr>
                  <a:tblGrid>
                    <a:gridCol w="1946609">
                      <a:extLst>
                        <a:ext uri="{9D8B030D-6E8A-4147-A177-3AD203B41FA5}">
                          <a16:colId xmlns:a16="http://schemas.microsoft.com/office/drawing/2014/main" val="2347059311"/>
                        </a:ext>
                      </a:extLst>
                    </a:gridCol>
                    <a:gridCol w="1738610">
                      <a:extLst>
                        <a:ext uri="{9D8B030D-6E8A-4147-A177-3AD203B41FA5}">
                          <a16:colId xmlns:a16="http://schemas.microsoft.com/office/drawing/2014/main" val="578624734"/>
                        </a:ext>
                      </a:extLst>
                    </a:gridCol>
                    <a:gridCol w="1738610">
                      <a:extLst>
                        <a:ext uri="{9D8B030D-6E8A-4147-A177-3AD203B41FA5}">
                          <a16:colId xmlns:a16="http://schemas.microsoft.com/office/drawing/2014/main" val="2449251656"/>
                        </a:ext>
                      </a:extLst>
                    </a:gridCol>
                    <a:gridCol w="1738610">
                      <a:extLst>
                        <a:ext uri="{9D8B030D-6E8A-4147-A177-3AD203B41FA5}">
                          <a16:colId xmlns:a16="http://schemas.microsoft.com/office/drawing/2014/main" val="1702920226"/>
                        </a:ext>
                      </a:extLst>
                    </a:gridCol>
                  </a:tblGrid>
                  <a:tr h="455636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sz="1500" dirty="0"/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2500" dirty="0"/>
                            <a:t>GW 150914</a:t>
                          </a:r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2500" dirty="0"/>
                            <a:t>GW 151216</a:t>
                          </a:r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2500" dirty="0"/>
                            <a:t>GW 170104</a:t>
                          </a:r>
                        </a:p>
                      </a:txBody>
                      <a:tcPr marL="74637" marR="74637" marT="37318" marB="37318"/>
                    </a:tc>
                    <a:extLst>
                      <a:ext uri="{0D108BD9-81ED-4DB2-BD59-A6C34878D82A}">
                        <a16:rowId xmlns:a16="http://schemas.microsoft.com/office/drawing/2014/main" val="1947499540"/>
                      </a:ext>
                    </a:extLst>
                  </a:tr>
                  <a:tr h="465415">
                    <a:tc>
                      <a:txBody>
                        <a:bodyPr/>
                        <a:lstStyle/>
                        <a:p>
                          <a:pPr algn="just" latinLnBrk="1"/>
                          <a:endParaRPr lang="ko-KR" altLang="en-US" sz="1500" dirty="0"/>
                        </a:p>
                      </a:txBody>
                      <a:tcPr marL="74637" marR="74637" marT="37318" marB="37318"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74637" marR="74637" marT="37318" marB="37318">
                        <a:blipFill>
                          <a:blip r:embed="rId6"/>
                          <a:stretch>
                            <a:fillRect l="-112281" t="-109091" r="-200702" b="-1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74637" marR="74637" marT="37318" marB="37318">
                        <a:blipFill>
                          <a:blip r:embed="rId6"/>
                          <a:stretch>
                            <a:fillRect l="-211538" t="-109091" r="-100000" b="-1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74637" marR="74637" marT="37318" marB="37318">
                        <a:blipFill>
                          <a:blip r:embed="rId6"/>
                          <a:stretch>
                            <a:fillRect l="-312632" t="-109091" r="-351" b="-1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439278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5" name="그림 14">
            <a:extLst>
              <a:ext uri="{FF2B5EF4-FFF2-40B4-BE49-F238E27FC236}">
                <a16:creationId xmlns:a16="http://schemas.microsoft.com/office/drawing/2014/main" id="{B5C50FF2-CB90-4E59-8053-93C278F1D94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25" y="2660030"/>
            <a:ext cx="592381" cy="23238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C2D7E9C-B2CC-4E8D-87A5-E0608D6CA1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73" y="3116234"/>
            <a:ext cx="400676" cy="1859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A552C2-DB96-49EF-8A41-60D768C255A5}"/>
              </a:ext>
            </a:extLst>
          </p:cNvPr>
          <p:cNvSpPr txBox="1"/>
          <p:nvPr/>
        </p:nvSpPr>
        <p:spPr>
          <a:xfrm>
            <a:off x="1589088" y="3028950"/>
            <a:ext cx="751783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dirty="0"/>
              <a:t>: Effective </a:t>
            </a:r>
            <a:r>
              <a:rPr lang="en-US" altLang="ko-KR" dirty="0" err="1"/>
              <a:t>inspiral</a:t>
            </a:r>
            <a:r>
              <a:rPr lang="en-US" altLang="ko-KR" dirty="0"/>
              <a:t> spin.</a:t>
            </a:r>
            <a:endParaRPr lang="ko-KR" altLang="en-US" dirty="0">
              <a:latin typeface="맑은 고딕"/>
              <a:ea typeface="맑은 고딕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7846" y="1752571"/>
            <a:ext cx="1814996" cy="3231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ko-KR" sz="1500" dirty="0">
                <a:latin typeface="맑은 고딕"/>
                <a:ea typeface="맑은 고딕"/>
              </a:rPr>
              <a:t>Abbott et al.</a:t>
            </a:r>
            <a:r>
              <a:rPr lang="ko-KR" altLang="en-US" sz="1500" dirty="0">
                <a:latin typeface="맑은 고딕"/>
                <a:ea typeface="맑은 고딕"/>
              </a:rPr>
              <a:t> (2017)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1B4F64-3422-4084-9A32-88C5C3FBF872}"/>
              </a:ext>
            </a:extLst>
          </p:cNvPr>
          <p:cNvSpPr txBox="1"/>
          <p:nvPr/>
        </p:nvSpPr>
        <p:spPr>
          <a:xfrm>
            <a:off x="839800" y="1049625"/>
            <a:ext cx="5624809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000" b="1" dirty="0"/>
              <a:t>Needs of </a:t>
            </a:r>
            <a:r>
              <a:rPr lang="en-US" altLang="ko-KR" sz="3000" b="1" dirty="0" err="1"/>
              <a:t>Precessing</a:t>
            </a:r>
            <a:r>
              <a:rPr lang="en-US" altLang="ko-KR" sz="3000" b="1" dirty="0"/>
              <a:t> BBH model</a:t>
            </a:r>
            <a:endParaRPr lang="ko-KR" altLang="en-US" sz="3000" b="1" dirty="0">
              <a:latin typeface="맑은 고딕"/>
              <a:ea typeface="맑은 고딕"/>
            </a:endParaRP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E3B3691-20E9-4EF6-AE45-EE5CBC2FA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64544-28FA-4427-962A-F131E7B46011}" type="datetime1">
              <a:rPr lang="ko-KR" altLang="en-US" smtClean="0"/>
              <a:t>2017-07-04</a:t>
            </a:fld>
            <a:endParaRPr lang="ko-KR" altLang="en-US" dirty="0"/>
          </a:p>
        </p:txBody>
      </p:sp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A2BBA0EB-EBB8-4F17-9A73-8177517ED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2</a:t>
            </a:fld>
            <a:endParaRPr lang="ko-KR" altLang="en-US" dirty="0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0F8CF44B-45BF-4FAF-BE9A-03ED9F4BBE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101032"/>
            <a:ext cx="1188571" cy="302857"/>
          </a:xfrm>
          <a:prstGeom prst="rect">
            <a:avLst/>
          </a:prstGeom>
        </p:spPr>
      </p:pic>
      <p:sp>
        <p:nvSpPr>
          <p:cNvPr id="32" name="화살표: 오른쪽 31">
            <a:extLst>
              <a:ext uri="{FF2B5EF4-FFF2-40B4-BE49-F238E27FC236}">
                <a16:creationId xmlns:a16="http://schemas.microsoft.com/office/drawing/2014/main" id="{7FE44262-2270-4C78-9F3E-900572079C83}"/>
              </a:ext>
            </a:extLst>
          </p:cNvPr>
          <p:cNvSpPr/>
          <p:nvPr/>
        </p:nvSpPr>
        <p:spPr>
          <a:xfrm>
            <a:off x="3800475" y="4101032"/>
            <a:ext cx="591207" cy="333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>
            <p:extLst>
              <p:ext uri="{D42A27DB-BD31-4B8C-83A1-F6EECF244321}">
                <p14:modId xmlns:p14="http://schemas.microsoft.com/office/powerpoint/2010/main" val="715004519"/>
              </p:ext>
            </p:extLst>
          </p:nvPr>
        </p:nvSpPr>
        <p:spPr>
          <a:xfrm>
            <a:off x="4324350" y="4025551"/>
            <a:ext cx="4159850" cy="47783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o-KR" altLang="en-US" sz="2500" dirty="0"/>
              <a:t>Non-trivial </a:t>
            </a:r>
            <a:r>
              <a:rPr lang="ko-KR" altLang="en-US" sz="2500" dirty="0">
                <a:latin typeface="Calibri"/>
                <a:ea typeface="맑은 고딕"/>
              </a:rPr>
              <a:t>spin directions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298" y="5038725"/>
            <a:ext cx="79690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o-KR" altLang="en-US" sz="2500" b="1" spc="-100" dirty="0">
                <a:latin typeface="맑은 고딕"/>
                <a:ea typeface="맑은 고딕"/>
              </a:rPr>
              <a:t>Precessing BBH model is e</a:t>
            </a:r>
            <a:r>
              <a:rPr lang="en-US" altLang="ko-KR" sz="2500" b="1" spc="-100" dirty="0" err="1">
                <a:latin typeface="맑은 고딕"/>
                <a:ea typeface="맑은 고딕"/>
              </a:rPr>
              <a:t>ss</a:t>
            </a:r>
            <a:r>
              <a:rPr lang="ko-KR" altLang="en-US" sz="2500" b="1" spc="-100" dirty="0">
                <a:latin typeface="맑은 고딕"/>
                <a:ea typeface="맑은 고딕"/>
              </a:rPr>
              <a:t>ential for GW analysis!</a:t>
            </a:r>
            <a:endParaRPr lang="ko-KR" altLang="en-US" sz="2500" b="1" spc="-100" dirty="0"/>
          </a:p>
        </p:txBody>
      </p:sp>
    </p:spTree>
    <p:extLst>
      <p:ext uri="{BB962C8B-B14F-4D97-AF65-F5344CB8AC3E}">
        <p14:creationId xmlns:p14="http://schemas.microsoft.com/office/powerpoint/2010/main" val="3295177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8C4B6B-F88D-4DFC-B151-014B3594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ea typeface="맑은 고딕"/>
              </a:rPr>
              <a:t>Motivation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33F85EA-E807-4DB1-98C9-024B854D5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925" y="1695450"/>
            <a:ext cx="7247627" cy="2300123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sz="3000" dirty="0">
                <a:latin typeface="맑은 고딕"/>
                <a:ea typeface="맑은 고딕"/>
              </a:rPr>
              <a:t>Approximation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ko-KR" altLang="en-US" sz="2300" dirty="0">
                <a:latin typeface="맑은 고딕"/>
                <a:ea typeface="맑은 고딕"/>
              </a:rPr>
              <a:t>Post-</a:t>
            </a:r>
            <a:r>
              <a:rPr lang="ko-KR" altLang="en-US" sz="2300" dirty="0" err="1">
                <a:latin typeface="맑은 고딕"/>
                <a:ea typeface="맑은 고딕"/>
              </a:rPr>
              <a:t>Newtonian</a:t>
            </a:r>
            <a:r>
              <a:rPr lang="ko-KR" altLang="en-US" sz="2300" dirty="0">
                <a:latin typeface="맑은 고딕"/>
                <a:ea typeface="맑은 고딕"/>
              </a:rPr>
              <a:t> </a:t>
            </a:r>
            <a:r>
              <a:rPr lang="ko-KR" altLang="en-US" sz="2300" dirty="0" err="1">
                <a:latin typeface="맑은 고딕"/>
                <a:ea typeface="맑은 고딕"/>
              </a:rPr>
              <a:t>formalism</a:t>
            </a:r>
            <a:endParaRPr lang="ko-KR" altLang="en-US" sz="2300" dirty="0">
              <a:latin typeface="맑은 고딕"/>
              <a:ea typeface="맑은 고딕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ko-KR" altLang="en-US" sz="2300" dirty="0" err="1">
                <a:latin typeface="맑은 고딕"/>
                <a:ea typeface="맑은 고딕"/>
              </a:rPr>
              <a:t>Effective</a:t>
            </a:r>
            <a:r>
              <a:rPr lang="ko-KR" altLang="en-US" sz="2300" dirty="0">
                <a:latin typeface="맑은 고딕"/>
                <a:ea typeface="맑은 고딕"/>
              </a:rPr>
              <a:t>-One-</a:t>
            </a:r>
            <a:r>
              <a:rPr lang="ko-KR" altLang="en-US" sz="2300" dirty="0" err="1">
                <a:latin typeface="맑은 고딕"/>
                <a:ea typeface="맑은 고딕"/>
              </a:rPr>
              <a:t>Body</a:t>
            </a:r>
            <a:r>
              <a:rPr lang="ko-KR" altLang="en-US" sz="2300" dirty="0">
                <a:latin typeface="맑은 고딕"/>
                <a:ea typeface="맑은 고딕"/>
              </a:rPr>
              <a:t> formalism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3000" dirty="0">
                <a:latin typeface="맑은 고딕"/>
                <a:ea typeface="맑은 고딕"/>
              </a:rPr>
              <a:t>Full</a:t>
            </a:r>
            <a:r>
              <a:rPr lang="ko-KR" altLang="en-US" sz="3000" dirty="0">
                <a:latin typeface="맑은 고딕"/>
                <a:ea typeface="맑은 고딕"/>
              </a:rPr>
              <a:t> </a:t>
            </a:r>
            <a:r>
              <a:rPr lang="en-US" altLang="ko-KR" sz="3000" dirty="0">
                <a:latin typeface="맑은 고딕"/>
                <a:ea typeface="맑은 고딕"/>
              </a:rPr>
              <a:t>General Relativity</a:t>
            </a:r>
            <a:endParaRPr lang="ko-KR" altLang="en-US" sz="3000" dirty="0">
              <a:latin typeface="맑은 고딕"/>
              <a:ea typeface="맑은 고딕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ko-KR" altLang="en-US" sz="2300" dirty="0">
                <a:latin typeface="맑은 고딕"/>
                <a:ea typeface="맑은 고딕"/>
              </a:rPr>
              <a:t>Numerical Relativity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D5164D-5156-4F35-90EE-FD3DE976CC63}"/>
              </a:ext>
            </a:extLst>
          </p:cNvPr>
          <p:cNvSpPr txBox="1"/>
          <p:nvPr/>
        </p:nvSpPr>
        <p:spPr>
          <a:xfrm>
            <a:off x="822960" y="1049625"/>
            <a:ext cx="4394200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3000" b="1" dirty="0"/>
              <a:t>BBH Models</a:t>
            </a:r>
            <a:endParaRPr lang="ko-KR" altLang="en-US" sz="3000" b="1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B0DC061-7215-4B95-B8FD-0D85AB2B9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0E4A-CD3C-4EEF-A374-98165C7B59CB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6792CC-00CE-4C36-AE4C-E65DBC945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3</a:t>
            </a:fld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77D9C8-EFF1-4D7B-A831-81305BB9E3C8}"/>
              </a:ext>
            </a:extLst>
          </p:cNvPr>
          <p:cNvSpPr txBox="1"/>
          <p:nvPr/>
        </p:nvSpPr>
        <p:spPr>
          <a:xfrm>
            <a:off x="1441757" y="4087400"/>
            <a:ext cx="25224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/>
              <a:t>Initial</a:t>
            </a:r>
            <a:r>
              <a:rPr lang="ko-KR" altLang="en-US" sz="3000" dirty="0"/>
              <a:t> </a:t>
            </a:r>
            <a:r>
              <a:rPr lang="en-US" altLang="ko-KR" sz="3000" dirty="0"/>
              <a:t>data</a:t>
            </a:r>
            <a:endParaRPr lang="ko-KR" altLang="en-US" sz="30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5BF1883-7841-43A5-8196-AF38CA1FE4BE}"/>
              </a:ext>
            </a:extLst>
          </p:cNvPr>
          <p:cNvSpPr/>
          <p:nvPr/>
        </p:nvSpPr>
        <p:spPr>
          <a:xfrm>
            <a:off x="1214909" y="4733225"/>
            <a:ext cx="2349062" cy="12060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ECAB71D7-0C23-4241-ADAE-72F6E1A8D90E}"/>
              </a:ext>
            </a:extLst>
          </p:cNvPr>
          <p:cNvSpPr/>
          <p:nvPr/>
        </p:nvSpPr>
        <p:spPr>
          <a:xfrm rot="10800000">
            <a:off x="4248804" y="3641834"/>
            <a:ext cx="1095703" cy="197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BAAD40-A42C-496D-944C-D6F821DDE654}"/>
              </a:ext>
            </a:extLst>
          </p:cNvPr>
          <p:cNvSpPr txBox="1"/>
          <p:nvPr/>
        </p:nvSpPr>
        <p:spPr>
          <a:xfrm>
            <a:off x="5502165" y="3501841"/>
            <a:ext cx="21992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Ultimate Goal!</a:t>
            </a:r>
            <a:endParaRPr lang="ko-KR" altLang="en-US" sz="2500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08986D93-2EF0-4C13-A75A-D1333AC93D9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55" y="4784250"/>
            <a:ext cx="1748569" cy="44342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1C82713C-6092-4EEB-AA4A-F3F021F3A9A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67" y="5418299"/>
            <a:ext cx="921143" cy="441143"/>
          </a:xfrm>
          <a:prstGeom prst="rect">
            <a:avLst/>
          </a:prstGeom>
        </p:spPr>
      </p:pic>
      <p:sp>
        <p:nvSpPr>
          <p:cNvPr id="24" name="화살표: 오른쪽 23">
            <a:extLst>
              <a:ext uri="{FF2B5EF4-FFF2-40B4-BE49-F238E27FC236}">
                <a16:creationId xmlns:a16="http://schemas.microsoft.com/office/drawing/2014/main" id="{2856B89D-FE44-499A-AC02-8ECE01BDE21A}"/>
              </a:ext>
            </a:extLst>
          </p:cNvPr>
          <p:cNvSpPr/>
          <p:nvPr/>
        </p:nvSpPr>
        <p:spPr>
          <a:xfrm>
            <a:off x="3831023" y="5147441"/>
            <a:ext cx="1174531" cy="2708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90054F-DCC0-41FA-B93A-E80DBF75D8DD}"/>
              </a:ext>
            </a:extLst>
          </p:cNvPr>
          <p:cNvSpPr txBox="1"/>
          <p:nvPr/>
        </p:nvSpPr>
        <p:spPr>
          <a:xfrm>
            <a:off x="5292394" y="4912208"/>
            <a:ext cx="315792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b="1" dirty="0"/>
              <a:t>BBH space-time</a:t>
            </a:r>
            <a:endParaRPr lang="ko-KR" alt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132641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8C4B6B-F88D-4DFC-B151-014B3594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Motivation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D5164D-5156-4F35-90EE-FD3DE976CC63}"/>
              </a:ext>
            </a:extLst>
          </p:cNvPr>
          <p:cNvSpPr txBox="1"/>
          <p:nvPr/>
        </p:nvSpPr>
        <p:spPr>
          <a:xfrm>
            <a:off x="751165" y="1053514"/>
            <a:ext cx="71661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/>
              <a:t>Quasi-Circular(Spherical) Orbit</a:t>
            </a:r>
            <a:endParaRPr lang="ko-KR" altLang="en-US" sz="3000" b="1" dirty="0"/>
          </a:p>
        </p:txBody>
      </p:sp>
      <p:sp>
        <p:nvSpPr>
          <p:cNvPr id="8" name="TextBox 7"/>
          <p:cNvSpPr txBox="1"/>
          <p:nvPr>
            <p:extLst>
              <p:ext uri="{D42A27DB-BD31-4B8C-83A1-F6EECF244321}">
                <p14:modId xmlns:p14="http://schemas.microsoft.com/office/powerpoint/2010/main" val="2042380887"/>
              </p:ext>
            </p:extLst>
          </p:nvPr>
        </p:nvSpPr>
        <p:spPr>
          <a:xfrm>
            <a:off x="6280964" y="5082259"/>
            <a:ext cx="2194165" cy="32385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ko-KR" altLang="en-US" sz="1500" dirty="0" err="1">
                <a:latin typeface="맑은 고딕"/>
                <a:ea typeface="맑은 고딕"/>
              </a:rPr>
              <a:t>Ruchlin</a:t>
            </a:r>
            <a:r>
              <a:rPr lang="ko-KR" altLang="en-US" sz="1500" dirty="0">
                <a:latin typeface="맑은 고딕"/>
                <a:ea typeface="맑은 고딕"/>
              </a:rPr>
              <a:t> (2017)</a:t>
            </a:r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C162C8F4-6E01-46CF-8BFD-70CB090C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3DF41-871E-48FD-A558-8A66EDE97244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C77CD8A-A00E-4B27-B47E-1241E6A0E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4</a:t>
            </a:fld>
            <a:endParaRPr lang="ko-KR" altLang="en-US" dirty="0"/>
          </a:p>
        </p:txBody>
      </p:sp>
      <p:pic>
        <p:nvPicPr>
          <p:cNvPr id="13" name="그림 13" descr="스크린샷 2017-07-04 오전 5.24.04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34554" y="1770932"/>
            <a:ext cx="3369721" cy="3266152"/>
          </a:xfrm>
          <a:prstGeom prst="rect">
            <a:avLst/>
          </a:prstGeom>
        </p:spPr>
      </p:pic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9C79AF0D-338F-44BA-BED9-52CB909239A3}"/>
              </a:ext>
            </a:extLst>
          </p:cNvPr>
          <p:cNvSpPr txBox="1">
            <a:spLocks/>
          </p:cNvSpPr>
          <p:nvPr/>
        </p:nvSpPr>
        <p:spPr>
          <a:xfrm>
            <a:off x="822960" y="1955988"/>
            <a:ext cx="4458488" cy="3081096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ko-KR" sz="3000" dirty="0"/>
              <a:t>Orbit of BBH near merger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300" dirty="0"/>
              <a:t>Due to GW emission</a:t>
            </a:r>
          </a:p>
          <a:p>
            <a:pPr marL="201168" lvl="1" indent="0">
              <a:buNone/>
            </a:pPr>
            <a:r>
              <a:rPr lang="en-US" altLang="ko-KR" sz="2300" dirty="0"/>
              <a:t>   (Peters (1963))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3000" dirty="0"/>
              <a:t> Quasi-Circular initial data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altLang="ko-KR" sz="2300" dirty="0" err="1"/>
              <a:t>Husa</a:t>
            </a:r>
            <a:r>
              <a:rPr lang="en-US" altLang="ko-KR" sz="2300" dirty="0"/>
              <a:t> (2008), </a:t>
            </a:r>
            <a:r>
              <a:rPr lang="en-US" altLang="ko-KR" sz="2300" dirty="0" err="1"/>
              <a:t>Tichy</a:t>
            </a:r>
            <a:r>
              <a:rPr lang="en-US" altLang="ko-KR" sz="2300" dirty="0"/>
              <a:t> (2011), Healy (2017) - PN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altLang="ko-KR" sz="2300" dirty="0" err="1"/>
              <a:t>P</a:t>
            </a:r>
            <a:r>
              <a:rPr lang="en-US" altLang="ko-KR" sz="2300" dirty="0" err="1">
                <a:ea typeface="바탕" panose="02030600000101010101" pitchFamily="18" charset="-127"/>
              </a:rPr>
              <a:t>ü</a:t>
            </a:r>
            <a:r>
              <a:rPr lang="en-US" altLang="ko-KR" sz="2300" dirty="0" err="1"/>
              <a:t>rrer</a:t>
            </a:r>
            <a:r>
              <a:rPr lang="en-US" altLang="ko-KR" sz="2300" dirty="0"/>
              <a:t> (2012) – EOB</a:t>
            </a:r>
          </a:p>
          <a:p>
            <a:pPr marL="90932">
              <a:buFont typeface="Wingdings" panose="05000000000000000000" pitchFamily="2" charset="2"/>
              <a:buChar char="§"/>
            </a:pPr>
            <a:endParaRPr lang="en-US" altLang="ko-KR" sz="2500" dirty="0"/>
          </a:p>
          <a:p>
            <a:pPr lvl="1">
              <a:buFont typeface="Wingdings" panose="05000000000000000000" pitchFamily="2" charset="2"/>
              <a:buChar char="§"/>
            </a:pPr>
            <a:endParaRPr lang="en-US" altLang="ko-KR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altLang="ko-K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B975E-0977-4200-BC35-B51E1AC9622B}"/>
              </a:ext>
            </a:extLst>
          </p:cNvPr>
          <p:cNvSpPr txBox="1"/>
          <p:nvPr/>
        </p:nvSpPr>
        <p:spPr>
          <a:xfrm>
            <a:off x="1651865" y="4826267"/>
            <a:ext cx="46173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Motivation of EOB model construction</a:t>
            </a:r>
            <a:endParaRPr lang="ko-KR" altLang="en-US" sz="2500" dirty="0"/>
          </a:p>
        </p:txBody>
      </p:sp>
      <p:sp>
        <p:nvSpPr>
          <p:cNvPr id="15" name="화살표: 오른쪽 14">
            <a:extLst>
              <a:ext uri="{FF2B5EF4-FFF2-40B4-BE49-F238E27FC236}">
                <a16:creationId xmlns:a16="http://schemas.microsoft.com/office/drawing/2014/main" id="{E008B339-B47C-4EE9-AA7D-5ED716079C7D}"/>
              </a:ext>
            </a:extLst>
          </p:cNvPr>
          <p:cNvSpPr/>
          <p:nvPr/>
        </p:nvSpPr>
        <p:spPr>
          <a:xfrm>
            <a:off x="1258108" y="4948136"/>
            <a:ext cx="408561" cy="2523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967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637530-C87C-453F-8B60-6399650D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Effective One Body Formalism</a:t>
            </a:r>
            <a:endParaRPr lang="ko-KR" altLang="en-US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C8A8B39-C899-442E-831B-674436ABB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BAB9-8748-4048-B0C8-2E96A74015F7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5F1CD37-2625-4CC1-ADE8-B4AD697DF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58A4359-D6E0-4F21-A40E-CE75E5012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33" y="1441543"/>
            <a:ext cx="3735375" cy="20770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06BC1A-C7F8-4D91-B406-16D31B2331AE}"/>
              </a:ext>
            </a:extLst>
          </p:cNvPr>
          <p:cNvSpPr txBox="1"/>
          <p:nvPr/>
        </p:nvSpPr>
        <p:spPr>
          <a:xfrm>
            <a:off x="751165" y="975674"/>
            <a:ext cx="71661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/>
              <a:t>Effective One Body Model</a:t>
            </a:r>
            <a:endParaRPr lang="ko-KR" altLang="en-US" sz="30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7DE309C-E48F-40AF-A3B8-A5E4606FD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25" y="4402667"/>
            <a:ext cx="3523683" cy="1397000"/>
          </a:xfrm>
          <a:prstGeom prst="rect">
            <a:avLst/>
          </a:prstGeom>
        </p:spPr>
      </p:pic>
      <p:sp>
        <p:nvSpPr>
          <p:cNvPr id="9" name="화살표: 아래쪽 8">
            <a:extLst>
              <a:ext uri="{FF2B5EF4-FFF2-40B4-BE49-F238E27FC236}">
                <a16:creationId xmlns:a16="http://schemas.microsoft.com/office/drawing/2014/main" id="{1B1260C1-DD6C-4107-AA4C-309819E4E476}"/>
              </a:ext>
            </a:extLst>
          </p:cNvPr>
          <p:cNvSpPr/>
          <p:nvPr/>
        </p:nvSpPr>
        <p:spPr>
          <a:xfrm>
            <a:off x="2472263" y="3518570"/>
            <a:ext cx="313267" cy="520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29CF3B-D6F9-4344-893A-5FF3DDB84C7B}"/>
              </a:ext>
            </a:extLst>
          </p:cNvPr>
          <p:cNvSpPr txBox="1"/>
          <p:nvPr/>
        </p:nvSpPr>
        <p:spPr>
          <a:xfrm>
            <a:off x="6112932" y="2077587"/>
            <a:ext cx="188814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00" dirty="0"/>
              <a:t>BBH</a:t>
            </a:r>
            <a:endParaRPr lang="ko-KR" altLang="en-US" sz="4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31396D-45C6-4D41-87CE-3723C74B2A32}"/>
              </a:ext>
            </a:extLst>
          </p:cNvPr>
          <p:cNvSpPr txBox="1"/>
          <p:nvPr/>
        </p:nvSpPr>
        <p:spPr>
          <a:xfrm>
            <a:off x="5283276" y="4476228"/>
            <a:ext cx="33189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/>
              <a:t>Test particle + Curved metric</a:t>
            </a:r>
            <a:endParaRPr lang="ko-KR" altLang="en-US" sz="4000" dirty="0"/>
          </a:p>
        </p:txBody>
      </p:sp>
      <p:sp>
        <p:nvSpPr>
          <p:cNvPr id="12" name="화살표: 아래쪽 11">
            <a:extLst>
              <a:ext uri="{FF2B5EF4-FFF2-40B4-BE49-F238E27FC236}">
                <a16:creationId xmlns:a16="http://schemas.microsoft.com/office/drawing/2014/main" id="{AD841DEA-C8E2-4233-A245-B6CA17BE3B4D}"/>
              </a:ext>
            </a:extLst>
          </p:cNvPr>
          <p:cNvSpPr/>
          <p:nvPr/>
        </p:nvSpPr>
        <p:spPr>
          <a:xfrm>
            <a:off x="6629476" y="3480040"/>
            <a:ext cx="313267" cy="520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930C4E-5A6F-4972-930E-F4234C5963C2}"/>
              </a:ext>
            </a:extLst>
          </p:cNvPr>
          <p:cNvSpPr txBox="1"/>
          <p:nvPr/>
        </p:nvSpPr>
        <p:spPr>
          <a:xfrm>
            <a:off x="3586657" y="5892800"/>
            <a:ext cx="37422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 err="1"/>
              <a:t>Buonanno</a:t>
            </a:r>
            <a:r>
              <a:rPr lang="en-US" altLang="ko-KR" sz="2500" dirty="0"/>
              <a:t> (1999)</a:t>
            </a:r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1887600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EA2CD8-AD51-4D3B-BA61-30C76D79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1" y="445939"/>
            <a:ext cx="10058400" cy="602063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Effective One Body Formalism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649C85-4770-4039-A890-B4FDCC35016C}"/>
              </a:ext>
            </a:extLst>
          </p:cNvPr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1148511846"/>
              </p:ext>
            </p:extLst>
          </p:nvPr>
        </p:nvSpPr>
        <p:spPr>
          <a:xfrm>
            <a:off x="812800" y="2540006"/>
            <a:ext cx="4355546" cy="2262940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sz="3000" dirty="0"/>
              <a:t>Equation of motion – ODE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altLang="ko-KR" sz="2800" dirty="0"/>
              <a:t>Fast calculation</a:t>
            </a:r>
          </a:p>
          <a:p>
            <a:pPr marL="90932">
              <a:buFont typeface="Wingdings" panose="05000000000000000000" pitchFamily="2" charset="2"/>
              <a:buChar char="§"/>
            </a:pPr>
            <a:r>
              <a:rPr lang="en-US" altLang="ko-KR" sz="3000" dirty="0"/>
              <a:t>Good approximation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altLang="ko-KR" sz="2800" dirty="0"/>
              <a:t>Even near merger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9091F-8394-4315-84F7-F4CA734D18E0}"/>
              </a:ext>
            </a:extLst>
          </p:cNvPr>
          <p:cNvSpPr txBox="1"/>
          <p:nvPr/>
        </p:nvSpPr>
        <p:spPr>
          <a:xfrm>
            <a:off x="751165" y="975674"/>
            <a:ext cx="71661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/>
              <a:t>Effective One Body Model</a:t>
            </a:r>
            <a:endParaRPr lang="ko-KR" altLang="en-US" sz="3000" b="1" dirty="0"/>
          </a:p>
        </p:txBody>
      </p:sp>
      <p:pic>
        <p:nvPicPr>
          <p:cNvPr id="5" name="그림 5" descr="스크린샷 2017-07-03 오전 9.40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676" y="1749947"/>
            <a:ext cx="3895396" cy="38796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01EFFA-994D-4C34-9120-DDC47D669926}"/>
              </a:ext>
            </a:extLst>
          </p:cNvPr>
          <p:cNvSpPr txBox="1"/>
          <p:nvPr/>
        </p:nvSpPr>
        <p:spPr>
          <a:xfrm>
            <a:off x="6541047" y="5670842"/>
            <a:ext cx="2058129" cy="373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/>
              <a:t>Buonanno</a:t>
            </a:r>
            <a:r>
              <a:rPr lang="en-US" altLang="ko-KR" dirty="0"/>
              <a:t> (2009)</a:t>
            </a:r>
            <a:endParaRPr lang="ko-KR" altLang="en-US" dirty="0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490E520-A356-4788-8C41-343818E00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C9A-38CB-4238-9165-1491D5BA3801}" type="datetime1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C41121FC-CE9B-454D-BA46-D6C820230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484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295031-0D57-4B69-A71A-3BA78E013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Effective One Body Formalism</a:t>
            </a:r>
            <a:endParaRPr lang="ko-KR" altLang="en-US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2361159-7A9E-4A77-A479-55AC22CFA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BAB9-8748-4048-B0C8-2E96A74015F7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A8C8493-F264-43AC-91D7-7E208FCB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1D77BB-90E6-455C-8E73-15075A6FA0B0}"/>
              </a:ext>
            </a:extLst>
          </p:cNvPr>
          <p:cNvSpPr txBox="1"/>
          <p:nvPr/>
        </p:nvSpPr>
        <p:spPr>
          <a:xfrm>
            <a:off x="822959" y="975674"/>
            <a:ext cx="71661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/>
              <a:t>Effective One Body Model</a:t>
            </a:r>
            <a:endParaRPr lang="ko-KR" altLang="en-US" sz="30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B99A1DE-3AB6-45A8-B265-3E616CF71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803" y="2031773"/>
            <a:ext cx="7001932" cy="4725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E05958-EBD4-44D9-B5F0-F09C12770ABF}"/>
              </a:ext>
            </a:extLst>
          </p:cNvPr>
          <p:cNvSpPr txBox="1"/>
          <p:nvPr/>
        </p:nvSpPr>
        <p:spPr>
          <a:xfrm>
            <a:off x="822959" y="1518080"/>
            <a:ext cx="42587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/>
              <a:t>Hamiltonian of test mass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DADF0D-B006-48BD-98B3-A27F335E4E74}"/>
              </a:ext>
            </a:extLst>
          </p:cNvPr>
          <p:cNvSpPr txBox="1"/>
          <p:nvPr/>
        </p:nvSpPr>
        <p:spPr>
          <a:xfrm>
            <a:off x="2963917" y="2572833"/>
            <a:ext cx="51868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Specific form : SEOBNRv4 (</a:t>
            </a:r>
            <a:r>
              <a:rPr lang="en-US" altLang="ko-KR" sz="2500" dirty="0" err="1"/>
              <a:t>Boh</a:t>
            </a:r>
            <a:r>
              <a:rPr lang="en-US" altLang="ko-KR" sz="2500" dirty="0" err="1">
                <a:ea typeface="바탕" panose="02030600000101010101" pitchFamily="18" charset="-127"/>
              </a:rPr>
              <a:t>é</a:t>
            </a:r>
            <a:r>
              <a:rPr lang="en-US" altLang="ko-KR" sz="2500" dirty="0">
                <a:ea typeface="바탕" panose="02030600000101010101" pitchFamily="18" charset="-127"/>
              </a:rPr>
              <a:t> (2017)</a:t>
            </a:r>
            <a:r>
              <a:rPr lang="en-US" altLang="ko-KR" sz="2500" dirty="0"/>
              <a:t>)</a:t>
            </a:r>
            <a:endParaRPr lang="ko-KR" altLang="en-US" sz="25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1FD8B7F-0E6D-4064-B705-5EAA3B627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025" y="4005616"/>
            <a:ext cx="5791669" cy="17458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3DE493-DA40-4133-8182-BD139D7D1673}"/>
              </a:ext>
            </a:extLst>
          </p:cNvPr>
          <p:cNvSpPr txBox="1"/>
          <p:nvPr/>
        </p:nvSpPr>
        <p:spPr>
          <a:xfrm>
            <a:off x="932227" y="3434935"/>
            <a:ext cx="61500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/>
              <a:t>Hamiltonian equation of motion </a:t>
            </a:r>
            <a:r>
              <a:rPr lang="en-US" altLang="ko-KR" dirty="0"/>
              <a:t> 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4E47345-EBCD-45D2-9393-9CECCAFB6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252" y="5728848"/>
            <a:ext cx="3560627" cy="5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76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35B16B-AB96-4546-8981-139AEA8AC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EOB construction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4B987EA-B5FE-4434-B137-1BBA6A742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607512"/>
            <a:ext cx="7543801" cy="5966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sz="3000" dirty="0"/>
              <a:t>Too many dynamic variables</a:t>
            </a:r>
            <a:endParaRPr lang="ko-KR" altLang="en-US" sz="3000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F142D3-9882-408E-B181-16C7A2753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BAB9-8748-4048-B0C8-2E96A74015F7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F5BC17F-3DD9-4DE9-A4F2-E2F239AC4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102062-1DEB-41ED-BA24-5ED37C76AB35}"/>
              </a:ext>
            </a:extLst>
          </p:cNvPr>
          <p:cNvSpPr txBox="1"/>
          <p:nvPr/>
        </p:nvSpPr>
        <p:spPr>
          <a:xfrm>
            <a:off x="822959" y="1053514"/>
            <a:ext cx="71661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/>
              <a:t>Difficulties in memory management</a:t>
            </a:r>
            <a:endParaRPr lang="ko-KR" altLang="en-US" sz="3000" b="1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F42E119-9EEB-4037-8301-40A35D14D7D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271" y="2445315"/>
            <a:ext cx="742134" cy="44586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A5B2510-3A18-4968-AF15-F7EA4DD87C2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33" y="2327715"/>
            <a:ext cx="2100266" cy="5690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93D48C-6645-424B-86FB-5F3F81A77276}"/>
              </a:ext>
            </a:extLst>
          </p:cNvPr>
          <p:cNvSpPr txBox="1"/>
          <p:nvPr/>
        </p:nvSpPr>
        <p:spPr>
          <a:xfrm>
            <a:off x="968231" y="2972185"/>
            <a:ext cx="328221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6 dim</a:t>
            </a:r>
          </a:p>
          <a:p>
            <a:pPr algn="ctr"/>
            <a:r>
              <a:rPr lang="en-US" altLang="ko-KR" sz="2500" dirty="0"/>
              <a:t>Aligned/Anti-Aligned BBH</a:t>
            </a:r>
            <a:endParaRPr lang="ko-KR" altLang="en-US" sz="25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DC80F07-D1BA-43AF-996C-5A39C5D1607D}"/>
              </a:ext>
            </a:extLst>
          </p:cNvPr>
          <p:cNvSpPr/>
          <p:nvPr/>
        </p:nvSpPr>
        <p:spPr>
          <a:xfrm>
            <a:off x="1135781" y="3060834"/>
            <a:ext cx="2983832" cy="1232033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0256F2-5A92-4537-BEF5-1B1D8676AF75}"/>
              </a:ext>
            </a:extLst>
          </p:cNvPr>
          <p:cNvSpPr txBox="1"/>
          <p:nvPr/>
        </p:nvSpPr>
        <p:spPr>
          <a:xfrm>
            <a:off x="4635139" y="3164545"/>
            <a:ext cx="32822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12 dim</a:t>
            </a:r>
          </a:p>
          <a:p>
            <a:pPr algn="ctr"/>
            <a:r>
              <a:rPr lang="en-US" altLang="ko-KR" sz="2500" dirty="0"/>
              <a:t>General BBH</a:t>
            </a:r>
            <a:endParaRPr lang="ko-KR" altLang="en-US" sz="25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94387FF-29CC-45BE-AFD1-6753CAEF3F89}"/>
              </a:ext>
            </a:extLst>
          </p:cNvPr>
          <p:cNvSpPr/>
          <p:nvPr/>
        </p:nvSpPr>
        <p:spPr>
          <a:xfrm>
            <a:off x="4782151" y="3048763"/>
            <a:ext cx="2983832" cy="1232033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내용 개체 틀 2">
            <a:extLst>
              <a:ext uri="{FF2B5EF4-FFF2-40B4-BE49-F238E27FC236}">
                <a16:creationId xmlns:a16="http://schemas.microsoft.com/office/drawing/2014/main" id="{4C0016DC-24CE-4EF9-B0C2-DBBB07A3DD3B}"/>
              </a:ext>
            </a:extLst>
          </p:cNvPr>
          <p:cNvSpPr txBox="1">
            <a:spLocks/>
          </p:cNvSpPr>
          <p:nvPr/>
        </p:nvSpPr>
        <p:spPr>
          <a:xfrm>
            <a:off x="823407" y="4602520"/>
            <a:ext cx="7543801" cy="59667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ko-KR" altLang="en-US" sz="3000" dirty="0"/>
          </a:p>
        </p:txBody>
      </p:sp>
      <p:sp>
        <p:nvSpPr>
          <p:cNvPr id="20" name="내용 개체 틀 2">
            <a:extLst>
              <a:ext uri="{FF2B5EF4-FFF2-40B4-BE49-F238E27FC236}">
                <a16:creationId xmlns:a16="http://schemas.microsoft.com/office/drawing/2014/main" id="{66969E4E-1A9A-47F4-9AA1-B3F90A28A052}"/>
              </a:ext>
            </a:extLst>
          </p:cNvPr>
          <p:cNvSpPr txBox="1">
            <a:spLocks/>
          </p:cNvSpPr>
          <p:nvPr/>
        </p:nvSpPr>
        <p:spPr>
          <a:xfrm>
            <a:off x="865562" y="4550640"/>
            <a:ext cx="7543801" cy="99074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ko-KR" sz="3000" dirty="0"/>
              <a:t>Equation of motions are too heavy!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ko-KR" sz="2300" dirty="0"/>
              <a:t>I could not run a integration code on my PC(16 GB memory).</a:t>
            </a:r>
            <a:endParaRPr lang="ko-KR" altLang="en-US" sz="2300" dirty="0"/>
          </a:p>
        </p:txBody>
      </p:sp>
    </p:spTree>
    <p:extLst>
      <p:ext uri="{BB962C8B-B14F-4D97-AF65-F5344CB8AC3E}">
        <p14:creationId xmlns:p14="http://schemas.microsoft.com/office/powerpoint/2010/main" val="53854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91AC8B-FE95-4BCD-BF06-0198600DB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EOB construction</a:t>
            </a:r>
            <a:endParaRPr lang="ko-KR" altLang="en-US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874911-DAB0-4FDF-B487-9C8CA9CBA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BAB9-8748-4048-B0C8-2E96A74015F7}" type="datetime1">
              <a:rPr lang="ko-KR" altLang="en-US" smtClean="0"/>
              <a:pPr/>
              <a:t>2017-07-04</a:t>
            </a:fld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9BBCCFA-210C-45B8-84F3-3415B4172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16A46-F6CA-48FF-B03B-D4C37DCE0B0A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F7EFD8-FC78-4A1D-895B-568990ACFFCF}"/>
              </a:ext>
            </a:extLst>
          </p:cNvPr>
          <p:cNvSpPr txBox="1"/>
          <p:nvPr/>
        </p:nvSpPr>
        <p:spPr>
          <a:xfrm>
            <a:off x="822960" y="991822"/>
            <a:ext cx="71661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/>
              <a:t>Change of variables</a:t>
            </a:r>
            <a:endParaRPr lang="ko-KR" altLang="en-US" sz="3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8D9A4A-CD86-4BE5-9489-0026BD0FEC99}"/>
              </a:ext>
            </a:extLst>
          </p:cNvPr>
          <p:cNvSpPr txBox="1"/>
          <p:nvPr>
            <p:extLst>
              <p:ext uri="{D42A27DB-BD31-4B8C-83A1-F6EECF244321}">
                <p14:modId xmlns:p14="http://schemas.microsoft.com/office/powerpoint/2010/main" val="3926794460"/>
              </p:ext>
            </p:extLst>
          </p:nvPr>
        </p:nvSpPr>
        <p:spPr>
          <a:xfrm>
            <a:off x="733425" y="1600200"/>
            <a:ext cx="6570991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Char char="•"/>
            </a:pPr>
            <a:r>
              <a:rPr lang="en-US" altLang="ko-KR" sz="3000" dirty="0"/>
              <a:t>Cartesian basis to Orthonormal triad</a:t>
            </a:r>
            <a:endParaRPr lang="ko-KR" altLang="en-US" sz="3000" dirty="0">
              <a:latin typeface="맑은 고딕"/>
              <a:ea typeface="맑은 고딕"/>
            </a:endParaRPr>
          </a:p>
        </p:txBody>
      </p:sp>
      <p:sp>
        <p:nvSpPr>
          <p:cNvPr id="7" name="TextBox 6">
            <a:extLst/>
          </p:cNvPr>
          <p:cNvSpPr txBox="1"/>
          <p:nvPr>
            <p:extLst>
              <p:ext uri="{D42A27DB-BD31-4B8C-83A1-F6EECF244321}">
                <p14:modId xmlns:p14="http://schemas.microsoft.com/office/powerpoint/2010/main" val="1180125498"/>
              </p:ext>
            </p:extLst>
          </p:nvPr>
        </p:nvSpPr>
        <p:spPr>
          <a:xfrm>
            <a:off x="733425" y="4085900"/>
            <a:ext cx="6570991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Char char="•"/>
            </a:pPr>
            <a:r>
              <a:rPr lang="en-US" altLang="ko-KR" sz="3000" dirty="0">
                <a:latin typeface="Calibri"/>
                <a:ea typeface="맑은 고딕"/>
              </a:rPr>
              <a:t>Change of spin variables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53659FA-F3C2-434B-A3AC-8C6D2C5312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8" y="2131029"/>
            <a:ext cx="5046857" cy="48457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D620901-514F-4DD7-86EA-336CF4056BE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988" y="2264942"/>
            <a:ext cx="1092571" cy="29866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270D09B-177C-4BC9-BDD2-10A33DE737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400" y="3156562"/>
            <a:ext cx="1085714" cy="34742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A55A8847-9DE3-432C-9E46-88CBE5C34AD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3056345"/>
            <a:ext cx="1213714" cy="37714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F2D1EF1E-51A6-4307-94D2-FAC44CE3212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310" y="4824619"/>
            <a:ext cx="2192000" cy="108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139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1.48859"/>
  <p:tag name="ORIGINALWIDTH" val="233.2209"/>
  <p:tag name="LATEXADDIN" val="\documentclass{article}&#10;\usepackage{amsmath}&#10;\pagestyle{empty}&#10;\begin{document}&#10;&#10;$\chi_{eff}$&#10;&#10;&#10;\end{document}"/>
  <p:tag name="IGUANATEXSIZE" val="25"/>
  <p:tag name="IGUANATEXCURSOR" val="91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9857"/>
  <p:tag name="ORIGINALWIDTH" val="356.2054"/>
  <p:tag name="LATEXADDIN" val="\documentclass{article}&#10;\usepackage{amsmath}&#10;\pagestyle{empty}&#10;\begin{document}&#10;&#10;&#10;$\vec{q}=r\vec{n}$&#10;&#10;\end{document}"/>
  <p:tag name="IGUANATEXSIZE" val="30"/>
  <p:tag name="IGUANATEXCURSOR" val="90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3.7346"/>
  <p:tag name="ORIGINALWIDTH" val="398.2002"/>
  <p:tag name="LATEXADDIN" val="\documentclass{article}&#10;\usepackage{amsmath}&#10;\pagestyle{empty}&#10;\begin{document}&#10;&#10;&#10;$\vec{L}=L\vec{l}$&#10;&#10;\end{document}"/>
  <p:tag name="IGUANATEXSIZE" val="30"/>
  <p:tag name="IGUANATEXCURSOR" val="98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54.7057"/>
  <p:tag name="ORIGINALWIDTH" val="719.1601"/>
  <p:tag name="LATEXADDIN" val="\documentclass{article}&#10;\usepackage{amsmath}&#10;\pagestyle{empty}&#10;\begin{document}&#10;&#10;\begin{align}&#10;\notag \vec{S}_1+\vec{S}_2=\vec{\sigma}_+\\&#10;\notag \vec{S}_1-\vec{S}_2=\vec{\sigma}_-&#10;\end{align}&#10;&#10;\end{document}"/>
  <p:tag name="IGUANATEXSIZE" val="30"/>
  <p:tag name="IGUANATEXCURSOR" val="138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1.48859"/>
  <p:tag name="ORIGINALWIDTH" val="233.2209"/>
  <p:tag name="LATEXADDIN" val="\documentclass{article}&#10;\usepackage{amsmath}&#10;\pagestyle{empty}&#10;\begin{document}&#10;&#10;$\chi_{eff}$&#10;&#10;&#10;\end{document}"/>
  <p:tag name="IGUANATEXSIZE" val="20"/>
  <p:tag name="IGUANATEXCURSOR" val="91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9.2351"/>
  <p:tag name="ORIGINALWIDTH" val="467.9415"/>
  <p:tag name="LATEXADDIN" val="\documentclass{article}&#10;\usepackage{amsmath}&#10;\pagestyle{empty}&#10;\begin{document}&#10;&#10;&#10;$\chi_{eff}\sim 0$&#10;&#10;\end{document}"/>
  <p:tag name="IGUANATEXSIZE" val="25"/>
  <p:tag name="IGUANATEXCURSOR" val="99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5.4818"/>
  <p:tag name="ORIGINALWIDTH" val="573.6783"/>
  <p:tag name="LATEXADDIN" val="\documentclass{article}&#10;\usepackage{amsmath}&#10;\pagestyle{empty}&#10;\begin{document}&#10;&#10;$\vec{R}_{12},\ \vec{p}_1,\vec{p}_2$&#10;&#10;&#10;\end{document}"/>
  <p:tag name="IGUANATEXSIZE" val="30"/>
  <p:tag name="IGUANATEXCURSOR" val="116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4.7319"/>
  <p:tag name="ORIGINALWIDTH" val="302.2122"/>
  <p:tag name="LATEXADDIN" val="\documentclass{article}&#10;\usepackage{amsmath}&#10;\pagestyle{empty}&#10;\begin{document}&#10;&#10;$\vec{S}_1,\vec{S}_2$&#10;&#10;&#10;\end{document}"/>
  <p:tag name="IGUANATEXSIZE" val="30"/>
  <p:tag name="IGUANATEXCURSOR" val="82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9857"/>
  <p:tag name="ORIGINALWIDTH" val="189.7263"/>
  <p:tag name="LATEXADDIN" val="\documentclass{article}&#10;\usepackage{amsmath}&#10;\pagestyle{empty}&#10;\begin{document}&#10;&#10;&#10;$\vec{q},\vec{p}$&#10;&#10;\end{document}"/>
  <p:tag name="IGUANATEXSIZE" val="35"/>
  <p:tag name="IGUANATEXCURSOR" val="97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5.4818"/>
  <p:tag name="ORIGINALWIDTH" val="536.9329"/>
  <p:tag name="LATEXADDIN" val="\documentclass{article}&#10;\usepackage{amsmath}&#10;\pagestyle{empty}&#10;\begin{document}&#10;&#10;$\vec{q},\vec{p},\vec{S}_1,\vec{S}_2$&#10;&#10;&#10;\end{document}"/>
  <p:tag name="IGUANATEXSIZE" val="35"/>
  <p:tag name="IGUANATEXCURSOR" val="117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8.9802"/>
  <p:tag name="ORIGINALWIDTH" val="1655.793"/>
  <p:tag name="LATEXADDIN" val="\documentclass{article}&#10;\usepackage{amsmath}&#10;\pagestyle{empty}&#10;\begin{document}&#10;&#10;$\{\vec{e}_{x} , \vec{e}_{y}, \vec{e}_{z}\}$ $\Rightarrow$ $\{\vec{n}(t),\vec{l}(t),\vec{p}_l(t)\}$&#10;&#10;&#10;\end{document}"/>
  <p:tag name="IGUANATEXSIZE" val="30"/>
  <p:tag name="IGUANATEXCURSOR" val="179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6.9817"/>
  <p:tag name="ORIGINALWIDTH" val="537.6827"/>
  <p:tag name="LATEXADDIN" val="\documentclass{article}&#10;\usepackage{amsmath}&#10;\pagestyle{empty}&#10;\begin{document}&#10;&#10;$\vec{p}_l=\vec{l}\times\vec{n}$&#10;&#10;&#10;\end{document}"/>
  <p:tag name="IGUANATEXSIZE" val="20"/>
  <p:tag name="IGUANATEXCURSOR" val="112"/>
  <p:tag name="TRANSPARENCY" val="True"/>
  <p:tag name="FILENAME" val=""/>
  <p:tag name="LATEXENGINEID" val="0"/>
  <p:tag name="TEMPFOLDER" val="C:\Users\HanGil\Documents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2237</TotalTime>
  <Words>334</Words>
  <Application>Microsoft Office PowerPoint</Application>
  <PresentationFormat>화면 슬라이드 쇼(4:3)</PresentationFormat>
  <Paragraphs>112</Paragraphs>
  <Slides>13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0" baseType="lpstr">
      <vt:lpstr>맑은 고딕</vt:lpstr>
      <vt:lpstr>바탕</vt:lpstr>
      <vt:lpstr>Calibri</vt:lpstr>
      <vt:lpstr>Calibri Light</vt:lpstr>
      <vt:lpstr>Cambria Math</vt:lpstr>
      <vt:lpstr>Wingdings</vt:lpstr>
      <vt:lpstr>추억</vt:lpstr>
      <vt:lpstr>Effective-One-body BBH construction for Numerical Relativity BBH Initial data</vt:lpstr>
      <vt:lpstr>Motivation </vt:lpstr>
      <vt:lpstr>Motivation</vt:lpstr>
      <vt:lpstr>Motivation</vt:lpstr>
      <vt:lpstr>Effective One Body Formalism</vt:lpstr>
      <vt:lpstr>Effective One Body Formalism</vt:lpstr>
      <vt:lpstr>Effective One Body Formalism</vt:lpstr>
      <vt:lpstr>EOB construction</vt:lpstr>
      <vt:lpstr>EOB construction</vt:lpstr>
      <vt:lpstr>EOB construction</vt:lpstr>
      <vt:lpstr>EOB results</vt:lpstr>
      <vt:lpstr>EOB results</vt:lpstr>
      <vt:lpstr>Future works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Han Gil Choi</dc:creator>
  <cp:lastModifiedBy>Han Gil Choi</cp:lastModifiedBy>
  <cp:revision>66</cp:revision>
  <dcterms:created xsi:type="dcterms:W3CDTF">2017-07-02T07:12:55Z</dcterms:created>
  <dcterms:modified xsi:type="dcterms:W3CDTF">2017-07-04T06:55:43Z</dcterms:modified>
</cp:coreProperties>
</file>