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1145" r:id="rId2"/>
    <p:sldId id="1146" r:id="rId3"/>
    <p:sldId id="1094" r:id="rId4"/>
    <p:sldId id="1096" r:id="rId5"/>
    <p:sldId id="1154" r:id="rId6"/>
    <p:sldId id="1147" r:id="rId7"/>
    <p:sldId id="1100" r:id="rId8"/>
    <p:sldId id="1103" r:id="rId9"/>
    <p:sldId id="785" r:id="rId10"/>
    <p:sldId id="1105" r:id="rId11"/>
    <p:sldId id="1107" r:id="rId12"/>
    <p:sldId id="1148" r:id="rId13"/>
    <p:sldId id="1149" r:id="rId14"/>
    <p:sldId id="1150" r:id="rId15"/>
    <p:sldId id="1120" r:id="rId16"/>
    <p:sldId id="1129" r:id="rId17"/>
    <p:sldId id="1131" r:id="rId18"/>
    <p:sldId id="1132" r:id="rId19"/>
    <p:sldId id="1133" r:id="rId20"/>
    <p:sldId id="1134" r:id="rId21"/>
    <p:sldId id="1138" r:id="rId22"/>
    <p:sldId id="1151" r:id="rId23"/>
    <p:sldId id="1141" r:id="rId24"/>
    <p:sldId id="1152" r:id="rId25"/>
    <p:sldId id="1153" r:id="rId26"/>
    <p:sldId id="1144" r:id="rId27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93366"/>
    <a:srgbClr val="0066FF"/>
    <a:srgbClr val="1467AC"/>
    <a:srgbClr val="0000FF"/>
    <a:srgbClr val="FF0000"/>
    <a:srgbClr val="F0E010"/>
    <a:srgbClr val="CC3300"/>
    <a:srgbClr val="EDE99D"/>
    <a:srgbClr val="FFFF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5" autoAdjust="0"/>
    <p:restoredTop sz="95055"/>
  </p:normalViewPr>
  <p:slideViewPr>
    <p:cSldViewPr>
      <p:cViewPr varScale="1">
        <p:scale>
          <a:sx n="75" d="100"/>
          <a:sy n="75" d="100"/>
        </p:scale>
        <p:origin x="885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7-12-14T14:29:16.758"/>
    </inkml:context>
    <inkml:brush xml:id="br0">
      <inkml:brushProperty name="width" value="0.04444" units="cm"/>
      <inkml:brushProperty name="height" value="0.04444" units="cm"/>
      <inkml:brushProperty name="color" value="#E71224"/>
    </inkml:brush>
  </inkml:definitions>
  <inkml:trace contextRef="#ctx0" brushRef="#br0">15082 14961 5376,'0'-26'2112,"0"26"-1152,0 0-288,0 0 704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7-12-14T14:27:57.647"/>
    </inkml:context>
    <inkml:brush xml:id="br0">
      <inkml:brushProperty name="width" value="0.04444" units="cm"/>
      <inkml:brushProperty name="height" value="0.04444" units="cm"/>
      <inkml:brushProperty name="color" value="#004F8B"/>
    </inkml:brush>
  </inkml:definitions>
  <inkml:trace contextRef="#ctx0" brushRef="#br0">650 365 7680,'0'0'2880,"0"0"-1536,-26 0-928,26 0 704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6" y="6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/>
          <a:lstStyle>
            <a:lvl1pPr algn="r">
              <a:defRPr sz="1100"/>
            </a:lvl1pPr>
          </a:lstStyle>
          <a:p>
            <a:fld id="{96C6BF45-D0EF-455A-983F-3DE867F5B307}" type="datetimeFigureOut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28" tIns="47363" rIns="94728" bIns="4736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1" y="4861447"/>
            <a:ext cx="5679440" cy="4605576"/>
          </a:xfrm>
          <a:prstGeom prst="rect">
            <a:avLst/>
          </a:prstGeom>
        </p:spPr>
        <p:txBody>
          <a:bodyPr vert="horz" lIns="94728" tIns="47363" rIns="94728" bIns="47363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6" y="9721108"/>
            <a:ext cx="3076363" cy="511730"/>
          </a:xfrm>
          <a:prstGeom prst="rect">
            <a:avLst/>
          </a:prstGeom>
        </p:spPr>
        <p:txBody>
          <a:bodyPr vert="horz" lIns="94728" tIns="47363" rIns="94728" bIns="47363" rtlCol="0" anchor="b"/>
          <a:lstStyle>
            <a:lvl1pPr algn="r">
              <a:defRPr sz="1100"/>
            </a:lvl1pPr>
          </a:lstStyle>
          <a:p>
            <a:fld id="{4A665D09-0389-41A8-BAB6-8C5EEE8A64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1106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90048"/>
            <a:fld id="{95FB8853-7471-4F92-B848-B8ACD38C16C2}" type="slidenum">
              <a:rPr lang="en-US" altLang="ko-KR" smtClean="0"/>
              <a:pPr defTabSz="990048"/>
              <a:t>1</a:t>
            </a:fld>
            <a:endParaRPr lang="en-US" altLang="ko-KR" dirty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867356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F9B6-7AFF-4065-993F-8ED7AB00D7BC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DFDA-C1B6-4709-8374-DD0A9F079A51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D956-BFD4-4990-8EBE-B98725C463EA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2CD9-459A-45A1-8868-C41CD9AF3DC9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8B49-E820-4728-8B49-C6DBE019C7D1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4434-6847-4A1E-85A8-3B91169ABC77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9F70-5F57-41F9-9BFA-4577F654A047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CED0-CCA6-41DF-910B-6DD9C01F2C80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8ECE2-A5E4-44A4-95BA-58A316B7C444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DD65-DED5-4962-AE0B-A1DE756B36E3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AA69-4AE7-4F6A-88C5-219926BDF096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EAD0B-A3F4-4144-8DD0-8B155D0C759A}" type="datetime1">
              <a:rPr lang="ko-KR" altLang="en-US" smtClean="0"/>
              <a:pPr/>
              <a:t>2018-06-20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36305-4B00-44A6-867C-AE6332C40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4.emf"/><Relationship Id="rId7" Type="http://schemas.openxmlformats.org/officeDocument/2006/relationships/customXml" Target="../ink/ink2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customXml" Target="../ink/ink1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2.png"/><Relationship Id="rId7" Type="http://schemas.openxmlformats.org/officeDocument/2006/relationships/image" Target="../media/image46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9.emf"/><Relationship Id="rId7" Type="http://schemas.openxmlformats.org/officeDocument/2006/relationships/image" Target="../media/image47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image" Target="../media/image51.tiff"/><Relationship Id="rId4" Type="http://schemas.openxmlformats.org/officeDocument/2006/relationships/image" Target="../media/image50.emf"/><Relationship Id="rId9" Type="http://schemas.openxmlformats.org/officeDocument/2006/relationships/image" Target="../media/image5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7" Type="http://schemas.openxmlformats.org/officeDocument/2006/relationships/image" Target="../media/image54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emf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image" Target="../media/image58.emf"/><Relationship Id="rId7" Type="http://schemas.openxmlformats.org/officeDocument/2006/relationships/image" Target="../media/image67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5" Type="http://schemas.openxmlformats.org/officeDocument/2006/relationships/image" Target="../media/image65.png"/><Relationship Id="rId4" Type="http://schemas.openxmlformats.org/officeDocument/2006/relationships/image" Target="../media/image6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idx="1"/>
          </p:nvPr>
        </p:nvSpPr>
        <p:spPr>
          <a:xfrm>
            <a:off x="357158" y="285728"/>
            <a:ext cx="8382000" cy="6019800"/>
          </a:xfrm>
          <a:noFill/>
          <a:ln>
            <a:noFill/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ko-KR" sz="2400" b="1" u="sng" dirty="0">
              <a:latin typeface="Microsoft Sans Serif" pitchFamily="34" charset="0"/>
            </a:endParaRPr>
          </a:p>
          <a:p>
            <a:pPr algn="ctr" eaLnBrk="1" hangingPunct="1">
              <a:buFontTx/>
              <a:buNone/>
            </a:pPr>
            <a:endParaRPr lang="en-US" altLang="ko-KR" sz="2400" b="1" u="sng" dirty="0">
              <a:latin typeface="Microsoft Sans Serif" pitchFamily="34" charset="0"/>
            </a:endParaRPr>
          </a:p>
          <a:p>
            <a:pPr marL="0" indent="0" algn="ctr">
              <a:buNone/>
            </a:pPr>
            <a:r>
              <a:rPr lang="en-US" altLang="ko-KR" b="1" dirty="0"/>
              <a:t>  </a:t>
            </a:r>
            <a:r>
              <a:rPr lang="en-US" altLang="ko-KR" sz="2800" b="1" dirty="0"/>
              <a:t>Gravity from Entanglement and RG Flow </a:t>
            </a:r>
          </a:p>
          <a:p>
            <a:pPr marL="0" indent="0" algn="ctr">
              <a:buNone/>
            </a:pPr>
            <a:r>
              <a:rPr lang="en-US" altLang="ko-KR" sz="2800" b="1" dirty="0"/>
              <a:t>in a Top-down Approach</a:t>
            </a:r>
          </a:p>
          <a:p>
            <a:pPr marL="0" indent="0" algn="ctr">
              <a:buNone/>
            </a:pPr>
            <a:endParaRPr lang="en-US" altLang="ko-KR" sz="2000" b="1" dirty="0">
              <a:latin typeface="Microsoft Sans Serif" pitchFamily="34" charset="0"/>
            </a:endParaRPr>
          </a:p>
          <a:p>
            <a:pPr marL="0" indent="0" algn="ctr">
              <a:buNone/>
            </a:pPr>
            <a:r>
              <a:rPr lang="en-US" altLang="ko-KR" sz="2000" b="1" dirty="0">
                <a:latin typeface="Microsoft Sans Serif" pitchFamily="34" charset="0"/>
              </a:rPr>
              <a:t>O-Kab Kwon</a:t>
            </a:r>
            <a:r>
              <a:rPr lang="en-US" altLang="ko-KR" sz="2800" b="1" dirty="0">
                <a:latin typeface="Microsoft Sans Serif" pitchFamily="34" charset="0"/>
              </a:rPr>
              <a:t> </a:t>
            </a:r>
            <a:r>
              <a:rPr lang="en-US" altLang="ko-KR" sz="2000" b="1" dirty="0"/>
              <a:t> </a:t>
            </a:r>
          </a:p>
          <a:p>
            <a:pPr marL="0" indent="0" algn="ctr">
              <a:buNone/>
            </a:pPr>
            <a:endParaRPr lang="en-US" altLang="ko-KR" sz="2000" b="1" dirty="0"/>
          </a:p>
          <a:p>
            <a:pPr marL="0" indent="0" algn="ctr">
              <a:buNone/>
            </a:pPr>
            <a:r>
              <a:rPr lang="en-US" altLang="ko-KR" sz="2000" b="1" dirty="0"/>
              <a:t>  </a:t>
            </a:r>
            <a:r>
              <a:rPr lang="en-US" altLang="ko-KR" sz="3600" b="1" dirty="0"/>
              <a:t>     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2500313" y="3714750"/>
            <a:ext cx="395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ko-KR">
              <a:latin typeface="Microsoft Sans Serif" pitchFamily="34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843808" y="2996952"/>
            <a:ext cx="36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rgbClr val="0000FF"/>
                </a:solidFill>
                <a:latin typeface="Microsoft Sans Serif" pitchFamily="34" charset="0"/>
              </a:rPr>
              <a:t>  </a:t>
            </a:r>
            <a:r>
              <a:rPr lang="en-US" altLang="ko-KR" sz="2400" dirty="0">
                <a:solidFill>
                  <a:srgbClr val="000000"/>
                </a:solidFill>
                <a:latin typeface="Microsoft Sans Serif" pitchFamily="34" charset="0"/>
              </a:rPr>
              <a:t>(</a:t>
            </a:r>
            <a:r>
              <a:rPr lang="en-US" altLang="ko-KR" sz="2000" dirty="0" err="1">
                <a:latin typeface="Microsoft Sans Serif" pitchFamily="34" charset="0"/>
              </a:rPr>
              <a:t>Sungkyunkwan</a:t>
            </a:r>
            <a:r>
              <a:rPr lang="en-US" altLang="ko-KR" sz="2000" dirty="0">
                <a:latin typeface="Microsoft Sans Serif" pitchFamily="34" charset="0"/>
              </a:rPr>
              <a:t> University)</a:t>
            </a:r>
            <a:endParaRPr lang="en-US" altLang="ko-KR" sz="2400" dirty="0">
              <a:latin typeface="Microsoft Sans Serif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067944" y="3505691"/>
            <a:ext cx="460851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>
                <a:solidFill>
                  <a:srgbClr val="0070C0"/>
                </a:solidFill>
              </a:rPr>
              <a:t>In collaboration with </a:t>
            </a:r>
          </a:p>
          <a:p>
            <a:pPr>
              <a:spcBef>
                <a:spcPct val="50000"/>
              </a:spcBef>
            </a:pPr>
            <a:r>
              <a:rPr lang="en-US" altLang="ko-KR" dirty="0" err="1">
                <a:solidFill>
                  <a:srgbClr val="0070C0"/>
                </a:solidFill>
              </a:rPr>
              <a:t>Dongmin</a:t>
            </a:r>
            <a:r>
              <a:rPr lang="en-US" altLang="ko-KR" dirty="0">
                <a:solidFill>
                  <a:srgbClr val="0070C0"/>
                </a:solidFill>
              </a:rPr>
              <a:t> Jang, </a:t>
            </a:r>
            <a:r>
              <a:rPr lang="en-US" altLang="ko-KR" dirty="0" err="1">
                <a:solidFill>
                  <a:srgbClr val="0070C0"/>
                </a:solidFill>
              </a:rPr>
              <a:t>Yoonbai</a:t>
            </a:r>
            <a:r>
              <a:rPr lang="en-US" altLang="ko-KR" dirty="0">
                <a:solidFill>
                  <a:srgbClr val="0070C0"/>
                </a:solidFill>
              </a:rPr>
              <a:t> Kim, </a:t>
            </a:r>
            <a:r>
              <a:rPr lang="en-US" altLang="ko-KR" dirty="0" err="1">
                <a:solidFill>
                  <a:srgbClr val="0070C0"/>
                </a:solidFill>
              </a:rPr>
              <a:t>Driba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altLang="ko-KR" dirty="0" err="1">
                <a:solidFill>
                  <a:srgbClr val="0070C0"/>
                </a:solidFill>
              </a:rPr>
              <a:t>Tolla</a:t>
            </a:r>
            <a:endParaRPr lang="en-US" altLang="ko-KR" dirty="0">
              <a:solidFill>
                <a:srgbClr val="0070C0"/>
              </a:solidFill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755576" y="5710736"/>
            <a:ext cx="7786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i="1" dirty="0"/>
              <a:t>STGCOS2018  meeting, Pohang</a:t>
            </a:r>
          </a:p>
          <a:p>
            <a:pPr algn="ctr"/>
            <a:r>
              <a:rPr lang="en-US" altLang="ko-KR" b="1" i="1" dirty="0"/>
              <a:t>June 18 – 20, 2018</a:t>
            </a:r>
            <a:endParaRPr lang="en-US" altLang="ko-KR" dirty="0"/>
          </a:p>
        </p:txBody>
      </p:sp>
      <p:sp>
        <p:nvSpPr>
          <p:cNvPr id="2" name="TextBox 1"/>
          <p:cNvSpPr txBox="1"/>
          <p:nvPr/>
        </p:nvSpPr>
        <p:spPr>
          <a:xfrm>
            <a:off x="5796136" y="4342060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arXiv:1610.01490(EPJC)</a:t>
            </a:r>
          </a:p>
          <a:p>
            <a:r>
              <a:rPr lang="en-US" altLang="ko-KR" sz="2000" b="1" dirty="0"/>
              <a:t>arXiv:1612.05066(JHEP) arXiv:1712.09101(JHEP)</a:t>
            </a:r>
          </a:p>
          <a:p>
            <a:r>
              <a:rPr lang="en-US" altLang="ko-KR" sz="2000" b="1" dirty="0"/>
              <a:t>arXiv:1803.10660</a:t>
            </a:r>
          </a:p>
        </p:txBody>
      </p:sp>
    </p:spTree>
    <p:extLst>
      <p:ext uri="{BB962C8B-B14F-4D97-AF65-F5344CB8AC3E}">
        <p14:creationId xmlns:p14="http://schemas.microsoft.com/office/powerpoint/2010/main" val="428110959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4F81BD"/>
                </a:solidFill>
              </a:rPr>
              <a:t>Holographic entanglement entropy (</a:t>
            </a:r>
            <a:r>
              <a:rPr lang="en-US" sz="2400" b="1" dirty="0" err="1">
                <a:solidFill>
                  <a:srgbClr val="4F81BD"/>
                </a:solidFill>
              </a:rPr>
              <a:t>HEE</a:t>
            </a:r>
            <a:r>
              <a:rPr lang="en-US" sz="2400" b="1" dirty="0">
                <a:solidFill>
                  <a:srgbClr val="4F81BD"/>
                </a:solidFill>
              </a:rPr>
              <a:t>)</a:t>
            </a:r>
            <a:endParaRPr lang="en-US" sz="4000" b="1" dirty="0">
              <a:solidFill>
                <a:srgbClr val="4F81B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68760"/>
            <a:ext cx="2099616" cy="7143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11960" y="285293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the </a:t>
            </a:r>
            <a:r>
              <a:rPr lang="en-US" dirty="0" err="1"/>
              <a:t>codimension</a:t>
            </a:r>
            <a:r>
              <a:rPr lang="en-US" dirty="0"/>
              <a:t> 2 minimal surface</a:t>
            </a:r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78139"/>
            <a:ext cx="254013" cy="162829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264" y="1365537"/>
            <a:ext cx="4285208" cy="6233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9632" y="5501636"/>
            <a:ext cx="30963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79912" y="4643844"/>
            <a:ext cx="2160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213285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467AC"/>
                </a:solidFill>
              </a:rPr>
              <a:t>[</a:t>
            </a:r>
            <a:r>
              <a:rPr lang="en-US" dirty="0" err="1">
                <a:solidFill>
                  <a:srgbClr val="1467AC"/>
                </a:solidFill>
              </a:rPr>
              <a:t>Ryu-Takayanagi</a:t>
            </a:r>
            <a:r>
              <a:rPr lang="en-US" dirty="0">
                <a:solidFill>
                  <a:srgbClr val="1467AC"/>
                </a:solidFill>
              </a:rPr>
              <a:t> 06]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F63B24-E1CF-430D-8EDC-FE9E09F14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44" y="2440518"/>
            <a:ext cx="2874572" cy="31085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FAC41D5-0CE4-4D5B-B032-997AB7014E58}"/>
              </a:ext>
            </a:extLst>
          </p:cNvPr>
          <p:cNvSpPr txBox="1"/>
          <p:nvPr/>
        </p:nvSpPr>
        <p:spPr>
          <a:xfrm>
            <a:off x="3051786" y="4237661"/>
            <a:ext cx="60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How can we relate the EE and gravity?</a:t>
            </a:r>
          </a:p>
        </p:txBody>
      </p:sp>
    </p:spTree>
    <p:extLst>
      <p:ext uri="{BB962C8B-B14F-4D97-AF65-F5344CB8AC3E}">
        <p14:creationId xmlns:p14="http://schemas.microsoft.com/office/powerpoint/2010/main" val="104812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latinLnBrk="0">
              <a:lnSpc>
                <a:spcPct val="90000"/>
              </a:lnSpc>
              <a:spcAft>
                <a:spcPts val="600"/>
              </a:spcAft>
            </a:pPr>
            <a:r>
              <a:rPr lang="en-US" altLang="ko-KR" sz="3200" b="1" dirty="0">
                <a:solidFill>
                  <a:srgbClr val="0070C0"/>
                </a:solidFill>
                <a:sym typeface="Wingdings" panose="05000000000000000000" pitchFamily="2" charset="2"/>
              </a:rPr>
              <a:t>Entanglement entropy 1</a:t>
            </a:r>
            <a:r>
              <a:rPr lang="en-US" altLang="ko-KR" sz="3200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st</a:t>
            </a:r>
            <a:r>
              <a:rPr lang="en-US" altLang="ko-KR" sz="3200" b="1" dirty="0">
                <a:solidFill>
                  <a:srgbClr val="0070C0"/>
                </a:solidFill>
                <a:sym typeface="Wingdings" panose="05000000000000000000" pitchFamily="2" charset="2"/>
              </a:rPr>
              <a:t>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184576"/>
          </a:xfrm>
        </p:spPr>
        <p:txBody>
          <a:bodyPr>
            <a:normAutofit/>
          </a:bodyPr>
          <a:lstStyle/>
          <a:p>
            <a:r>
              <a:rPr lang="en-US" sz="2000" dirty="0">
                <a:sym typeface="Wingdings" panose="05000000000000000000" pitchFamily="2" charset="2"/>
              </a:rPr>
              <a:t>Small fluctuation around the vacuum</a:t>
            </a:r>
          </a:p>
          <a:p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779912" y="4643844"/>
            <a:ext cx="2160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95A509B-67AC-4B13-8A7B-EB7FD704D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612640"/>
            <a:ext cx="2918160" cy="48542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8B36A7D-EC77-4953-852D-0439DE75E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2276872"/>
            <a:ext cx="3435205" cy="169213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0EAB202-AC50-4C64-87D3-139DDBAC9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2780928"/>
            <a:ext cx="1661135" cy="57606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6" name="잉크 105">
                <a:extLst>
                  <a:ext uri="{FF2B5EF4-FFF2-40B4-BE49-F238E27FC236}">
                    <a16:creationId xmlns:a16="http://schemas.microsoft.com/office/drawing/2014/main" id="{BF47494B-0D35-4F0E-A3D0-A6F44E15165F}"/>
                  </a:ext>
                </a:extLst>
              </p14:cNvPr>
              <p14:cNvContentPartPr/>
              <p14:nvPr/>
            </p14:nvContentPartPr>
            <p14:xfrm>
              <a:off x="4440727" y="5503227"/>
              <a:ext cx="160" cy="4320"/>
            </p14:xfrm>
          </p:contentPart>
        </mc:Choice>
        <mc:Fallback xmlns="">
          <p:pic>
            <p:nvPicPr>
              <p:cNvPr id="106" name="잉크 105">
                <a:extLst>
                  <a:ext uri="{FF2B5EF4-FFF2-40B4-BE49-F238E27FC236}">
                    <a16:creationId xmlns:a16="http://schemas.microsoft.com/office/drawing/2014/main" id="{BF47494B-0D35-4F0E-A3D0-A6F44E15165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37207" y="5499707"/>
                <a:ext cx="7040" cy="1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7" name="잉크 156">
                <a:extLst>
                  <a:ext uri="{FF2B5EF4-FFF2-40B4-BE49-F238E27FC236}">
                    <a16:creationId xmlns:a16="http://schemas.microsoft.com/office/drawing/2014/main" id="{57FF39F9-CC45-4C82-9C2C-BD1BEC770F1A}"/>
                  </a:ext>
                </a:extLst>
              </p14:cNvPr>
              <p14:cNvContentPartPr/>
              <p14:nvPr/>
            </p14:nvContentPartPr>
            <p14:xfrm>
              <a:off x="1858287" y="4478667"/>
              <a:ext cx="9720" cy="360"/>
            </p14:xfrm>
          </p:contentPart>
        </mc:Choice>
        <mc:Fallback xmlns="">
          <p:pic>
            <p:nvPicPr>
              <p:cNvPr id="157" name="잉크 156">
                <a:extLst>
                  <a:ext uri="{FF2B5EF4-FFF2-40B4-BE49-F238E27FC236}">
                    <a16:creationId xmlns:a16="http://schemas.microsoft.com/office/drawing/2014/main" id="{57FF39F9-CC45-4C82-9C2C-BD1BEC770F1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50367" y="4471107"/>
                <a:ext cx="25560" cy="1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4986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753A949-AF41-438C-A576-4ABDF91A4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Ball-shaped region A</a:t>
            </a:r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ko-KR" alt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197B07-4D54-4275-963B-D93FF9A0F237}"/>
              </a:ext>
            </a:extLst>
          </p:cNvPr>
          <p:cNvSpPr txBox="1">
            <a:spLocks/>
          </p:cNvSpPr>
          <p:nvPr/>
        </p:nvSpPr>
        <p:spPr>
          <a:xfrm>
            <a:off x="484736" y="188640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atinLnBrk="0">
              <a:lnSpc>
                <a:spcPct val="90000"/>
              </a:lnSpc>
              <a:spcAft>
                <a:spcPts val="600"/>
              </a:spcAft>
            </a:pPr>
            <a:r>
              <a:rPr lang="en-US" altLang="ko-KR" sz="3200" b="1">
                <a:solidFill>
                  <a:srgbClr val="0070C0"/>
                </a:solidFill>
                <a:sym typeface="Wingdings" panose="05000000000000000000" pitchFamily="2" charset="2"/>
              </a:rPr>
              <a:t>Entanglement entropy 1</a:t>
            </a:r>
            <a:r>
              <a:rPr lang="en-US" altLang="ko-KR" sz="3200" b="1" baseline="30000">
                <a:solidFill>
                  <a:srgbClr val="0070C0"/>
                </a:solidFill>
                <a:sym typeface="Wingdings" panose="05000000000000000000" pitchFamily="2" charset="2"/>
              </a:rPr>
              <a:t>st</a:t>
            </a:r>
            <a:r>
              <a:rPr lang="en-US" altLang="ko-KR" sz="3200" b="1">
                <a:solidFill>
                  <a:srgbClr val="0070C0"/>
                </a:solidFill>
                <a:sym typeface="Wingdings" panose="05000000000000000000" pitchFamily="2" charset="2"/>
              </a:rPr>
              <a:t> law</a:t>
            </a:r>
            <a:endParaRPr lang="en-US" altLang="ko-KR" sz="3200" b="1" dirty="0">
              <a:solidFill>
                <a:srgbClr val="0070C0"/>
              </a:solidFill>
              <a:sym typeface="Wingdings" panose="05000000000000000000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7BCCA-0F26-400F-BB66-7C865FCD19E0}"/>
              </a:ext>
            </a:extLst>
          </p:cNvPr>
          <p:cNvSpPr txBox="1"/>
          <p:nvPr/>
        </p:nvSpPr>
        <p:spPr>
          <a:xfrm>
            <a:off x="1140768" y="1772815"/>
            <a:ext cx="2736304" cy="17543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B0CCE4A-3CBF-44B6-9970-5AF99F7C2AC3}"/>
              </a:ext>
            </a:extLst>
          </p:cNvPr>
          <p:cNvSpPr/>
          <p:nvPr/>
        </p:nvSpPr>
        <p:spPr>
          <a:xfrm>
            <a:off x="1907704" y="2048763"/>
            <a:ext cx="1202432" cy="12024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B07C2783-C1D5-4AE3-84AA-43CA5A5E7183}"/>
              </a:ext>
            </a:extLst>
          </p:cNvPr>
          <p:cNvCxnSpPr>
            <a:cxnSpLocks/>
          </p:cNvCxnSpPr>
          <p:nvPr/>
        </p:nvCxnSpPr>
        <p:spPr>
          <a:xfrm>
            <a:off x="2508920" y="2649978"/>
            <a:ext cx="6012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>
            <a:extLst>
              <a:ext uri="{FF2B5EF4-FFF2-40B4-BE49-F238E27FC236}">
                <a16:creationId xmlns:a16="http://schemas.microsoft.com/office/drawing/2014/main" id="{07B96DDB-8D53-4136-8615-408D34377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2345162"/>
            <a:ext cx="144016" cy="2395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0D440F9-C20D-443E-9503-0608DFBB8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25" y="1730303"/>
            <a:ext cx="4432275" cy="18393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A62BA4-9D0B-4332-B7EE-14CBD15D9290}"/>
              </a:ext>
            </a:extLst>
          </p:cNvPr>
          <p:cNvSpPr txBox="1"/>
          <p:nvPr/>
        </p:nvSpPr>
        <p:spPr>
          <a:xfrm>
            <a:off x="1979712" y="25649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</a:t>
            </a:r>
            <a:endParaRPr lang="ko-KR" alt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651096-CC8B-4942-A09F-B7E9295953EC}"/>
              </a:ext>
            </a:extLst>
          </p:cNvPr>
          <p:cNvSpPr txBox="1"/>
          <p:nvPr/>
        </p:nvSpPr>
        <p:spPr>
          <a:xfrm>
            <a:off x="5724128" y="1739435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modular Hamiltonian</a:t>
            </a:r>
            <a:endParaRPr lang="ko-KR" alt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EC6029-3BFF-4C50-8D12-56331C50F421}"/>
              </a:ext>
            </a:extLst>
          </p:cNvPr>
          <p:cNvSpPr txBox="1"/>
          <p:nvPr/>
        </p:nvSpPr>
        <p:spPr>
          <a:xfrm>
            <a:off x="6660232" y="352714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hyperbolic energy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918489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753A949-AF41-438C-A576-4ABDF91A4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Ball-shaped region A</a:t>
            </a:r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ko-KR" alt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197B07-4D54-4275-963B-D93FF9A0F237}"/>
              </a:ext>
            </a:extLst>
          </p:cNvPr>
          <p:cNvSpPr txBox="1">
            <a:spLocks/>
          </p:cNvSpPr>
          <p:nvPr/>
        </p:nvSpPr>
        <p:spPr>
          <a:xfrm>
            <a:off x="484736" y="188640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atinLnBrk="0">
              <a:lnSpc>
                <a:spcPct val="90000"/>
              </a:lnSpc>
              <a:spcAft>
                <a:spcPts val="600"/>
              </a:spcAft>
            </a:pPr>
            <a:r>
              <a:rPr lang="en-US" altLang="ko-KR" sz="3200" b="1">
                <a:solidFill>
                  <a:srgbClr val="0070C0"/>
                </a:solidFill>
                <a:sym typeface="Wingdings" panose="05000000000000000000" pitchFamily="2" charset="2"/>
              </a:rPr>
              <a:t>Entanglement entropy 1</a:t>
            </a:r>
            <a:r>
              <a:rPr lang="en-US" altLang="ko-KR" sz="3200" b="1" baseline="30000">
                <a:solidFill>
                  <a:srgbClr val="0070C0"/>
                </a:solidFill>
                <a:sym typeface="Wingdings" panose="05000000000000000000" pitchFamily="2" charset="2"/>
              </a:rPr>
              <a:t>st</a:t>
            </a:r>
            <a:r>
              <a:rPr lang="en-US" altLang="ko-KR" sz="3200" b="1">
                <a:solidFill>
                  <a:srgbClr val="0070C0"/>
                </a:solidFill>
                <a:sym typeface="Wingdings" panose="05000000000000000000" pitchFamily="2" charset="2"/>
              </a:rPr>
              <a:t> law</a:t>
            </a:r>
            <a:endParaRPr lang="en-US" altLang="ko-KR" sz="3200" b="1" dirty="0">
              <a:solidFill>
                <a:srgbClr val="0070C0"/>
              </a:solidFill>
              <a:sym typeface="Wingdings" panose="05000000000000000000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7BCCA-0F26-400F-BB66-7C865FCD19E0}"/>
              </a:ext>
            </a:extLst>
          </p:cNvPr>
          <p:cNvSpPr txBox="1"/>
          <p:nvPr/>
        </p:nvSpPr>
        <p:spPr>
          <a:xfrm>
            <a:off x="1140768" y="1772815"/>
            <a:ext cx="2736304" cy="17543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B0CCE4A-3CBF-44B6-9970-5AF99F7C2AC3}"/>
              </a:ext>
            </a:extLst>
          </p:cNvPr>
          <p:cNvSpPr/>
          <p:nvPr/>
        </p:nvSpPr>
        <p:spPr>
          <a:xfrm>
            <a:off x="1907704" y="2048763"/>
            <a:ext cx="1202432" cy="12024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B07C2783-C1D5-4AE3-84AA-43CA5A5E7183}"/>
              </a:ext>
            </a:extLst>
          </p:cNvPr>
          <p:cNvCxnSpPr>
            <a:cxnSpLocks/>
          </p:cNvCxnSpPr>
          <p:nvPr/>
        </p:nvCxnSpPr>
        <p:spPr>
          <a:xfrm>
            <a:off x="2508920" y="2649978"/>
            <a:ext cx="6012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>
            <a:extLst>
              <a:ext uri="{FF2B5EF4-FFF2-40B4-BE49-F238E27FC236}">
                <a16:creationId xmlns:a16="http://schemas.microsoft.com/office/drawing/2014/main" id="{07B96DDB-8D53-4136-8615-408D34377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2345162"/>
            <a:ext cx="144016" cy="2395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0D440F9-C20D-443E-9503-0608DFBB8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25" y="1730303"/>
            <a:ext cx="4432275" cy="18393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A62BA4-9D0B-4332-B7EE-14CBD15D9290}"/>
              </a:ext>
            </a:extLst>
          </p:cNvPr>
          <p:cNvSpPr txBox="1"/>
          <p:nvPr/>
        </p:nvSpPr>
        <p:spPr>
          <a:xfrm>
            <a:off x="1979712" y="25649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</a:t>
            </a:r>
            <a:endParaRPr lang="ko-KR" alt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651096-CC8B-4942-A09F-B7E9295953EC}"/>
              </a:ext>
            </a:extLst>
          </p:cNvPr>
          <p:cNvSpPr txBox="1"/>
          <p:nvPr/>
        </p:nvSpPr>
        <p:spPr>
          <a:xfrm>
            <a:off x="5724128" y="1739435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modular Hamiltonian</a:t>
            </a:r>
            <a:endParaRPr lang="ko-KR" alt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EC6029-3BFF-4C50-8D12-56331C50F421}"/>
              </a:ext>
            </a:extLst>
          </p:cNvPr>
          <p:cNvSpPr txBox="1"/>
          <p:nvPr/>
        </p:nvSpPr>
        <p:spPr>
          <a:xfrm>
            <a:off x="6660232" y="352714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hyperbolic energy</a:t>
            </a:r>
            <a:endParaRPr lang="ko-KR" alt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BA515D-55A5-4AF4-B19B-831A4FD76ABD}"/>
              </a:ext>
            </a:extLst>
          </p:cNvPr>
          <p:cNvSpPr txBox="1"/>
          <p:nvPr/>
        </p:nvSpPr>
        <p:spPr>
          <a:xfrm>
            <a:off x="4139952" y="2852936"/>
            <a:ext cx="4752528" cy="13362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화살표: 위쪽/아래쪽 6">
            <a:extLst>
              <a:ext uri="{FF2B5EF4-FFF2-40B4-BE49-F238E27FC236}">
                <a16:creationId xmlns:a16="http://schemas.microsoft.com/office/drawing/2014/main" id="{0CDB915B-FFFC-4FD6-AD9B-F5440F9659DD}"/>
              </a:ext>
            </a:extLst>
          </p:cNvPr>
          <p:cNvSpPr/>
          <p:nvPr/>
        </p:nvSpPr>
        <p:spPr>
          <a:xfrm>
            <a:off x="6300192" y="4544182"/>
            <a:ext cx="301547" cy="61301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06CDF3-77CD-4F75-819C-742E1D2B7249}"/>
              </a:ext>
            </a:extLst>
          </p:cNvPr>
          <p:cNvSpPr txBox="1"/>
          <p:nvPr/>
        </p:nvSpPr>
        <p:spPr>
          <a:xfrm>
            <a:off x="4355977" y="5445224"/>
            <a:ext cx="4435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2060"/>
                </a:solidFill>
              </a:rPr>
              <a:t>Linearized Einstein equation</a:t>
            </a:r>
            <a:endParaRPr lang="ko-KR" altLang="en-US" sz="2400" b="1" dirty="0">
              <a:solidFill>
                <a:srgbClr val="00206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777916-44C2-4CE9-8516-F25F5B5FFE66}"/>
              </a:ext>
            </a:extLst>
          </p:cNvPr>
          <p:cNvSpPr txBox="1"/>
          <p:nvPr/>
        </p:nvSpPr>
        <p:spPr>
          <a:xfrm>
            <a:off x="3344182" y="4496744"/>
            <a:ext cx="2821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rgbClr val="C00000"/>
                </a:solidFill>
              </a:rPr>
              <a:t>Gauge/gravity duality</a:t>
            </a:r>
          </a:p>
          <a:p>
            <a:pPr algn="r"/>
            <a:r>
              <a:rPr lang="en-US" altLang="ko-KR" sz="2000" b="1" dirty="0">
                <a:solidFill>
                  <a:srgbClr val="C00000"/>
                </a:solidFill>
              </a:rPr>
              <a:t>RT formula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5B31FB-476C-45CA-BE71-179E39834C38}"/>
              </a:ext>
            </a:extLst>
          </p:cNvPr>
          <p:cNvSpPr txBox="1"/>
          <p:nvPr/>
        </p:nvSpPr>
        <p:spPr>
          <a:xfrm>
            <a:off x="6735922" y="4544182"/>
            <a:ext cx="2055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</a:t>
            </a:r>
            <a:r>
              <a:rPr lang="en-US" altLang="ko-KR" dirty="0" err="1">
                <a:solidFill>
                  <a:srgbClr val="0070C0"/>
                </a:solidFill>
              </a:rPr>
              <a:t>Raamsdonk</a:t>
            </a:r>
            <a:r>
              <a:rPr lang="en-US" altLang="ko-KR" dirty="0">
                <a:solidFill>
                  <a:srgbClr val="0070C0"/>
                </a:solidFill>
              </a:rPr>
              <a:t> et al, 2013]</a:t>
            </a:r>
            <a:endParaRPr lang="ko-KR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06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79912" y="4643844"/>
            <a:ext cx="2160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EB2FD-4CDB-4737-890F-5ED3BAA77680}"/>
              </a:ext>
            </a:extLst>
          </p:cNvPr>
          <p:cNvSpPr txBox="1"/>
          <p:nvPr/>
        </p:nvSpPr>
        <p:spPr>
          <a:xfrm>
            <a:off x="1619672" y="404664"/>
            <a:ext cx="623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070C0"/>
                </a:solidFill>
              </a:rPr>
              <a:t>How about non-conformal CFT?</a:t>
            </a:r>
            <a:endParaRPr lang="ko-KR" altLang="en-US" sz="2800" b="1" dirty="0">
              <a:solidFill>
                <a:srgbClr val="0070C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61C26CB-4AEC-4191-A536-2B7C81757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765599"/>
            <a:ext cx="5279630" cy="87824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B7A4D9E-A168-4C56-8D58-F69F83BCDAD5}"/>
              </a:ext>
            </a:extLst>
          </p:cNvPr>
          <p:cNvSpPr txBox="1"/>
          <p:nvPr/>
        </p:nvSpPr>
        <p:spPr>
          <a:xfrm>
            <a:off x="683568" y="1772816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b="1" dirty="0"/>
              <a:t>Corresponding 1</a:t>
            </a:r>
            <a:r>
              <a:rPr lang="en-US" altLang="ko-KR" sz="2800" b="1" baseline="30000" dirty="0"/>
              <a:t>st</a:t>
            </a:r>
            <a:r>
              <a:rPr lang="en-US" altLang="ko-KR" sz="2800" b="1" dirty="0"/>
              <a:t> law for EE?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b="1" dirty="0"/>
              <a:t>Extended 1</a:t>
            </a:r>
            <a:r>
              <a:rPr lang="en-US" altLang="ko-KR" sz="2800" b="1" baseline="30000" dirty="0"/>
              <a:t>st</a:t>
            </a:r>
            <a:r>
              <a:rPr lang="en-US" altLang="ko-KR" sz="2800" b="1" dirty="0"/>
              <a:t> law?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b="1" dirty="0"/>
              <a:t>Emergent gravity in a top-down approach?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33855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512" y="1247786"/>
            <a:ext cx="8291264" cy="5112568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8" name="TextBox 17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916832"/>
            <a:ext cx="85146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ABJM (CFT) + mass deformation = </a:t>
            </a:r>
            <a:r>
              <a:rPr lang="en-US" altLang="ko-KR" sz="2800" b="1" dirty="0" err="1"/>
              <a:t>mABJM</a:t>
            </a:r>
            <a:r>
              <a:rPr lang="en-US" altLang="ko-KR" sz="2800" b="1" dirty="0"/>
              <a:t> </a:t>
            </a:r>
          </a:p>
          <a:p>
            <a:r>
              <a:rPr lang="en-US" altLang="ko-KR" sz="2800" b="1" dirty="0"/>
              <a:t>                                                (non-CFT)</a:t>
            </a:r>
          </a:p>
          <a:p>
            <a:endParaRPr lang="en-US" altLang="ko-KR" dirty="0"/>
          </a:p>
          <a:p>
            <a:endParaRPr lang="en-US" altLang="ko-KR" sz="2400" b="1" dirty="0">
              <a:solidFill>
                <a:srgbClr val="C00000"/>
              </a:solidFill>
            </a:endParaRPr>
          </a:p>
        </p:txBody>
      </p:sp>
      <p:sp>
        <p:nvSpPr>
          <p:cNvPr id="9" name="왼쪽/오른쪽 화살표 8"/>
          <p:cNvSpPr/>
          <p:nvPr/>
        </p:nvSpPr>
        <p:spPr>
          <a:xfrm>
            <a:off x="3299604" y="3773079"/>
            <a:ext cx="984364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644008" y="3662517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LLM geometry with     </a:t>
            </a:r>
            <a:r>
              <a:rPr lang="en-US" altLang="ko-KR" sz="2400" dirty="0" err="1"/>
              <a:t>orbifold</a:t>
            </a:r>
            <a:endParaRPr lang="ko-KR" altLang="en-US" sz="24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3731477"/>
            <a:ext cx="424337" cy="392705"/>
          </a:xfrm>
          <a:prstGeom prst="rect">
            <a:avLst/>
          </a:prstGeom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347864" y="4524196"/>
            <a:ext cx="3709670" cy="83099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Times New Roman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Times New Roman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Times New Roman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Times New Roman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9pPr>
          </a:lstStyle>
          <a:p>
            <a:r>
              <a:rPr lang="en-US" altLang="en-US" sz="2400" dirty="0">
                <a:solidFill>
                  <a:srgbClr val="002060"/>
                </a:solidFill>
              </a:rPr>
              <a:t>Discrete Higgs </a:t>
            </a:r>
            <a:r>
              <a:rPr lang="en-US" altLang="en-US" sz="2400" dirty="0" err="1">
                <a:solidFill>
                  <a:srgbClr val="002060"/>
                </a:solidFill>
              </a:rPr>
              <a:t>vacua</a:t>
            </a:r>
            <a:r>
              <a:rPr lang="en-US" altLang="en-US" sz="2400" dirty="0">
                <a:solidFill>
                  <a:srgbClr val="002060"/>
                </a:solidFill>
              </a:rPr>
              <a:t> </a:t>
            </a:r>
          </a:p>
          <a:p>
            <a:r>
              <a:rPr lang="en-US" altLang="en-US" sz="2400" dirty="0">
                <a:solidFill>
                  <a:srgbClr val="002060"/>
                </a:solidFill>
              </a:rPr>
              <a:t>denoted by numerical values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2362862" cy="1024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73216"/>
            <a:ext cx="2421043" cy="104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4"/>
          <p:cNvSpPr/>
          <p:nvPr/>
        </p:nvSpPr>
        <p:spPr>
          <a:xfrm>
            <a:off x="3203848" y="6165304"/>
            <a:ext cx="2650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467AC"/>
                </a:solidFill>
                <a:sym typeface="Wingdings"/>
              </a:rPr>
              <a:t>[</a:t>
            </a:r>
            <a:r>
              <a:rPr lang="en-US" dirty="0" err="1">
                <a:solidFill>
                  <a:srgbClr val="1467AC"/>
                </a:solidFill>
                <a:sym typeface="Wingdings"/>
              </a:rPr>
              <a:t>Cheon</a:t>
            </a:r>
            <a:r>
              <a:rPr lang="en-US" dirty="0">
                <a:solidFill>
                  <a:srgbClr val="1467AC"/>
                </a:solidFill>
                <a:sym typeface="Wingdings"/>
              </a:rPr>
              <a:t>-Kim-Kim 2011] </a:t>
            </a:r>
            <a:endParaRPr lang="en-US" dirty="0"/>
          </a:p>
        </p:txBody>
      </p:sp>
      <p:sp>
        <p:nvSpPr>
          <p:cNvPr id="19" name="Rectangle 3"/>
          <p:cNvSpPr/>
          <p:nvPr/>
        </p:nvSpPr>
        <p:spPr>
          <a:xfrm>
            <a:off x="4808252" y="4068075"/>
            <a:ext cx="3153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467AC"/>
                </a:solidFill>
                <a:sym typeface="Wingdings"/>
              </a:rPr>
              <a:t>[Lin-</a:t>
            </a:r>
            <a:r>
              <a:rPr lang="en-US" dirty="0" err="1">
                <a:solidFill>
                  <a:srgbClr val="1467AC"/>
                </a:solidFill>
                <a:sym typeface="Wingdings"/>
              </a:rPr>
              <a:t>Lunin</a:t>
            </a:r>
            <a:r>
              <a:rPr lang="en-US" dirty="0">
                <a:solidFill>
                  <a:srgbClr val="1467AC"/>
                </a:solidFill>
                <a:sym typeface="Wingdings"/>
              </a:rPr>
              <a:t>-</a:t>
            </a:r>
            <a:r>
              <a:rPr lang="en-US" dirty="0" err="1">
                <a:solidFill>
                  <a:srgbClr val="1467AC"/>
                </a:solidFill>
                <a:sym typeface="Wingdings"/>
              </a:rPr>
              <a:t>Maldacena</a:t>
            </a:r>
            <a:r>
              <a:rPr lang="en-US" dirty="0">
                <a:solidFill>
                  <a:srgbClr val="1467AC"/>
                </a:solidFill>
                <a:sym typeface="Wingdings"/>
              </a:rPr>
              <a:t>, 2004]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203848" y="5661248"/>
            <a:ext cx="1863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</a:t>
            </a:r>
            <a:r>
              <a:rPr lang="en-US" altLang="ko-KR" dirty="0" err="1">
                <a:solidFill>
                  <a:srgbClr val="0070C0"/>
                </a:solidFill>
              </a:rPr>
              <a:t>Gomis</a:t>
            </a:r>
            <a:r>
              <a:rPr lang="en-US" altLang="ko-KR" dirty="0">
                <a:solidFill>
                  <a:srgbClr val="0070C0"/>
                </a:solidFill>
              </a:rPr>
              <a:t> et al 08]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1E37ACF-9964-4D83-8B70-E602632F6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60648"/>
            <a:ext cx="6912768" cy="609326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solidFill>
                  <a:schemeClr val="accent2">
                    <a:lumMod val="50000"/>
                  </a:schemeClr>
                </a:solidFill>
              </a:rPr>
              <a:t>Mass-deformed ABJM and LLM</a:t>
            </a:r>
            <a:endParaRPr lang="en-US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BCAC9E-BB5A-4A05-B262-0BDA7A349843}"/>
              </a:ext>
            </a:extLst>
          </p:cNvPr>
          <p:cNvSpPr txBox="1"/>
          <p:nvPr/>
        </p:nvSpPr>
        <p:spPr>
          <a:xfrm>
            <a:off x="373260" y="3687415"/>
            <a:ext cx="2614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/>
              <a:t>Vacua</a:t>
            </a:r>
            <a:r>
              <a:rPr lang="ko-KR" altLang="en-US" sz="2400" dirty="0"/>
              <a:t> </a:t>
            </a:r>
            <a:r>
              <a:rPr lang="en-US" altLang="ko-KR" sz="2400" dirty="0"/>
              <a:t>of</a:t>
            </a:r>
            <a:r>
              <a:rPr lang="ko-KR" altLang="en-US" sz="2400" dirty="0"/>
              <a:t> </a:t>
            </a:r>
            <a:r>
              <a:rPr lang="en-US" altLang="ko-KR" sz="2400" dirty="0" err="1"/>
              <a:t>mABJM</a:t>
            </a:r>
            <a:endParaRPr lang="ko-KR" alt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90BEF9-FB37-4A46-954D-76A3D667F145}"/>
              </a:ext>
            </a:extLst>
          </p:cNvPr>
          <p:cNvSpPr txBox="1"/>
          <p:nvPr/>
        </p:nvSpPr>
        <p:spPr>
          <a:xfrm>
            <a:off x="7236296" y="4509120"/>
            <a:ext cx="1710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ym typeface="Wingdings" panose="05000000000000000000" pitchFamily="2" charset="2"/>
              </a:rPr>
              <a:t></a:t>
            </a:r>
            <a:r>
              <a:rPr lang="en-US" altLang="ko-KR" dirty="0"/>
              <a:t>Quantitative comparison is possible!!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2528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B31727D-97D8-4770-8B96-AFE257A8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48849"/>
            <a:ext cx="6912768" cy="609326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Gauge/gravity duality </a:t>
            </a:r>
            <a:br>
              <a:rPr lang="en-US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and entanglement entropy (EE)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en-US" sz="2000" b="1" dirty="0"/>
              <a:t>Relevant deformation </a:t>
            </a:r>
            <a:r>
              <a:rPr lang="en-US" sz="2000" dirty="0"/>
              <a:t>by inserting relevant operators to the CFT             (i.e. mass deformation) </a:t>
            </a:r>
            <a:r>
              <a:rPr lang="en-US" sz="2000" dirty="0">
                <a:sym typeface="Wingdings" panose="05000000000000000000" pitchFamily="2" charset="2"/>
              </a:rPr>
              <a:t> non-conformal deformation</a:t>
            </a:r>
            <a:endParaRPr lang="en-US" sz="2000" dirty="0"/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   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8" name="TextBox 17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6CE362-8E3E-452C-8554-FBBBBB0CDBBB}"/>
              </a:ext>
            </a:extLst>
          </p:cNvPr>
          <p:cNvSpPr txBox="1"/>
          <p:nvPr/>
        </p:nvSpPr>
        <p:spPr>
          <a:xfrm>
            <a:off x="251520" y="2250741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ABJM(3d CFT) </a:t>
            </a:r>
          </a:p>
          <a:p>
            <a:r>
              <a:rPr lang="en-US" altLang="ko-KR" sz="2000" b="1" dirty="0"/>
              <a:t>+ relevant deformations</a:t>
            </a:r>
            <a:endParaRPr lang="ko-KR" altLang="en-US" sz="2000" b="1" dirty="0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78CB8AC4-63D1-4A8C-B862-2F52B447D8FF}"/>
              </a:ext>
            </a:extLst>
          </p:cNvPr>
          <p:cNvCxnSpPr/>
          <p:nvPr/>
        </p:nvCxnSpPr>
        <p:spPr>
          <a:xfrm>
            <a:off x="2699792" y="2708920"/>
            <a:ext cx="259228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C8445D8-7EDE-4067-B9C4-40B9AA5756FD}"/>
              </a:ext>
            </a:extLst>
          </p:cNvPr>
          <p:cNvSpPr txBox="1"/>
          <p:nvPr/>
        </p:nvSpPr>
        <p:spPr>
          <a:xfrm>
            <a:off x="2915816" y="234888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correspondence</a:t>
            </a:r>
            <a:endParaRPr lang="ko-KR" altLang="en-US" dirty="0">
              <a:solidFill>
                <a:srgbClr val="0070C0"/>
              </a:solidFill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57DADC35-9A51-42E9-A318-BEDC11605819}"/>
              </a:ext>
            </a:extLst>
          </p:cNvPr>
          <p:cNvCxnSpPr>
            <a:cxnSpLocks/>
          </p:cNvCxnSpPr>
          <p:nvPr/>
        </p:nvCxnSpPr>
        <p:spPr>
          <a:xfrm>
            <a:off x="6588224" y="3197297"/>
            <a:ext cx="1169" cy="807767"/>
          </a:xfrm>
          <a:prstGeom prst="straightConnector1">
            <a:avLst/>
          </a:prstGeom>
          <a:ln w="3810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E8846A7-AC42-44E2-8C34-0BC7C79282C4}"/>
              </a:ext>
            </a:extLst>
          </p:cNvPr>
          <p:cNvSpPr txBox="1"/>
          <p:nvPr/>
        </p:nvSpPr>
        <p:spPr>
          <a:xfrm>
            <a:off x="6589393" y="334770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KK reduction</a:t>
            </a:r>
            <a:endParaRPr lang="ko-KR" altLang="en-US" dirty="0">
              <a:solidFill>
                <a:srgbClr val="0070C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E597C060-EB1C-45E8-8034-837BBDB1E2BD}"/>
              </a:ext>
            </a:extLst>
          </p:cNvPr>
          <p:cNvCxnSpPr>
            <a:cxnSpLocks/>
          </p:cNvCxnSpPr>
          <p:nvPr/>
        </p:nvCxnSpPr>
        <p:spPr>
          <a:xfrm>
            <a:off x="2627784" y="2929587"/>
            <a:ext cx="3024336" cy="1219494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9CE631A-57A9-470A-82BA-FABC92F5E2F8}"/>
              </a:ext>
            </a:extLst>
          </p:cNvPr>
          <p:cNvSpPr txBox="1"/>
          <p:nvPr/>
        </p:nvSpPr>
        <p:spPr>
          <a:xfrm rot="1327080">
            <a:off x="3169564" y="3270960"/>
            <a:ext cx="2674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Gauge/gravity mapping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4EA5AC-D4FC-4B02-8A7A-2F3050C13A3B}"/>
              </a:ext>
            </a:extLst>
          </p:cNvPr>
          <p:cNvSpPr txBox="1"/>
          <p:nvPr/>
        </p:nvSpPr>
        <p:spPr>
          <a:xfrm rot="1327080">
            <a:off x="2820291" y="3531438"/>
            <a:ext cx="2528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for         and  </a:t>
            </a:r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60A36416-73FD-4836-8CD1-892895C7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79356">
            <a:off x="3255059" y="3394955"/>
            <a:ext cx="612191" cy="24119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E18AD6F-612E-4ABF-B250-5BEEF8C5E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17665">
            <a:off x="4279702" y="4019973"/>
            <a:ext cx="1376347" cy="299396"/>
          </a:xfrm>
          <a:prstGeom prst="rect">
            <a:avLst/>
          </a:prstGeom>
        </p:spPr>
      </p:pic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12420FDB-6075-490E-9503-0A5987BE3A98}"/>
              </a:ext>
            </a:extLst>
          </p:cNvPr>
          <p:cNvCxnSpPr>
            <a:cxnSpLocks/>
          </p:cNvCxnSpPr>
          <p:nvPr/>
        </p:nvCxnSpPr>
        <p:spPr>
          <a:xfrm>
            <a:off x="1691680" y="3501008"/>
            <a:ext cx="0" cy="1656184"/>
          </a:xfrm>
          <a:prstGeom prst="straightConnector1">
            <a:avLst/>
          </a:prstGeom>
          <a:ln w="3810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C100C57-143F-4541-80EE-8681DA69FCB1}"/>
              </a:ext>
            </a:extLst>
          </p:cNvPr>
          <p:cNvSpPr txBox="1"/>
          <p:nvPr/>
        </p:nvSpPr>
        <p:spPr>
          <a:xfrm>
            <a:off x="395536" y="5189130"/>
            <a:ext cx="2974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EE </a:t>
            </a:r>
            <a:r>
              <a:rPr lang="en-US" altLang="ko-KR" sz="2000" dirty="0"/>
              <a:t>for an entangling surface (replica method)</a:t>
            </a:r>
            <a:endParaRPr lang="ko-KR" altLang="en-US" sz="2000" dirty="0"/>
          </a:p>
        </p:txBody>
      </p:sp>
      <p:pic>
        <p:nvPicPr>
          <p:cNvPr id="35" name="Picture 1">
            <a:extLst>
              <a:ext uri="{FF2B5EF4-FFF2-40B4-BE49-F238E27FC236}">
                <a16:creationId xmlns:a16="http://schemas.microsoft.com/office/drawing/2014/main" id="{D94F8899-E326-4A96-AB6E-54B8176C9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324" y="4507713"/>
            <a:ext cx="1488935" cy="770394"/>
          </a:xfrm>
          <a:prstGeom prst="rect">
            <a:avLst/>
          </a:prstGeom>
        </p:spPr>
      </p:pic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9ECE24F-42F0-4571-A86D-625655DA3666}"/>
              </a:ext>
            </a:extLst>
          </p:cNvPr>
          <p:cNvCxnSpPr/>
          <p:nvPr/>
        </p:nvCxnSpPr>
        <p:spPr>
          <a:xfrm>
            <a:off x="3275856" y="5517232"/>
            <a:ext cx="2592288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44100FA-72D8-43CE-BC1F-8B2A03D0841D}"/>
              </a:ext>
            </a:extLst>
          </p:cNvPr>
          <p:cNvSpPr txBox="1"/>
          <p:nvPr/>
        </p:nvSpPr>
        <p:spPr>
          <a:xfrm>
            <a:off x="3491880" y="51479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RT conjecture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80A2F4-D21A-4353-9E55-BAC7C185B3DB}"/>
              </a:ext>
            </a:extLst>
          </p:cNvPr>
          <p:cNvSpPr txBox="1"/>
          <p:nvPr/>
        </p:nvSpPr>
        <p:spPr>
          <a:xfrm>
            <a:off x="3491879" y="5517232"/>
            <a:ext cx="2281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in the large N limit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415814-A4F9-4B2A-9835-B1243F5BB32A}"/>
              </a:ext>
            </a:extLst>
          </p:cNvPr>
          <p:cNvSpPr txBox="1"/>
          <p:nvPr/>
        </p:nvSpPr>
        <p:spPr>
          <a:xfrm rot="1327080">
            <a:off x="3578877" y="3101246"/>
            <a:ext cx="2528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(GKP-W relation)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A23738-60D5-475D-B8BD-EB6C0E380CA9}"/>
              </a:ext>
            </a:extLst>
          </p:cNvPr>
          <p:cNvSpPr txBox="1"/>
          <p:nvPr/>
        </p:nvSpPr>
        <p:spPr>
          <a:xfrm>
            <a:off x="5308398" y="242088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asymptotically</a:t>
            </a:r>
            <a:endParaRPr lang="ko-KR" alt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7B67ED8-8E22-41B3-AC00-E15EA391BFE0}"/>
              </a:ext>
            </a:extLst>
          </p:cNvPr>
          <p:cNvSpPr txBox="1"/>
          <p:nvPr/>
        </p:nvSpPr>
        <p:spPr>
          <a:xfrm>
            <a:off x="5884462" y="4037002"/>
            <a:ext cx="1999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asymptotically</a:t>
            </a:r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3F6DD4-181A-4585-A6E4-9CA594CC1910}"/>
              </a:ext>
            </a:extLst>
          </p:cNvPr>
          <p:cNvSpPr txBox="1"/>
          <p:nvPr/>
        </p:nvSpPr>
        <p:spPr>
          <a:xfrm>
            <a:off x="5989574" y="5368028"/>
            <a:ext cx="2974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HEE deformed from the </a:t>
            </a:r>
            <a:r>
              <a:rPr lang="en-US" altLang="ko-KR" sz="2000" b="1" dirty="0" err="1"/>
              <a:t>AdS</a:t>
            </a:r>
            <a:r>
              <a:rPr lang="en-US" altLang="ko-KR" sz="2000" b="1" dirty="0"/>
              <a:t> case</a:t>
            </a:r>
            <a:endParaRPr lang="ko-KR" altLang="en-US" sz="2000" dirty="0"/>
          </a:p>
        </p:txBody>
      </p: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647D28CF-78D9-4B4F-90F1-3EB290C4910F}"/>
              </a:ext>
            </a:extLst>
          </p:cNvPr>
          <p:cNvCxnSpPr>
            <a:cxnSpLocks/>
          </p:cNvCxnSpPr>
          <p:nvPr/>
        </p:nvCxnSpPr>
        <p:spPr>
          <a:xfrm>
            <a:off x="6660232" y="5108102"/>
            <a:ext cx="0" cy="265114"/>
          </a:xfrm>
          <a:prstGeom prst="straightConnector1">
            <a:avLst/>
          </a:prstGeom>
          <a:ln w="3810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>
            <a:extLst>
              <a:ext uri="{FF2B5EF4-FFF2-40B4-BE49-F238E27FC236}">
                <a16:creationId xmlns:a16="http://schemas.microsoft.com/office/drawing/2014/main" id="{B289890B-A097-4414-85C4-3F58FB55C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2427386"/>
            <a:ext cx="1400081" cy="38711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34465A7-931D-46D4-A1CD-D44A8D737DA7}"/>
              </a:ext>
            </a:extLst>
          </p:cNvPr>
          <p:cNvSpPr txBox="1"/>
          <p:nvPr/>
        </p:nvSpPr>
        <p:spPr>
          <a:xfrm>
            <a:off x="5413511" y="2773656"/>
            <a:ext cx="2974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Solution in 11d SUGRA</a:t>
            </a:r>
            <a:endParaRPr lang="ko-KR" altLang="en-US" sz="2000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B5AA80A-C1E7-458E-9C8A-977939607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0010" y="4116630"/>
            <a:ext cx="661186" cy="34095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C35CA76-4F21-4981-904A-0591EDED49D0}"/>
              </a:ext>
            </a:extLst>
          </p:cNvPr>
          <p:cNvSpPr txBox="1"/>
          <p:nvPr/>
        </p:nvSpPr>
        <p:spPr>
          <a:xfrm>
            <a:off x="5915879" y="4400216"/>
            <a:ext cx="2974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solutions in 4d gravity of KK modes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5694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B31727D-97D8-4770-8B96-AFE257A8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48849"/>
            <a:ext cx="6912768" cy="609326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Gauge/gravity duality </a:t>
            </a:r>
            <a:br>
              <a:rPr lang="en-US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and entanglement entropy (EE)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en-US" sz="2000" b="1" dirty="0"/>
              <a:t>Relevant deformation </a:t>
            </a:r>
            <a:r>
              <a:rPr lang="en-US" sz="2000" dirty="0"/>
              <a:t>by inserting relevant operators to the CFT             (i.e. mass deformation) </a:t>
            </a:r>
            <a:r>
              <a:rPr lang="en-US" sz="2000" dirty="0">
                <a:sym typeface="Wingdings" panose="05000000000000000000" pitchFamily="2" charset="2"/>
              </a:rPr>
              <a:t> non-conformal deformation</a:t>
            </a:r>
            <a:endParaRPr lang="en-US" sz="2000" dirty="0"/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   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8" name="TextBox 17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6CE362-8E3E-452C-8554-FBBBBB0CDBBB}"/>
              </a:ext>
            </a:extLst>
          </p:cNvPr>
          <p:cNvSpPr txBox="1"/>
          <p:nvPr/>
        </p:nvSpPr>
        <p:spPr>
          <a:xfrm>
            <a:off x="251520" y="2250741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ABJM(3d CFT) </a:t>
            </a:r>
          </a:p>
          <a:p>
            <a:r>
              <a:rPr lang="en-US" altLang="ko-KR" sz="2000" b="1" dirty="0"/>
              <a:t>+ relevant deformations</a:t>
            </a:r>
            <a:endParaRPr lang="ko-KR" altLang="en-US" sz="2000" b="1" dirty="0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78CB8AC4-63D1-4A8C-B862-2F52B447D8FF}"/>
              </a:ext>
            </a:extLst>
          </p:cNvPr>
          <p:cNvCxnSpPr/>
          <p:nvPr/>
        </p:nvCxnSpPr>
        <p:spPr>
          <a:xfrm>
            <a:off x="2699792" y="2708920"/>
            <a:ext cx="259228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C8445D8-7EDE-4067-B9C4-40B9AA5756FD}"/>
              </a:ext>
            </a:extLst>
          </p:cNvPr>
          <p:cNvSpPr txBox="1"/>
          <p:nvPr/>
        </p:nvSpPr>
        <p:spPr>
          <a:xfrm>
            <a:off x="2915816" y="234888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correspondence</a:t>
            </a:r>
            <a:endParaRPr lang="ko-KR" altLang="en-US" dirty="0">
              <a:solidFill>
                <a:srgbClr val="0070C0"/>
              </a:solidFill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57DADC35-9A51-42E9-A318-BEDC11605819}"/>
              </a:ext>
            </a:extLst>
          </p:cNvPr>
          <p:cNvCxnSpPr>
            <a:cxnSpLocks/>
          </p:cNvCxnSpPr>
          <p:nvPr/>
        </p:nvCxnSpPr>
        <p:spPr>
          <a:xfrm>
            <a:off x="6588224" y="3197297"/>
            <a:ext cx="1169" cy="807767"/>
          </a:xfrm>
          <a:prstGeom prst="straightConnector1">
            <a:avLst/>
          </a:prstGeom>
          <a:ln w="3810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E8846A7-AC42-44E2-8C34-0BC7C79282C4}"/>
              </a:ext>
            </a:extLst>
          </p:cNvPr>
          <p:cNvSpPr txBox="1"/>
          <p:nvPr/>
        </p:nvSpPr>
        <p:spPr>
          <a:xfrm>
            <a:off x="6589393" y="334770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KK reduction</a:t>
            </a:r>
            <a:endParaRPr lang="ko-KR" altLang="en-US" dirty="0">
              <a:solidFill>
                <a:srgbClr val="0070C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E597C060-EB1C-45E8-8034-837BBDB1E2BD}"/>
              </a:ext>
            </a:extLst>
          </p:cNvPr>
          <p:cNvCxnSpPr>
            <a:cxnSpLocks/>
          </p:cNvCxnSpPr>
          <p:nvPr/>
        </p:nvCxnSpPr>
        <p:spPr>
          <a:xfrm>
            <a:off x="2627784" y="2929587"/>
            <a:ext cx="3024336" cy="1219494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9CE631A-57A9-470A-82BA-FABC92F5E2F8}"/>
              </a:ext>
            </a:extLst>
          </p:cNvPr>
          <p:cNvSpPr txBox="1"/>
          <p:nvPr/>
        </p:nvSpPr>
        <p:spPr>
          <a:xfrm rot="1327080">
            <a:off x="3169564" y="3270960"/>
            <a:ext cx="2674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Gauge/gravity mapping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4EA5AC-D4FC-4B02-8A7A-2F3050C13A3B}"/>
              </a:ext>
            </a:extLst>
          </p:cNvPr>
          <p:cNvSpPr txBox="1"/>
          <p:nvPr/>
        </p:nvSpPr>
        <p:spPr>
          <a:xfrm rot="1327080">
            <a:off x="2820291" y="3531438"/>
            <a:ext cx="2528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for         and  </a:t>
            </a:r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60A36416-73FD-4836-8CD1-892895C7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79356">
            <a:off x="3255059" y="3394955"/>
            <a:ext cx="612191" cy="24119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E18AD6F-612E-4ABF-B250-5BEEF8C5E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17665">
            <a:off x="4279702" y="4019973"/>
            <a:ext cx="1376347" cy="299396"/>
          </a:xfrm>
          <a:prstGeom prst="rect">
            <a:avLst/>
          </a:prstGeom>
        </p:spPr>
      </p:pic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12420FDB-6075-490E-9503-0A5987BE3A98}"/>
              </a:ext>
            </a:extLst>
          </p:cNvPr>
          <p:cNvCxnSpPr>
            <a:cxnSpLocks/>
          </p:cNvCxnSpPr>
          <p:nvPr/>
        </p:nvCxnSpPr>
        <p:spPr>
          <a:xfrm>
            <a:off x="1691680" y="3501008"/>
            <a:ext cx="0" cy="1656184"/>
          </a:xfrm>
          <a:prstGeom prst="straightConnector1">
            <a:avLst/>
          </a:prstGeom>
          <a:ln w="3810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C100C57-143F-4541-80EE-8681DA69FCB1}"/>
              </a:ext>
            </a:extLst>
          </p:cNvPr>
          <p:cNvSpPr txBox="1"/>
          <p:nvPr/>
        </p:nvSpPr>
        <p:spPr>
          <a:xfrm>
            <a:off x="395536" y="5189130"/>
            <a:ext cx="2974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EE </a:t>
            </a:r>
            <a:r>
              <a:rPr lang="en-US" altLang="ko-KR" sz="2000" dirty="0"/>
              <a:t>for an entangling surface (replica method)</a:t>
            </a:r>
            <a:endParaRPr lang="ko-KR" altLang="en-US" sz="2000" dirty="0"/>
          </a:p>
        </p:txBody>
      </p:sp>
      <p:pic>
        <p:nvPicPr>
          <p:cNvPr id="35" name="Picture 1">
            <a:extLst>
              <a:ext uri="{FF2B5EF4-FFF2-40B4-BE49-F238E27FC236}">
                <a16:creationId xmlns:a16="http://schemas.microsoft.com/office/drawing/2014/main" id="{D94F8899-E326-4A96-AB6E-54B8176C9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324" y="4507713"/>
            <a:ext cx="1488935" cy="770394"/>
          </a:xfrm>
          <a:prstGeom prst="rect">
            <a:avLst/>
          </a:prstGeom>
        </p:spPr>
      </p:pic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9ECE24F-42F0-4571-A86D-625655DA3666}"/>
              </a:ext>
            </a:extLst>
          </p:cNvPr>
          <p:cNvCxnSpPr/>
          <p:nvPr/>
        </p:nvCxnSpPr>
        <p:spPr>
          <a:xfrm>
            <a:off x="3275856" y="5517232"/>
            <a:ext cx="2592288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44100FA-72D8-43CE-BC1F-8B2A03D0841D}"/>
              </a:ext>
            </a:extLst>
          </p:cNvPr>
          <p:cNvSpPr txBox="1"/>
          <p:nvPr/>
        </p:nvSpPr>
        <p:spPr>
          <a:xfrm>
            <a:off x="3491880" y="51479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RT conjecture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80A2F4-D21A-4353-9E55-BAC7C185B3DB}"/>
              </a:ext>
            </a:extLst>
          </p:cNvPr>
          <p:cNvSpPr txBox="1"/>
          <p:nvPr/>
        </p:nvSpPr>
        <p:spPr>
          <a:xfrm>
            <a:off x="3491879" y="5517232"/>
            <a:ext cx="2281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in the large N limit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415814-A4F9-4B2A-9835-B1243F5BB32A}"/>
              </a:ext>
            </a:extLst>
          </p:cNvPr>
          <p:cNvSpPr txBox="1"/>
          <p:nvPr/>
        </p:nvSpPr>
        <p:spPr>
          <a:xfrm rot="1327080">
            <a:off x="3578877" y="3101246"/>
            <a:ext cx="2528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(GKP-W relation)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A23738-60D5-475D-B8BD-EB6C0E380CA9}"/>
              </a:ext>
            </a:extLst>
          </p:cNvPr>
          <p:cNvSpPr txBox="1"/>
          <p:nvPr/>
        </p:nvSpPr>
        <p:spPr>
          <a:xfrm>
            <a:off x="5308398" y="242088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asymptotically</a:t>
            </a:r>
            <a:endParaRPr lang="ko-KR" alt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7B67ED8-8E22-41B3-AC00-E15EA391BFE0}"/>
              </a:ext>
            </a:extLst>
          </p:cNvPr>
          <p:cNvSpPr txBox="1"/>
          <p:nvPr/>
        </p:nvSpPr>
        <p:spPr>
          <a:xfrm>
            <a:off x="5884462" y="4037002"/>
            <a:ext cx="1999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asymptotically</a:t>
            </a:r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3F6DD4-181A-4585-A6E4-9CA594CC1910}"/>
              </a:ext>
            </a:extLst>
          </p:cNvPr>
          <p:cNvSpPr txBox="1"/>
          <p:nvPr/>
        </p:nvSpPr>
        <p:spPr>
          <a:xfrm>
            <a:off x="5989574" y="5368028"/>
            <a:ext cx="2974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HEE deformed from the </a:t>
            </a:r>
            <a:r>
              <a:rPr lang="en-US" altLang="ko-KR" sz="2000" b="1" dirty="0" err="1"/>
              <a:t>AdS</a:t>
            </a:r>
            <a:r>
              <a:rPr lang="en-US" altLang="ko-KR" sz="2000" b="1" dirty="0"/>
              <a:t> case</a:t>
            </a:r>
            <a:endParaRPr lang="ko-KR" altLang="en-US" sz="2000" dirty="0"/>
          </a:p>
        </p:txBody>
      </p: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647D28CF-78D9-4B4F-90F1-3EB290C4910F}"/>
              </a:ext>
            </a:extLst>
          </p:cNvPr>
          <p:cNvCxnSpPr>
            <a:cxnSpLocks/>
          </p:cNvCxnSpPr>
          <p:nvPr/>
        </p:nvCxnSpPr>
        <p:spPr>
          <a:xfrm>
            <a:off x="6660232" y="5108102"/>
            <a:ext cx="0" cy="265114"/>
          </a:xfrm>
          <a:prstGeom prst="straightConnector1">
            <a:avLst/>
          </a:prstGeom>
          <a:ln w="3810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>
            <a:extLst>
              <a:ext uri="{FF2B5EF4-FFF2-40B4-BE49-F238E27FC236}">
                <a16:creationId xmlns:a16="http://schemas.microsoft.com/office/drawing/2014/main" id="{B289890B-A097-4414-85C4-3F58FB55C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2427386"/>
            <a:ext cx="1400081" cy="38711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34465A7-931D-46D4-A1CD-D44A8D737DA7}"/>
              </a:ext>
            </a:extLst>
          </p:cNvPr>
          <p:cNvSpPr txBox="1"/>
          <p:nvPr/>
        </p:nvSpPr>
        <p:spPr>
          <a:xfrm>
            <a:off x="5413511" y="2773656"/>
            <a:ext cx="2974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Solution in 11d SUGRA</a:t>
            </a:r>
            <a:endParaRPr lang="ko-KR" altLang="en-US" sz="2000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B5AA80A-C1E7-458E-9C8A-977939607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0010" y="4116630"/>
            <a:ext cx="661186" cy="34095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C35CA76-4F21-4981-904A-0591EDED49D0}"/>
              </a:ext>
            </a:extLst>
          </p:cNvPr>
          <p:cNvSpPr txBox="1"/>
          <p:nvPr/>
        </p:nvSpPr>
        <p:spPr>
          <a:xfrm>
            <a:off x="5915879" y="4400216"/>
            <a:ext cx="2974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solutions in 4d gravity of KK modes  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3F23BD-7B62-4763-99FC-6014118B339B}"/>
              </a:ext>
            </a:extLst>
          </p:cNvPr>
          <p:cNvSpPr txBox="1"/>
          <p:nvPr/>
        </p:nvSpPr>
        <p:spPr>
          <a:xfrm>
            <a:off x="5325582" y="2204864"/>
            <a:ext cx="3377528" cy="288585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7645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328592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2DD678E-D8EE-42B2-B193-0EEB223A6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62841"/>
            <a:ext cx="6912768" cy="609326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Construction of 4-dimensional gravity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AFE0F3D8-E332-4730-9AF3-5E836DD8E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1168435"/>
            <a:ext cx="1779011" cy="44389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70CF666-B59E-4416-812F-E6276B299655}"/>
              </a:ext>
            </a:extLst>
          </p:cNvPr>
          <p:cNvSpPr txBox="1"/>
          <p:nvPr/>
        </p:nvSpPr>
        <p:spPr>
          <a:xfrm>
            <a:off x="896702" y="1124744"/>
            <a:ext cx="5547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u="sng" dirty="0">
                <a:solidFill>
                  <a:srgbClr val="0070C0"/>
                </a:solidFill>
              </a:rPr>
              <a:t>EOM for graviton mode in 11d</a:t>
            </a:r>
            <a:r>
              <a:rPr lang="en-US" altLang="ko-KR" sz="2400" b="1" dirty="0">
                <a:solidFill>
                  <a:srgbClr val="0070C0"/>
                </a:solidFill>
              </a:rPr>
              <a:t>: 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EB9373A-0CCB-4A03-95AA-091002EE3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658416"/>
            <a:ext cx="7733500" cy="220263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AFB36919-2B2B-44DC-8CEE-0E17CED4B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4376618"/>
            <a:ext cx="3168352" cy="63655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D1FAE1D-9A4B-412F-AB47-E6B348FFD8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5013176"/>
            <a:ext cx="5688631" cy="4408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D3B415-BF33-4D64-BB52-D01B83734163}"/>
              </a:ext>
            </a:extLst>
          </p:cNvPr>
          <p:cNvSpPr txBox="1"/>
          <p:nvPr/>
        </p:nvSpPr>
        <p:spPr>
          <a:xfrm>
            <a:off x="678396" y="1700808"/>
            <a:ext cx="1445332" cy="5760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A68B9F8D-7705-489A-9E84-64C94242FB1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1259632" y="2276872"/>
            <a:ext cx="141430" cy="1667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2F42C5B-6040-4497-BCCD-3D75B575ADD7}"/>
              </a:ext>
            </a:extLst>
          </p:cNvPr>
          <p:cNvSpPr txBox="1"/>
          <p:nvPr/>
        </p:nvSpPr>
        <p:spPr>
          <a:xfrm>
            <a:off x="539552" y="399577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</a:rPr>
              <a:t>Linear order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40C0B4-1B3F-4E5A-B91F-AA36192A9672}"/>
              </a:ext>
            </a:extLst>
          </p:cNvPr>
          <p:cNvSpPr txBox="1"/>
          <p:nvPr/>
        </p:nvSpPr>
        <p:spPr>
          <a:xfrm>
            <a:off x="4283968" y="386104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</a:rPr>
              <a:t>quadratic  order and higher derivative terms appears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38DD21-536F-48FC-AE9B-BEE92370802E}"/>
              </a:ext>
            </a:extLst>
          </p:cNvPr>
          <p:cNvSpPr txBox="1"/>
          <p:nvPr/>
        </p:nvSpPr>
        <p:spPr>
          <a:xfrm>
            <a:off x="755576" y="5559623"/>
            <a:ext cx="5547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u="sng" dirty="0">
                <a:solidFill>
                  <a:srgbClr val="0070C0"/>
                </a:solidFill>
              </a:rPr>
              <a:t>EOM for scalar modes in 11d</a:t>
            </a:r>
            <a:r>
              <a:rPr lang="en-US" altLang="ko-KR" sz="2400" b="1" dirty="0">
                <a:solidFill>
                  <a:srgbClr val="0070C0"/>
                </a:solidFill>
              </a:rPr>
              <a:t>: 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91DAFEF-E374-497C-8716-B98B69E06F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16" y="6093296"/>
            <a:ext cx="3977860" cy="55255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D1D59FC-F6D5-4537-ADEB-A3E51129A0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5364" y="6165304"/>
            <a:ext cx="1662940" cy="39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30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328592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000" b="1" dirty="0">
              <a:solidFill>
                <a:srgbClr val="000000"/>
              </a:solidFill>
              <a:sym typeface="Wingdings"/>
            </a:endParaRPr>
          </a:p>
          <a:p>
            <a:r>
              <a:rPr lang="en-US" sz="2000" b="1" dirty="0">
                <a:solidFill>
                  <a:srgbClr val="000000"/>
                </a:solidFill>
                <a:sym typeface="Wingdings"/>
              </a:rPr>
              <a:t>To absorb higher derivatives, we needs field redefinition: </a:t>
            </a: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2DD678E-D8EE-42B2-B193-0EEB223A6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62841"/>
            <a:ext cx="6912768" cy="609326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Construction of 4-dimensional gravity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AFE0F3D8-E332-4730-9AF3-5E836DD8E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1168435"/>
            <a:ext cx="1779011" cy="44389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70CF666-B59E-4416-812F-E6276B299655}"/>
              </a:ext>
            </a:extLst>
          </p:cNvPr>
          <p:cNvSpPr txBox="1"/>
          <p:nvPr/>
        </p:nvSpPr>
        <p:spPr>
          <a:xfrm>
            <a:off x="896702" y="1124744"/>
            <a:ext cx="5547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u="sng" dirty="0">
                <a:solidFill>
                  <a:srgbClr val="0070C0"/>
                </a:solidFill>
              </a:rPr>
              <a:t>EOM for graviton mode in 4d</a:t>
            </a:r>
            <a:r>
              <a:rPr lang="en-US" altLang="ko-KR" sz="2400" b="1" dirty="0">
                <a:solidFill>
                  <a:srgbClr val="0070C0"/>
                </a:solidFill>
              </a:rPr>
              <a:t>: 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50B143D-0C6E-440F-9EA1-1BA3D7070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685980"/>
            <a:ext cx="5238750" cy="103822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550EDC6-A7F5-4CB2-8CC1-6E514FD5C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471" y="2775255"/>
            <a:ext cx="4933156" cy="50940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059C813-B163-4156-94A8-E6A4B5DA5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284" y="3902067"/>
            <a:ext cx="5867400" cy="7905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1700BD6-82D2-4149-8B5F-F816A8B331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4987473"/>
            <a:ext cx="7704856" cy="117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97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1971660" cy="785818"/>
          </a:xfr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pPr algn="l"/>
            <a:r>
              <a:rPr lang="en-US" altLang="ko-KR" sz="3600" dirty="0">
                <a:solidFill>
                  <a:srgbClr val="00B0F0"/>
                </a:solidFill>
              </a:rPr>
              <a:t>Outline</a:t>
            </a:r>
            <a:endParaRPr lang="ko-KR" altLang="en-US" sz="3600" dirty="0">
              <a:solidFill>
                <a:srgbClr val="00B0F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57298"/>
            <a:ext cx="7859216" cy="3799894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en-US" altLang="ko-KR" sz="2400" dirty="0"/>
              <a:t>gauge/gravity duality in a top-down approach</a:t>
            </a:r>
          </a:p>
          <a:p>
            <a:endParaRPr lang="en-US" altLang="ko-KR" sz="2400" dirty="0"/>
          </a:p>
          <a:p>
            <a:r>
              <a:rPr lang="en-US" altLang="ko-KR" sz="2400" dirty="0"/>
              <a:t>Holographic entanglement entropy</a:t>
            </a:r>
          </a:p>
          <a:p>
            <a:endParaRPr lang="en-US" altLang="ko-KR" sz="2400" dirty="0"/>
          </a:p>
          <a:p>
            <a:r>
              <a:rPr lang="en-US" altLang="ko-KR" sz="2400" dirty="0"/>
              <a:t>Construction of 4-dimensional LLM</a:t>
            </a:r>
          </a:p>
          <a:p>
            <a:endParaRPr lang="en-US" altLang="ko-KR" sz="2400" dirty="0"/>
          </a:p>
          <a:p>
            <a:r>
              <a:rPr lang="en-US" altLang="ko-KR" sz="2400" dirty="0"/>
              <a:t>Holography and entanglement entropy</a:t>
            </a:r>
          </a:p>
          <a:p>
            <a:endParaRPr lang="en-US" altLang="ko-KR" sz="2400" dirty="0"/>
          </a:p>
          <a:p>
            <a:r>
              <a:rPr lang="en-US" altLang="ko-KR" sz="2400" dirty="0"/>
              <a:t>Einstein equation from entanglement entropy of </a:t>
            </a:r>
          </a:p>
          <a:p>
            <a:pPr marL="0" indent="0">
              <a:buNone/>
            </a:pPr>
            <a:r>
              <a:rPr lang="en-US" altLang="ko-KR" sz="2400" dirty="0"/>
              <a:t>    nonconformal field</a:t>
            </a:r>
            <a:r>
              <a:rPr lang="ko-KR" altLang="en-US" sz="2400" dirty="0"/>
              <a:t> </a:t>
            </a:r>
            <a:r>
              <a:rPr lang="en-US" altLang="ko-KR" sz="2400" dirty="0"/>
              <a:t>theory </a:t>
            </a:r>
          </a:p>
          <a:p>
            <a:endParaRPr lang="en-US" altLang="ko-KR" sz="2400" dirty="0"/>
          </a:p>
          <a:p>
            <a:r>
              <a:rPr lang="en-US" altLang="ko-KR" sz="2400" dirty="0"/>
              <a:t>Summary </a:t>
            </a:r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007436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32859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sym typeface="Wingdings"/>
              </a:rPr>
              <a:t>Near</a:t>
            </a:r>
            <a:r>
              <a:rPr lang="ko-KR" altLang="en-US" sz="20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the</a:t>
            </a:r>
            <a:r>
              <a:rPr lang="ko-KR" altLang="en-US" sz="20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UV</a:t>
            </a:r>
            <a:r>
              <a:rPr lang="ko-KR" altLang="en-US" sz="20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fixed</a:t>
            </a:r>
            <a:r>
              <a:rPr lang="ko-KR" altLang="en-US" sz="20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point</a:t>
            </a:r>
            <a:r>
              <a:rPr lang="ko-KR" altLang="en-US" sz="20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where the ABJM theory lives on, (in the small mass expansion,) the dual 4-dimensional gravity action is given by</a:t>
            </a: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  <a:p>
            <a:r>
              <a:rPr lang="en-US" altLang="ko-KR" sz="2000" dirty="0">
                <a:solidFill>
                  <a:srgbClr val="000000"/>
                </a:solidFill>
                <a:sym typeface="Wingdings"/>
              </a:rPr>
              <a:t>Fluctuations around AdS_4 space:</a:t>
            </a:r>
          </a:p>
          <a:p>
            <a:endParaRPr lang="en-US" sz="20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0FDCE6C-9EFB-4AA6-B127-613C0AC55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39"/>
            <a:ext cx="6912768" cy="609326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Construction of 4-dimensional gravity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2390781-DEC7-4BE1-9DE0-712A86563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3861048"/>
            <a:ext cx="3600400" cy="14493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44208" y="3826523"/>
            <a:ext cx="2483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467AC"/>
                </a:solidFill>
              </a:rPr>
              <a:t>Asymptotically </a:t>
            </a:r>
            <a:r>
              <a:rPr lang="en-US" altLang="ko-KR" dirty="0" err="1">
                <a:solidFill>
                  <a:srgbClr val="1467AC"/>
                </a:solidFill>
              </a:rPr>
              <a:t>AdS</a:t>
            </a:r>
            <a:r>
              <a:rPr lang="en-US" altLang="ko-KR" dirty="0">
                <a:solidFill>
                  <a:srgbClr val="1467AC"/>
                </a:solidFill>
              </a:rPr>
              <a:t> solution with relevant deformations</a:t>
            </a:r>
            <a:endParaRPr lang="ko-KR" altLang="en-US" dirty="0">
              <a:solidFill>
                <a:srgbClr val="1467AC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453A3AD-897C-4479-A34F-7ED0E5DD7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043" y="5805264"/>
            <a:ext cx="1907181" cy="57606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3FD6FC9-5302-4F3C-BF36-7E5C624F1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696" y="2284487"/>
            <a:ext cx="3705225" cy="70485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63E0040-3567-4FD3-9823-7A23CE38C8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567" y="3037955"/>
            <a:ext cx="7578865" cy="65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8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32859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sym typeface="Wingdings"/>
              </a:rPr>
              <a:t>Metric fluctuations around AdS_4 and induced metric: </a:t>
            </a: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0FDCE6C-9EFB-4AA6-B127-613C0AC55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39"/>
            <a:ext cx="6912768" cy="60932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Holographic entanglement entropy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14AB20-F83A-468C-86CD-5044A15494E6}"/>
              </a:ext>
            </a:extLst>
          </p:cNvPr>
          <p:cNvSpPr txBox="1"/>
          <p:nvPr/>
        </p:nvSpPr>
        <p:spPr>
          <a:xfrm>
            <a:off x="2987824" y="3485113"/>
            <a:ext cx="5760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42FA4-7036-4884-AA57-8EE28C3983A3}"/>
              </a:ext>
            </a:extLst>
          </p:cNvPr>
          <p:cNvSpPr txBox="1"/>
          <p:nvPr/>
        </p:nvSpPr>
        <p:spPr>
          <a:xfrm>
            <a:off x="1043608" y="2564904"/>
            <a:ext cx="5760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AA94FABC-84F6-4037-946C-21AC419B3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879015"/>
            <a:ext cx="2080407" cy="54642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44BD827-F556-4F10-A944-11D5955F8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305" y="1777192"/>
            <a:ext cx="3320333" cy="73024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9E4064E-EE9B-47E0-90D2-2F43DDB452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2610507"/>
            <a:ext cx="2719228" cy="67849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FB7451B-747B-4E22-BCF6-3021004B1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223" y="2632225"/>
            <a:ext cx="3689677" cy="78307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7795AC3-DECC-45DE-8F87-FE6EAB6CF2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216" y="3573016"/>
            <a:ext cx="8352928" cy="1032044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5C04F49-019D-411B-8984-9F7185E303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389" y="4797152"/>
            <a:ext cx="2782569" cy="57112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9BA47AA-200B-4B2D-83D6-9302D4B340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835" y="5368273"/>
            <a:ext cx="2838885" cy="72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50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32859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sym typeface="Wingdings"/>
              </a:rPr>
              <a:t>Variation of the EE is determined by </a:t>
            </a:r>
            <a:r>
              <a:rPr lang="en-US" sz="2400" b="1" dirty="0">
                <a:solidFill>
                  <a:srgbClr val="C00000"/>
                </a:solidFill>
                <a:sym typeface="Wingdings"/>
              </a:rPr>
              <a:t>source and </a:t>
            </a:r>
            <a:r>
              <a:rPr lang="en-US" sz="2400" b="1" dirty="0" err="1">
                <a:solidFill>
                  <a:srgbClr val="C00000"/>
                </a:solidFill>
                <a:sym typeface="Wingdings"/>
              </a:rPr>
              <a:t>vev</a:t>
            </a:r>
            <a:endParaRPr lang="en-US" sz="2400" b="1" dirty="0">
              <a:solidFill>
                <a:srgbClr val="C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0FDCE6C-9EFB-4AA6-B127-613C0AC55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4639"/>
            <a:ext cx="6912768" cy="60932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Holographic entanglement entropy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14AB20-F83A-468C-86CD-5044A15494E6}"/>
              </a:ext>
            </a:extLst>
          </p:cNvPr>
          <p:cNvSpPr txBox="1"/>
          <p:nvPr/>
        </p:nvSpPr>
        <p:spPr>
          <a:xfrm>
            <a:off x="2987824" y="3485113"/>
            <a:ext cx="5760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42FA4-7036-4884-AA57-8EE28C3983A3}"/>
              </a:ext>
            </a:extLst>
          </p:cNvPr>
          <p:cNvSpPr txBox="1"/>
          <p:nvPr/>
        </p:nvSpPr>
        <p:spPr>
          <a:xfrm>
            <a:off x="1043608" y="2564904"/>
            <a:ext cx="5760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5EA8FE-0FF3-4A4D-8AF7-26B79EC8DF74}"/>
              </a:ext>
            </a:extLst>
          </p:cNvPr>
          <p:cNvSpPr txBox="1"/>
          <p:nvPr/>
        </p:nvSpPr>
        <p:spPr>
          <a:xfrm>
            <a:off x="323528" y="2908469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070C0"/>
                </a:solidFill>
              </a:rPr>
              <a:t>This result exactly reproduces the HEE using</a:t>
            </a:r>
            <a:r>
              <a:rPr lang="ko-KR" altLang="en-US" sz="2000" b="1" dirty="0">
                <a:solidFill>
                  <a:srgbClr val="0070C0"/>
                </a:solidFill>
              </a:rPr>
              <a:t> </a:t>
            </a:r>
            <a:r>
              <a:rPr lang="en-US" altLang="ko-KR" sz="2000" b="1" dirty="0">
                <a:solidFill>
                  <a:srgbClr val="0070C0"/>
                </a:solidFill>
              </a:rPr>
              <a:t>PDE</a:t>
            </a:r>
            <a:r>
              <a:rPr lang="ko-KR" altLang="en-US" sz="2000" b="1" dirty="0">
                <a:solidFill>
                  <a:srgbClr val="0070C0"/>
                </a:solidFill>
              </a:rPr>
              <a:t> </a:t>
            </a:r>
            <a:r>
              <a:rPr lang="en-US" altLang="ko-KR" sz="2000" b="1" dirty="0">
                <a:solidFill>
                  <a:srgbClr val="0070C0"/>
                </a:solidFill>
              </a:rPr>
              <a:t>from the 11d LLM.</a:t>
            </a:r>
            <a:r>
              <a:rPr lang="en-US" altLang="ko-KR" sz="2000" b="1" dirty="0">
                <a:solidFill>
                  <a:srgbClr val="C00000"/>
                </a:solidFill>
              </a:rPr>
              <a:t> </a:t>
            </a:r>
            <a:r>
              <a:rPr lang="en-US" altLang="ko-KR" dirty="0">
                <a:solidFill>
                  <a:srgbClr val="0070C0"/>
                </a:solidFill>
              </a:rPr>
              <a:t>[Kim-Kim-OK 2016] </a:t>
            </a:r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1F8D7DD-05CE-4EFD-868F-42C4E907E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49" y="1944616"/>
            <a:ext cx="3677459" cy="90568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3528C90-6B9E-47A2-A1AC-D9DF5674F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2057023"/>
            <a:ext cx="5017366" cy="84479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5CD3719-8879-40E1-AC4F-C2A90C06F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171" y="4793146"/>
            <a:ext cx="1521908" cy="470886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F31E1D12-A97D-465E-960E-D645516CE3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226" y="3335061"/>
            <a:ext cx="2165939" cy="7002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C3EBC41-87A8-47B6-8DE7-076258346D5F}"/>
              </a:ext>
            </a:extLst>
          </p:cNvPr>
          <p:cNvSpPr txBox="1"/>
          <p:nvPr/>
        </p:nvSpPr>
        <p:spPr>
          <a:xfrm>
            <a:off x="6204845" y="2861509"/>
            <a:ext cx="2865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[Jang-Kim-OK-</a:t>
            </a:r>
            <a:r>
              <a:rPr lang="en-US" altLang="ko-KR" dirty="0" err="1">
                <a:solidFill>
                  <a:srgbClr val="0070C0"/>
                </a:solidFill>
              </a:rPr>
              <a:t>Tolla</a:t>
            </a:r>
            <a:r>
              <a:rPr lang="en-US" altLang="ko-KR" dirty="0">
                <a:solidFill>
                  <a:srgbClr val="0070C0"/>
                </a:solidFill>
              </a:rPr>
              <a:t> 2017] </a:t>
            </a:r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6C55B34-D258-4585-B749-DB7056614B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389" y="4020930"/>
            <a:ext cx="2027683" cy="41618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46BA388-0203-4E53-AFA6-75C94818BB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835" y="4504177"/>
            <a:ext cx="2274979" cy="58100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29079AD-73DB-4EF4-9A39-C50BA3C4B7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6500" y="3988660"/>
            <a:ext cx="2970489" cy="592955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FC7315FF-BC9A-4D1A-BE87-BC487A21B275}"/>
              </a:ext>
            </a:extLst>
          </p:cNvPr>
          <p:cNvSpPr/>
          <p:nvPr/>
        </p:nvSpPr>
        <p:spPr>
          <a:xfrm>
            <a:off x="5652120" y="4797152"/>
            <a:ext cx="98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C00000"/>
                </a:solidFill>
                <a:sym typeface="Wingdings"/>
              </a:rPr>
              <a:t>Source: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5E2ADCF8-1EB7-4A32-AAEF-4F5E313E2C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176" y="5314002"/>
            <a:ext cx="2262625" cy="525634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B5093DCC-0F25-4CD8-80C1-A8D5B6246FB0}"/>
              </a:ext>
            </a:extLst>
          </p:cNvPr>
          <p:cNvSpPr/>
          <p:nvPr/>
        </p:nvSpPr>
        <p:spPr>
          <a:xfrm>
            <a:off x="5888543" y="3491716"/>
            <a:ext cx="635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err="1">
                <a:solidFill>
                  <a:srgbClr val="C00000"/>
                </a:solidFill>
                <a:sym typeface="Wingdings"/>
              </a:rPr>
              <a:t>Vev</a:t>
            </a:r>
            <a:r>
              <a:rPr lang="en-US" altLang="ko-KR" b="1" dirty="0">
                <a:solidFill>
                  <a:srgbClr val="C00000"/>
                </a:solidFill>
                <a:sym typeface="Wingdings"/>
              </a:rPr>
              <a:t>: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275951-64EB-43EB-A65C-ACB421F41C49}"/>
              </a:ext>
            </a:extLst>
          </p:cNvPr>
          <p:cNvSpPr/>
          <p:nvPr/>
        </p:nvSpPr>
        <p:spPr>
          <a:xfrm>
            <a:off x="339558" y="5306119"/>
            <a:ext cx="57367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002060"/>
                </a:solidFill>
                <a:sym typeface="Wingdings"/>
              </a:rPr>
              <a:t>Field theory calculation for the </a:t>
            </a:r>
            <a:r>
              <a:rPr lang="en-US" altLang="ko-KR" b="1" dirty="0" err="1">
                <a:solidFill>
                  <a:srgbClr val="002060"/>
                </a:solidFill>
                <a:sym typeface="Wingdings"/>
              </a:rPr>
              <a:t>vev</a:t>
            </a:r>
            <a:endParaRPr lang="en-US" altLang="ko-KR" b="1" dirty="0">
              <a:solidFill>
                <a:srgbClr val="002060"/>
              </a:solidFill>
              <a:sym typeface="Wingding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002060"/>
                </a:solidFill>
                <a:sym typeface="Wingdings"/>
              </a:rPr>
              <a:t>Gauge/gravity duality (GKP-W relation)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002060"/>
                </a:solidFill>
                <a:sym typeface="Wingdings"/>
              </a:rPr>
              <a:t>Holographic entanglement entropy (RT formula)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99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32859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sym typeface="Wingdings"/>
              </a:rPr>
              <a:t>EE calculation </a:t>
            </a:r>
            <a:r>
              <a:rPr lang="en-US" sz="2400" b="1" dirty="0">
                <a:solidFill>
                  <a:srgbClr val="0066FF"/>
                </a:solidFill>
                <a:sym typeface="Wingdings"/>
              </a:rPr>
              <a:t>using path integral method</a:t>
            </a:r>
            <a:r>
              <a:rPr lang="en-US" sz="2400" dirty="0">
                <a:solidFill>
                  <a:srgbClr val="000000"/>
                </a:solidFill>
                <a:sym typeface="Wingdings"/>
              </a:rPr>
              <a:t> in CFT with   relevant perturbation</a:t>
            </a: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0FDCE6C-9EFB-4AA6-B127-613C0AC55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192" y="3815979"/>
            <a:ext cx="2736304" cy="609326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70C0"/>
                </a:solidFill>
              </a:rPr>
              <a:t>[2014 Faulkner]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B5B8263-C292-44C8-BD60-5DDFDCE9B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2132856"/>
            <a:ext cx="2932421" cy="72008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76CB1CE-352E-48F8-974A-A30FEEA43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4149080"/>
            <a:ext cx="3943350" cy="5524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9F38897-5759-415B-9A6C-91B3D93BF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4797152"/>
            <a:ext cx="2352675" cy="69532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328F2C2-AD66-4C7B-B37F-71515E706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656" y="2923697"/>
            <a:ext cx="6463488" cy="10578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FF0728-52BB-4D61-BAFD-76E246934408}"/>
              </a:ext>
            </a:extLst>
          </p:cNvPr>
          <p:cNvSpPr txBox="1"/>
          <p:nvPr/>
        </p:nvSpPr>
        <p:spPr>
          <a:xfrm>
            <a:off x="4860032" y="3645024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8BF490-2E99-43F9-9C00-D7CFDBA5247B}"/>
              </a:ext>
            </a:extLst>
          </p:cNvPr>
          <p:cNvSpPr txBox="1"/>
          <p:nvPr/>
        </p:nvSpPr>
        <p:spPr>
          <a:xfrm>
            <a:off x="3779912" y="2923697"/>
            <a:ext cx="3240360" cy="942868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F2D7C12-EE76-4465-A3A6-27276A92B041}"/>
              </a:ext>
            </a:extLst>
          </p:cNvPr>
          <p:cNvSpPr txBox="1">
            <a:spLocks/>
          </p:cNvSpPr>
          <p:nvPr/>
        </p:nvSpPr>
        <p:spPr>
          <a:xfrm>
            <a:off x="717673" y="244001"/>
            <a:ext cx="7416824" cy="609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70C0"/>
                </a:solidFill>
              </a:rPr>
              <a:t>Variation of entanglement entropy</a:t>
            </a:r>
          </a:p>
        </p:txBody>
      </p:sp>
    </p:spTree>
    <p:extLst>
      <p:ext uri="{BB962C8B-B14F-4D97-AF65-F5344CB8AC3E}">
        <p14:creationId xmlns:p14="http://schemas.microsoft.com/office/powerpoint/2010/main" val="4170504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32859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sym typeface="Wingdings"/>
              </a:rPr>
              <a:t>In the mass-deformed ABJM theory, there are two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sym typeface="Wingdings"/>
              </a:rPr>
              <a:t>    relevant operators which are dual to </a:t>
            </a: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F1FED7C-2776-47E7-B5F7-96DD662E8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48784"/>
            <a:ext cx="1080094" cy="50820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4F665C52-E188-4C40-B855-064874923780}"/>
              </a:ext>
            </a:extLst>
          </p:cNvPr>
          <p:cNvSpPr txBox="1">
            <a:spLocks/>
          </p:cNvSpPr>
          <p:nvPr/>
        </p:nvSpPr>
        <p:spPr>
          <a:xfrm>
            <a:off x="717673" y="244001"/>
            <a:ext cx="7416824" cy="609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70C0"/>
                </a:solidFill>
              </a:rPr>
              <a:t>Variation of entanglement entropy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331212C-4945-4A39-B512-7AA06C060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1609680"/>
            <a:ext cx="1394178" cy="458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E14D723-EC78-4199-B46E-1D31CECAA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38" y="2819121"/>
            <a:ext cx="2366800" cy="69327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378FA87-ED83-4B32-8F6E-3E251189B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617" y="3673283"/>
            <a:ext cx="6615241" cy="90784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F97AE15-0A9B-430B-8DF1-D5951A60E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5872" y="4516488"/>
            <a:ext cx="5599184" cy="590722"/>
          </a:xfrm>
          <a:prstGeom prst="rect">
            <a:avLst/>
          </a:prstGeom>
        </p:spPr>
      </p:pic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1AF5FF08-B8F8-432A-8E1D-D5AC39D5B563}"/>
              </a:ext>
            </a:extLst>
          </p:cNvPr>
          <p:cNvCxnSpPr/>
          <p:nvPr/>
        </p:nvCxnSpPr>
        <p:spPr>
          <a:xfrm flipV="1">
            <a:off x="1259632" y="4350798"/>
            <a:ext cx="0" cy="579595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5F8C9E0-4F61-46F8-B558-1DC4EFDEAD50}"/>
              </a:ext>
            </a:extLst>
          </p:cNvPr>
          <p:cNvSpPr txBox="1"/>
          <p:nvPr/>
        </p:nvSpPr>
        <p:spPr>
          <a:xfrm>
            <a:off x="457199" y="5030016"/>
            <a:ext cx="4114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993366"/>
                </a:solidFill>
              </a:rPr>
              <a:t>Gauge/gravity duality</a:t>
            </a:r>
            <a:endParaRPr lang="ko-KR" altLang="en-US" sz="2800" b="1" dirty="0">
              <a:solidFill>
                <a:srgbClr val="99336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890728-69E3-4C18-85CA-6933B9518DBB}"/>
              </a:ext>
            </a:extLst>
          </p:cNvPr>
          <p:cNvSpPr txBox="1"/>
          <p:nvPr/>
        </p:nvSpPr>
        <p:spPr>
          <a:xfrm>
            <a:off x="2371000" y="3303951"/>
            <a:ext cx="360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3781EA2-DE38-41C2-A38C-EC9D58B9137F}"/>
              </a:ext>
            </a:extLst>
          </p:cNvPr>
          <p:cNvSpPr/>
          <p:nvPr/>
        </p:nvSpPr>
        <p:spPr>
          <a:xfrm>
            <a:off x="4952826" y="5558857"/>
            <a:ext cx="2854820" cy="646331"/>
          </a:xfrm>
          <a:prstGeom prst="rect">
            <a:avLst/>
          </a:prstGeom>
          <a:ln w="38100">
            <a:solidFill>
              <a:srgbClr val="EDE99D"/>
            </a:solidFill>
          </a:ln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sym typeface="Wingdings"/>
              </a:rPr>
              <a:t>Normalization ambiguity </a:t>
            </a:r>
          </a:p>
          <a:p>
            <a:r>
              <a:rPr lang="en-US" altLang="ko-KR" dirty="0">
                <a:solidFill>
                  <a:srgbClr val="C00000"/>
                </a:solidFill>
                <a:sym typeface="Wingdings"/>
              </a:rPr>
              <a:t>in gauge/gravity duality </a:t>
            </a:r>
            <a:endParaRPr lang="ko-KR" altLang="en-US" dirty="0">
              <a:solidFill>
                <a:srgbClr val="C00000"/>
              </a:solidFill>
            </a:endParaRP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78519ED1-69EC-4654-93C6-1809B7CFC990}"/>
              </a:ext>
            </a:extLst>
          </p:cNvPr>
          <p:cNvCxnSpPr>
            <a:stCxn id="2" idx="0"/>
          </p:cNvCxnSpPr>
          <p:nvPr/>
        </p:nvCxnSpPr>
        <p:spPr>
          <a:xfrm flipH="1" flipV="1">
            <a:off x="4426085" y="4967029"/>
            <a:ext cx="1954151" cy="5918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8781DE2B-E0DF-47D3-A249-0B2A1001E4A0}"/>
              </a:ext>
            </a:extLst>
          </p:cNvPr>
          <p:cNvCxnSpPr>
            <a:stCxn id="2" idx="0"/>
          </p:cNvCxnSpPr>
          <p:nvPr/>
        </p:nvCxnSpPr>
        <p:spPr>
          <a:xfrm flipV="1">
            <a:off x="6380236" y="4940092"/>
            <a:ext cx="956748" cy="6187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>
            <a:extLst>
              <a:ext uri="{FF2B5EF4-FFF2-40B4-BE49-F238E27FC236}">
                <a16:creationId xmlns:a16="http://schemas.microsoft.com/office/drawing/2014/main" id="{FF9B2094-1CE0-4872-8AB7-CBD04D210B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2030" y="2235392"/>
            <a:ext cx="1990871" cy="488875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FAE9AAF-8AFA-4325-B977-75DE72D26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380" y="2856425"/>
            <a:ext cx="2736304" cy="609326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70C0"/>
                </a:solidFill>
              </a:rPr>
              <a:t>[2014 Faulkner]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B323673-2540-4B1D-81C1-C4617D572678}"/>
              </a:ext>
            </a:extLst>
          </p:cNvPr>
          <p:cNvSpPr/>
          <p:nvPr/>
        </p:nvSpPr>
        <p:spPr>
          <a:xfrm>
            <a:off x="484488" y="2305154"/>
            <a:ext cx="18197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rgbClr val="C00000"/>
                </a:solidFill>
                <a:sym typeface="Wingdings"/>
              </a:rPr>
              <a:t>Path integral in QFT</a:t>
            </a:r>
            <a:endParaRPr lang="ko-KR" altLang="en-US" sz="1400" dirty="0">
              <a:solidFill>
                <a:srgbClr val="C00000"/>
              </a:solidFill>
            </a:endParaRP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6E24F8DF-836E-43F9-A391-65778D1D1FF1}"/>
              </a:ext>
            </a:extLst>
          </p:cNvPr>
          <p:cNvCxnSpPr/>
          <p:nvPr/>
        </p:nvCxnSpPr>
        <p:spPr>
          <a:xfrm>
            <a:off x="1403648" y="2633739"/>
            <a:ext cx="0" cy="396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533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328592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9ACBE95-9652-4504-A44F-269323407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482" y="1142368"/>
            <a:ext cx="5688736" cy="94602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F1FED7C-2776-47E7-B5F7-96DD662E8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82640"/>
            <a:ext cx="1080094" cy="50820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53D4542-3250-41F6-8371-23663F1A7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211" y="1397812"/>
            <a:ext cx="1198088" cy="719086"/>
          </a:xfrm>
          <a:prstGeom prst="rect">
            <a:avLst/>
          </a:prstGeom>
        </p:spPr>
      </p:pic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4A56D274-4F35-4207-9211-12F42BF287C7}"/>
              </a:ext>
            </a:extLst>
          </p:cNvPr>
          <p:cNvCxnSpPr/>
          <p:nvPr/>
        </p:nvCxnSpPr>
        <p:spPr>
          <a:xfrm flipV="1">
            <a:off x="1547664" y="1772816"/>
            <a:ext cx="0" cy="579595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77AB4EC-F311-4C18-A30C-2054DCCED511}"/>
              </a:ext>
            </a:extLst>
          </p:cNvPr>
          <p:cNvSpPr txBox="1"/>
          <p:nvPr/>
        </p:nvSpPr>
        <p:spPr>
          <a:xfrm>
            <a:off x="51667" y="2348880"/>
            <a:ext cx="3296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993366"/>
                </a:solidFill>
              </a:rPr>
              <a:t>Gauge/gravity duality 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DA227E32-7829-4948-8943-73B207011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4769612"/>
            <a:ext cx="3000772" cy="86409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F12F3AC-1B6B-4143-B0BB-E483B36C26B3}"/>
              </a:ext>
            </a:extLst>
          </p:cNvPr>
          <p:cNvSpPr txBox="1"/>
          <p:nvPr/>
        </p:nvSpPr>
        <p:spPr>
          <a:xfrm>
            <a:off x="2267744" y="5625621"/>
            <a:ext cx="5463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066FF"/>
                </a:solidFill>
              </a:rPr>
              <a:t>Einstein equation from EE of non-conformal field theory</a:t>
            </a:r>
            <a:endParaRPr lang="ko-KR" altLang="en-US" sz="2800" b="1" dirty="0">
              <a:solidFill>
                <a:srgbClr val="0066FF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F665C52-E188-4C40-B855-064874923780}"/>
              </a:ext>
            </a:extLst>
          </p:cNvPr>
          <p:cNvSpPr txBox="1">
            <a:spLocks/>
          </p:cNvSpPr>
          <p:nvPr/>
        </p:nvSpPr>
        <p:spPr>
          <a:xfrm>
            <a:off x="717673" y="244001"/>
            <a:ext cx="7416824" cy="609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70C0"/>
                </a:solidFill>
              </a:rPr>
              <a:t>Variation of entanglement entropy</a:t>
            </a:r>
          </a:p>
        </p:txBody>
      </p:sp>
      <p:sp>
        <p:nvSpPr>
          <p:cNvPr id="2" name="화살표: 아래쪽 1">
            <a:extLst>
              <a:ext uri="{FF2B5EF4-FFF2-40B4-BE49-F238E27FC236}">
                <a16:creationId xmlns:a16="http://schemas.microsoft.com/office/drawing/2014/main" id="{6C973FF1-7D67-4B2F-9D53-BFF5CA0945E0}"/>
              </a:ext>
            </a:extLst>
          </p:cNvPr>
          <p:cNvSpPr/>
          <p:nvPr/>
        </p:nvSpPr>
        <p:spPr>
          <a:xfrm>
            <a:off x="4031940" y="3761848"/>
            <a:ext cx="504056" cy="8984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CFB5F9-CDBA-40A8-8531-C06CC93F8C91}"/>
              </a:ext>
            </a:extLst>
          </p:cNvPr>
          <p:cNvSpPr txBox="1"/>
          <p:nvPr/>
        </p:nvSpPr>
        <p:spPr>
          <a:xfrm>
            <a:off x="2483768" y="1772816"/>
            <a:ext cx="360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4D08B3-1597-437F-88E3-5594358CF308}"/>
              </a:ext>
            </a:extLst>
          </p:cNvPr>
          <p:cNvSpPr txBox="1"/>
          <p:nvPr/>
        </p:nvSpPr>
        <p:spPr>
          <a:xfrm>
            <a:off x="5607869" y="1796581"/>
            <a:ext cx="360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90E1F9-FF1A-4659-8258-6CB96F2DD95A}"/>
              </a:ext>
            </a:extLst>
          </p:cNvPr>
          <p:cNvSpPr txBox="1"/>
          <p:nvPr/>
        </p:nvSpPr>
        <p:spPr>
          <a:xfrm>
            <a:off x="6228189" y="2596842"/>
            <a:ext cx="2736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993366"/>
                </a:solidFill>
              </a:rPr>
              <a:t>RT formula</a:t>
            </a:r>
            <a:endParaRPr lang="ko-KR" altLang="en-US" sz="2000" b="1" dirty="0">
              <a:solidFill>
                <a:srgbClr val="993366"/>
              </a:solidFill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7C3F70F-44D5-4722-AE53-C8EF8616C880}"/>
              </a:ext>
            </a:extLst>
          </p:cNvPr>
          <p:cNvCxnSpPr/>
          <p:nvPr/>
        </p:nvCxnSpPr>
        <p:spPr>
          <a:xfrm flipV="1">
            <a:off x="7524328" y="2060848"/>
            <a:ext cx="0" cy="579595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>
            <a:extLst>
              <a:ext uri="{FF2B5EF4-FFF2-40B4-BE49-F238E27FC236}">
                <a16:creationId xmlns:a16="http://schemas.microsoft.com/office/drawing/2014/main" id="{EB13E2C9-3A16-4118-B240-D0E99D1FCC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872" y="2304989"/>
            <a:ext cx="1324889" cy="4250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C6898BB-A00D-4873-AFA9-BB709BAF9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9872" y="2812531"/>
            <a:ext cx="1421452" cy="5201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BB3F88-9A81-4650-A572-A465FAE074F6}"/>
              </a:ext>
            </a:extLst>
          </p:cNvPr>
          <p:cNvSpPr txBox="1"/>
          <p:nvPr/>
        </p:nvSpPr>
        <p:spPr>
          <a:xfrm>
            <a:off x="3275856" y="2243627"/>
            <a:ext cx="1800193" cy="1224136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DE99D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D162863-F517-40AA-9E9C-0D024DCB64B8}"/>
              </a:ext>
            </a:extLst>
          </p:cNvPr>
          <p:cNvCxnSpPr>
            <a:stCxn id="7" idx="0"/>
          </p:cNvCxnSpPr>
          <p:nvPr/>
        </p:nvCxnSpPr>
        <p:spPr>
          <a:xfrm flipV="1">
            <a:off x="4175953" y="1757355"/>
            <a:ext cx="36007" cy="4862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B538829-9516-4DBC-96EA-EBAA8C96681A}"/>
              </a:ext>
            </a:extLst>
          </p:cNvPr>
          <p:cNvSpPr txBox="1"/>
          <p:nvPr/>
        </p:nvSpPr>
        <p:spPr>
          <a:xfrm>
            <a:off x="4824457" y="2289174"/>
            <a:ext cx="1512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B050"/>
                </a:solidFill>
              </a:rPr>
              <a:t>LLM sol.</a:t>
            </a:r>
          </a:p>
          <a:p>
            <a:pPr algn="ctr"/>
            <a:r>
              <a:rPr lang="en-US" altLang="ko-KR" sz="1600" b="1" dirty="0">
                <a:solidFill>
                  <a:srgbClr val="00B050"/>
                </a:solidFill>
              </a:rPr>
              <a:t>KK reduction</a:t>
            </a:r>
            <a:endParaRPr lang="ko-KR" altLang="en-US" sz="1600" b="1" dirty="0">
              <a:solidFill>
                <a:srgbClr val="00B05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4DA41F-16A6-47E2-B348-A890C73B5152}"/>
              </a:ext>
            </a:extLst>
          </p:cNvPr>
          <p:cNvSpPr txBox="1"/>
          <p:nvPr/>
        </p:nvSpPr>
        <p:spPr>
          <a:xfrm>
            <a:off x="6334284" y="2996952"/>
            <a:ext cx="2774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066FF"/>
                </a:solidFill>
              </a:rPr>
              <a:t>[</a:t>
            </a:r>
            <a:r>
              <a:rPr lang="en-US" altLang="ko-KR" sz="2000" b="1" dirty="0" err="1">
                <a:solidFill>
                  <a:srgbClr val="0066FF"/>
                </a:solidFill>
              </a:rPr>
              <a:t>Iyer</a:t>
            </a:r>
            <a:r>
              <a:rPr lang="en-US" altLang="ko-KR" sz="2000" b="1" dirty="0">
                <a:solidFill>
                  <a:srgbClr val="0066FF"/>
                </a:solidFill>
              </a:rPr>
              <a:t> and Wald 1994]</a:t>
            </a:r>
            <a:endParaRPr lang="ko-KR" altLang="en-US" sz="2000" b="1" dirty="0">
              <a:solidFill>
                <a:srgbClr val="0066FF"/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25B82C3B-17DE-4FF3-8BA0-F07D30C80C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3026" y="3501008"/>
            <a:ext cx="3793470" cy="41154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12604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solidFill>
                  <a:schemeClr val="accent2">
                    <a:lumMod val="50000"/>
                  </a:schemeClr>
                </a:solidFill>
              </a:rPr>
              <a:t>Conclusion</a:t>
            </a:r>
            <a:endParaRPr lang="en-US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5544616"/>
          </a:xfrm>
          <a:ln>
            <a:noFill/>
          </a:ln>
        </p:spPr>
        <p:txBody>
          <a:bodyPr>
            <a:normAutofit/>
          </a:bodyPr>
          <a:lstStyle/>
          <a:p>
            <a:endParaRPr lang="en-US" sz="2000" b="1" dirty="0">
              <a:solidFill>
                <a:srgbClr val="000000"/>
              </a:solidFill>
              <a:sym typeface="Wingdings"/>
            </a:endParaRPr>
          </a:p>
          <a:p>
            <a:r>
              <a:rPr lang="en-US" sz="2400" dirty="0">
                <a:solidFill>
                  <a:srgbClr val="000000"/>
                </a:solidFill>
                <a:sym typeface="Wingdings"/>
              </a:rPr>
              <a:t>Using the LLM geometry in 4-dim. gravity: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sym typeface="Wingdings"/>
              </a:rPr>
              <a:t>    1.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sym typeface="Wingdings"/>
              </a:rPr>
              <a:t>    2. extended thermodynamic-like first law of            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sym typeface="Wingdings"/>
              </a:rPr>
              <a:t>       for all droplet solution in non-conformal field theory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sym typeface="Wingdings"/>
              </a:rPr>
              <a:t>    3.              relation using exact holography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sym typeface="Wingdings"/>
              </a:rPr>
              <a:t>       and the entropic counterpart of the Einstein equation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r>
              <a:rPr lang="en-US" sz="2400" dirty="0">
                <a:solidFill>
                  <a:srgbClr val="000000"/>
                </a:solidFill>
                <a:sym typeface="Wingdings"/>
              </a:rPr>
              <a:t>Generalized 1</a:t>
            </a:r>
            <a:r>
              <a:rPr lang="en-US" sz="2400" baseline="30000" dirty="0">
                <a:solidFill>
                  <a:srgbClr val="000000"/>
                </a:solidFill>
                <a:sym typeface="Wingdings"/>
              </a:rPr>
              <a:t>st</a:t>
            </a:r>
            <a:r>
              <a:rPr lang="en-US" sz="2400" dirty="0">
                <a:solidFill>
                  <a:srgbClr val="000000"/>
                </a:solidFill>
                <a:sym typeface="Wingdings"/>
              </a:rPr>
              <a:t> law for the entanglement entropy</a:t>
            </a:r>
          </a:p>
          <a:p>
            <a:r>
              <a:rPr lang="en-US" sz="2400" dirty="0">
                <a:solidFill>
                  <a:srgbClr val="000000"/>
                </a:solidFill>
                <a:sym typeface="Wingdings"/>
              </a:rPr>
              <a:t>IR entanglement entropy for the </a:t>
            </a:r>
            <a:r>
              <a:rPr lang="en-US" sz="2400" dirty="0" err="1">
                <a:solidFill>
                  <a:srgbClr val="000000"/>
                </a:solidFill>
                <a:sym typeface="Wingdings"/>
              </a:rPr>
              <a:t>mABJM</a:t>
            </a:r>
            <a:r>
              <a:rPr lang="en-US" sz="2400" dirty="0">
                <a:solidFill>
                  <a:srgbClr val="000000"/>
                </a:solidFill>
                <a:sym typeface="Wingdings"/>
              </a:rPr>
              <a:t> and LLM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400" dirty="0">
              <a:solidFill>
                <a:srgbClr val="000000"/>
              </a:solidFill>
              <a:sym typeface="Wingdings"/>
            </a:endParaRPr>
          </a:p>
          <a:p>
            <a:endParaRPr lang="en-US" sz="2000" b="1" dirty="0">
              <a:solidFill>
                <a:srgbClr val="000000"/>
              </a:solidFill>
              <a:sym typeface="Wingdings"/>
            </a:endParaRPr>
          </a:p>
          <a:p>
            <a:endParaRPr lang="en-US" sz="2000" b="1" dirty="0">
              <a:solidFill>
                <a:srgbClr val="000000"/>
              </a:solidFill>
              <a:sym typeface="Wingdings"/>
            </a:endParaRPr>
          </a:p>
          <a:p>
            <a:endParaRPr lang="en-US" sz="2000" b="1" dirty="0">
              <a:solidFill>
                <a:srgbClr val="000000"/>
              </a:solidFill>
              <a:sym typeface="Wingdings"/>
            </a:endParaRPr>
          </a:p>
          <a:p>
            <a:endParaRPr lang="en-US" sz="2000" b="1" dirty="0">
              <a:solidFill>
                <a:srgbClr val="000000"/>
              </a:solidFill>
              <a:sym typeface="Wingdings"/>
            </a:endParaRPr>
          </a:p>
          <a:p>
            <a:endParaRPr lang="en-US" sz="2000" b="1" dirty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A464428-075F-408C-8332-614D22422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319" y="2420888"/>
            <a:ext cx="1290081" cy="570638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2BB7DA1E-625B-4ECC-B32A-9AAEC32C1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3429000"/>
            <a:ext cx="1152128" cy="29197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28DE665-F2FD-4E85-9A77-159E2EA85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2051426"/>
            <a:ext cx="2304256" cy="4414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55D49D-7997-4B54-A4E0-F791EF231635}"/>
              </a:ext>
            </a:extLst>
          </p:cNvPr>
          <p:cNvSpPr txBox="1"/>
          <p:nvPr/>
        </p:nvSpPr>
        <p:spPr>
          <a:xfrm>
            <a:off x="5868144" y="5661248"/>
            <a:ext cx="2818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Thank you!!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586491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60B4953-C686-4D60-872D-CC58FD126B64}"/>
              </a:ext>
            </a:extLst>
          </p:cNvPr>
          <p:cNvSpPr txBox="1"/>
          <p:nvPr/>
        </p:nvSpPr>
        <p:spPr>
          <a:xfrm>
            <a:off x="395536" y="916813"/>
            <a:ext cx="8460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err="1"/>
              <a:t>AdS</a:t>
            </a:r>
            <a:r>
              <a:rPr lang="en-US" altLang="ko-KR" sz="3200" b="1" dirty="0"/>
              <a:t>/CFT correspondence </a:t>
            </a:r>
            <a:r>
              <a:rPr lang="en-US" altLang="ko-KR" sz="2000" b="1" dirty="0"/>
              <a:t>by Maldacena (1997)</a:t>
            </a:r>
            <a:endParaRPr lang="ko-KR" altLang="en-US" dirty="0">
              <a:solidFill>
                <a:srgbClr val="0066FF"/>
              </a:solidFill>
            </a:endParaRPr>
          </a:p>
        </p:txBody>
      </p:sp>
      <p:sp>
        <p:nvSpPr>
          <p:cNvPr id="2" name="구름 1">
            <a:extLst>
              <a:ext uri="{FF2B5EF4-FFF2-40B4-BE49-F238E27FC236}">
                <a16:creationId xmlns:a16="http://schemas.microsoft.com/office/drawing/2014/main" id="{58D72F94-C4EC-4091-9007-A9825E60EB77}"/>
              </a:ext>
            </a:extLst>
          </p:cNvPr>
          <p:cNvSpPr/>
          <p:nvPr/>
        </p:nvSpPr>
        <p:spPr>
          <a:xfrm>
            <a:off x="539552" y="2431630"/>
            <a:ext cx="3096344" cy="151216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구름 4">
            <a:extLst>
              <a:ext uri="{FF2B5EF4-FFF2-40B4-BE49-F238E27FC236}">
                <a16:creationId xmlns:a16="http://schemas.microsoft.com/office/drawing/2014/main" id="{214F7E70-380A-439C-9D2A-B190D1B2AC1B}"/>
              </a:ext>
            </a:extLst>
          </p:cNvPr>
          <p:cNvSpPr/>
          <p:nvPr/>
        </p:nvSpPr>
        <p:spPr>
          <a:xfrm>
            <a:off x="5220072" y="2420888"/>
            <a:ext cx="3096344" cy="151216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B91D4-A256-4306-81C2-75BBB32F6F74}"/>
              </a:ext>
            </a:extLst>
          </p:cNvPr>
          <p:cNvSpPr txBox="1"/>
          <p:nvPr/>
        </p:nvSpPr>
        <p:spPr>
          <a:xfrm>
            <a:off x="1115616" y="2780928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70C0"/>
                </a:solidFill>
              </a:rPr>
              <a:t>QFT</a:t>
            </a:r>
            <a:r>
              <a:rPr lang="en-US" altLang="ko-KR" dirty="0">
                <a:solidFill>
                  <a:srgbClr val="0070C0"/>
                </a:solidFill>
              </a:rPr>
              <a:t> with fixed spacetime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B2821C-6F39-44E6-8218-3625ED126DE1}"/>
              </a:ext>
            </a:extLst>
          </p:cNvPr>
          <p:cNvSpPr txBox="1"/>
          <p:nvPr/>
        </p:nvSpPr>
        <p:spPr>
          <a:xfrm>
            <a:off x="5508104" y="285293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70C0"/>
                </a:solidFill>
              </a:rPr>
              <a:t>Quantum gravity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  <p:sp>
        <p:nvSpPr>
          <p:cNvPr id="6" name="같음 기호 5">
            <a:extLst>
              <a:ext uri="{FF2B5EF4-FFF2-40B4-BE49-F238E27FC236}">
                <a16:creationId xmlns:a16="http://schemas.microsoft.com/office/drawing/2014/main" id="{991561FC-CCFD-4C16-B014-8E4C40D4F554}"/>
              </a:ext>
            </a:extLst>
          </p:cNvPr>
          <p:cNvSpPr/>
          <p:nvPr/>
        </p:nvSpPr>
        <p:spPr>
          <a:xfrm>
            <a:off x="3995936" y="2708920"/>
            <a:ext cx="936104" cy="936104"/>
          </a:xfrm>
          <a:prstGeom prst="mathEqual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C5BC79-1731-4612-A322-4BD8CF648A86}"/>
              </a:ext>
            </a:extLst>
          </p:cNvPr>
          <p:cNvSpPr txBox="1"/>
          <p:nvPr/>
        </p:nvSpPr>
        <p:spPr>
          <a:xfrm>
            <a:off x="3509882" y="36450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Exactly equivalent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6B1D861-5C67-4070-BC4B-050169E42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3" y="4267173"/>
            <a:ext cx="4824536" cy="990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2C897E-01E8-4FCC-91E2-32E04E01DFD1}"/>
              </a:ext>
            </a:extLst>
          </p:cNvPr>
          <p:cNvSpPr txBox="1"/>
          <p:nvPr/>
        </p:nvSpPr>
        <p:spPr>
          <a:xfrm>
            <a:off x="4896036" y="4946395"/>
            <a:ext cx="3420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993366"/>
                </a:solidFill>
              </a:rPr>
              <a:t>GKP-W relation (1998)</a:t>
            </a:r>
            <a:endParaRPr lang="ko-KR" altLang="en-US" sz="2000" b="1" dirty="0">
              <a:solidFill>
                <a:srgbClr val="99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189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9"/>
            <a:ext cx="6912768" cy="60932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Gauge/gravity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512" y="1247786"/>
            <a:ext cx="8291264" cy="5112568"/>
          </a:xfrm>
        </p:spPr>
        <p:txBody>
          <a:bodyPr>
            <a:normAutofit/>
          </a:bodyPr>
          <a:lstStyle/>
          <a:p>
            <a:r>
              <a:rPr lang="en-US" sz="2400" dirty="0"/>
              <a:t>Duality properties of field theory and gravity theory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200" b="1" dirty="0"/>
              <a:t>Very useful but difficult to check the duality! </a:t>
            </a:r>
          </a:p>
          <a:p>
            <a:pPr marL="0" indent="0">
              <a:buNone/>
            </a:pPr>
            <a:r>
              <a:rPr lang="en-US" sz="2200" dirty="0"/>
              <a:t>   For some BPS objects which have no quantum corrections, </a:t>
            </a:r>
          </a:p>
          <a:p>
            <a:pPr marL="0" indent="0">
              <a:buNone/>
            </a:pPr>
            <a:r>
              <a:rPr lang="en-US" sz="2200" dirty="0"/>
              <a:t>   it is possible to check the duality using </a:t>
            </a:r>
            <a:r>
              <a:rPr lang="en-US" altLang="ko-KR" sz="2200" b="1" dirty="0">
                <a:solidFill>
                  <a:srgbClr val="C00000"/>
                </a:solidFill>
              </a:rPr>
              <a:t>supersymmetry</a:t>
            </a:r>
            <a:endParaRPr lang="en-US" sz="22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C00000"/>
                </a:solidFill>
              </a:rPr>
              <a:t>   </a:t>
            </a:r>
            <a:r>
              <a:rPr lang="en-US" sz="2200" dirty="0"/>
              <a:t>and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b="1" dirty="0">
                <a:solidFill>
                  <a:srgbClr val="C00000"/>
                </a:solidFill>
              </a:rPr>
              <a:t>conformal symmetry</a:t>
            </a:r>
            <a:r>
              <a:rPr lang="en-US" sz="2200" b="1" dirty="0"/>
              <a:t> </a:t>
            </a:r>
            <a:r>
              <a:rPr lang="en-US" sz="2200" dirty="0"/>
              <a:t>in the </a:t>
            </a:r>
            <a:r>
              <a:rPr lang="en-US" sz="2200" b="1" dirty="0">
                <a:solidFill>
                  <a:srgbClr val="C00000"/>
                </a:solidFill>
              </a:rPr>
              <a:t>large N limit</a:t>
            </a:r>
            <a:r>
              <a:rPr lang="en-US" sz="2200" b="1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8" name="TextBox 17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1662" y="2132856"/>
            <a:ext cx="2831224" cy="46166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Times New Roman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Times New Roman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Times New Roman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Times New Roman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9pPr>
          </a:lstStyle>
          <a:p>
            <a:r>
              <a:rPr lang="en-US" altLang="en-US" sz="2400" dirty="0">
                <a:solidFill>
                  <a:srgbClr val="002060"/>
                </a:solidFill>
              </a:rPr>
              <a:t>Quantum field theory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508104" y="2132856"/>
            <a:ext cx="2276585" cy="46166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Times New Roman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Times New Roman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Times New Roman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Times New Roman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9pPr>
          </a:lstStyle>
          <a:p>
            <a:r>
              <a:rPr lang="en-US" altLang="en-US" sz="2400" dirty="0">
                <a:solidFill>
                  <a:srgbClr val="002060"/>
                </a:solidFill>
              </a:rPr>
              <a:t>Quantum gravity</a:t>
            </a:r>
          </a:p>
        </p:txBody>
      </p:sp>
      <p:sp>
        <p:nvSpPr>
          <p:cNvPr id="4" name="왼쪽/오른쪽 화살표 3"/>
          <p:cNvSpPr/>
          <p:nvPr/>
        </p:nvSpPr>
        <p:spPr>
          <a:xfrm>
            <a:off x="4211960" y="2276872"/>
            <a:ext cx="984364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211960" y="1931217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993366"/>
                </a:solidFill>
              </a:rPr>
              <a:t>duality</a:t>
            </a:r>
            <a:endParaRPr lang="ko-KR" altLang="en-US" sz="2000" dirty="0">
              <a:solidFill>
                <a:srgbClr val="99336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5086" y="316238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66FF"/>
                </a:solidFill>
              </a:rPr>
              <a:t>Strongly coupled gauge theory</a:t>
            </a:r>
            <a:endParaRPr lang="ko-KR" altLang="en-US" sz="2000" dirty="0">
              <a:solidFill>
                <a:srgbClr val="0066FF"/>
              </a:solidFill>
            </a:endParaRPr>
          </a:p>
        </p:txBody>
      </p:sp>
      <p:sp>
        <p:nvSpPr>
          <p:cNvPr id="11" name="왼쪽/오른쪽 화살표 10"/>
          <p:cNvSpPr/>
          <p:nvPr/>
        </p:nvSpPr>
        <p:spPr>
          <a:xfrm>
            <a:off x="4200367" y="3501008"/>
            <a:ext cx="984364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168521" y="3116213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993366"/>
                </a:solidFill>
              </a:rPr>
              <a:t>Large N</a:t>
            </a:r>
            <a:endParaRPr lang="ko-KR" altLang="en-US" sz="2000" dirty="0">
              <a:solidFill>
                <a:srgbClr val="9933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9732" y="3162380"/>
            <a:ext cx="284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66FF"/>
                </a:solidFill>
              </a:rPr>
              <a:t>Weakly curved gravity (classical gravity)</a:t>
            </a:r>
            <a:endParaRPr lang="ko-KR" altLang="en-US" sz="2000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70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9"/>
            <a:ext cx="6912768" cy="60932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Gauge/gravity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512" y="1247786"/>
            <a:ext cx="8291264" cy="5112568"/>
          </a:xfrm>
        </p:spPr>
        <p:txBody>
          <a:bodyPr>
            <a:normAutofit/>
          </a:bodyPr>
          <a:lstStyle/>
          <a:p>
            <a:r>
              <a:rPr lang="en-US" sz="2400" dirty="0"/>
              <a:t>Duality properties of field theory and gravity theory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Many evidences 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Origin of gauge/gravity duality??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980728"/>
            <a:ext cx="442392" cy="138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18" name="TextBox 17"/>
          <p:cNvSpPr txBox="1"/>
          <p:nvPr/>
        </p:nvSpPr>
        <p:spPr>
          <a:xfrm>
            <a:off x="971600" y="980728"/>
            <a:ext cx="7715200" cy="1384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sz="3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1662" y="2132856"/>
            <a:ext cx="2831224" cy="46166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Times New Roman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Times New Roman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Times New Roman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Times New Roman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9pPr>
          </a:lstStyle>
          <a:p>
            <a:r>
              <a:rPr lang="en-US" altLang="en-US" sz="2400" dirty="0">
                <a:solidFill>
                  <a:srgbClr val="002060"/>
                </a:solidFill>
              </a:rPr>
              <a:t>Quantum field theory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508104" y="2132856"/>
            <a:ext cx="2276585" cy="46166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Times New Roman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Times New Roman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Times New Roman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Times New Roman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 charset="0"/>
              </a:defRPr>
            </a:lvl9pPr>
          </a:lstStyle>
          <a:p>
            <a:r>
              <a:rPr lang="en-US" altLang="en-US" sz="2400" dirty="0">
                <a:solidFill>
                  <a:srgbClr val="002060"/>
                </a:solidFill>
              </a:rPr>
              <a:t>Quantum gravity</a:t>
            </a:r>
          </a:p>
        </p:txBody>
      </p:sp>
      <p:sp>
        <p:nvSpPr>
          <p:cNvPr id="4" name="왼쪽/오른쪽 화살표 3"/>
          <p:cNvSpPr/>
          <p:nvPr/>
        </p:nvSpPr>
        <p:spPr>
          <a:xfrm>
            <a:off x="4211960" y="2276872"/>
            <a:ext cx="984364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211960" y="1931217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993366"/>
                </a:solidFill>
              </a:rPr>
              <a:t>duality</a:t>
            </a:r>
            <a:endParaRPr lang="ko-KR" altLang="en-US" sz="2000" dirty="0">
              <a:solidFill>
                <a:srgbClr val="99336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5086" y="316238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66FF"/>
                </a:solidFill>
              </a:rPr>
              <a:t>Strongly coupled gauge theory</a:t>
            </a:r>
            <a:endParaRPr lang="ko-KR" altLang="en-US" sz="2000" dirty="0">
              <a:solidFill>
                <a:srgbClr val="0066FF"/>
              </a:solidFill>
            </a:endParaRPr>
          </a:p>
        </p:txBody>
      </p:sp>
      <p:sp>
        <p:nvSpPr>
          <p:cNvPr id="11" name="왼쪽/오른쪽 화살표 10"/>
          <p:cNvSpPr/>
          <p:nvPr/>
        </p:nvSpPr>
        <p:spPr>
          <a:xfrm>
            <a:off x="4200367" y="3501008"/>
            <a:ext cx="984364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168521" y="3116213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993366"/>
                </a:solidFill>
              </a:rPr>
              <a:t>Large N</a:t>
            </a:r>
            <a:endParaRPr lang="ko-KR" altLang="en-US" sz="2000" dirty="0">
              <a:solidFill>
                <a:srgbClr val="9933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9732" y="3162380"/>
            <a:ext cx="284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66FF"/>
                </a:solidFill>
              </a:rPr>
              <a:t>Weakly curved gravity (classical gravity)</a:t>
            </a:r>
            <a:endParaRPr lang="ko-KR" altLang="en-US" sz="2000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654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60B4953-C686-4D60-872D-CC58FD126B64}"/>
              </a:ext>
            </a:extLst>
          </p:cNvPr>
          <p:cNvSpPr txBox="1"/>
          <p:nvPr/>
        </p:nvSpPr>
        <p:spPr>
          <a:xfrm>
            <a:off x="179512" y="943719"/>
            <a:ext cx="876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ym typeface="Wingdings" panose="05000000000000000000" pitchFamily="2" charset="2"/>
              </a:rPr>
              <a:t>One clue from quantum information theory</a:t>
            </a:r>
            <a:endParaRPr lang="ko-KR" altLang="en-US" sz="3200" b="1" dirty="0"/>
          </a:p>
        </p:txBody>
      </p:sp>
      <p:sp>
        <p:nvSpPr>
          <p:cNvPr id="2" name="구름 1">
            <a:extLst>
              <a:ext uri="{FF2B5EF4-FFF2-40B4-BE49-F238E27FC236}">
                <a16:creationId xmlns:a16="http://schemas.microsoft.com/office/drawing/2014/main" id="{58D72F94-C4EC-4091-9007-A9825E60EB77}"/>
              </a:ext>
            </a:extLst>
          </p:cNvPr>
          <p:cNvSpPr/>
          <p:nvPr/>
        </p:nvSpPr>
        <p:spPr>
          <a:xfrm>
            <a:off x="539552" y="2431630"/>
            <a:ext cx="3096344" cy="151216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구름 4">
            <a:extLst>
              <a:ext uri="{FF2B5EF4-FFF2-40B4-BE49-F238E27FC236}">
                <a16:creationId xmlns:a16="http://schemas.microsoft.com/office/drawing/2014/main" id="{214F7E70-380A-439C-9D2A-B190D1B2AC1B}"/>
              </a:ext>
            </a:extLst>
          </p:cNvPr>
          <p:cNvSpPr/>
          <p:nvPr/>
        </p:nvSpPr>
        <p:spPr>
          <a:xfrm>
            <a:off x="5220072" y="2420888"/>
            <a:ext cx="3096344" cy="151216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B91D4-A256-4306-81C2-75BBB32F6F74}"/>
              </a:ext>
            </a:extLst>
          </p:cNvPr>
          <p:cNvSpPr txBox="1"/>
          <p:nvPr/>
        </p:nvSpPr>
        <p:spPr>
          <a:xfrm>
            <a:off x="1115616" y="2780928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66FF"/>
                </a:solidFill>
              </a:rPr>
              <a:t>QFT</a:t>
            </a:r>
            <a:r>
              <a:rPr lang="en-US" altLang="ko-KR" dirty="0">
                <a:solidFill>
                  <a:srgbClr val="0066FF"/>
                </a:solidFill>
              </a:rPr>
              <a:t> with fixed spacetime</a:t>
            </a:r>
            <a:endParaRPr lang="ko-KR" altLang="en-US" dirty="0">
              <a:solidFill>
                <a:srgbClr val="0066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B2821C-6F39-44E6-8218-3625ED126DE1}"/>
              </a:ext>
            </a:extLst>
          </p:cNvPr>
          <p:cNvSpPr txBox="1"/>
          <p:nvPr/>
        </p:nvSpPr>
        <p:spPr>
          <a:xfrm>
            <a:off x="5508104" y="285293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66FF"/>
                </a:solidFill>
              </a:rPr>
              <a:t>Quantum gravity</a:t>
            </a:r>
            <a:endParaRPr lang="ko-KR" altLang="en-US" sz="2400" b="1" dirty="0">
              <a:solidFill>
                <a:srgbClr val="0066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C5BC79-1731-4612-A322-4BD8CF648A86}"/>
              </a:ext>
            </a:extLst>
          </p:cNvPr>
          <p:cNvSpPr txBox="1"/>
          <p:nvPr/>
        </p:nvSpPr>
        <p:spPr>
          <a:xfrm>
            <a:off x="2843817" y="3837626"/>
            <a:ext cx="3672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Quantum information theory </a:t>
            </a:r>
          </a:p>
        </p:txBody>
      </p:sp>
      <p:sp>
        <p:nvSpPr>
          <p:cNvPr id="3" name="화살표: 왼쪽/오른쪽 2">
            <a:extLst>
              <a:ext uri="{FF2B5EF4-FFF2-40B4-BE49-F238E27FC236}">
                <a16:creationId xmlns:a16="http://schemas.microsoft.com/office/drawing/2014/main" id="{B3FFBFF8-FD39-4803-92E3-495C725FCBFB}"/>
              </a:ext>
            </a:extLst>
          </p:cNvPr>
          <p:cNvSpPr/>
          <p:nvPr/>
        </p:nvSpPr>
        <p:spPr>
          <a:xfrm>
            <a:off x="3859904" y="2907944"/>
            <a:ext cx="1216152" cy="305032"/>
          </a:xfrm>
          <a:prstGeom prst="leftRightArrow">
            <a:avLst/>
          </a:prstGeom>
          <a:solidFill>
            <a:srgbClr val="EDE99D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7676FEA8-C033-4B83-805C-02EC593021BA}"/>
              </a:ext>
            </a:extLst>
          </p:cNvPr>
          <p:cNvCxnSpPr>
            <a:cxnSpLocks/>
          </p:cNvCxnSpPr>
          <p:nvPr/>
        </p:nvCxnSpPr>
        <p:spPr>
          <a:xfrm flipV="1">
            <a:off x="4499992" y="3314601"/>
            <a:ext cx="0" cy="50971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DD59072-63AF-4835-B1C8-26BE54013412}"/>
              </a:ext>
            </a:extLst>
          </p:cNvPr>
          <p:cNvSpPr txBox="1"/>
          <p:nvPr/>
        </p:nvSpPr>
        <p:spPr>
          <a:xfrm>
            <a:off x="3347864" y="420215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Holographic EE</a:t>
            </a:r>
          </a:p>
          <a:p>
            <a:r>
              <a:rPr lang="en-US" altLang="ko-KR" dirty="0"/>
              <a:t>Emergent gravity from EE</a:t>
            </a:r>
          </a:p>
          <a:p>
            <a:r>
              <a:rPr lang="en-US" altLang="ko-KR" dirty="0"/>
              <a:t>Quantum complexity</a:t>
            </a:r>
          </a:p>
          <a:p>
            <a:r>
              <a:rPr lang="en-US" altLang="ko-KR" dirty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302517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1467AC"/>
                </a:solidFill>
              </a:rPr>
              <a:t>Entanglement Entropy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19256" cy="4963690"/>
          </a:xfrm>
        </p:spPr>
        <p:txBody>
          <a:bodyPr>
            <a:normAutofit/>
          </a:bodyPr>
          <a:lstStyle/>
          <a:p>
            <a:r>
              <a:rPr lang="en-US" altLang="ko-KR" sz="2000" b="1" dirty="0">
                <a:solidFill>
                  <a:srgbClr val="376092"/>
                </a:solidFill>
              </a:rPr>
              <a:t>Quantum entanglement </a:t>
            </a:r>
            <a:r>
              <a:rPr lang="en-US" altLang="ko-KR" sz="2000" dirty="0"/>
              <a:t>is a physical phenomenon that</a:t>
            </a:r>
            <a:r>
              <a:rPr lang="ko-KR" altLang="en-US" sz="2000" dirty="0"/>
              <a:t> </a:t>
            </a:r>
            <a:r>
              <a:rPr lang="en-US" altLang="ko-KR" sz="2000" dirty="0"/>
              <a:t>occurs </a:t>
            </a:r>
          </a:p>
          <a:p>
            <a:pPr marL="0" indent="0">
              <a:buNone/>
            </a:pPr>
            <a:r>
              <a:rPr lang="ko-KR" altLang="ko-KR" sz="2000" dirty="0"/>
              <a:t> </a:t>
            </a:r>
            <a:r>
              <a:rPr lang="ko-KR" altLang="en-US" sz="2000" dirty="0"/>
              <a:t>    </a:t>
            </a:r>
            <a:r>
              <a:rPr lang="en-US" altLang="ko-KR" sz="2000" dirty="0"/>
              <a:t>when pairs of particles interact. Then </a:t>
            </a:r>
            <a:r>
              <a:rPr lang="en-US" sz="2000" dirty="0"/>
              <a:t>the quantum state of each </a:t>
            </a:r>
          </a:p>
          <a:p>
            <a:pPr marL="0" indent="0">
              <a:buNone/>
            </a:pPr>
            <a:r>
              <a:rPr lang="en-US" sz="2000" dirty="0"/>
              <a:t>     particle cannot be described independently. </a:t>
            </a:r>
          </a:p>
          <a:p>
            <a:pPr marL="0" indent="0">
              <a:buNone/>
            </a:pPr>
            <a:r>
              <a:rPr lang="en-US" sz="2000" dirty="0">
                <a:sym typeface="Wingdings"/>
              </a:rPr>
              <a:t>     </a:t>
            </a:r>
            <a:r>
              <a:rPr lang="en-US" sz="2000" b="1" dirty="0">
                <a:sym typeface="Wingdings"/>
              </a:rPr>
              <a:t> entanglement entropy (EE)</a:t>
            </a:r>
            <a:r>
              <a:rPr lang="en-US" sz="2000" dirty="0">
                <a:sym typeface="Wingdings"/>
              </a:rPr>
              <a:t> </a:t>
            </a:r>
            <a:endParaRPr lang="en-US" sz="2000" dirty="0"/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Density matrix of a ground state       : </a:t>
            </a:r>
          </a:p>
          <a:p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3366FF"/>
              </a:solidFill>
            </a:endParaRPr>
          </a:p>
          <a:p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altLang="ko-KR" sz="2000" b="1" dirty="0"/>
              <a:t>Reduced density matrix: </a:t>
            </a:r>
            <a:endParaRPr lang="en-US" altLang="ko-KR" sz="2000" dirty="0"/>
          </a:p>
          <a:p>
            <a:pPr marL="0" indent="0">
              <a:buNone/>
            </a:pPr>
            <a:endParaRPr lang="en-US" sz="2000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376092"/>
                </a:solidFill>
              </a:rPr>
              <a:t>  </a:t>
            </a:r>
          </a:p>
          <a:p>
            <a:r>
              <a:rPr lang="en-US" altLang="ko-KR" sz="2000" b="1" dirty="0"/>
              <a:t>Entanglement entropy (EE) = von Neumann entropy</a:t>
            </a:r>
          </a:p>
          <a:p>
            <a:endParaRPr lang="en-US" sz="2000" b="1" dirty="0">
              <a:solidFill>
                <a:srgbClr val="376092"/>
              </a:solidFill>
            </a:endParaRPr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24" y="3356992"/>
            <a:ext cx="336756" cy="283181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789040"/>
            <a:ext cx="2016224" cy="367489"/>
          </a:xfrm>
          <a:prstGeom prst="rect">
            <a:avLst/>
          </a:prstGeom>
        </p:spPr>
      </p:pic>
      <p:pic>
        <p:nvPicPr>
          <p:cNvPr id="7" name="Picture 14" descr="latex-image-1.pdf">
            <a:extLst>
              <a:ext uri="{FF2B5EF4-FFF2-40B4-BE49-F238E27FC236}">
                <a16:creationId xmlns:a16="http://schemas.microsoft.com/office/drawing/2014/main" id="{F32D3E08-1DE9-4C70-A972-63266AF9F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672" y="5013176"/>
            <a:ext cx="2166518" cy="359467"/>
          </a:xfrm>
          <a:prstGeom prst="rect">
            <a:avLst/>
          </a:prstGeom>
        </p:spPr>
      </p:pic>
      <p:pic>
        <p:nvPicPr>
          <p:cNvPr id="8" name="Picture 18" descr="latex-image-1.pdf">
            <a:extLst>
              <a:ext uri="{FF2B5EF4-FFF2-40B4-BE49-F238E27FC236}">
                <a16:creationId xmlns:a16="http://schemas.microsoft.com/office/drawing/2014/main" id="{803FDB0A-E376-4A0B-B51A-A24814B600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6093296"/>
            <a:ext cx="2880320" cy="3169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8957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1467AC"/>
                </a:solidFill>
              </a:rPr>
              <a:t>Entanglement Entropy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19256" cy="4963690"/>
          </a:xfrm>
        </p:spPr>
        <p:txBody>
          <a:bodyPr>
            <a:normAutofit/>
          </a:bodyPr>
          <a:lstStyle/>
          <a:p>
            <a:r>
              <a:rPr lang="en-US" altLang="ko-KR" sz="2000" b="1" dirty="0">
                <a:solidFill>
                  <a:srgbClr val="376092"/>
                </a:solidFill>
              </a:rPr>
              <a:t>In QFT?</a:t>
            </a:r>
            <a:endParaRPr lang="en-US" sz="2000" dirty="0">
              <a:solidFill>
                <a:srgbClr val="3366FF"/>
              </a:solidFill>
            </a:endParaRPr>
          </a:p>
          <a:p>
            <a:endParaRPr lang="en-US" sz="2000" b="1" dirty="0">
              <a:solidFill>
                <a:srgbClr val="376092"/>
              </a:solidFill>
            </a:endParaRPr>
          </a:p>
          <a:p>
            <a:endParaRPr lang="en-US" sz="2000" b="1" dirty="0">
              <a:solidFill>
                <a:srgbClr val="376092"/>
              </a:solidFill>
            </a:endParaRPr>
          </a:p>
          <a:p>
            <a:endParaRPr lang="en-US" sz="2000" b="1" dirty="0">
              <a:solidFill>
                <a:srgbClr val="376092"/>
              </a:solidFill>
            </a:endParaRPr>
          </a:p>
          <a:p>
            <a:endParaRPr lang="en-US" sz="2000" b="1" dirty="0">
              <a:solidFill>
                <a:srgbClr val="376092"/>
              </a:solidFill>
            </a:endParaRPr>
          </a:p>
          <a:p>
            <a:endParaRPr lang="en-US" sz="2000" b="1" dirty="0">
              <a:solidFill>
                <a:srgbClr val="376092"/>
              </a:solidFill>
            </a:endParaRPr>
          </a:p>
          <a:p>
            <a:r>
              <a:rPr lang="en-US" sz="2000" b="1" dirty="0">
                <a:solidFill>
                  <a:srgbClr val="376092"/>
                </a:solidFill>
              </a:rPr>
              <a:t>Replica trick for the </a:t>
            </a:r>
            <a:r>
              <a:rPr lang="en-US" sz="2000" b="1" dirty="0" err="1">
                <a:solidFill>
                  <a:srgbClr val="376092"/>
                </a:solidFill>
              </a:rPr>
              <a:t>Renyi</a:t>
            </a:r>
            <a:r>
              <a:rPr lang="en-US" sz="2000" b="1" dirty="0">
                <a:solidFill>
                  <a:srgbClr val="376092"/>
                </a:solidFill>
              </a:rPr>
              <a:t> entropy in path integral method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5776" y="1602665"/>
            <a:ext cx="2736304" cy="1754327"/>
          </a:xfrm>
          <a:prstGeom prst="rect">
            <a:avLst/>
          </a:prstGeom>
          <a:solidFill>
            <a:srgbClr val="FFFF00">
              <a:alpha val="42000"/>
            </a:srgbClr>
          </a:solidFill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4158" y="2317882"/>
            <a:ext cx="240895" cy="37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3177676" y="1959422"/>
            <a:ext cx="1202432" cy="1202432"/>
          </a:xfrm>
          <a:prstGeom prst="ellipse">
            <a:avLst/>
          </a:prstGeom>
          <a:solidFill>
            <a:srgbClr val="0066FF">
              <a:alpha val="47000"/>
            </a:srgb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63893" y="2019337"/>
            <a:ext cx="35136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922" y="1956719"/>
            <a:ext cx="2078856" cy="49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38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1467AC"/>
                </a:solidFill>
              </a:rPr>
              <a:t>Properties of the EE in </a:t>
            </a:r>
            <a:r>
              <a:rPr lang="en-US" sz="2800" b="1" dirty="0" err="1">
                <a:solidFill>
                  <a:srgbClr val="1467AC"/>
                </a:solidFill>
              </a:rPr>
              <a:t>QFT</a:t>
            </a:r>
            <a:endParaRPr lang="en-US" sz="2800" b="1" dirty="0">
              <a:solidFill>
                <a:srgbClr val="1467A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256584"/>
          </a:xfrm>
        </p:spPr>
        <p:txBody>
          <a:bodyPr>
            <a:normAutofit/>
          </a:bodyPr>
          <a:lstStyle/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endParaRPr lang="en-US" sz="2000" b="1" i="1" dirty="0"/>
          </a:p>
          <a:p>
            <a:r>
              <a:rPr lang="en-US" sz="2000" dirty="0"/>
              <a:t>The lattice size </a:t>
            </a:r>
            <a:r>
              <a:rPr lang="en-US" sz="2000" b="1" i="1" dirty="0">
                <a:solidFill>
                  <a:srgbClr val="CC3300"/>
                </a:solidFill>
              </a:rPr>
              <a:t>a</a:t>
            </a:r>
            <a:r>
              <a:rPr lang="en-US" sz="2000" dirty="0"/>
              <a:t> is a UV cut-off.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6136" y="1602665"/>
            <a:ext cx="2736304" cy="1754327"/>
          </a:xfrm>
          <a:prstGeom prst="rect">
            <a:avLst/>
          </a:prstGeom>
          <a:solidFill>
            <a:srgbClr val="FFFF00">
              <a:alpha val="42000"/>
            </a:srgbClr>
          </a:solidFill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  <a:p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0" name="Oval 9"/>
          <p:cNvSpPr/>
          <p:nvPr/>
        </p:nvSpPr>
        <p:spPr>
          <a:xfrm>
            <a:off x="6300192" y="1938536"/>
            <a:ext cx="1202432" cy="1202432"/>
          </a:xfrm>
          <a:prstGeom prst="ellipse">
            <a:avLst/>
          </a:prstGeom>
          <a:solidFill>
            <a:srgbClr val="0066FF">
              <a:alpha val="47000"/>
            </a:srgb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677018" y="1700808"/>
            <a:ext cx="35136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2240" y="234888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6156176" y="2420888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>
            <a:stCxn id="8" idx="0"/>
          </p:cNvCxnSpPr>
          <p:nvPr/>
        </p:nvCxnSpPr>
        <p:spPr>
          <a:xfrm flipH="1" flipV="1">
            <a:off x="3059832" y="1700808"/>
            <a:ext cx="3240360" cy="720080"/>
          </a:xfrm>
          <a:prstGeom prst="line">
            <a:avLst/>
          </a:prstGeom>
          <a:ln w="317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8" idx="4"/>
          </p:cNvCxnSpPr>
          <p:nvPr/>
        </p:nvCxnSpPr>
        <p:spPr>
          <a:xfrm flipH="1">
            <a:off x="3131840" y="2708920"/>
            <a:ext cx="3168352" cy="1512168"/>
          </a:xfrm>
          <a:prstGeom prst="line">
            <a:avLst/>
          </a:prstGeom>
          <a:ln w="317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1259632" y="1628800"/>
            <a:ext cx="2664296" cy="2736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>
            <a:stCxn id="17" idx="1"/>
            <a:endCxn id="17" idx="3"/>
          </p:cNvCxnSpPr>
          <p:nvPr/>
        </p:nvCxnSpPr>
        <p:spPr>
          <a:xfrm>
            <a:off x="1649809" y="2029522"/>
            <a:ext cx="0" cy="1934860"/>
          </a:xfrm>
          <a:prstGeom prst="line">
            <a:avLst/>
          </a:prstGeom>
          <a:ln w="317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7" idx="7"/>
            <a:endCxn id="17" idx="5"/>
          </p:cNvCxnSpPr>
          <p:nvPr/>
        </p:nvCxnSpPr>
        <p:spPr>
          <a:xfrm>
            <a:off x="3533751" y="2029522"/>
            <a:ext cx="0" cy="1934860"/>
          </a:xfrm>
          <a:prstGeom prst="line">
            <a:avLst/>
          </a:prstGeom>
          <a:ln w="317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1"/>
            <a:endCxn id="17" idx="7"/>
          </p:cNvCxnSpPr>
          <p:nvPr/>
        </p:nvCxnSpPr>
        <p:spPr>
          <a:xfrm>
            <a:off x="1649809" y="2029522"/>
            <a:ext cx="1883942" cy="0"/>
          </a:xfrm>
          <a:prstGeom prst="line">
            <a:avLst/>
          </a:prstGeom>
          <a:ln w="317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7" idx="2"/>
            <a:endCxn id="17" idx="6"/>
          </p:cNvCxnSpPr>
          <p:nvPr/>
        </p:nvCxnSpPr>
        <p:spPr>
          <a:xfrm>
            <a:off x="1259632" y="2996952"/>
            <a:ext cx="2664296" cy="0"/>
          </a:xfrm>
          <a:prstGeom prst="line">
            <a:avLst/>
          </a:prstGeom>
          <a:ln w="317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7" idx="5"/>
          </p:cNvCxnSpPr>
          <p:nvPr/>
        </p:nvCxnSpPr>
        <p:spPr>
          <a:xfrm>
            <a:off x="1649809" y="3964382"/>
            <a:ext cx="1883942" cy="0"/>
          </a:xfrm>
          <a:prstGeom prst="line">
            <a:avLst/>
          </a:prstGeom>
          <a:ln w="317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7" idx="0"/>
            <a:endCxn id="17" idx="4"/>
          </p:cNvCxnSpPr>
          <p:nvPr/>
        </p:nvCxnSpPr>
        <p:spPr>
          <a:xfrm>
            <a:off x="2591780" y="1628800"/>
            <a:ext cx="0" cy="2736304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7" idx="1"/>
          </p:cNvCxnSpPr>
          <p:nvPr/>
        </p:nvCxnSpPr>
        <p:spPr>
          <a:xfrm flipV="1">
            <a:off x="1649809" y="1700808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2585913" y="1700808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649809" y="2668238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2627784" y="2668238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522017" y="1700808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1649809" y="3604342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3491880" y="2668238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2585913" y="3645024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3522017" y="3604342"/>
            <a:ext cx="113879" cy="328714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1979712" y="1052736"/>
            <a:ext cx="3672408" cy="3600400"/>
          </a:xfrm>
          <a:prstGeom prst="ellipse">
            <a:avLst/>
          </a:prstGeom>
          <a:noFill/>
          <a:ln w="381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2843808" y="4365104"/>
            <a:ext cx="2088232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sz="2000" dirty="0"/>
          </a:p>
        </p:txBody>
      </p:sp>
      <p:sp>
        <p:nvSpPr>
          <p:cNvPr id="72" name="TextBox 71"/>
          <p:cNvSpPr txBox="1"/>
          <p:nvPr/>
        </p:nvSpPr>
        <p:spPr>
          <a:xfrm>
            <a:off x="2411760" y="980728"/>
            <a:ext cx="3168352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076056" y="1556792"/>
            <a:ext cx="576064" cy="55399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sz="1200" dirty="0"/>
          </a:p>
        </p:txBody>
      </p:sp>
      <p:sp>
        <p:nvSpPr>
          <p:cNvPr id="74" name="TextBox 73"/>
          <p:cNvSpPr txBox="1"/>
          <p:nvPr/>
        </p:nvSpPr>
        <p:spPr>
          <a:xfrm>
            <a:off x="4788024" y="3501008"/>
            <a:ext cx="1296144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5436096" y="1844824"/>
            <a:ext cx="1440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508104" y="2276872"/>
            <a:ext cx="1440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580112" y="2555612"/>
            <a:ext cx="1440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580112" y="3068960"/>
            <a:ext cx="1440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508104" y="3221360"/>
            <a:ext cx="1440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580112" y="2708012"/>
            <a:ext cx="1440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508104" y="2132856"/>
            <a:ext cx="1440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cxnSp>
        <p:nvCxnSpPr>
          <p:cNvPr id="82" name="Straight Connector 81"/>
          <p:cNvCxnSpPr/>
          <p:nvPr/>
        </p:nvCxnSpPr>
        <p:spPr>
          <a:xfrm flipH="1">
            <a:off x="5508104" y="2996952"/>
            <a:ext cx="216024" cy="72008"/>
          </a:xfrm>
          <a:prstGeom prst="line">
            <a:avLst/>
          </a:prstGeom>
          <a:ln w="317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H="1" flipV="1">
            <a:off x="5292080" y="2204864"/>
            <a:ext cx="360040" cy="72008"/>
          </a:xfrm>
          <a:prstGeom prst="line">
            <a:avLst/>
          </a:prstGeom>
          <a:ln w="317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611560" y="2996952"/>
            <a:ext cx="648072" cy="0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endCxn id="17" idx="3"/>
          </p:cNvCxnSpPr>
          <p:nvPr/>
        </p:nvCxnSpPr>
        <p:spPr>
          <a:xfrm>
            <a:off x="539552" y="3933056"/>
            <a:ext cx="1110257" cy="31326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611560" y="2996952"/>
            <a:ext cx="0" cy="864096"/>
          </a:xfrm>
          <a:prstGeom prst="straightConnector1">
            <a:avLst/>
          </a:prstGeom>
          <a:ln w="38100" cmpd="sng">
            <a:solidFill>
              <a:srgbClr val="FF66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251520" y="3212976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CC3300"/>
                </a:solidFill>
              </a:rPr>
              <a:t>a</a:t>
            </a:r>
          </a:p>
        </p:txBody>
      </p:sp>
      <p:pic>
        <p:nvPicPr>
          <p:cNvPr id="109" name="Picture 10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132856"/>
            <a:ext cx="204022" cy="792088"/>
          </a:xfrm>
          <a:prstGeom prst="rect">
            <a:avLst/>
          </a:prstGeom>
        </p:spPr>
      </p:pic>
      <p:pic>
        <p:nvPicPr>
          <p:cNvPr id="110" name="Picture 10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35" y="2420888"/>
            <a:ext cx="92549" cy="26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1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64408</TotalTime>
  <Words>967</Words>
  <Application>Microsoft Office PowerPoint</Application>
  <PresentationFormat>화면 슬라이드 쇼(4:3)</PresentationFormat>
  <Paragraphs>315</Paragraphs>
  <Slides>26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Microsoft Sans Serif</vt:lpstr>
      <vt:lpstr>Times New Roman</vt:lpstr>
      <vt:lpstr>Wingdings</vt:lpstr>
      <vt:lpstr>Office 테마</vt:lpstr>
      <vt:lpstr>PowerPoint 프레젠테이션</vt:lpstr>
      <vt:lpstr>Outline</vt:lpstr>
      <vt:lpstr>PowerPoint 프레젠테이션</vt:lpstr>
      <vt:lpstr>Gauge/gravity</vt:lpstr>
      <vt:lpstr>Gauge/gravity</vt:lpstr>
      <vt:lpstr>PowerPoint 프레젠테이션</vt:lpstr>
      <vt:lpstr>Entanglement Entropy</vt:lpstr>
      <vt:lpstr>Entanglement Entropy</vt:lpstr>
      <vt:lpstr>Properties of the EE in QFT</vt:lpstr>
      <vt:lpstr>Holographic entanglement entropy (HEE)</vt:lpstr>
      <vt:lpstr>Entanglement entropy 1st law</vt:lpstr>
      <vt:lpstr>PowerPoint 프레젠테이션</vt:lpstr>
      <vt:lpstr>PowerPoint 프레젠테이션</vt:lpstr>
      <vt:lpstr>PowerPoint 프레젠테이션</vt:lpstr>
      <vt:lpstr>Mass-deformed ABJM and LLM</vt:lpstr>
      <vt:lpstr>Gauge/gravity duality  and entanglement entropy (EE)</vt:lpstr>
      <vt:lpstr>Gauge/gravity duality  and entanglement entropy (EE)</vt:lpstr>
      <vt:lpstr>Construction of 4-dimensional gravity</vt:lpstr>
      <vt:lpstr>Construction of 4-dimensional gravity</vt:lpstr>
      <vt:lpstr>Construction of 4-dimensional gravity</vt:lpstr>
      <vt:lpstr>Holographic entanglement entropy</vt:lpstr>
      <vt:lpstr>Holographic entanglement entropy</vt:lpstr>
      <vt:lpstr>[2014 Faulkner]</vt:lpstr>
      <vt:lpstr>[2014 Faulkner]</vt:lpstr>
      <vt:lpstr>PowerPoint 프레젠테이션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O-Kab Kwon</dc:creator>
  <cp:lastModifiedBy>Kwon O-Kab</cp:lastModifiedBy>
  <cp:revision>1911</cp:revision>
  <cp:lastPrinted>2018-01-08T11:33:35Z</cp:lastPrinted>
  <dcterms:created xsi:type="dcterms:W3CDTF">2009-08-13T06:32:51Z</dcterms:created>
  <dcterms:modified xsi:type="dcterms:W3CDTF">2018-06-19T21:52:14Z</dcterms:modified>
</cp:coreProperties>
</file>