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99" r:id="rId3"/>
    <p:sldId id="265" r:id="rId4"/>
    <p:sldId id="261" r:id="rId5"/>
    <p:sldId id="280" r:id="rId6"/>
    <p:sldId id="300" r:id="rId7"/>
    <p:sldId id="274" r:id="rId8"/>
    <p:sldId id="290" r:id="rId9"/>
    <p:sldId id="291" r:id="rId10"/>
    <p:sldId id="260" r:id="rId11"/>
    <p:sldId id="292" r:id="rId12"/>
    <p:sldId id="293" r:id="rId13"/>
    <p:sldId id="257" r:id="rId14"/>
    <p:sldId id="295" r:id="rId15"/>
    <p:sldId id="267" r:id="rId16"/>
    <p:sldId id="282" r:id="rId17"/>
    <p:sldId id="297" r:id="rId18"/>
    <p:sldId id="298" r:id="rId19"/>
    <p:sldId id="278" r:id="rId20"/>
    <p:sldId id="284" r:id="rId21"/>
    <p:sldId id="283" r:id="rId22"/>
    <p:sldId id="287" r:id="rId23"/>
    <p:sldId id="288" r:id="rId24"/>
    <p:sldId id="289" r:id="rId2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A83"/>
    <a:srgbClr val="EEF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66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989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138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734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451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70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62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911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459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8010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0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543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63F4943-9804-411A-AEB7-4136B77283F3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705683B-3A99-4373-8CD2-FE132296E3B3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56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On non-Abelian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T-duality </a:t>
            </a:r>
            <a:r>
              <a:rPr lang="en-US" altLang="ko-KR" dirty="0"/>
              <a:t>for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non-</a:t>
            </a:r>
            <a:r>
              <a:rPr lang="en-US" altLang="ko-KR" dirty="0" err="1" smtClean="0"/>
              <a:t>semisimple</a:t>
            </a:r>
            <a:r>
              <a:rPr lang="en-US" altLang="ko-KR" dirty="0" smtClean="0"/>
              <a:t> </a:t>
            </a:r>
            <a:r>
              <a:rPr lang="en-US" altLang="ko-KR" dirty="0"/>
              <a:t>groups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ko-KR" dirty="0" smtClean="0"/>
              <a:t>Based on arxiv:1801.095467 with Y. Kim, E. Ó </a:t>
            </a:r>
            <a:r>
              <a:rPr lang="en-US" altLang="ko-KR" dirty="0" err="1" smtClean="0"/>
              <a:t>ColgÁin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1851" y="46590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09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T-Duality Symmetry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chemeClr val="tx1"/>
                </a:solidFill>
              </a:rPr>
              <a:t>String theory 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compactified</a:t>
            </a:r>
            <a:r>
              <a:rPr lang="en-US" altLang="ko-KR" sz="2400" dirty="0" smtClean="0">
                <a:solidFill>
                  <a:schemeClr val="tx1"/>
                </a:solidFill>
              </a:rPr>
              <a:t> on small circle is the same as the same theory 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compactified</a:t>
            </a:r>
            <a:r>
              <a:rPr lang="en-US" altLang="ko-KR" sz="2400" dirty="0" smtClean="0">
                <a:solidFill>
                  <a:schemeClr val="tx1"/>
                </a:solidFill>
              </a:rPr>
              <a:t> on large circle. 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At the level of string 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worldsheet</a:t>
            </a:r>
            <a:r>
              <a:rPr lang="en-US" altLang="ko-KR" sz="2400" dirty="0" smtClean="0">
                <a:solidFill>
                  <a:schemeClr val="tx1"/>
                </a:solidFill>
              </a:rPr>
              <a:t>, given an Abelian isometry, one can </a:t>
            </a:r>
            <a:r>
              <a:rPr lang="en-US" altLang="ko-KR" sz="2400" dirty="0" smtClean="0">
                <a:solidFill>
                  <a:srgbClr val="FF0000"/>
                </a:solidFill>
              </a:rPr>
              <a:t>gauge the isometry, integrate out the gauge field</a:t>
            </a:r>
            <a:r>
              <a:rPr lang="en-US" altLang="ko-KR" sz="2400" dirty="0" smtClean="0">
                <a:solidFill>
                  <a:schemeClr val="tx1"/>
                </a:solidFill>
              </a:rPr>
              <a:t> and produce a T-dual sigma-model. 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This is commonly referred to as </a:t>
            </a:r>
            <a:r>
              <a:rPr lang="en-US" altLang="ko-KR" sz="2400" dirty="0" err="1" smtClean="0">
                <a:solidFill>
                  <a:srgbClr val="FF0000"/>
                </a:solidFill>
              </a:rPr>
              <a:t>Buscher</a:t>
            </a:r>
            <a:r>
              <a:rPr lang="en-US" altLang="ko-KR" sz="2400" dirty="0" smtClean="0">
                <a:solidFill>
                  <a:srgbClr val="FF0000"/>
                </a:solidFill>
              </a:rPr>
              <a:t> procedure</a:t>
            </a:r>
            <a:r>
              <a:rPr lang="en-US" altLang="ko-KR" sz="24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Can be generalized to fermionic </a:t>
            </a:r>
            <a:r>
              <a:rPr lang="en-US" altLang="ko-KR" sz="2400" dirty="0" smtClean="0">
                <a:solidFill>
                  <a:schemeClr val="tx2"/>
                </a:solidFill>
              </a:rPr>
              <a:t>(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Berkovits</a:t>
            </a:r>
            <a:r>
              <a:rPr lang="en-US" altLang="ko-KR" sz="2400" dirty="0" smtClean="0">
                <a:solidFill>
                  <a:schemeClr val="tx2"/>
                </a:solidFill>
              </a:rPr>
              <a:t>, Maldacena) </a:t>
            </a:r>
            <a:r>
              <a:rPr lang="en-US" altLang="ko-KR" sz="2400" dirty="0" smtClean="0">
                <a:solidFill>
                  <a:schemeClr val="tx1"/>
                </a:solidFill>
              </a:rPr>
              <a:t>and non-Abelian isometries </a:t>
            </a:r>
            <a:r>
              <a:rPr lang="en-US" altLang="ko-KR" sz="2400" dirty="0" smtClean="0">
                <a:solidFill>
                  <a:schemeClr val="tx2"/>
                </a:solidFill>
              </a:rPr>
              <a:t>(de la Ossa, 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Quevedo</a:t>
            </a:r>
            <a:r>
              <a:rPr lang="en-US" altLang="ko-KR" sz="2400" dirty="0" smtClean="0">
                <a:solidFill>
                  <a:schemeClr val="tx2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3959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Buscher’s</a:t>
            </a:r>
            <a:r>
              <a:rPr lang="en-US" dirty="0" smtClean="0"/>
              <a:t> Procedure (Abelian T-duality)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Let us consider an initial geometry with some metric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, and take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to be the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compactified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direction with isometry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The sigma-model action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𝜇𝜈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  <m:acc>
                          <m:accPr>
                            <m:chr m:val="̅"/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sup>
                        </m:sSup>
                      </m:e>
                    </m:nary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[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d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acc>
                          <m:accPr>
                            <m:chr m:val="̅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e>
                    </m:nary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</m:acc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</m:acc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𝑚𝑛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</m:acc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].</a:t>
                </a:r>
              </a:p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Replace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</m:acc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with some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pure gauge fields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, and then add the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Lagrange multiplier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.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1818" r="-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06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Buscher’s</a:t>
            </a:r>
            <a:r>
              <a:rPr lang="en-US" dirty="0"/>
              <a:t> Procedure (Abelian T-duality)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2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[</m:t>
                            </m:r>
                            <m: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d>
                          <m:dPr>
                            <m:ctrlP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d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acc>
                          <m:accPr>
                            <m:chr m:val="̅"/>
                            <m:ctrlP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e>
                    </m:nary>
                    <m:sSub>
                      <m:sSub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acc>
                      <m:accPr>
                        <m:chr m:val="̅"/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</m:acc>
                    <m:sSup>
                      <m:sSup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2200" dirty="0">
                    <a:solidFill>
                      <a:schemeClr val="tx1"/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sSup>
                      <m:sSup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acc>
                      <m:accPr>
                        <m:chr m:val="̅"/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𝑚𝑛</m:t>
                        </m:r>
                      </m:sub>
                    </m:sSub>
                    <m:d>
                      <m:d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sSup>
                      <m:sSup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acc>
                      <m:accPr>
                        <m:chr m:val="̅"/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</m:acc>
                    <m:sSup>
                      <m:sSup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20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2200" dirty="0" smtClean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p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200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acc>
                      <m:accPr>
                        <m:chr m:val="̅"/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2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</m:acc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200" dirty="0">
                    <a:solidFill>
                      <a:schemeClr val="tx1"/>
                    </a:solidFill>
                  </a:rPr>
                  <a:t> </a:t>
                </a:r>
                <a:r>
                  <a:rPr lang="en-US" sz="2200" dirty="0" smtClean="0">
                    <a:solidFill>
                      <a:schemeClr val="tx1"/>
                    </a:solidFill>
                  </a:rPr>
                  <a:t>)].</a:t>
                </a:r>
              </a:p>
              <a:p>
                <a:r>
                  <a:rPr lang="en-US" sz="2200" dirty="0" smtClean="0">
                    <a:solidFill>
                      <a:schemeClr val="tx1"/>
                    </a:solidFill>
                  </a:rPr>
                  <a:t>i) Integrating out the multiplier gives the </a:t>
                </a:r>
                <a:r>
                  <a:rPr lang="en-US" sz="2200" dirty="0" smtClean="0">
                    <a:solidFill>
                      <a:srgbClr val="FF0000"/>
                    </a:solidFill>
                  </a:rPr>
                  <a:t>original action</a:t>
                </a:r>
                <a:r>
                  <a:rPr lang="en-US" sz="2200" dirty="0" smtClean="0">
                    <a:solidFill>
                      <a:schemeClr val="tx1"/>
                    </a:solidFill>
                  </a:rPr>
                  <a:t> with vanishing field strength.</a:t>
                </a:r>
              </a:p>
              <a:p>
                <a:r>
                  <a:rPr lang="en-US" sz="2200" dirty="0">
                    <a:solidFill>
                      <a:schemeClr val="tx1"/>
                    </a:solidFill>
                  </a:rPr>
                  <a:t>i</a:t>
                </a:r>
                <a:r>
                  <a:rPr lang="en-US" sz="2200" dirty="0" smtClean="0">
                    <a:solidFill>
                      <a:schemeClr val="tx1"/>
                    </a:solidFill>
                  </a:rPr>
                  <a:t>i) Integrating out the gauge fields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acc>
                      <m:accPr>
                        <m:chr m:val="̅"/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2200" dirty="0" smtClean="0">
                    <a:solidFill>
                      <a:schemeClr val="tx1"/>
                    </a:solidFill>
                  </a:rPr>
                  <a:t>, and using some integration by parts, we obtain the </a:t>
                </a:r>
                <a:r>
                  <a:rPr lang="en-US" sz="2200" dirty="0" smtClean="0">
                    <a:solidFill>
                      <a:srgbClr val="FF0000"/>
                    </a:solidFill>
                  </a:rPr>
                  <a:t>dual action</a:t>
                </a:r>
                <a:r>
                  <a:rPr lang="en-US" sz="2200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ko-KR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acc>
                    <m:r>
                      <a:rPr lang="en-US" altLang="ko-KR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f>
                          <m:fPr>
                            <m:ctrlPr>
                              <a:rPr lang="en-US" altLang="ko-KR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ko-KR" sz="2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2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altLang="ko-KR" sz="2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11</m:t>
                                </m:r>
                              </m:sub>
                            </m:sSub>
                          </m:den>
                        </m:f>
                        <m:sSup>
                          <m:sSupPr>
                            <m:ctrlPr>
                              <a:rPr lang="en-US" altLang="ko-KR" sz="2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  <m:acc>
                              <m:accPr>
                                <m:chr m:val="̃"/>
                                <m:ctrlPr>
                                  <a:rPr lang="en-US" altLang="ko-KR" sz="22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sz="2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ko-KR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acc>
                          <m:accPr>
                            <m:chr m:val="̅"/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ko-KR" altLang="en-US" sz="2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</m:e>
                        </m:acc>
                        <m:sSup>
                          <m:sSupPr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altLang="ko-KR" sz="2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sz="2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e>
                    </m:nary>
                    <m:f>
                      <m:fPr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</m:den>
                    </m:f>
                    <m:sSup>
                      <m:sSupPr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acc>
                          <m:accPr>
                            <m:chr m:val="̃"/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p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acc>
                      <m:accPr>
                        <m:chr m:val="̅"/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</m:acc>
                    <m:sSup>
                      <m:sSupPr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altLang="ko-KR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altLang="ko-KR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</m:den>
                    </m:f>
                    <m:r>
                      <a:rPr lang="en-US" altLang="ko-KR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sSup>
                      <m:sSupPr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acc>
                      <m:accPr>
                        <m:chr m:val="̅"/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ko-KR" alt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</m:acc>
                    <m:sSup>
                      <m:sSupPr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p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altLang="ko-KR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+(</m:t>
                    </m:r>
                    <m:sSub>
                      <m:sSubPr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𝑚𝑛</m:t>
                        </m:r>
                      </m:sub>
                    </m:sSub>
                    <m:r>
                      <a:rPr lang="en-US" altLang="ko-KR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ko-KR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sSub>
                          <m:sSubPr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ko-K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</m:den>
                    </m:f>
                    <m:r>
                      <a:rPr lang="en-US" altLang="ko-KR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2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sSup>
                      <m:sSupPr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acc>
                      <m:accPr>
                        <m:chr m:val="̅"/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</m:acc>
                    <m:sSup>
                      <m:sSupPr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200" dirty="0" smtClean="0">
                    <a:solidFill>
                      <a:schemeClr val="tx1"/>
                    </a:solidFill>
                  </a:rPr>
                  <a:t>]</a:t>
                </a:r>
                <a:endParaRPr lang="en-US" sz="2200" dirty="0">
                  <a:solidFill>
                    <a:schemeClr val="tx1"/>
                  </a:solidFill>
                </a:endParaRPr>
              </a:p>
              <a:p>
                <a:r>
                  <a:rPr lang="en-US" sz="2200" dirty="0" smtClean="0">
                    <a:solidFill>
                      <a:schemeClr val="tx1"/>
                    </a:solidFill>
                  </a:rPr>
                  <a:t>From the T-dual model we read off transformation in the target space. </a:t>
                </a:r>
                <a:endParaRPr lang="en-US" altLang="ko-KR" sz="2200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Φ</m:t>
                    </m:r>
                    <m:r>
                      <a:rPr lang="en-US" altLang="ko-KR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→</m:t>
                    </m:r>
                    <m:r>
                      <m:rPr>
                        <m:sty m:val="p"/>
                      </m:rPr>
                      <a:rPr lang="el-GR" altLang="ko-KR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Φ</m:t>
                    </m:r>
                    <m:r>
                      <a:rPr lang="en-US" altLang="ko-KR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altLang="ko-K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ko-KR" sz="2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sSub>
                          <m:sSubPr>
                            <m:ctrlPr>
                              <a:rPr lang="en-US" altLang="ko-KR" sz="2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ko-KR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22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697" t="-16970" r="-1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695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Non-Abelian T-duality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600" dirty="0" smtClean="0">
                <a:solidFill>
                  <a:schemeClr val="tx1"/>
                </a:solidFill>
              </a:rPr>
              <a:t>Non-Abelian T-duality not a proper duality: there is </a:t>
            </a:r>
            <a:r>
              <a:rPr lang="en-US" altLang="ko-KR" sz="2600" dirty="0" smtClean="0">
                <a:solidFill>
                  <a:srgbClr val="FF0000"/>
                </a:solidFill>
              </a:rPr>
              <a:t>no inverse</a:t>
            </a:r>
            <a:r>
              <a:rPr lang="en-US" altLang="ko-KR" sz="2400" dirty="0" smtClean="0">
                <a:solidFill>
                  <a:schemeClr val="tx1"/>
                </a:solidFill>
              </a:rPr>
              <a:t>.  </a:t>
            </a: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tx1"/>
                </a:solidFill>
              </a:rPr>
              <a:t> Non-Abelian </a:t>
            </a:r>
            <a:r>
              <a:rPr lang="en-US" altLang="ko-KR" sz="2400" dirty="0">
                <a:solidFill>
                  <a:schemeClr val="tx1"/>
                </a:solidFill>
              </a:rPr>
              <a:t>isometries are not preserved under </a:t>
            </a:r>
            <a:r>
              <a:rPr lang="en-US" altLang="ko-KR" sz="2400" dirty="0" smtClean="0">
                <a:solidFill>
                  <a:schemeClr val="tx1"/>
                </a:solidFill>
              </a:rPr>
              <a:t>“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dualization</a:t>
            </a:r>
            <a:r>
              <a:rPr lang="en-US" altLang="ko-KR" sz="2400" dirty="0" smtClean="0">
                <a:solidFill>
                  <a:schemeClr val="tx1"/>
                </a:solidFill>
              </a:rPr>
              <a:t>”.</a:t>
            </a: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tx1"/>
                </a:solidFill>
              </a:rPr>
              <a:t> But </a:t>
            </a:r>
            <a:r>
              <a:rPr lang="en-US" altLang="ko-KR" sz="2400" dirty="0">
                <a:solidFill>
                  <a:schemeClr val="tx1"/>
                </a:solidFill>
              </a:rPr>
              <a:t>it is a powerful </a:t>
            </a:r>
            <a:r>
              <a:rPr lang="en-US" altLang="ko-KR" sz="2400" dirty="0">
                <a:solidFill>
                  <a:srgbClr val="FF0000"/>
                </a:solidFill>
              </a:rPr>
              <a:t>solution generating technique</a:t>
            </a:r>
            <a:r>
              <a:rPr lang="en-US" altLang="ko-KR" sz="24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</a:rPr>
              <a:t>In fact, using T-duality two explicit supersymmetric AdS6 solutions to type IIB supergravity were written down </a:t>
            </a:r>
            <a:r>
              <a:rPr lang="en-US" altLang="ko-KR" sz="2400" dirty="0" smtClean="0">
                <a:solidFill>
                  <a:schemeClr val="tx2"/>
                </a:solidFill>
              </a:rPr>
              <a:t>(Lozano, Ó 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Colgáin</a:t>
            </a:r>
            <a:r>
              <a:rPr lang="en-US" altLang="ko-KR" sz="2400" dirty="0" smtClean="0">
                <a:solidFill>
                  <a:schemeClr val="tx2"/>
                </a:solidFill>
              </a:rPr>
              <a:t>, Rodríguez-Gomez, 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Sfetsos</a:t>
            </a:r>
            <a:r>
              <a:rPr lang="en-US" altLang="ko-KR" sz="2400" dirty="0" smtClean="0">
                <a:solidFill>
                  <a:schemeClr val="tx2"/>
                </a:solidFill>
              </a:rPr>
              <a:t>)</a:t>
            </a:r>
            <a:r>
              <a:rPr lang="en-US" altLang="ko-KR" sz="2400" dirty="0" smtClean="0">
                <a:solidFill>
                  <a:schemeClr val="tx1"/>
                </a:solidFill>
              </a:rPr>
              <a:t>. </a:t>
            </a:r>
            <a:endParaRPr lang="ko-KR" altLang="en-US" sz="2400" dirty="0">
              <a:solidFill>
                <a:schemeClr val="tx1"/>
              </a:solidFill>
            </a:endParaRPr>
          </a:p>
          <a:p>
            <a:r>
              <a:rPr lang="en-US" altLang="ko-KR" sz="2400" dirty="0" smtClean="0">
                <a:solidFill>
                  <a:schemeClr val="tx1"/>
                </a:solidFill>
                <a:ea typeface="맑은 고딕" panose="020B0503020000020004" pitchFamily="50" charset="-127"/>
              </a:rPr>
              <a:t>See earlier talk of </a:t>
            </a:r>
            <a:r>
              <a:rPr lang="en-US" altLang="ko-KR" sz="2400" dirty="0" smtClean="0">
                <a:solidFill>
                  <a:schemeClr val="tx2"/>
                </a:solidFill>
                <a:ea typeface="맑은 고딕" panose="020B0503020000020004" pitchFamily="50" charset="-127"/>
              </a:rPr>
              <a:t>C. </a:t>
            </a:r>
            <a:r>
              <a:rPr lang="en-US" altLang="ko-KR" sz="2400" dirty="0" err="1" smtClean="0">
                <a:solidFill>
                  <a:schemeClr val="tx2"/>
                </a:solidFill>
                <a:ea typeface="맑은 고딕" panose="020B0503020000020004" pitchFamily="50" charset="-127"/>
              </a:rPr>
              <a:t>Uehlmann</a:t>
            </a:r>
            <a:r>
              <a:rPr lang="en-US" altLang="ko-KR" sz="2400" dirty="0" smtClean="0">
                <a:solidFill>
                  <a:schemeClr val="tx1"/>
                </a:solidFill>
                <a:ea typeface="맑은 고딕" panose="020B0503020000020004" pitchFamily="50" charset="-127"/>
              </a:rPr>
              <a:t> on a large class of solutions. </a:t>
            </a:r>
            <a:endParaRPr lang="en-US" altLang="ko-KR" sz="2400" dirty="0">
              <a:solidFill>
                <a:schemeClr val="tx1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697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NATD Procedure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We follow the same steps</a:t>
                </a:r>
              </a:p>
              <a:p>
                <a:r>
                  <a:rPr lang="en-US" altLang="ko-KR" sz="24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) Add the Lagrange multiplier</a:t>
                </a:r>
              </a:p>
              <a:p>
                <a:r>
                  <a:rPr lang="en-US" altLang="ko-KR" sz="2400" dirty="0">
                    <a:solidFill>
                      <a:schemeClr val="tx1"/>
                    </a:solidFill>
                  </a:rPr>
                  <a:t>i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i) Integrate out the gauge fields </a:t>
                </a:r>
                <a14:m>
                  <m:oMath xmlns:m="http://schemas.openxmlformats.org/officeDocument/2006/math"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acc>
                      <m:accPr>
                        <m:chr m:val="̅"/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Results (With no B-field for simplicity)</a:t>
                </a:r>
              </a:p>
              <a:p>
                <a14:m>
                  <m:oMath xmlns:m="http://schemas.openxmlformats.org/officeDocument/2006/math">
                    <m:r>
                      <a:rPr lang="en-US" altLang="ko-K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altLang="ko-K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ko-KR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ko-KR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  <m: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ko-KR" altLang="en-US" sz="2400" dirty="0">
                    <a:solidFill>
                      <a:srgbClr val="FF0000"/>
                    </a:solidFill>
                  </a:rPr>
                  <a:t> </a:t>
                </a:r>
                <a:endParaRPr lang="en-US" altLang="ko-KR" sz="2400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Φ</m:t>
                    </m:r>
                    <m:r>
                      <a:rPr lang="el-GR" altLang="ko-K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l-GR" altLang="ko-K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Φ</m:t>
                    </m:r>
                    <m:r>
                      <a:rPr lang="en-US" altLang="ko-K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ko-KR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func>
                          <m:funcPr>
                            <m:ctrlPr>
                              <a:rPr lang="en-US" altLang="ko-KR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ko-KR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det</m:t>
                            </m:r>
                          </m:fName>
                          <m:e>
                            <m:r>
                              <a:rPr lang="en-US" altLang="ko-KR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e>
                        </m:func>
                      </m:e>
                    </m:func>
                  </m:oMath>
                </a14:m>
                <a:endParaRPr lang="en-US" altLang="ko-KR" sz="2400" dirty="0" smtClean="0">
                  <a:solidFill>
                    <a:schemeClr val="tx1"/>
                  </a:solidFill>
                </a:endParaRP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𝑚𝑛</m:t>
                        </m:r>
                      </m:sub>
                    </m:sSub>
                    <m:d>
                      <m:d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</m:d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Sup>
                      <m:sSub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p>
                    </m:sSubSup>
                    <m:d>
                      <m:d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</m:d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𝛼𝛽</m:t>
                        </m:r>
                      </m:sub>
                    </m:sSub>
                    <m:d>
                      <m:d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sSubSup>
                      <m:sSub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bSup>
                    <m:d>
                      <m:d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</m:d>
                    <m:r>
                      <a:rPr lang="en-US" altLang="ko-KR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ko-KR" alt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.</a:t>
                </a:r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18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309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Bianchi Universes</a:t>
            </a:r>
            <a:endParaRPr lang="ko-KR" alt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Every homogeneous 4D universe falls into the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Bianchi classification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ko-KR" sz="2400" dirty="0" smtClean="0">
                  <a:solidFill>
                    <a:schemeClr val="tx1"/>
                  </a:solidFill>
                </a:endParaRP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All nine Bianchi cosmologies are known with their isometries fully understood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𝑗𝑘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p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⋀</m:t>
                        </m:r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		or	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sSubSup>
                      <m:sSub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altLang="ko-KR" sz="2400" dirty="0" smtClean="0">
                  <a:solidFill>
                    <a:schemeClr val="tx1"/>
                  </a:solidFill>
                </a:endParaRP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Where the </a:t>
                </a:r>
                <a:r>
                  <a:rPr lang="en-US" altLang="ko-KR" sz="2400" dirty="0" err="1" smtClean="0">
                    <a:solidFill>
                      <a:schemeClr val="tx1"/>
                    </a:solidFill>
                  </a:rPr>
                  <a:t>sigmas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are Maurer-</a:t>
                </a:r>
                <a:r>
                  <a:rPr lang="en-US" altLang="ko-KR" sz="2400" dirty="0" err="1" smtClean="0">
                    <a:solidFill>
                      <a:schemeClr val="tx1"/>
                    </a:solidFill>
                  </a:rPr>
                  <a:t>Cartan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1-forms dual to the Killing vectors.</a:t>
                </a: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Ex) Bianchi I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, and it is an isotropic FRW universe.</a:t>
                </a: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18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492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Problem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Non-Abelian T-duality works for the </a:t>
            </a:r>
            <a:r>
              <a:rPr lang="en-US" sz="2400" dirty="0" err="1" smtClean="0">
                <a:solidFill>
                  <a:schemeClr val="tx1"/>
                </a:solidFill>
              </a:rPr>
              <a:t>semisimple</a:t>
            </a:r>
            <a:r>
              <a:rPr lang="en-US" sz="2400" dirty="0" smtClean="0">
                <a:solidFill>
                  <a:schemeClr val="tx1"/>
                </a:solidFill>
              </a:rPr>
              <a:t> groups, but it does not work for the non-</a:t>
            </a:r>
            <a:r>
              <a:rPr lang="en-US" sz="2400" dirty="0" err="1" smtClean="0">
                <a:solidFill>
                  <a:schemeClr val="tx1"/>
                </a:solidFill>
              </a:rPr>
              <a:t>semisimple</a:t>
            </a:r>
            <a:r>
              <a:rPr lang="en-US" sz="2400" dirty="0" smtClean="0">
                <a:solidFill>
                  <a:schemeClr val="tx1"/>
                </a:solidFill>
              </a:rPr>
              <a:t> groups like Bianchi V. (</a:t>
            </a:r>
            <a:r>
              <a:rPr lang="en-US" sz="2400" dirty="0" err="1" smtClean="0">
                <a:solidFill>
                  <a:schemeClr val="tx2"/>
                </a:solidFill>
              </a:rPr>
              <a:t>Veneziano</a:t>
            </a:r>
            <a:r>
              <a:rPr lang="en-US" sz="2400" dirty="0" smtClean="0">
                <a:solidFill>
                  <a:schemeClr val="tx2"/>
                </a:solidFill>
              </a:rPr>
              <a:t>)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More precisely, the beta-functions do not vanish, and they cannot be cancelled by an appropriate </a:t>
            </a:r>
            <a:r>
              <a:rPr lang="en-US" sz="2400" dirty="0" err="1" smtClean="0">
                <a:solidFill>
                  <a:schemeClr val="tx1"/>
                </a:solidFill>
              </a:rPr>
              <a:t>dilaton</a:t>
            </a:r>
            <a:r>
              <a:rPr lang="en-US" sz="2400" dirty="0" smtClean="0">
                <a:solidFill>
                  <a:schemeClr val="tx1"/>
                </a:solidFill>
              </a:rPr>
              <a:t> term.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In other words, the </a:t>
            </a:r>
            <a:r>
              <a:rPr lang="en-US" sz="2400" dirty="0" smtClean="0">
                <a:solidFill>
                  <a:srgbClr val="FF0000"/>
                </a:solidFill>
              </a:rPr>
              <a:t>naïve non-Abelian T-dual is no longer a supergravity solution</a:t>
            </a:r>
            <a:r>
              <a:rPr lang="en-US" sz="2400" dirty="0" smtClean="0">
                <a:solidFill>
                  <a:schemeClr val="tx1"/>
                </a:solidFill>
              </a:rPr>
              <a:t>. This can be traced to a mixed gravitational-gauge anomaly. </a:t>
            </a:r>
            <a:r>
              <a:rPr lang="en-US" sz="2400" dirty="0" smtClean="0">
                <a:solidFill>
                  <a:schemeClr val="tx2"/>
                </a:solidFill>
              </a:rPr>
              <a:t>(Alvarez, Alvarez-</a:t>
            </a:r>
            <a:r>
              <a:rPr lang="en-US" sz="2400" dirty="0" err="1" smtClean="0">
                <a:solidFill>
                  <a:schemeClr val="tx2"/>
                </a:solidFill>
              </a:rPr>
              <a:t>Gaume</a:t>
            </a:r>
            <a:r>
              <a:rPr lang="en-US" sz="2400" dirty="0" smtClean="0">
                <a:solidFill>
                  <a:schemeClr val="tx2"/>
                </a:solidFill>
              </a:rPr>
              <a:t>, Lozano)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12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Bianchi V – Non-</a:t>
            </a:r>
            <a:r>
              <a:rPr lang="en-US" altLang="ko-KR" dirty="0" err="1" smtClean="0"/>
              <a:t>semisimple</a:t>
            </a:r>
            <a:r>
              <a:rPr lang="en-US" altLang="ko-KR" smtClean="0"/>
              <a:t> Example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We now have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nonzero trace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In 1994, </a:t>
                </a:r>
                <a:r>
                  <a:rPr lang="en-US" altLang="ko-KR" sz="2400" dirty="0" err="1" smtClean="0">
                    <a:solidFill>
                      <a:schemeClr val="tx2"/>
                    </a:solidFill>
                  </a:rPr>
                  <a:t>Elitzur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, </a:t>
                </a:r>
                <a:r>
                  <a:rPr lang="en-US" altLang="ko-KR" sz="2400" dirty="0" err="1" smtClean="0">
                    <a:solidFill>
                      <a:schemeClr val="tx2"/>
                    </a:solidFill>
                  </a:rPr>
                  <a:t>Giveon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, </a:t>
                </a:r>
                <a:r>
                  <a:rPr lang="en-US" altLang="ko-KR" sz="2400" dirty="0" err="1" smtClean="0">
                    <a:solidFill>
                      <a:schemeClr val="tx2"/>
                    </a:solidFill>
                  </a:rPr>
                  <a:t>Rabinovici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, </a:t>
                </a:r>
                <a:r>
                  <a:rPr lang="en-US" altLang="ko-KR" sz="2400" dirty="0" err="1" smtClean="0">
                    <a:solidFill>
                      <a:schemeClr val="tx2"/>
                    </a:solidFill>
                  </a:rPr>
                  <a:t>Schwimmer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, </a:t>
                </a:r>
                <a:r>
                  <a:rPr lang="en-US" altLang="ko-KR" sz="2400" dirty="0" err="1" smtClean="0">
                    <a:solidFill>
                      <a:schemeClr val="tx2"/>
                    </a:solidFill>
                  </a:rPr>
                  <a:t>Veneziano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repeated the analysis and found the dual fields:</a:t>
                </a:r>
              </a:p>
              <a:p>
                <a14:m>
                  <m:oMath xmlns:m="http://schemas.openxmlformats.org/officeDocument/2006/math"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ko-K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ko-KR" sz="2400" dirty="0" smtClean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2(</m:t>
                        </m:r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⋀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𝑑𝑧</m:t>
                    </m:r>
                  </m:oMath>
                </a14:m>
                <a:endParaRPr lang="en-US" altLang="ko-KR" sz="2400" b="0" dirty="0" smtClean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Φ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ko-KR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))</m:t>
                        </m:r>
                      </m:e>
                    </m:func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1970" r="-2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419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Bianchi V – Non-</a:t>
            </a:r>
            <a:r>
              <a:rPr lang="en-US" altLang="ko-KR" dirty="0" err="1" smtClean="0"/>
              <a:t>semisimple</a:t>
            </a:r>
            <a:r>
              <a:rPr lang="en-US" altLang="ko-KR" smtClean="0"/>
              <a:t> Example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They calculated the beta-functions using the usual supergravity, and noticed that the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beta-functions do not vanish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as expected.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𝑡𝑥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</m:sSub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</m:sSub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𝑦𝑦</m:t>
                        </m:r>
                      </m:sub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</m:sSub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altLang="ko-KR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𝑡𝑥</m:t>
                        </m:r>
                      </m:sub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</m:sSub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ko-K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  <m:r>
                                  <a:rPr lang="en-US" altLang="ko-K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ko-K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endParaRPr lang="en-US" altLang="ko-KR" sz="2400" dirty="0" smtClean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𝑡𝑧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𝑥𝑧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  <m: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altLang="ko-KR" sz="2400" dirty="0" smtClean="0">
                  <a:solidFill>
                    <a:schemeClr val="tx1"/>
                  </a:solidFill>
                </a:endParaRPr>
              </a:p>
              <a:p>
                <a:endParaRPr lang="ko-KR" altLang="en-US" sz="2400" dirty="0">
                  <a:solidFill>
                    <a:schemeClr val="tx1"/>
                  </a:solidFill>
                </a:endParaRPr>
              </a:p>
              <a:p>
                <a:endParaRPr lang="ko-KR" altLang="en-US" sz="2400" dirty="0">
                  <a:solidFill>
                    <a:schemeClr val="tx1"/>
                  </a:solidFill>
                </a:endParaRPr>
              </a:p>
              <a:p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2121" r="-24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437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NATD(non-</a:t>
            </a:r>
            <a:r>
              <a:rPr lang="en-US" altLang="ko-KR" dirty="0" err="1" smtClean="0">
                <a:solidFill>
                  <a:schemeClr val="tx1"/>
                </a:solidFill>
              </a:rPr>
              <a:t>semisimple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For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non-</a:t>
                </a:r>
                <a:r>
                  <a:rPr lang="en-US" altLang="ko-KR" sz="2400" dirty="0" err="1" smtClean="0">
                    <a:solidFill>
                      <a:srgbClr val="FF0000"/>
                    </a:solidFill>
                  </a:rPr>
                  <a:t>semisimple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case, they realized an additional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anomaly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term appears in the T-dual sigma-model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𝑛𝑜𝑛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sSubSup>
                      <m:sSub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(</m:t>
                        </m:r>
                        <m:f>
                          <m:f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ko-KR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den>
                        </m:f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acc>
                              <m:accPr>
                                <m:chr m:val="̅"/>
                                <m:ctrlP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ko-KR" alt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</m:e>
                            </m:acc>
                          </m:den>
                        </m:f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ad>
                      <m:radPr>
                        <m:degHide m:val="on"/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rad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p>
                  </m:oMath>
                </a14:m>
                <a:endParaRPr lang="en-US" altLang="ko-KR" sz="2400" dirty="0" smtClean="0">
                  <a:solidFill>
                    <a:schemeClr val="tx1"/>
                  </a:solidFill>
                </a:endParaRP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And the dual action now becomes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acc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[</m:t>
                        </m:r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sSub>
                          <m:sSub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00</m:t>
                            </m:r>
                          </m:sub>
                        </m:sSub>
                        <m:acc>
                          <m:accPr>
                            <m:chr m:val="̅"/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ko-KR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</m:acc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altLang="ko-K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ko-KR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ko-KR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𝑘𝑖</m:t>
                                </m:r>
                              </m:sub>
                              <m:sup>
                                <m:r>
                                  <a:rPr lang="en-US" altLang="ko-KR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</m:sSubSup>
                            <m:r>
                              <a:rPr lang="ko-KR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𝜕𝜎</m:t>
                            </m:r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ko-KR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</m:acc>
                        <m:sSub>
                          <m:sSub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altLang="ko-K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altLang="ko-K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𝑙𝑗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p>
                        </m:sSubSup>
                        <m:acc>
                          <m:accPr>
                            <m:chr m:val="̅"/>
                            <m:ctrlPr>
                              <a:rPr lang="en-US" altLang="ko-K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ko-KR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</m:acc>
                        <m:r>
                          <a:rPr lang="ko-KR" alt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l-GR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Φ</m:t>
                            </m:r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en-US" altLang="ko-K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ko-KR" sz="24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func>
                                  <m:funcPr>
                                    <m:ctrlP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ko-KR" sz="24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det</m:t>
                                    </m:r>
                                  </m:fName>
                                  <m:e>
                                    <m: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func>
                              </m:e>
                            </m:func>
                          </m:e>
                        </m:d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acc>
                          <m:accPr>
                            <m:chr m:val="̅"/>
                            <m:ctrlPr>
                              <a:rPr lang="ko-KR" alt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ko-KR" alt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</m:acc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nary>
                  </m:oMath>
                </a14:m>
                <a:endParaRPr lang="en-US" altLang="ko-KR" sz="2400" dirty="0" smtClean="0">
                  <a:solidFill>
                    <a:schemeClr val="tx1"/>
                  </a:solidFill>
                </a:endParaRP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The difference is the inclusion of the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structure constant traces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and these terms are required to cancel the beta-functions. </a:t>
                </a:r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2121" r="-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713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Contents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⃝ </a:t>
            </a:r>
            <a:r>
              <a:rPr lang="en-US" sz="2400" dirty="0" err="1" smtClean="0">
                <a:solidFill>
                  <a:schemeClr val="tx1"/>
                </a:solidFill>
              </a:rPr>
              <a:t>Integrable</a:t>
            </a:r>
            <a:r>
              <a:rPr lang="en-US" sz="2400" dirty="0" smtClean="0">
                <a:solidFill>
                  <a:schemeClr val="tx1"/>
                </a:solidFill>
              </a:rPr>
              <a:t> deformations (Yang-Baxter deformations)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⃝ </a:t>
            </a:r>
            <a:r>
              <a:rPr lang="en-US" sz="2400" dirty="0" smtClean="0">
                <a:solidFill>
                  <a:schemeClr val="tx1"/>
                </a:solidFill>
              </a:rPr>
              <a:t>Generalized supergravity and its EOMs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⃝ </a:t>
            </a:r>
            <a:r>
              <a:rPr lang="en-US" sz="2400" dirty="0" smtClean="0">
                <a:solidFill>
                  <a:schemeClr val="tx1"/>
                </a:solidFill>
              </a:rPr>
              <a:t>Non-Abelian T-duality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⃝ </a:t>
            </a:r>
            <a:r>
              <a:rPr lang="en-US" sz="2400" dirty="0" smtClean="0">
                <a:solidFill>
                  <a:schemeClr val="tx1"/>
                </a:solidFill>
              </a:rPr>
              <a:t>Bianchi classification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27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Observation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EGRSV showed that the variation of the additional anomaly terms with respect to the conformal factor cancelled the beta functions. </a:t>
                </a: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Moreover, it can be shown that the non-Abelian T-dual of Bianchi V is also a solution to Generalized Supergravity. </a:t>
                </a: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Our observation 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(Hong, Kim, Ó </a:t>
                </a:r>
                <a:r>
                  <a:rPr lang="en-US" altLang="ko-KR" sz="2400" dirty="0" err="1" smtClean="0">
                    <a:solidFill>
                      <a:schemeClr val="tx2"/>
                    </a:solidFill>
                  </a:rPr>
                  <a:t>Colgáin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)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is that provided the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Killing vector is identified with the trace, the variation of the anomaly term is precisely the modification in Generalized Supergravity!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2400" i="1" dirty="0" err="1" smtClean="0">
                    <a:solidFill>
                      <a:schemeClr val="tx2"/>
                    </a:solidFill>
                  </a:rPr>
                  <a:t>Arutyunov</a:t>
                </a:r>
                <a:r>
                  <a:rPr lang="en-US" altLang="ko-KR" sz="2400" i="1" dirty="0" smtClean="0">
                    <a:solidFill>
                      <a:schemeClr val="tx2"/>
                    </a:solidFill>
                  </a:rPr>
                  <a:t> et al. </a:t>
                </a:r>
                <a:r>
                  <a:rPr lang="en-US" altLang="ko-KR" sz="2400" i="1" dirty="0" smtClean="0">
                    <a:solidFill>
                      <a:schemeClr val="tx1"/>
                    </a:solidFill>
                  </a:rPr>
                  <a:t>rediscovered and extended it 20 years later.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 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.</a:t>
                </a:r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706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Example - Bianchi </a:t>
            </a:r>
            <a:r>
              <a:rPr lang="en-US" altLang="ko-KR" dirty="0" err="1" smtClean="0">
                <a:solidFill>
                  <a:schemeClr val="tx1"/>
                </a:solidFill>
              </a:rPr>
              <a:t>VI</a:t>
            </a:r>
            <a:r>
              <a:rPr lang="en-US" altLang="ko-KR" sz="2800" dirty="0" err="1" smtClean="0">
                <a:solidFill>
                  <a:schemeClr val="tx1"/>
                </a:solidFill>
              </a:rPr>
              <a:t>h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endParaRPr lang="ko-KR" alt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The structure constants are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12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h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sSubSup>
                      <m:sSub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13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b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=1</m:t>
                    </m:r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, so the trace is </a:t>
                </a:r>
                <a14:m>
                  <m:oMath xmlns:m="http://schemas.openxmlformats.org/officeDocument/2006/math">
                    <m:r>
                      <a:rPr lang="en-US" altLang="ko-KR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h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+1)</m:t>
                    </m:r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. </a:t>
                </a: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Identifying this with the Killing vector, 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=−(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+1)</m:t>
                    </m:r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, the generalized supergravity equation holds.</a:t>
                </a:r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1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567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Generalized Supergravity And NATD</a:t>
            </a:r>
            <a:endParaRPr lang="ko-KR" alt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To see what is going on, consider the anomaly variation with respect to </a:t>
                </a:r>
                <a14:m>
                  <m:oMath xmlns:m="http://schemas.openxmlformats.org/officeDocument/2006/math">
                    <m:r>
                      <a:rPr lang="ko-KR" alt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altLang="ko-KR" sz="2400" b="0" dirty="0" smtClean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sub>
                    </m:sSub>
                    <m:sSub>
                      <m:sSub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𝑎𝑛𝑜𝑚𝑎𝑙𝑦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𝛿𝜎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Sup>
                          <m:sSub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𝑗𝑖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b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ko-KR" alt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p>
                                    <m: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𝑗𝑖</m:t>
                                    </m:r>
                                  </m:sup>
                                </m:sSup>
                                <m:r>
                                  <a:rPr lang="ko-KR" alt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sSup>
                                  <m:sSupPr>
                                    <m:ctrlP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altLang="ko-KR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ko-KR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ko-KR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  <m:d>
                              <m:dPr>
                                <m:ctrlP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p>
                                    <m: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𝑖𝑘</m:t>
                                    </m:r>
                                  </m:sup>
                                </m:sSup>
                                <m:acc>
                                  <m:accPr>
                                    <m:chr m:val="̅"/>
                                    <m:ctrlPr>
                                      <a:rPr lang="en-US" altLang="ko-KR" sz="2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ko-KR" altLang="en-US" sz="2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</m:e>
                                </m:acc>
                                <m:sSup>
                                  <m:sSupPr>
                                    <m:ctrlP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altLang="ko-KR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ko-KR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</m:e>
                    </m:nary>
                  </m:oMath>
                </a14:m>
                <a:endParaRPr lang="en-US" altLang="ko-KR" sz="2400" b="0" dirty="0" smtClean="0">
                  <a:solidFill>
                    <a:schemeClr val="tx1"/>
                  </a:solidFill>
                </a:endParaRP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This term makes additional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contribution to the beta-functions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One can show for this example that the above terms are the same as the modification in Generalized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S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upergravity.</a:t>
                </a: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One can show that this also works for generic G, B and one recovers the equations of motion of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Generalized Supergravity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.  </a:t>
                </a:r>
              </a:p>
              <a:p>
                <a:endParaRPr lang="en-US" altLang="ko-KR" sz="2400" dirty="0" smtClean="0">
                  <a:solidFill>
                    <a:schemeClr val="tx1"/>
                  </a:solidFill>
                </a:endParaRPr>
              </a:p>
              <a:p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530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Non-</a:t>
                </a:r>
                <a:r>
                  <a:rPr lang="en-US" altLang="ko-KR" sz="2400" dirty="0" err="1" smtClean="0">
                    <a:solidFill>
                      <a:schemeClr val="tx1"/>
                    </a:solidFill>
                  </a:rPr>
                  <a:t>semisimple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groups are solutions to the generalized supergravity EOMs as long as we let the trace of the structure constants be the Killing vector.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</m:sSup>
                  </m:oMath>
                </a14:m>
                <a:r>
                  <a:rPr lang="en-US" altLang="ko-KR" sz="24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p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 vanish once one takes the anomaly contribution into account.</a:t>
                </a: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Since the beta-function for </a:t>
                </a:r>
                <a:r>
                  <a:rPr lang="en-US" altLang="ko-KR" sz="2400" dirty="0" err="1" smtClean="0">
                    <a:solidFill>
                      <a:schemeClr val="tx1"/>
                    </a:solidFill>
                  </a:rPr>
                  <a:t>dilaton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is implied by these two, we therefore have found out that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the origin of Generalized </a:t>
                </a:r>
                <a:r>
                  <a:rPr lang="en-US" altLang="ko-KR" sz="2400" dirty="0">
                    <a:solidFill>
                      <a:srgbClr val="FF0000"/>
                    </a:solidFill>
                  </a:rPr>
                  <a:t>S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upergravity comes from NATD, with Killing vector identified with the structure constant trace for non-</a:t>
                </a:r>
                <a:r>
                  <a:rPr lang="en-US" altLang="ko-KR" sz="2400" dirty="0" err="1" smtClean="0">
                    <a:solidFill>
                      <a:srgbClr val="FF0000"/>
                    </a:solidFill>
                  </a:rPr>
                  <a:t>semisimple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 groups.</a:t>
                </a:r>
              </a:p>
              <a:p>
                <a:endParaRPr lang="en-US" altLang="ko-KR" sz="2400" dirty="0" smtClean="0">
                  <a:solidFill>
                    <a:schemeClr val="tx1"/>
                  </a:solidFill>
                </a:endParaRPr>
              </a:p>
              <a:p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484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  <a:ea typeface="Malgun Gothic" panose="020B0503020000020004" pitchFamily="50" charset="-127"/>
                  </a:rPr>
                  <a:t>I) </a:t>
                </a:r>
                <a:r>
                  <a:rPr lang="en-US" altLang="ko-KR" sz="2400" dirty="0">
                    <a:solidFill>
                      <a:schemeClr val="tx1"/>
                    </a:solidFill>
                    <a:ea typeface="Malgun Gothic" panose="020B0503020000020004" pitchFamily="50" charset="-127"/>
                  </a:rPr>
                  <a:t>Yang-Baxter deformations are a systematic way to generate </a:t>
                </a:r>
                <a:r>
                  <a:rPr lang="en-US" altLang="ko-KR" sz="2400" dirty="0" err="1">
                    <a:solidFill>
                      <a:schemeClr val="tx1"/>
                    </a:solidFill>
                    <a:ea typeface="Malgun Gothic" panose="020B0503020000020004" pitchFamily="50" charset="-127"/>
                  </a:rPr>
                  <a:t>integrable</a:t>
                </a:r>
                <a:r>
                  <a:rPr lang="en-US" altLang="ko-KR" sz="2400" dirty="0">
                    <a:solidFill>
                      <a:schemeClr val="tx1"/>
                    </a:solidFill>
                    <a:ea typeface="Malgun Gothic" panose="020B0503020000020004" pitchFamily="50" charset="-127"/>
                  </a:rPr>
                  <a:t> deformations. </a:t>
                </a:r>
              </a:p>
              <a:p>
                <a:endParaRPr lang="en-US" altLang="ko-KR" sz="2400" dirty="0">
                  <a:solidFill>
                    <a:schemeClr val="tx1"/>
                  </a:solidFill>
                  <a:ea typeface="Malgun Gothic" panose="020B0503020000020004" pitchFamily="50" charset="-127"/>
                </a:endParaRP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  <a:ea typeface="Malgun Gothic" panose="020B0503020000020004" pitchFamily="50" charset="-127"/>
                  </a:rPr>
                  <a:t>II) Equations </a:t>
                </a:r>
                <a:r>
                  <a:rPr lang="en-US" altLang="ko-KR" sz="2400" dirty="0">
                    <a:solidFill>
                      <a:schemeClr val="tx1"/>
                    </a:solidFill>
                    <a:ea typeface="Malgun Gothic" panose="020B0503020000020004" pitchFamily="50" charset="-127"/>
                  </a:rPr>
                  <a:t>of motion of supergravity are equivalent to the </a:t>
                </a:r>
                <a:r>
                  <a:rPr lang="en-US" altLang="ko-KR" sz="2400" dirty="0" smtClean="0">
                    <a:solidFill>
                      <a:schemeClr val="tx1"/>
                    </a:solidFill>
                    <a:ea typeface="Malgun Gothic" panose="020B0503020000020004" pitchFamily="50" charset="-127"/>
                  </a:rPr>
                  <a:t>CYBE. (Moreover, both CYBE and NATD are simple matrix inversion)</a:t>
                </a:r>
              </a:p>
              <a:p>
                <a:endParaRPr lang="en-US" altLang="ko-KR" sz="2400" dirty="0">
                  <a:solidFill>
                    <a:schemeClr val="tx1"/>
                  </a:solidFill>
                  <a:ea typeface="Malgun Gothic" panose="020B0503020000020004" pitchFamily="50" charset="-127"/>
                </a:endParaRPr>
              </a:p>
              <a:p>
                <a:r>
                  <a:rPr lang="en-US" altLang="ko-KR" sz="2400" dirty="0" smtClean="0">
                    <a:solidFill>
                      <a:srgbClr val="FF0000"/>
                    </a:solidFill>
                    <a:ea typeface="Malgun Gothic" panose="020B0503020000020004" pitchFamily="50" charset="-127"/>
                  </a:rPr>
                  <a:t>III) Generalized </a:t>
                </a:r>
                <a:r>
                  <a:rPr lang="en-US" altLang="ko-KR" sz="2400" dirty="0">
                    <a:solidFill>
                      <a:srgbClr val="FF0000"/>
                    </a:solidFill>
                    <a:ea typeface="Malgun Gothic" panose="020B0503020000020004" pitchFamily="50" charset="-127"/>
                  </a:rPr>
                  <a:t>S</a:t>
                </a:r>
                <a:r>
                  <a:rPr lang="en-US" altLang="ko-KR" sz="2400" dirty="0" smtClean="0">
                    <a:solidFill>
                      <a:srgbClr val="FF0000"/>
                    </a:solidFill>
                    <a:ea typeface="Malgun Gothic" panose="020B0503020000020004" pitchFamily="50" charset="-127"/>
                  </a:rPr>
                  <a:t>upergravity (NS sector) is not new. It follows from the variation of the </a:t>
                </a:r>
                <a14:m>
                  <m:oMath xmlns:m="http://schemas.openxmlformats.org/officeDocument/2006/math">
                    <m:r>
                      <a:rPr lang="ko-KR" alt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algun Gothic" panose="020B0503020000020004" pitchFamily="50" charset="-127"/>
                      </a:rPr>
                      <m:t>𝜎</m:t>
                    </m:r>
                  </m:oMath>
                </a14:m>
                <a:r>
                  <a:rPr lang="en-US" altLang="ko-KR" sz="2400" dirty="0" smtClean="0">
                    <a:solidFill>
                      <a:srgbClr val="FF0000"/>
                    </a:solidFill>
                    <a:ea typeface="Malgun Gothic" panose="020B0503020000020004" pitchFamily="50" charset="-127"/>
                  </a:rPr>
                  <a:t>-model with anomaly term included, once </a:t>
                </a:r>
                <a:r>
                  <a:rPr lang="en-US" altLang="ko-KR" sz="2400" dirty="0">
                    <a:solidFill>
                      <a:srgbClr val="FF0000"/>
                    </a:solidFill>
                    <a:ea typeface="Malgun Gothic" panose="020B0503020000020004" pitchFamily="50" charset="-127"/>
                  </a:rPr>
                  <a:t>the trace of the structure constants </a:t>
                </a:r>
                <a:r>
                  <a:rPr lang="en-US" altLang="ko-KR" sz="2400" dirty="0" smtClean="0">
                    <a:solidFill>
                      <a:srgbClr val="FF0000"/>
                    </a:solidFill>
                    <a:ea typeface="Malgun Gothic" panose="020B0503020000020004" pitchFamily="50" charset="-127"/>
                  </a:rPr>
                  <a:t>is set equal to </a:t>
                </a:r>
                <a:r>
                  <a:rPr lang="en-US" altLang="ko-KR" sz="2400" dirty="0">
                    <a:solidFill>
                      <a:srgbClr val="FF0000"/>
                    </a:solidFill>
                    <a:ea typeface="Malgun Gothic" panose="020B0503020000020004" pitchFamily="50" charset="-127"/>
                  </a:rPr>
                  <a:t>the Killing vector </a:t>
                </a:r>
                <a:r>
                  <a:rPr lang="en-US" altLang="ko-KR" sz="2400" dirty="0" smtClean="0">
                    <a:solidFill>
                      <a:srgbClr val="FF0000"/>
                    </a:solidFill>
                    <a:ea typeface="Malgun Gothic" panose="020B0503020000020004" pitchFamily="50" charset="-127"/>
                  </a:rPr>
                  <a:t>I. This provides an understanding of Generalized Supergravity without assuming fermions or kappa symmetry. </a:t>
                </a:r>
                <a:endParaRPr lang="en-US" altLang="ko-KR" sz="2400" dirty="0">
                  <a:solidFill>
                    <a:srgbClr val="FF0000"/>
                  </a:solidFill>
                  <a:ea typeface="Malgun Gothic" panose="020B0503020000020004" pitchFamily="50" charset="-127"/>
                </a:endParaRPr>
              </a:p>
              <a:p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2879" r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187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Integrable</a:t>
            </a:r>
            <a:r>
              <a:rPr lang="en-US" altLang="ko-KR" dirty="0" smtClean="0"/>
              <a:t> Deformations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err="1" smtClean="0">
                <a:solidFill>
                  <a:schemeClr val="tx1"/>
                </a:solidFill>
              </a:rPr>
              <a:t>AdS</a:t>
            </a:r>
            <a:r>
              <a:rPr lang="en-US" altLang="ko-KR" sz="2400" dirty="0" smtClean="0">
                <a:solidFill>
                  <a:schemeClr val="tx1"/>
                </a:solidFill>
              </a:rPr>
              <a:t>/CFT is a duality between N=4 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sYM</a:t>
            </a:r>
            <a:r>
              <a:rPr lang="en-US" altLang="ko-KR" sz="2400" dirty="0" smtClean="0">
                <a:solidFill>
                  <a:schemeClr val="tx1"/>
                </a:solidFill>
              </a:rPr>
              <a:t> and string theory </a:t>
            </a:r>
            <a:r>
              <a:rPr lang="en-US" altLang="ko-KR" sz="2400" dirty="0">
                <a:solidFill>
                  <a:schemeClr val="tx1"/>
                </a:solidFill>
              </a:rPr>
              <a:t>on </a:t>
            </a:r>
            <a:r>
              <a:rPr lang="en-US" altLang="ko-KR" sz="2400" dirty="0" smtClean="0">
                <a:solidFill>
                  <a:schemeClr val="tx1"/>
                </a:solidFill>
              </a:rPr>
              <a:t>AdS</a:t>
            </a:r>
            <a:r>
              <a:rPr lang="en-US" altLang="ko-KR" sz="2400" baseline="-25000" dirty="0" smtClean="0">
                <a:solidFill>
                  <a:schemeClr val="tx1"/>
                </a:solidFill>
              </a:rPr>
              <a:t>5</a:t>
            </a:r>
            <a:r>
              <a:rPr lang="en-US" altLang="ko-KR" sz="2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ⅹ</a:t>
            </a:r>
            <a:r>
              <a:rPr lang="en-US" altLang="ko-KR" sz="2400" dirty="0" smtClean="0">
                <a:solidFill>
                  <a:schemeClr val="tx1"/>
                </a:solidFill>
              </a:rPr>
              <a:t>S</a:t>
            </a:r>
            <a:r>
              <a:rPr lang="en-US" altLang="ko-KR" sz="2400" baseline="30000" dirty="0" smtClean="0">
                <a:solidFill>
                  <a:schemeClr val="tx1"/>
                </a:solidFill>
              </a:rPr>
              <a:t>5</a:t>
            </a:r>
            <a:r>
              <a:rPr lang="en-US" altLang="ko-KR" sz="24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It is best understood when </a:t>
            </a:r>
            <a:r>
              <a:rPr lang="en-US" altLang="ko-KR" sz="2400" dirty="0" err="1" smtClean="0">
                <a:solidFill>
                  <a:srgbClr val="FF0000"/>
                </a:solidFill>
              </a:rPr>
              <a:t>integrability</a:t>
            </a:r>
            <a:r>
              <a:rPr lang="en-US" altLang="ko-KR" sz="2400" dirty="0" smtClean="0">
                <a:solidFill>
                  <a:schemeClr val="tx1"/>
                </a:solidFill>
              </a:rPr>
              <a:t> is present. 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But it is not realistic. 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Recently, it has been popular to take 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integrable</a:t>
            </a:r>
            <a:r>
              <a:rPr lang="en-US" altLang="ko-KR" sz="2400" dirty="0" smtClean="0">
                <a:solidFill>
                  <a:schemeClr val="tx1"/>
                </a:solidFill>
              </a:rPr>
              <a:t> deformations of type IIB superstrings on the AdS</a:t>
            </a:r>
            <a:r>
              <a:rPr lang="en-US" altLang="ko-KR" sz="2400" baseline="-25000" dirty="0" smtClean="0">
                <a:solidFill>
                  <a:schemeClr val="tx1"/>
                </a:solidFill>
              </a:rPr>
              <a:t>5</a:t>
            </a:r>
            <a:r>
              <a:rPr lang="en-US" altLang="ko-KR" sz="2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ⅹ</a:t>
            </a:r>
            <a:r>
              <a:rPr lang="en-US" altLang="ko-KR" sz="2400" dirty="0" smtClean="0">
                <a:solidFill>
                  <a:schemeClr val="tx1"/>
                </a:solidFill>
              </a:rPr>
              <a:t>S</a:t>
            </a:r>
            <a:r>
              <a:rPr lang="en-US" altLang="ko-KR" sz="2400" baseline="30000" dirty="0" smtClean="0">
                <a:solidFill>
                  <a:schemeClr val="tx1"/>
                </a:solidFill>
              </a:rPr>
              <a:t>5</a:t>
            </a:r>
            <a:r>
              <a:rPr lang="en-US" altLang="ko-KR" sz="2400" dirty="0" smtClean="0">
                <a:solidFill>
                  <a:schemeClr val="tx1"/>
                </a:solidFill>
              </a:rPr>
              <a:t> into account.</a:t>
            </a:r>
          </a:p>
          <a:p>
            <a:r>
              <a:rPr lang="en-US" altLang="ko-KR" sz="2400" dirty="0" err="1" smtClean="0">
                <a:solidFill>
                  <a:schemeClr val="tx1"/>
                </a:solidFill>
              </a:rPr>
              <a:t>Klimcik</a:t>
            </a:r>
            <a:r>
              <a:rPr lang="en-US" altLang="ko-KR" sz="2400" dirty="0" smtClean="0">
                <a:solidFill>
                  <a:schemeClr val="tx1"/>
                </a:solidFill>
              </a:rPr>
              <a:t>: </a:t>
            </a:r>
            <a:r>
              <a:rPr lang="en-US" altLang="ko-KR" sz="2400" dirty="0" smtClean="0">
                <a:solidFill>
                  <a:srgbClr val="FF0000"/>
                </a:solidFill>
              </a:rPr>
              <a:t>Yang-Baxter sigma-model</a:t>
            </a:r>
            <a:r>
              <a:rPr lang="en-US" altLang="ko-KR" sz="2400" dirty="0" smtClean="0">
                <a:solidFill>
                  <a:schemeClr val="tx1"/>
                </a:solidFill>
              </a:rPr>
              <a:t> (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integrable</a:t>
            </a:r>
            <a:r>
              <a:rPr lang="en-US" altLang="ko-KR" sz="2400" dirty="0" smtClean="0">
                <a:solidFill>
                  <a:schemeClr val="tx1"/>
                </a:solidFill>
              </a:rPr>
              <a:t> deformations given by r-matrices satisfying </a:t>
            </a:r>
            <a:r>
              <a:rPr lang="en-US" altLang="ko-KR" sz="2400" dirty="0" smtClean="0">
                <a:solidFill>
                  <a:srgbClr val="FF0000"/>
                </a:solidFill>
              </a:rPr>
              <a:t>modified Classical Yang-Baxter Equation</a:t>
            </a:r>
            <a:r>
              <a:rPr lang="en-US" altLang="ko-KR" sz="2400" dirty="0" smtClean="0">
                <a:solidFill>
                  <a:schemeClr val="tx1"/>
                </a:solidFill>
              </a:rPr>
              <a:t>) </a:t>
            </a:r>
            <a:r>
              <a:rPr lang="en-US" altLang="ko-KR" sz="2400" dirty="0" smtClean="0">
                <a:solidFill>
                  <a:schemeClr val="tx2"/>
                </a:solidFill>
              </a:rPr>
              <a:t>(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Delduc</a:t>
            </a:r>
            <a:r>
              <a:rPr lang="en-US" altLang="ko-KR" sz="2400" dirty="0" smtClean="0">
                <a:solidFill>
                  <a:schemeClr val="tx2"/>
                </a:solidFill>
              </a:rPr>
              <a:t>, 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Magro</a:t>
            </a:r>
            <a:r>
              <a:rPr lang="en-US" altLang="ko-KR" sz="2400" dirty="0" smtClean="0">
                <a:solidFill>
                  <a:schemeClr val="tx2"/>
                </a:solidFill>
              </a:rPr>
              <a:t>, 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Vicedo</a:t>
            </a:r>
            <a:r>
              <a:rPr lang="en-US" altLang="ko-KR" sz="2400" dirty="0" smtClean="0">
                <a:solidFill>
                  <a:schemeClr val="tx2"/>
                </a:solidFill>
              </a:rPr>
              <a:t>)</a:t>
            </a:r>
          </a:p>
          <a:p>
            <a:r>
              <a:rPr lang="en-US" altLang="ko-KR" sz="2400" dirty="0" err="1" smtClean="0">
                <a:solidFill>
                  <a:schemeClr val="tx1"/>
                </a:solidFill>
              </a:rPr>
              <a:t>Integrable</a:t>
            </a:r>
            <a:r>
              <a:rPr lang="en-US" altLang="ko-KR" sz="2400" dirty="0" smtClean="0">
                <a:solidFill>
                  <a:schemeClr val="tx1"/>
                </a:solidFill>
              </a:rPr>
              <a:t> deformations based on </a:t>
            </a:r>
            <a:r>
              <a:rPr lang="en-US" altLang="ko-KR" sz="2400" dirty="0">
                <a:solidFill>
                  <a:schemeClr val="tx1"/>
                </a:solidFill>
              </a:rPr>
              <a:t>r-matrices </a:t>
            </a:r>
            <a:r>
              <a:rPr lang="en-US" altLang="ko-KR" sz="2400" dirty="0" smtClean="0">
                <a:solidFill>
                  <a:schemeClr val="tx1"/>
                </a:solidFill>
              </a:rPr>
              <a:t>satisfying homogeneous CYBE have also been proposed by </a:t>
            </a:r>
            <a:r>
              <a:rPr lang="en-US" altLang="ko-KR" sz="2400" dirty="0" smtClean="0">
                <a:solidFill>
                  <a:schemeClr val="tx2"/>
                </a:solidFill>
              </a:rPr>
              <a:t>Kawaguchi, Matsumoto, Yoshida</a:t>
            </a:r>
            <a:r>
              <a:rPr lang="en-US" altLang="ko-KR" sz="2400" dirty="0" smtClean="0">
                <a:solidFill>
                  <a:schemeClr val="tx1"/>
                </a:solidFill>
              </a:rPr>
              <a:t>.</a:t>
            </a:r>
            <a:endParaRPr lang="ko-KR" altLang="en-US" sz="2400" dirty="0">
              <a:solidFill>
                <a:schemeClr val="tx1"/>
              </a:solidFill>
            </a:endParaRPr>
          </a:p>
          <a:p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391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Yang-Baxter Deformation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chemeClr val="tx1"/>
                </a:solidFill>
              </a:rPr>
              <a:t>Yang-Baxter </a:t>
            </a:r>
            <a:r>
              <a:rPr lang="en-US" altLang="ko-KR" sz="2400" i="1" dirty="0" smtClean="0">
                <a:solidFill>
                  <a:schemeClr val="tx1"/>
                </a:solidFill>
              </a:rPr>
              <a:t>sigma-model </a:t>
            </a:r>
            <a:r>
              <a:rPr lang="en-US" altLang="ko-KR" sz="2400" dirty="0" smtClean="0">
                <a:solidFill>
                  <a:schemeClr val="tx1"/>
                </a:solidFill>
              </a:rPr>
              <a:t>is a systematic way to construct 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integrable</a:t>
            </a:r>
            <a:r>
              <a:rPr lang="en-US" altLang="ko-KR" sz="2400" dirty="0" smtClean="0">
                <a:solidFill>
                  <a:schemeClr val="tx1"/>
                </a:solidFill>
              </a:rPr>
              <a:t> deformations.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Some of the deformations are </a:t>
            </a:r>
            <a:r>
              <a:rPr lang="en-US" altLang="ko-KR" sz="2400" dirty="0" smtClean="0">
                <a:solidFill>
                  <a:srgbClr val="FF0000"/>
                </a:solidFill>
              </a:rPr>
              <a:t>generalized supergravity solutions</a:t>
            </a:r>
            <a:r>
              <a:rPr lang="en-US" altLang="ko-KR" sz="2400" dirty="0" smtClean="0">
                <a:solidFill>
                  <a:schemeClr val="tx1"/>
                </a:solidFill>
              </a:rPr>
              <a:t> specified by Killing vector I </a:t>
            </a:r>
            <a:r>
              <a:rPr lang="en-US" altLang="ko-KR" sz="2400" dirty="0" smtClean="0">
                <a:solidFill>
                  <a:schemeClr val="tx2"/>
                </a:solidFill>
              </a:rPr>
              <a:t>(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Arutyunov</a:t>
            </a:r>
            <a:r>
              <a:rPr lang="en-US" altLang="ko-KR" sz="2400" dirty="0" smtClean="0">
                <a:solidFill>
                  <a:schemeClr val="tx2"/>
                </a:solidFill>
              </a:rPr>
              <a:t>, 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Frolov</a:t>
            </a:r>
            <a:r>
              <a:rPr lang="en-US" altLang="ko-KR" sz="2400" dirty="0" smtClean="0">
                <a:solidFill>
                  <a:schemeClr val="tx2"/>
                </a:solidFill>
              </a:rPr>
              <a:t>, Hoare, 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Roiban</a:t>
            </a:r>
            <a:r>
              <a:rPr lang="en-US" altLang="ko-KR" sz="2400" dirty="0" smtClean="0">
                <a:solidFill>
                  <a:schemeClr val="tx2"/>
                </a:solidFill>
              </a:rPr>
              <a:t>, 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Tseytlin</a:t>
            </a:r>
            <a:r>
              <a:rPr lang="en-US" altLang="ko-KR" sz="2400" dirty="0" smtClean="0">
                <a:solidFill>
                  <a:schemeClr val="tx2"/>
                </a:solidFill>
              </a:rPr>
              <a:t>). 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Can study deformations from 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i</a:t>
            </a:r>
            <a:r>
              <a:rPr lang="en-US" altLang="ko-KR" sz="2400" dirty="0" smtClean="0">
                <a:solidFill>
                  <a:schemeClr val="tx1"/>
                </a:solidFill>
              </a:rPr>
              <a:t>) sigma-model or ii) target 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spacetime</a:t>
            </a:r>
            <a:r>
              <a:rPr lang="en-US" altLang="ko-KR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All work on sigma-models focuses on 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coset</a:t>
            </a:r>
            <a:r>
              <a:rPr lang="en-US" altLang="ko-KR" sz="2400" dirty="0" smtClean="0">
                <a:solidFill>
                  <a:schemeClr val="tx1"/>
                </a:solidFill>
              </a:rPr>
              <a:t> sigma-models.  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It has been shown that </a:t>
            </a:r>
            <a:r>
              <a:rPr lang="en-US" altLang="ko-KR" sz="2400" dirty="0" smtClean="0">
                <a:solidFill>
                  <a:srgbClr val="FF0000"/>
                </a:solidFill>
              </a:rPr>
              <a:t>Yang-Baxter deformations are equivalent to non-Abelian T-duality transformations</a:t>
            </a:r>
            <a:r>
              <a:rPr lang="en-US" altLang="ko-KR" sz="2400" dirty="0" smtClean="0">
                <a:solidFill>
                  <a:schemeClr val="tx1"/>
                </a:solidFill>
              </a:rPr>
              <a:t> </a:t>
            </a:r>
            <a:r>
              <a:rPr lang="en-US" altLang="ko-KR" sz="2400" dirty="0" smtClean="0">
                <a:solidFill>
                  <a:schemeClr val="tx2"/>
                </a:solidFill>
              </a:rPr>
              <a:t>(Hoare, 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Tseytlin</a:t>
            </a:r>
            <a:r>
              <a:rPr lang="en-US" altLang="ko-KR" sz="2400" dirty="0" smtClean="0">
                <a:solidFill>
                  <a:schemeClr val="tx2"/>
                </a:solidFill>
              </a:rPr>
              <a:t>; 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Borsato</a:t>
            </a:r>
            <a:r>
              <a:rPr lang="en-US" altLang="ko-KR" sz="2400" dirty="0" smtClean="0">
                <a:solidFill>
                  <a:schemeClr val="tx2"/>
                </a:solidFill>
              </a:rPr>
              <a:t>, </a:t>
            </a:r>
            <a:r>
              <a:rPr lang="en-US" altLang="ko-KR" sz="2400" dirty="0" err="1" smtClean="0">
                <a:solidFill>
                  <a:schemeClr val="tx2"/>
                </a:solidFill>
              </a:rPr>
              <a:t>Wulff</a:t>
            </a:r>
            <a:r>
              <a:rPr lang="en-US" altLang="ko-KR" sz="2400" dirty="0" smtClean="0">
                <a:solidFill>
                  <a:schemeClr val="tx2"/>
                </a:solidFill>
              </a:rPr>
              <a:t>)</a:t>
            </a:r>
            <a:r>
              <a:rPr lang="en-US" altLang="ko-KR" sz="24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This only works for r-matrix solutions to the homogeneous CYBE. 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8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Yang-Baxter Deformation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Turns out there is a simpler description.</a:t>
                </a: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 	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ko-K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l-GR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Θ</m:t>
                        </m:r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altLang="ko-K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altLang="ko-K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altLang="ko-KR" sz="2400" dirty="0" smtClean="0">
                  <a:solidFill>
                    <a:srgbClr val="FF0000"/>
                  </a:solidFill>
                </a:endParaRP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Yang-Baxter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deformation is 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an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open-closed string 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map à la </a:t>
                </a:r>
                <a:r>
                  <a:rPr lang="en-US" altLang="ko-KR" sz="2400" dirty="0" err="1" smtClean="0">
                    <a:solidFill>
                      <a:schemeClr val="tx1"/>
                    </a:solidFill>
                  </a:rPr>
                  <a:t>Seiberg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-Witten where r-matrix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is given by the 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NC parameter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en-US" altLang="ko-KR" sz="2400" dirty="0">
                    <a:solidFill>
                      <a:schemeClr val="tx1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a:rPr lang="en-US" altLang="ko-KR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Killing vector is simply divergence of NC parameter. 	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Θ</m:t>
                        </m:r>
                      </m:e>
                      <m:sup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𝜇𝜈</m:t>
                        </m:r>
                      </m:sup>
                    </m:sSup>
                  </m:oMath>
                </a14:m>
                <a:endParaRPr lang="en-US" altLang="ko-KR" sz="2400" dirty="0" smtClean="0">
                  <a:solidFill>
                    <a:schemeClr val="tx1"/>
                  </a:solidFill>
                </a:endParaRP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The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procedure is not limited to the specific geometries (like </a:t>
                </a:r>
                <a:r>
                  <a:rPr lang="en-US" altLang="ko-KR" sz="2400" dirty="0" err="1">
                    <a:solidFill>
                      <a:schemeClr val="tx1"/>
                    </a:solidFill>
                  </a:rPr>
                  <a:t>coset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 space).</a:t>
                </a:r>
              </a:p>
              <a:p>
                <a:pPr marL="0" indent="0">
                  <a:buNone/>
                </a:pPr>
                <a:r>
                  <a:rPr lang="en-US" altLang="ko-KR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Using this map one can show that the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supergravity equations of motion are equivalent to CYBE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(</a:t>
                </a:r>
                <a:r>
                  <a:rPr lang="en-US" altLang="ko-KR" sz="2400" dirty="0" err="1" smtClean="0">
                    <a:solidFill>
                      <a:schemeClr val="tx2"/>
                    </a:solidFill>
                  </a:rPr>
                  <a:t>Bakhmatov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, O </a:t>
                </a:r>
                <a:r>
                  <a:rPr lang="en-US" altLang="ko-KR" sz="2400" dirty="0" err="1" smtClean="0">
                    <a:solidFill>
                      <a:schemeClr val="tx2"/>
                    </a:solidFill>
                  </a:rPr>
                  <a:t>Colgain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, </a:t>
                </a:r>
                <a:r>
                  <a:rPr lang="en-US" altLang="ko-KR" sz="2400" dirty="0" err="1" smtClean="0">
                    <a:solidFill>
                      <a:schemeClr val="tx2"/>
                    </a:solidFill>
                  </a:rPr>
                  <a:t>Yavartanoo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, Sheikh-Jabbari).</a:t>
                </a:r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18" t="-2121" r="-24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873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394" y="247650"/>
            <a:ext cx="6334125" cy="33147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288416"/>
              </p:ext>
            </p:extLst>
          </p:nvPr>
        </p:nvGraphicFramePr>
        <p:xfrm>
          <a:off x="1988456" y="3789438"/>
          <a:ext cx="8128000" cy="231744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7569066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003474071"/>
                    </a:ext>
                  </a:extLst>
                </a:gridCol>
              </a:tblGrid>
              <a:tr h="77248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String sigma-model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Target </a:t>
                      </a:r>
                      <a:r>
                        <a:rPr lang="en-US" sz="2800" dirty="0" err="1" smtClean="0"/>
                        <a:t>spacetime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811285"/>
                  </a:ext>
                </a:extLst>
              </a:tr>
              <a:tr h="77248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Couplings g, b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Metric G, two-form B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71268"/>
                  </a:ext>
                </a:extLst>
              </a:tr>
              <a:tr h="77248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One-loop beta-functions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Supergravity EOMs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0939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988456" y="5735562"/>
            <a:ext cx="42905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>
                <a:solidFill>
                  <a:schemeClr val="tx2"/>
                </a:solidFill>
              </a:rPr>
              <a:t>(Callan, </a:t>
            </a:r>
            <a:r>
              <a:rPr lang="en-US" altLang="ko-KR" sz="2400" dirty="0" err="1">
                <a:solidFill>
                  <a:schemeClr val="tx2"/>
                </a:solidFill>
              </a:rPr>
              <a:t>Martinec</a:t>
            </a:r>
            <a:r>
              <a:rPr lang="en-US" altLang="ko-KR" sz="2400" dirty="0">
                <a:solidFill>
                  <a:schemeClr val="tx2"/>
                </a:solidFill>
              </a:rPr>
              <a:t>, Perry, Friedan</a:t>
            </a:r>
            <a:r>
              <a:rPr lang="en-US" altLang="ko-KR" sz="2400" dirty="0" smtClean="0">
                <a:solidFill>
                  <a:schemeClr val="tx2"/>
                </a:solidFill>
              </a:rPr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762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Generalized Supergravity</a:t>
            </a:r>
            <a:endParaRPr lang="ko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Demanding only scale invariance, it is known 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(Hull, Townsend):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</m:sSub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𝜇𝜌𝜎</m:t>
                        </m:r>
                      </m:sub>
                    </m:sSub>
                    <m:sSubSup>
                      <m:sSub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  <m:sup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𝜌𝜎</m:t>
                        </m:r>
                      </m:sup>
                    </m:sSub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ko-KR" sz="2400" b="0" dirty="0" smtClean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p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sup>
                    </m:sSup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𝜌𝜇𝜈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sup>
                    </m:sSup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𝜌𝜇𝜈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ko-KR" sz="2400" b="0" dirty="0" smtClean="0">
                  <a:solidFill>
                    <a:schemeClr val="tx1"/>
                  </a:solidFill>
                </a:endParaRPr>
              </a:p>
              <a:p>
                <a:r>
                  <a:rPr lang="en-US" altLang="ko-KR" sz="2400" dirty="0" smtClean="0">
                    <a:solidFill>
                      <a:schemeClr val="tx1"/>
                    </a:solidFill>
                  </a:rPr>
                  <a:t>Usual Weyl invariance constrains X and Y to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ko-KR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m:rPr>
                        <m:sty m:val="p"/>
                      </m:rPr>
                      <a:rPr lang="el-GR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ko-KR" alt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altLang="ko-KR" sz="2400" dirty="0" smtClean="0">
                    <a:solidFill>
                      <a:srgbClr val="FF0000"/>
                    </a:solidFill>
                  </a:rPr>
                  <a:t>Generalized supergravity arises when X = Y.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(</a:t>
                </a:r>
                <a:r>
                  <a:rPr lang="en-US" altLang="ko-KR" sz="2400" dirty="0" err="1" smtClean="0">
                    <a:solidFill>
                      <a:schemeClr val="tx2"/>
                    </a:solidFill>
                  </a:rPr>
                  <a:t>Arutyunov</a:t>
                </a:r>
                <a:r>
                  <a:rPr lang="en-US" altLang="ko-KR" sz="2400" dirty="0" smtClean="0">
                    <a:solidFill>
                      <a:schemeClr val="tx2"/>
                    </a:solidFill>
                  </a:rPr>
                  <a:t> et al)</a:t>
                </a:r>
              </a:p>
              <a:p>
                <a:r>
                  <a:rPr lang="en-US" altLang="ko-KR" sz="2400" dirty="0" err="1">
                    <a:solidFill>
                      <a:srgbClr val="FF0000"/>
                    </a:solidFill>
                  </a:rPr>
                  <a:t>D</a:t>
                </a:r>
                <a:r>
                  <a:rPr lang="en-US" altLang="ko-KR" sz="2400" dirty="0" err="1" smtClean="0">
                    <a:solidFill>
                      <a:srgbClr val="FF0000"/>
                    </a:solidFill>
                  </a:rPr>
                  <a:t>ilaton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ko-KR" sz="2400" dirty="0" smtClean="0">
                    <a:solidFill>
                      <a:srgbClr val="FF0000"/>
                    </a:solidFill>
                  </a:rPr>
                  <a:t>equation arises from </a:t>
                </a:r>
                <a:r>
                  <a:rPr lang="en-US" altLang="ko-KR" sz="2400" dirty="0" err="1" smtClean="0">
                    <a:solidFill>
                      <a:srgbClr val="FF0000"/>
                    </a:solidFill>
                  </a:rPr>
                  <a:t>integrability</a:t>
                </a:r>
                <a:r>
                  <a:rPr lang="en-US" altLang="ko-KR" sz="2400" dirty="0" smtClean="0">
                    <a:solidFill>
                      <a:schemeClr val="tx1"/>
                    </a:solidFill>
                  </a:rPr>
                  <a:t> through Bianchi. 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l-GR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</m:sup>
                    </m:s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+4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−4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m:rPr>
                        <m:sty m:val="p"/>
                      </m:rPr>
                      <a:rPr lang="el-GR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Φ</m:t>
                    </m:r>
                    <m:r>
                      <a:rPr lang="en-US" altLang="ko-K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+(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r>
                      <a:rPr lang="en-US" altLang="ko-K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r>
                      <a:rPr lang="en-US" altLang="ko-K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ko-KR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sup>
                    </m:sSup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212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030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Dilaton</a:t>
            </a:r>
            <a:r>
              <a:rPr lang="en-US" dirty="0" smtClean="0"/>
              <a:t> Equation Is Not Independent!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Recall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of generalized supergravity: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</m:sSub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𝜇𝜌𝜎</m:t>
                        </m:r>
                      </m:sub>
                    </m:sSub>
                    <m:sSubSup>
                      <m:sSub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  <m:sup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𝜌𝜎</m:t>
                        </m:r>
                      </m:sup>
                    </m:sSub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ko-KR" sz="24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p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sup>
                    </m:sSup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𝜌𝜇𝜈</m:t>
                        </m:r>
                      </m:sub>
                    </m:sSub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sup>
                    </m:sSup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𝜌𝜇𝜈</m:t>
                        </m:r>
                      </m:sub>
                    </m:sSub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ko-KR" sz="2400" dirty="0">
                  <a:solidFill>
                    <a:schemeClr val="tx1"/>
                  </a:solidFill>
                </a:endParaRPr>
              </a:p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The 2nd Bianchi identity on Riemann tensor gives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b="0" dirty="0" smtClean="0">
                  <a:solidFill>
                    <a:schemeClr val="tx1"/>
                  </a:solidFill>
                </a:endParaRPr>
              </a:p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Subtract two beta-functions and take the divergence.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955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Dilaton</a:t>
            </a:r>
            <a:r>
              <a:rPr lang="en-US" dirty="0"/>
              <a:t> Equation Is Not Independent!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Finally exploit the Bianchi identity for H,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𝑑𝐻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to have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+4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−4</m:t>
                    </m:r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p>
                      <m:sSup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)=0.</m:t>
                    </m:r>
                  </m:oMath>
                </a14:m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Thus, we have shown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ko-KR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sSup>
                      <m:sSup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l-GR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, or the beta-function is some constant.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For the flat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spacetime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, we have vanishing beta-function.</a:t>
                </a:r>
              </a:p>
              <a:p>
                <a:r>
                  <a:rPr lang="en-US" altLang="ko-KR" sz="2400" dirty="0">
                    <a:solidFill>
                      <a:schemeClr val="tx1"/>
                    </a:solidFill>
                  </a:rPr>
                  <a:t>Generalized supergravity (modified equations) can be extended to the RR sector and equations of motion can be derived from </a:t>
                </a:r>
                <a14:m>
                  <m:oMath xmlns:m="http://schemas.openxmlformats.org/officeDocument/2006/math">
                    <m:r>
                      <a:rPr lang="ko-KR" alt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altLang="ko-KR" sz="2400" dirty="0">
                    <a:solidFill>
                      <a:schemeClr val="tx1"/>
                    </a:solidFill>
                  </a:rPr>
                  <a:t>–symmetry </a:t>
                </a:r>
                <a:r>
                  <a:rPr lang="en-US" altLang="ko-KR" sz="2400" dirty="0">
                    <a:solidFill>
                      <a:schemeClr val="tx2"/>
                    </a:solidFill>
                  </a:rPr>
                  <a:t>(</a:t>
                </a:r>
                <a:r>
                  <a:rPr lang="en-US" altLang="ko-KR" sz="2400" dirty="0" err="1">
                    <a:solidFill>
                      <a:schemeClr val="tx2"/>
                    </a:solidFill>
                  </a:rPr>
                  <a:t>Tseytlin</a:t>
                </a:r>
                <a:r>
                  <a:rPr lang="en-US" altLang="ko-KR" sz="2400" dirty="0">
                    <a:solidFill>
                      <a:schemeClr val="tx2"/>
                    </a:solidFill>
                  </a:rPr>
                  <a:t>, </a:t>
                </a:r>
                <a:r>
                  <a:rPr lang="en-US" altLang="ko-KR" sz="2400" dirty="0" err="1">
                    <a:solidFill>
                      <a:schemeClr val="tx2"/>
                    </a:solidFill>
                  </a:rPr>
                  <a:t>Wulff</a:t>
                </a:r>
                <a:r>
                  <a:rPr lang="en-US" altLang="ko-KR" sz="2400" dirty="0">
                    <a:solidFill>
                      <a:schemeClr val="tx2"/>
                    </a:solidFill>
                  </a:rPr>
                  <a:t>).</a:t>
                </a:r>
              </a:p>
              <a:p>
                <a:r>
                  <a:rPr lang="en-US" altLang="ko-KR" sz="2400" i="1" dirty="0">
                    <a:solidFill>
                      <a:srgbClr val="FF0000"/>
                    </a:solidFill>
                  </a:rPr>
                  <a:t>The point of this talk is to connect generalized supergravity (NS sector) to the non-Abelian T-duality literature, where it appeared 20 years previously.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 </a:t>
                </a: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2121" r="-1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126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추억">
  <a:themeElements>
    <a:clrScheme name="추억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8938</TotalTime>
  <Words>799</Words>
  <Application>Microsoft Office PowerPoint</Application>
  <PresentationFormat>와이드스크린</PresentationFormat>
  <Paragraphs>144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0" baseType="lpstr">
      <vt:lpstr>Malgun Gothic</vt:lpstr>
      <vt:lpstr>Malgun Gothic</vt:lpstr>
      <vt:lpstr>Calibri</vt:lpstr>
      <vt:lpstr>Calibri Light</vt:lpstr>
      <vt:lpstr>Cambria Math</vt:lpstr>
      <vt:lpstr>추억</vt:lpstr>
      <vt:lpstr>On non-Abelian  T-duality for  non-semisimple groups</vt:lpstr>
      <vt:lpstr>Contents</vt:lpstr>
      <vt:lpstr>Integrable Deformations</vt:lpstr>
      <vt:lpstr>Yang-Baxter Deformation</vt:lpstr>
      <vt:lpstr>Yang-Baxter Deformation</vt:lpstr>
      <vt:lpstr>PowerPoint 프레젠테이션</vt:lpstr>
      <vt:lpstr>Generalized Supergravity</vt:lpstr>
      <vt:lpstr>Dilaton Equation Is Not Independent!</vt:lpstr>
      <vt:lpstr>Dilaton Equation Is Not Independent!</vt:lpstr>
      <vt:lpstr>T-Duality Symmetry</vt:lpstr>
      <vt:lpstr>Buscher’s Procedure (Abelian T-duality)</vt:lpstr>
      <vt:lpstr>Buscher’s Procedure (Abelian T-duality)</vt:lpstr>
      <vt:lpstr>Non-Abelian T-duality</vt:lpstr>
      <vt:lpstr>NATD Procedure</vt:lpstr>
      <vt:lpstr>Bianchi Universes</vt:lpstr>
      <vt:lpstr>Problem</vt:lpstr>
      <vt:lpstr>Bianchi V – Non-semisimple Example</vt:lpstr>
      <vt:lpstr>Bianchi V – Non-semisimple Example</vt:lpstr>
      <vt:lpstr>NATD(non-semisimple)</vt:lpstr>
      <vt:lpstr>Observation</vt:lpstr>
      <vt:lpstr>Example - Bianchi VIh </vt:lpstr>
      <vt:lpstr>Generalized Supergravity And NATD</vt:lpstr>
      <vt:lpstr>Results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non-Abelian T-duality for non-semisimple groups</dc:title>
  <dc:creator>홍문주</dc:creator>
  <cp:lastModifiedBy>홍문주</cp:lastModifiedBy>
  <cp:revision>163</cp:revision>
  <dcterms:created xsi:type="dcterms:W3CDTF">2018-06-28T14:50:40Z</dcterms:created>
  <dcterms:modified xsi:type="dcterms:W3CDTF">2018-07-18T14:29:00Z</dcterms:modified>
</cp:coreProperties>
</file>