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0E704-EF3F-46F9-8A4D-0E17AAB431D3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29750-76E6-497D-BB76-41E2B67A613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2171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261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178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9046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1077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6637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6156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9202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9102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05864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8882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FA455-E285-48C0-8007-639053EDFD98}" type="datetimeFigureOut">
              <a:rPr lang="ko-KR" altLang="en-US" smtClean="0"/>
              <a:pPr/>
              <a:t>2016-08-17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10C2D-8E30-4968-AC8B-3420FB3006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1676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2" name="제목 1"/>
              <p:cNvSpPr>
                <a:spLocks noGrp="1"/>
              </p:cNvSpPr>
              <p:nvPr>
                <p:ph type="ctrTitle"/>
              </p:nvPr>
            </p:nvSpPr>
            <p:spPr>
              <a:xfrm>
                <a:off x="685800" y="806847"/>
                <a:ext cx="7772400" cy="1470025"/>
              </a:xfrm>
            </p:spPr>
            <p:txBody>
              <a:bodyPr/>
              <a:lstStyle/>
              <a:p>
                <a:r>
                  <a:rPr lang="en-US" altLang="ko-KR" dirty="0" smtClean="0"/>
                  <a:t>A hairy BH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</a:rPr>
                          <m:t>𝐴𝑑𝑆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ko-KR" altLang="en-US" dirty="0"/>
              </a:p>
            </p:txBody>
          </p:sp>
        </mc:Choice>
        <mc:Fallback>
          <p:sp>
            <p:nvSpPr>
              <p:cNvPr id="2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685800" y="806847"/>
                <a:ext cx="7772400" cy="1470025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 dirty="0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55576" y="2420888"/>
            <a:ext cx="7848872" cy="316835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b="1" dirty="0" smtClean="0">
                <a:effectLst/>
              </a:rPr>
              <a:t>International Workshop for String theory and Cosmology 2016</a:t>
            </a:r>
          </a:p>
          <a:p>
            <a:r>
              <a:rPr lang="en-US" altLang="ko-KR" sz="2000" dirty="0" smtClean="0">
                <a:effectLst/>
              </a:rPr>
              <a:t>August 17 (Wed), 2016 ~ August 19 (Fri), 2016</a:t>
            </a:r>
          </a:p>
          <a:p>
            <a:r>
              <a:rPr lang="en-US" altLang="ko-KR" sz="2000" dirty="0" err="1" smtClean="0">
                <a:effectLst/>
              </a:rPr>
              <a:t>Hanyang</a:t>
            </a:r>
            <a:r>
              <a:rPr lang="en-US" altLang="ko-KR" sz="2000" dirty="0" smtClean="0">
                <a:effectLst/>
              </a:rPr>
              <a:t> University, Seoul Korea </a:t>
            </a:r>
          </a:p>
          <a:p>
            <a:endParaRPr lang="en-US" altLang="ko-KR" sz="2000" dirty="0"/>
          </a:p>
          <a:p>
            <a:r>
              <a:rPr lang="en-US" altLang="ko-KR" sz="2200" b="1" dirty="0" smtClean="0"/>
              <a:t>Kyung </a:t>
            </a:r>
            <a:r>
              <a:rPr lang="en-US" altLang="ko-KR" sz="2200" b="1" dirty="0" err="1" smtClean="0"/>
              <a:t>Kiu</a:t>
            </a:r>
            <a:r>
              <a:rPr lang="en-US" altLang="ko-KR" sz="2200" b="1" dirty="0" smtClean="0"/>
              <a:t> Kim (</a:t>
            </a:r>
            <a:r>
              <a:rPr lang="en-US" altLang="ko-KR" sz="2200" b="1" dirty="0" err="1" smtClean="0"/>
              <a:t>Yonsei</a:t>
            </a:r>
            <a:r>
              <a:rPr lang="en-US" altLang="ko-KR" sz="2200" b="1" dirty="0" smtClean="0"/>
              <a:t> Univ.)</a:t>
            </a:r>
          </a:p>
          <a:p>
            <a:r>
              <a:rPr lang="en-US" altLang="ko-KR" sz="2000" dirty="0" smtClean="0"/>
              <a:t>In collaboration with</a:t>
            </a:r>
          </a:p>
          <a:p>
            <a:r>
              <a:rPr lang="en-US" altLang="ko-KR" sz="2200" b="1" dirty="0" err="1"/>
              <a:t>Byoungjoon</a:t>
            </a:r>
            <a:r>
              <a:rPr lang="en-US" altLang="ko-KR" sz="2200" b="1" dirty="0"/>
              <a:t> </a:t>
            </a:r>
            <a:r>
              <a:rPr lang="en-US" altLang="ko-KR" sz="2200" b="1" dirty="0" err="1" smtClean="0"/>
              <a:t>Ahn</a:t>
            </a:r>
            <a:r>
              <a:rPr lang="en-US" altLang="ko-KR" sz="2200" b="1" dirty="0" smtClean="0"/>
              <a:t>, </a:t>
            </a:r>
            <a:r>
              <a:rPr lang="en-US" altLang="ko-KR" sz="2200" b="1" dirty="0" err="1"/>
              <a:t>Seungjoon</a:t>
            </a:r>
            <a:r>
              <a:rPr lang="en-US" altLang="ko-KR" sz="2200" b="1" dirty="0"/>
              <a:t> </a:t>
            </a:r>
            <a:r>
              <a:rPr lang="en-US" altLang="ko-KR" sz="2200" b="1" dirty="0" smtClean="0"/>
              <a:t>Hyun,, </a:t>
            </a:r>
            <a:r>
              <a:rPr lang="en-US" altLang="ko-KR" sz="2200" b="1" dirty="0"/>
              <a:t>Sang-A </a:t>
            </a:r>
            <a:r>
              <a:rPr lang="en-US" altLang="ko-KR" sz="2200" b="1" dirty="0" smtClean="0"/>
              <a:t>Park and </a:t>
            </a:r>
            <a:r>
              <a:rPr lang="en-US" altLang="ko-KR" sz="2200" b="1" dirty="0"/>
              <a:t>Sang-</a:t>
            </a:r>
            <a:r>
              <a:rPr lang="en-US" altLang="ko-KR" sz="2200" b="1" dirty="0" err="1"/>
              <a:t>Heon</a:t>
            </a:r>
            <a:r>
              <a:rPr lang="en-US" altLang="ko-KR" sz="2200" b="1" dirty="0"/>
              <a:t> </a:t>
            </a:r>
            <a:r>
              <a:rPr lang="en-US" altLang="ko-KR" sz="2200" b="1" dirty="0" smtClean="0"/>
              <a:t>Yi (</a:t>
            </a:r>
            <a:r>
              <a:rPr lang="en-US" altLang="ko-KR" sz="2200" b="1" dirty="0" err="1" smtClean="0"/>
              <a:t>Yonsei</a:t>
            </a:r>
            <a:r>
              <a:rPr lang="en-US" altLang="ko-KR" sz="2200" b="1" dirty="0" smtClean="0"/>
              <a:t> Univ.)</a:t>
            </a:r>
          </a:p>
        </p:txBody>
      </p:sp>
    </p:spTree>
    <p:extLst>
      <p:ext uri="{BB962C8B-B14F-4D97-AF65-F5344CB8AC3E}">
        <p14:creationId xmlns="" xmlns:p14="http://schemas.microsoft.com/office/powerpoint/2010/main" val="33153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This equation admits a general solution.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By ingoing boundary condition at the horizon z=0,  C_1 = 0. </a:t>
            </a:r>
          </a:p>
          <a:p>
            <a:r>
              <a:rPr lang="en-US" altLang="ko-KR" sz="2000" dirty="0" smtClean="0"/>
              <a:t>How do we require boundary condition near the boundary of </a:t>
            </a:r>
            <a:r>
              <a:rPr lang="en-US" altLang="ko-KR" sz="2000" dirty="0" err="1" smtClean="0"/>
              <a:t>AdS</a:t>
            </a:r>
            <a:r>
              <a:rPr lang="en-US" altLang="ko-KR" sz="2000" dirty="0" smtClean="0"/>
              <a:t> space z = 1. </a:t>
            </a:r>
          </a:p>
          <a:p>
            <a:r>
              <a:rPr lang="en-US" altLang="ko-KR" sz="2000" dirty="0" smtClean="0"/>
              <a:t>For convenience, we take the mass square as- 8/9.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This is a solution of a linear equation, so overall size can be absorbed by a scaling. Let us fix the ratio of A and B</a:t>
            </a:r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88157"/>
            <a:ext cx="6624736" cy="120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549891"/>
            <a:ext cx="2448272" cy="39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5414" y="5661248"/>
            <a:ext cx="21526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1539" y="5689054"/>
            <a:ext cx="2660941" cy="62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832648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Frequencies satisfying the boundary conditions are as follows: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Angular velocity, Angular momentum, Temperature and Mass</a:t>
            </a:r>
            <a:endParaRPr lang="ko-KR" altLang="en-US" sz="2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5"/>
            <a:ext cx="4968552" cy="27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53926"/>
            <a:ext cx="3240360" cy="2615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2822" y="4077072"/>
            <a:ext cx="449965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6105" y="3068960"/>
            <a:ext cx="5286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Real Phase diagram ?</a:t>
            </a:r>
          </a:p>
          <a:p>
            <a:r>
              <a:rPr lang="en-US" altLang="ko-KR" sz="2000" dirty="0" smtClean="0"/>
              <a:t>If it is a right phase diagram,</a:t>
            </a:r>
          </a:p>
          <a:p>
            <a:r>
              <a:rPr lang="en-US" altLang="ko-KR" sz="2000" dirty="0" smtClean="0"/>
              <a:t>There is a phase transition</a:t>
            </a:r>
            <a:br>
              <a:rPr lang="en-US" altLang="ko-KR" sz="2000" dirty="0" smtClean="0"/>
            </a:br>
            <a:r>
              <a:rPr lang="en-US" altLang="ko-KR" sz="2000" dirty="0" err="1" smtClean="0"/>
              <a:t>betwee</a:t>
            </a:r>
            <a:r>
              <a:rPr lang="en-US" altLang="ko-KR" sz="2000" dirty="0" smtClean="0"/>
              <a:t> BTZ and Hairy BH.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low temperature and Small Angular momentum, a rotating BTZ BH  changes to a hairy BH.   </a:t>
            </a:r>
          </a:p>
          <a:p>
            <a:endParaRPr lang="ko-KR" alt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6632"/>
            <a:ext cx="3816424" cy="327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293096"/>
            <a:ext cx="6432348" cy="1753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In order to conclude the existence of this phase transition, we have to compare the free energy.</a:t>
            </a:r>
          </a:p>
          <a:p>
            <a:r>
              <a:rPr lang="en-US" altLang="ko-KR" sz="2000" dirty="0" smtClean="0"/>
              <a:t>The phase transition in the micro-canonical ensemble was studied in the paper by </a:t>
            </a:r>
            <a:r>
              <a:rPr lang="en-US" altLang="ko-KR" sz="2000" dirty="0" err="1" smtClean="0"/>
              <a:t>Iizuka</a:t>
            </a:r>
            <a:r>
              <a:rPr lang="en-US" altLang="ko-KR" sz="2000" dirty="0" smtClean="0"/>
              <a:t> et al. </a:t>
            </a:r>
          </a:p>
          <a:p>
            <a:r>
              <a:rPr lang="en-US" altLang="ko-KR" sz="2000" dirty="0" smtClean="0"/>
              <a:t>We will try to understand the phase transition by comparing Euclidean on-shell action. This is the main part of this work.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 hairy BH </a:t>
            </a:r>
            <a:br>
              <a:rPr lang="en-US" altLang="ko-KR" dirty="0" smtClean="0"/>
            </a:br>
            <a:r>
              <a:rPr lang="en-US" altLang="ko-KR" dirty="0" smtClean="0"/>
              <a:t>in the boundary point of view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Before calculating the on-shell action, let us explain how this transition can be depicted through </a:t>
            </a:r>
            <a:r>
              <a:rPr lang="en-US" altLang="ko-KR" sz="2000" dirty="0" err="1" smtClean="0"/>
              <a:t>AdS</a:t>
            </a:r>
            <a:r>
              <a:rPr lang="en-US" altLang="ko-KR" sz="2000" dirty="0" smtClean="0"/>
              <a:t>/CFT correspondence. </a:t>
            </a:r>
          </a:p>
          <a:p>
            <a:r>
              <a:rPr lang="en-US" altLang="ko-KR" sz="2000" dirty="0" err="1" smtClean="0"/>
              <a:t>AdS</a:t>
            </a:r>
            <a:r>
              <a:rPr lang="en-US" altLang="ko-KR" sz="2000" dirty="0" smtClean="0"/>
              <a:t>/CFT can be expressed by following equivalence of two partition functions.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some limit( large N with fixed coupling or classical gravity limit )</a:t>
            </a:r>
            <a:br>
              <a:rPr lang="en-US" altLang="ko-KR" sz="2000" dirty="0" smtClean="0"/>
            </a:br>
            <a:r>
              <a:rPr lang="en-US" altLang="ko-KR" sz="2000" dirty="0" smtClean="0"/>
              <a:t>This equivalence changes into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Indentifying these sources is one of important parts in this correspondence.</a:t>
            </a:r>
            <a:endParaRPr lang="ko-KR" altLang="en-US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765301"/>
            <a:ext cx="30194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77072"/>
            <a:ext cx="2533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source is non-</a:t>
            </a:r>
            <a:r>
              <a:rPr lang="en-US" altLang="ko-KR" sz="2000" dirty="0" err="1" smtClean="0"/>
              <a:t>normalizable</a:t>
            </a:r>
            <a:r>
              <a:rPr lang="en-US" altLang="ko-KR" sz="2000" dirty="0" smtClean="0"/>
              <a:t> mode in the gravity theory and the source of an operator(</a:t>
            </a:r>
            <a:r>
              <a:rPr lang="en-US" altLang="ko-KR" sz="2000" dirty="0" err="1" smtClean="0"/>
              <a:t>Chiral</a:t>
            </a:r>
            <a:r>
              <a:rPr lang="en-US" altLang="ko-KR" sz="2000" dirty="0" smtClean="0"/>
              <a:t> primary) in CFT</a:t>
            </a:r>
          </a:p>
          <a:p>
            <a:r>
              <a:rPr lang="en-US" altLang="ko-KR" sz="2000" dirty="0" smtClean="0"/>
              <a:t>In this model, we have two bulk fields.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Each field has one non-</a:t>
            </a:r>
            <a:r>
              <a:rPr lang="en-US" altLang="ko-KR" sz="2000" dirty="0" err="1" smtClean="0"/>
              <a:t>normalizable</a:t>
            </a:r>
            <a:r>
              <a:rPr lang="en-US" altLang="ko-KR" sz="2000" dirty="0" smtClean="0"/>
              <a:t> mode.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source in the field theory can be identified as</a:t>
            </a:r>
            <a:endParaRPr lang="ko-KR" altLang="en-US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36912"/>
            <a:ext cx="66103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789040"/>
            <a:ext cx="5904656" cy="130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5661248"/>
            <a:ext cx="24955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These sources denote the metric and a source of a scalar operator.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They appear in the field theory side.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VEV of operators are given by </a:t>
            </a:r>
            <a:endParaRPr lang="ko-KR" altLang="en-US" sz="20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8830" y="2060848"/>
            <a:ext cx="4743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140968"/>
            <a:ext cx="586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221088"/>
            <a:ext cx="4181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So far so good. Let me come back to the specific problem.</a:t>
            </a:r>
          </a:p>
          <a:p>
            <a:r>
              <a:rPr lang="en-US" altLang="ko-KR" sz="2000" dirty="0" smtClean="0"/>
              <a:t>AdS_3 is dual to a CFT in R X S^1 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There is one difference. The case under consideration doesn’t have any non-</a:t>
            </a:r>
            <a:r>
              <a:rPr lang="en-US" altLang="ko-KR" sz="2000" dirty="0" err="1" smtClean="0"/>
              <a:t>naormalizable</a:t>
            </a:r>
            <a:r>
              <a:rPr lang="en-US" altLang="ko-KR" sz="2000" dirty="0" smtClean="0"/>
              <a:t> mode. </a:t>
            </a:r>
            <a:endParaRPr lang="ko-KR" altLang="en-US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420888"/>
            <a:ext cx="3312368" cy="155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013176"/>
            <a:ext cx="6120680" cy="142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Both modes are </a:t>
            </a:r>
            <a:r>
              <a:rPr lang="en-US" altLang="ko-KR" sz="2000" dirty="0" err="1" smtClean="0"/>
              <a:t>normalizable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What is the interpretation by </a:t>
            </a:r>
            <a:r>
              <a:rPr lang="en-US" altLang="ko-KR" sz="2000" dirty="0" err="1" smtClean="0"/>
              <a:t>AdS</a:t>
            </a:r>
            <a:r>
              <a:rPr lang="en-US" altLang="ko-KR" sz="2000" dirty="0" smtClean="0"/>
              <a:t>/CFT .</a:t>
            </a:r>
          </a:p>
          <a:p>
            <a:r>
              <a:rPr lang="en-US" altLang="ko-KR" sz="2000" dirty="0" smtClean="0"/>
              <a:t>Multi-trace deformation !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the large N limit, a nontrivial effect remains in the gravity theory.</a:t>
            </a:r>
          </a:p>
          <a:p>
            <a:endParaRPr lang="ko-KR" altLang="en-US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060848"/>
            <a:ext cx="295647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573016"/>
            <a:ext cx="454043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5085184"/>
            <a:ext cx="416922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Boundary physical quantities for the rotating BTZ ;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Thermodynamic relation</a:t>
            </a:r>
            <a:endParaRPr lang="ko-KR" altLang="en-US" sz="20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033640"/>
            <a:ext cx="3096344" cy="153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221088"/>
            <a:ext cx="3929261" cy="7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Outline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Motivation</a:t>
            </a:r>
          </a:p>
          <a:p>
            <a:r>
              <a:rPr lang="en-US" altLang="ko-KR" dirty="0" smtClean="0"/>
              <a:t>A hairy BH in the bulk point of view</a:t>
            </a:r>
          </a:p>
          <a:p>
            <a:r>
              <a:rPr lang="en-US" altLang="ko-KR" dirty="0" smtClean="0"/>
              <a:t>A hairy BH in the boundary point of view</a:t>
            </a:r>
          </a:p>
          <a:p>
            <a:r>
              <a:rPr lang="en-US" altLang="ko-KR" dirty="0" smtClean="0"/>
              <a:t>On-shell action</a:t>
            </a:r>
          </a:p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6170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We would like to compute the on-shell action for the hairy BH and compare it to the on-shell action of the BTZ at the same angular momentum and temperature</a:t>
            </a:r>
            <a:endParaRPr lang="ko-KR" altLang="en-US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636912"/>
            <a:ext cx="3588618" cy="291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In </a:t>
            </a:r>
            <a:r>
              <a:rPr lang="en-US" altLang="ko-KR" sz="2000" dirty="0" err="1" smtClean="0"/>
              <a:t>Iizuka</a:t>
            </a:r>
            <a:r>
              <a:rPr lang="en-US" altLang="ko-KR" sz="2000" dirty="0" smtClean="0"/>
              <a:t> et al, they obtain a </a:t>
            </a:r>
            <a:r>
              <a:rPr lang="en-US" altLang="ko-KR" sz="2000" dirty="0" err="1" smtClean="0"/>
              <a:t>perturbative</a:t>
            </a:r>
            <a:r>
              <a:rPr lang="en-US" altLang="ko-KR" sz="2000" dirty="0" smtClean="0"/>
              <a:t> solution up to </a:t>
            </a:r>
            <a:r>
              <a:rPr lang="el-GR" altLang="ko-KR" sz="2000" dirty="0" smtClean="0"/>
              <a:t>ε</a:t>
            </a:r>
            <a:r>
              <a:rPr lang="en-US" altLang="ko-KR" sz="2000" dirty="0" smtClean="0"/>
              <a:t>^4 to see the phase transition.</a:t>
            </a:r>
          </a:p>
          <a:p>
            <a:r>
              <a:rPr lang="en-US" altLang="ko-KR" sz="2000" dirty="0" smtClean="0"/>
              <a:t>We will consider the solution up to </a:t>
            </a:r>
            <a:r>
              <a:rPr lang="el-GR" altLang="ko-KR" sz="2000" dirty="0" smtClean="0"/>
              <a:t>ε</a:t>
            </a:r>
            <a:r>
              <a:rPr lang="en-US" altLang="ko-KR" sz="2000" dirty="0" smtClean="0"/>
              <a:t>^2 to get the on-shell action.</a:t>
            </a:r>
          </a:p>
          <a:p>
            <a:r>
              <a:rPr lang="en-US" altLang="ko-KR" sz="2000" dirty="0" smtClean="0"/>
              <a:t>Let us start with the following metric </a:t>
            </a:r>
            <a:r>
              <a:rPr lang="en-US" altLang="ko-KR" sz="2000" dirty="0" err="1" smtClean="0"/>
              <a:t>ansatz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Then the </a:t>
            </a:r>
            <a:r>
              <a:rPr lang="en-US" altLang="ko-KR" sz="2000" dirty="0" err="1" smtClean="0"/>
              <a:t>perturbative</a:t>
            </a:r>
            <a:r>
              <a:rPr lang="en-US" altLang="ko-KR" sz="2000" dirty="0" smtClean="0"/>
              <a:t> metric and scalar field are given in the following form.</a:t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Where the coordinate y is given by</a:t>
            </a:r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068960"/>
            <a:ext cx="68865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437112"/>
            <a:ext cx="6705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5445224"/>
            <a:ext cx="44862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Up to </a:t>
            </a:r>
            <a:r>
              <a:rPr lang="el-GR" altLang="ko-KR" sz="2000" dirty="0" smtClean="0"/>
              <a:t>ε</a:t>
            </a:r>
            <a:r>
              <a:rPr lang="en-US" altLang="ko-KR" sz="2000" dirty="0" smtClean="0"/>
              <a:t>^2 we have an analytic expression</a:t>
            </a:r>
            <a:endParaRPr lang="ko-KR" altLang="en-US" sz="20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77687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789040"/>
            <a:ext cx="4680520" cy="49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132856"/>
            <a:ext cx="18859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2132856"/>
            <a:ext cx="470631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2996952"/>
            <a:ext cx="5982047" cy="74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4322213"/>
            <a:ext cx="3600400" cy="241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On-shell action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General expansion including counter term</a:t>
            </a:r>
          </a:p>
          <a:p>
            <a:r>
              <a:rPr lang="en-US" altLang="ko-KR" sz="2000" dirty="0" smtClean="0"/>
              <a:t>Let us start with a general action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Expand the fields</a:t>
            </a:r>
            <a:endParaRPr lang="ko-KR" altLang="en-US" sz="2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348880"/>
            <a:ext cx="4680520" cy="64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068960"/>
            <a:ext cx="6408712" cy="77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882543"/>
            <a:ext cx="3024336" cy="55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581128"/>
            <a:ext cx="2520280" cy="93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By using </a:t>
            </a:r>
            <a:r>
              <a:rPr lang="en-US" altLang="ko-KR" sz="2000" dirty="0" err="1" smtClean="0"/>
              <a:t>perturbative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eoms</a:t>
            </a:r>
            <a:r>
              <a:rPr lang="en-US" altLang="ko-KR" sz="2000" dirty="0" smtClean="0"/>
              <a:t>, the on-shell action is given in the following form :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Back to our case</a:t>
            </a:r>
            <a:endParaRPr lang="ko-KR" altLang="en-US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348880"/>
            <a:ext cx="616306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429000"/>
            <a:ext cx="5444852" cy="81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5013176"/>
            <a:ext cx="6780634" cy="163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Plugging the fields, we can get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To get more explicit value we have compute the renormalized </a:t>
            </a:r>
            <a:r>
              <a:rPr lang="en-US" altLang="ko-KR" sz="2000" dirty="0" err="1" smtClean="0"/>
              <a:t>momenta</a:t>
            </a:r>
            <a:r>
              <a:rPr lang="en-US" altLang="ko-KR" sz="2000" dirty="0" smtClean="0"/>
              <a:t>. </a:t>
            </a:r>
            <a:endParaRPr lang="ko-KR" altLang="en-US" sz="20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7331174" cy="79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17032"/>
            <a:ext cx="2160240" cy="49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188492"/>
            <a:ext cx="7049815" cy="6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5013176"/>
            <a:ext cx="2341041" cy="55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5562062"/>
            <a:ext cx="5478189" cy="38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6309320"/>
            <a:ext cx="1393502" cy="39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final on-shell action is</a:t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by the boundary conditions</a:t>
            </a:r>
            <a:endParaRPr lang="ko-KR" altLang="en-US" sz="2000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8"/>
            <a:ext cx="7666633" cy="121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221088"/>
            <a:ext cx="4705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484784"/>
            <a:ext cx="5256584" cy="5184576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Comparison to the on-shell action of the BTZ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We found that the free energy of the hairy black hole is smaller than the free energy of the BTZ inside of the marginal stability curve.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Therefore, the second order phase transition occurs small angular momentum and low temperature region.</a:t>
            </a:r>
            <a:endParaRPr lang="ko-KR" altLang="en-US" sz="20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628800"/>
            <a:ext cx="317307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Interpretation in the boundary theory :</a:t>
            </a:r>
          </a:p>
          <a:p>
            <a:r>
              <a:rPr lang="en-US" altLang="ko-KR" sz="2000" dirty="0" smtClean="0"/>
              <a:t>There is a deformed CFT on S^1 by a double trace operator.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normal state has a momentum flow. The flow is steady. No fluctuation in the spatial coordinate.</a:t>
            </a:r>
          </a:p>
          <a:p>
            <a:r>
              <a:rPr lang="en-US" altLang="ko-KR" sz="2000" dirty="0" smtClean="0"/>
              <a:t>In low T and small J , the steady momentum flow changes to a lumpy flow.</a:t>
            </a:r>
          </a:p>
          <a:p>
            <a:pPr>
              <a:buNone/>
            </a:pPr>
            <a:endParaRPr lang="ko-KR" altLang="en-US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20888"/>
            <a:ext cx="5178524" cy="77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5157192"/>
            <a:ext cx="5365601" cy="150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925144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Most interesting point is the zero temperature.</a:t>
            </a:r>
          </a:p>
          <a:p>
            <a:r>
              <a:rPr lang="en-US" altLang="ko-KR" sz="2000" dirty="0" smtClean="0"/>
              <a:t>This is a quantum phase transition.</a:t>
            </a:r>
          </a:p>
          <a:p>
            <a:r>
              <a:rPr lang="en-US" altLang="ko-KR" sz="2000" dirty="0" smtClean="0"/>
              <a:t>Even the normal state is a </a:t>
            </a:r>
            <a:r>
              <a:rPr lang="en-US" altLang="ko-KR" sz="2000" dirty="0" err="1" smtClean="0"/>
              <a:t>superfluid</a:t>
            </a:r>
            <a:r>
              <a:rPr lang="en-US" altLang="ko-KR" sz="2000" dirty="0" smtClean="0"/>
              <a:t> state because the gravity dual is the </a:t>
            </a:r>
            <a:r>
              <a:rPr lang="en-US" altLang="ko-KR" sz="2000" dirty="0" err="1" smtClean="0"/>
              <a:t>extremal</a:t>
            </a:r>
            <a:r>
              <a:rPr lang="en-US" altLang="ko-KR" sz="2000" dirty="0" smtClean="0"/>
              <a:t> BTZ.</a:t>
            </a:r>
          </a:p>
          <a:p>
            <a:r>
              <a:rPr lang="en-US" altLang="ko-KR" sz="2000" dirty="0" smtClean="0"/>
              <a:t>Thus the phase transition describes a transition between </a:t>
            </a:r>
            <a:r>
              <a:rPr lang="en-US" altLang="ko-KR" sz="2000" dirty="0" err="1" smtClean="0"/>
              <a:t>superfluid</a:t>
            </a:r>
            <a:r>
              <a:rPr lang="en-US" altLang="ko-KR" sz="2000" dirty="0" smtClean="0"/>
              <a:t> phases.</a:t>
            </a:r>
          </a:p>
          <a:p>
            <a:endParaRPr lang="ko-KR" altLang="en-US" sz="2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420888"/>
            <a:ext cx="3535660" cy="339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Motivation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400" dirty="0" smtClean="0"/>
              <a:t>There are many kinds of hairy black holes in </a:t>
            </a:r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/CFT provides dual meanings to such solutions in the dual field theories.</a:t>
            </a:r>
          </a:p>
          <a:p>
            <a:r>
              <a:rPr lang="en-US" altLang="ko-KR" sz="2400" dirty="0" smtClean="0"/>
              <a:t>These hairy solutions can be related to some phase transitions or sourced physics in the dual field theories.</a:t>
            </a:r>
          </a:p>
          <a:p>
            <a:r>
              <a:rPr lang="en-US" altLang="ko-KR" sz="2400" dirty="0" smtClean="0"/>
              <a:t>Recently there have been developments in hairy black hole solution and 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of time dependent black holes.</a:t>
            </a:r>
          </a:p>
          <a:p>
            <a:r>
              <a:rPr lang="en-US" altLang="ko-KR" sz="2400" dirty="0" smtClean="0"/>
              <a:t>Since the low dimensional physics can be solved or understood easily in some case, we are interested in AdS_3 black holes.</a:t>
            </a:r>
          </a:p>
          <a:p>
            <a:r>
              <a:rPr lang="en-US" altLang="ko-KR" sz="2400" dirty="0" smtClean="0"/>
              <a:t>The AdS_3 black holes are dual to thermal states of 1+1 dimensional field theory which has many </a:t>
            </a:r>
            <a:r>
              <a:rPr lang="en-US" altLang="ko-KR" sz="2400" dirty="0" err="1" smtClean="0"/>
              <a:t>integrable</a:t>
            </a:r>
            <a:r>
              <a:rPr lang="en-US" altLang="ko-KR" sz="2400" dirty="0" smtClean="0"/>
              <a:t> structures.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Summary and ongoing direction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rotating BTZ with a scalar field could have instabilities.</a:t>
            </a:r>
          </a:p>
          <a:p>
            <a:r>
              <a:rPr lang="en-US" altLang="ko-KR" sz="2000" dirty="0" smtClean="0"/>
              <a:t>With some generalized boundary condition, there exists hairy configurations with finite energies.</a:t>
            </a:r>
          </a:p>
          <a:p>
            <a:r>
              <a:rPr lang="en-US" altLang="ko-KR" sz="2000" dirty="0" smtClean="0"/>
              <a:t>This bulk physics is dual to a phase transition under the double trace deformation.</a:t>
            </a:r>
          </a:p>
          <a:p>
            <a:r>
              <a:rPr lang="en-US" altLang="ko-KR" sz="2000" dirty="0" smtClean="0"/>
              <a:t>We calculated the on-shell action of the hairy configuration. </a:t>
            </a:r>
          </a:p>
          <a:p>
            <a:r>
              <a:rPr lang="en-US" altLang="ko-KR" sz="2000" dirty="0" smtClean="0"/>
              <a:t>By comparison of free energies, we show that there is a second order phase transition</a:t>
            </a:r>
          </a:p>
          <a:p>
            <a:r>
              <a:rPr lang="en-US" altLang="ko-KR" sz="2000" dirty="0" smtClean="0"/>
              <a:t>We will investigate the zero-temp. phase transition and the </a:t>
            </a:r>
            <a:r>
              <a:rPr lang="en-US" altLang="ko-KR" sz="2000" dirty="0" err="1" smtClean="0"/>
              <a:t>Smarr</a:t>
            </a:r>
            <a:r>
              <a:rPr lang="en-US" altLang="ko-KR" sz="2000" dirty="0" smtClean="0"/>
              <a:t> relation of the hairy BHs. </a:t>
            </a:r>
          </a:p>
          <a:p>
            <a:r>
              <a:rPr lang="en-US" altLang="ko-KR" sz="2000" dirty="0" smtClean="0"/>
              <a:t>We are finding non-</a:t>
            </a:r>
            <a:r>
              <a:rPr lang="en-US" altLang="ko-KR" sz="2000" dirty="0" err="1" smtClean="0"/>
              <a:t>perturbative</a:t>
            </a:r>
            <a:r>
              <a:rPr lang="en-US" altLang="ko-KR" sz="2000" dirty="0" smtClean="0"/>
              <a:t> numerical solutions sitting on inside the phase diagram . 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b="1" dirty="0" smtClean="0"/>
          </a:p>
          <a:p>
            <a:pPr algn="ctr">
              <a:buNone/>
            </a:pPr>
            <a:endParaRPr lang="en-US" altLang="ko-KR" b="1" dirty="0" smtClean="0"/>
          </a:p>
          <a:p>
            <a:pPr algn="ctr">
              <a:buNone/>
            </a:pPr>
            <a:endParaRPr lang="en-US" altLang="ko-KR" b="1" smtClean="0"/>
          </a:p>
          <a:p>
            <a:pPr algn="ctr">
              <a:buNone/>
            </a:pPr>
            <a:r>
              <a:rPr lang="en-US" altLang="ko-KR" b="1" smtClean="0"/>
              <a:t>Thank </a:t>
            </a:r>
            <a:r>
              <a:rPr lang="en-US" altLang="ko-KR" b="1" dirty="0" smtClean="0"/>
              <a:t>you for the attention !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 hairy BH </a:t>
            </a:r>
            <a:br>
              <a:rPr lang="en-US" altLang="ko-KR" dirty="0" smtClean="0"/>
            </a:br>
            <a:r>
              <a:rPr lang="en-US" altLang="ko-KR" dirty="0" smtClean="0"/>
              <a:t>in the bulk point of view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The rotating BTZ black hole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32856"/>
            <a:ext cx="751306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212976"/>
            <a:ext cx="3096344" cy="304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 Action of the system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We would like to add a matter to make a hairy configuration.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This system was studied in 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    Our work is strongly based on this paper. </a:t>
            </a:r>
            <a:br>
              <a:rPr lang="en-US" altLang="ko-KR" sz="2400" dirty="0" smtClean="0"/>
            </a:br>
            <a:endParaRPr lang="ko-KR" alt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132856"/>
            <a:ext cx="3672408" cy="66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789040"/>
            <a:ext cx="66103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9210" y="5085184"/>
            <a:ext cx="6153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What kind of hairs can exist?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                              VS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Let us consider mass of hairs?</a:t>
            </a:r>
            <a:endParaRPr lang="ko-KR" alt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132857"/>
            <a:ext cx="1440160" cy="167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132856"/>
            <a:ext cx="1584176" cy="160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653136"/>
            <a:ext cx="70278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/>
              <a:t>Normalizable</a:t>
            </a:r>
            <a:r>
              <a:rPr lang="en-US" altLang="ko-KR" sz="2400" dirty="0" smtClean="0"/>
              <a:t> mode?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err="1" smtClean="0"/>
              <a:t>Normalizable</a:t>
            </a:r>
            <a:r>
              <a:rPr lang="en-US" altLang="ko-KR" sz="2400" dirty="0" smtClean="0"/>
              <a:t> hair, </a:t>
            </a:r>
            <a:r>
              <a:rPr lang="en-US" altLang="ko-KR" sz="2400" dirty="0" err="1" smtClean="0"/>
              <a:t>Normalizable</a:t>
            </a:r>
            <a:r>
              <a:rPr lang="en-US" altLang="ko-KR" sz="2400" dirty="0" smtClean="0"/>
              <a:t> mode, </a:t>
            </a:r>
            <a:br>
              <a:rPr lang="en-US" altLang="ko-KR" sz="2400" dirty="0" smtClean="0"/>
            </a:br>
            <a:r>
              <a:rPr lang="en-US" altLang="ko-KR" sz="2400" dirty="0" err="1" smtClean="0"/>
              <a:t>Normalizable</a:t>
            </a:r>
            <a:r>
              <a:rPr lang="en-US" altLang="ko-KR" sz="2400" dirty="0" smtClean="0"/>
              <a:t> Energy !  </a:t>
            </a:r>
          </a:p>
          <a:p>
            <a:r>
              <a:rPr lang="en-US" altLang="ko-KR" sz="2400" dirty="0" smtClean="0"/>
              <a:t>The </a:t>
            </a:r>
            <a:r>
              <a:rPr lang="en-US" altLang="ko-KR" sz="2400" dirty="0" err="1" smtClean="0"/>
              <a:t>normalizability</a:t>
            </a:r>
            <a:r>
              <a:rPr lang="en-US" altLang="ko-KR" sz="2400" dirty="0" smtClean="0"/>
              <a:t> depends on the asymptotic behavior of the scalar field.</a:t>
            </a:r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132856"/>
            <a:ext cx="4104456" cy="159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688632"/>
          </a:xfrm>
        </p:spPr>
        <p:txBody>
          <a:bodyPr/>
          <a:lstStyle/>
          <a:p>
            <a:r>
              <a:rPr lang="en-US" altLang="ko-KR" sz="2000" dirty="0" smtClean="0"/>
              <a:t>Asymptotic solution of the scalar field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Then the energy or mass of the hair becomes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We are not interested in too heavy hairy configurations.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268760"/>
            <a:ext cx="505289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348880"/>
            <a:ext cx="6336704" cy="81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212976"/>
            <a:ext cx="5256584" cy="109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5013176"/>
            <a:ext cx="3881353" cy="16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000" dirty="0" smtClean="0"/>
              <a:t>If the scalar mass  is between -1 and 0, A hairy BH is possible for all the modes.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When do the hairy configurations appear?</a:t>
            </a:r>
          </a:p>
          <a:p>
            <a:r>
              <a:rPr lang="en-US" altLang="ko-KR" sz="2000" dirty="0" smtClean="0"/>
              <a:t>In order to see this, we need to investigate the instability of the Rotating BTZ. </a:t>
            </a:r>
          </a:p>
          <a:p>
            <a:r>
              <a:rPr lang="en-US" altLang="ko-KR" sz="2000" dirty="0" smtClean="0"/>
              <a:t>Instability of a black hole? Quasi-normal mode!</a:t>
            </a:r>
          </a:p>
          <a:p>
            <a:r>
              <a:rPr lang="en-US" altLang="ko-KR" sz="2000" dirty="0" smtClean="0"/>
              <a:t>Quasi normal mode of the scalar : </a:t>
            </a:r>
            <a:br>
              <a:rPr lang="en-US" altLang="ko-KR" sz="2000" dirty="0" smtClean="0"/>
            </a:br>
            <a:r>
              <a:rPr lang="en-US" altLang="ko-KR" sz="2000" dirty="0" smtClean="0"/>
              <a:t>          Linear fluctuation in the BTZ background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err="1" smtClean="0"/>
              <a:t>Ansatz</a:t>
            </a:r>
            <a:r>
              <a:rPr lang="en-US" altLang="ko-KR" sz="2000" dirty="0" smtClean="0"/>
              <a:t> for the scalar field</a:t>
            </a:r>
            <a:endParaRPr lang="ko-KR" altLang="en-US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988840"/>
            <a:ext cx="172387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869160"/>
            <a:ext cx="1943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5517232"/>
            <a:ext cx="2376264" cy="46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</TotalTime>
  <Words>1097</Words>
  <Application>Microsoft Office PowerPoint</Application>
  <PresentationFormat>화면 슬라이드 쇼(4:3)</PresentationFormat>
  <Paragraphs>206</Paragraphs>
  <Slides>31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Office 테마</vt:lpstr>
      <vt:lpstr> </vt:lpstr>
      <vt:lpstr>Outline</vt:lpstr>
      <vt:lpstr>Motivation</vt:lpstr>
      <vt:lpstr>A hairy BH  in the bulk point of view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A hairy BH  in the boundary point of view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On-shell action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Summary and ongoing direction</vt:lpstr>
      <vt:lpstr>슬라이드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</dc:creator>
  <cp:lastModifiedBy>I</cp:lastModifiedBy>
  <cp:revision>150</cp:revision>
  <dcterms:created xsi:type="dcterms:W3CDTF">2016-08-16T03:22:18Z</dcterms:created>
  <dcterms:modified xsi:type="dcterms:W3CDTF">2016-08-17T04:57:32Z</dcterms:modified>
</cp:coreProperties>
</file>