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11" r:id="rId1"/>
    <p:sldMasterId id="2147483924" r:id="rId2"/>
  </p:sldMasterIdLst>
  <p:notesMasterIdLst>
    <p:notesMasterId r:id="rId35"/>
  </p:notesMasterIdLst>
  <p:handoutMasterIdLst>
    <p:handoutMasterId r:id="rId36"/>
  </p:handoutMasterIdLst>
  <p:sldIdLst>
    <p:sldId id="262" r:id="rId3"/>
    <p:sldId id="359" r:id="rId4"/>
    <p:sldId id="377" r:id="rId5"/>
    <p:sldId id="379" r:id="rId6"/>
    <p:sldId id="378" r:id="rId7"/>
    <p:sldId id="347" r:id="rId8"/>
    <p:sldId id="323" r:id="rId9"/>
    <p:sldId id="348" r:id="rId10"/>
    <p:sldId id="367" r:id="rId11"/>
    <p:sldId id="349" r:id="rId12"/>
    <p:sldId id="339" r:id="rId13"/>
    <p:sldId id="350" r:id="rId14"/>
    <p:sldId id="351" r:id="rId15"/>
    <p:sldId id="353" r:id="rId16"/>
    <p:sldId id="361" r:id="rId17"/>
    <p:sldId id="354" r:id="rId18"/>
    <p:sldId id="355" r:id="rId19"/>
    <p:sldId id="356" r:id="rId20"/>
    <p:sldId id="358" r:id="rId21"/>
    <p:sldId id="362" r:id="rId22"/>
    <p:sldId id="366" r:id="rId23"/>
    <p:sldId id="364" r:id="rId24"/>
    <p:sldId id="369" r:id="rId25"/>
    <p:sldId id="368" r:id="rId26"/>
    <p:sldId id="371" r:id="rId27"/>
    <p:sldId id="370" r:id="rId28"/>
    <p:sldId id="372" r:id="rId29"/>
    <p:sldId id="373" r:id="rId30"/>
    <p:sldId id="374" r:id="rId31"/>
    <p:sldId id="375" r:id="rId32"/>
    <p:sldId id="376" r:id="rId33"/>
    <p:sldId id="365" r:id="rId34"/>
  </p:sldIdLst>
  <p:sldSz cx="9144000" cy="6858000" type="screen4x3"/>
  <p:notesSz cx="6888163" cy="9623425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31">
          <p15:clr>
            <a:srgbClr val="A4A3A4"/>
          </p15:clr>
        </p15:guide>
        <p15:guide id="2" pos="216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1D00"/>
    <a:srgbClr val="003300"/>
    <a:srgbClr val="663300"/>
    <a:srgbClr val="FF9900"/>
    <a:srgbClr val="000066"/>
    <a:srgbClr val="00CCFF"/>
    <a:srgbClr val="FFCC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652" autoAdjust="0"/>
  </p:normalViewPr>
  <p:slideViewPr>
    <p:cSldViewPr>
      <p:cViewPr varScale="1">
        <p:scale>
          <a:sx n="72" d="100"/>
          <a:sy n="72" d="100"/>
        </p:scale>
        <p:origin x="1120" y="64"/>
      </p:cViewPr>
      <p:guideLst>
        <p:guide orient="horz" pos="2160"/>
        <p:guide pos="2880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1506" y="-90"/>
      </p:cViewPr>
      <p:guideLst>
        <p:guide orient="horz" pos="3031"/>
        <p:guide pos="216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7513" cy="44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0963" y="0"/>
            <a:ext cx="2957512" cy="44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40825"/>
            <a:ext cx="2957513" cy="44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0963" y="9140825"/>
            <a:ext cx="2957512" cy="44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fld id="{9A7F99A9-3597-4195-B156-9196FBAF88C2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322794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3663" y="0"/>
            <a:ext cx="2984500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38225" y="720725"/>
            <a:ext cx="4813300" cy="36099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7575" y="4572000"/>
            <a:ext cx="5053013" cy="433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문자열 유형을 편집하려면 누르십시오</a:t>
            </a:r>
            <a:r>
              <a:rPr lang="en-US" altLang="ko-KR" noProof="0" smtClean="0"/>
              <a:t>.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세째 수준</a:t>
            </a:r>
          </a:p>
          <a:p>
            <a:pPr lvl="3"/>
            <a:r>
              <a:rPr lang="ko-KR" altLang="en-US" noProof="0" smtClean="0"/>
              <a:t>네째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2413"/>
            <a:ext cx="2984500" cy="481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3663" y="9142413"/>
            <a:ext cx="2984500" cy="481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fld id="{2413ACDF-EF79-4F9C-8BE3-40FFAE02FD93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9147067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</a:pPr>
            <a:fld id="{C8C23A2C-96A6-443A-A667-9F12D7AB19CF}" type="slidenum">
              <a:rPr lang="en-US" altLang="ko-KR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en-US" altLang="ko-KR">
              <a:latin typeface="Times New Roman" panose="02020603050405020304" pitchFamily="18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ko-KR" altLang="ko-KR" smtClean="0"/>
          </a:p>
        </p:txBody>
      </p:sp>
    </p:spTree>
    <p:extLst>
      <p:ext uri="{BB962C8B-B14F-4D97-AF65-F5344CB8AC3E}">
        <p14:creationId xmlns:p14="http://schemas.microsoft.com/office/powerpoint/2010/main" val="4088222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13ACDF-EF79-4F9C-8BE3-40FFAE02FD93}" type="slidenum">
              <a:rPr lang="en-US" altLang="ko-KR" smtClean="0"/>
              <a:pPr/>
              <a:t>2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618672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BF189-CF47-4492-A7BD-74EE39C6CFF2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321253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6B89C-BCC8-4C39-AE5E-21D229F89126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84298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71A73-AA30-4C7D-B3B6-3C3DE08291FA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001605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제목, 텍스트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9075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648200" y="3943350"/>
            <a:ext cx="4038600" cy="219075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577088-A072-4B58-B8BA-19F9F1FA9563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7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2521055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C606DFD-2EE6-43A6-8277-5558F59CF3D9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1150333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BF189-CF47-4492-A7BD-74EE39C6CFF2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2869046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6DF75-3BD3-4B1D-8418-6288CE0DD614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6380289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27EFB-A550-438C-B301-BE3A9EB2054B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2211611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6E526-E38B-4FE1-A79D-BA1EFC402B65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018624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70199-8594-4D73-BAE1-47A68FF80897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167200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4227C-4DFB-4CD9-8514-C9CDC9F6D1CD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873494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6DF75-3BD3-4B1D-8418-6288CE0DD614}" type="slidenum">
              <a:rPr lang="en-US" altLang="ko-KR" smtClean="0"/>
              <a:pPr/>
              <a:t>‹#›</a:t>
            </a:fld>
            <a:r>
              <a:rPr lang="en-US" altLang="ko-KR" dirty="0" smtClean="0"/>
              <a:t>/32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6108132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10C49-ABD4-4F61-BFEF-70E4E77DA4A3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7345901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B1FAB-36E3-47EF-9772-51F8767F1923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9558998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F91-3DC2-4DAD-A945-63F928E06729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8044645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6B89C-BCC8-4C39-AE5E-21D229F89126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246262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71A73-AA30-4C7D-B3B6-3C3DE08291FA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642048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27EFB-A550-438C-B301-BE3A9EB2054B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47674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6E526-E38B-4FE1-A79D-BA1EFC402B65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907270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70199-8594-4D73-BAE1-47A68FF80897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155732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4227C-4DFB-4CD9-8514-C9CDC9F6D1CD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985576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10C49-ABD4-4F61-BFEF-70E4E77DA4A3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524050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B1FAB-36E3-47EF-9772-51F8767F1923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624480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F91-3DC2-4DAD-A945-63F928E06729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1125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39122-6283-4712-9721-87090DE1FD40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14584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3" r:id="rId2"/>
    <p:sldLayoutId id="2147483914" r:id="rId3"/>
    <p:sldLayoutId id="2147483915" r:id="rId4"/>
    <p:sldLayoutId id="2147483916" r:id="rId5"/>
    <p:sldLayoutId id="2147483917" r:id="rId6"/>
    <p:sldLayoutId id="2147483918" r:id="rId7"/>
    <p:sldLayoutId id="2147483919" r:id="rId8"/>
    <p:sldLayoutId id="2147483920" r:id="rId9"/>
    <p:sldLayoutId id="2147483921" r:id="rId10"/>
    <p:sldLayoutId id="2147483922" r:id="rId11"/>
    <p:sldLayoutId id="2147483923" r:id="rId12"/>
    <p:sldLayoutId id="2147483937" r:id="rId13"/>
  </p:sldLayoutIdLst>
  <p:hf hdr="0" ftr="0" dt="0"/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39122-6283-4712-9721-87090DE1FD40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814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hf hdr="0" ftr="0" dt="0"/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7" Type="http://schemas.openxmlformats.org/officeDocument/2006/relationships/image" Target="../media/image16.w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wmf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0.png"/><Relationship Id="rId4" Type="http://schemas.openxmlformats.org/officeDocument/2006/relationships/image" Target="../media/image36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3933825"/>
            <a:ext cx="5665787" cy="1152525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ko-KR" sz="2800" dirty="0" smtClean="0">
                <a:latin typeface="Arial" charset="0"/>
              </a:rPr>
              <a:t>Myeong-Gu Park</a:t>
            </a:r>
            <a:endParaRPr lang="ko-KR" altLang="en-US" sz="28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ko-KR" altLang="en-US" sz="2800" dirty="0" smtClean="0">
                <a:latin typeface="Arial" charset="0"/>
              </a:rPr>
              <a:t> </a:t>
            </a:r>
            <a:r>
              <a:rPr lang="en-US" altLang="ko-KR" sz="1800" dirty="0" smtClean="0">
                <a:latin typeface="Arial" charset="0"/>
              </a:rPr>
              <a:t>(</a:t>
            </a:r>
            <a:r>
              <a:rPr lang="en-US" altLang="ko-KR" sz="1800" dirty="0" err="1" smtClean="0">
                <a:latin typeface="Arial" charset="0"/>
              </a:rPr>
              <a:t>Kyungpook</a:t>
            </a:r>
            <a:r>
              <a:rPr lang="en-US" altLang="ko-KR" sz="1800" dirty="0" smtClean="0">
                <a:latin typeface="Arial" charset="0"/>
              </a:rPr>
              <a:t> National University, KOREA)</a:t>
            </a: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1759832" y="1822450"/>
            <a:ext cx="569418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3600" b="1" i="1" dirty="0">
                <a:ln w="9525">
                  <a:solidFill>
                    <a:srgbClr val="002060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icrosoft Sans Serif" pitchFamily="34" charset="0"/>
              </a:rPr>
              <a:t>Accretion </a:t>
            </a:r>
            <a:r>
              <a:rPr lang="en-US" altLang="ko-KR" sz="3600" b="1" i="1" dirty="0" smtClean="0">
                <a:ln w="9525">
                  <a:solidFill>
                    <a:srgbClr val="002060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icrosoft Sans Serif" pitchFamily="34" charset="0"/>
              </a:rPr>
              <a:t>onto Black Holes</a:t>
            </a:r>
            <a:endParaRPr lang="en-US" altLang="ko-KR" sz="3600" b="1" i="1" dirty="0">
              <a:ln w="9525">
                <a:solidFill>
                  <a:srgbClr val="002060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Microsoft Sans Serif" pitchFamily="34" charset="0"/>
            </a:endParaRPr>
          </a:p>
          <a:p>
            <a:pPr algn="ctr">
              <a:defRPr/>
            </a:pPr>
            <a:r>
              <a:rPr lang="en-US" altLang="ko-KR" sz="3600" b="1" i="1" dirty="0" smtClean="0">
                <a:ln w="9525">
                  <a:solidFill>
                    <a:srgbClr val="002060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icrosoft Sans Serif" pitchFamily="34" charset="0"/>
              </a:rPr>
              <a:t>with Outflow</a:t>
            </a:r>
            <a:endParaRPr lang="en-US" altLang="ko-KR" sz="3600" b="1" i="1" dirty="0">
              <a:ln w="9525">
                <a:solidFill>
                  <a:srgbClr val="002060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Microsoft Sans Serif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6309320"/>
            <a:ext cx="45085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July 4, 2017 ICGAC-XIII/IK15 </a:t>
            </a:r>
            <a:r>
              <a:rPr lang="en-US" altLang="ko-KR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Ewha</a:t>
            </a:r>
            <a:r>
              <a:rPr lang="en-US" altLang="ko-K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ko-KR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Womans</a:t>
            </a:r>
            <a:r>
              <a:rPr lang="en-US" altLang="ko-K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U.</a:t>
            </a:r>
            <a:endParaRPr lang="ko-KR" altLang="en-US" sz="1400"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Bondi solutions</a:t>
            </a:r>
          </a:p>
        </p:txBody>
      </p:sp>
      <p:pic>
        <p:nvPicPr>
          <p:cNvPr id="6149" name="Picture 5" descr="Bondi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557338"/>
            <a:ext cx="5329238" cy="417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5651500" y="1720850"/>
            <a:ext cx="3035300" cy="4295775"/>
          </a:xfrm>
          <a:noFill/>
          <a:ln/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ko-KR"/>
              <a:t>Supersonic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endParaRPr lang="en-US" altLang="ko-KR"/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ko-KR"/>
              <a:t>Transonic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endParaRPr lang="en-US" altLang="ko-KR"/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ko-KR"/>
              <a:t>Non-physical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endParaRPr lang="en-US" altLang="ko-KR"/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ko-KR"/>
              <a:t>Subsonic</a:t>
            </a:r>
          </a:p>
        </p:txBody>
      </p:sp>
      <p:sp>
        <p:nvSpPr>
          <p:cNvPr id="6157" name="Freeform 13"/>
          <p:cNvSpPr>
            <a:spLocks/>
          </p:cNvSpPr>
          <p:nvPr/>
        </p:nvSpPr>
        <p:spPr bwMode="auto">
          <a:xfrm>
            <a:off x="3708400" y="1544638"/>
            <a:ext cx="1943100" cy="815975"/>
          </a:xfrm>
          <a:custGeom>
            <a:avLst/>
            <a:gdLst>
              <a:gd name="T0" fmla="*/ 1224 w 1224"/>
              <a:gd name="T1" fmla="*/ 151 h 514"/>
              <a:gd name="T2" fmla="*/ 408 w 1224"/>
              <a:gd name="T3" fmla="*/ 61 h 514"/>
              <a:gd name="T4" fmla="*/ 0 w 1224"/>
              <a:gd name="T5" fmla="*/ 514 h 5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24" h="514">
                <a:moveTo>
                  <a:pt x="1224" y="151"/>
                </a:moveTo>
                <a:cubicBezTo>
                  <a:pt x="918" y="75"/>
                  <a:pt x="612" y="0"/>
                  <a:pt x="408" y="61"/>
                </a:cubicBezTo>
                <a:cubicBezTo>
                  <a:pt x="204" y="122"/>
                  <a:pt x="68" y="439"/>
                  <a:pt x="0" y="514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6159" name="Freeform 15"/>
          <p:cNvSpPr>
            <a:spLocks/>
          </p:cNvSpPr>
          <p:nvPr/>
        </p:nvSpPr>
        <p:spPr bwMode="auto">
          <a:xfrm>
            <a:off x="4716463" y="2636838"/>
            <a:ext cx="935037" cy="157162"/>
          </a:xfrm>
          <a:custGeom>
            <a:avLst/>
            <a:gdLst>
              <a:gd name="T0" fmla="*/ 589 w 589"/>
              <a:gd name="T1" fmla="*/ 99 h 99"/>
              <a:gd name="T2" fmla="*/ 227 w 589"/>
              <a:gd name="T3" fmla="*/ 8 h 99"/>
              <a:gd name="T4" fmla="*/ 0 w 589"/>
              <a:gd name="T5" fmla="*/ 53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89" h="99">
                <a:moveTo>
                  <a:pt x="589" y="99"/>
                </a:moveTo>
                <a:cubicBezTo>
                  <a:pt x="457" y="57"/>
                  <a:pt x="325" y="16"/>
                  <a:pt x="227" y="8"/>
                </a:cubicBezTo>
                <a:cubicBezTo>
                  <a:pt x="129" y="0"/>
                  <a:pt x="38" y="46"/>
                  <a:pt x="0" y="53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6161" name="Freeform 17"/>
          <p:cNvSpPr>
            <a:spLocks/>
          </p:cNvSpPr>
          <p:nvPr/>
        </p:nvSpPr>
        <p:spPr bwMode="auto">
          <a:xfrm>
            <a:off x="4356100" y="3081338"/>
            <a:ext cx="1295400" cy="1019175"/>
          </a:xfrm>
          <a:custGeom>
            <a:avLst/>
            <a:gdLst>
              <a:gd name="T0" fmla="*/ 816 w 816"/>
              <a:gd name="T1" fmla="*/ 0 h 642"/>
              <a:gd name="T2" fmla="*/ 227 w 816"/>
              <a:gd name="T3" fmla="*/ 544 h 642"/>
              <a:gd name="T4" fmla="*/ 0 w 816"/>
              <a:gd name="T5" fmla="*/ 590 h 6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16" h="642">
                <a:moveTo>
                  <a:pt x="816" y="0"/>
                </a:moveTo>
                <a:cubicBezTo>
                  <a:pt x="589" y="223"/>
                  <a:pt x="363" y="446"/>
                  <a:pt x="227" y="544"/>
                </a:cubicBezTo>
                <a:cubicBezTo>
                  <a:pt x="91" y="642"/>
                  <a:pt x="38" y="582"/>
                  <a:pt x="0" y="59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6163" name="Line 19"/>
          <p:cNvSpPr>
            <a:spLocks noChangeShapeType="1"/>
          </p:cNvSpPr>
          <p:nvPr/>
        </p:nvSpPr>
        <p:spPr bwMode="auto">
          <a:xfrm flipH="1" flipV="1">
            <a:off x="5292725" y="3644900"/>
            <a:ext cx="360363" cy="2873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6165" name="Freeform 21"/>
          <p:cNvSpPr>
            <a:spLocks/>
          </p:cNvSpPr>
          <p:nvPr/>
        </p:nvSpPr>
        <p:spPr bwMode="auto">
          <a:xfrm>
            <a:off x="3924300" y="4916488"/>
            <a:ext cx="1727200" cy="468312"/>
          </a:xfrm>
          <a:custGeom>
            <a:avLst/>
            <a:gdLst>
              <a:gd name="T0" fmla="*/ 1088 w 1088"/>
              <a:gd name="T1" fmla="*/ 295 h 295"/>
              <a:gd name="T2" fmla="*/ 363 w 1088"/>
              <a:gd name="T3" fmla="*/ 23 h 295"/>
              <a:gd name="T4" fmla="*/ 0 w 1088"/>
              <a:gd name="T5" fmla="*/ 159 h 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88" h="295">
                <a:moveTo>
                  <a:pt x="1088" y="295"/>
                </a:moveTo>
                <a:cubicBezTo>
                  <a:pt x="816" y="170"/>
                  <a:pt x="544" y="46"/>
                  <a:pt x="363" y="23"/>
                </a:cubicBezTo>
                <a:cubicBezTo>
                  <a:pt x="182" y="0"/>
                  <a:pt x="91" y="79"/>
                  <a:pt x="0" y="159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6167" name="Freeform 23"/>
          <p:cNvSpPr>
            <a:spLocks/>
          </p:cNvSpPr>
          <p:nvPr/>
        </p:nvSpPr>
        <p:spPr bwMode="auto">
          <a:xfrm>
            <a:off x="684213" y="2133600"/>
            <a:ext cx="4752975" cy="3240088"/>
          </a:xfrm>
          <a:custGeom>
            <a:avLst/>
            <a:gdLst>
              <a:gd name="T0" fmla="*/ 0 w 2994"/>
              <a:gd name="T1" fmla="*/ 0 h 2041"/>
              <a:gd name="T2" fmla="*/ 1134 w 2994"/>
              <a:gd name="T3" fmla="*/ 408 h 2041"/>
              <a:gd name="T4" fmla="*/ 2132 w 2994"/>
              <a:gd name="T5" fmla="*/ 998 h 2041"/>
              <a:gd name="T6" fmla="*/ 2994 w 2994"/>
              <a:gd name="T7" fmla="*/ 2041 h 20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994" h="2041">
                <a:moveTo>
                  <a:pt x="0" y="0"/>
                </a:moveTo>
                <a:cubicBezTo>
                  <a:pt x="389" y="121"/>
                  <a:pt x="779" y="242"/>
                  <a:pt x="1134" y="408"/>
                </a:cubicBezTo>
                <a:cubicBezTo>
                  <a:pt x="1489" y="574"/>
                  <a:pt x="1822" y="726"/>
                  <a:pt x="2132" y="998"/>
                </a:cubicBezTo>
                <a:cubicBezTo>
                  <a:pt x="2442" y="1270"/>
                  <a:pt x="2850" y="1867"/>
                  <a:pt x="2994" y="2041"/>
                </a:cubicBezTo>
              </a:path>
            </a:pathLst>
          </a:custGeom>
          <a:noFill/>
          <a:ln w="76200" cmpd="sng">
            <a:solidFill>
              <a:srgbClr val="FF9999">
                <a:alpha val="50000"/>
              </a:srgb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787900" y="5556467"/>
                <a:ext cx="3960440" cy="130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altLang="ko-KR" sz="2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𝐵𝑜𝑛𝑑𝑖</m:t>
                          </m:r>
                        </m:sub>
                      </m:sSub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f>
                        <m:f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p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p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p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3/2</m:t>
                              </m:r>
                            </m:sup>
                          </m:sSup>
                          <m:sSubSup>
                            <m:sSubSupPr>
                              <m:ctrlP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,∞</m:t>
                              </m:r>
                            </m:sub>
                            <m:sup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3/2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altLang="ko-KR" sz="2400" dirty="0" smtClean="0">
                  <a:solidFill>
                    <a:srgbClr val="002060"/>
                  </a:solidFill>
                  <a:effectLst/>
                </a:endParaRPr>
              </a:p>
              <a:p>
                <a:endParaRPr lang="ko-KR" alt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7900" y="5556467"/>
                <a:ext cx="3960440" cy="130009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6DF75-3BD3-4B1D-8418-6288CE0DD614}" type="slidenum">
              <a:rPr lang="en-US" altLang="ko-KR" smtClean="0"/>
              <a:pPr/>
              <a:t>10</a:t>
            </a:fld>
            <a:r>
              <a:rPr lang="en-US" altLang="ko-KR" smtClean="0"/>
              <a:t>/32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003811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제목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ko-KR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Bondi</a:t>
            </a:r>
            <a:r>
              <a:rPr lang="en-US" altLang="ko-KR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flow</a:t>
            </a:r>
            <a:endParaRPr lang="ko-KR" altLang="en-US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267" name="내용 개체 틀 6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ko-KR" sz="2000" dirty="0" smtClean="0">
                    <a:solidFill>
                      <a:srgbClr val="002060"/>
                    </a:solidFill>
                    <a:effectLst/>
                  </a:rPr>
                  <a:t>Transonic flow</a:t>
                </a:r>
              </a:p>
              <a:p>
                <a:pPr lvl="1"/>
                <a:r>
                  <a:rPr lang="en-US" altLang="ko-KR" sz="2000" dirty="0" smtClean="0">
                    <a:solidFill>
                      <a:srgbClr val="002060"/>
                    </a:solidFill>
                    <a:effectLst/>
                  </a:rPr>
                  <a:t>subsonic – sonic point – supersonic</a:t>
                </a:r>
              </a:p>
              <a:p>
                <a:pPr lvl="1"/>
                <a:r>
                  <a:rPr lang="en-US" altLang="ko-KR" sz="2000" dirty="0" smtClean="0">
                    <a:solidFill>
                      <a:srgbClr val="002060"/>
                    </a:solidFill>
                    <a:effectLst/>
                  </a:rPr>
                  <a:t>nearly free-fall inside Bondi radius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b="0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ko-KR" sz="2000" b="0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endParaRPr lang="en-US" altLang="ko-KR" sz="2000" dirty="0" smtClean="0">
                  <a:solidFill>
                    <a:srgbClr val="002060"/>
                  </a:solidFill>
                  <a:effectLst/>
                </a:endParaRPr>
              </a:p>
              <a:p>
                <a:r>
                  <a:rPr lang="en-US" altLang="ko-KR" sz="2000" dirty="0" smtClean="0">
                    <a:solidFill>
                      <a:srgbClr val="002060"/>
                    </a:solidFill>
                    <a:effectLst/>
                  </a:rPr>
                  <a:t>Mass accretion rate</a:t>
                </a:r>
              </a:p>
              <a:p>
                <a:pPr lvl="1"/>
                <a:r>
                  <a:rPr lang="en-US" altLang="ko-KR" sz="2000" dirty="0" smtClean="0">
                    <a:solidFill>
                      <a:srgbClr val="002060"/>
                    </a:solidFill>
                    <a:effectLst/>
                  </a:rPr>
                  <a:t>depends only the density and temperature of gas at infinity</a:t>
                </a:r>
              </a:p>
              <a:p>
                <a:pPr lvl="1"/>
                <a:r>
                  <a:rPr lang="en-US" altLang="ko-KR" sz="2000" dirty="0" smtClean="0">
                    <a:solidFill>
                      <a:srgbClr val="002060"/>
                    </a:solidFill>
                    <a:effectLst/>
                  </a:rPr>
                  <a:t>Bondi rate</a:t>
                </a:r>
                <a:endParaRPr lang="en-US" altLang="ko-KR" sz="2000" dirty="0">
                  <a:solidFill>
                    <a:srgbClr val="002060"/>
                  </a:solidFill>
                </a:endParaRPr>
              </a:p>
              <a:p>
                <a:pPr marL="3429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altLang="ko-KR" sz="2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𝐵𝑜𝑛𝑑𝑖</m:t>
                          </m:r>
                        </m:sub>
                      </m:sSub>
                      <m:r>
                        <a:rPr lang="en-US" altLang="ko-KR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𝜆</m:t>
                      </m:r>
                      <m:sSup>
                        <m:sSup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−3/2</m:t>
                          </m:r>
                        </m:sup>
                      </m:sSup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𝜋</m:t>
                      </m:r>
                      <m:sSubSup>
                        <m:sSubSup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sSub>
                        <m:sSub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b>
                      </m:sSub>
                      <m:sSub>
                        <m:sSub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,∞</m:t>
                          </m:r>
                        </m:sub>
                      </m:sSub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f>
                        <m:f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p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ko-KR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p>
                              <m:r>
                                <a:rPr lang="en-US" altLang="ko-KR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altLang="ko-KR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altLang="ko-KR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p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3/2</m:t>
                              </m:r>
                            </m:sup>
                          </m:sSup>
                          <m:sSubSup>
                            <m:sSubSupPr>
                              <m:ctrlPr>
                                <a:rPr lang="en-US" altLang="ko-KR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ko-KR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altLang="ko-KR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,∞</m:t>
                              </m:r>
                            </m:sub>
                            <m:sup>
                              <m:r>
                                <a:rPr lang="en-US" altLang="ko-KR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3/2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altLang="ko-KR" sz="2000" dirty="0" smtClean="0">
                  <a:solidFill>
                    <a:srgbClr val="002060"/>
                  </a:solidFill>
                  <a:effectLst/>
                </a:endParaRPr>
              </a:p>
              <a:p>
                <a:pPr lvl="2">
                  <a:buFont typeface="맑은 고딕" panose="020B0503020000020004" pitchFamily="50" charset="-127"/>
                  <a:buChar char="–"/>
                </a:pPr>
                <a:r>
                  <a:rPr lang="en-US" altLang="ko-KR" sz="2000" dirty="0">
                    <a:solidFill>
                      <a:srgbClr val="002060"/>
                    </a:solidFill>
                  </a:rPr>
                  <a:t>10 </a:t>
                </a:r>
                <a:r>
                  <a:rPr lang="en-US" altLang="ko-KR" sz="2000" dirty="0" err="1">
                    <a:solidFill>
                      <a:srgbClr val="002060"/>
                    </a:solidFill>
                  </a:rPr>
                  <a:t>M</a:t>
                </a:r>
                <a:r>
                  <a:rPr lang="en-US" altLang="ko-KR" sz="2000" baseline="-25000" dirty="0" err="1">
                    <a:solidFill>
                      <a:srgbClr val="002060"/>
                    </a:solidFill>
                  </a:rPr>
                  <a:t>sun</a:t>
                </a:r>
                <a:r>
                  <a:rPr lang="en-US" altLang="ko-KR" sz="2000" dirty="0">
                    <a:solidFill>
                      <a:srgbClr val="002060"/>
                    </a:solidFill>
                  </a:rPr>
                  <a:t> BH in 1 cm</a:t>
                </a:r>
                <a:r>
                  <a:rPr lang="en-US" altLang="ko-KR" sz="2000" baseline="30000" dirty="0">
                    <a:solidFill>
                      <a:srgbClr val="002060"/>
                    </a:solidFill>
                  </a:rPr>
                  <a:t>-3</a:t>
                </a:r>
                <a:r>
                  <a:rPr lang="en-US" altLang="ko-KR" sz="2000" dirty="0">
                    <a:solidFill>
                      <a:srgbClr val="002060"/>
                    </a:solidFill>
                  </a:rPr>
                  <a:t>, 10</a:t>
                </a:r>
                <a:r>
                  <a:rPr lang="en-US" altLang="ko-KR" sz="2000" baseline="30000" dirty="0">
                    <a:solidFill>
                      <a:srgbClr val="002060"/>
                    </a:solidFill>
                  </a:rPr>
                  <a:t>2</a:t>
                </a:r>
                <a:r>
                  <a:rPr lang="en-US" altLang="ko-KR" sz="2000" dirty="0">
                    <a:solidFill>
                      <a:srgbClr val="002060"/>
                    </a:solidFill>
                  </a:rPr>
                  <a:t> K ISM accretes ~10</a:t>
                </a:r>
                <a:r>
                  <a:rPr lang="en-US" altLang="ko-KR" sz="2000" baseline="30000" dirty="0">
                    <a:solidFill>
                      <a:srgbClr val="002060"/>
                    </a:solidFill>
                  </a:rPr>
                  <a:t>-10</a:t>
                </a:r>
                <a:r>
                  <a:rPr lang="en-US" altLang="ko-KR" sz="2000" dirty="0">
                    <a:solidFill>
                      <a:srgbClr val="002060"/>
                    </a:solidFill>
                  </a:rPr>
                  <a:t> </a:t>
                </a:r>
                <a:r>
                  <a:rPr lang="en-US" altLang="ko-KR" sz="2000" dirty="0" err="1" smtClean="0">
                    <a:solidFill>
                      <a:srgbClr val="002060"/>
                    </a:solidFill>
                  </a:rPr>
                  <a:t>M</a:t>
                </a:r>
                <a:r>
                  <a:rPr lang="en-US" altLang="ko-KR" sz="2000" baseline="-25000" dirty="0" err="1" smtClean="0">
                    <a:solidFill>
                      <a:srgbClr val="002060"/>
                    </a:solidFill>
                  </a:rPr>
                  <a:t>sun</a:t>
                </a:r>
                <a:r>
                  <a:rPr lang="en-US" altLang="ko-KR" sz="2000" dirty="0" smtClean="0">
                    <a:solidFill>
                      <a:srgbClr val="002060"/>
                    </a:solidFill>
                  </a:rPr>
                  <a:t>/</a:t>
                </a:r>
                <a:r>
                  <a:rPr lang="en-US" altLang="ko-KR" sz="2000" dirty="0" err="1" smtClean="0">
                    <a:solidFill>
                      <a:srgbClr val="002060"/>
                    </a:solidFill>
                  </a:rPr>
                  <a:t>yr</a:t>
                </a:r>
                <a:endParaRPr lang="en-US" altLang="ko-KR" baseline="30000" dirty="0" smtClean="0">
                  <a:solidFill>
                    <a:srgbClr val="002060"/>
                  </a:solidFill>
                </a:endParaRPr>
              </a:p>
              <a:p>
                <a:pPr lvl="2">
                  <a:buFont typeface="맑은 고딕" panose="020B0503020000020004" pitchFamily="50" charset="-127"/>
                  <a:buChar char="–"/>
                </a:pPr>
                <a:r>
                  <a:rPr lang="en-US" altLang="ko-KR" sz="2000" dirty="0" smtClean="0">
                    <a:solidFill>
                      <a:srgbClr val="002060"/>
                    </a:solidFill>
                  </a:rPr>
                  <a:t>(too</a:t>
                </a:r>
                <a:r>
                  <a:rPr lang="en-US" altLang="ko-KR" sz="2000" dirty="0">
                    <a:solidFill>
                      <a:srgbClr val="002060"/>
                    </a:solidFill>
                  </a:rPr>
                  <a:t>) widely used</a:t>
                </a:r>
              </a:p>
              <a:p>
                <a:pPr marL="342900" lvl="1" indent="0">
                  <a:buNone/>
                </a:pPr>
                <a:endParaRPr lang="en-US" altLang="ko-KR" sz="2000" dirty="0" smtClean="0">
                  <a:solidFill>
                    <a:srgbClr val="00206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1267" name="내용 개체 틀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696" t="-140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6DF75-3BD3-4B1D-8418-6288CE0DD614}" type="slidenum">
              <a:rPr lang="en-US" altLang="ko-KR" smtClean="0"/>
              <a:pPr/>
              <a:t>11</a:t>
            </a:fld>
            <a:endParaRPr lang="en-US" altLang="ko-K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Disk accretion</a:t>
            </a:r>
          </a:p>
        </p:txBody>
      </p:sp>
      <p:pic>
        <p:nvPicPr>
          <p:cNvPr id="8200" name="Picture 8" descr="disk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700213"/>
            <a:ext cx="4284663" cy="138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1" name="Picture 9" descr="disk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429000"/>
            <a:ext cx="4132263" cy="2487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spiral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484313"/>
            <a:ext cx="1871662" cy="183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3" name="Picture 11" descr="spiral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3789363"/>
            <a:ext cx="3095625" cy="2481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2627313" y="1557338"/>
            <a:ext cx="12096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>
                <a:solidFill>
                  <a:srgbClr val="003366"/>
                </a:solidFill>
                <a:latin typeface="Arial Rounded MT Bold" pitchFamily="34" charset="0"/>
              </a:rPr>
              <a:t>Thin Disk</a:t>
            </a: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1095375" y="5678488"/>
            <a:ext cx="4319588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>
                <a:solidFill>
                  <a:srgbClr val="003366"/>
                </a:solidFill>
                <a:latin typeface="Arial Rounded MT Bold" pitchFamily="34" charset="0"/>
              </a:rPr>
              <a:t>Slim Disk</a:t>
            </a:r>
          </a:p>
          <a:p>
            <a:r>
              <a:rPr lang="en-US" altLang="ko-KR">
                <a:solidFill>
                  <a:srgbClr val="003366"/>
                </a:solidFill>
                <a:latin typeface="Arial Rounded MT Bold" pitchFamily="34" charset="0"/>
              </a:rPr>
              <a:t>Advection Dominated Accretion Flow</a:t>
            </a:r>
          </a:p>
          <a:p>
            <a:r>
              <a:rPr lang="en-US" altLang="ko-KR">
                <a:solidFill>
                  <a:srgbClr val="003366"/>
                </a:solidFill>
                <a:latin typeface="Arial Rounded MT Bold" pitchFamily="34" charset="0"/>
              </a:rPr>
              <a:t>Radiatively Inefficient Accretion Flow</a:t>
            </a: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4227C-4DFB-4CD9-8514-C9CDC9F6D1CD}" type="slidenum">
              <a:rPr lang="en-US" altLang="ko-KR" smtClean="0"/>
              <a:pPr/>
              <a:t>12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130696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Rotating viscous accretion flow</a:t>
            </a:r>
            <a:endParaRPr lang="en-US" altLang="ko-KR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291" name="Rectangle 3"/>
              <p:cNvSpPr>
                <a:spLocks noGrp="1" noChangeArrowheads="1"/>
              </p:cNvSpPr>
              <p:nvPr>
                <p:ph type="body" sz="half" idx="1"/>
              </p:nvPr>
            </p:nvSpPr>
            <p:spPr>
              <a:xfrm>
                <a:off x="457200" y="1600200"/>
                <a:ext cx="8147050" cy="4525963"/>
              </a:xfrm>
            </p:spPr>
            <p:txBody>
              <a:bodyPr/>
              <a:lstStyle/>
              <a:p>
                <a:r>
                  <a:rPr lang="en-US" altLang="ko-KR" sz="2800" dirty="0" smtClean="0"/>
                  <a:t>What is the nature of the accretion flow with  angular momentum?</a:t>
                </a:r>
                <a:br>
                  <a:rPr lang="en-US" altLang="ko-KR" sz="2800" dirty="0" smtClean="0"/>
                </a:br>
                <a:endParaRPr lang="en-US" altLang="ko-KR" sz="2800" dirty="0"/>
              </a:p>
              <a:p>
                <a:pPr marL="342900" lvl="1" indent="0">
                  <a:buNone/>
                </a:pPr>
                <a:r>
                  <a:rPr lang="en-US" altLang="ko-KR" sz="2400" dirty="0" smtClean="0"/>
                  <a:t>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  <m:r>
                      <a:rPr lang="en-US" altLang="ko-K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≲</m:t>
                    </m:r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𝐾𝑒𝑝𝑙𝑒𝑟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altLang="ko-K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  <m:r>
                      <a:rPr lang="en-US" altLang="ko-K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ko-KR" sz="2400" dirty="0" smtClean="0"/>
                  <a:t/>
                </a:r>
                <a:br>
                  <a:rPr lang="en-US" altLang="ko-KR" sz="2400" dirty="0" smtClean="0"/>
                </a:br>
                <a:endParaRPr lang="en-US" altLang="ko-KR" sz="2400" dirty="0"/>
              </a:p>
              <a:p>
                <a:r>
                  <a:rPr lang="en-US" altLang="ko-KR" sz="2800" dirty="0" smtClean="0"/>
                  <a:t>What would be the mass accretion rate of these accretion flow?</a:t>
                </a:r>
                <a:endParaRPr lang="en-US" altLang="ko-KR" sz="2800" dirty="0"/>
              </a:p>
              <a:p>
                <a:pPr marL="342900" lvl="1" indent="0">
                  <a:buNone/>
                </a:pPr>
                <a:r>
                  <a:rPr lang="en-US" altLang="ko-KR" sz="2400" dirty="0" smtClean="0"/>
                  <a:t>		</a:t>
                </a:r>
                <a:br>
                  <a:rPr lang="en-US" altLang="ko-KR" sz="2400" dirty="0" smtClean="0"/>
                </a:br>
                <a:r>
                  <a:rPr lang="en-US" altLang="ko-KR" sz="2400" dirty="0" smtClean="0"/>
                  <a:t>		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</m:e>
                    </m:acc>
                    <m:r>
                      <a:rPr lang="en-US" altLang="ko-K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acc>
                      <m:accPr>
                        <m:chr m:val="̇"/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  <m:r>
                          <a:rPr lang="en-US" altLang="ko-K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altLang="ko-K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  <m:r>
                          <a:rPr lang="en-US" altLang="ko-K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∞</m:t>
                            </m:r>
                          </m:sub>
                        </m:s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∞</m:t>
                            </m:r>
                          </m:sub>
                        </m:s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e>
                          <m:sub>
                            <m:r>
                              <a:rPr lang="en-US" altLang="ko-KR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𝑜𝑢𝑡</m:t>
                            </m:r>
                          </m:sub>
                        </m:s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acc>
                  </m:oMath>
                </a14:m>
                <a:endParaRPr lang="en-US" altLang="ko-KR" sz="2800" dirty="0"/>
              </a:p>
              <a:p>
                <a:pPr lvl="1"/>
                <a:endParaRPr lang="en-US" altLang="ko-KR" sz="2400" dirty="0"/>
              </a:p>
              <a:p>
                <a:pPr lvl="1"/>
                <a:endParaRPr lang="en-US" altLang="ko-KR" sz="2400" dirty="0"/>
              </a:p>
            </p:txBody>
          </p:sp>
        </mc:Choice>
        <mc:Fallback xmlns="">
          <p:sp>
            <p:nvSpPr>
              <p:cNvPr id="12291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457200" y="1600200"/>
                <a:ext cx="8147050" cy="4525963"/>
              </a:xfrm>
              <a:blipFill rotWithShape="0">
                <a:blip r:embed="rId2"/>
                <a:stretch>
                  <a:fillRect l="-1347" t="-242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06DFD-2EE6-43A6-8277-5558F59CF3D9}" type="slidenum">
              <a:rPr lang="en-US" altLang="ko-KR" smtClean="0"/>
              <a:pPr/>
              <a:t>13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2140396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7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5665354"/>
            <a:ext cx="5186362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Equations (Park 2009)</a:t>
            </a:r>
            <a:endParaRPr lang="en-US" altLang="ko-KR" dirty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2000"/>
              <a:t>Mass conservation</a:t>
            </a:r>
          </a:p>
          <a:p>
            <a:endParaRPr lang="en-US" altLang="ko-KR" sz="2000"/>
          </a:p>
          <a:p>
            <a:r>
              <a:rPr lang="en-US" altLang="ko-KR" sz="2000"/>
              <a:t>Radial momentum</a:t>
            </a:r>
          </a:p>
          <a:p>
            <a:endParaRPr lang="en-US" altLang="ko-KR" sz="2000"/>
          </a:p>
          <a:p>
            <a:r>
              <a:rPr lang="en-US" altLang="ko-KR" sz="2000"/>
              <a:t>Angular momentum </a:t>
            </a:r>
          </a:p>
          <a:p>
            <a:endParaRPr lang="en-US" altLang="ko-KR" sz="2000"/>
          </a:p>
          <a:p>
            <a:r>
              <a:rPr lang="en-US" altLang="ko-KR" sz="2000"/>
              <a:t>Energy equation</a:t>
            </a:r>
          </a:p>
          <a:p>
            <a:endParaRPr lang="en-US" altLang="ko-KR" sz="2000"/>
          </a:p>
          <a:p>
            <a:pPr lvl="1"/>
            <a:r>
              <a:rPr lang="en-US" altLang="ko-KR" sz="1800"/>
              <a:t>viscous dissipation</a:t>
            </a:r>
          </a:p>
          <a:p>
            <a:pPr lvl="1"/>
            <a:endParaRPr lang="en-US" altLang="ko-KR" sz="1800"/>
          </a:p>
          <a:p>
            <a:pPr lvl="1"/>
            <a:r>
              <a:rPr lang="en-US" altLang="ko-KR" sz="1800"/>
              <a:t>relativistic bremsstrahlung cooling</a:t>
            </a:r>
          </a:p>
          <a:p>
            <a:endParaRPr lang="en-US" altLang="ko-KR" sz="1400"/>
          </a:p>
        </p:txBody>
      </p:sp>
      <p:pic>
        <p:nvPicPr>
          <p:cNvPr id="624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557338"/>
            <a:ext cx="1944687" cy="544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46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05038"/>
            <a:ext cx="3457575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47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3041650"/>
            <a:ext cx="273685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47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488" y="3789363"/>
            <a:ext cx="3240087" cy="69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47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55" b="20395"/>
          <a:stretch>
            <a:fillRect/>
          </a:stretch>
        </p:blipFill>
        <p:spPr bwMode="auto">
          <a:xfrm>
            <a:off x="5149850" y="4724400"/>
            <a:ext cx="2879725" cy="39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6DF75-3BD3-4B1D-8418-6288CE0DD614}" type="slidenum">
              <a:rPr lang="en-US" altLang="ko-KR" smtClean="0"/>
              <a:pPr/>
              <a:t>14</a:t>
            </a:fld>
            <a:r>
              <a:rPr lang="en-US" altLang="ko-KR" smtClean="0"/>
              <a:t>/32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4857283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Critical/Sonic Point</a:t>
            </a:r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>
              <a:xfrm>
                <a:off x="628650" y="2564903"/>
                <a:ext cx="7886700" cy="361205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</m:num>
                        <m:den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𝑑𝑟</m:t>
                          </m:r>
                        </m:den>
                      </m:f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altLang="ko-KR" sz="2800" b="0" i="0" smtClean="0">
                              <a:latin typeface="Cambria Math" panose="02040503050406030204" pitchFamily="18" charset="0"/>
                            </a:rPr>
                            <m:t>Ω</m:t>
                          </m:r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,…)</m:t>
                          </m:r>
                        </m:num>
                        <m:den>
                          <m:d>
                            <m:dPr>
                              <m:begChr m:val="["/>
                              <m:endChr m:val="]"/>
                              <m:ctrlP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ko-KR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2800" i="1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  <m:r>
                                    <a:rPr lang="en-US" altLang="ko-KR" sz="2800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num>
                                <m:den>
                                  <m:r>
                                    <a:rPr lang="en-US" altLang="ko-KR" sz="2800" i="1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  <m:r>
                                    <a:rPr lang="en-US" altLang="ko-KR" sz="28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den>
                              </m:f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</a:rPr>
                                <m:t>𝑂</m:t>
                              </m:r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en-US" altLang="ko-K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ko-KR" sz="2800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p>
                                  <m:r>
                                    <a:rPr lang="en-US" altLang="ko-KR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  <m:sSubSup>
                            <m:sSubSupPr>
                              <m:ctrlP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  <m:sup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altLang="ko-KR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ko-KR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altLang="ko-KR" sz="2800" i="1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num>
                                <m:den>
                                  <m:r>
                                    <a:rPr lang="en-US" altLang="ko-KR" sz="2800" i="1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  <m:r>
                                    <a:rPr lang="en-US" altLang="ko-KR" sz="28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den>
                              </m:f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</a:rPr>
                                <m:t>𝑂</m:t>
                              </m:r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en-US" altLang="ko-K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ko-KR" sz="2800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p>
                                  <m:r>
                                    <a:rPr lang="en-US" altLang="ko-KR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  <m:sSubSup>
                            <m:sSubSupPr>
                              <m:ctrlPr>
                                <a:rPr lang="en-US" altLang="ko-KR" sz="2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  <m:sup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ko-KR" altLang="en-US" sz="3600" dirty="0"/>
              </a:p>
            </p:txBody>
          </p:sp>
        </mc:Choice>
        <mc:Fallback xmlns=""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2564903"/>
                <a:ext cx="7886700" cy="3612059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6DF75-3BD3-4B1D-8418-6288CE0DD614}" type="slidenum">
              <a:rPr lang="en-US" altLang="ko-KR" smtClean="0"/>
              <a:pPr/>
              <a:t>15</a:t>
            </a:fld>
            <a:r>
              <a:rPr lang="en-US" altLang="ko-KR" smtClean="0"/>
              <a:t>/32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2604248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/>
              <a:t>Method of </a:t>
            </a:r>
            <a:r>
              <a:rPr lang="en-US" altLang="ko-KR" sz="2800" dirty="0" smtClean="0"/>
              <a:t>Finding Solutions</a:t>
            </a:r>
            <a:endParaRPr lang="en-US" altLang="ko-K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515" name="Rectangle 3"/>
              <p:cNvSpPr>
                <a:spLocks noGrp="1" noChangeArrowheads="1"/>
              </p:cNvSpPr>
              <p:nvPr>
                <p:ph type="body" sz="half" idx="1"/>
              </p:nvPr>
            </p:nvSpPr>
            <p:spPr>
              <a:xfrm>
                <a:off x="457200" y="1600200"/>
                <a:ext cx="7570788" cy="4525963"/>
              </a:xfrm>
            </p:spPr>
            <p:txBody>
              <a:bodyPr>
                <a:normAutofit/>
              </a:bodyPr>
              <a:lstStyle/>
              <a:p>
                <a:r>
                  <a:rPr lang="en-US" altLang="ko-KR" sz="2000" dirty="0" smtClean="0"/>
                  <a:t>Find a transonic solution for given </a:t>
                </a:r>
                <a14:m>
                  <m:oMath xmlns:m="http://schemas.openxmlformats.org/officeDocument/2006/math"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</m:sSub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</m:sSub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</m:oMath>
                </a14:m>
                <a:endParaRPr lang="en-US" altLang="ko-KR" sz="2000" dirty="0" smtClean="0"/>
              </a:p>
              <a:p>
                <a:pPr marL="342900" lvl="1" indent="0">
                  <a:buNone/>
                </a:pPr>
                <a:endParaRPr lang="en-US" altLang="ko-KR" dirty="0"/>
              </a:p>
              <a:p>
                <a:r>
                  <a:rPr lang="en-US" altLang="ko-KR" sz="2000" dirty="0"/>
                  <a:t>Shooting </a:t>
                </a:r>
                <a:r>
                  <a:rPr lang="en-US" altLang="ko-KR" sz="2000" dirty="0" smtClean="0"/>
                  <a:t>method</a:t>
                </a:r>
              </a:p>
              <a:p>
                <a:endParaRPr lang="en-US" altLang="ko-KR" sz="2000" dirty="0"/>
              </a:p>
              <a:p>
                <a:r>
                  <a:rPr lang="en-US" altLang="ko-KR" sz="2000" dirty="0" smtClean="0"/>
                  <a:t>Mass accretion rate</a:t>
                </a:r>
                <a:br>
                  <a:rPr lang="en-US" altLang="ko-KR" sz="2000" dirty="0" smtClean="0"/>
                </a:br>
                <a:r>
                  <a:rPr lang="en-US" altLang="ko-KR" sz="2000" dirty="0" smtClean="0"/>
                  <a:t> is an eigenvalue.</a:t>
                </a:r>
              </a:p>
            </p:txBody>
          </p:sp>
        </mc:Choice>
        <mc:Fallback xmlns="">
          <p:sp>
            <p:nvSpPr>
              <p:cNvPr id="6451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457200" y="1600200"/>
                <a:ext cx="7570788" cy="4525963"/>
              </a:xfrm>
              <a:blipFill rotWithShape="0">
                <a:blip r:embed="rId2"/>
                <a:stretch>
                  <a:fillRect l="-725" t="-148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4520" name="Picture 8" descr="shoot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2565400"/>
            <a:ext cx="3887787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슬라이드 번호 개체 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77088-A072-4B58-B8BA-19F9F1FA9563}" type="slidenum">
              <a:rPr lang="en-US" altLang="ko-KR" smtClean="0"/>
              <a:pPr/>
              <a:t>16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3055811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Flow Properties</a:t>
            </a:r>
          </a:p>
        </p:txBody>
      </p:sp>
      <p:grpSp>
        <p:nvGrpSpPr>
          <p:cNvPr id="67591" name="Group 7"/>
          <p:cNvGrpSpPr>
            <a:grpSpLocks/>
          </p:cNvGrpSpPr>
          <p:nvPr/>
        </p:nvGrpSpPr>
        <p:grpSpPr bwMode="auto">
          <a:xfrm>
            <a:off x="2051050" y="1341438"/>
            <a:ext cx="5060950" cy="5094287"/>
            <a:chOff x="1292" y="845"/>
            <a:chExt cx="3188" cy="3209"/>
          </a:xfrm>
        </p:grpSpPr>
        <p:pic>
          <p:nvPicPr>
            <p:cNvPr id="67588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2" y="845"/>
              <a:ext cx="3188" cy="32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589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1655" y="2058"/>
                  <a:ext cx="635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r>
                    <a:rPr lang="en-US" altLang="ko-KR" sz="1600" dirty="0" smtClean="0">
                      <a:solidFill>
                        <a:srgbClr val="C00000"/>
                      </a:solidFill>
                      <a:latin typeface="+mn-ea"/>
                      <a:ea typeface="+mn-ea"/>
                    </a:rPr>
                    <a:t>high</a:t>
                  </a:r>
                  <a:r>
                    <a:rPr lang="en-US" altLang="ko-KR" sz="1600" b="1" dirty="0" smtClean="0">
                      <a:solidFill>
                        <a:srgbClr val="C00000"/>
                      </a:solidFill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ko-KR" sz="1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  <m:sub>
                          <m:r>
                            <a:rPr lang="en-US" altLang="ko-KR" sz="1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𝒐𝒖𝒕</m:t>
                          </m:r>
                        </m:sub>
                      </m:sSub>
                    </m:oMath>
                  </a14:m>
                  <a:endParaRPr lang="en-US" altLang="ko-KR" sz="16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67589" name="Text 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655" y="2058"/>
                  <a:ext cx="635" cy="213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3636" t="-5455" b="-23636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590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2109" y="1434"/>
                  <a:ext cx="602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en-US" altLang="ko-KR" sz="1600" dirty="0" smtClean="0">
                      <a:solidFill>
                        <a:srgbClr val="C00000"/>
                      </a:solidFill>
                      <a:latin typeface="+mn-ea"/>
                      <a:ea typeface="+mn-ea"/>
                    </a:rPr>
                    <a:t>low</a:t>
                  </a:r>
                  <a:r>
                    <a:rPr lang="en-US" altLang="ko-KR" sz="1600" b="1" dirty="0" smtClean="0">
                      <a:solidFill>
                        <a:srgbClr val="C00000"/>
                      </a:solidFill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ko-KR" sz="1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  <m:sub>
                          <m:r>
                            <a:rPr lang="en-US" altLang="ko-KR" sz="1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𝒐𝒖𝒕</m:t>
                          </m:r>
                        </m:sub>
                      </m:sSub>
                    </m:oMath>
                  </a14:m>
                  <a:endParaRPr lang="en-US" altLang="ko-KR" sz="16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67590" name="Text 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109" y="1434"/>
                  <a:ext cx="602" cy="213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l="-3185" t="-5357" b="-21429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6DF75-3BD3-4B1D-8418-6288CE0DD614}" type="slidenum">
              <a:rPr lang="en-US" altLang="ko-KR" smtClean="0"/>
              <a:pPr/>
              <a:t>17</a:t>
            </a:fld>
            <a:r>
              <a:rPr lang="en-US" altLang="ko-KR" smtClean="0"/>
              <a:t>/32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3290791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Mass Accretion Rate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611" name="Rectangle 3"/>
              <p:cNvSpPr>
                <a:spLocks noGrp="1" noChangeArrowheads="1"/>
              </p:cNvSpPr>
              <p:nvPr>
                <p:ph type="body" sz="half" idx="1"/>
              </p:nvPr>
            </p:nvSpPr>
            <p:spPr/>
            <p:txBody>
              <a:bodyPr/>
              <a:lstStyle/>
              <a:p>
                <a:r>
                  <a:rPr lang="en-US" altLang="ko-KR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𝑜𝑢𝑡</m:t>
                        </m:r>
                      </m:sub>
                    </m:sSub>
                    <m:r>
                      <a:rPr lang="en-US" altLang="ko-KR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altLang="ko-KR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ko-KR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altLang="ko-KR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altLang="ko-KR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altLang="ko-KR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altLang="ko-KR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altLang="ko-KR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altLang="ko-KR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altLang="ko-KR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altLang="ko-KR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altLang="ko-KR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altLang="ko-KR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2400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acc>
                          <m:accPr>
                            <m:chr m:val="̇"/>
                            <m:ctrlPr>
                              <a:rPr lang="en-US" altLang="ko-KR" sz="24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ko-KR" sz="24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e>
                        </m:acc>
                      </m:num>
                      <m:den>
                        <m:sSub>
                          <m:sSubPr>
                            <m:ctrlPr>
                              <a:rPr lang="en-US" altLang="ko-KR" sz="2400" b="0" i="1" dirty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̇"/>
                                <m:ctrlPr>
                                  <a:rPr lang="en-US" altLang="ko-KR" sz="2400" b="0" i="1" dirty="0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ko-KR" sz="2400" b="0" i="1" dirty="0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𝑀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ko-KR" sz="2400" b="0" i="1" dirty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sub>
                        </m:sSub>
                      </m:den>
                    </m:f>
                    <m:r>
                      <a:rPr lang="en-US" altLang="ko-KR" sz="2400" i="1" dirty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≅</m:t>
                    </m:r>
                    <m:r>
                      <a:rPr lang="en-US" altLang="ko-KR" sz="2400" b="0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  <m:r>
                      <a:rPr lang="en-US" altLang="ko-KR" sz="2400" b="0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sSup>
                      <m:sSupPr>
                        <m:ctrlPr>
                          <a:rPr lang="en-US" altLang="ko-KR" sz="2400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ko-KR" sz="2400" b="0" i="1" dirty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ko-KR" sz="20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ko-KR" sz="2000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2000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𝑗</m:t>
                                    </m:r>
                                  </m:e>
                                  <m:sub>
                                    <m:r>
                                      <a:rPr lang="en-US" altLang="ko-KR" sz="2000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𝑜𝑢𝑡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ko-KR" sz="2000" b="0" i="1" smtClean="0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2000" b="0" i="1" smtClean="0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𝑗</m:t>
                                    </m:r>
                                  </m:e>
                                  <m:sub>
                                    <m:r>
                                      <a:rPr lang="en-US" altLang="ko-KR" sz="2000" b="0" i="1" smtClean="0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𝐵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ko-KR" sz="2400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sup>
                    </m:sSup>
                  </m:oMath>
                </a14:m>
                <a:endParaRPr lang="en-US" altLang="ko-KR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8611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blipFill rotWithShape="0">
                <a:blip r:embed="rId2"/>
                <a:stretch>
                  <a:fillRect l="-2715" t="-242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그룹 2"/>
          <p:cNvGrpSpPr/>
          <p:nvPr/>
        </p:nvGrpSpPr>
        <p:grpSpPr>
          <a:xfrm>
            <a:off x="3419872" y="1505581"/>
            <a:ext cx="4694461" cy="4318462"/>
            <a:chOff x="3419872" y="1505581"/>
            <a:chExt cx="4694461" cy="4318462"/>
          </a:xfrm>
        </p:grpSpPr>
        <p:grpSp>
          <p:nvGrpSpPr>
            <p:cNvPr id="68618" name="Group 10"/>
            <p:cNvGrpSpPr>
              <a:grpSpLocks/>
            </p:cNvGrpSpPr>
            <p:nvPr/>
          </p:nvGrpSpPr>
          <p:grpSpPr bwMode="auto">
            <a:xfrm>
              <a:off x="4047158" y="1505581"/>
              <a:ext cx="4067175" cy="3883024"/>
              <a:chOff x="2178" y="1071"/>
              <a:chExt cx="2562" cy="2446"/>
            </a:xfrm>
          </p:grpSpPr>
          <p:pic>
            <p:nvPicPr>
              <p:cNvPr id="68614" name="Picture 6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86" t="4767" r="4543" b="9499"/>
              <a:stretch>
                <a:fillRect/>
              </a:stretch>
            </p:blipFill>
            <p:spPr bwMode="auto">
              <a:xfrm>
                <a:off x="2178" y="1071"/>
                <a:ext cx="2562" cy="24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68617" name="Line 9"/>
              <p:cNvSpPr>
                <a:spLocks noChangeShapeType="1"/>
              </p:cNvSpPr>
              <p:nvPr/>
            </p:nvSpPr>
            <p:spPr bwMode="auto">
              <a:xfrm>
                <a:off x="2371" y="1497"/>
                <a:ext cx="2268" cy="0"/>
              </a:xfrm>
              <a:prstGeom prst="line">
                <a:avLst/>
              </a:prstGeom>
              <a:noFill/>
              <a:ln w="25400">
                <a:solidFill>
                  <a:srgbClr val="FF99CC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/>
                <p:cNvSpPr txBox="1"/>
                <p:nvPr/>
              </p:nvSpPr>
              <p:spPr>
                <a:xfrm>
                  <a:off x="5782469" y="5229200"/>
                  <a:ext cx="884858" cy="59484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ko-KR" sz="16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altLang="ko-KR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e>
                                  <m:sub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𝑜𝑢𝑡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e>
                                  <m:sub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sub>
                                </m:sSub>
                              </m:den>
                            </m:f>
                          </m:e>
                        </m:func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2" name="TextBox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82469" y="5229200"/>
                  <a:ext cx="884858" cy="594843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3419872" y="2492896"/>
                  <a:ext cx="830164" cy="65030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ko-KR" sz="16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altLang="ko-KR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acc>
                                  <m:accPr>
                                    <m:chr m:val="̇"/>
                                    <m:ctrlP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</m:acc>
                              </m:num>
                              <m:den>
                                <m:sSub>
                                  <m:sSubPr>
                                    <m:ctrlP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̇"/>
                                        <m:ctrlPr>
                                          <a:rPr lang="en-US" altLang="ko-KR" sz="16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altLang="ko-KR" sz="1600" b="0" i="1" smtClean="0">
                                            <a:latin typeface="Cambria Math" panose="02040503050406030204" pitchFamily="18" charset="0"/>
                                          </a:rPr>
                                          <m:t>𝑀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sub>
                                </m:sSub>
                              </m:den>
                            </m:f>
                          </m:e>
                        </m:func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19872" y="2492896"/>
                  <a:ext cx="830164" cy="650306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" name="슬라이드 번호 개체 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77088-A072-4B58-B8BA-19F9F1FA9563}" type="slidenum">
              <a:rPr lang="en-US" altLang="ko-KR" smtClean="0"/>
              <a:pPr/>
              <a:t>18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9940179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Park (2009)</a:t>
            </a:r>
            <a:endParaRPr lang="en-US" altLang="ko-K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707" name="Rectangle 3"/>
              <p:cNvSpPr>
                <a:spLocks noGrp="1" noChangeArrowheads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ko-KR" sz="2800" dirty="0" smtClean="0"/>
                  <a:t>Mass </a:t>
                </a:r>
                <a:r>
                  <a:rPr lang="en-US" altLang="ko-KR" sz="2800" dirty="0"/>
                  <a:t>Accretion Rate of Rotating Viscous Accretion Flow</a:t>
                </a:r>
              </a:p>
              <a:p>
                <a:pPr lvl="1"/>
                <a:r>
                  <a:rPr lang="en-US" altLang="ko-KR" sz="2400" dirty="0" smtClean="0"/>
                  <a:t>depends on the angular momentum of the surrounding gas and</a:t>
                </a:r>
              </a:p>
              <a:p>
                <a:pPr lvl="1"/>
                <a:r>
                  <a:rPr lang="en-US" altLang="ko-KR" sz="2400" dirty="0" smtClean="0"/>
                  <a:t>can </a:t>
                </a:r>
                <a:r>
                  <a:rPr lang="en-US" altLang="ko-KR" sz="2400" dirty="0"/>
                  <a:t>be much smaller than the Bondi </a:t>
                </a:r>
                <a:r>
                  <a:rPr lang="en-US" altLang="ko-KR" sz="2400" dirty="0" smtClean="0"/>
                  <a:t>rate</a:t>
                </a:r>
              </a:p>
              <a:p>
                <a:pPr lvl="1"/>
                <a:r>
                  <a:rPr lang="en-US" altLang="ko-KR" sz="2400" dirty="0" smtClean="0"/>
                  <a:t>roughly proportional to </a:t>
                </a:r>
                <a14:m>
                  <m:oMath xmlns:m="http://schemas.openxmlformats.org/officeDocument/2006/math"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altLang="ko-KR" sz="2400" dirty="0" smtClean="0"/>
                  <a:t> and inversely proportional to the angular momentum of the gas</a:t>
                </a:r>
                <a:endParaRPr lang="en-US" altLang="ko-KR" sz="2400" dirty="0"/>
              </a:p>
            </p:txBody>
          </p:sp>
        </mc:Choice>
        <mc:Fallback xmlns="">
          <p:sp>
            <p:nvSpPr>
              <p:cNvPr id="7270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 rotWithShape="0">
                <a:blip r:embed="rId2"/>
                <a:stretch>
                  <a:fillRect l="-1391" t="-238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6DF75-3BD3-4B1D-8418-6288CE0DD614}" type="slidenum">
              <a:rPr lang="en-US" altLang="ko-KR" smtClean="0"/>
              <a:pPr/>
              <a:t>19</a:t>
            </a:fld>
            <a:r>
              <a:rPr lang="en-US" altLang="ko-KR" smtClean="0"/>
              <a:t>/32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590154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dirty="0" smtClean="0"/>
              <a:t>Definitions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8835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628650" y="1825625"/>
                <a:ext cx="8263830" cy="4351338"/>
              </a:xfrm>
            </p:spPr>
            <p:txBody>
              <a:bodyPr>
                <a:normAutofit/>
              </a:bodyPr>
              <a:lstStyle/>
              <a:p>
                <a:pPr marL="514350" indent="-514350">
                  <a:buFont typeface="+mj-lt"/>
                  <a:buAutoNum type="arabicPeriod"/>
                  <a:defRPr/>
                </a:pPr>
                <a:r>
                  <a:rPr lang="en-US" altLang="ko-KR" sz="2400" dirty="0" smtClean="0"/>
                  <a:t>Efficiency:			</a:t>
                </a:r>
                <a14:m>
                  <m:oMath xmlns:m="http://schemas.openxmlformats.org/officeDocument/2006/math">
                    <m:r>
                      <a:rPr lang="en-US" altLang="ko-KR" sz="2200" i="1">
                        <a:latin typeface="Cambria Math" panose="02040503050406030204" pitchFamily="18" charset="0"/>
                      </a:rPr>
                      <m:t>𝜀</m:t>
                    </m:r>
                    <m:r>
                      <a:rPr lang="en-US" altLang="ko-KR" sz="2200" i="1">
                        <a:latin typeface="Cambria Math" panose="02040503050406030204" pitchFamily="18" charset="0"/>
                      </a:rPr>
                      <m:t>≡</m:t>
                    </m:r>
                    <m:f>
                      <m:fPr>
                        <m:ctrlPr>
                          <a:rPr lang="en-US" altLang="ko-KR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200" i="1">
                            <a:latin typeface="Cambria Math" panose="02040503050406030204" pitchFamily="18" charset="0"/>
                          </a:rPr>
                          <m:t>𝐿</m:t>
                        </m:r>
                      </m:num>
                      <m:den>
                        <m:acc>
                          <m:accPr>
                            <m:chr m:val="̇"/>
                            <m:ctrlPr>
                              <a:rPr lang="en-US" altLang="ko-KR" sz="22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sz="22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  <m:sSup>
                          <m:sSupPr>
                            <m:ctrlPr>
                              <a:rPr lang="en-US" altLang="ko-KR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2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altLang="ko-KR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altLang="ko-KR" sz="2200" dirty="0"/>
              </a:p>
              <a:p>
                <a:pPr marL="514350" indent="-514350">
                  <a:buFont typeface="+mj-lt"/>
                  <a:buAutoNum type="arabicPeriod"/>
                  <a:defRPr/>
                </a:pPr>
                <a:r>
                  <a:rPr lang="en-US" altLang="ko-KR" sz="2400" dirty="0" smtClean="0"/>
                  <a:t>Eddington luminosity: </a:t>
                </a:r>
              </a:p>
              <a:p>
                <a:pPr marL="342900" lvl="1" indent="0">
                  <a:buNone/>
                  <a:defRPr/>
                </a:pPr>
                <a:r>
                  <a:rPr lang="en-US" altLang="ko-KR" b="0" dirty="0"/>
                  <a:t>	</a:t>
                </a:r>
                <a:r>
                  <a:rPr lang="en-US" altLang="ko-KR" b="0" dirty="0" smtClean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</m:sSub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𝐺𝑀</m:t>
                        </m:r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𝑇h</m:t>
                            </m:r>
                          </m:sub>
                        </m:sSub>
                      </m:den>
                    </m:f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=1.3×</m:t>
                    </m:r>
                    <m:sSup>
                      <m:sSup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38</m:t>
                        </m:r>
                      </m:sup>
                    </m:sSup>
                    <m:f>
                      <m:f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num>
                      <m:den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𝑆𝑢𝑛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ko-KR" sz="2400" dirty="0" smtClean="0"/>
                  <a:t> </a:t>
                </a:r>
                <a:r>
                  <a:rPr lang="en-US" altLang="ko-KR" sz="2000" dirty="0" smtClean="0"/>
                  <a:t>ergs/s</a:t>
                </a:r>
              </a:p>
              <a:p>
                <a:pPr marL="514350" indent="-514350">
                  <a:buFont typeface="+mj-lt"/>
                  <a:buAutoNum type="arabicPeriod"/>
                  <a:defRPr/>
                </a:pPr>
                <a:r>
                  <a:rPr lang="en-US" altLang="ko-KR" sz="2400" dirty="0" smtClean="0"/>
                  <a:t>Eddington mass accretion rate:</a:t>
                </a:r>
                <a:r>
                  <a:rPr lang="en-US" altLang="ko-KR" sz="2800" dirty="0" smtClean="0"/>
                  <a:t>	</a:t>
                </a:r>
                <a:endParaRPr lang="en-US" altLang="ko-KR" sz="2800" dirty="0"/>
              </a:p>
              <a:p>
                <a:pPr marL="342900" lvl="1" indent="0">
                  <a:buNone/>
                  <a:defRPr/>
                </a:pPr>
                <a:r>
                  <a:rPr lang="en-US" altLang="ko-KR" sz="2800" b="0" dirty="0" smtClean="0"/>
                  <a:t>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altLang="ko-KR" sz="240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sz="2400" b="0" i="1" dirty="0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r>
                          <a:rPr lang="en-US" altLang="ko-KR" sz="2400" b="0" i="1" dirty="0" smtClean="0"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</m:sSub>
                    <m:r>
                      <a:rPr lang="en-US" altLang="ko-KR" sz="2400" b="0" i="1" dirty="0" smtClean="0">
                        <a:latin typeface="Cambria Math" panose="02040503050406030204" pitchFamily="18" charset="0"/>
                      </a:rPr>
                      <m:t>≡</m:t>
                    </m:r>
                    <m:sSub>
                      <m:sSubPr>
                        <m:ctrlPr>
                          <a:rPr lang="en-US" altLang="ko-KR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dirty="0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ko-KR" sz="2400" b="0" i="1" dirty="0" smtClean="0"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</m:sSub>
                    <m:r>
                      <a:rPr lang="en-US" altLang="ko-KR" sz="2400" b="0" i="1" dirty="0" smtClean="0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altLang="ko-KR" sz="24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b="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altLang="ko-KR" sz="2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ko-KR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ko-KR" sz="24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ko-KR" sz="2400" i="1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ko-KR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−9</m:t>
                        </m:r>
                      </m:sup>
                    </m:sSup>
                    <m:f>
                      <m:fPr>
                        <m:ctrlPr>
                          <a:rPr lang="en-US" altLang="ko-KR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𝑀</m:t>
                        </m:r>
                      </m:num>
                      <m:den>
                        <m:sSub>
                          <m:sSubPr>
                            <m:ctrlPr>
                              <a:rPr lang="en-US" altLang="ko-K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𝑆𝑢𝑛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ko-KR" sz="2400" dirty="0" smtClean="0"/>
                  <a:t> </a:t>
                </a:r>
                <a:r>
                  <a:rPr lang="en-US" altLang="ko-KR" sz="2000" dirty="0" smtClean="0"/>
                  <a:t>M</a:t>
                </a:r>
                <a:r>
                  <a:rPr lang="en-US" altLang="ko-KR" sz="2000" baseline="-25000" dirty="0" smtClean="0"/>
                  <a:t>sun</a:t>
                </a:r>
                <a:r>
                  <a:rPr lang="en-US" altLang="ko-KR" sz="2000" dirty="0" smtClean="0"/>
                  <a:t>/yr</a:t>
                </a:r>
                <a:endParaRPr lang="en-US" altLang="ko-KR" sz="2000" dirty="0"/>
              </a:p>
              <a:p>
                <a:pPr marL="514350" indent="-514350">
                  <a:buFont typeface="+mj-lt"/>
                  <a:buAutoNum type="arabicPeriod"/>
                  <a:defRPr/>
                </a:pPr>
                <a:r>
                  <a:rPr lang="en-US" altLang="ko-KR" sz="2400" dirty="0" smtClean="0"/>
                  <a:t>Luminosity: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≡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</m:sSub>
                  </m:oMath>
                </a14:m>
                <a:endParaRPr lang="en-US" altLang="ko-KR" sz="2400" dirty="0" smtClean="0"/>
              </a:p>
              <a:p>
                <a:pPr marL="514350" indent="-514350">
                  <a:buFont typeface="+mj-lt"/>
                  <a:buAutoNum type="arabicPeriod"/>
                  <a:defRPr/>
                </a:pPr>
                <a:r>
                  <a:rPr lang="en-US" altLang="ko-KR" sz="2400" dirty="0" smtClean="0"/>
                  <a:t>Mass accretion rate:			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altLang="ko-KR" sz="2400" b="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ko-KR" sz="2400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acc>
                    <m:r>
                      <a:rPr lang="en-US" altLang="ko-KR" sz="2400" b="0" i="1" dirty="0" smtClean="0">
                        <a:latin typeface="Cambria Math" panose="02040503050406030204" pitchFamily="18" charset="0"/>
                      </a:rPr>
                      <m:t>≡</m:t>
                    </m:r>
                    <m:acc>
                      <m:accPr>
                        <m:chr m:val="̇"/>
                        <m:ctrlPr>
                          <a:rPr lang="en-US" altLang="ko-KR" sz="2400" b="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ko-KR" sz="2400" b="0" i="1" dirty="0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acc>
                    <m:r>
                      <a:rPr lang="en-US" altLang="ko-KR" sz="2400" b="0" i="1" dirty="0" smtClean="0"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en-US" altLang="ko-KR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altLang="ko-KR" sz="2400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sz="2400" i="1" dirty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r>
                          <a:rPr lang="en-US" altLang="ko-KR" sz="2400" i="1" dirty="0"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</m:sSub>
                  </m:oMath>
                </a14:m>
                <a:endParaRPr lang="en-US" altLang="ko-KR" sz="2400" dirty="0" smtClean="0"/>
              </a:p>
            </p:txBody>
          </p:sp>
        </mc:Choice>
        <mc:Fallback xmlns="">
          <p:sp>
            <p:nvSpPr>
              <p:cNvPr id="24883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1825625"/>
                <a:ext cx="8263830" cy="4351338"/>
              </a:xfrm>
              <a:blipFill rotWithShape="0">
                <a:blip r:embed="rId3"/>
                <a:stretch>
                  <a:fillRect l="-959" t="-98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6DF75-3BD3-4B1D-8418-6288CE0DD614}" type="slidenum">
              <a:rPr lang="en-US" altLang="ko-KR" smtClean="0"/>
              <a:pPr/>
              <a:t>2</a:t>
            </a:fld>
            <a:r>
              <a:rPr lang="en-US" altLang="ko-KR" smtClean="0"/>
              <a:t>/32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00716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Narayan &amp; Fabian (2011)</a:t>
            </a:r>
            <a:endParaRPr lang="ko-KR" altLang="en-US"/>
          </a:p>
        </p:txBody>
      </p:sp>
      <p:sp>
        <p:nvSpPr>
          <p:cNvPr id="9" name="내용 개체 틀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Bondi flow from a slowly rotating hot atmosphere</a:t>
            </a:r>
          </a:p>
          <a:p>
            <a:r>
              <a:rPr lang="en-US" altLang="ko-KR" dirty="0" smtClean="0"/>
              <a:t>Solutions have similar properties.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303" y="2852936"/>
            <a:ext cx="3105585" cy="29554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2790478"/>
            <a:ext cx="3170978" cy="3080315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6DF75-3BD3-4B1D-8418-6288CE0DD614}" type="slidenum">
              <a:rPr lang="en-US" altLang="ko-KR" smtClean="0"/>
              <a:pPr/>
              <a:t>20</a:t>
            </a:fld>
            <a:r>
              <a:rPr lang="en-US" altLang="ko-KR" smtClean="0"/>
              <a:t>/32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0760157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discrepancy?</a:t>
            </a:r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64559" y="2136756"/>
            <a:ext cx="3738436" cy="3524492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55" y="2136756"/>
            <a:ext cx="3989361" cy="3596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563888" y="5195545"/>
                <a:ext cx="864916" cy="5377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US" altLang="ko-K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ko-K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en-US" altLang="ko-K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ko-K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en-US" altLang="ko-K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𝑚𝑠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5195545"/>
                <a:ext cx="864916" cy="53771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6DF75-3BD3-4B1D-8418-6288CE0DD614}" type="slidenum">
              <a:rPr lang="en-US" altLang="ko-KR" smtClean="0"/>
              <a:pPr/>
              <a:t>21</a:t>
            </a:fld>
            <a:r>
              <a:rPr lang="en-US" altLang="ko-KR" smtClean="0"/>
              <a:t>/32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3923890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Generalized Bondi Flow</a:t>
            </a:r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내용 개체 틀 8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ko-KR" dirty="0" smtClean="0"/>
                  <a:t>Rotating viscous </a:t>
                </a:r>
                <a:r>
                  <a:rPr lang="en-US" altLang="ko-KR" dirty="0" err="1" smtClean="0"/>
                  <a:t>polytropic</a:t>
                </a:r>
                <a:r>
                  <a:rPr lang="en-US" altLang="ko-KR" dirty="0" smtClean="0"/>
                  <a:t> accretion flow</a:t>
                </a:r>
              </a:p>
              <a:p>
                <a:r>
                  <a:rPr lang="en-US" altLang="ko-KR" dirty="0" smtClean="0"/>
                  <a:t>Better comparison with Bondi flow</a:t>
                </a:r>
              </a:p>
              <a:p>
                <a:r>
                  <a:rPr lang="en-US" altLang="ko-KR" dirty="0" smtClean="0"/>
                  <a:t>Slim disk approximation</a:t>
                </a:r>
                <a:br>
                  <a:rPr lang="en-US" altLang="ko-KR" dirty="0" smtClean="0"/>
                </a:br>
                <a:endParaRPr lang="en-US" altLang="ko-KR" dirty="0"/>
              </a:p>
              <a:p>
                <a:r>
                  <a:rPr lang="en-US" altLang="ko-KR" dirty="0" smtClean="0"/>
                  <a:t>Flow properties and mass accretion rate dependence on</a:t>
                </a:r>
                <a:br>
                  <a:rPr lang="en-US" altLang="ko-KR" dirty="0" smtClean="0"/>
                </a:br>
                <a:r>
                  <a:rPr lang="en-US" altLang="ko-KR" dirty="0"/>
                  <a:t/>
                </a:r>
                <a:br>
                  <a:rPr lang="en-US" altLang="ko-KR" dirty="0"/>
                </a:br>
                <a:r>
                  <a:rPr lang="en-US" altLang="ko-KR" dirty="0" smtClean="0"/>
                  <a:t>			</a:t>
                </a:r>
                <a14:m>
                  <m:oMath xmlns:m="http://schemas.openxmlformats.org/officeDocument/2006/math"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altLang="ko-KR" sz="2400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</m:oMath>
                </a14:m>
                <a:r>
                  <a:rPr lang="en-US" altLang="ko-KR" sz="2400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</m:oMath>
                </a14:m>
                <a:endParaRPr lang="en-US" altLang="ko-KR" dirty="0" smtClean="0"/>
              </a:p>
            </p:txBody>
          </p:sp>
        </mc:Choice>
        <mc:Fallback xmlns="">
          <p:sp>
            <p:nvSpPr>
              <p:cNvPr id="9" name="내용 개체 틀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773" t="-168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6DF75-3BD3-4B1D-8418-6288CE0DD614}" type="slidenum">
              <a:rPr lang="en-US" altLang="ko-KR" smtClean="0"/>
              <a:pPr/>
              <a:t>22</a:t>
            </a:fld>
            <a:r>
              <a:rPr lang="en-US" altLang="ko-KR" smtClean="0"/>
              <a:t>/32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620031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Equations</a:t>
            </a:r>
            <a:endParaRPr lang="en-US" altLang="ko-KR" dirty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2000" dirty="0"/>
              <a:t>Mass conservation</a:t>
            </a:r>
          </a:p>
          <a:p>
            <a:endParaRPr lang="en-US" altLang="ko-KR" sz="2000" dirty="0"/>
          </a:p>
          <a:p>
            <a:r>
              <a:rPr lang="en-US" altLang="ko-KR" sz="2000" dirty="0"/>
              <a:t>Radial momentum</a:t>
            </a:r>
          </a:p>
          <a:p>
            <a:endParaRPr lang="en-US" altLang="ko-KR" sz="2000" dirty="0"/>
          </a:p>
          <a:p>
            <a:r>
              <a:rPr lang="en-US" altLang="ko-KR" sz="2000" dirty="0"/>
              <a:t>Angular momentum </a:t>
            </a:r>
          </a:p>
          <a:p>
            <a:endParaRPr lang="en-US" altLang="ko-KR" sz="2000" dirty="0"/>
          </a:p>
          <a:p>
            <a:r>
              <a:rPr lang="en-US" altLang="ko-KR" sz="2000" dirty="0" smtClean="0"/>
              <a:t>Equation of State</a:t>
            </a:r>
            <a:endParaRPr lang="en-US" altLang="ko-KR" sz="2000" dirty="0"/>
          </a:p>
          <a:p>
            <a:endParaRPr lang="en-US" altLang="ko-KR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932040" y="3947841"/>
                <a:ext cx="1975028" cy="7273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e>
                                    <m:sub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</a:rPr>
                                        <m:t>𝑜𝑢𝑡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sup>
                      </m:sSup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3947841"/>
                <a:ext cx="1975028" cy="72731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932040" y="1857507"/>
                <a:ext cx="1705210" cy="31752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acc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=−4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𝜌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1857507"/>
                <a:ext cx="1705210" cy="317523"/>
              </a:xfrm>
              <a:prstGeom prst="rect">
                <a:avLst/>
              </a:prstGeom>
              <a:blipFill rotWithShape="0">
                <a:blip r:embed="rId3"/>
                <a:stretch>
                  <a:fillRect l="-2143" t="-13462" b="-3461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932040" y="2461461"/>
                <a:ext cx="3627083" cy="6364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f>
                        <m:f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</m:num>
                        <m:den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𝑑𝑟</m:t>
                          </m:r>
                        </m:den>
                      </m:f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n-US" altLang="ko-KR" sz="2000" b="0" i="0" smtClean="0">
                                  <a:latin typeface="Cambria Math" panose="02040503050406030204" pitchFamily="18" charset="0"/>
                                </a:rPr>
                                <m:t>Ω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sub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ko-KR" sz="2000" b="0" i="0" smtClean="0">
                                  <a:latin typeface="Cambria Math" panose="02040503050406030204" pitchFamily="18" charset="0"/>
                                </a:rPr>
                                <m:t>Ω</m:t>
                              </m:r>
                            </m:e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den>
                      </m:f>
                      <m:f>
                        <m:f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𝑑𝑃</m:t>
                          </m:r>
                        </m:num>
                        <m:den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𝑑𝑟</m:t>
                          </m:r>
                        </m:den>
                      </m:f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2461461"/>
                <a:ext cx="3627083" cy="63645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932040" y="3352545"/>
                <a:ext cx="259250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𝜌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ko-KR" sz="2000" b="0" i="0" smtClean="0">
                              <a:latin typeface="Cambria Math" panose="02040503050406030204" pitchFamily="18" charset="0"/>
                            </a:rPr>
                            <m:t>Ω</m:t>
                          </m:r>
                          <m:sSup>
                            <m:s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ko-K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𝑟𝑃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3352545"/>
                <a:ext cx="2592505" cy="307777"/>
              </a:xfrm>
              <a:prstGeom prst="rect">
                <a:avLst/>
              </a:prstGeom>
              <a:blipFill rotWithShape="0">
                <a:blip r:embed="rId5"/>
                <a:stretch>
                  <a:fillRect l="-1412" r="-1412" b="-38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6DF75-3BD3-4B1D-8418-6288CE0DD614}" type="slidenum">
              <a:rPr lang="en-US" altLang="ko-KR" smtClean="0"/>
              <a:pPr/>
              <a:t>23</a:t>
            </a:fld>
            <a:r>
              <a:rPr lang="en-US" altLang="ko-KR" smtClean="0"/>
              <a:t>/32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3322680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ko-KR" dirty="0" smtClean="0"/>
                  <a:t>Boundary Conditions</a:t>
                </a:r>
              </a:p>
              <a:p>
                <a:pPr lvl="1"/>
                <a:r>
                  <a:rPr lang="en-US" altLang="ko-KR" dirty="0"/>
                  <a:t>O</a:t>
                </a:r>
                <a:r>
                  <a:rPr lang="en-US" altLang="ko-KR" dirty="0" smtClean="0"/>
                  <a:t>uter boundary: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endParaRPr lang="en-US" altLang="ko-KR" dirty="0" smtClean="0"/>
              </a:p>
              <a:p>
                <a:pPr lvl="2"/>
                <a:r>
                  <a:rPr lang="en-US" altLang="ko-KR" dirty="0" smtClean="0"/>
                  <a:t>gas density</a:t>
                </a:r>
              </a:p>
              <a:p>
                <a:pPr lvl="2"/>
                <a:r>
                  <a:rPr lang="en-US" altLang="ko-KR" dirty="0" smtClean="0"/>
                  <a:t>gas temperature</a:t>
                </a:r>
              </a:p>
              <a:p>
                <a:pPr lvl="2"/>
                <a:r>
                  <a:rPr lang="en-US" altLang="ko-KR" dirty="0" smtClean="0"/>
                  <a:t>gas specific angular momentum</a:t>
                </a:r>
              </a:p>
              <a:p>
                <a:pPr lvl="1"/>
                <a:r>
                  <a:rPr lang="en-US" altLang="ko-KR" dirty="0" smtClean="0"/>
                  <a:t>Inner boundary: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=3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𝑆𝑐h</m:t>
                        </m:r>
                      </m:sub>
                    </m:sSub>
                  </m:oMath>
                </a14:m>
                <a:endParaRPr lang="en-US" altLang="ko-KR" dirty="0" smtClean="0"/>
              </a:p>
              <a:p>
                <a:pPr lvl="2"/>
                <a:r>
                  <a:rPr lang="en-US" altLang="ko-KR" dirty="0" smtClean="0"/>
                  <a:t>no torque condition (automatically satisfied)</a:t>
                </a:r>
              </a:p>
              <a:p>
                <a:r>
                  <a:rPr lang="en-US" altLang="ko-KR" dirty="0" smtClean="0"/>
                  <a:t>Gravitational Potential</a:t>
                </a:r>
              </a:p>
              <a:p>
                <a:pPr lvl="1"/>
                <a:r>
                  <a:rPr lang="en-US" altLang="ko-KR" dirty="0" err="1" smtClean="0"/>
                  <a:t>Paczynski</a:t>
                </a:r>
                <a:r>
                  <a:rPr lang="en-US" altLang="ko-KR" dirty="0" smtClean="0"/>
                  <a:t>-Wiita potential</a:t>
                </a:r>
              </a:p>
              <a:p>
                <a:pPr marL="342900" lvl="1" indent="0">
                  <a:buNone/>
                </a:pPr>
                <a:r>
                  <a:rPr lang="en-US" altLang="ko-KR" dirty="0" smtClean="0"/>
                  <a:t>	</a:t>
                </a:r>
                <a:r>
                  <a:rPr lang="en-US" altLang="ko-KR" dirty="0"/>
                  <a:t>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ko-KR" sz="2000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sub>
                      <m:sup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d>
                      <m:d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≡</m:t>
                    </m:r>
                    <m:f>
                      <m:f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𝐺𝑀</m:t>
                        </m:r>
                      </m:num>
                      <m:den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sSup>
                          <m:sSupPr>
                            <m:ctrlPr>
                              <a:rPr lang="en-US" altLang="ko-KR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ko-KR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ko-KR" sz="20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US" altLang="ko-KR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</a:rPr>
                                      <m:t>𝑆𝑐h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ko-KR" altLang="en-US"/>
              </a:p>
            </p:txBody>
          </p:sp>
        </mc:Choice>
        <mc:Fallback xmlns=""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773" t="-168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6DF75-3BD3-4B1D-8418-6288CE0DD614}" type="slidenum">
              <a:rPr lang="en-US" altLang="ko-KR" smtClean="0"/>
              <a:pPr/>
              <a:t>24</a:t>
            </a:fld>
            <a:r>
              <a:rPr lang="en-US" altLang="ko-KR" smtClean="0"/>
              <a:t>/32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6406580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Flow profiles</a:t>
            </a:r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1556792"/>
            <a:ext cx="4904855" cy="4536504"/>
          </a:xfrm>
          <a:prstGeom prst="rect">
            <a:avLst/>
          </a:prstGeom>
        </p:spPr>
      </p:pic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6DF75-3BD3-4B1D-8418-6288CE0DD614}" type="slidenum">
              <a:rPr lang="en-US" altLang="ko-KR" smtClean="0"/>
              <a:pPr/>
              <a:t>25</a:t>
            </a:fld>
            <a:r>
              <a:rPr lang="en-US" altLang="ko-KR" smtClean="0"/>
              <a:t>/32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1062340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ko-KR" dirty="0" smtClean="0"/>
                  <a:t>Dependence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altLang="ko-KR" dirty="0" smtClean="0"/>
                  <a:t> (or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</m:oMath>
                </a14:m>
                <a:r>
                  <a:rPr lang="en-US" altLang="ko-KR" dirty="0" smtClean="0"/>
                  <a:t>)</a:t>
                </a:r>
              </a:p>
              <a:p>
                <a:r>
                  <a:rPr lang="en-US" altLang="ko-KR" dirty="0" smtClean="0"/>
                  <a:t>Dependence on viscosity parameter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endParaRPr lang="en-US" altLang="ko-KR" dirty="0" smtClean="0"/>
              </a:p>
            </p:txBody>
          </p:sp>
        </mc:Choice>
        <mc:Fallback xmlns=""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773" t="-168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960" y="2858296"/>
            <a:ext cx="3672408" cy="35260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직사각형 4"/>
              <p:cNvSpPr/>
              <p:nvPr/>
            </p:nvSpPr>
            <p:spPr>
              <a:xfrm>
                <a:off x="1475656" y="3861048"/>
                <a:ext cx="2257349" cy="7688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en-US" altLang="ko-KR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altLang="ko-KR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𝑀</m:t>
                              </m:r>
                            </m:e>
                          </m:acc>
                        </m:num>
                        <m:den>
                          <m:sSub>
                            <m:sSubPr>
                              <m:ctrlPr>
                                <a:rPr lang="en-US" altLang="ko-KR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altLang="ko-KR" i="1" dirty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ko-KR" i="1" dirty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𝑀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ko-KR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𝐵</m:t>
                              </m:r>
                            </m:sub>
                          </m:sSub>
                        </m:den>
                      </m:f>
                      <m:r>
                        <a:rPr lang="en-US" altLang="ko-KR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≅</m:t>
                      </m:r>
                      <m:d>
                        <m:dPr>
                          <m:ctrlPr>
                            <a:rPr lang="en-US" altLang="ko-KR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ko-KR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altLang="ko-KR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en-US" altLang="ko-KR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0.1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en-US" altLang="ko-KR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ko-KR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ko-KR" sz="1600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ko-KR" sz="1600" i="1">
                                          <a:solidFill>
                                            <a:srgbClr val="7030A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1600" i="1">
                                          <a:solidFill>
                                            <a:srgbClr val="7030A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e>
                                    <m:sub>
                                      <m:r>
                                        <a:rPr lang="en-US" altLang="ko-KR" sz="1600" i="1">
                                          <a:solidFill>
                                            <a:srgbClr val="7030A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𝑜𝑢𝑡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ko-KR" sz="1600" i="1">
                                          <a:solidFill>
                                            <a:srgbClr val="7030A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1600" i="1">
                                          <a:solidFill>
                                            <a:srgbClr val="7030A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e>
                                    <m:sub>
                                      <m:r>
                                        <a:rPr lang="en-US" altLang="ko-KR" sz="1600" i="1">
                                          <a:solidFill>
                                            <a:srgbClr val="7030A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𝐵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altLang="ko-KR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altLang="ko-KR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직사각형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3861048"/>
                <a:ext cx="2257349" cy="76880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6DF75-3BD3-4B1D-8418-6288CE0DD614}" type="slidenum">
              <a:rPr lang="en-US" altLang="ko-KR" smtClean="0"/>
              <a:pPr/>
              <a:t>26</a:t>
            </a:fld>
            <a:r>
              <a:rPr lang="en-US" altLang="ko-KR" smtClean="0"/>
              <a:t>/32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0213914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ko-KR" dirty="0" smtClean="0"/>
                  <a:t>Dependence adiabatic index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endParaRPr lang="en-US" altLang="ko-KR" dirty="0" smtClean="0"/>
              </a:p>
              <a:p>
                <a:pPr lvl="1"/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acc>
                    <m:r>
                      <a:rPr lang="en-US" altLang="ko-KR" b="0" i="1" dirty="0" smtClean="0"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en-US" altLang="ko-KR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altLang="ko-KR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b="0" i="1" dirty="0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r>
                          <a:rPr lang="en-US" altLang="ko-KR" b="0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altLang="ko-KR" dirty="0" smtClean="0"/>
                  <a:t> insensitive to </a:t>
                </a:r>
                <a14:m>
                  <m:oMath xmlns:m="http://schemas.openxmlformats.org/officeDocument/2006/math">
                    <m:r>
                      <a:rPr lang="en-US" altLang="ko-KR" i="1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altLang="ko-KR" dirty="0" smtClean="0"/>
                  <a:t>.</a:t>
                </a:r>
                <a:endParaRPr lang="en-US" altLang="ko-KR" dirty="0"/>
              </a:p>
              <a:p>
                <a:pPr lvl="1"/>
                <a:endParaRPr lang="en-US" altLang="ko-KR" dirty="0" smtClean="0"/>
              </a:p>
            </p:txBody>
          </p:sp>
        </mc:Choice>
        <mc:Fallback xmlns=""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773" t="-168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7864" y="2420888"/>
            <a:ext cx="4320480" cy="4081833"/>
          </a:xfrm>
          <a:prstGeom prst="rect">
            <a:avLst/>
          </a:prstGeom>
        </p:spPr>
      </p:pic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6DF75-3BD3-4B1D-8418-6288CE0DD614}" type="slidenum">
              <a:rPr lang="en-US" altLang="ko-KR" smtClean="0"/>
              <a:pPr/>
              <a:t>27</a:t>
            </a:fld>
            <a:r>
              <a:rPr lang="en-US" altLang="ko-KR" smtClean="0"/>
              <a:t>/32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1495466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dirty="0" smtClean="0"/>
              <a:t>Outflows</a:t>
            </a:r>
            <a:endParaRPr lang="ko-KR" altLang="en-US" dirty="0" smtClean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4526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ko-KR" sz="2400" dirty="0" smtClean="0"/>
              <a:t>Inflow-outflow by</a:t>
            </a:r>
          </a:p>
          <a:p>
            <a:pPr lvl="1" eaLnBrk="1" hangingPunct="1">
              <a:defRPr/>
            </a:pPr>
            <a:r>
              <a:rPr lang="en-US" altLang="ko-KR" sz="2000" dirty="0" smtClean="0"/>
              <a:t>hydrodynamic process</a:t>
            </a:r>
          </a:p>
          <a:p>
            <a:pPr lvl="1" eaLnBrk="1" hangingPunct="1">
              <a:defRPr/>
            </a:pPr>
            <a:r>
              <a:rPr lang="en-US" altLang="ko-KR" sz="2000" dirty="0" smtClean="0"/>
              <a:t>magnetic process</a:t>
            </a:r>
          </a:p>
          <a:p>
            <a:pPr lvl="1" eaLnBrk="1" hangingPunct="1">
              <a:defRPr/>
            </a:pPr>
            <a:r>
              <a:rPr lang="en-US" altLang="ko-KR" sz="2000" dirty="0" err="1" smtClean="0"/>
              <a:t>radiative</a:t>
            </a:r>
            <a:r>
              <a:rPr lang="en-US" altLang="ko-KR" sz="2000" dirty="0" smtClean="0"/>
              <a:t> process</a:t>
            </a:r>
          </a:p>
          <a:p>
            <a:pPr eaLnBrk="1" hangingPunct="1">
              <a:defRPr/>
            </a:pPr>
            <a:r>
              <a:rPr lang="en-US" altLang="ko-KR" sz="2400" dirty="0" smtClean="0"/>
              <a:t>Radiation driven outflow (WADAF, WCDAF)</a:t>
            </a:r>
          </a:p>
          <a:p>
            <a:pPr lvl="1" eaLnBrk="1" hangingPunct="1">
              <a:defRPr/>
            </a:pPr>
            <a:r>
              <a:rPr lang="en-US" altLang="ko-KR" sz="2000" dirty="0" smtClean="0"/>
              <a:t>Park &amp; </a:t>
            </a:r>
            <a:r>
              <a:rPr lang="en-US" altLang="ko-KR" sz="2000" dirty="0" err="1" smtClean="0"/>
              <a:t>Ostriker</a:t>
            </a:r>
            <a:r>
              <a:rPr lang="en-US" altLang="ko-KR" sz="2000" dirty="0" smtClean="0"/>
              <a:t> 2001, 2007</a:t>
            </a:r>
          </a:p>
          <a:p>
            <a:pPr eaLnBrk="1" hangingPunct="1">
              <a:defRPr/>
            </a:pPr>
            <a:r>
              <a:rPr lang="en-US" altLang="ko-KR" sz="2400" dirty="0" err="1" smtClean="0"/>
              <a:t>ADiabatic</a:t>
            </a:r>
            <a:r>
              <a:rPr lang="en-US" altLang="ko-KR" sz="2400" dirty="0" smtClean="0"/>
              <a:t> Inflow-Outflow Solution (ADIOS)</a:t>
            </a:r>
          </a:p>
          <a:p>
            <a:pPr lvl="1" eaLnBrk="1" hangingPunct="1">
              <a:defRPr/>
            </a:pPr>
            <a:r>
              <a:rPr lang="en-US" altLang="ko-KR" sz="2000" dirty="0" err="1" smtClean="0"/>
              <a:t>Blandford</a:t>
            </a:r>
            <a:r>
              <a:rPr lang="en-US" altLang="ko-KR" sz="2000" dirty="0" smtClean="0"/>
              <a:t> &amp; </a:t>
            </a:r>
            <a:r>
              <a:rPr lang="en-US" altLang="ko-KR" sz="2000" dirty="0" err="1" smtClean="0"/>
              <a:t>Begelman</a:t>
            </a:r>
            <a:r>
              <a:rPr lang="en-US" altLang="ko-KR" sz="2000" dirty="0" smtClean="0"/>
              <a:t> 1999</a:t>
            </a:r>
          </a:p>
          <a:p>
            <a:pPr lvl="1" eaLnBrk="1" hangingPunct="1">
              <a:defRPr/>
            </a:pPr>
            <a:r>
              <a:rPr lang="en-US" altLang="ko-KR" sz="2000" dirty="0" smtClean="0"/>
              <a:t>simple scaling assumption</a:t>
            </a:r>
          </a:p>
          <a:p>
            <a:pPr>
              <a:defRPr/>
            </a:pPr>
            <a:r>
              <a:rPr lang="en-US" altLang="ko-KR" sz="2300" dirty="0" smtClean="0"/>
              <a:t>Numerical Simulations</a:t>
            </a:r>
          </a:p>
          <a:p>
            <a:pPr lvl="1">
              <a:defRPr/>
            </a:pPr>
            <a:r>
              <a:rPr lang="en-US" altLang="ko-KR" sz="2000" dirty="0" smtClean="0"/>
              <a:t>Li, Ostriker &amp; </a:t>
            </a:r>
            <a:r>
              <a:rPr lang="en-US" altLang="ko-KR" sz="2000" dirty="0" err="1" smtClean="0"/>
              <a:t>Sunyaev</a:t>
            </a:r>
            <a:r>
              <a:rPr lang="en-US" altLang="ko-KR" sz="2000" dirty="0" smtClean="0"/>
              <a:t> 2013</a:t>
            </a:r>
          </a:p>
          <a:p>
            <a:pPr marL="457200" lvl="1" indent="0" eaLnBrk="1" hangingPunct="1">
              <a:buFont typeface="Wingdings" panose="05000000000000000000" pitchFamily="2" charset="2"/>
              <a:buNone/>
              <a:defRPr/>
            </a:pPr>
            <a:endParaRPr lang="ko-KR" altLang="en-US" sz="2000" dirty="0" smtClean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6DF75-3BD3-4B1D-8418-6288CE0DD614}" type="slidenum">
              <a:rPr lang="en-US" altLang="ko-KR" smtClean="0"/>
              <a:pPr/>
              <a:t>28</a:t>
            </a:fld>
            <a:r>
              <a:rPr lang="en-US" altLang="ko-KR" smtClean="0"/>
              <a:t>/32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6685472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Equations for Accretion with Outflow</a:t>
            </a:r>
            <a:endParaRPr lang="en-US" altLang="ko-KR" dirty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2000" dirty="0" err="1" smtClean="0"/>
              <a:t>Blanford</a:t>
            </a:r>
            <a:r>
              <a:rPr lang="en-US" altLang="ko-KR" sz="2000" dirty="0" smtClean="0"/>
              <a:t> &amp; </a:t>
            </a:r>
            <a:r>
              <a:rPr lang="en-US" altLang="ko-KR" sz="2000" dirty="0" err="1" smtClean="0"/>
              <a:t>Begelman</a:t>
            </a:r>
            <a:r>
              <a:rPr lang="en-US" altLang="ko-KR" sz="2000" dirty="0" smtClean="0"/>
              <a:t> (1999)</a:t>
            </a:r>
          </a:p>
          <a:p>
            <a:pPr lvl="1"/>
            <a:r>
              <a:rPr lang="en-US" altLang="ko-KR" sz="1700" dirty="0" smtClean="0"/>
              <a:t>Simple scaling model for Advection-Dominated Inflow-Outflow Solutions (ADIOS)</a:t>
            </a:r>
          </a:p>
          <a:p>
            <a:pPr lvl="1"/>
            <a:endParaRPr lang="en-US" altLang="ko-KR" sz="1700" dirty="0" smtClean="0"/>
          </a:p>
          <a:p>
            <a:r>
              <a:rPr lang="en-US" altLang="ko-KR" sz="2000" dirty="0" smtClean="0"/>
              <a:t>Mass </a:t>
            </a:r>
            <a:r>
              <a:rPr lang="en-US" altLang="ko-KR" sz="2000" dirty="0"/>
              <a:t>conservation</a:t>
            </a:r>
          </a:p>
          <a:p>
            <a:endParaRPr lang="en-US" altLang="ko-KR" sz="2000" dirty="0"/>
          </a:p>
          <a:p>
            <a:r>
              <a:rPr lang="en-US" altLang="ko-KR" sz="2000" dirty="0"/>
              <a:t>Radial momentum</a:t>
            </a:r>
          </a:p>
          <a:p>
            <a:endParaRPr lang="en-US" altLang="ko-KR" sz="2000" dirty="0"/>
          </a:p>
          <a:p>
            <a:r>
              <a:rPr lang="en-US" altLang="ko-KR" sz="2000" dirty="0"/>
              <a:t>Angular momentum </a:t>
            </a:r>
          </a:p>
          <a:p>
            <a:endParaRPr lang="en-US" altLang="ko-KR" sz="2000" dirty="0"/>
          </a:p>
          <a:p>
            <a:r>
              <a:rPr lang="en-US" altLang="ko-KR" sz="2000" dirty="0" smtClean="0"/>
              <a:t>Equation of State</a:t>
            </a:r>
            <a:endParaRPr lang="en-US" altLang="ko-KR" sz="2000" dirty="0"/>
          </a:p>
          <a:p>
            <a:endParaRPr lang="en-US" altLang="ko-KR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139952" y="5062091"/>
                <a:ext cx="1975028" cy="7273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e>
                                    <m:sub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</a:rPr>
                                        <m:t>𝑜𝑢𝑡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sup>
                      </m:sSup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5062091"/>
                <a:ext cx="1975028" cy="72731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139952" y="2780928"/>
                <a:ext cx="3805401" cy="7273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acc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=−4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𝜌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</m:acc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</a:rPr>
                                        <m:t>𝑜𝑢𝑡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altLang="ko-KR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2780928"/>
                <a:ext cx="3805401" cy="72731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139952" y="3575711"/>
                <a:ext cx="3627083" cy="6364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f>
                        <m:f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</m:num>
                        <m:den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𝑑𝑟</m:t>
                          </m:r>
                        </m:den>
                      </m:f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n-US" altLang="ko-KR" sz="2000" b="0" i="0" smtClean="0">
                                  <a:latin typeface="Cambria Math" panose="02040503050406030204" pitchFamily="18" charset="0"/>
                                </a:rPr>
                                <m:t>Ω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sub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ko-KR" sz="2000" b="0" i="0" smtClean="0">
                                  <a:latin typeface="Cambria Math" panose="02040503050406030204" pitchFamily="18" charset="0"/>
                                </a:rPr>
                                <m:t>Ω</m:t>
                              </m:r>
                            </m:e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den>
                      </m:f>
                      <m:f>
                        <m:f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𝑑𝑃</m:t>
                          </m:r>
                        </m:num>
                        <m:den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𝑑𝑟</m:t>
                          </m:r>
                        </m:den>
                      </m:f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3575711"/>
                <a:ext cx="3627083" cy="63645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139952" y="4466795"/>
                <a:ext cx="3986796" cy="5823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00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(1−</m:t>
                          </m:r>
                          <m:sSub>
                            <m:sSubPr>
                              <m:ctrlPr>
                                <a:rPr lang="en-US" altLang="ko-KR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ko-KR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𝐵𝐵</m:t>
                              </m:r>
                            </m:sub>
                          </m:sSub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m:rPr>
                              <m:sty m:val="p"/>
                            </m:rPr>
                            <a:rPr lang="en-US" altLang="ko-KR" sz="2000">
                              <a:latin typeface="Cambria Math" panose="02040503050406030204" pitchFamily="18" charset="0"/>
                            </a:rPr>
                            <m:t>Ω</m:t>
                          </m:r>
                          <m:sSup>
                            <m:sSup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ko-K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20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e>
                                <m:sub>
                                  <m:r>
                                    <a:rPr lang="en-US" altLang="ko-KR" sz="20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num>
                            <m:den>
                              <m:sSup>
                                <m:sSupPr>
                                  <m:ctrlPr>
                                    <a:rPr lang="en-US" altLang="ko-K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ko-KR" sz="20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US" altLang="ko-KR" sz="20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𝑟𝑃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4466795"/>
                <a:ext cx="3986796" cy="58233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6DF75-3BD3-4B1D-8418-6288CE0DD614}" type="slidenum">
              <a:rPr lang="en-US" altLang="ko-KR" smtClean="0"/>
              <a:pPr/>
              <a:t>29</a:t>
            </a:fld>
            <a:r>
              <a:rPr lang="en-US" altLang="ko-KR" smtClean="0"/>
              <a:t>/32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359143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r>
              <a:rPr lang="en-US" altLang="ko-KR" sz="4000" dirty="0" smtClean="0">
                <a:solidFill>
                  <a:srgbClr val="800000"/>
                </a:solidFill>
              </a:rPr>
              <a:t>Efficiency</a:t>
            </a:r>
            <a:endParaRPr lang="en-US" altLang="ko-KR" sz="40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6803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Flow profiles</a:t>
            </a:r>
            <a:endParaRPr lang="ko-KR" altLang="en-US" sz="280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578" y="1839363"/>
            <a:ext cx="4192103" cy="408870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780462" y="5928071"/>
                <a:ext cx="15121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  <m:t>𝐵𝐵</m:t>
                          </m:r>
                        </m:sub>
                      </m:sSub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ko-KR" altLang="en-US" sz="1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0462" y="5928071"/>
                <a:ext cx="1512168" cy="307777"/>
              </a:xfrm>
              <a:prstGeom prst="rect">
                <a:avLst/>
              </a:prstGeom>
              <a:blipFill rotWithShape="0">
                <a:blip r:embed="rId3"/>
                <a:stretch>
                  <a:fillRect b="-980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572000" y="5928070"/>
                <a:ext cx="17865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  <m:t>𝐵𝐵</m:t>
                          </m:r>
                        </m:sub>
                      </m:sSub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ko-KR" altLang="en-US" sz="1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5928070"/>
                <a:ext cx="1786548" cy="307777"/>
              </a:xfrm>
              <a:prstGeom prst="rect">
                <a:avLst/>
              </a:prstGeom>
              <a:blipFill rotWithShape="0">
                <a:blip r:embed="rId4"/>
                <a:stretch>
                  <a:fillRect b="-980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2843808" y="1426472"/>
            <a:ext cx="15616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>
                <a:latin typeface="+mn-ea"/>
                <a:ea typeface="+mn-ea"/>
              </a:rPr>
              <a:t>magnetic wind</a:t>
            </a:r>
            <a:endParaRPr lang="ko-KR" altLang="en-US" sz="1600">
              <a:latin typeface="+mn-ea"/>
              <a:ea typeface="+mn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16016" y="1426472"/>
            <a:ext cx="12795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>
                <a:latin typeface="+mn-ea"/>
                <a:ea typeface="+mn-ea"/>
              </a:rPr>
              <a:t>gas outflow</a:t>
            </a:r>
            <a:endParaRPr lang="ko-KR" altLang="en-US" sz="1600">
              <a:latin typeface="+mn-ea"/>
              <a:ea typeface="+mn-ea"/>
            </a:endParaRPr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6DF75-3BD3-4B1D-8418-6288CE0DD614}" type="slidenum">
              <a:rPr lang="en-US" altLang="ko-KR" smtClean="0"/>
              <a:pPr/>
              <a:t>30</a:t>
            </a:fld>
            <a:r>
              <a:rPr lang="en-US" altLang="ko-KR" smtClean="0"/>
              <a:t>/32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9568330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Mass accretion rate</a:t>
            </a:r>
            <a:endParaRPr lang="ko-KR" altLang="en-US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내용 개체 틀 5"/>
              <p:cNvSpPr>
                <a:spLocks noGrp="1"/>
              </p:cNvSpPr>
              <p:nvPr>
                <p:ph idx="1"/>
              </p:nvPr>
            </p:nvSpPr>
            <p:spPr>
              <a:xfrm>
                <a:off x="628650" y="1825625"/>
                <a:ext cx="3151262" cy="4351338"/>
              </a:xfrm>
            </p:spPr>
            <p:txBody>
              <a:bodyPr/>
              <a:lstStyle/>
              <a:p>
                <a:r>
                  <a:rPr lang="en-US" altLang="ko-KR" dirty="0" smtClean="0"/>
                  <a:t>No dependence on mass loss parameter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altLang="ko-KR" dirty="0" smtClean="0"/>
                  <a:t>.</a:t>
                </a:r>
              </a:p>
              <a:p>
                <a:r>
                  <a:rPr lang="en-US" altLang="ko-KR" dirty="0" smtClean="0"/>
                  <a:t>Dependence on angular momentum </a:t>
                </a:r>
                <a:r>
                  <a:rPr lang="en-US" altLang="ko-KR" dirty="0"/>
                  <a:t>loss parameter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𝐵𝐵</m:t>
                        </m:r>
                      </m:sub>
                    </m:sSub>
                  </m:oMath>
                </a14:m>
                <a:r>
                  <a:rPr lang="en-US" altLang="ko-KR" dirty="0" smtClean="0"/>
                  <a:t>:</a:t>
                </a:r>
                <a:endParaRPr lang="en-US" altLang="ko-KR" dirty="0"/>
              </a:p>
              <a:p>
                <a:endParaRPr lang="ko-KR" altLang="en-US" dirty="0"/>
              </a:p>
            </p:txBody>
          </p:sp>
        </mc:Choice>
        <mc:Fallback xmlns="">
          <p:sp>
            <p:nvSpPr>
              <p:cNvPr id="6" name="내용 개체 틀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1825625"/>
                <a:ext cx="3151262" cy="4351338"/>
              </a:xfrm>
              <a:blipFill rotWithShape="0">
                <a:blip r:embed="rId2"/>
                <a:stretch>
                  <a:fillRect l="-1934" t="-1681" r="-154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1920" y="1990380"/>
            <a:ext cx="4465610" cy="418658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직사각형 4"/>
              <p:cNvSpPr/>
              <p:nvPr/>
            </p:nvSpPr>
            <p:spPr>
              <a:xfrm>
                <a:off x="1124160" y="3573016"/>
                <a:ext cx="2367719" cy="7200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ko-KR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altLang="ko-KR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ko-KR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𝑀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ko-KR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𝐴𝐷𝐼𝑂𝑆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ko-KR" i="1" dirty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altLang="ko-KR" i="1" dirty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ko-KR" i="1" dirty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𝑀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ko-KR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𝐴𝐷𝐴𝐹</m:t>
                              </m:r>
                            </m:sub>
                          </m:sSub>
                        </m:den>
                      </m:f>
                      <m:r>
                        <a:rPr lang="en-US" altLang="ko-KR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~</m:t>
                      </m:r>
                      <m:sSup>
                        <m:sSupPr>
                          <m:ctrlPr>
                            <a:rPr lang="en-US" altLang="ko-KR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ko-KR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altLang="ko-KR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ko-KR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ko-KR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𝐵𝐵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altLang="ko-KR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altLang="ko-K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직사각형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4160" y="3573016"/>
                <a:ext cx="2367719" cy="72000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6DF75-3BD3-4B1D-8418-6288CE0DD614}" type="slidenum">
              <a:rPr lang="en-US" altLang="ko-KR" smtClean="0"/>
              <a:pPr/>
              <a:t>31</a:t>
            </a:fld>
            <a:r>
              <a:rPr lang="en-US" altLang="ko-KR" smtClean="0"/>
              <a:t>/32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3027573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Implications</a:t>
            </a:r>
            <a:endParaRPr lang="ko-KR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내용 개체 틀 8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ko-KR" dirty="0" smtClean="0"/>
                  <a:t>Outflows are ubiquitous in hot accretion disk flow.</a:t>
                </a:r>
              </a:p>
              <a:p>
                <a:r>
                  <a:rPr lang="en-US" altLang="ko-KR" dirty="0" smtClean="0"/>
                  <a:t>Mass </a:t>
                </a:r>
                <a:r>
                  <a:rPr lang="en-US" altLang="ko-KR" dirty="0" err="1" smtClean="0"/>
                  <a:t>infall</a:t>
                </a:r>
                <a:r>
                  <a:rPr lang="en-US" altLang="ko-KR" dirty="0" smtClean="0"/>
                  <a:t> rate (at outer boundary) can increase if outflow carries angular momentum.</a:t>
                </a:r>
              </a:p>
              <a:p>
                <a:r>
                  <a:rPr lang="en-US" altLang="ko-KR" dirty="0" smtClean="0"/>
                  <a:t>However, the actual mass accreted into the horizon can be much smaller than the mass </a:t>
                </a:r>
                <a:r>
                  <a:rPr lang="en-US" altLang="ko-KR" dirty="0" err="1" smtClean="0"/>
                  <a:t>infall</a:t>
                </a:r>
                <a:r>
                  <a:rPr lang="en-US" altLang="ko-KR" dirty="0" smtClean="0"/>
                  <a:t> rate.</a:t>
                </a:r>
              </a:p>
              <a:p>
                <a:pPr lvl="1"/>
                <a:r>
                  <a:rPr lang="en-US" altLang="ko-KR" dirty="0" smtClean="0"/>
                  <a:t>Blandford &amp; </a:t>
                </a:r>
                <a:r>
                  <a:rPr lang="en-US" altLang="ko-KR" dirty="0" err="1" smtClean="0"/>
                  <a:t>Begelman</a:t>
                </a:r>
                <a:r>
                  <a:rPr lang="en-US" altLang="ko-KR" dirty="0"/>
                  <a:t> (1999</a:t>
                </a:r>
                <a:r>
                  <a:rPr lang="en-US" altLang="ko-KR"/>
                  <a:t>): </a:t>
                </a:r>
                <a:r>
                  <a:rPr lang="en-US" altLang="ko-KR" smtClean="0"/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r>
                          <a:rPr lang="en-US" altLang="ko-KR" i="1" dirty="0">
                            <a:latin typeface="Cambria Math" panose="02040503050406030204" pitchFamily="18" charset="0"/>
                          </a:rPr>
                          <m:t>𝑎𝑐𝑐</m:t>
                        </m:r>
                      </m:sub>
                    </m:sSub>
                    <m:r>
                      <a:rPr lang="en-US" altLang="ko-KR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sSup>
                      <m:sSupPr>
                        <m:ctrlPr>
                          <a:rPr lang="en-US" altLang="ko-KR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ko-KR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ko-KR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ko-KR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altLang="ko-KR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𝑖𝑛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ko-KR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altLang="ko-KR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𝑜𝑢𝑡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ko-KR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p>
                    </m:sSup>
                    <m:sSub>
                      <m:sSubPr>
                        <m:ctrlPr>
                          <a:rPr lang="en-US" altLang="ko-KR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altLang="ko-KR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r>
                          <a:rPr lang="en-US" altLang="ko-KR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𝑖𝑛𝑓𝑎𝑙𝑙</m:t>
                        </m:r>
                      </m:sub>
                    </m:sSub>
                  </m:oMath>
                </a14:m>
                <a:endParaRPr lang="en-US" altLang="ko-KR" dirty="0" smtClean="0"/>
              </a:p>
              <a:p>
                <a:pPr lvl="1"/>
                <a:r>
                  <a:rPr lang="en-US" altLang="ko-KR" dirty="0" smtClean="0"/>
                  <a:t>Li, Ostriker &amp; </a:t>
                </a:r>
                <a:r>
                  <a:rPr lang="en-US" altLang="ko-KR" dirty="0" err="1" smtClean="0"/>
                  <a:t>Sunyaev</a:t>
                </a:r>
                <a:r>
                  <a:rPr lang="en-US" altLang="ko-KR" dirty="0" smtClean="0"/>
                  <a:t> </a:t>
                </a:r>
                <a:r>
                  <a:rPr lang="en-US" altLang="ko-KR" dirty="0" smtClean="0"/>
                  <a:t>(2013):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r>
                          <a:rPr lang="en-US" altLang="ko-KR" b="0" i="1" dirty="0" smtClean="0">
                            <a:latin typeface="Cambria Math" panose="02040503050406030204" pitchFamily="18" charset="0"/>
                          </a:rPr>
                          <m:t>𝑎𝑐𝑐</m:t>
                        </m:r>
                      </m:sub>
                    </m:sSub>
                    <m:r>
                      <a:rPr lang="en-US" altLang="ko-KR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f>
                      <m:fPr>
                        <m:ctrlPr>
                          <a:rPr lang="en-US" altLang="ko-KR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100</m:t>
                        </m:r>
                      </m:den>
                    </m:f>
                    <m:sSub>
                      <m:sSubPr>
                        <m:ctrlPr>
                          <a:rPr lang="en-US" altLang="ko-KR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altLang="ko-KR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r>
                          <a:rPr lang="en-US" altLang="ko-KR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𝑖𝑛𝑓𝑎𝑙𝑙</m:t>
                        </m:r>
                      </m:sub>
                    </m:sSub>
                  </m:oMath>
                </a14:m>
                <a:endParaRPr lang="en-US" altLang="ko-KR" dirty="0" smtClean="0"/>
              </a:p>
              <a:p>
                <a:pPr lvl="1"/>
                <a:endParaRPr lang="en-US" altLang="ko-KR" dirty="0" smtClean="0"/>
              </a:p>
              <a:p>
                <a:r>
                  <a:rPr lang="en-US" altLang="ko-KR" dirty="0" smtClean="0">
                    <a:solidFill>
                      <a:srgbClr val="C00000"/>
                    </a:solidFill>
                  </a:rPr>
                  <a:t>How can black holes grow so fast if outflows prevent them to eat?</a:t>
                </a:r>
                <a:endParaRPr lang="en-US" altLang="ko-KR" dirty="0">
                  <a:solidFill>
                    <a:srgbClr val="C00000"/>
                  </a:solidFill>
                </a:endParaRPr>
              </a:p>
              <a:p>
                <a:pPr marL="0" indent="0">
                  <a:buNone/>
                </a:pPr>
                <a:endParaRPr lang="en-US" altLang="ko-KR" dirty="0" smtClean="0"/>
              </a:p>
              <a:p>
                <a:endParaRPr lang="ko-KR" altLang="en-US" dirty="0"/>
              </a:p>
            </p:txBody>
          </p:sp>
        </mc:Choice>
        <mc:Fallback>
          <p:sp>
            <p:nvSpPr>
              <p:cNvPr id="9" name="내용 개체 틀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773" t="-168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6DF75-3BD3-4B1D-8418-6288CE0DD614}" type="slidenum">
              <a:rPr lang="en-US" altLang="ko-KR" smtClean="0"/>
              <a:pPr/>
              <a:t>32</a:t>
            </a:fld>
            <a:r>
              <a:rPr lang="en-US" altLang="ko-KR" smtClean="0"/>
              <a:t>/32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126528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17"/>
          <p:cNvGrpSpPr>
            <a:grpSpLocks/>
          </p:cNvGrpSpPr>
          <p:nvPr/>
        </p:nvGrpSpPr>
        <p:grpSpPr bwMode="auto">
          <a:xfrm>
            <a:off x="1652588" y="1125538"/>
            <a:ext cx="6043613" cy="4679950"/>
            <a:chOff x="1041" y="709"/>
            <a:chExt cx="3807" cy="2948"/>
          </a:xfrm>
        </p:grpSpPr>
        <p:sp>
          <p:nvSpPr>
            <p:cNvPr id="6147" name="Oval 4"/>
            <p:cNvSpPr>
              <a:spLocks noChangeArrowheads="1"/>
            </p:cNvSpPr>
            <p:nvPr/>
          </p:nvSpPr>
          <p:spPr bwMode="auto">
            <a:xfrm>
              <a:off x="1656" y="2160"/>
              <a:ext cx="1497" cy="1497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32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ko-KR" altLang="en-US" sz="1800"/>
            </a:p>
          </p:txBody>
        </p:sp>
        <p:grpSp>
          <p:nvGrpSpPr>
            <p:cNvPr id="6148" name="Group 7"/>
            <p:cNvGrpSpPr>
              <a:grpSpLocks/>
            </p:cNvGrpSpPr>
            <p:nvPr/>
          </p:nvGrpSpPr>
          <p:grpSpPr bwMode="auto">
            <a:xfrm>
              <a:off x="1041" y="1551"/>
              <a:ext cx="706" cy="746"/>
              <a:chOff x="1630" y="1732"/>
              <a:chExt cx="706" cy="746"/>
            </a:xfrm>
          </p:grpSpPr>
          <p:sp>
            <p:nvSpPr>
              <p:cNvPr id="6156" name="Oval 5"/>
              <p:cNvSpPr>
                <a:spLocks noChangeArrowheads="1"/>
              </p:cNvSpPr>
              <p:nvPr/>
            </p:nvSpPr>
            <p:spPr bwMode="auto">
              <a:xfrm>
                <a:off x="1630" y="1732"/>
                <a:ext cx="136" cy="136"/>
              </a:xfrm>
              <a:prstGeom prst="ellipse">
                <a:avLst/>
              </a:prstGeom>
              <a:solidFill>
                <a:srgbClr val="FFCC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hlink"/>
                  </a:buClr>
                  <a:buFont typeface="Wingdings" panose="05000000000000000000" pitchFamily="2" charset="2"/>
                  <a:buBlip>
                    <a:blip r:embed="rId2"/>
                  </a:buBlip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Font typeface="Wingdings" panose="05000000000000000000" pitchFamily="2" charset="2"/>
                  <a:buBlip>
                    <a:blip r:embed="rId2"/>
                  </a:buBlip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Font typeface="Wingdings" panose="05000000000000000000" pitchFamily="2" charset="2"/>
                  <a:buBlip>
                    <a:blip r:embed="rId2"/>
                  </a:buBlip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Font typeface="Wingdings" panose="05000000000000000000" pitchFamily="2" charset="2"/>
                  <a:buBlip>
                    <a:blip r:embed="rId2"/>
                  </a:buBlip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Font typeface="Wingdings" panose="05000000000000000000" pitchFamily="2" charset="2"/>
                  <a:buBlip>
                    <a:blip r:embed="rId2"/>
                  </a:buBlip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Font typeface="Wingdings" panose="05000000000000000000" pitchFamily="2" charset="2"/>
                  <a:buBlip>
                    <a:blip r:embed="rId2"/>
                  </a:buBlip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Font typeface="Wingdings" panose="05000000000000000000" pitchFamily="2" charset="2"/>
                  <a:buBlip>
                    <a:blip r:embed="rId2"/>
                  </a:buBlip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ko-KR" altLang="en-US" sz="1800"/>
              </a:p>
            </p:txBody>
          </p:sp>
          <p:sp>
            <p:nvSpPr>
              <p:cNvPr id="6157" name="Line 6"/>
              <p:cNvSpPr>
                <a:spLocks noChangeShapeType="1"/>
              </p:cNvSpPr>
              <p:nvPr/>
            </p:nvSpPr>
            <p:spPr bwMode="auto">
              <a:xfrm>
                <a:off x="1746" y="1842"/>
                <a:ext cx="590" cy="6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</p:grpSp>
        <p:sp>
          <p:nvSpPr>
            <p:cNvPr id="6149" name="Oval 8"/>
            <p:cNvSpPr>
              <a:spLocks noChangeArrowheads="1"/>
            </p:cNvSpPr>
            <p:nvPr/>
          </p:nvSpPr>
          <p:spPr bwMode="auto">
            <a:xfrm>
              <a:off x="2401" y="890"/>
              <a:ext cx="363" cy="363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32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ko-KR" altLang="en-US" sz="1800"/>
            </a:p>
          </p:txBody>
        </p:sp>
        <p:sp>
          <p:nvSpPr>
            <p:cNvPr id="6150" name="Line 9"/>
            <p:cNvSpPr>
              <a:spLocks noChangeShapeType="1"/>
            </p:cNvSpPr>
            <p:nvPr/>
          </p:nvSpPr>
          <p:spPr bwMode="auto">
            <a:xfrm flipV="1">
              <a:off x="2401" y="1071"/>
              <a:ext cx="0" cy="9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none" w="lg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6151" name="Oval 10"/>
            <p:cNvSpPr>
              <a:spLocks noChangeArrowheads="1"/>
            </p:cNvSpPr>
            <p:nvPr/>
          </p:nvSpPr>
          <p:spPr bwMode="auto">
            <a:xfrm>
              <a:off x="2336" y="2024"/>
              <a:ext cx="136" cy="136"/>
            </a:xfrm>
            <a:prstGeom prst="ellipse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32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ko-KR" altLang="en-US" sz="1800"/>
            </a:p>
          </p:txBody>
        </p:sp>
        <p:sp>
          <p:nvSpPr>
            <p:cNvPr id="6152" name="Line 11"/>
            <p:cNvSpPr>
              <a:spLocks noChangeShapeType="1"/>
            </p:cNvSpPr>
            <p:nvPr/>
          </p:nvSpPr>
          <p:spPr bwMode="auto">
            <a:xfrm>
              <a:off x="2563" y="890"/>
              <a:ext cx="154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pic>
          <p:nvPicPr>
            <p:cNvPr id="6153" name="Picture 13" descr="powerplant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9" y="709"/>
              <a:ext cx="879" cy="10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55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2421" y="1406"/>
                  <a:ext cx="509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lr>
                      <a:schemeClr val="hlink"/>
                    </a:buClr>
                    <a:buFont typeface="Wingdings" panose="05000000000000000000" pitchFamily="2" charset="2"/>
                    <a:buBlip>
                      <a:blip r:embed="rId2"/>
                    </a:buBlip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Font typeface="Wingdings" panose="05000000000000000000" pitchFamily="2" charset="2"/>
                    <a:buBlip>
                      <a:blip r:embed="rId2"/>
                    </a:buBlip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Font typeface="Wingdings" panose="05000000000000000000" pitchFamily="2" charset="2"/>
                    <a:buBlip>
                      <a:blip r:embed="rId2"/>
                    </a:buBlip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Font typeface="Wingdings" panose="05000000000000000000" pitchFamily="2" charset="2"/>
                    <a:buBlip>
                      <a:blip r:embed="rId2"/>
                    </a:buBlip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Font typeface="Wingdings" panose="05000000000000000000" pitchFamily="2" charset="2"/>
                    <a:buBlip>
                      <a:blip r:embed="rId2"/>
                    </a:buBlip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Font typeface="Wingdings" panose="05000000000000000000" pitchFamily="2" charset="2"/>
                    <a:buBlip>
                      <a:blip r:embed="rId2"/>
                    </a:buBlip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Font typeface="Wingdings" panose="05000000000000000000" pitchFamily="2" charset="2"/>
                    <a:buBlip>
                      <a:blip r:embed="rId2"/>
                    </a:buBlip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𝜀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~1</m:t>
                        </m:r>
                      </m:oMath>
                    </m:oMathPara>
                  </a14:m>
                  <a:endParaRPr lang="en-US" altLang="ko-KR" sz="2400" dirty="0">
                    <a:latin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6155" name="Text 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421" y="1406"/>
                  <a:ext cx="509" cy="291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15"/>
              <p:cNvSpPr txBox="1">
                <a:spLocks noChangeArrowheads="1"/>
              </p:cNvSpPr>
              <p:nvPr/>
            </p:nvSpPr>
            <p:spPr bwMode="auto">
              <a:xfrm>
                <a:off x="1561413" y="3089334"/>
                <a:ext cx="808362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lr>
                    <a:schemeClr val="hlink"/>
                  </a:buClr>
                  <a:buFont typeface="Wingdings" panose="05000000000000000000" pitchFamily="2" charset="2"/>
                  <a:buBlip>
                    <a:blip r:embed="rId2"/>
                  </a:buBlip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Font typeface="Wingdings" panose="05000000000000000000" pitchFamily="2" charset="2"/>
                  <a:buBlip>
                    <a:blip r:embed="rId2"/>
                  </a:buBlip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Font typeface="Wingdings" panose="05000000000000000000" pitchFamily="2" charset="2"/>
                  <a:buBlip>
                    <a:blip r:embed="rId2"/>
                  </a:buBlip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Font typeface="Wingdings" panose="05000000000000000000" pitchFamily="2" charset="2"/>
                  <a:buBlip>
                    <a:blip r:embed="rId2"/>
                  </a:buBlip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Font typeface="Wingdings" panose="05000000000000000000" pitchFamily="2" charset="2"/>
                  <a:buBlip>
                    <a:blip r:embed="rId2"/>
                  </a:buBlip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Font typeface="Wingdings" panose="05000000000000000000" pitchFamily="2" charset="2"/>
                  <a:buBlip>
                    <a:blip r:embed="rId2"/>
                  </a:buBlip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Font typeface="Wingdings" panose="05000000000000000000" pitchFamily="2" charset="2"/>
                  <a:buBlip>
                    <a:blip r:embed="rId2"/>
                  </a:buBlip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𝜀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</a:rPr>
                        <m:t>~0</m:t>
                      </m:r>
                    </m:oMath>
                  </m:oMathPara>
                </a14:m>
                <a:endParaRPr lang="en-US" altLang="ko-KR" sz="2400" dirty="0"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 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61413" y="3089334"/>
                <a:ext cx="808362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8419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dirty="0" smtClean="0"/>
              <a:t>Efficiency </a:t>
            </a:r>
            <a:r>
              <a:rPr lang="en-US" altLang="ko-KR" dirty="0" smtClean="0"/>
              <a:t>of Accretion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8835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eaLnBrk="1" hangingPunct="1">
                  <a:defRPr/>
                </a:pPr>
                <a:r>
                  <a:rPr lang="en-US" altLang="ko-KR" sz="2800" dirty="0" smtClean="0"/>
                  <a:t>onto WD/NS</a:t>
                </a:r>
              </a:p>
              <a:p>
                <a:pPr lvl="1" eaLnBrk="1" hangingPunct="1">
                  <a:defRPr/>
                </a:pPr>
                <a:r>
                  <a:rPr lang="en-US" altLang="ko-KR" sz="2400" dirty="0" smtClean="0"/>
                  <a:t>energy emission efficiency fixed by the hard surface of the star</a:t>
                </a:r>
              </a:p>
              <a:p>
                <a:pPr lvl="2">
                  <a:defRPr/>
                </a:pPr>
                <a:r>
                  <a:rPr lang="en-US" altLang="ko-KR" sz="2000" i="1" dirty="0" smtClean="0"/>
                  <a:t> </a:t>
                </a:r>
                <a14:m>
                  <m:oMath xmlns:m="http://schemas.openxmlformats.org/officeDocument/2006/math">
                    <m:r>
                      <a:rPr lang="en-US" altLang="ko-KR" sz="2000" i="1">
                        <a:latin typeface="Cambria Math" panose="02040503050406030204" pitchFamily="18" charset="0"/>
                      </a:rPr>
                      <m:t>𝜀</m:t>
                    </m:r>
                    <m:r>
                      <a:rPr lang="en-US" altLang="ko-K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0.1</m:t>
                    </m:r>
                  </m:oMath>
                </a14:m>
                <a:endParaRPr lang="en-US" altLang="ko-KR" sz="2000" i="1" dirty="0"/>
              </a:p>
              <a:p>
                <a:pPr lvl="2" eaLnBrk="1" hangingPunct="1">
                  <a:defRPr/>
                </a:pPr>
                <a:r>
                  <a:rPr lang="en-US" altLang="ko-KR" sz="2000" dirty="0" smtClean="0"/>
                  <a:t>~ 10% of rest mass energy of accreted matter should be emitted regardless of how matter falls </a:t>
                </a:r>
                <a:r>
                  <a:rPr lang="en-US" altLang="ko-KR" sz="2000" dirty="0" smtClean="0"/>
                  <a:t>in</a:t>
                </a:r>
              </a:p>
              <a:p>
                <a:pPr lvl="2">
                  <a:defRPr/>
                </a:pPr>
                <a14:m>
                  <m:oMath xmlns:m="http://schemas.openxmlformats.org/officeDocument/2006/math"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𝐸𝑑𝑑</m:t>
                        </m:r>
                      </m:sub>
                    </m:sSub>
                  </m:oMath>
                </a14:m>
                <a:r>
                  <a:rPr lang="en-US" altLang="ko-KR" sz="2000" dirty="0" smtClean="0"/>
                  <a:t> means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acc>
                    <m:r>
                      <a:rPr lang="en-US" altLang="ko-KR" sz="2000" b="0" i="1" dirty="0" smtClean="0">
                        <a:latin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US" altLang="ko-KR" sz="20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000" b="0" i="1" dirty="0" smtClean="0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altLang="ko-KR" sz="2000" b="0" i="1" dirty="0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sSub>
                      <m:sSubPr>
                        <m:ctrlPr>
                          <a:rPr lang="en-US" altLang="ko-KR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altLang="ko-KR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sz="2000" b="0" i="1" dirty="0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r>
                          <a:rPr lang="en-US" altLang="ko-KR" sz="2000" b="0" i="1" dirty="0" smtClean="0">
                            <a:latin typeface="Cambria Math" panose="02040503050406030204" pitchFamily="18" charset="0"/>
                          </a:rPr>
                          <m:t>𝐸𝑑𝑑</m:t>
                        </m:r>
                      </m:sub>
                    </m:sSub>
                  </m:oMath>
                </a14:m>
                <a:r>
                  <a:rPr lang="en-US" altLang="ko-KR" sz="2000" dirty="0" smtClean="0"/>
                  <a:t>.</a:t>
                </a:r>
                <a:endParaRPr lang="en-US" altLang="ko-KR" sz="2000" dirty="0" smtClean="0"/>
              </a:p>
              <a:p>
                <a:pPr eaLnBrk="1" hangingPunct="1">
                  <a:defRPr/>
                </a:pPr>
                <a:r>
                  <a:rPr lang="en-US" altLang="ko-KR" sz="2800" dirty="0" smtClean="0"/>
                  <a:t>onto Black Holes</a:t>
                </a:r>
              </a:p>
              <a:p>
                <a:pPr lvl="1" eaLnBrk="1" hangingPunct="1">
                  <a:defRPr/>
                </a:pPr>
                <a:r>
                  <a:rPr lang="en-US" altLang="ko-KR" sz="2400" dirty="0" smtClean="0"/>
                  <a:t>no hard surface</a:t>
                </a:r>
              </a:p>
              <a:p>
                <a:pPr lvl="2">
                  <a:defRPr/>
                </a:pPr>
                <a14:m>
                  <m:oMath xmlns:m="http://schemas.openxmlformats.org/officeDocument/2006/math"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en-US" altLang="ko-K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altLang="ko-KR" sz="2000" i="1">
                        <a:latin typeface="Cambria Math" panose="02040503050406030204" pitchFamily="18" charset="0"/>
                      </a:rPr>
                      <m:t>𝜀</m:t>
                    </m:r>
                    <m:r>
                      <a:rPr lang="en-US" altLang="ko-K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altLang="ko-K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0.1 </m:t>
                    </m:r>
                  </m:oMath>
                </a14:m>
                <a:endParaRPr lang="en-US" altLang="ko-KR" sz="2000" dirty="0" smtClean="0"/>
              </a:p>
              <a:p>
                <a:pPr lvl="2">
                  <a:defRPr/>
                </a:pPr>
                <a:r>
                  <a:rPr lang="en-US" altLang="ko-KR" sz="2000" dirty="0" smtClean="0"/>
                  <a:t>Efficiency depends on the details of how matter falls </a:t>
                </a:r>
                <a:r>
                  <a:rPr lang="en-US" altLang="ko-KR" sz="2000" dirty="0" smtClean="0"/>
                  <a:t>in</a:t>
                </a:r>
              </a:p>
              <a:p>
                <a:pPr lvl="2">
                  <a:defRPr/>
                </a:pPr>
                <a14:m>
                  <m:oMath xmlns:m="http://schemas.openxmlformats.org/officeDocument/2006/math">
                    <m:r>
                      <a:rPr lang="en-US" altLang="ko-KR" sz="2000" i="1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altLang="ko-KR" sz="2000" i="1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altLang="ko-K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𝐸𝑑𝑑</m:t>
                        </m:r>
                      </m:sub>
                    </m:sSub>
                  </m:oMath>
                </a14:m>
                <a:r>
                  <a:rPr lang="en-US" altLang="ko-KR" sz="2000" dirty="0"/>
                  <a:t> </a:t>
                </a:r>
                <a:r>
                  <a:rPr lang="en-US" altLang="ko-KR" sz="2000" dirty="0" smtClean="0"/>
                  <a:t>does not mean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altLang="ko-KR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acc>
                    <m:r>
                      <a:rPr lang="en-US" altLang="ko-KR" sz="2000" i="1" dirty="0">
                        <a:latin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US" altLang="ko-KR" sz="20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000" i="1" dirty="0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altLang="ko-KR" sz="2000" i="1" dirty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sSub>
                      <m:sSubPr>
                        <m:ctrlPr>
                          <a:rPr lang="en-US" altLang="ko-KR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altLang="ko-KR" sz="2000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sz="2000" i="1" dirty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r>
                          <a:rPr lang="en-US" altLang="ko-KR" sz="2000" i="1" dirty="0">
                            <a:latin typeface="Cambria Math" panose="02040503050406030204" pitchFamily="18" charset="0"/>
                          </a:rPr>
                          <m:t>𝐸𝑑𝑑</m:t>
                        </m:r>
                      </m:sub>
                    </m:sSub>
                  </m:oMath>
                </a14:m>
                <a:r>
                  <a:rPr lang="en-US" altLang="ko-KR" sz="2000" dirty="0" smtClean="0"/>
                  <a:t>.</a:t>
                </a:r>
                <a:endParaRPr lang="en-US" altLang="ko-KR" sz="2000" dirty="0" smtClean="0"/>
              </a:p>
            </p:txBody>
          </p:sp>
        </mc:Choice>
        <mc:Fallback>
          <p:sp>
            <p:nvSpPr>
              <p:cNvPr id="24883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391" t="-2381" b="-126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187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r>
              <a:rPr lang="en-US" altLang="ko-KR" sz="4000" dirty="0">
                <a:solidFill>
                  <a:srgbClr val="800000"/>
                </a:solidFill>
              </a:rPr>
              <a:t>Mass Accretion </a:t>
            </a:r>
            <a:r>
              <a:rPr lang="en-US" altLang="ko-KR" sz="4000" dirty="0" smtClean="0">
                <a:solidFill>
                  <a:srgbClr val="800000"/>
                </a:solidFill>
              </a:rPr>
              <a:t>Rate</a:t>
            </a:r>
            <a:endParaRPr lang="en-US" altLang="ko-KR" sz="40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771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38" name="그룹 7237"/>
          <p:cNvGrpSpPr/>
          <p:nvPr/>
        </p:nvGrpSpPr>
        <p:grpSpPr>
          <a:xfrm>
            <a:off x="1547664" y="1628800"/>
            <a:ext cx="4248150" cy="4248150"/>
            <a:chOff x="2271713" y="1179513"/>
            <a:chExt cx="4248150" cy="4248150"/>
          </a:xfrm>
        </p:grpSpPr>
        <p:sp>
          <p:nvSpPr>
            <p:cNvPr id="7170" name="Oval 8"/>
            <p:cNvSpPr>
              <a:spLocks noChangeArrowheads="1"/>
            </p:cNvSpPr>
            <p:nvPr/>
          </p:nvSpPr>
          <p:spPr bwMode="auto">
            <a:xfrm>
              <a:off x="2271713" y="1179513"/>
              <a:ext cx="4248150" cy="4248150"/>
            </a:xfrm>
            <a:prstGeom prst="ellipse">
              <a:avLst/>
            </a:prstGeom>
            <a:gradFill rotWithShape="1">
              <a:gsLst>
                <a:gs pos="0">
                  <a:schemeClr val="tx1">
                    <a:lumMod val="10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32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ko-KR" altLang="en-US" sz="1800" dirty="0"/>
            </a:p>
          </p:txBody>
        </p:sp>
        <p:sp>
          <p:nvSpPr>
            <p:cNvPr id="7171" name="Oval 4"/>
            <p:cNvSpPr>
              <a:spLocks noChangeArrowheads="1"/>
            </p:cNvSpPr>
            <p:nvPr/>
          </p:nvSpPr>
          <p:spPr bwMode="auto">
            <a:xfrm>
              <a:off x="3563938" y="2492375"/>
              <a:ext cx="1665287" cy="162083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32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ko-KR" altLang="en-US" sz="1800"/>
            </a:p>
          </p:txBody>
        </p:sp>
      </p:grpSp>
      <p:sp>
        <p:nvSpPr>
          <p:cNvPr id="134" name="Rectangle 7"/>
          <p:cNvSpPr txBox="1">
            <a:spLocks noChangeArrowheads="1"/>
          </p:cNvSpPr>
          <p:nvPr/>
        </p:nvSpPr>
        <p:spPr>
          <a:xfrm>
            <a:off x="4505176" y="5851828"/>
            <a:ext cx="3704445" cy="415634"/>
          </a:xfrm>
          <a:prstGeom prst="rect">
            <a:avLst/>
          </a:prstGeom>
        </p:spPr>
        <p:txBody>
          <a:bodyPr/>
          <a:lstStyle>
            <a:lvl1pPr algn="l" defTabSz="6858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en-US" altLang="ko-KR" sz="1800" dirty="0" smtClean="0"/>
              <a:t>Black Hole in a Uniform Medium</a:t>
            </a:r>
            <a:endParaRPr kumimoji="0" lang="en-US" altLang="ko-KR" sz="1800" dirty="0"/>
          </a:p>
        </p:txBody>
      </p:sp>
      <p:sp>
        <p:nvSpPr>
          <p:cNvPr id="136" name="TextBox 135"/>
          <p:cNvSpPr txBox="1"/>
          <p:nvPr/>
        </p:nvSpPr>
        <p:spPr>
          <a:xfrm>
            <a:off x="529634" y="762222"/>
            <a:ext cx="47766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latin typeface="+mn-ea"/>
                <a:ea typeface="+mn-ea"/>
              </a:rPr>
              <a:t>How much can a black hole eat?</a:t>
            </a:r>
            <a:endParaRPr lang="ko-KR" altLang="en-US" sz="2400">
              <a:latin typeface="+mn-ea"/>
              <a:ea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7" name="TextBox 136"/>
              <p:cNvSpPr txBox="1"/>
              <p:nvPr/>
            </p:nvSpPr>
            <p:spPr>
              <a:xfrm>
                <a:off x="5436096" y="3871894"/>
                <a:ext cx="1270220" cy="7570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US" altLang="ko-K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𝐺𝑀</m:t>
                          </m:r>
                        </m:num>
                        <m:den>
                          <m:sSubSup>
                            <m:sSub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,∞</m:t>
                              </m:r>
                            </m:sub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ko-KR" altLang="en-US" sz="2000"/>
              </a:p>
            </p:txBody>
          </p:sp>
        </mc:Choice>
        <mc:Fallback xmlns="">
          <p:sp>
            <p:nvSpPr>
              <p:cNvPr id="137" name="TextBox 1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3871894"/>
                <a:ext cx="1270220" cy="75706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10C49-ABD4-4F61-BFEF-70E4E77DA4A3}" type="slidenum">
              <a:rPr lang="en-US" altLang="ko-KR" smtClean="0"/>
              <a:pPr/>
              <a:t>7</a:t>
            </a:fld>
            <a:endParaRPr lang="en-US" altLang="ko-K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Bondi flow</a:t>
            </a:r>
            <a:endParaRPr lang="en-US" altLang="ko-KR" dirty="0"/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5508625" y="1600200"/>
            <a:ext cx="3178175" cy="4525963"/>
          </a:xfrm>
        </p:spPr>
        <p:txBody>
          <a:bodyPr/>
          <a:lstStyle/>
          <a:p>
            <a:r>
              <a:rPr lang="en-US" altLang="ko-KR" sz="2800"/>
              <a:t>Bondi (1952)</a:t>
            </a:r>
          </a:p>
          <a:p>
            <a:r>
              <a:rPr lang="en-US" altLang="ko-KR" sz="2800"/>
              <a:t>Zero angular momentum</a:t>
            </a:r>
          </a:p>
          <a:p>
            <a:r>
              <a:rPr lang="en-US" altLang="ko-KR" sz="2800"/>
              <a:t>Polytropic EOS</a:t>
            </a:r>
          </a:p>
          <a:p>
            <a:r>
              <a:rPr lang="en-US" altLang="ko-KR" sz="2800"/>
              <a:t>Inviscid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755576" y="1750223"/>
            <a:ext cx="4248150" cy="4248150"/>
            <a:chOff x="2271713" y="1179513"/>
            <a:chExt cx="4248150" cy="4248150"/>
          </a:xfrm>
        </p:grpSpPr>
        <p:sp>
          <p:nvSpPr>
            <p:cNvPr id="6" name="Oval 8"/>
            <p:cNvSpPr>
              <a:spLocks noChangeArrowheads="1"/>
            </p:cNvSpPr>
            <p:nvPr/>
          </p:nvSpPr>
          <p:spPr bwMode="auto">
            <a:xfrm>
              <a:off x="2271713" y="1179513"/>
              <a:ext cx="4248150" cy="4248150"/>
            </a:xfrm>
            <a:prstGeom prst="ellipse">
              <a:avLst/>
            </a:prstGeom>
            <a:gradFill rotWithShape="1">
              <a:gsLst>
                <a:gs pos="0">
                  <a:schemeClr val="tx1">
                    <a:lumMod val="10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32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ko-KR" altLang="en-US" sz="1800" dirty="0"/>
            </a:p>
          </p:txBody>
        </p:sp>
        <p:sp>
          <p:nvSpPr>
            <p:cNvPr id="7" name="Oval 4"/>
            <p:cNvSpPr>
              <a:spLocks noChangeArrowheads="1"/>
            </p:cNvSpPr>
            <p:nvPr/>
          </p:nvSpPr>
          <p:spPr bwMode="auto">
            <a:xfrm>
              <a:off x="3563938" y="2492375"/>
              <a:ext cx="1665287" cy="162083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32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Blip>
                  <a:blip r:embed="rId2"/>
                </a:buBlip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ko-KR" altLang="en-US" sz="1800"/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2352675" y="1236663"/>
              <a:ext cx="4084638" cy="4094162"/>
            </a:xfrm>
            <a:prstGeom prst="rect">
              <a:avLst/>
            </a:prstGeom>
            <a:noFill/>
            <a:ln w="0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971925" y="2843213"/>
              <a:ext cx="860425" cy="858837"/>
            </a:xfrm>
            <a:custGeom>
              <a:avLst/>
              <a:gdLst>
                <a:gd name="T0" fmla="*/ 541 w 1084"/>
                <a:gd name="T1" fmla="*/ 0 h 1084"/>
                <a:gd name="T2" fmla="*/ 610 w 1084"/>
                <a:gd name="T3" fmla="*/ 5 h 1084"/>
                <a:gd name="T4" fmla="*/ 675 w 1084"/>
                <a:gd name="T5" fmla="*/ 17 h 1084"/>
                <a:gd name="T6" fmla="*/ 738 w 1084"/>
                <a:gd name="T7" fmla="*/ 36 h 1084"/>
                <a:gd name="T8" fmla="*/ 796 w 1084"/>
                <a:gd name="T9" fmla="*/ 64 h 1084"/>
                <a:gd name="T10" fmla="*/ 851 w 1084"/>
                <a:gd name="T11" fmla="*/ 97 h 1084"/>
                <a:gd name="T12" fmla="*/ 902 w 1084"/>
                <a:gd name="T13" fmla="*/ 136 h 1084"/>
                <a:gd name="T14" fmla="*/ 947 w 1084"/>
                <a:gd name="T15" fmla="*/ 182 h 1084"/>
                <a:gd name="T16" fmla="*/ 987 w 1084"/>
                <a:gd name="T17" fmla="*/ 232 h 1084"/>
                <a:gd name="T18" fmla="*/ 1019 w 1084"/>
                <a:gd name="T19" fmla="*/ 286 h 1084"/>
                <a:gd name="T20" fmla="*/ 1048 w 1084"/>
                <a:gd name="T21" fmla="*/ 346 h 1084"/>
                <a:gd name="T22" fmla="*/ 1066 w 1084"/>
                <a:gd name="T23" fmla="*/ 408 h 1084"/>
                <a:gd name="T24" fmla="*/ 1079 w 1084"/>
                <a:gd name="T25" fmla="*/ 474 h 1084"/>
                <a:gd name="T26" fmla="*/ 1084 w 1084"/>
                <a:gd name="T27" fmla="*/ 541 h 1084"/>
                <a:gd name="T28" fmla="*/ 1079 w 1084"/>
                <a:gd name="T29" fmla="*/ 610 h 1084"/>
                <a:gd name="T30" fmla="*/ 1066 w 1084"/>
                <a:gd name="T31" fmla="*/ 676 h 1084"/>
                <a:gd name="T32" fmla="*/ 1048 w 1084"/>
                <a:gd name="T33" fmla="*/ 738 h 1084"/>
                <a:gd name="T34" fmla="*/ 1019 w 1084"/>
                <a:gd name="T35" fmla="*/ 796 h 1084"/>
                <a:gd name="T36" fmla="*/ 987 w 1084"/>
                <a:gd name="T37" fmla="*/ 851 h 1084"/>
                <a:gd name="T38" fmla="*/ 947 w 1084"/>
                <a:gd name="T39" fmla="*/ 902 h 1084"/>
                <a:gd name="T40" fmla="*/ 902 w 1084"/>
                <a:gd name="T41" fmla="*/ 948 h 1084"/>
                <a:gd name="T42" fmla="*/ 851 w 1084"/>
                <a:gd name="T43" fmla="*/ 987 h 1084"/>
                <a:gd name="T44" fmla="*/ 796 w 1084"/>
                <a:gd name="T45" fmla="*/ 1020 h 1084"/>
                <a:gd name="T46" fmla="*/ 738 w 1084"/>
                <a:gd name="T47" fmla="*/ 1048 h 1084"/>
                <a:gd name="T48" fmla="*/ 675 w 1084"/>
                <a:gd name="T49" fmla="*/ 1066 h 1084"/>
                <a:gd name="T50" fmla="*/ 610 w 1084"/>
                <a:gd name="T51" fmla="*/ 1079 h 1084"/>
                <a:gd name="T52" fmla="*/ 541 w 1084"/>
                <a:gd name="T53" fmla="*/ 1084 h 1084"/>
                <a:gd name="T54" fmla="*/ 474 w 1084"/>
                <a:gd name="T55" fmla="*/ 1079 h 1084"/>
                <a:gd name="T56" fmla="*/ 408 w 1084"/>
                <a:gd name="T57" fmla="*/ 1066 h 1084"/>
                <a:gd name="T58" fmla="*/ 346 w 1084"/>
                <a:gd name="T59" fmla="*/ 1048 h 1084"/>
                <a:gd name="T60" fmla="*/ 286 w 1084"/>
                <a:gd name="T61" fmla="*/ 1020 h 1084"/>
                <a:gd name="T62" fmla="*/ 231 w 1084"/>
                <a:gd name="T63" fmla="*/ 987 h 1084"/>
                <a:gd name="T64" fmla="*/ 181 w 1084"/>
                <a:gd name="T65" fmla="*/ 948 h 1084"/>
                <a:gd name="T66" fmla="*/ 136 w 1084"/>
                <a:gd name="T67" fmla="*/ 902 h 1084"/>
                <a:gd name="T68" fmla="*/ 97 w 1084"/>
                <a:gd name="T69" fmla="*/ 851 h 1084"/>
                <a:gd name="T70" fmla="*/ 64 w 1084"/>
                <a:gd name="T71" fmla="*/ 796 h 1084"/>
                <a:gd name="T72" fmla="*/ 36 w 1084"/>
                <a:gd name="T73" fmla="*/ 738 h 1084"/>
                <a:gd name="T74" fmla="*/ 17 w 1084"/>
                <a:gd name="T75" fmla="*/ 676 h 1084"/>
                <a:gd name="T76" fmla="*/ 5 w 1084"/>
                <a:gd name="T77" fmla="*/ 610 h 1084"/>
                <a:gd name="T78" fmla="*/ 0 w 1084"/>
                <a:gd name="T79" fmla="*/ 541 h 1084"/>
                <a:gd name="T80" fmla="*/ 5 w 1084"/>
                <a:gd name="T81" fmla="*/ 468 h 1084"/>
                <a:gd name="T82" fmla="*/ 19 w 1084"/>
                <a:gd name="T83" fmla="*/ 397 h 1084"/>
                <a:gd name="T84" fmla="*/ 42 w 1084"/>
                <a:gd name="T85" fmla="*/ 330 h 1084"/>
                <a:gd name="T86" fmla="*/ 74 w 1084"/>
                <a:gd name="T87" fmla="*/ 268 h 1084"/>
                <a:gd name="T88" fmla="*/ 113 w 1084"/>
                <a:gd name="T89" fmla="*/ 211 h 1084"/>
                <a:gd name="T90" fmla="*/ 158 w 1084"/>
                <a:gd name="T91" fmla="*/ 158 h 1084"/>
                <a:gd name="T92" fmla="*/ 211 w 1084"/>
                <a:gd name="T93" fmla="*/ 113 h 1084"/>
                <a:gd name="T94" fmla="*/ 267 w 1084"/>
                <a:gd name="T95" fmla="*/ 74 h 1084"/>
                <a:gd name="T96" fmla="*/ 330 w 1084"/>
                <a:gd name="T97" fmla="*/ 42 h 1084"/>
                <a:gd name="T98" fmla="*/ 397 w 1084"/>
                <a:gd name="T99" fmla="*/ 19 h 1084"/>
                <a:gd name="T100" fmla="*/ 468 w 1084"/>
                <a:gd name="T101" fmla="*/ 5 h 1084"/>
                <a:gd name="T102" fmla="*/ 541 w 1084"/>
                <a:gd name="T103" fmla="*/ 0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084" h="1084">
                  <a:moveTo>
                    <a:pt x="541" y="0"/>
                  </a:moveTo>
                  <a:lnTo>
                    <a:pt x="610" y="5"/>
                  </a:lnTo>
                  <a:lnTo>
                    <a:pt x="675" y="17"/>
                  </a:lnTo>
                  <a:lnTo>
                    <a:pt x="738" y="36"/>
                  </a:lnTo>
                  <a:lnTo>
                    <a:pt x="796" y="64"/>
                  </a:lnTo>
                  <a:lnTo>
                    <a:pt x="851" y="97"/>
                  </a:lnTo>
                  <a:lnTo>
                    <a:pt x="902" y="136"/>
                  </a:lnTo>
                  <a:lnTo>
                    <a:pt x="947" y="182"/>
                  </a:lnTo>
                  <a:lnTo>
                    <a:pt x="987" y="232"/>
                  </a:lnTo>
                  <a:lnTo>
                    <a:pt x="1019" y="286"/>
                  </a:lnTo>
                  <a:lnTo>
                    <a:pt x="1048" y="346"/>
                  </a:lnTo>
                  <a:lnTo>
                    <a:pt x="1066" y="408"/>
                  </a:lnTo>
                  <a:lnTo>
                    <a:pt x="1079" y="474"/>
                  </a:lnTo>
                  <a:lnTo>
                    <a:pt x="1084" y="541"/>
                  </a:lnTo>
                  <a:lnTo>
                    <a:pt x="1079" y="610"/>
                  </a:lnTo>
                  <a:lnTo>
                    <a:pt x="1066" y="676"/>
                  </a:lnTo>
                  <a:lnTo>
                    <a:pt x="1048" y="738"/>
                  </a:lnTo>
                  <a:lnTo>
                    <a:pt x="1019" y="796"/>
                  </a:lnTo>
                  <a:lnTo>
                    <a:pt x="987" y="851"/>
                  </a:lnTo>
                  <a:lnTo>
                    <a:pt x="947" y="902"/>
                  </a:lnTo>
                  <a:lnTo>
                    <a:pt x="902" y="948"/>
                  </a:lnTo>
                  <a:lnTo>
                    <a:pt x="851" y="987"/>
                  </a:lnTo>
                  <a:lnTo>
                    <a:pt x="796" y="1020"/>
                  </a:lnTo>
                  <a:lnTo>
                    <a:pt x="738" y="1048"/>
                  </a:lnTo>
                  <a:lnTo>
                    <a:pt x="675" y="1066"/>
                  </a:lnTo>
                  <a:lnTo>
                    <a:pt x="610" y="1079"/>
                  </a:lnTo>
                  <a:lnTo>
                    <a:pt x="541" y="1084"/>
                  </a:lnTo>
                  <a:lnTo>
                    <a:pt x="474" y="1079"/>
                  </a:lnTo>
                  <a:lnTo>
                    <a:pt x="408" y="1066"/>
                  </a:lnTo>
                  <a:lnTo>
                    <a:pt x="346" y="1048"/>
                  </a:lnTo>
                  <a:lnTo>
                    <a:pt x="286" y="1020"/>
                  </a:lnTo>
                  <a:lnTo>
                    <a:pt x="231" y="987"/>
                  </a:lnTo>
                  <a:lnTo>
                    <a:pt x="181" y="948"/>
                  </a:lnTo>
                  <a:lnTo>
                    <a:pt x="136" y="902"/>
                  </a:lnTo>
                  <a:lnTo>
                    <a:pt x="97" y="851"/>
                  </a:lnTo>
                  <a:lnTo>
                    <a:pt x="64" y="796"/>
                  </a:lnTo>
                  <a:lnTo>
                    <a:pt x="36" y="738"/>
                  </a:lnTo>
                  <a:lnTo>
                    <a:pt x="17" y="676"/>
                  </a:lnTo>
                  <a:lnTo>
                    <a:pt x="5" y="610"/>
                  </a:lnTo>
                  <a:lnTo>
                    <a:pt x="0" y="541"/>
                  </a:lnTo>
                  <a:lnTo>
                    <a:pt x="5" y="468"/>
                  </a:lnTo>
                  <a:lnTo>
                    <a:pt x="19" y="397"/>
                  </a:lnTo>
                  <a:lnTo>
                    <a:pt x="42" y="330"/>
                  </a:lnTo>
                  <a:lnTo>
                    <a:pt x="74" y="268"/>
                  </a:lnTo>
                  <a:lnTo>
                    <a:pt x="113" y="211"/>
                  </a:lnTo>
                  <a:lnTo>
                    <a:pt x="158" y="158"/>
                  </a:lnTo>
                  <a:lnTo>
                    <a:pt x="211" y="113"/>
                  </a:lnTo>
                  <a:lnTo>
                    <a:pt x="267" y="74"/>
                  </a:lnTo>
                  <a:lnTo>
                    <a:pt x="330" y="42"/>
                  </a:lnTo>
                  <a:lnTo>
                    <a:pt x="397" y="19"/>
                  </a:lnTo>
                  <a:lnTo>
                    <a:pt x="468" y="5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 flipH="1">
              <a:off x="4827588" y="3271838"/>
              <a:ext cx="4763" cy="53975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 flipH="1">
              <a:off x="4818063" y="3325813"/>
              <a:ext cx="9525" cy="52387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 flipH="1">
              <a:off x="4803775" y="3378200"/>
              <a:ext cx="14288" cy="50800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 flipH="1">
              <a:off x="4781550" y="3429000"/>
              <a:ext cx="22225" cy="44450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 flipH="1">
              <a:off x="4754563" y="3473450"/>
              <a:ext cx="26988" cy="44450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 flipH="1">
              <a:off x="4724400" y="3517900"/>
              <a:ext cx="30163" cy="41275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 flipH="1">
              <a:off x="4687888" y="3559175"/>
              <a:ext cx="36513" cy="34925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 flipH="1">
              <a:off x="4646613" y="3594100"/>
              <a:ext cx="41275" cy="31750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Line 15"/>
            <p:cNvSpPr>
              <a:spLocks noChangeShapeType="1"/>
            </p:cNvSpPr>
            <p:nvPr/>
          </p:nvSpPr>
          <p:spPr bwMode="auto">
            <a:xfrm flipH="1">
              <a:off x="4603750" y="3625850"/>
              <a:ext cx="42863" cy="25400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 flipH="1">
              <a:off x="4557713" y="3651250"/>
              <a:ext cx="46038" cy="22225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0" name="Line 17"/>
            <p:cNvSpPr>
              <a:spLocks noChangeShapeType="1"/>
            </p:cNvSpPr>
            <p:nvPr/>
          </p:nvSpPr>
          <p:spPr bwMode="auto">
            <a:xfrm flipH="1">
              <a:off x="4508500" y="3673475"/>
              <a:ext cx="49213" cy="15875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1" name="Line 18"/>
            <p:cNvSpPr>
              <a:spLocks noChangeShapeType="1"/>
            </p:cNvSpPr>
            <p:nvPr/>
          </p:nvSpPr>
          <p:spPr bwMode="auto">
            <a:xfrm flipH="1">
              <a:off x="4456113" y="3689350"/>
              <a:ext cx="52388" cy="9525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2" name="Line 19"/>
            <p:cNvSpPr>
              <a:spLocks noChangeShapeType="1"/>
            </p:cNvSpPr>
            <p:nvPr/>
          </p:nvSpPr>
          <p:spPr bwMode="auto">
            <a:xfrm flipH="1">
              <a:off x="4402138" y="3698875"/>
              <a:ext cx="53975" cy="3175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" name="Line 20"/>
            <p:cNvSpPr>
              <a:spLocks noChangeShapeType="1"/>
            </p:cNvSpPr>
            <p:nvPr/>
          </p:nvSpPr>
          <p:spPr bwMode="auto">
            <a:xfrm flipH="1" flipV="1">
              <a:off x="4348163" y="3698875"/>
              <a:ext cx="53975" cy="3175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4" name="Line 21"/>
            <p:cNvSpPr>
              <a:spLocks noChangeShapeType="1"/>
            </p:cNvSpPr>
            <p:nvPr/>
          </p:nvSpPr>
          <p:spPr bwMode="auto">
            <a:xfrm flipH="1" flipV="1">
              <a:off x="4295775" y="3689350"/>
              <a:ext cx="52388" cy="9525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5" name="Line 22"/>
            <p:cNvSpPr>
              <a:spLocks noChangeShapeType="1"/>
            </p:cNvSpPr>
            <p:nvPr/>
          </p:nvSpPr>
          <p:spPr bwMode="auto">
            <a:xfrm flipH="1" flipV="1">
              <a:off x="4246563" y="3673475"/>
              <a:ext cx="49213" cy="15875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6" name="Line 23"/>
            <p:cNvSpPr>
              <a:spLocks noChangeShapeType="1"/>
            </p:cNvSpPr>
            <p:nvPr/>
          </p:nvSpPr>
          <p:spPr bwMode="auto">
            <a:xfrm flipH="1" flipV="1">
              <a:off x="4198938" y="3651250"/>
              <a:ext cx="47625" cy="22225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7" name="Line 24"/>
            <p:cNvSpPr>
              <a:spLocks noChangeShapeType="1"/>
            </p:cNvSpPr>
            <p:nvPr/>
          </p:nvSpPr>
          <p:spPr bwMode="auto">
            <a:xfrm flipH="1" flipV="1">
              <a:off x="4156075" y="3625850"/>
              <a:ext cx="42863" cy="25400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8" name="Line 25"/>
            <p:cNvSpPr>
              <a:spLocks noChangeShapeType="1"/>
            </p:cNvSpPr>
            <p:nvPr/>
          </p:nvSpPr>
          <p:spPr bwMode="auto">
            <a:xfrm flipH="1" flipV="1">
              <a:off x="4116388" y="3594100"/>
              <a:ext cx="39688" cy="31750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" name="Line 26"/>
            <p:cNvSpPr>
              <a:spLocks noChangeShapeType="1"/>
            </p:cNvSpPr>
            <p:nvPr/>
          </p:nvSpPr>
          <p:spPr bwMode="auto">
            <a:xfrm flipH="1" flipV="1">
              <a:off x="4079875" y="3559175"/>
              <a:ext cx="36513" cy="34925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" name="Line 27"/>
            <p:cNvSpPr>
              <a:spLocks noChangeShapeType="1"/>
            </p:cNvSpPr>
            <p:nvPr/>
          </p:nvSpPr>
          <p:spPr bwMode="auto">
            <a:xfrm flipH="1" flipV="1">
              <a:off x="4049713" y="3517900"/>
              <a:ext cx="30163" cy="41275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" name="Line 28"/>
            <p:cNvSpPr>
              <a:spLocks noChangeShapeType="1"/>
            </p:cNvSpPr>
            <p:nvPr/>
          </p:nvSpPr>
          <p:spPr bwMode="auto">
            <a:xfrm flipH="1" flipV="1">
              <a:off x="4022725" y="3473450"/>
              <a:ext cx="26988" cy="44450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" name="Line 29"/>
            <p:cNvSpPr>
              <a:spLocks noChangeShapeType="1"/>
            </p:cNvSpPr>
            <p:nvPr/>
          </p:nvSpPr>
          <p:spPr bwMode="auto">
            <a:xfrm flipH="1" flipV="1">
              <a:off x="4000500" y="3429000"/>
              <a:ext cx="22225" cy="44450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3" name="Line 30"/>
            <p:cNvSpPr>
              <a:spLocks noChangeShapeType="1"/>
            </p:cNvSpPr>
            <p:nvPr/>
          </p:nvSpPr>
          <p:spPr bwMode="auto">
            <a:xfrm flipH="1" flipV="1">
              <a:off x="3986213" y="3378200"/>
              <a:ext cx="14288" cy="50800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4" name="Line 31"/>
            <p:cNvSpPr>
              <a:spLocks noChangeShapeType="1"/>
            </p:cNvSpPr>
            <p:nvPr/>
          </p:nvSpPr>
          <p:spPr bwMode="auto">
            <a:xfrm flipH="1" flipV="1">
              <a:off x="3975100" y="3325813"/>
              <a:ext cx="11113" cy="52387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5" name="Line 32"/>
            <p:cNvSpPr>
              <a:spLocks noChangeShapeType="1"/>
            </p:cNvSpPr>
            <p:nvPr/>
          </p:nvSpPr>
          <p:spPr bwMode="auto">
            <a:xfrm flipH="1" flipV="1">
              <a:off x="3971925" y="3271838"/>
              <a:ext cx="3175" cy="53975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6" name="Line 33"/>
            <p:cNvSpPr>
              <a:spLocks noChangeShapeType="1"/>
            </p:cNvSpPr>
            <p:nvPr/>
          </p:nvSpPr>
          <p:spPr bwMode="auto">
            <a:xfrm flipV="1">
              <a:off x="3971925" y="3213100"/>
              <a:ext cx="3175" cy="58737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7" name="Line 34"/>
            <p:cNvSpPr>
              <a:spLocks noChangeShapeType="1"/>
            </p:cNvSpPr>
            <p:nvPr/>
          </p:nvSpPr>
          <p:spPr bwMode="auto">
            <a:xfrm flipV="1">
              <a:off x="3975100" y="3157538"/>
              <a:ext cx="11113" cy="55562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8" name="Line 35"/>
            <p:cNvSpPr>
              <a:spLocks noChangeShapeType="1"/>
            </p:cNvSpPr>
            <p:nvPr/>
          </p:nvSpPr>
          <p:spPr bwMode="auto">
            <a:xfrm flipV="1">
              <a:off x="3986213" y="3105150"/>
              <a:ext cx="19050" cy="52387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9" name="Line 36"/>
            <p:cNvSpPr>
              <a:spLocks noChangeShapeType="1"/>
            </p:cNvSpPr>
            <p:nvPr/>
          </p:nvSpPr>
          <p:spPr bwMode="auto">
            <a:xfrm flipV="1">
              <a:off x="4005263" y="3054350"/>
              <a:ext cx="25400" cy="50800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0" name="Line 37"/>
            <p:cNvSpPr>
              <a:spLocks noChangeShapeType="1"/>
            </p:cNvSpPr>
            <p:nvPr/>
          </p:nvSpPr>
          <p:spPr bwMode="auto">
            <a:xfrm flipV="1">
              <a:off x="4030663" y="3009900"/>
              <a:ext cx="30163" cy="44450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1" name="Line 38"/>
            <p:cNvSpPr>
              <a:spLocks noChangeShapeType="1"/>
            </p:cNvSpPr>
            <p:nvPr/>
          </p:nvSpPr>
          <p:spPr bwMode="auto">
            <a:xfrm flipV="1">
              <a:off x="4060825" y="2968625"/>
              <a:ext cx="36513" cy="41275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2" name="Line 39"/>
            <p:cNvSpPr>
              <a:spLocks noChangeShapeType="1"/>
            </p:cNvSpPr>
            <p:nvPr/>
          </p:nvSpPr>
          <p:spPr bwMode="auto">
            <a:xfrm flipV="1">
              <a:off x="4097338" y="2932113"/>
              <a:ext cx="42863" cy="36512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3" name="Line 40"/>
            <p:cNvSpPr>
              <a:spLocks noChangeShapeType="1"/>
            </p:cNvSpPr>
            <p:nvPr/>
          </p:nvSpPr>
          <p:spPr bwMode="auto">
            <a:xfrm flipV="1">
              <a:off x="4140200" y="2900363"/>
              <a:ext cx="44450" cy="31750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4" name="Line 41"/>
            <p:cNvSpPr>
              <a:spLocks noChangeShapeType="1"/>
            </p:cNvSpPr>
            <p:nvPr/>
          </p:nvSpPr>
          <p:spPr bwMode="auto">
            <a:xfrm flipV="1">
              <a:off x="4184650" y="2876550"/>
              <a:ext cx="49213" cy="23812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5" name="Line 42"/>
            <p:cNvSpPr>
              <a:spLocks noChangeShapeType="1"/>
            </p:cNvSpPr>
            <p:nvPr/>
          </p:nvSpPr>
          <p:spPr bwMode="auto">
            <a:xfrm flipV="1">
              <a:off x="4233863" y="2857500"/>
              <a:ext cx="53975" cy="19050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6" name="Line 43"/>
            <p:cNvSpPr>
              <a:spLocks noChangeShapeType="1"/>
            </p:cNvSpPr>
            <p:nvPr/>
          </p:nvSpPr>
          <p:spPr bwMode="auto">
            <a:xfrm flipV="1">
              <a:off x="4287838" y="2846388"/>
              <a:ext cx="55563" cy="11112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" name="Line 44"/>
            <p:cNvSpPr>
              <a:spLocks noChangeShapeType="1"/>
            </p:cNvSpPr>
            <p:nvPr/>
          </p:nvSpPr>
          <p:spPr bwMode="auto">
            <a:xfrm flipV="1">
              <a:off x="4343400" y="2843213"/>
              <a:ext cx="58738" cy="3175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8" name="Line 45"/>
            <p:cNvSpPr>
              <a:spLocks noChangeShapeType="1"/>
            </p:cNvSpPr>
            <p:nvPr/>
          </p:nvSpPr>
          <p:spPr bwMode="auto">
            <a:xfrm>
              <a:off x="4402138" y="2843213"/>
              <a:ext cx="53975" cy="3175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9" name="Line 46"/>
            <p:cNvSpPr>
              <a:spLocks noChangeShapeType="1"/>
            </p:cNvSpPr>
            <p:nvPr/>
          </p:nvSpPr>
          <p:spPr bwMode="auto">
            <a:xfrm>
              <a:off x="4456113" y="2846388"/>
              <a:ext cx="52388" cy="9525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0" name="Line 47"/>
            <p:cNvSpPr>
              <a:spLocks noChangeShapeType="1"/>
            </p:cNvSpPr>
            <p:nvPr/>
          </p:nvSpPr>
          <p:spPr bwMode="auto">
            <a:xfrm>
              <a:off x="4508500" y="2855913"/>
              <a:ext cx="49213" cy="15875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1" name="Line 48"/>
            <p:cNvSpPr>
              <a:spLocks noChangeShapeType="1"/>
            </p:cNvSpPr>
            <p:nvPr/>
          </p:nvSpPr>
          <p:spPr bwMode="auto">
            <a:xfrm>
              <a:off x="4557713" y="2871788"/>
              <a:ext cx="46038" cy="22225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2" name="Line 49"/>
            <p:cNvSpPr>
              <a:spLocks noChangeShapeType="1"/>
            </p:cNvSpPr>
            <p:nvPr/>
          </p:nvSpPr>
          <p:spPr bwMode="auto">
            <a:xfrm>
              <a:off x="4603750" y="2894013"/>
              <a:ext cx="42863" cy="25400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3" name="Line 50"/>
            <p:cNvSpPr>
              <a:spLocks noChangeShapeType="1"/>
            </p:cNvSpPr>
            <p:nvPr/>
          </p:nvSpPr>
          <p:spPr bwMode="auto">
            <a:xfrm>
              <a:off x="4646613" y="2919413"/>
              <a:ext cx="41275" cy="31750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4" name="Line 51"/>
            <p:cNvSpPr>
              <a:spLocks noChangeShapeType="1"/>
            </p:cNvSpPr>
            <p:nvPr/>
          </p:nvSpPr>
          <p:spPr bwMode="auto">
            <a:xfrm>
              <a:off x="4687888" y="2951163"/>
              <a:ext cx="36513" cy="34925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5" name="Line 52"/>
            <p:cNvSpPr>
              <a:spLocks noChangeShapeType="1"/>
            </p:cNvSpPr>
            <p:nvPr/>
          </p:nvSpPr>
          <p:spPr bwMode="auto">
            <a:xfrm>
              <a:off x="4724400" y="2986088"/>
              <a:ext cx="30163" cy="39687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6" name="Line 53"/>
            <p:cNvSpPr>
              <a:spLocks noChangeShapeType="1"/>
            </p:cNvSpPr>
            <p:nvPr/>
          </p:nvSpPr>
          <p:spPr bwMode="auto">
            <a:xfrm>
              <a:off x="4754563" y="3025775"/>
              <a:ext cx="26988" cy="44450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7" name="Line 54"/>
            <p:cNvSpPr>
              <a:spLocks noChangeShapeType="1"/>
            </p:cNvSpPr>
            <p:nvPr/>
          </p:nvSpPr>
          <p:spPr bwMode="auto">
            <a:xfrm>
              <a:off x="4781550" y="3070225"/>
              <a:ext cx="22225" cy="46037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8" name="Line 55"/>
            <p:cNvSpPr>
              <a:spLocks noChangeShapeType="1"/>
            </p:cNvSpPr>
            <p:nvPr/>
          </p:nvSpPr>
          <p:spPr bwMode="auto">
            <a:xfrm>
              <a:off x="4803775" y="3116263"/>
              <a:ext cx="14288" cy="50800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9" name="Line 56"/>
            <p:cNvSpPr>
              <a:spLocks noChangeShapeType="1"/>
            </p:cNvSpPr>
            <p:nvPr/>
          </p:nvSpPr>
          <p:spPr bwMode="auto">
            <a:xfrm>
              <a:off x="4818063" y="3167063"/>
              <a:ext cx="9525" cy="50800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0" name="Line 57"/>
            <p:cNvSpPr>
              <a:spLocks noChangeShapeType="1"/>
            </p:cNvSpPr>
            <p:nvPr/>
          </p:nvSpPr>
          <p:spPr bwMode="auto">
            <a:xfrm>
              <a:off x="4827588" y="3217863"/>
              <a:ext cx="4763" cy="53975"/>
            </a:xfrm>
            <a:prstGeom prst="line">
              <a:avLst/>
            </a:prstGeom>
            <a:noFill/>
            <a:ln w="7938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1" name="Rectangle 58"/>
            <p:cNvSpPr>
              <a:spLocks noChangeArrowheads="1"/>
            </p:cNvSpPr>
            <p:nvPr/>
          </p:nvSpPr>
          <p:spPr bwMode="auto">
            <a:xfrm>
              <a:off x="4378325" y="2047875"/>
              <a:ext cx="17463" cy="573087"/>
            </a:xfrm>
            <a:prstGeom prst="rect">
              <a:avLst/>
            </a:prstGeom>
            <a:solidFill>
              <a:srgbClr val="B60001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2" name="Freeform 59"/>
            <p:cNvSpPr>
              <a:spLocks/>
            </p:cNvSpPr>
            <p:nvPr/>
          </p:nvSpPr>
          <p:spPr bwMode="auto">
            <a:xfrm>
              <a:off x="4310063" y="2581275"/>
              <a:ext cx="152400" cy="136525"/>
            </a:xfrm>
            <a:custGeom>
              <a:avLst/>
              <a:gdLst>
                <a:gd name="T0" fmla="*/ 0 w 193"/>
                <a:gd name="T1" fmla="*/ 0 h 172"/>
                <a:gd name="T2" fmla="*/ 97 w 193"/>
                <a:gd name="T3" fmla="*/ 34 h 172"/>
                <a:gd name="T4" fmla="*/ 193 w 193"/>
                <a:gd name="T5" fmla="*/ 0 h 172"/>
                <a:gd name="T6" fmla="*/ 164 w 193"/>
                <a:gd name="T7" fmla="*/ 37 h 172"/>
                <a:gd name="T8" fmla="*/ 138 w 193"/>
                <a:gd name="T9" fmla="*/ 81 h 172"/>
                <a:gd name="T10" fmla="*/ 116 w 193"/>
                <a:gd name="T11" fmla="*/ 126 h 172"/>
                <a:gd name="T12" fmla="*/ 97 w 193"/>
                <a:gd name="T13" fmla="*/ 172 h 172"/>
                <a:gd name="T14" fmla="*/ 79 w 193"/>
                <a:gd name="T15" fmla="*/ 126 h 172"/>
                <a:gd name="T16" fmla="*/ 55 w 193"/>
                <a:gd name="T17" fmla="*/ 81 h 172"/>
                <a:gd name="T18" fmla="*/ 28 w 193"/>
                <a:gd name="T19" fmla="*/ 37 h 172"/>
                <a:gd name="T20" fmla="*/ 0 w 193"/>
                <a:gd name="T21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3" h="172">
                  <a:moveTo>
                    <a:pt x="0" y="0"/>
                  </a:moveTo>
                  <a:lnTo>
                    <a:pt x="97" y="34"/>
                  </a:lnTo>
                  <a:lnTo>
                    <a:pt x="193" y="0"/>
                  </a:lnTo>
                  <a:lnTo>
                    <a:pt x="164" y="37"/>
                  </a:lnTo>
                  <a:lnTo>
                    <a:pt x="138" y="81"/>
                  </a:lnTo>
                  <a:lnTo>
                    <a:pt x="116" y="126"/>
                  </a:lnTo>
                  <a:lnTo>
                    <a:pt x="97" y="172"/>
                  </a:lnTo>
                  <a:lnTo>
                    <a:pt x="79" y="126"/>
                  </a:lnTo>
                  <a:lnTo>
                    <a:pt x="55" y="81"/>
                  </a:lnTo>
                  <a:lnTo>
                    <a:pt x="28" y="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3" name="Rectangle 60"/>
            <p:cNvSpPr>
              <a:spLocks noChangeArrowheads="1"/>
            </p:cNvSpPr>
            <p:nvPr/>
          </p:nvSpPr>
          <p:spPr bwMode="auto">
            <a:xfrm>
              <a:off x="4378325" y="1533525"/>
              <a:ext cx="17463" cy="344487"/>
            </a:xfrm>
            <a:prstGeom prst="rect">
              <a:avLst/>
            </a:prstGeom>
            <a:solidFill>
              <a:srgbClr val="B60001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4" name="Freeform 61"/>
            <p:cNvSpPr>
              <a:spLocks/>
            </p:cNvSpPr>
            <p:nvPr/>
          </p:nvSpPr>
          <p:spPr bwMode="auto">
            <a:xfrm>
              <a:off x="4310063" y="1838325"/>
              <a:ext cx="152400" cy="134937"/>
            </a:xfrm>
            <a:custGeom>
              <a:avLst/>
              <a:gdLst>
                <a:gd name="T0" fmla="*/ 0 w 193"/>
                <a:gd name="T1" fmla="*/ 0 h 171"/>
                <a:gd name="T2" fmla="*/ 97 w 193"/>
                <a:gd name="T3" fmla="*/ 35 h 171"/>
                <a:gd name="T4" fmla="*/ 193 w 193"/>
                <a:gd name="T5" fmla="*/ 0 h 171"/>
                <a:gd name="T6" fmla="*/ 164 w 193"/>
                <a:gd name="T7" fmla="*/ 38 h 171"/>
                <a:gd name="T8" fmla="*/ 138 w 193"/>
                <a:gd name="T9" fmla="*/ 80 h 171"/>
                <a:gd name="T10" fmla="*/ 116 w 193"/>
                <a:gd name="T11" fmla="*/ 127 h 171"/>
                <a:gd name="T12" fmla="*/ 97 w 193"/>
                <a:gd name="T13" fmla="*/ 171 h 171"/>
                <a:gd name="T14" fmla="*/ 79 w 193"/>
                <a:gd name="T15" fmla="*/ 127 h 171"/>
                <a:gd name="T16" fmla="*/ 55 w 193"/>
                <a:gd name="T17" fmla="*/ 80 h 171"/>
                <a:gd name="T18" fmla="*/ 28 w 193"/>
                <a:gd name="T19" fmla="*/ 38 h 171"/>
                <a:gd name="T20" fmla="*/ 0 w 193"/>
                <a:gd name="T21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3" h="171">
                  <a:moveTo>
                    <a:pt x="0" y="0"/>
                  </a:moveTo>
                  <a:lnTo>
                    <a:pt x="97" y="35"/>
                  </a:lnTo>
                  <a:lnTo>
                    <a:pt x="193" y="0"/>
                  </a:lnTo>
                  <a:lnTo>
                    <a:pt x="164" y="38"/>
                  </a:lnTo>
                  <a:lnTo>
                    <a:pt x="138" y="80"/>
                  </a:lnTo>
                  <a:lnTo>
                    <a:pt x="116" y="127"/>
                  </a:lnTo>
                  <a:lnTo>
                    <a:pt x="97" y="171"/>
                  </a:lnTo>
                  <a:lnTo>
                    <a:pt x="79" y="127"/>
                  </a:lnTo>
                  <a:lnTo>
                    <a:pt x="55" y="80"/>
                  </a:lnTo>
                  <a:lnTo>
                    <a:pt x="28" y="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5" name="Rectangle 62"/>
            <p:cNvSpPr>
              <a:spLocks noChangeArrowheads="1"/>
            </p:cNvSpPr>
            <p:nvPr/>
          </p:nvSpPr>
          <p:spPr bwMode="auto">
            <a:xfrm>
              <a:off x="4378325" y="1238250"/>
              <a:ext cx="17463" cy="180975"/>
            </a:xfrm>
            <a:prstGeom prst="rect">
              <a:avLst/>
            </a:prstGeom>
            <a:solidFill>
              <a:srgbClr val="B60001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6" name="Freeform 63"/>
            <p:cNvSpPr>
              <a:spLocks/>
            </p:cNvSpPr>
            <p:nvPr/>
          </p:nvSpPr>
          <p:spPr bwMode="auto">
            <a:xfrm>
              <a:off x="4310063" y="1377950"/>
              <a:ext cx="152400" cy="136525"/>
            </a:xfrm>
            <a:custGeom>
              <a:avLst/>
              <a:gdLst>
                <a:gd name="T0" fmla="*/ 0 w 193"/>
                <a:gd name="T1" fmla="*/ 0 h 172"/>
                <a:gd name="T2" fmla="*/ 97 w 193"/>
                <a:gd name="T3" fmla="*/ 35 h 172"/>
                <a:gd name="T4" fmla="*/ 193 w 193"/>
                <a:gd name="T5" fmla="*/ 0 h 172"/>
                <a:gd name="T6" fmla="*/ 164 w 193"/>
                <a:gd name="T7" fmla="*/ 38 h 172"/>
                <a:gd name="T8" fmla="*/ 138 w 193"/>
                <a:gd name="T9" fmla="*/ 82 h 172"/>
                <a:gd name="T10" fmla="*/ 116 w 193"/>
                <a:gd name="T11" fmla="*/ 128 h 172"/>
                <a:gd name="T12" fmla="*/ 97 w 193"/>
                <a:gd name="T13" fmla="*/ 172 h 172"/>
                <a:gd name="T14" fmla="*/ 79 w 193"/>
                <a:gd name="T15" fmla="*/ 128 h 172"/>
                <a:gd name="T16" fmla="*/ 55 w 193"/>
                <a:gd name="T17" fmla="*/ 82 h 172"/>
                <a:gd name="T18" fmla="*/ 28 w 193"/>
                <a:gd name="T19" fmla="*/ 38 h 172"/>
                <a:gd name="T20" fmla="*/ 0 w 193"/>
                <a:gd name="T21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3" h="172">
                  <a:moveTo>
                    <a:pt x="0" y="0"/>
                  </a:moveTo>
                  <a:lnTo>
                    <a:pt x="97" y="35"/>
                  </a:lnTo>
                  <a:lnTo>
                    <a:pt x="193" y="0"/>
                  </a:lnTo>
                  <a:lnTo>
                    <a:pt x="164" y="38"/>
                  </a:lnTo>
                  <a:lnTo>
                    <a:pt x="138" y="82"/>
                  </a:lnTo>
                  <a:lnTo>
                    <a:pt x="116" y="128"/>
                  </a:lnTo>
                  <a:lnTo>
                    <a:pt x="97" y="172"/>
                  </a:lnTo>
                  <a:lnTo>
                    <a:pt x="79" y="128"/>
                  </a:lnTo>
                  <a:lnTo>
                    <a:pt x="55" y="82"/>
                  </a:lnTo>
                  <a:lnTo>
                    <a:pt x="28" y="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7" name="Rectangle 64"/>
            <p:cNvSpPr>
              <a:spLocks noChangeArrowheads="1"/>
            </p:cNvSpPr>
            <p:nvPr/>
          </p:nvSpPr>
          <p:spPr bwMode="auto">
            <a:xfrm>
              <a:off x="5054600" y="3289300"/>
              <a:ext cx="574675" cy="15875"/>
            </a:xfrm>
            <a:prstGeom prst="rect">
              <a:avLst/>
            </a:prstGeom>
            <a:solidFill>
              <a:srgbClr val="B60001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8" name="Freeform 65"/>
            <p:cNvSpPr>
              <a:spLocks/>
            </p:cNvSpPr>
            <p:nvPr/>
          </p:nvSpPr>
          <p:spPr bwMode="auto">
            <a:xfrm>
              <a:off x="4957763" y="3221038"/>
              <a:ext cx="136525" cy="150812"/>
            </a:xfrm>
            <a:custGeom>
              <a:avLst/>
              <a:gdLst>
                <a:gd name="T0" fmla="*/ 172 w 172"/>
                <a:gd name="T1" fmla="*/ 0 h 191"/>
                <a:gd name="T2" fmla="*/ 138 w 172"/>
                <a:gd name="T3" fmla="*/ 95 h 191"/>
                <a:gd name="T4" fmla="*/ 172 w 172"/>
                <a:gd name="T5" fmla="*/ 191 h 191"/>
                <a:gd name="T6" fmla="*/ 134 w 172"/>
                <a:gd name="T7" fmla="*/ 163 h 191"/>
                <a:gd name="T8" fmla="*/ 91 w 172"/>
                <a:gd name="T9" fmla="*/ 136 h 191"/>
                <a:gd name="T10" fmla="*/ 45 w 172"/>
                <a:gd name="T11" fmla="*/ 114 h 191"/>
                <a:gd name="T12" fmla="*/ 0 w 172"/>
                <a:gd name="T13" fmla="*/ 95 h 191"/>
                <a:gd name="T14" fmla="*/ 45 w 172"/>
                <a:gd name="T15" fmla="*/ 77 h 191"/>
                <a:gd name="T16" fmla="*/ 91 w 172"/>
                <a:gd name="T17" fmla="*/ 53 h 191"/>
                <a:gd name="T18" fmla="*/ 134 w 172"/>
                <a:gd name="T19" fmla="*/ 28 h 191"/>
                <a:gd name="T20" fmla="*/ 172 w 172"/>
                <a:gd name="T21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2" h="191">
                  <a:moveTo>
                    <a:pt x="172" y="0"/>
                  </a:moveTo>
                  <a:lnTo>
                    <a:pt x="138" y="95"/>
                  </a:lnTo>
                  <a:lnTo>
                    <a:pt x="172" y="191"/>
                  </a:lnTo>
                  <a:lnTo>
                    <a:pt x="134" y="163"/>
                  </a:lnTo>
                  <a:lnTo>
                    <a:pt x="91" y="136"/>
                  </a:lnTo>
                  <a:lnTo>
                    <a:pt x="45" y="114"/>
                  </a:lnTo>
                  <a:lnTo>
                    <a:pt x="0" y="95"/>
                  </a:lnTo>
                  <a:lnTo>
                    <a:pt x="45" y="77"/>
                  </a:lnTo>
                  <a:lnTo>
                    <a:pt x="91" y="53"/>
                  </a:lnTo>
                  <a:lnTo>
                    <a:pt x="134" y="28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9" name="Rectangle 66"/>
            <p:cNvSpPr>
              <a:spLocks noChangeArrowheads="1"/>
            </p:cNvSpPr>
            <p:nvPr/>
          </p:nvSpPr>
          <p:spPr bwMode="auto">
            <a:xfrm>
              <a:off x="5799138" y="3289300"/>
              <a:ext cx="344488" cy="15875"/>
            </a:xfrm>
            <a:prstGeom prst="rect">
              <a:avLst/>
            </a:prstGeom>
            <a:solidFill>
              <a:srgbClr val="B60001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0" name="Freeform 67"/>
            <p:cNvSpPr>
              <a:spLocks/>
            </p:cNvSpPr>
            <p:nvPr/>
          </p:nvSpPr>
          <p:spPr bwMode="auto">
            <a:xfrm>
              <a:off x="5702300" y="3221038"/>
              <a:ext cx="136525" cy="150812"/>
            </a:xfrm>
            <a:custGeom>
              <a:avLst/>
              <a:gdLst>
                <a:gd name="T0" fmla="*/ 170 w 170"/>
                <a:gd name="T1" fmla="*/ 0 h 191"/>
                <a:gd name="T2" fmla="*/ 136 w 170"/>
                <a:gd name="T3" fmla="*/ 95 h 191"/>
                <a:gd name="T4" fmla="*/ 170 w 170"/>
                <a:gd name="T5" fmla="*/ 191 h 191"/>
                <a:gd name="T6" fmla="*/ 133 w 170"/>
                <a:gd name="T7" fmla="*/ 163 h 191"/>
                <a:gd name="T8" fmla="*/ 91 w 170"/>
                <a:gd name="T9" fmla="*/ 136 h 191"/>
                <a:gd name="T10" fmla="*/ 44 w 170"/>
                <a:gd name="T11" fmla="*/ 114 h 191"/>
                <a:gd name="T12" fmla="*/ 0 w 170"/>
                <a:gd name="T13" fmla="*/ 95 h 191"/>
                <a:gd name="T14" fmla="*/ 44 w 170"/>
                <a:gd name="T15" fmla="*/ 77 h 191"/>
                <a:gd name="T16" fmla="*/ 91 w 170"/>
                <a:gd name="T17" fmla="*/ 53 h 191"/>
                <a:gd name="T18" fmla="*/ 133 w 170"/>
                <a:gd name="T19" fmla="*/ 28 h 191"/>
                <a:gd name="T20" fmla="*/ 170 w 170"/>
                <a:gd name="T21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0" h="191">
                  <a:moveTo>
                    <a:pt x="170" y="0"/>
                  </a:moveTo>
                  <a:lnTo>
                    <a:pt x="136" y="95"/>
                  </a:lnTo>
                  <a:lnTo>
                    <a:pt x="170" y="191"/>
                  </a:lnTo>
                  <a:lnTo>
                    <a:pt x="133" y="163"/>
                  </a:lnTo>
                  <a:lnTo>
                    <a:pt x="91" y="136"/>
                  </a:lnTo>
                  <a:lnTo>
                    <a:pt x="44" y="114"/>
                  </a:lnTo>
                  <a:lnTo>
                    <a:pt x="0" y="95"/>
                  </a:lnTo>
                  <a:lnTo>
                    <a:pt x="44" y="77"/>
                  </a:lnTo>
                  <a:lnTo>
                    <a:pt x="91" y="53"/>
                  </a:lnTo>
                  <a:lnTo>
                    <a:pt x="133" y="28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1" name="Rectangle 68"/>
            <p:cNvSpPr>
              <a:spLocks noChangeArrowheads="1"/>
            </p:cNvSpPr>
            <p:nvPr/>
          </p:nvSpPr>
          <p:spPr bwMode="auto">
            <a:xfrm>
              <a:off x="6257925" y="3289300"/>
              <a:ext cx="180975" cy="15875"/>
            </a:xfrm>
            <a:prstGeom prst="rect">
              <a:avLst/>
            </a:prstGeom>
            <a:solidFill>
              <a:srgbClr val="B60001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2" name="Freeform 69"/>
            <p:cNvSpPr>
              <a:spLocks/>
            </p:cNvSpPr>
            <p:nvPr/>
          </p:nvSpPr>
          <p:spPr bwMode="auto">
            <a:xfrm>
              <a:off x="6162675" y="3221038"/>
              <a:ext cx="136525" cy="150812"/>
            </a:xfrm>
            <a:custGeom>
              <a:avLst/>
              <a:gdLst>
                <a:gd name="T0" fmla="*/ 172 w 172"/>
                <a:gd name="T1" fmla="*/ 0 h 191"/>
                <a:gd name="T2" fmla="*/ 136 w 172"/>
                <a:gd name="T3" fmla="*/ 95 h 191"/>
                <a:gd name="T4" fmla="*/ 172 w 172"/>
                <a:gd name="T5" fmla="*/ 191 h 191"/>
                <a:gd name="T6" fmla="*/ 135 w 172"/>
                <a:gd name="T7" fmla="*/ 163 h 191"/>
                <a:gd name="T8" fmla="*/ 91 w 172"/>
                <a:gd name="T9" fmla="*/ 136 h 191"/>
                <a:gd name="T10" fmla="*/ 44 w 172"/>
                <a:gd name="T11" fmla="*/ 114 h 191"/>
                <a:gd name="T12" fmla="*/ 0 w 172"/>
                <a:gd name="T13" fmla="*/ 95 h 191"/>
                <a:gd name="T14" fmla="*/ 44 w 172"/>
                <a:gd name="T15" fmla="*/ 77 h 191"/>
                <a:gd name="T16" fmla="*/ 91 w 172"/>
                <a:gd name="T17" fmla="*/ 53 h 191"/>
                <a:gd name="T18" fmla="*/ 135 w 172"/>
                <a:gd name="T19" fmla="*/ 28 h 191"/>
                <a:gd name="T20" fmla="*/ 172 w 172"/>
                <a:gd name="T21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2" h="191">
                  <a:moveTo>
                    <a:pt x="172" y="0"/>
                  </a:moveTo>
                  <a:lnTo>
                    <a:pt x="136" y="95"/>
                  </a:lnTo>
                  <a:lnTo>
                    <a:pt x="172" y="191"/>
                  </a:lnTo>
                  <a:lnTo>
                    <a:pt x="135" y="163"/>
                  </a:lnTo>
                  <a:lnTo>
                    <a:pt x="91" y="136"/>
                  </a:lnTo>
                  <a:lnTo>
                    <a:pt x="44" y="114"/>
                  </a:lnTo>
                  <a:lnTo>
                    <a:pt x="0" y="95"/>
                  </a:lnTo>
                  <a:lnTo>
                    <a:pt x="44" y="77"/>
                  </a:lnTo>
                  <a:lnTo>
                    <a:pt x="91" y="53"/>
                  </a:lnTo>
                  <a:lnTo>
                    <a:pt x="135" y="28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3" name="Freeform 70"/>
            <p:cNvSpPr>
              <a:spLocks/>
            </p:cNvSpPr>
            <p:nvPr/>
          </p:nvSpPr>
          <p:spPr bwMode="auto">
            <a:xfrm>
              <a:off x="4765675" y="2236788"/>
              <a:ext cx="300038" cy="503237"/>
            </a:xfrm>
            <a:custGeom>
              <a:avLst/>
              <a:gdLst>
                <a:gd name="T0" fmla="*/ 361 w 378"/>
                <a:gd name="T1" fmla="*/ 0 h 635"/>
                <a:gd name="T2" fmla="*/ 378 w 378"/>
                <a:gd name="T3" fmla="*/ 10 h 635"/>
                <a:gd name="T4" fmla="*/ 17 w 378"/>
                <a:gd name="T5" fmla="*/ 635 h 635"/>
                <a:gd name="T6" fmla="*/ 0 w 378"/>
                <a:gd name="T7" fmla="*/ 626 h 635"/>
                <a:gd name="T8" fmla="*/ 361 w 378"/>
                <a:gd name="T9" fmla="*/ 0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8" h="635">
                  <a:moveTo>
                    <a:pt x="361" y="0"/>
                  </a:moveTo>
                  <a:lnTo>
                    <a:pt x="378" y="10"/>
                  </a:lnTo>
                  <a:lnTo>
                    <a:pt x="17" y="635"/>
                  </a:lnTo>
                  <a:lnTo>
                    <a:pt x="0" y="626"/>
                  </a:lnTo>
                  <a:lnTo>
                    <a:pt x="361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4" name="Freeform 71"/>
            <p:cNvSpPr>
              <a:spLocks/>
            </p:cNvSpPr>
            <p:nvPr/>
          </p:nvSpPr>
          <p:spPr bwMode="auto">
            <a:xfrm>
              <a:off x="4722813" y="2665413"/>
              <a:ext cx="133350" cy="155575"/>
            </a:xfrm>
            <a:custGeom>
              <a:avLst/>
              <a:gdLst>
                <a:gd name="T0" fmla="*/ 3 w 169"/>
                <a:gd name="T1" fmla="*/ 0 h 195"/>
                <a:gd name="T2" fmla="*/ 69 w 169"/>
                <a:gd name="T3" fmla="*/ 76 h 195"/>
                <a:gd name="T4" fmla="*/ 169 w 169"/>
                <a:gd name="T5" fmla="*/ 95 h 195"/>
                <a:gd name="T6" fmla="*/ 134 w 169"/>
                <a:gd name="T7" fmla="*/ 109 h 195"/>
                <a:gd name="T8" fmla="*/ 100 w 169"/>
                <a:gd name="T9" fmla="*/ 128 h 195"/>
                <a:gd name="T10" fmla="*/ 64 w 169"/>
                <a:gd name="T11" fmla="*/ 148 h 195"/>
                <a:gd name="T12" fmla="*/ 30 w 169"/>
                <a:gd name="T13" fmla="*/ 172 h 195"/>
                <a:gd name="T14" fmla="*/ 0 w 169"/>
                <a:gd name="T15" fmla="*/ 195 h 195"/>
                <a:gd name="T16" fmla="*/ 6 w 169"/>
                <a:gd name="T17" fmla="*/ 158 h 195"/>
                <a:gd name="T18" fmla="*/ 9 w 169"/>
                <a:gd name="T19" fmla="*/ 117 h 195"/>
                <a:gd name="T20" fmla="*/ 9 w 169"/>
                <a:gd name="T21" fmla="*/ 76 h 195"/>
                <a:gd name="T22" fmla="*/ 8 w 169"/>
                <a:gd name="T23" fmla="*/ 36 h 195"/>
                <a:gd name="T24" fmla="*/ 3 w 169"/>
                <a:gd name="T25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9" h="195">
                  <a:moveTo>
                    <a:pt x="3" y="0"/>
                  </a:moveTo>
                  <a:lnTo>
                    <a:pt x="69" y="76"/>
                  </a:lnTo>
                  <a:lnTo>
                    <a:pt x="169" y="95"/>
                  </a:lnTo>
                  <a:lnTo>
                    <a:pt x="134" y="109"/>
                  </a:lnTo>
                  <a:lnTo>
                    <a:pt x="100" y="128"/>
                  </a:lnTo>
                  <a:lnTo>
                    <a:pt x="64" y="148"/>
                  </a:lnTo>
                  <a:lnTo>
                    <a:pt x="30" y="172"/>
                  </a:lnTo>
                  <a:lnTo>
                    <a:pt x="0" y="195"/>
                  </a:lnTo>
                  <a:lnTo>
                    <a:pt x="6" y="158"/>
                  </a:lnTo>
                  <a:lnTo>
                    <a:pt x="9" y="117"/>
                  </a:lnTo>
                  <a:lnTo>
                    <a:pt x="9" y="76"/>
                  </a:lnTo>
                  <a:lnTo>
                    <a:pt x="8" y="36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5" name="Freeform 72"/>
            <p:cNvSpPr>
              <a:spLocks/>
            </p:cNvSpPr>
            <p:nvPr/>
          </p:nvSpPr>
          <p:spPr bwMode="auto">
            <a:xfrm>
              <a:off x="5135563" y="1790700"/>
              <a:ext cx="187325" cy="306387"/>
            </a:xfrm>
            <a:custGeom>
              <a:avLst/>
              <a:gdLst>
                <a:gd name="T0" fmla="*/ 218 w 236"/>
                <a:gd name="T1" fmla="*/ 0 h 387"/>
                <a:gd name="T2" fmla="*/ 236 w 236"/>
                <a:gd name="T3" fmla="*/ 10 h 387"/>
                <a:gd name="T4" fmla="*/ 17 w 236"/>
                <a:gd name="T5" fmla="*/ 387 h 387"/>
                <a:gd name="T6" fmla="*/ 0 w 236"/>
                <a:gd name="T7" fmla="*/ 377 h 387"/>
                <a:gd name="T8" fmla="*/ 218 w 236"/>
                <a:gd name="T9" fmla="*/ 0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6" h="387">
                  <a:moveTo>
                    <a:pt x="218" y="0"/>
                  </a:moveTo>
                  <a:lnTo>
                    <a:pt x="236" y="10"/>
                  </a:lnTo>
                  <a:lnTo>
                    <a:pt x="17" y="387"/>
                  </a:lnTo>
                  <a:lnTo>
                    <a:pt x="0" y="377"/>
                  </a:lnTo>
                  <a:lnTo>
                    <a:pt x="218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6" name="Freeform 73"/>
            <p:cNvSpPr>
              <a:spLocks/>
            </p:cNvSpPr>
            <p:nvPr/>
          </p:nvSpPr>
          <p:spPr bwMode="auto">
            <a:xfrm>
              <a:off x="5094288" y="2020888"/>
              <a:ext cx="133350" cy="155575"/>
            </a:xfrm>
            <a:custGeom>
              <a:avLst/>
              <a:gdLst>
                <a:gd name="T0" fmla="*/ 3 w 167"/>
                <a:gd name="T1" fmla="*/ 0 h 196"/>
                <a:gd name="T2" fmla="*/ 69 w 167"/>
                <a:gd name="T3" fmla="*/ 77 h 196"/>
                <a:gd name="T4" fmla="*/ 167 w 167"/>
                <a:gd name="T5" fmla="*/ 96 h 196"/>
                <a:gd name="T6" fmla="*/ 133 w 167"/>
                <a:gd name="T7" fmla="*/ 110 h 196"/>
                <a:gd name="T8" fmla="*/ 98 w 167"/>
                <a:gd name="T9" fmla="*/ 128 h 196"/>
                <a:gd name="T10" fmla="*/ 30 w 167"/>
                <a:gd name="T11" fmla="*/ 172 h 196"/>
                <a:gd name="T12" fmla="*/ 0 w 167"/>
                <a:gd name="T13" fmla="*/ 196 h 196"/>
                <a:gd name="T14" fmla="*/ 5 w 167"/>
                <a:gd name="T15" fmla="*/ 158 h 196"/>
                <a:gd name="T16" fmla="*/ 8 w 167"/>
                <a:gd name="T17" fmla="*/ 117 h 196"/>
                <a:gd name="T18" fmla="*/ 9 w 167"/>
                <a:gd name="T19" fmla="*/ 77 h 196"/>
                <a:gd name="T20" fmla="*/ 8 w 167"/>
                <a:gd name="T21" fmla="*/ 36 h 196"/>
                <a:gd name="T22" fmla="*/ 3 w 167"/>
                <a:gd name="T23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7" h="196">
                  <a:moveTo>
                    <a:pt x="3" y="0"/>
                  </a:moveTo>
                  <a:lnTo>
                    <a:pt x="69" y="77"/>
                  </a:lnTo>
                  <a:lnTo>
                    <a:pt x="167" y="96"/>
                  </a:lnTo>
                  <a:lnTo>
                    <a:pt x="133" y="110"/>
                  </a:lnTo>
                  <a:lnTo>
                    <a:pt x="98" y="128"/>
                  </a:lnTo>
                  <a:lnTo>
                    <a:pt x="30" y="172"/>
                  </a:lnTo>
                  <a:lnTo>
                    <a:pt x="0" y="196"/>
                  </a:lnTo>
                  <a:lnTo>
                    <a:pt x="5" y="158"/>
                  </a:lnTo>
                  <a:lnTo>
                    <a:pt x="8" y="117"/>
                  </a:lnTo>
                  <a:lnTo>
                    <a:pt x="9" y="77"/>
                  </a:lnTo>
                  <a:lnTo>
                    <a:pt x="8" y="36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7" name="Freeform 74"/>
            <p:cNvSpPr>
              <a:spLocks/>
            </p:cNvSpPr>
            <p:nvPr/>
          </p:nvSpPr>
          <p:spPr bwMode="auto">
            <a:xfrm>
              <a:off x="5367338" y="1535113"/>
              <a:ext cx="103188" cy="165100"/>
            </a:xfrm>
            <a:custGeom>
              <a:avLst/>
              <a:gdLst>
                <a:gd name="T0" fmla="*/ 113 w 130"/>
                <a:gd name="T1" fmla="*/ 0 h 206"/>
                <a:gd name="T2" fmla="*/ 130 w 130"/>
                <a:gd name="T3" fmla="*/ 9 h 206"/>
                <a:gd name="T4" fmla="*/ 17 w 130"/>
                <a:gd name="T5" fmla="*/ 206 h 206"/>
                <a:gd name="T6" fmla="*/ 0 w 130"/>
                <a:gd name="T7" fmla="*/ 197 h 206"/>
                <a:gd name="T8" fmla="*/ 113 w 130"/>
                <a:gd name="T9" fmla="*/ 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" h="206">
                  <a:moveTo>
                    <a:pt x="113" y="0"/>
                  </a:moveTo>
                  <a:lnTo>
                    <a:pt x="130" y="9"/>
                  </a:lnTo>
                  <a:lnTo>
                    <a:pt x="17" y="206"/>
                  </a:lnTo>
                  <a:lnTo>
                    <a:pt x="0" y="197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8" name="Freeform 75"/>
            <p:cNvSpPr>
              <a:spLocks/>
            </p:cNvSpPr>
            <p:nvPr/>
          </p:nvSpPr>
          <p:spPr bwMode="auto">
            <a:xfrm>
              <a:off x="5324475" y="1622425"/>
              <a:ext cx="133350" cy="157162"/>
            </a:xfrm>
            <a:custGeom>
              <a:avLst/>
              <a:gdLst>
                <a:gd name="T0" fmla="*/ 3 w 169"/>
                <a:gd name="T1" fmla="*/ 0 h 197"/>
                <a:gd name="T2" fmla="*/ 69 w 169"/>
                <a:gd name="T3" fmla="*/ 78 h 197"/>
                <a:gd name="T4" fmla="*/ 169 w 169"/>
                <a:gd name="T5" fmla="*/ 96 h 197"/>
                <a:gd name="T6" fmla="*/ 135 w 169"/>
                <a:gd name="T7" fmla="*/ 110 h 197"/>
                <a:gd name="T8" fmla="*/ 99 w 169"/>
                <a:gd name="T9" fmla="*/ 128 h 197"/>
                <a:gd name="T10" fmla="*/ 64 w 169"/>
                <a:gd name="T11" fmla="*/ 150 h 197"/>
                <a:gd name="T12" fmla="*/ 30 w 169"/>
                <a:gd name="T13" fmla="*/ 174 h 197"/>
                <a:gd name="T14" fmla="*/ 0 w 169"/>
                <a:gd name="T15" fmla="*/ 197 h 197"/>
                <a:gd name="T16" fmla="*/ 5 w 169"/>
                <a:gd name="T17" fmla="*/ 158 h 197"/>
                <a:gd name="T18" fmla="*/ 8 w 169"/>
                <a:gd name="T19" fmla="*/ 118 h 197"/>
                <a:gd name="T20" fmla="*/ 10 w 169"/>
                <a:gd name="T21" fmla="*/ 77 h 197"/>
                <a:gd name="T22" fmla="*/ 8 w 169"/>
                <a:gd name="T23" fmla="*/ 38 h 197"/>
                <a:gd name="T24" fmla="*/ 3 w 169"/>
                <a:gd name="T25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9" h="197">
                  <a:moveTo>
                    <a:pt x="3" y="0"/>
                  </a:moveTo>
                  <a:lnTo>
                    <a:pt x="69" y="78"/>
                  </a:lnTo>
                  <a:lnTo>
                    <a:pt x="169" y="96"/>
                  </a:lnTo>
                  <a:lnTo>
                    <a:pt x="135" y="110"/>
                  </a:lnTo>
                  <a:lnTo>
                    <a:pt x="99" y="128"/>
                  </a:lnTo>
                  <a:lnTo>
                    <a:pt x="64" y="150"/>
                  </a:lnTo>
                  <a:lnTo>
                    <a:pt x="30" y="174"/>
                  </a:lnTo>
                  <a:lnTo>
                    <a:pt x="0" y="197"/>
                  </a:lnTo>
                  <a:lnTo>
                    <a:pt x="5" y="158"/>
                  </a:lnTo>
                  <a:lnTo>
                    <a:pt x="8" y="118"/>
                  </a:lnTo>
                  <a:lnTo>
                    <a:pt x="10" y="77"/>
                  </a:lnTo>
                  <a:lnTo>
                    <a:pt x="8" y="38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9" name="Freeform 76"/>
            <p:cNvSpPr>
              <a:spLocks/>
            </p:cNvSpPr>
            <p:nvPr/>
          </p:nvSpPr>
          <p:spPr bwMode="auto">
            <a:xfrm>
              <a:off x="4989513" y="2668588"/>
              <a:ext cx="504825" cy="300037"/>
            </a:xfrm>
            <a:custGeom>
              <a:avLst/>
              <a:gdLst>
                <a:gd name="T0" fmla="*/ 627 w 636"/>
                <a:gd name="T1" fmla="*/ 0 h 379"/>
                <a:gd name="T2" fmla="*/ 636 w 636"/>
                <a:gd name="T3" fmla="*/ 17 h 379"/>
                <a:gd name="T4" fmla="*/ 9 w 636"/>
                <a:gd name="T5" fmla="*/ 379 h 379"/>
                <a:gd name="T6" fmla="*/ 0 w 636"/>
                <a:gd name="T7" fmla="*/ 361 h 379"/>
                <a:gd name="T8" fmla="*/ 627 w 636"/>
                <a:gd name="T9" fmla="*/ 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6" h="379">
                  <a:moveTo>
                    <a:pt x="627" y="0"/>
                  </a:moveTo>
                  <a:lnTo>
                    <a:pt x="636" y="17"/>
                  </a:lnTo>
                  <a:lnTo>
                    <a:pt x="9" y="379"/>
                  </a:lnTo>
                  <a:lnTo>
                    <a:pt x="0" y="361"/>
                  </a:lnTo>
                  <a:lnTo>
                    <a:pt x="627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0" name="Freeform 77"/>
            <p:cNvSpPr>
              <a:spLocks/>
            </p:cNvSpPr>
            <p:nvPr/>
          </p:nvSpPr>
          <p:spPr bwMode="auto">
            <a:xfrm>
              <a:off x="4910138" y="2876550"/>
              <a:ext cx="155575" cy="133350"/>
            </a:xfrm>
            <a:custGeom>
              <a:avLst/>
              <a:gdLst>
                <a:gd name="T0" fmla="*/ 102 w 197"/>
                <a:gd name="T1" fmla="*/ 0 h 169"/>
                <a:gd name="T2" fmla="*/ 119 w 197"/>
                <a:gd name="T3" fmla="*/ 100 h 169"/>
                <a:gd name="T4" fmla="*/ 197 w 197"/>
                <a:gd name="T5" fmla="*/ 166 h 169"/>
                <a:gd name="T6" fmla="*/ 159 w 197"/>
                <a:gd name="T7" fmla="*/ 160 h 169"/>
                <a:gd name="T8" fmla="*/ 120 w 197"/>
                <a:gd name="T9" fmla="*/ 158 h 169"/>
                <a:gd name="T10" fmla="*/ 80 w 197"/>
                <a:gd name="T11" fmla="*/ 160 h 169"/>
                <a:gd name="T12" fmla="*/ 39 w 197"/>
                <a:gd name="T13" fmla="*/ 163 h 169"/>
                <a:gd name="T14" fmla="*/ 0 w 197"/>
                <a:gd name="T15" fmla="*/ 169 h 169"/>
                <a:gd name="T16" fmla="*/ 23 w 197"/>
                <a:gd name="T17" fmla="*/ 140 h 169"/>
                <a:gd name="T18" fmla="*/ 47 w 197"/>
                <a:gd name="T19" fmla="*/ 105 h 169"/>
                <a:gd name="T20" fmla="*/ 69 w 197"/>
                <a:gd name="T21" fmla="*/ 69 h 169"/>
                <a:gd name="T22" fmla="*/ 88 w 197"/>
                <a:gd name="T23" fmla="*/ 35 h 169"/>
                <a:gd name="T24" fmla="*/ 102 w 197"/>
                <a:gd name="T25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7" h="169">
                  <a:moveTo>
                    <a:pt x="102" y="0"/>
                  </a:moveTo>
                  <a:lnTo>
                    <a:pt x="119" y="100"/>
                  </a:lnTo>
                  <a:lnTo>
                    <a:pt x="197" y="166"/>
                  </a:lnTo>
                  <a:lnTo>
                    <a:pt x="159" y="160"/>
                  </a:lnTo>
                  <a:lnTo>
                    <a:pt x="120" y="158"/>
                  </a:lnTo>
                  <a:lnTo>
                    <a:pt x="80" y="160"/>
                  </a:lnTo>
                  <a:lnTo>
                    <a:pt x="39" y="163"/>
                  </a:lnTo>
                  <a:lnTo>
                    <a:pt x="0" y="169"/>
                  </a:lnTo>
                  <a:lnTo>
                    <a:pt x="23" y="140"/>
                  </a:lnTo>
                  <a:lnTo>
                    <a:pt x="47" y="105"/>
                  </a:lnTo>
                  <a:lnTo>
                    <a:pt x="69" y="69"/>
                  </a:lnTo>
                  <a:lnTo>
                    <a:pt x="88" y="35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1" name="Freeform 78"/>
            <p:cNvSpPr>
              <a:spLocks/>
            </p:cNvSpPr>
            <p:nvPr/>
          </p:nvSpPr>
          <p:spPr bwMode="auto">
            <a:xfrm>
              <a:off x="5634038" y="2411413"/>
              <a:ext cx="306388" cy="185737"/>
            </a:xfrm>
            <a:custGeom>
              <a:avLst/>
              <a:gdLst>
                <a:gd name="T0" fmla="*/ 377 w 387"/>
                <a:gd name="T1" fmla="*/ 0 h 235"/>
                <a:gd name="T2" fmla="*/ 387 w 387"/>
                <a:gd name="T3" fmla="*/ 17 h 235"/>
                <a:gd name="T4" fmla="*/ 10 w 387"/>
                <a:gd name="T5" fmla="*/ 235 h 235"/>
                <a:gd name="T6" fmla="*/ 0 w 387"/>
                <a:gd name="T7" fmla="*/ 217 h 235"/>
                <a:gd name="T8" fmla="*/ 377 w 387"/>
                <a:gd name="T9" fmla="*/ 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7" h="235">
                  <a:moveTo>
                    <a:pt x="377" y="0"/>
                  </a:moveTo>
                  <a:lnTo>
                    <a:pt x="387" y="17"/>
                  </a:lnTo>
                  <a:lnTo>
                    <a:pt x="10" y="235"/>
                  </a:lnTo>
                  <a:lnTo>
                    <a:pt x="0" y="217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2" name="Freeform 79"/>
            <p:cNvSpPr>
              <a:spLocks/>
            </p:cNvSpPr>
            <p:nvPr/>
          </p:nvSpPr>
          <p:spPr bwMode="auto">
            <a:xfrm>
              <a:off x="5554663" y="2503488"/>
              <a:ext cx="155575" cy="134937"/>
            </a:xfrm>
            <a:custGeom>
              <a:avLst/>
              <a:gdLst>
                <a:gd name="T0" fmla="*/ 102 w 197"/>
                <a:gd name="T1" fmla="*/ 0 h 169"/>
                <a:gd name="T2" fmla="*/ 119 w 197"/>
                <a:gd name="T3" fmla="*/ 100 h 169"/>
                <a:gd name="T4" fmla="*/ 197 w 197"/>
                <a:gd name="T5" fmla="*/ 166 h 169"/>
                <a:gd name="T6" fmla="*/ 160 w 197"/>
                <a:gd name="T7" fmla="*/ 161 h 169"/>
                <a:gd name="T8" fmla="*/ 121 w 197"/>
                <a:gd name="T9" fmla="*/ 160 h 169"/>
                <a:gd name="T10" fmla="*/ 80 w 197"/>
                <a:gd name="T11" fmla="*/ 160 h 169"/>
                <a:gd name="T12" fmla="*/ 39 w 197"/>
                <a:gd name="T13" fmla="*/ 163 h 169"/>
                <a:gd name="T14" fmla="*/ 0 w 197"/>
                <a:gd name="T15" fmla="*/ 169 h 169"/>
                <a:gd name="T16" fmla="*/ 24 w 197"/>
                <a:gd name="T17" fmla="*/ 139 h 169"/>
                <a:gd name="T18" fmla="*/ 47 w 197"/>
                <a:gd name="T19" fmla="*/ 105 h 169"/>
                <a:gd name="T20" fmla="*/ 69 w 197"/>
                <a:gd name="T21" fmla="*/ 69 h 169"/>
                <a:gd name="T22" fmla="*/ 88 w 197"/>
                <a:gd name="T23" fmla="*/ 35 h 169"/>
                <a:gd name="T24" fmla="*/ 102 w 197"/>
                <a:gd name="T25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7" h="169">
                  <a:moveTo>
                    <a:pt x="102" y="0"/>
                  </a:moveTo>
                  <a:lnTo>
                    <a:pt x="119" y="100"/>
                  </a:lnTo>
                  <a:lnTo>
                    <a:pt x="197" y="166"/>
                  </a:lnTo>
                  <a:lnTo>
                    <a:pt x="160" y="161"/>
                  </a:lnTo>
                  <a:lnTo>
                    <a:pt x="121" y="160"/>
                  </a:lnTo>
                  <a:lnTo>
                    <a:pt x="80" y="160"/>
                  </a:lnTo>
                  <a:lnTo>
                    <a:pt x="39" y="163"/>
                  </a:lnTo>
                  <a:lnTo>
                    <a:pt x="0" y="169"/>
                  </a:lnTo>
                  <a:lnTo>
                    <a:pt x="24" y="139"/>
                  </a:lnTo>
                  <a:lnTo>
                    <a:pt x="47" y="105"/>
                  </a:lnTo>
                  <a:lnTo>
                    <a:pt x="69" y="69"/>
                  </a:lnTo>
                  <a:lnTo>
                    <a:pt x="88" y="35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3" name="Freeform 80"/>
            <p:cNvSpPr>
              <a:spLocks/>
            </p:cNvSpPr>
            <p:nvPr/>
          </p:nvSpPr>
          <p:spPr bwMode="auto">
            <a:xfrm>
              <a:off x="6032500" y="2263775"/>
              <a:ext cx="163513" cy="103187"/>
            </a:xfrm>
            <a:custGeom>
              <a:avLst/>
              <a:gdLst>
                <a:gd name="T0" fmla="*/ 197 w 207"/>
                <a:gd name="T1" fmla="*/ 0 h 131"/>
                <a:gd name="T2" fmla="*/ 207 w 207"/>
                <a:gd name="T3" fmla="*/ 17 h 131"/>
                <a:gd name="T4" fmla="*/ 10 w 207"/>
                <a:gd name="T5" fmla="*/ 131 h 131"/>
                <a:gd name="T6" fmla="*/ 0 w 207"/>
                <a:gd name="T7" fmla="*/ 114 h 131"/>
                <a:gd name="T8" fmla="*/ 197 w 207"/>
                <a:gd name="T9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31">
                  <a:moveTo>
                    <a:pt x="197" y="0"/>
                  </a:moveTo>
                  <a:lnTo>
                    <a:pt x="207" y="17"/>
                  </a:lnTo>
                  <a:lnTo>
                    <a:pt x="10" y="131"/>
                  </a:lnTo>
                  <a:lnTo>
                    <a:pt x="0" y="114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4" name="Freeform 81"/>
            <p:cNvSpPr>
              <a:spLocks/>
            </p:cNvSpPr>
            <p:nvPr/>
          </p:nvSpPr>
          <p:spPr bwMode="auto">
            <a:xfrm>
              <a:off x="5953125" y="2274888"/>
              <a:ext cx="153988" cy="133350"/>
            </a:xfrm>
            <a:custGeom>
              <a:avLst/>
              <a:gdLst>
                <a:gd name="T0" fmla="*/ 100 w 196"/>
                <a:gd name="T1" fmla="*/ 0 h 169"/>
                <a:gd name="T2" fmla="*/ 119 w 196"/>
                <a:gd name="T3" fmla="*/ 100 h 169"/>
                <a:gd name="T4" fmla="*/ 196 w 196"/>
                <a:gd name="T5" fmla="*/ 166 h 169"/>
                <a:gd name="T6" fmla="*/ 160 w 196"/>
                <a:gd name="T7" fmla="*/ 161 h 169"/>
                <a:gd name="T8" fmla="*/ 119 w 196"/>
                <a:gd name="T9" fmla="*/ 160 h 169"/>
                <a:gd name="T10" fmla="*/ 78 w 196"/>
                <a:gd name="T11" fmla="*/ 160 h 169"/>
                <a:gd name="T12" fmla="*/ 38 w 196"/>
                <a:gd name="T13" fmla="*/ 163 h 169"/>
                <a:gd name="T14" fmla="*/ 0 w 196"/>
                <a:gd name="T15" fmla="*/ 169 h 169"/>
                <a:gd name="T16" fmla="*/ 24 w 196"/>
                <a:gd name="T17" fmla="*/ 139 h 169"/>
                <a:gd name="T18" fmla="*/ 47 w 196"/>
                <a:gd name="T19" fmla="*/ 105 h 169"/>
                <a:gd name="T20" fmla="*/ 67 w 196"/>
                <a:gd name="T21" fmla="*/ 69 h 169"/>
                <a:gd name="T22" fmla="*/ 86 w 196"/>
                <a:gd name="T23" fmla="*/ 34 h 169"/>
                <a:gd name="T24" fmla="*/ 100 w 196"/>
                <a:gd name="T25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6" h="169">
                  <a:moveTo>
                    <a:pt x="100" y="0"/>
                  </a:moveTo>
                  <a:lnTo>
                    <a:pt x="119" y="100"/>
                  </a:lnTo>
                  <a:lnTo>
                    <a:pt x="196" y="166"/>
                  </a:lnTo>
                  <a:lnTo>
                    <a:pt x="160" y="161"/>
                  </a:lnTo>
                  <a:lnTo>
                    <a:pt x="119" y="160"/>
                  </a:lnTo>
                  <a:lnTo>
                    <a:pt x="78" y="160"/>
                  </a:lnTo>
                  <a:lnTo>
                    <a:pt x="38" y="163"/>
                  </a:lnTo>
                  <a:lnTo>
                    <a:pt x="0" y="169"/>
                  </a:lnTo>
                  <a:lnTo>
                    <a:pt x="24" y="139"/>
                  </a:lnTo>
                  <a:lnTo>
                    <a:pt x="47" y="105"/>
                  </a:lnTo>
                  <a:lnTo>
                    <a:pt x="67" y="69"/>
                  </a:lnTo>
                  <a:lnTo>
                    <a:pt x="86" y="34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5" name="Freeform 82"/>
            <p:cNvSpPr>
              <a:spLocks/>
            </p:cNvSpPr>
            <p:nvPr/>
          </p:nvSpPr>
          <p:spPr bwMode="auto">
            <a:xfrm>
              <a:off x="4748213" y="3846513"/>
              <a:ext cx="300038" cy="503237"/>
            </a:xfrm>
            <a:custGeom>
              <a:avLst/>
              <a:gdLst>
                <a:gd name="T0" fmla="*/ 17 w 379"/>
                <a:gd name="T1" fmla="*/ 0 h 635"/>
                <a:gd name="T2" fmla="*/ 379 w 379"/>
                <a:gd name="T3" fmla="*/ 625 h 635"/>
                <a:gd name="T4" fmla="*/ 361 w 379"/>
                <a:gd name="T5" fmla="*/ 635 h 635"/>
                <a:gd name="T6" fmla="*/ 0 w 379"/>
                <a:gd name="T7" fmla="*/ 9 h 635"/>
                <a:gd name="T8" fmla="*/ 17 w 379"/>
                <a:gd name="T9" fmla="*/ 0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635">
                  <a:moveTo>
                    <a:pt x="17" y="0"/>
                  </a:moveTo>
                  <a:lnTo>
                    <a:pt x="379" y="625"/>
                  </a:lnTo>
                  <a:lnTo>
                    <a:pt x="361" y="635"/>
                  </a:lnTo>
                  <a:lnTo>
                    <a:pt x="0" y="9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6" name="Freeform 83"/>
            <p:cNvSpPr>
              <a:spLocks/>
            </p:cNvSpPr>
            <p:nvPr/>
          </p:nvSpPr>
          <p:spPr bwMode="auto">
            <a:xfrm>
              <a:off x="4705350" y="3767138"/>
              <a:ext cx="133350" cy="155575"/>
            </a:xfrm>
            <a:custGeom>
              <a:avLst/>
              <a:gdLst>
                <a:gd name="T0" fmla="*/ 0 w 169"/>
                <a:gd name="T1" fmla="*/ 0 h 195"/>
                <a:gd name="T2" fmla="*/ 30 w 169"/>
                <a:gd name="T3" fmla="*/ 23 h 195"/>
                <a:gd name="T4" fmla="*/ 64 w 169"/>
                <a:gd name="T5" fmla="*/ 45 h 195"/>
                <a:gd name="T6" fmla="*/ 100 w 169"/>
                <a:gd name="T7" fmla="*/ 67 h 195"/>
                <a:gd name="T8" fmla="*/ 134 w 169"/>
                <a:gd name="T9" fmla="*/ 86 h 195"/>
                <a:gd name="T10" fmla="*/ 169 w 169"/>
                <a:gd name="T11" fmla="*/ 100 h 195"/>
                <a:gd name="T12" fmla="*/ 69 w 169"/>
                <a:gd name="T13" fmla="*/ 119 h 195"/>
                <a:gd name="T14" fmla="*/ 3 w 169"/>
                <a:gd name="T15" fmla="*/ 195 h 195"/>
                <a:gd name="T16" fmla="*/ 9 w 169"/>
                <a:gd name="T17" fmla="*/ 159 h 195"/>
                <a:gd name="T18" fmla="*/ 11 w 169"/>
                <a:gd name="T19" fmla="*/ 119 h 195"/>
                <a:gd name="T20" fmla="*/ 9 w 169"/>
                <a:gd name="T21" fmla="*/ 78 h 195"/>
                <a:gd name="T22" fmla="*/ 6 w 169"/>
                <a:gd name="T23" fmla="*/ 38 h 195"/>
                <a:gd name="T24" fmla="*/ 0 w 169"/>
                <a:gd name="T25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9" h="195">
                  <a:moveTo>
                    <a:pt x="0" y="0"/>
                  </a:moveTo>
                  <a:lnTo>
                    <a:pt x="30" y="23"/>
                  </a:lnTo>
                  <a:lnTo>
                    <a:pt x="64" y="45"/>
                  </a:lnTo>
                  <a:lnTo>
                    <a:pt x="100" y="67"/>
                  </a:lnTo>
                  <a:lnTo>
                    <a:pt x="134" y="86"/>
                  </a:lnTo>
                  <a:lnTo>
                    <a:pt x="169" y="100"/>
                  </a:lnTo>
                  <a:lnTo>
                    <a:pt x="69" y="119"/>
                  </a:lnTo>
                  <a:lnTo>
                    <a:pt x="3" y="195"/>
                  </a:lnTo>
                  <a:lnTo>
                    <a:pt x="9" y="159"/>
                  </a:lnTo>
                  <a:lnTo>
                    <a:pt x="11" y="119"/>
                  </a:lnTo>
                  <a:lnTo>
                    <a:pt x="9" y="78"/>
                  </a:lnTo>
                  <a:lnTo>
                    <a:pt x="6" y="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7" name="Freeform 84"/>
            <p:cNvSpPr>
              <a:spLocks/>
            </p:cNvSpPr>
            <p:nvPr/>
          </p:nvSpPr>
          <p:spPr bwMode="auto">
            <a:xfrm>
              <a:off x="5119688" y="4491038"/>
              <a:ext cx="185738" cy="306387"/>
            </a:xfrm>
            <a:custGeom>
              <a:avLst/>
              <a:gdLst>
                <a:gd name="T0" fmla="*/ 17 w 235"/>
                <a:gd name="T1" fmla="*/ 0 h 386"/>
                <a:gd name="T2" fmla="*/ 235 w 235"/>
                <a:gd name="T3" fmla="*/ 376 h 386"/>
                <a:gd name="T4" fmla="*/ 217 w 235"/>
                <a:gd name="T5" fmla="*/ 386 h 386"/>
                <a:gd name="T6" fmla="*/ 0 w 235"/>
                <a:gd name="T7" fmla="*/ 9 h 386"/>
                <a:gd name="T8" fmla="*/ 17 w 235"/>
                <a:gd name="T9" fmla="*/ 0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5" h="386">
                  <a:moveTo>
                    <a:pt x="17" y="0"/>
                  </a:moveTo>
                  <a:lnTo>
                    <a:pt x="235" y="376"/>
                  </a:lnTo>
                  <a:lnTo>
                    <a:pt x="217" y="386"/>
                  </a:lnTo>
                  <a:lnTo>
                    <a:pt x="0" y="9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8" name="Freeform 85"/>
            <p:cNvSpPr>
              <a:spLocks/>
            </p:cNvSpPr>
            <p:nvPr/>
          </p:nvSpPr>
          <p:spPr bwMode="auto">
            <a:xfrm>
              <a:off x="5078413" y="4411663"/>
              <a:ext cx="133350" cy="153987"/>
            </a:xfrm>
            <a:custGeom>
              <a:avLst/>
              <a:gdLst>
                <a:gd name="T0" fmla="*/ 0 w 169"/>
                <a:gd name="T1" fmla="*/ 0 h 196"/>
                <a:gd name="T2" fmla="*/ 30 w 169"/>
                <a:gd name="T3" fmla="*/ 24 h 196"/>
                <a:gd name="T4" fmla="*/ 64 w 169"/>
                <a:gd name="T5" fmla="*/ 46 h 196"/>
                <a:gd name="T6" fmla="*/ 100 w 169"/>
                <a:gd name="T7" fmla="*/ 68 h 196"/>
                <a:gd name="T8" fmla="*/ 134 w 169"/>
                <a:gd name="T9" fmla="*/ 86 h 196"/>
                <a:gd name="T10" fmla="*/ 169 w 169"/>
                <a:gd name="T11" fmla="*/ 101 h 196"/>
                <a:gd name="T12" fmla="*/ 69 w 169"/>
                <a:gd name="T13" fmla="*/ 118 h 196"/>
                <a:gd name="T14" fmla="*/ 3 w 169"/>
                <a:gd name="T15" fmla="*/ 196 h 196"/>
                <a:gd name="T16" fmla="*/ 8 w 169"/>
                <a:gd name="T17" fmla="*/ 160 h 196"/>
                <a:gd name="T18" fmla="*/ 9 w 169"/>
                <a:gd name="T19" fmla="*/ 119 h 196"/>
                <a:gd name="T20" fmla="*/ 9 w 169"/>
                <a:gd name="T21" fmla="*/ 79 h 196"/>
                <a:gd name="T22" fmla="*/ 6 w 169"/>
                <a:gd name="T23" fmla="*/ 38 h 196"/>
                <a:gd name="T24" fmla="*/ 0 w 169"/>
                <a:gd name="T25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9" h="196">
                  <a:moveTo>
                    <a:pt x="0" y="0"/>
                  </a:moveTo>
                  <a:lnTo>
                    <a:pt x="30" y="24"/>
                  </a:lnTo>
                  <a:lnTo>
                    <a:pt x="64" y="46"/>
                  </a:lnTo>
                  <a:lnTo>
                    <a:pt x="100" y="68"/>
                  </a:lnTo>
                  <a:lnTo>
                    <a:pt x="134" y="86"/>
                  </a:lnTo>
                  <a:lnTo>
                    <a:pt x="169" y="101"/>
                  </a:lnTo>
                  <a:lnTo>
                    <a:pt x="69" y="118"/>
                  </a:lnTo>
                  <a:lnTo>
                    <a:pt x="3" y="196"/>
                  </a:lnTo>
                  <a:lnTo>
                    <a:pt x="8" y="160"/>
                  </a:lnTo>
                  <a:lnTo>
                    <a:pt x="9" y="119"/>
                  </a:lnTo>
                  <a:lnTo>
                    <a:pt x="9" y="79"/>
                  </a:lnTo>
                  <a:lnTo>
                    <a:pt x="6" y="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9" name="Freeform 86"/>
            <p:cNvSpPr>
              <a:spLocks/>
            </p:cNvSpPr>
            <p:nvPr/>
          </p:nvSpPr>
          <p:spPr bwMode="auto">
            <a:xfrm>
              <a:off x="5349875" y="4887913"/>
              <a:ext cx="103188" cy="163512"/>
            </a:xfrm>
            <a:custGeom>
              <a:avLst/>
              <a:gdLst>
                <a:gd name="T0" fmla="*/ 18 w 132"/>
                <a:gd name="T1" fmla="*/ 0 h 206"/>
                <a:gd name="T2" fmla="*/ 132 w 132"/>
                <a:gd name="T3" fmla="*/ 197 h 206"/>
                <a:gd name="T4" fmla="*/ 115 w 132"/>
                <a:gd name="T5" fmla="*/ 206 h 206"/>
                <a:gd name="T6" fmla="*/ 0 w 132"/>
                <a:gd name="T7" fmla="*/ 9 h 206"/>
                <a:gd name="T8" fmla="*/ 18 w 132"/>
                <a:gd name="T9" fmla="*/ 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206">
                  <a:moveTo>
                    <a:pt x="18" y="0"/>
                  </a:moveTo>
                  <a:lnTo>
                    <a:pt x="132" y="197"/>
                  </a:lnTo>
                  <a:lnTo>
                    <a:pt x="115" y="206"/>
                  </a:lnTo>
                  <a:lnTo>
                    <a:pt x="0" y="9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0" name="Freeform 87"/>
            <p:cNvSpPr>
              <a:spLocks/>
            </p:cNvSpPr>
            <p:nvPr/>
          </p:nvSpPr>
          <p:spPr bwMode="auto">
            <a:xfrm>
              <a:off x="5307013" y="4808538"/>
              <a:ext cx="134938" cy="155575"/>
            </a:xfrm>
            <a:custGeom>
              <a:avLst/>
              <a:gdLst>
                <a:gd name="T0" fmla="*/ 0 w 169"/>
                <a:gd name="T1" fmla="*/ 0 h 197"/>
                <a:gd name="T2" fmla="*/ 30 w 169"/>
                <a:gd name="T3" fmla="*/ 23 h 197"/>
                <a:gd name="T4" fmla="*/ 64 w 169"/>
                <a:gd name="T5" fmla="*/ 47 h 197"/>
                <a:gd name="T6" fmla="*/ 100 w 169"/>
                <a:gd name="T7" fmla="*/ 69 h 197"/>
                <a:gd name="T8" fmla="*/ 135 w 169"/>
                <a:gd name="T9" fmla="*/ 87 h 197"/>
                <a:gd name="T10" fmla="*/ 169 w 169"/>
                <a:gd name="T11" fmla="*/ 101 h 197"/>
                <a:gd name="T12" fmla="*/ 69 w 169"/>
                <a:gd name="T13" fmla="*/ 119 h 197"/>
                <a:gd name="T14" fmla="*/ 3 w 169"/>
                <a:gd name="T15" fmla="*/ 197 h 197"/>
                <a:gd name="T16" fmla="*/ 8 w 169"/>
                <a:gd name="T17" fmla="*/ 159 h 197"/>
                <a:gd name="T18" fmla="*/ 10 w 169"/>
                <a:gd name="T19" fmla="*/ 120 h 197"/>
                <a:gd name="T20" fmla="*/ 10 w 169"/>
                <a:gd name="T21" fmla="*/ 80 h 197"/>
                <a:gd name="T22" fmla="*/ 7 w 169"/>
                <a:gd name="T23" fmla="*/ 39 h 197"/>
                <a:gd name="T24" fmla="*/ 0 w 169"/>
                <a:gd name="T25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9" h="197">
                  <a:moveTo>
                    <a:pt x="0" y="0"/>
                  </a:moveTo>
                  <a:lnTo>
                    <a:pt x="30" y="23"/>
                  </a:lnTo>
                  <a:lnTo>
                    <a:pt x="64" y="47"/>
                  </a:lnTo>
                  <a:lnTo>
                    <a:pt x="100" y="69"/>
                  </a:lnTo>
                  <a:lnTo>
                    <a:pt x="135" y="87"/>
                  </a:lnTo>
                  <a:lnTo>
                    <a:pt x="169" y="101"/>
                  </a:lnTo>
                  <a:lnTo>
                    <a:pt x="69" y="119"/>
                  </a:lnTo>
                  <a:lnTo>
                    <a:pt x="3" y="197"/>
                  </a:lnTo>
                  <a:lnTo>
                    <a:pt x="8" y="159"/>
                  </a:lnTo>
                  <a:lnTo>
                    <a:pt x="10" y="120"/>
                  </a:lnTo>
                  <a:lnTo>
                    <a:pt x="10" y="80"/>
                  </a:lnTo>
                  <a:lnTo>
                    <a:pt x="7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1" name="Freeform 88"/>
            <p:cNvSpPr>
              <a:spLocks/>
            </p:cNvSpPr>
            <p:nvPr/>
          </p:nvSpPr>
          <p:spPr bwMode="auto">
            <a:xfrm>
              <a:off x="4973638" y="3619500"/>
              <a:ext cx="503238" cy="300037"/>
            </a:xfrm>
            <a:custGeom>
              <a:avLst/>
              <a:gdLst>
                <a:gd name="T0" fmla="*/ 9 w 634"/>
                <a:gd name="T1" fmla="*/ 0 h 378"/>
                <a:gd name="T2" fmla="*/ 634 w 634"/>
                <a:gd name="T3" fmla="*/ 361 h 378"/>
                <a:gd name="T4" fmla="*/ 625 w 634"/>
                <a:gd name="T5" fmla="*/ 378 h 378"/>
                <a:gd name="T6" fmla="*/ 0 w 634"/>
                <a:gd name="T7" fmla="*/ 17 h 378"/>
                <a:gd name="T8" fmla="*/ 9 w 634"/>
                <a:gd name="T9" fmla="*/ 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4" h="378">
                  <a:moveTo>
                    <a:pt x="9" y="0"/>
                  </a:moveTo>
                  <a:lnTo>
                    <a:pt x="634" y="361"/>
                  </a:lnTo>
                  <a:lnTo>
                    <a:pt x="625" y="378"/>
                  </a:lnTo>
                  <a:lnTo>
                    <a:pt x="0" y="1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2" name="Freeform 89"/>
            <p:cNvSpPr>
              <a:spLocks/>
            </p:cNvSpPr>
            <p:nvPr/>
          </p:nvSpPr>
          <p:spPr bwMode="auto">
            <a:xfrm>
              <a:off x="4894263" y="3576638"/>
              <a:ext cx="155575" cy="134937"/>
            </a:xfrm>
            <a:custGeom>
              <a:avLst/>
              <a:gdLst>
                <a:gd name="T0" fmla="*/ 0 w 195"/>
                <a:gd name="T1" fmla="*/ 0 h 169"/>
                <a:gd name="T2" fmla="*/ 37 w 195"/>
                <a:gd name="T3" fmla="*/ 6 h 169"/>
                <a:gd name="T4" fmla="*/ 78 w 195"/>
                <a:gd name="T5" fmla="*/ 9 h 169"/>
                <a:gd name="T6" fmla="*/ 118 w 195"/>
                <a:gd name="T7" fmla="*/ 9 h 169"/>
                <a:gd name="T8" fmla="*/ 159 w 195"/>
                <a:gd name="T9" fmla="*/ 8 h 169"/>
                <a:gd name="T10" fmla="*/ 195 w 195"/>
                <a:gd name="T11" fmla="*/ 3 h 169"/>
                <a:gd name="T12" fmla="*/ 118 w 195"/>
                <a:gd name="T13" fmla="*/ 69 h 169"/>
                <a:gd name="T14" fmla="*/ 100 w 195"/>
                <a:gd name="T15" fmla="*/ 169 h 169"/>
                <a:gd name="T16" fmla="*/ 86 w 195"/>
                <a:gd name="T17" fmla="*/ 134 h 169"/>
                <a:gd name="T18" fmla="*/ 67 w 195"/>
                <a:gd name="T19" fmla="*/ 100 h 169"/>
                <a:gd name="T20" fmla="*/ 45 w 195"/>
                <a:gd name="T21" fmla="*/ 64 h 169"/>
                <a:gd name="T22" fmla="*/ 23 w 195"/>
                <a:gd name="T23" fmla="*/ 29 h 169"/>
                <a:gd name="T24" fmla="*/ 0 w 195"/>
                <a:gd name="T25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5" h="169">
                  <a:moveTo>
                    <a:pt x="0" y="0"/>
                  </a:moveTo>
                  <a:lnTo>
                    <a:pt x="37" y="6"/>
                  </a:lnTo>
                  <a:lnTo>
                    <a:pt x="78" y="9"/>
                  </a:lnTo>
                  <a:lnTo>
                    <a:pt x="118" y="9"/>
                  </a:lnTo>
                  <a:lnTo>
                    <a:pt x="159" y="8"/>
                  </a:lnTo>
                  <a:lnTo>
                    <a:pt x="195" y="3"/>
                  </a:lnTo>
                  <a:lnTo>
                    <a:pt x="118" y="69"/>
                  </a:lnTo>
                  <a:lnTo>
                    <a:pt x="100" y="169"/>
                  </a:lnTo>
                  <a:lnTo>
                    <a:pt x="86" y="134"/>
                  </a:lnTo>
                  <a:lnTo>
                    <a:pt x="67" y="100"/>
                  </a:lnTo>
                  <a:lnTo>
                    <a:pt x="45" y="64"/>
                  </a:lnTo>
                  <a:lnTo>
                    <a:pt x="23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3" name="Freeform 90"/>
            <p:cNvSpPr>
              <a:spLocks/>
            </p:cNvSpPr>
            <p:nvPr/>
          </p:nvSpPr>
          <p:spPr bwMode="auto">
            <a:xfrm>
              <a:off x="5618163" y="3990975"/>
              <a:ext cx="306388" cy="187325"/>
            </a:xfrm>
            <a:custGeom>
              <a:avLst/>
              <a:gdLst>
                <a:gd name="T0" fmla="*/ 9 w 386"/>
                <a:gd name="T1" fmla="*/ 0 h 235"/>
                <a:gd name="T2" fmla="*/ 386 w 386"/>
                <a:gd name="T3" fmla="*/ 217 h 235"/>
                <a:gd name="T4" fmla="*/ 377 w 386"/>
                <a:gd name="T5" fmla="*/ 235 h 235"/>
                <a:gd name="T6" fmla="*/ 0 w 386"/>
                <a:gd name="T7" fmla="*/ 17 h 235"/>
                <a:gd name="T8" fmla="*/ 9 w 386"/>
                <a:gd name="T9" fmla="*/ 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6" h="235">
                  <a:moveTo>
                    <a:pt x="9" y="0"/>
                  </a:moveTo>
                  <a:lnTo>
                    <a:pt x="386" y="217"/>
                  </a:lnTo>
                  <a:lnTo>
                    <a:pt x="377" y="235"/>
                  </a:lnTo>
                  <a:lnTo>
                    <a:pt x="0" y="1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4" name="Freeform 91"/>
            <p:cNvSpPr>
              <a:spLocks/>
            </p:cNvSpPr>
            <p:nvPr/>
          </p:nvSpPr>
          <p:spPr bwMode="auto">
            <a:xfrm>
              <a:off x="5538788" y="3949700"/>
              <a:ext cx="153988" cy="133350"/>
            </a:xfrm>
            <a:custGeom>
              <a:avLst/>
              <a:gdLst>
                <a:gd name="T0" fmla="*/ 0 w 195"/>
                <a:gd name="T1" fmla="*/ 0 h 169"/>
                <a:gd name="T2" fmla="*/ 38 w 195"/>
                <a:gd name="T3" fmla="*/ 5 h 169"/>
                <a:gd name="T4" fmla="*/ 78 w 195"/>
                <a:gd name="T5" fmla="*/ 8 h 169"/>
                <a:gd name="T6" fmla="*/ 119 w 195"/>
                <a:gd name="T7" fmla="*/ 9 h 169"/>
                <a:gd name="T8" fmla="*/ 159 w 195"/>
                <a:gd name="T9" fmla="*/ 8 h 169"/>
                <a:gd name="T10" fmla="*/ 195 w 195"/>
                <a:gd name="T11" fmla="*/ 3 h 169"/>
                <a:gd name="T12" fmla="*/ 117 w 195"/>
                <a:gd name="T13" fmla="*/ 69 h 169"/>
                <a:gd name="T14" fmla="*/ 100 w 195"/>
                <a:gd name="T15" fmla="*/ 169 h 169"/>
                <a:gd name="T16" fmla="*/ 86 w 195"/>
                <a:gd name="T17" fmla="*/ 134 h 169"/>
                <a:gd name="T18" fmla="*/ 67 w 195"/>
                <a:gd name="T19" fmla="*/ 98 h 169"/>
                <a:gd name="T20" fmla="*/ 23 w 195"/>
                <a:gd name="T21" fmla="*/ 30 h 169"/>
                <a:gd name="T22" fmla="*/ 0 w 195"/>
                <a:gd name="T23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69">
                  <a:moveTo>
                    <a:pt x="0" y="0"/>
                  </a:moveTo>
                  <a:lnTo>
                    <a:pt x="38" y="5"/>
                  </a:lnTo>
                  <a:lnTo>
                    <a:pt x="78" y="8"/>
                  </a:lnTo>
                  <a:lnTo>
                    <a:pt x="119" y="9"/>
                  </a:lnTo>
                  <a:lnTo>
                    <a:pt x="159" y="8"/>
                  </a:lnTo>
                  <a:lnTo>
                    <a:pt x="195" y="3"/>
                  </a:lnTo>
                  <a:lnTo>
                    <a:pt x="117" y="69"/>
                  </a:lnTo>
                  <a:lnTo>
                    <a:pt x="100" y="169"/>
                  </a:lnTo>
                  <a:lnTo>
                    <a:pt x="86" y="134"/>
                  </a:lnTo>
                  <a:lnTo>
                    <a:pt x="67" y="98"/>
                  </a:lnTo>
                  <a:lnTo>
                    <a:pt x="23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5" name="Freeform 92"/>
            <p:cNvSpPr>
              <a:spLocks/>
            </p:cNvSpPr>
            <p:nvPr/>
          </p:nvSpPr>
          <p:spPr bwMode="auto">
            <a:xfrm>
              <a:off x="6015038" y="4221163"/>
              <a:ext cx="163513" cy="104775"/>
            </a:xfrm>
            <a:custGeom>
              <a:avLst/>
              <a:gdLst>
                <a:gd name="T0" fmla="*/ 10 w 207"/>
                <a:gd name="T1" fmla="*/ 0 h 132"/>
                <a:gd name="T2" fmla="*/ 207 w 207"/>
                <a:gd name="T3" fmla="*/ 114 h 132"/>
                <a:gd name="T4" fmla="*/ 197 w 207"/>
                <a:gd name="T5" fmla="*/ 132 h 132"/>
                <a:gd name="T6" fmla="*/ 0 w 207"/>
                <a:gd name="T7" fmla="*/ 17 h 132"/>
                <a:gd name="T8" fmla="*/ 10 w 207"/>
                <a:gd name="T9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32">
                  <a:moveTo>
                    <a:pt x="10" y="0"/>
                  </a:moveTo>
                  <a:lnTo>
                    <a:pt x="207" y="114"/>
                  </a:lnTo>
                  <a:lnTo>
                    <a:pt x="197" y="132"/>
                  </a:lnTo>
                  <a:lnTo>
                    <a:pt x="0" y="17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6" name="Freeform 93"/>
            <p:cNvSpPr>
              <a:spLocks/>
            </p:cNvSpPr>
            <p:nvPr/>
          </p:nvSpPr>
          <p:spPr bwMode="auto">
            <a:xfrm>
              <a:off x="5935663" y="4179888"/>
              <a:ext cx="155575" cy="133350"/>
            </a:xfrm>
            <a:custGeom>
              <a:avLst/>
              <a:gdLst>
                <a:gd name="T0" fmla="*/ 0 w 197"/>
                <a:gd name="T1" fmla="*/ 0 h 169"/>
                <a:gd name="T2" fmla="*/ 39 w 197"/>
                <a:gd name="T3" fmla="*/ 6 h 169"/>
                <a:gd name="T4" fmla="*/ 80 w 197"/>
                <a:gd name="T5" fmla="*/ 9 h 169"/>
                <a:gd name="T6" fmla="*/ 121 w 197"/>
                <a:gd name="T7" fmla="*/ 9 h 169"/>
                <a:gd name="T8" fmla="*/ 160 w 197"/>
                <a:gd name="T9" fmla="*/ 8 h 169"/>
                <a:gd name="T10" fmla="*/ 197 w 197"/>
                <a:gd name="T11" fmla="*/ 3 h 169"/>
                <a:gd name="T12" fmla="*/ 119 w 197"/>
                <a:gd name="T13" fmla="*/ 69 h 169"/>
                <a:gd name="T14" fmla="*/ 102 w 197"/>
                <a:gd name="T15" fmla="*/ 169 h 169"/>
                <a:gd name="T16" fmla="*/ 88 w 197"/>
                <a:gd name="T17" fmla="*/ 135 h 169"/>
                <a:gd name="T18" fmla="*/ 69 w 197"/>
                <a:gd name="T19" fmla="*/ 100 h 169"/>
                <a:gd name="T20" fmla="*/ 47 w 197"/>
                <a:gd name="T21" fmla="*/ 64 h 169"/>
                <a:gd name="T22" fmla="*/ 24 w 197"/>
                <a:gd name="T23" fmla="*/ 30 h 169"/>
                <a:gd name="T24" fmla="*/ 0 w 197"/>
                <a:gd name="T25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7" h="169">
                  <a:moveTo>
                    <a:pt x="0" y="0"/>
                  </a:moveTo>
                  <a:lnTo>
                    <a:pt x="39" y="6"/>
                  </a:lnTo>
                  <a:lnTo>
                    <a:pt x="80" y="9"/>
                  </a:lnTo>
                  <a:lnTo>
                    <a:pt x="121" y="9"/>
                  </a:lnTo>
                  <a:lnTo>
                    <a:pt x="160" y="8"/>
                  </a:lnTo>
                  <a:lnTo>
                    <a:pt x="197" y="3"/>
                  </a:lnTo>
                  <a:lnTo>
                    <a:pt x="119" y="69"/>
                  </a:lnTo>
                  <a:lnTo>
                    <a:pt x="102" y="169"/>
                  </a:lnTo>
                  <a:lnTo>
                    <a:pt x="88" y="135"/>
                  </a:lnTo>
                  <a:lnTo>
                    <a:pt x="69" y="100"/>
                  </a:lnTo>
                  <a:lnTo>
                    <a:pt x="47" y="64"/>
                  </a:lnTo>
                  <a:lnTo>
                    <a:pt x="24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7" name="Rectangle 94"/>
            <p:cNvSpPr>
              <a:spLocks noChangeArrowheads="1"/>
            </p:cNvSpPr>
            <p:nvPr/>
          </p:nvSpPr>
          <p:spPr bwMode="auto">
            <a:xfrm>
              <a:off x="4386263" y="3946525"/>
              <a:ext cx="15875" cy="574675"/>
            </a:xfrm>
            <a:prstGeom prst="rect">
              <a:avLst/>
            </a:prstGeom>
            <a:solidFill>
              <a:srgbClr val="B60001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8" name="Freeform 95"/>
            <p:cNvSpPr>
              <a:spLocks/>
            </p:cNvSpPr>
            <p:nvPr/>
          </p:nvSpPr>
          <p:spPr bwMode="auto">
            <a:xfrm>
              <a:off x="4318000" y="3851275"/>
              <a:ext cx="152400" cy="134937"/>
            </a:xfrm>
            <a:custGeom>
              <a:avLst/>
              <a:gdLst>
                <a:gd name="T0" fmla="*/ 96 w 191"/>
                <a:gd name="T1" fmla="*/ 0 h 171"/>
                <a:gd name="T2" fmla="*/ 114 w 191"/>
                <a:gd name="T3" fmla="*/ 44 h 171"/>
                <a:gd name="T4" fmla="*/ 136 w 191"/>
                <a:gd name="T5" fmla="*/ 91 h 171"/>
                <a:gd name="T6" fmla="*/ 163 w 191"/>
                <a:gd name="T7" fmla="*/ 133 h 171"/>
                <a:gd name="T8" fmla="*/ 191 w 191"/>
                <a:gd name="T9" fmla="*/ 171 h 171"/>
                <a:gd name="T10" fmla="*/ 96 w 191"/>
                <a:gd name="T11" fmla="*/ 136 h 171"/>
                <a:gd name="T12" fmla="*/ 0 w 191"/>
                <a:gd name="T13" fmla="*/ 171 h 171"/>
                <a:gd name="T14" fmla="*/ 28 w 191"/>
                <a:gd name="T15" fmla="*/ 133 h 171"/>
                <a:gd name="T16" fmla="*/ 53 w 191"/>
                <a:gd name="T17" fmla="*/ 91 h 171"/>
                <a:gd name="T18" fmla="*/ 77 w 191"/>
                <a:gd name="T19" fmla="*/ 44 h 171"/>
                <a:gd name="T20" fmla="*/ 96 w 191"/>
                <a:gd name="T21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1" h="171">
                  <a:moveTo>
                    <a:pt x="96" y="0"/>
                  </a:moveTo>
                  <a:lnTo>
                    <a:pt x="114" y="44"/>
                  </a:lnTo>
                  <a:lnTo>
                    <a:pt x="136" y="91"/>
                  </a:lnTo>
                  <a:lnTo>
                    <a:pt x="163" y="133"/>
                  </a:lnTo>
                  <a:lnTo>
                    <a:pt x="191" y="171"/>
                  </a:lnTo>
                  <a:lnTo>
                    <a:pt x="96" y="136"/>
                  </a:lnTo>
                  <a:lnTo>
                    <a:pt x="0" y="171"/>
                  </a:lnTo>
                  <a:lnTo>
                    <a:pt x="28" y="133"/>
                  </a:lnTo>
                  <a:lnTo>
                    <a:pt x="53" y="91"/>
                  </a:lnTo>
                  <a:lnTo>
                    <a:pt x="77" y="44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9" name="Rectangle 96"/>
            <p:cNvSpPr>
              <a:spLocks noChangeArrowheads="1"/>
            </p:cNvSpPr>
            <p:nvPr/>
          </p:nvSpPr>
          <p:spPr bwMode="auto">
            <a:xfrm>
              <a:off x="4386263" y="4691063"/>
              <a:ext cx="15875" cy="344487"/>
            </a:xfrm>
            <a:prstGeom prst="rect">
              <a:avLst/>
            </a:prstGeom>
            <a:solidFill>
              <a:srgbClr val="B60001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0" name="Freeform 97"/>
            <p:cNvSpPr>
              <a:spLocks/>
            </p:cNvSpPr>
            <p:nvPr/>
          </p:nvSpPr>
          <p:spPr bwMode="auto">
            <a:xfrm>
              <a:off x="4318000" y="4594225"/>
              <a:ext cx="152400" cy="136525"/>
            </a:xfrm>
            <a:custGeom>
              <a:avLst/>
              <a:gdLst>
                <a:gd name="T0" fmla="*/ 96 w 191"/>
                <a:gd name="T1" fmla="*/ 0 h 170"/>
                <a:gd name="T2" fmla="*/ 114 w 191"/>
                <a:gd name="T3" fmla="*/ 44 h 170"/>
                <a:gd name="T4" fmla="*/ 136 w 191"/>
                <a:gd name="T5" fmla="*/ 91 h 170"/>
                <a:gd name="T6" fmla="*/ 163 w 191"/>
                <a:gd name="T7" fmla="*/ 133 h 170"/>
                <a:gd name="T8" fmla="*/ 191 w 191"/>
                <a:gd name="T9" fmla="*/ 170 h 170"/>
                <a:gd name="T10" fmla="*/ 96 w 191"/>
                <a:gd name="T11" fmla="*/ 136 h 170"/>
                <a:gd name="T12" fmla="*/ 0 w 191"/>
                <a:gd name="T13" fmla="*/ 170 h 170"/>
                <a:gd name="T14" fmla="*/ 28 w 191"/>
                <a:gd name="T15" fmla="*/ 133 h 170"/>
                <a:gd name="T16" fmla="*/ 53 w 191"/>
                <a:gd name="T17" fmla="*/ 91 h 170"/>
                <a:gd name="T18" fmla="*/ 77 w 191"/>
                <a:gd name="T19" fmla="*/ 44 h 170"/>
                <a:gd name="T20" fmla="*/ 96 w 191"/>
                <a:gd name="T21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1" h="170">
                  <a:moveTo>
                    <a:pt x="96" y="0"/>
                  </a:moveTo>
                  <a:lnTo>
                    <a:pt x="114" y="44"/>
                  </a:lnTo>
                  <a:lnTo>
                    <a:pt x="136" y="91"/>
                  </a:lnTo>
                  <a:lnTo>
                    <a:pt x="163" y="133"/>
                  </a:lnTo>
                  <a:lnTo>
                    <a:pt x="191" y="170"/>
                  </a:lnTo>
                  <a:lnTo>
                    <a:pt x="96" y="136"/>
                  </a:lnTo>
                  <a:lnTo>
                    <a:pt x="0" y="170"/>
                  </a:lnTo>
                  <a:lnTo>
                    <a:pt x="28" y="133"/>
                  </a:lnTo>
                  <a:lnTo>
                    <a:pt x="53" y="91"/>
                  </a:lnTo>
                  <a:lnTo>
                    <a:pt x="77" y="44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1" name="Rectangle 98"/>
            <p:cNvSpPr>
              <a:spLocks noChangeArrowheads="1"/>
            </p:cNvSpPr>
            <p:nvPr/>
          </p:nvSpPr>
          <p:spPr bwMode="auto">
            <a:xfrm>
              <a:off x="4386263" y="5149850"/>
              <a:ext cx="15875" cy="180975"/>
            </a:xfrm>
            <a:prstGeom prst="rect">
              <a:avLst/>
            </a:prstGeom>
            <a:solidFill>
              <a:srgbClr val="B60001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2" name="Freeform 99"/>
            <p:cNvSpPr>
              <a:spLocks/>
            </p:cNvSpPr>
            <p:nvPr/>
          </p:nvSpPr>
          <p:spPr bwMode="auto">
            <a:xfrm>
              <a:off x="4318000" y="5054600"/>
              <a:ext cx="152400" cy="136525"/>
            </a:xfrm>
            <a:custGeom>
              <a:avLst/>
              <a:gdLst>
                <a:gd name="T0" fmla="*/ 96 w 191"/>
                <a:gd name="T1" fmla="*/ 0 h 172"/>
                <a:gd name="T2" fmla="*/ 114 w 191"/>
                <a:gd name="T3" fmla="*/ 44 h 172"/>
                <a:gd name="T4" fmla="*/ 136 w 191"/>
                <a:gd name="T5" fmla="*/ 91 h 172"/>
                <a:gd name="T6" fmla="*/ 163 w 191"/>
                <a:gd name="T7" fmla="*/ 135 h 172"/>
                <a:gd name="T8" fmla="*/ 191 w 191"/>
                <a:gd name="T9" fmla="*/ 172 h 172"/>
                <a:gd name="T10" fmla="*/ 96 w 191"/>
                <a:gd name="T11" fmla="*/ 138 h 172"/>
                <a:gd name="T12" fmla="*/ 0 w 191"/>
                <a:gd name="T13" fmla="*/ 172 h 172"/>
                <a:gd name="T14" fmla="*/ 28 w 191"/>
                <a:gd name="T15" fmla="*/ 135 h 172"/>
                <a:gd name="T16" fmla="*/ 53 w 191"/>
                <a:gd name="T17" fmla="*/ 91 h 172"/>
                <a:gd name="T18" fmla="*/ 77 w 191"/>
                <a:gd name="T19" fmla="*/ 44 h 172"/>
                <a:gd name="T20" fmla="*/ 96 w 191"/>
                <a:gd name="T21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1" h="172">
                  <a:moveTo>
                    <a:pt x="96" y="0"/>
                  </a:moveTo>
                  <a:lnTo>
                    <a:pt x="114" y="44"/>
                  </a:lnTo>
                  <a:lnTo>
                    <a:pt x="136" y="91"/>
                  </a:lnTo>
                  <a:lnTo>
                    <a:pt x="163" y="135"/>
                  </a:lnTo>
                  <a:lnTo>
                    <a:pt x="191" y="172"/>
                  </a:lnTo>
                  <a:lnTo>
                    <a:pt x="96" y="138"/>
                  </a:lnTo>
                  <a:lnTo>
                    <a:pt x="0" y="172"/>
                  </a:lnTo>
                  <a:lnTo>
                    <a:pt x="28" y="135"/>
                  </a:lnTo>
                  <a:lnTo>
                    <a:pt x="53" y="91"/>
                  </a:lnTo>
                  <a:lnTo>
                    <a:pt x="77" y="44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3" name="Rectangle 100"/>
            <p:cNvSpPr>
              <a:spLocks noChangeArrowheads="1"/>
            </p:cNvSpPr>
            <p:nvPr/>
          </p:nvSpPr>
          <p:spPr bwMode="auto">
            <a:xfrm>
              <a:off x="3162300" y="3289300"/>
              <a:ext cx="573088" cy="15875"/>
            </a:xfrm>
            <a:prstGeom prst="rect">
              <a:avLst/>
            </a:prstGeom>
            <a:solidFill>
              <a:srgbClr val="B60001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4" name="Freeform 101"/>
            <p:cNvSpPr>
              <a:spLocks/>
            </p:cNvSpPr>
            <p:nvPr/>
          </p:nvSpPr>
          <p:spPr bwMode="auto">
            <a:xfrm>
              <a:off x="3695700" y="3221038"/>
              <a:ext cx="136525" cy="150812"/>
            </a:xfrm>
            <a:custGeom>
              <a:avLst/>
              <a:gdLst>
                <a:gd name="T0" fmla="*/ 0 w 171"/>
                <a:gd name="T1" fmla="*/ 0 h 191"/>
                <a:gd name="T2" fmla="*/ 37 w 171"/>
                <a:gd name="T3" fmla="*/ 28 h 191"/>
                <a:gd name="T4" fmla="*/ 81 w 171"/>
                <a:gd name="T5" fmla="*/ 53 h 191"/>
                <a:gd name="T6" fmla="*/ 126 w 171"/>
                <a:gd name="T7" fmla="*/ 77 h 191"/>
                <a:gd name="T8" fmla="*/ 171 w 171"/>
                <a:gd name="T9" fmla="*/ 95 h 191"/>
                <a:gd name="T10" fmla="*/ 126 w 171"/>
                <a:gd name="T11" fmla="*/ 114 h 191"/>
                <a:gd name="T12" fmla="*/ 81 w 171"/>
                <a:gd name="T13" fmla="*/ 136 h 191"/>
                <a:gd name="T14" fmla="*/ 37 w 171"/>
                <a:gd name="T15" fmla="*/ 163 h 191"/>
                <a:gd name="T16" fmla="*/ 0 w 171"/>
                <a:gd name="T17" fmla="*/ 191 h 191"/>
                <a:gd name="T18" fmla="*/ 34 w 171"/>
                <a:gd name="T19" fmla="*/ 95 h 191"/>
                <a:gd name="T20" fmla="*/ 0 w 171"/>
                <a:gd name="T21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1" h="191">
                  <a:moveTo>
                    <a:pt x="0" y="0"/>
                  </a:moveTo>
                  <a:lnTo>
                    <a:pt x="37" y="28"/>
                  </a:lnTo>
                  <a:lnTo>
                    <a:pt x="81" y="53"/>
                  </a:lnTo>
                  <a:lnTo>
                    <a:pt x="126" y="77"/>
                  </a:lnTo>
                  <a:lnTo>
                    <a:pt x="171" y="95"/>
                  </a:lnTo>
                  <a:lnTo>
                    <a:pt x="126" y="114"/>
                  </a:lnTo>
                  <a:lnTo>
                    <a:pt x="81" y="136"/>
                  </a:lnTo>
                  <a:lnTo>
                    <a:pt x="37" y="163"/>
                  </a:lnTo>
                  <a:lnTo>
                    <a:pt x="0" y="191"/>
                  </a:lnTo>
                  <a:lnTo>
                    <a:pt x="34" y="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5" name="Rectangle 102"/>
            <p:cNvSpPr>
              <a:spLocks noChangeArrowheads="1"/>
            </p:cNvSpPr>
            <p:nvPr/>
          </p:nvSpPr>
          <p:spPr bwMode="auto">
            <a:xfrm>
              <a:off x="2646363" y="3289300"/>
              <a:ext cx="346075" cy="15875"/>
            </a:xfrm>
            <a:prstGeom prst="rect">
              <a:avLst/>
            </a:prstGeom>
            <a:solidFill>
              <a:srgbClr val="B60001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6" name="Freeform 103"/>
            <p:cNvSpPr>
              <a:spLocks/>
            </p:cNvSpPr>
            <p:nvPr/>
          </p:nvSpPr>
          <p:spPr bwMode="auto">
            <a:xfrm>
              <a:off x="2952750" y="3221038"/>
              <a:ext cx="134938" cy="150812"/>
            </a:xfrm>
            <a:custGeom>
              <a:avLst/>
              <a:gdLst>
                <a:gd name="T0" fmla="*/ 0 w 170"/>
                <a:gd name="T1" fmla="*/ 0 h 191"/>
                <a:gd name="T2" fmla="*/ 38 w 170"/>
                <a:gd name="T3" fmla="*/ 28 h 191"/>
                <a:gd name="T4" fmla="*/ 80 w 170"/>
                <a:gd name="T5" fmla="*/ 53 h 191"/>
                <a:gd name="T6" fmla="*/ 127 w 170"/>
                <a:gd name="T7" fmla="*/ 77 h 191"/>
                <a:gd name="T8" fmla="*/ 170 w 170"/>
                <a:gd name="T9" fmla="*/ 95 h 191"/>
                <a:gd name="T10" fmla="*/ 127 w 170"/>
                <a:gd name="T11" fmla="*/ 114 h 191"/>
                <a:gd name="T12" fmla="*/ 80 w 170"/>
                <a:gd name="T13" fmla="*/ 136 h 191"/>
                <a:gd name="T14" fmla="*/ 38 w 170"/>
                <a:gd name="T15" fmla="*/ 163 h 191"/>
                <a:gd name="T16" fmla="*/ 0 w 170"/>
                <a:gd name="T17" fmla="*/ 191 h 191"/>
                <a:gd name="T18" fmla="*/ 34 w 170"/>
                <a:gd name="T19" fmla="*/ 95 h 191"/>
                <a:gd name="T20" fmla="*/ 0 w 170"/>
                <a:gd name="T21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0" h="191">
                  <a:moveTo>
                    <a:pt x="0" y="0"/>
                  </a:moveTo>
                  <a:lnTo>
                    <a:pt x="38" y="28"/>
                  </a:lnTo>
                  <a:lnTo>
                    <a:pt x="80" y="53"/>
                  </a:lnTo>
                  <a:lnTo>
                    <a:pt x="127" y="77"/>
                  </a:lnTo>
                  <a:lnTo>
                    <a:pt x="170" y="95"/>
                  </a:lnTo>
                  <a:lnTo>
                    <a:pt x="127" y="114"/>
                  </a:lnTo>
                  <a:lnTo>
                    <a:pt x="80" y="136"/>
                  </a:lnTo>
                  <a:lnTo>
                    <a:pt x="38" y="163"/>
                  </a:lnTo>
                  <a:lnTo>
                    <a:pt x="0" y="191"/>
                  </a:lnTo>
                  <a:lnTo>
                    <a:pt x="34" y="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7" name="Rectangle 104"/>
            <p:cNvSpPr>
              <a:spLocks noChangeArrowheads="1"/>
            </p:cNvSpPr>
            <p:nvPr/>
          </p:nvSpPr>
          <p:spPr bwMode="auto">
            <a:xfrm>
              <a:off x="2351088" y="3289300"/>
              <a:ext cx="180975" cy="15875"/>
            </a:xfrm>
            <a:prstGeom prst="rect">
              <a:avLst/>
            </a:prstGeom>
            <a:solidFill>
              <a:srgbClr val="B60001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8" name="Freeform 105"/>
            <p:cNvSpPr>
              <a:spLocks/>
            </p:cNvSpPr>
            <p:nvPr/>
          </p:nvSpPr>
          <p:spPr bwMode="auto">
            <a:xfrm>
              <a:off x="2492375" y="3221038"/>
              <a:ext cx="136525" cy="150812"/>
            </a:xfrm>
            <a:custGeom>
              <a:avLst/>
              <a:gdLst>
                <a:gd name="T0" fmla="*/ 0 w 172"/>
                <a:gd name="T1" fmla="*/ 0 h 191"/>
                <a:gd name="T2" fmla="*/ 38 w 172"/>
                <a:gd name="T3" fmla="*/ 28 h 191"/>
                <a:gd name="T4" fmla="*/ 81 w 172"/>
                <a:gd name="T5" fmla="*/ 53 h 191"/>
                <a:gd name="T6" fmla="*/ 128 w 172"/>
                <a:gd name="T7" fmla="*/ 77 h 191"/>
                <a:gd name="T8" fmla="*/ 172 w 172"/>
                <a:gd name="T9" fmla="*/ 95 h 191"/>
                <a:gd name="T10" fmla="*/ 128 w 172"/>
                <a:gd name="T11" fmla="*/ 114 h 191"/>
                <a:gd name="T12" fmla="*/ 81 w 172"/>
                <a:gd name="T13" fmla="*/ 136 h 191"/>
                <a:gd name="T14" fmla="*/ 38 w 172"/>
                <a:gd name="T15" fmla="*/ 163 h 191"/>
                <a:gd name="T16" fmla="*/ 0 w 172"/>
                <a:gd name="T17" fmla="*/ 191 h 191"/>
                <a:gd name="T18" fmla="*/ 36 w 172"/>
                <a:gd name="T19" fmla="*/ 95 h 191"/>
                <a:gd name="T20" fmla="*/ 0 w 172"/>
                <a:gd name="T21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2" h="191">
                  <a:moveTo>
                    <a:pt x="0" y="0"/>
                  </a:moveTo>
                  <a:lnTo>
                    <a:pt x="38" y="28"/>
                  </a:lnTo>
                  <a:lnTo>
                    <a:pt x="81" y="53"/>
                  </a:lnTo>
                  <a:lnTo>
                    <a:pt x="128" y="77"/>
                  </a:lnTo>
                  <a:lnTo>
                    <a:pt x="172" y="95"/>
                  </a:lnTo>
                  <a:lnTo>
                    <a:pt x="128" y="114"/>
                  </a:lnTo>
                  <a:lnTo>
                    <a:pt x="81" y="136"/>
                  </a:lnTo>
                  <a:lnTo>
                    <a:pt x="38" y="163"/>
                  </a:lnTo>
                  <a:lnTo>
                    <a:pt x="0" y="191"/>
                  </a:lnTo>
                  <a:lnTo>
                    <a:pt x="36" y="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9" name="Freeform 106"/>
            <p:cNvSpPr>
              <a:spLocks/>
            </p:cNvSpPr>
            <p:nvPr/>
          </p:nvSpPr>
          <p:spPr bwMode="auto">
            <a:xfrm>
              <a:off x="3725863" y="2236788"/>
              <a:ext cx="300038" cy="503237"/>
            </a:xfrm>
            <a:custGeom>
              <a:avLst/>
              <a:gdLst>
                <a:gd name="T0" fmla="*/ 17 w 378"/>
                <a:gd name="T1" fmla="*/ 0 h 635"/>
                <a:gd name="T2" fmla="*/ 378 w 378"/>
                <a:gd name="T3" fmla="*/ 626 h 635"/>
                <a:gd name="T4" fmla="*/ 361 w 378"/>
                <a:gd name="T5" fmla="*/ 635 h 635"/>
                <a:gd name="T6" fmla="*/ 0 w 378"/>
                <a:gd name="T7" fmla="*/ 10 h 635"/>
                <a:gd name="T8" fmla="*/ 17 w 378"/>
                <a:gd name="T9" fmla="*/ 0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8" h="635">
                  <a:moveTo>
                    <a:pt x="17" y="0"/>
                  </a:moveTo>
                  <a:lnTo>
                    <a:pt x="378" y="626"/>
                  </a:lnTo>
                  <a:lnTo>
                    <a:pt x="361" y="635"/>
                  </a:lnTo>
                  <a:lnTo>
                    <a:pt x="0" y="1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0" name="Freeform 107"/>
            <p:cNvSpPr>
              <a:spLocks/>
            </p:cNvSpPr>
            <p:nvPr/>
          </p:nvSpPr>
          <p:spPr bwMode="auto">
            <a:xfrm>
              <a:off x="3933825" y="2665413"/>
              <a:ext cx="133350" cy="155575"/>
            </a:xfrm>
            <a:custGeom>
              <a:avLst/>
              <a:gdLst>
                <a:gd name="T0" fmla="*/ 165 w 169"/>
                <a:gd name="T1" fmla="*/ 0 h 195"/>
                <a:gd name="T2" fmla="*/ 161 w 169"/>
                <a:gd name="T3" fmla="*/ 36 h 195"/>
                <a:gd name="T4" fmla="*/ 159 w 169"/>
                <a:gd name="T5" fmla="*/ 76 h 195"/>
                <a:gd name="T6" fmla="*/ 159 w 169"/>
                <a:gd name="T7" fmla="*/ 117 h 195"/>
                <a:gd name="T8" fmla="*/ 162 w 169"/>
                <a:gd name="T9" fmla="*/ 158 h 195"/>
                <a:gd name="T10" fmla="*/ 169 w 169"/>
                <a:gd name="T11" fmla="*/ 195 h 195"/>
                <a:gd name="T12" fmla="*/ 139 w 169"/>
                <a:gd name="T13" fmla="*/ 172 h 195"/>
                <a:gd name="T14" fmla="*/ 104 w 169"/>
                <a:gd name="T15" fmla="*/ 148 h 195"/>
                <a:gd name="T16" fmla="*/ 68 w 169"/>
                <a:gd name="T17" fmla="*/ 128 h 195"/>
                <a:gd name="T18" fmla="*/ 34 w 169"/>
                <a:gd name="T19" fmla="*/ 109 h 195"/>
                <a:gd name="T20" fmla="*/ 0 w 169"/>
                <a:gd name="T21" fmla="*/ 95 h 195"/>
                <a:gd name="T22" fmla="*/ 100 w 169"/>
                <a:gd name="T23" fmla="*/ 76 h 195"/>
                <a:gd name="T24" fmla="*/ 165 w 169"/>
                <a:gd name="T25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9" h="195">
                  <a:moveTo>
                    <a:pt x="165" y="0"/>
                  </a:moveTo>
                  <a:lnTo>
                    <a:pt x="161" y="36"/>
                  </a:lnTo>
                  <a:lnTo>
                    <a:pt x="159" y="76"/>
                  </a:lnTo>
                  <a:lnTo>
                    <a:pt x="159" y="117"/>
                  </a:lnTo>
                  <a:lnTo>
                    <a:pt x="162" y="158"/>
                  </a:lnTo>
                  <a:lnTo>
                    <a:pt x="169" y="195"/>
                  </a:lnTo>
                  <a:lnTo>
                    <a:pt x="139" y="172"/>
                  </a:lnTo>
                  <a:lnTo>
                    <a:pt x="104" y="148"/>
                  </a:lnTo>
                  <a:lnTo>
                    <a:pt x="68" y="128"/>
                  </a:lnTo>
                  <a:lnTo>
                    <a:pt x="34" y="109"/>
                  </a:lnTo>
                  <a:lnTo>
                    <a:pt x="0" y="95"/>
                  </a:lnTo>
                  <a:lnTo>
                    <a:pt x="100" y="76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1" name="Freeform 108"/>
            <p:cNvSpPr>
              <a:spLocks/>
            </p:cNvSpPr>
            <p:nvPr/>
          </p:nvSpPr>
          <p:spPr bwMode="auto">
            <a:xfrm>
              <a:off x="3468688" y="1790700"/>
              <a:ext cx="187325" cy="306387"/>
            </a:xfrm>
            <a:custGeom>
              <a:avLst/>
              <a:gdLst>
                <a:gd name="T0" fmla="*/ 18 w 236"/>
                <a:gd name="T1" fmla="*/ 0 h 387"/>
                <a:gd name="T2" fmla="*/ 236 w 236"/>
                <a:gd name="T3" fmla="*/ 377 h 387"/>
                <a:gd name="T4" fmla="*/ 219 w 236"/>
                <a:gd name="T5" fmla="*/ 387 h 387"/>
                <a:gd name="T6" fmla="*/ 0 w 236"/>
                <a:gd name="T7" fmla="*/ 10 h 387"/>
                <a:gd name="T8" fmla="*/ 18 w 236"/>
                <a:gd name="T9" fmla="*/ 0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6" h="387">
                  <a:moveTo>
                    <a:pt x="18" y="0"/>
                  </a:moveTo>
                  <a:lnTo>
                    <a:pt x="236" y="377"/>
                  </a:lnTo>
                  <a:lnTo>
                    <a:pt x="219" y="387"/>
                  </a:lnTo>
                  <a:lnTo>
                    <a:pt x="0" y="1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2" name="Freeform 109"/>
            <p:cNvSpPr>
              <a:spLocks/>
            </p:cNvSpPr>
            <p:nvPr/>
          </p:nvSpPr>
          <p:spPr bwMode="auto">
            <a:xfrm>
              <a:off x="3562350" y="2020888"/>
              <a:ext cx="133350" cy="155575"/>
            </a:xfrm>
            <a:custGeom>
              <a:avLst/>
              <a:gdLst>
                <a:gd name="T0" fmla="*/ 164 w 168"/>
                <a:gd name="T1" fmla="*/ 0 h 196"/>
                <a:gd name="T2" fmla="*/ 160 w 168"/>
                <a:gd name="T3" fmla="*/ 36 h 196"/>
                <a:gd name="T4" fmla="*/ 158 w 168"/>
                <a:gd name="T5" fmla="*/ 77 h 196"/>
                <a:gd name="T6" fmla="*/ 160 w 168"/>
                <a:gd name="T7" fmla="*/ 117 h 196"/>
                <a:gd name="T8" fmla="*/ 163 w 168"/>
                <a:gd name="T9" fmla="*/ 158 h 196"/>
                <a:gd name="T10" fmla="*/ 168 w 168"/>
                <a:gd name="T11" fmla="*/ 196 h 196"/>
                <a:gd name="T12" fmla="*/ 138 w 168"/>
                <a:gd name="T13" fmla="*/ 172 h 196"/>
                <a:gd name="T14" fmla="*/ 69 w 168"/>
                <a:gd name="T15" fmla="*/ 128 h 196"/>
                <a:gd name="T16" fmla="*/ 35 w 168"/>
                <a:gd name="T17" fmla="*/ 110 h 196"/>
                <a:gd name="T18" fmla="*/ 0 w 168"/>
                <a:gd name="T19" fmla="*/ 96 h 196"/>
                <a:gd name="T20" fmla="*/ 99 w 168"/>
                <a:gd name="T21" fmla="*/ 77 h 196"/>
                <a:gd name="T22" fmla="*/ 164 w 168"/>
                <a:gd name="T23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8" h="196">
                  <a:moveTo>
                    <a:pt x="164" y="0"/>
                  </a:moveTo>
                  <a:lnTo>
                    <a:pt x="160" y="36"/>
                  </a:lnTo>
                  <a:lnTo>
                    <a:pt x="158" y="77"/>
                  </a:lnTo>
                  <a:lnTo>
                    <a:pt x="160" y="117"/>
                  </a:lnTo>
                  <a:lnTo>
                    <a:pt x="163" y="158"/>
                  </a:lnTo>
                  <a:lnTo>
                    <a:pt x="168" y="196"/>
                  </a:lnTo>
                  <a:lnTo>
                    <a:pt x="138" y="172"/>
                  </a:lnTo>
                  <a:lnTo>
                    <a:pt x="69" y="128"/>
                  </a:lnTo>
                  <a:lnTo>
                    <a:pt x="35" y="110"/>
                  </a:lnTo>
                  <a:lnTo>
                    <a:pt x="0" y="96"/>
                  </a:lnTo>
                  <a:lnTo>
                    <a:pt x="99" y="77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3" name="Freeform 110"/>
            <p:cNvSpPr>
              <a:spLocks/>
            </p:cNvSpPr>
            <p:nvPr/>
          </p:nvSpPr>
          <p:spPr bwMode="auto">
            <a:xfrm>
              <a:off x="3321050" y="1535113"/>
              <a:ext cx="103188" cy="165100"/>
            </a:xfrm>
            <a:custGeom>
              <a:avLst/>
              <a:gdLst>
                <a:gd name="T0" fmla="*/ 17 w 130"/>
                <a:gd name="T1" fmla="*/ 0 h 206"/>
                <a:gd name="T2" fmla="*/ 130 w 130"/>
                <a:gd name="T3" fmla="*/ 197 h 206"/>
                <a:gd name="T4" fmla="*/ 113 w 130"/>
                <a:gd name="T5" fmla="*/ 206 h 206"/>
                <a:gd name="T6" fmla="*/ 0 w 130"/>
                <a:gd name="T7" fmla="*/ 9 h 206"/>
                <a:gd name="T8" fmla="*/ 17 w 130"/>
                <a:gd name="T9" fmla="*/ 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" h="206">
                  <a:moveTo>
                    <a:pt x="17" y="0"/>
                  </a:moveTo>
                  <a:lnTo>
                    <a:pt x="130" y="197"/>
                  </a:lnTo>
                  <a:lnTo>
                    <a:pt x="113" y="206"/>
                  </a:lnTo>
                  <a:lnTo>
                    <a:pt x="0" y="9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4" name="Freeform 111"/>
            <p:cNvSpPr>
              <a:spLocks/>
            </p:cNvSpPr>
            <p:nvPr/>
          </p:nvSpPr>
          <p:spPr bwMode="auto">
            <a:xfrm>
              <a:off x="3332163" y="1622425"/>
              <a:ext cx="133350" cy="157162"/>
            </a:xfrm>
            <a:custGeom>
              <a:avLst/>
              <a:gdLst>
                <a:gd name="T0" fmla="*/ 166 w 169"/>
                <a:gd name="T1" fmla="*/ 0 h 197"/>
                <a:gd name="T2" fmla="*/ 161 w 169"/>
                <a:gd name="T3" fmla="*/ 38 h 197"/>
                <a:gd name="T4" fmla="*/ 160 w 169"/>
                <a:gd name="T5" fmla="*/ 77 h 197"/>
                <a:gd name="T6" fmla="*/ 161 w 169"/>
                <a:gd name="T7" fmla="*/ 118 h 197"/>
                <a:gd name="T8" fmla="*/ 165 w 169"/>
                <a:gd name="T9" fmla="*/ 158 h 197"/>
                <a:gd name="T10" fmla="*/ 169 w 169"/>
                <a:gd name="T11" fmla="*/ 197 h 197"/>
                <a:gd name="T12" fmla="*/ 140 w 169"/>
                <a:gd name="T13" fmla="*/ 174 h 197"/>
                <a:gd name="T14" fmla="*/ 105 w 169"/>
                <a:gd name="T15" fmla="*/ 150 h 197"/>
                <a:gd name="T16" fmla="*/ 71 w 169"/>
                <a:gd name="T17" fmla="*/ 128 h 197"/>
                <a:gd name="T18" fmla="*/ 35 w 169"/>
                <a:gd name="T19" fmla="*/ 110 h 197"/>
                <a:gd name="T20" fmla="*/ 0 w 169"/>
                <a:gd name="T21" fmla="*/ 96 h 197"/>
                <a:gd name="T22" fmla="*/ 101 w 169"/>
                <a:gd name="T23" fmla="*/ 78 h 197"/>
                <a:gd name="T24" fmla="*/ 166 w 169"/>
                <a:gd name="T25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9" h="197">
                  <a:moveTo>
                    <a:pt x="166" y="0"/>
                  </a:moveTo>
                  <a:lnTo>
                    <a:pt x="161" y="38"/>
                  </a:lnTo>
                  <a:lnTo>
                    <a:pt x="160" y="77"/>
                  </a:lnTo>
                  <a:lnTo>
                    <a:pt x="161" y="118"/>
                  </a:lnTo>
                  <a:lnTo>
                    <a:pt x="165" y="158"/>
                  </a:lnTo>
                  <a:lnTo>
                    <a:pt x="169" y="197"/>
                  </a:lnTo>
                  <a:lnTo>
                    <a:pt x="140" y="174"/>
                  </a:lnTo>
                  <a:lnTo>
                    <a:pt x="105" y="150"/>
                  </a:lnTo>
                  <a:lnTo>
                    <a:pt x="71" y="128"/>
                  </a:lnTo>
                  <a:lnTo>
                    <a:pt x="35" y="110"/>
                  </a:lnTo>
                  <a:lnTo>
                    <a:pt x="0" y="96"/>
                  </a:lnTo>
                  <a:lnTo>
                    <a:pt x="101" y="78"/>
                  </a:lnTo>
                  <a:lnTo>
                    <a:pt x="166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5" name="Freeform 112"/>
            <p:cNvSpPr>
              <a:spLocks/>
            </p:cNvSpPr>
            <p:nvPr/>
          </p:nvSpPr>
          <p:spPr bwMode="auto">
            <a:xfrm>
              <a:off x="3295650" y="2668588"/>
              <a:ext cx="504825" cy="300037"/>
            </a:xfrm>
            <a:custGeom>
              <a:avLst/>
              <a:gdLst>
                <a:gd name="T0" fmla="*/ 10 w 636"/>
                <a:gd name="T1" fmla="*/ 0 h 379"/>
                <a:gd name="T2" fmla="*/ 636 w 636"/>
                <a:gd name="T3" fmla="*/ 361 h 379"/>
                <a:gd name="T4" fmla="*/ 627 w 636"/>
                <a:gd name="T5" fmla="*/ 379 h 379"/>
                <a:gd name="T6" fmla="*/ 0 w 636"/>
                <a:gd name="T7" fmla="*/ 17 h 379"/>
                <a:gd name="T8" fmla="*/ 10 w 636"/>
                <a:gd name="T9" fmla="*/ 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6" h="379">
                  <a:moveTo>
                    <a:pt x="10" y="0"/>
                  </a:moveTo>
                  <a:lnTo>
                    <a:pt x="636" y="361"/>
                  </a:lnTo>
                  <a:lnTo>
                    <a:pt x="627" y="379"/>
                  </a:lnTo>
                  <a:lnTo>
                    <a:pt x="0" y="17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6" name="Freeform 113"/>
            <p:cNvSpPr>
              <a:spLocks/>
            </p:cNvSpPr>
            <p:nvPr/>
          </p:nvSpPr>
          <p:spPr bwMode="auto">
            <a:xfrm>
              <a:off x="3724275" y="2876550"/>
              <a:ext cx="155575" cy="133350"/>
            </a:xfrm>
            <a:custGeom>
              <a:avLst/>
              <a:gdLst>
                <a:gd name="T0" fmla="*/ 96 w 197"/>
                <a:gd name="T1" fmla="*/ 0 h 169"/>
                <a:gd name="T2" fmla="*/ 110 w 197"/>
                <a:gd name="T3" fmla="*/ 35 h 169"/>
                <a:gd name="T4" fmla="*/ 129 w 197"/>
                <a:gd name="T5" fmla="*/ 69 h 169"/>
                <a:gd name="T6" fmla="*/ 151 w 197"/>
                <a:gd name="T7" fmla="*/ 105 h 169"/>
                <a:gd name="T8" fmla="*/ 174 w 197"/>
                <a:gd name="T9" fmla="*/ 140 h 169"/>
                <a:gd name="T10" fmla="*/ 197 w 197"/>
                <a:gd name="T11" fmla="*/ 169 h 169"/>
                <a:gd name="T12" fmla="*/ 158 w 197"/>
                <a:gd name="T13" fmla="*/ 163 h 169"/>
                <a:gd name="T14" fmla="*/ 118 w 197"/>
                <a:gd name="T15" fmla="*/ 160 h 169"/>
                <a:gd name="T16" fmla="*/ 77 w 197"/>
                <a:gd name="T17" fmla="*/ 158 h 169"/>
                <a:gd name="T18" fmla="*/ 38 w 197"/>
                <a:gd name="T19" fmla="*/ 160 h 169"/>
                <a:gd name="T20" fmla="*/ 0 w 197"/>
                <a:gd name="T21" fmla="*/ 166 h 169"/>
                <a:gd name="T22" fmla="*/ 79 w 197"/>
                <a:gd name="T23" fmla="*/ 100 h 169"/>
                <a:gd name="T24" fmla="*/ 96 w 197"/>
                <a:gd name="T25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7" h="169">
                  <a:moveTo>
                    <a:pt x="96" y="0"/>
                  </a:moveTo>
                  <a:lnTo>
                    <a:pt x="110" y="35"/>
                  </a:lnTo>
                  <a:lnTo>
                    <a:pt x="129" y="69"/>
                  </a:lnTo>
                  <a:lnTo>
                    <a:pt x="151" y="105"/>
                  </a:lnTo>
                  <a:lnTo>
                    <a:pt x="174" y="140"/>
                  </a:lnTo>
                  <a:lnTo>
                    <a:pt x="197" y="169"/>
                  </a:lnTo>
                  <a:lnTo>
                    <a:pt x="158" y="163"/>
                  </a:lnTo>
                  <a:lnTo>
                    <a:pt x="118" y="160"/>
                  </a:lnTo>
                  <a:lnTo>
                    <a:pt x="77" y="158"/>
                  </a:lnTo>
                  <a:lnTo>
                    <a:pt x="38" y="160"/>
                  </a:lnTo>
                  <a:lnTo>
                    <a:pt x="0" y="166"/>
                  </a:lnTo>
                  <a:lnTo>
                    <a:pt x="79" y="100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7" name="Freeform 114"/>
            <p:cNvSpPr>
              <a:spLocks/>
            </p:cNvSpPr>
            <p:nvPr/>
          </p:nvSpPr>
          <p:spPr bwMode="auto">
            <a:xfrm>
              <a:off x="2849563" y="2411413"/>
              <a:ext cx="307975" cy="185737"/>
            </a:xfrm>
            <a:custGeom>
              <a:avLst/>
              <a:gdLst>
                <a:gd name="T0" fmla="*/ 9 w 386"/>
                <a:gd name="T1" fmla="*/ 0 h 235"/>
                <a:gd name="T2" fmla="*/ 386 w 386"/>
                <a:gd name="T3" fmla="*/ 217 h 235"/>
                <a:gd name="T4" fmla="*/ 377 w 386"/>
                <a:gd name="T5" fmla="*/ 235 h 235"/>
                <a:gd name="T6" fmla="*/ 0 w 386"/>
                <a:gd name="T7" fmla="*/ 17 h 235"/>
                <a:gd name="T8" fmla="*/ 9 w 386"/>
                <a:gd name="T9" fmla="*/ 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6" h="235">
                  <a:moveTo>
                    <a:pt x="9" y="0"/>
                  </a:moveTo>
                  <a:lnTo>
                    <a:pt x="386" y="217"/>
                  </a:lnTo>
                  <a:lnTo>
                    <a:pt x="377" y="235"/>
                  </a:lnTo>
                  <a:lnTo>
                    <a:pt x="0" y="1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8" name="Freeform 115"/>
            <p:cNvSpPr>
              <a:spLocks/>
            </p:cNvSpPr>
            <p:nvPr/>
          </p:nvSpPr>
          <p:spPr bwMode="auto">
            <a:xfrm>
              <a:off x="3079750" y="2503488"/>
              <a:ext cx="157163" cy="134937"/>
            </a:xfrm>
            <a:custGeom>
              <a:avLst/>
              <a:gdLst>
                <a:gd name="T0" fmla="*/ 95 w 197"/>
                <a:gd name="T1" fmla="*/ 0 h 169"/>
                <a:gd name="T2" fmla="*/ 110 w 197"/>
                <a:gd name="T3" fmla="*/ 35 h 169"/>
                <a:gd name="T4" fmla="*/ 128 w 197"/>
                <a:gd name="T5" fmla="*/ 69 h 169"/>
                <a:gd name="T6" fmla="*/ 150 w 197"/>
                <a:gd name="T7" fmla="*/ 105 h 169"/>
                <a:gd name="T8" fmla="*/ 174 w 197"/>
                <a:gd name="T9" fmla="*/ 139 h 169"/>
                <a:gd name="T10" fmla="*/ 197 w 197"/>
                <a:gd name="T11" fmla="*/ 169 h 169"/>
                <a:gd name="T12" fmla="*/ 158 w 197"/>
                <a:gd name="T13" fmla="*/ 163 h 169"/>
                <a:gd name="T14" fmla="*/ 117 w 197"/>
                <a:gd name="T15" fmla="*/ 160 h 169"/>
                <a:gd name="T16" fmla="*/ 77 w 197"/>
                <a:gd name="T17" fmla="*/ 160 h 169"/>
                <a:gd name="T18" fmla="*/ 38 w 197"/>
                <a:gd name="T19" fmla="*/ 161 h 169"/>
                <a:gd name="T20" fmla="*/ 0 w 197"/>
                <a:gd name="T21" fmla="*/ 166 h 169"/>
                <a:gd name="T22" fmla="*/ 78 w 197"/>
                <a:gd name="T23" fmla="*/ 100 h 169"/>
                <a:gd name="T24" fmla="*/ 95 w 197"/>
                <a:gd name="T25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7" h="169">
                  <a:moveTo>
                    <a:pt x="95" y="0"/>
                  </a:moveTo>
                  <a:lnTo>
                    <a:pt x="110" y="35"/>
                  </a:lnTo>
                  <a:lnTo>
                    <a:pt x="128" y="69"/>
                  </a:lnTo>
                  <a:lnTo>
                    <a:pt x="150" y="105"/>
                  </a:lnTo>
                  <a:lnTo>
                    <a:pt x="174" y="139"/>
                  </a:lnTo>
                  <a:lnTo>
                    <a:pt x="197" y="169"/>
                  </a:lnTo>
                  <a:lnTo>
                    <a:pt x="158" y="163"/>
                  </a:lnTo>
                  <a:lnTo>
                    <a:pt x="117" y="160"/>
                  </a:lnTo>
                  <a:lnTo>
                    <a:pt x="77" y="160"/>
                  </a:lnTo>
                  <a:lnTo>
                    <a:pt x="38" y="161"/>
                  </a:lnTo>
                  <a:lnTo>
                    <a:pt x="0" y="166"/>
                  </a:lnTo>
                  <a:lnTo>
                    <a:pt x="78" y="100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9" name="Freeform 116"/>
            <p:cNvSpPr>
              <a:spLocks/>
            </p:cNvSpPr>
            <p:nvPr/>
          </p:nvSpPr>
          <p:spPr bwMode="auto">
            <a:xfrm>
              <a:off x="2593975" y="2263775"/>
              <a:ext cx="165100" cy="103187"/>
            </a:xfrm>
            <a:custGeom>
              <a:avLst/>
              <a:gdLst>
                <a:gd name="T0" fmla="*/ 9 w 206"/>
                <a:gd name="T1" fmla="*/ 0 h 131"/>
                <a:gd name="T2" fmla="*/ 206 w 206"/>
                <a:gd name="T3" fmla="*/ 114 h 131"/>
                <a:gd name="T4" fmla="*/ 197 w 206"/>
                <a:gd name="T5" fmla="*/ 131 h 131"/>
                <a:gd name="T6" fmla="*/ 0 w 206"/>
                <a:gd name="T7" fmla="*/ 17 h 131"/>
                <a:gd name="T8" fmla="*/ 9 w 206"/>
                <a:gd name="T9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131">
                  <a:moveTo>
                    <a:pt x="9" y="0"/>
                  </a:moveTo>
                  <a:lnTo>
                    <a:pt x="206" y="114"/>
                  </a:lnTo>
                  <a:lnTo>
                    <a:pt x="197" y="131"/>
                  </a:lnTo>
                  <a:lnTo>
                    <a:pt x="0" y="1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0" name="Freeform 117"/>
            <p:cNvSpPr>
              <a:spLocks/>
            </p:cNvSpPr>
            <p:nvPr/>
          </p:nvSpPr>
          <p:spPr bwMode="auto">
            <a:xfrm>
              <a:off x="2682875" y="2274888"/>
              <a:ext cx="155575" cy="133350"/>
            </a:xfrm>
            <a:custGeom>
              <a:avLst/>
              <a:gdLst>
                <a:gd name="T0" fmla="*/ 95 w 195"/>
                <a:gd name="T1" fmla="*/ 0 h 169"/>
                <a:gd name="T2" fmla="*/ 109 w 195"/>
                <a:gd name="T3" fmla="*/ 34 h 169"/>
                <a:gd name="T4" fmla="*/ 128 w 195"/>
                <a:gd name="T5" fmla="*/ 69 h 169"/>
                <a:gd name="T6" fmla="*/ 148 w 195"/>
                <a:gd name="T7" fmla="*/ 105 h 169"/>
                <a:gd name="T8" fmla="*/ 172 w 195"/>
                <a:gd name="T9" fmla="*/ 139 h 169"/>
                <a:gd name="T10" fmla="*/ 195 w 195"/>
                <a:gd name="T11" fmla="*/ 169 h 169"/>
                <a:gd name="T12" fmla="*/ 158 w 195"/>
                <a:gd name="T13" fmla="*/ 163 h 169"/>
                <a:gd name="T14" fmla="*/ 117 w 195"/>
                <a:gd name="T15" fmla="*/ 160 h 169"/>
                <a:gd name="T16" fmla="*/ 76 w 195"/>
                <a:gd name="T17" fmla="*/ 160 h 169"/>
                <a:gd name="T18" fmla="*/ 36 w 195"/>
                <a:gd name="T19" fmla="*/ 161 h 169"/>
                <a:gd name="T20" fmla="*/ 0 w 195"/>
                <a:gd name="T21" fmla="*/ 166 h 169"/>
                <a:gd name="T22" fmla="*/ 76 w 195"/>
                <a:gd name="T23" fmla="*/ 100 h 169"/>
                <a:gd name="T24" fmla="*/ 95 w 195"/>
                <a:gd name="T25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5" h="169">
                  <a:moveTo>
                    <a:pt x="95" y="0"/>
                  </a:moveTo>
                  <a:lnTo>
                    <a:pt x="109" y="34"/>
                  </a:lnTo>
                  <a:lnTo>
                    <a:pt x="128" y="69"/>
                  </a:lnTo>
                  <a:lnTo>
                    <a:pt x="148" y="105"/>
                  </a:lnTo>
                  <a:lnTo>
                    <a:pt x="172" y="139"/>
                  </a:lnTo>
                  <a:lnTo>
                    <a:pt x="195" y="169"/>
                  </a:lnTo>
                  <a:lnTo>
                    <a:pt x="158" y="163"/>
                  </a:lnTo>
                  <a:lnTo>
                    <a:pt x="117" y="160"/>
                  </a:lnTo>
                  <a:lnTo>
                    <a:pt x="76" y="160"/>
                  </a:lnTo>
                  <a:lnTo>
                    <a:pt x="36" y="161"/>
                  </a:lnTo>
                  <a:lnTo>
                    <a:pt x="0" y="166"/>
                  </a:lnTo>
                  <a:lnTo>
                    <a:pt x="76" y="100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1" name="Freeform 118"/>
            <p:cNvSpPr>
              <a:spLocks/>
            </p:cNvSpPr>
            <p:nvPr/>
          </p:nvSpPr>
          <p:spPr bwMode="auto">
            <a:xfrm>
              <a:off x="3743325" y="3846513"/>
              <a:ext cx="300038" cy="503237"/>
            </a:xfrm>
            <a:custGeom>
              <a:avLst/>
              <a:gdLst>
                <a:gd name="T0" fmla="*/ 362 w 379"/>
                <a:gd name="T1" fmla="*/ 0 h 635"/>
                <a:gd name="T2" fmla="*/ 379 w 379"/>
                <a:gd name="T3" fmla="*/ 9 h 635"/>
                <a:gd name="T4" fmla="*/ 18 w 379"/>
                <a:gd name="T5" fmla="*/ 635 h 635"/>
                <a:gd name="T6" fmla="*/ 0 w 379"/>
                <a:gd name="T7" fmla="*/ 625 h 635"/>
                <a:gd name="T8" fmla="*/ 362 w 379"/>
                <a:gd name="T9" fmla="*/ 0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635">
                  <a:moveTo>
                    <a:pt x="362" y="0"/>
                  </a:moveTo>
                  <a:lnTo>
                    <a:pt x="379" y="9"/>
                  </a:lnTo>
                  <a:lnTo>
                    <a:pt x="18" y="635"/>
                  </a:lnTo>
                  <a:lnTo>
                    <a:pt x="0" y="625"/>
                  </a:lnTo>
                  <a:lnTo>
                    <a:pt x="362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2" name="Freeform 119"/>
            <p:cNvSpPr>
              <a:spLocks/>
            </p:cNvSpPr>
            <p:nvPr/>
          </p:nvSpPr>
          <p:spPr bwMode="auto">
            <a:xfrm>
              <a:off x="3951288" y="3767138"/>
              <a:ext cx="133350" cy="155575"/>
            </a:xfrm>
            <a:custGeom>
              <a:avLst/>
              <a:gdLst>
                <a:gd name="T0" fmla="*/ 168 w 168"/>
                <a:gd name="T1" fmla="*/ 0 h 195"/>
                <a:gd name="T2" fmla="*/ 162 w 168"/>
                <a:gd name="T3" fmla="*/ 38 h 195"/>
                <a:gd name="T4" fmla="*/ 159 w 168"/>
                <a:gd name="T5" fmla="*/ 78 h 195"/>
                <a:gd name="T6" fmla="*/ 157 w 168"/>
                <a:gd name="T7" fmla="*/ 119 h 195"/>
                <a:gd name="T8" fmla="*/ 159 w 168"/>
                <a:gd name="T9" fmla="*/ 159 h 195"/>
                <a:gd name="T10" fmla="*/ 165 w 168"/>
                <a:gd name="T11" fmla="*/ 195 h 195"/>
                <a:gd name="T12" fmla="*/ 100 w 168"/>
                <a:gd name="T13" fmla="*/ 119 h 195"/>
                <a:gd name="T14" fmla="*/ 0 w 168"/>
                <a:gd name="T15" fmla="*/ 100 h 195"/>
                <a:gd name="T16" fmla="*/ 34 w 168"/>
                <a:gd name="T17" fmla="*/ 86 h 195"/>
                <a:gd name="T18" fmla="*/ 68 w 168"/>
                <a:gd name="T19" fmla="*/ 67 h 195"/>
                <a:gd name="T20" fmla="*/ 104 w 168"/>
                <a:gd name="T21" fmla="*/ 45 h 195"/>
                <a:gd name="T22" fmla="*/ 139 w 168"/>
                <a:gd name="T23" fmla="*/ 23 h 195"/>
                <a:gd name="T24" fmla="*/ 168 w 168"/>
                <a:gd name="T25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8" h="195">
                  <a:moveTo>
                    <a:pt x="168" y="0"/>
                  </a:moveTo>
                  <a:lnTo>
                    <a:pt x="162" y="38"/>
                  </a:lnTo>
                  <a:lnTo>
                    <a:pt x="159" y="78"/>
                  </a:lnTo>
                  <a:lnTo>
                    <a:pt x="157" y="119"/>
                  </a:lnTo>
                  <a:lnTo>
                    <a:pt x="159" y="159"/>
                  </a:lnTo>
                  <a:lnTo>
                    <a:pt x="165" y="195"/>
                  </a:lnTo>
                  <a:lnTo>
                    <a:pt x="100" y="119"/>
                  </a:lnTo>
                  <a:lnTo>
                    <a:pt x="0" y="100"/>
                  </a:lnTo>
                  <a:lnTo>
                    <a:pt x="34" y="86"/>
                  </a:lnTo>
                  <a:lnTo>
                    <a:pt x="68" y="67"/>
                  </a:lnTo>
                  <a:lnTo>
                    <a:pt x="104" y="45"/>
                  </a:lnTo>
                  <a:lnTo>
                    <a:pt x="139" y="23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3" name="Freeform 120"/>
            <p:cNvSpPr>
              <a:spLocks/>
            </p:cNvSpPr>
            <p:nvPr/>
          </p:nvSpPr>
          <p:spPr bwMode="auto">
            <a:xfrm>
              <a:off x="3486150" y="4491038"/>
              <a:ext cx="185738" cy="306387"/>
            </a:xfrm>
            <a:custGeom>
              <a:avLst/>
              <a:gdLst>
                <a:gd name="T0" fmla="*/ 218 w 235"/>
                <a:gd name="T1" fmla="*/ 0 h 386"/>
                <a:gd name="T2" fmla="*/ 235 w 235"/>
                <a:gd name="T3" fmla="*/ 9 h 386"/>
                <a:gd name="T4" fmla="*/ 18 w 235"/>
                <a:gd name="T5" fmla="*/ 386 h 386"/>
                <a:gd name="T6" fmla="*/ 0 w 235"/>
                <a:gd name="T7" fmla="*/ 376 h 386"/>
                <a:gd name="T8" fmla="*/ 218 w 235"/>
                <a:gd name="T9" fmla="*/ 0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5" h="386">
                  <a:moveTo>
                    <a:pt x="218" y="0"/>
                  </a:moveTo>
                  <a:lnTo>
                    <a:pt x="235" y="9"/>
                  </a:lnTo>
                  <a:lnTo>
                    <a:pt x="18" y="386"/>
                  </a:lnTo>
                  <a:lnTo>
                    <a:pt x="0" y="376"/>
                  </a:lnTo>
                  <a:lnTo>
                    <a:pt x="218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4" name="Freeform 121"/>
            <p:cNvSpPr>
              <a:spLocks/>
            </p:cNvSpPr>
            <p:nvPr/>
          </p:nvSpPr>
          <p:spPr bwMode="auto">
            <a:xfrm>
              <a:off x="3578225" y="4411663"/>
              <a:ext cx="134938" cy="153987"/>
            </a:xfrm>
            <a:custGeom>
              <a:avLst/>
              <a:gdLst>
                <a:gd name="T0" fmla="*/ 168 w 168"/>
                <a:gd name="T1" fmla="*/ 0 h 196"/>
                <a:gd name="T2" fmla="*/ 162 w 168"/>
                <a:gd name="T3" fmla="*/ 38 h 196"/>
                <a:gd name="T4" fmla="*/ 159 w 168"/>
                <a:gd name="T5" fmla="*/ 79 h 196"/>
                <a:gd name="T6" fmla="*/ 159 w 168"/>
                <a:gd name="T7" fmla="*/ 119 h 196"/>
                <a:gd name="T8" fmla="*/ 161 w 168"/>
                <a:gd name="T9" fmla="*/ 160 h 196"/>
                <a:gd name="T10" fmla="*/ 165 w 168"/>
                <a:gd name="T11" fmla="*/ 196 h 196"/>
                <a:gd name="T12" fmla="*/ 100 w 168"/>
                <a:gd name="T13" fmla="*/ 118 h 196"/>
                <a:gd name="T14" fmla="*/ 0 w 168"/>
                <a:gd name="T15" fmla="*/ 101 h 196"/>
                <a:gd name="T16" fmla="*/ 34 w 168"/>
                <a:gd name="T17" fmla="*/ 86 h 196"/>
                <a:gd name="T18" fmla="*/ 68 w 168"/>
                <a:gd name="T19" fmla="*/ 68 h 196"/>
                <a:gd name="T20" fmla="*/ 104 w 168"/>
                <a:gd name="T21" fmla="*/ 46 h 196"/>
                <a:gd name="T22" fmla="*/ 139 w 168"/>
                <a:gd name="T23" fmla="*/ 24 h 196"/>
                <a:gd name="T24" fmla="*/ 168 w 168"/>
                <a:gd name="T25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8" h="196">
                  <a:moveTo>
                    <a:pt x="168" y="0"/>
                  </a:moveTo>
                  <a:lnTo>
                    <a:pt x="162" y="38"/>
                  </a:lnTo>
                  <a:lnTo>
                    <a:pt x="159" y="79"/>
                  </a:lnTo>
                  <a:lnTo>
                    <a:pt x="159" y="119"/>
                  </a:lnTo>
                  <a:lnTo>
                    <a:pt x="161" y="160"/>
                  </a:lnTo>
                  <a:lnTo>
                    <a:pt x="165" y="196"/>
                  </a:lnTo>
                  <a:lnTo>
                    <a:pt x="100" y="118"/>
                  </a:lnTo>
                  <a:lnTo>
                    <a:pt x="0" y="101"/>
                  </a:lnTo>
                  <a:lnTo>
                    <a:pt x="34" y="86"/>
                  </a:lnTo>
                  <a:lnTo>
                    <a:pt x="68" y="68"/>
                  </a:lnTo>
                  <a:lnTo>
                    <a:pt x="104" y="46"/>
                  </a:lnTo>
                  <a:lnTo>
                    <a:pt x="139" y="24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5" name="Freeform 122"/>
            <p:cNvSpPr>
              <a:spLocks/>
            </p:cNvSpPr>
            <p:nvPr/>
          </p:nvSpPr>
          <p:spPr bwMode="auto">
            <a:xfrm>
              <a:off x="3338513" y="4887913"/>
              <a:ext cx="103188" cy="163512"/>
            </a:xfrm>
            <a:custGeom>
              <a:avLst/>
              <a:gdLst>
                <a:gd name="T0" fmla="*/ 114 w 132"/>
                <a:gd name="T1" fmla="*/ 0 h 206"/>
                <a:gd name="T2" fmla="*/ 132 w 132"/>
                <a:gd name="T3" fmla="*/ 9 h 206"/>
                <a:gd name="T4" fmla="*/ 17 w 132"/>
                <a:gd name="T5" fmla="*/ 206 h 206"/>
                <a:gd name="T6" fmla="*/ 0 w 132"/>
                <a:gd name="T7" fmla="*/ 197 h 206"/>
                <a:gd name="T8" fmla="*/ 114 w 132"/>
                <a:gd name="T9" fmla="*/ 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206">
                  <a:moveTo>
                    <a:pt x="114" y="0"/>
                  </a:moveTo>
                  <a:lnTo>
                    <a:pt x="132" y="9"/>
                  </a:lnTo>
                  <a:lnTo>
                    <a:pt x="17" y="206"/>
                  </a:lnTo>
                  <a:lnTo>
                    <a:pt x="0" y="19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6" name="Freeform 123"/>
            <p:cNvSpPr>
              <a:spLocks/>
            </p:cNvSpPr>
            <p:nvPr/>
          </p:nvSpPr>
          <p:spPr bwMode="auto">
            <a:xfrm>
              <a:off x="3349625" y="4808538"/>
              <a:ext cx="133350" cy="155575"/>
            </a:xfrm>
            <a:custGeom>
              <a:avLst/>
              <a:gdLst>
                <a:gd name="T0" fmla="*/ 169 w 169"/>
                <a:gd name="T1" fmla="*/ 0 h 197"/>
                <a:gd name="T2" fmla="*/ 163 w 169"/>
                <a:gd name="T3" fmla="*/ 39 h 197"/>
                <a:gd name="T4" fmla="*/ 160 w 169"/>
                <a:gd name="T5" fmla="*/ 80 h 197"/>
                <a:gd name="T6" fmla="*/ 160 w 169"/>
                <a:gd name="T7" fmla="*/ 120 h 197"/>
                <a:gd name="T8" fmla="*/ 161 w 169"/>
                <a:gd name="T9" fmla="*/ 159 h 197"/>
                <a:gd name="T10" fmla="*/ 166 w 169"/>
                <a:gd name="T11" fmla="*/ 197 h 197"/>
                <a:gd name="T12" fmla="*/ 100 w 169"/>
                <a:gd name="T13" fmla="*/ 119 h 197"/>
                <a:gd name="T14" fmla="*/ 0 w 169"/>
                <a:gd name="T15" fmla="*/ 101 h 197"/>
                <a:gd name="T16" fmla="*/ 35 w 169"/>
                <a:gd name="T17" fmla="*/ 87 h 197"/>
                <a:gd name="T18" fmla="*/ 69 w 169"/>
                <a:gd name="T19" fmla="*/ 69 h 197"/>
                <a:gd name="T20" fmla="*/ 105 w 169"/>
                <a:gd name="T21" fmla="*/ 47 h 197"/>
                <a:gd name="T22" fmla="*/ 139 w 169"/>
                <a:gd name="T23" fmla="*/ 23 h 197"/>
                <a:gd name="T24" fmla="*/ 169 w 169"/>
                <a:gd name="T25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9" h="197">
                  <a:moveTo>
                    <a:pt x="169" y="0"/>
                  </a:moveTo>
                  <a:lnTo>
                    <a:pt x="163" y="39"/>
                  </a:lnTo>
                  <a:lnTo>
                    <a:pt x="160" y="80"/>
                  </a:lnTo>
                  <a:lnTo>
                    <a:pt x="160" y="120"/>
                  </a:lnTo>
                  <a:lnTo>
                    <a:pt x="161" y="159"/>
                  </a:lnTo>
                  <a:lnTo>
                    <a:pt x="166" y="197"/>
                  </a:lnTo>
                  <a:lnTo>
                    <a:pt x="100" y="119"/>
                  </a:lnTo>
                  <a:lnTo>
                    <a:pt x="0" y="101"/>
                  </a:lnTo>
                  <a:lnTo>
                    <a:pt x="35" y="87"/>
                  </a:lnTo>
                  <a:lnTo>
                    <a:pt x="69" y="69"/>
                  </a:lnTo>
                  <a:lnTo>
                    <a:pt x="105" y="47"/>
                  </a:lnTo>
                  <a:lnTo>
                    <a:pt x="139" y="23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7" name="Freeform 124"/>
            <p:cNvSpPr>
              <a:spLocks/>
            </p:cNvSpPr>
            <p:nvPr/>
          </p:nvSpPr>
          <p:spPr bwMode="auto">
            <a:xfrm>
              <a:off x="3313113" y="3619500"/>
              <a:ext cx="503238" cy="300037"/>
            </a:xfrm>
            <a:custGeom>
              <a:avLst/>
              <a:gdLst>
                <a:gd name="T0" fmla="*/ 625 w 635"/>
                <a:gd name="T1" fmla="*/ 0 h 378"/>
                <a:gd name="T2" fmla="*/ 635 w 635"/>
                <a:gd name="T3" fmla="*/ 17 h 378"/>
                <a:gd name="T4" fmla="*/ 9 w 635"/>
                <a:gd name="T5" fmla="*/ 378 h 378"/>
                <a:gd name="T6" fmla="*/ 0 w 635"/>
                <a:gd name="T7" fmla="*/ 361 h 378"/>
                <a:gd name="T8" fmla="*/ 625 w 635"/>
                <a:gd name="T9" fmla="*/ 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5" h="378">
                  <a:moveTo>
                    <a:pt x="625" y="0"/>
                  </a:moveTo>
                  <a:lnTo>
                    <a:pt x="635" y="17"/>
                  </a:lnTo>
                  <a:lnTo>
                    <a:pt x="9" y="378"/>
                  </a:lnTo>
                  <a:lnTo>
                    <a:pt x="0" y="361"/>
                  </a:lnTo>
                  <a:lnTo>
                    <a:pt x="625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8" name="Freeform 125"/>
            <p:cNvSpPr>
              <a:spLocks/>
            </p:cNvSpPr>
            <p:nvPr/>
          </p:nvSpPr>
          <p:spPr bwMode="auto">
            <a:xfrm>
              <a:off x="3741738" y="3576638"/>
              <a:ext cx="153988" cy="134937"/>
            </a:xfrm>
            <a:custGeom>
              <a:avLst/>
              <a:gdLst>
                <a:gd name="T0" fmla="*/ 196 w 196"/>
                <a:gd name="T1" fmla="*/ 0 h 169"/>
                <a:gd name="T2" fmla="*/ 172 w 196"/>
                <a:gd name="T3" fmla="*/ 29 h 169"/>
                <a:gd name="T4" fmla="*/ 150 w 196"/>
                <a:gd name="T5" fmla="*/ 64 h 169"/>
                <a:gd name="T6" fmla="*/ 129 w 196"/>
                <a:gd name="T7" fmla="*/ 100 h 169"/>
                <a:gd name="T8" fmla="*/ 110 w 196"/>
                <a:gd name="T9" fmla="*/ 134 h 169"/>
                <a:gd name="T10" fmla="*/ 96 w 196"/>
                <a:gd name="T11" fmla="*/ 169 h 169"/>
                <a:gd name="T12" fmla="*/ 77 w 196"/>
                <a:gd name="T13" fmla="*/ 69 h 169"/>
                <a:gd name="T14" fmla="*/ 0 w 196"/>
                <a:gd name="T15" fmla="*/ 3 h 169"/>
                <a:gd name="T16" fmla="*/ 36 w 196"/>
                <a:gd name="T17" fmla="*/ 8 h 169"/>
                <a:gd name="T18" fmla="*/ 77 w 196"/>
                <a:gd name="T19" fmla="*/ 9 h 169"/>
                <a:gd name="T20" fmla="*/ 118 w 196"/>
                <a:gd name="T21" fmla="*/ 9 h 169"/>
                <a:gd name="T22" fmla="*/ 158 w 196"/>
                <a:gd name="T23" fmla="*/ 6 h 169"/>
                <a:gd name="T24" fmla="*/ 196 w 196"/>
                <a:gd name="T25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6" h="169">
                  <a:moveTo>
                    <a:pt x="196" y="0"/>
                  </a:moveTo>
                  <a:lnTo>
                    <a:pt x="172" y="29"/>
                  </a:lnTo>
                  <a:lnTo>
                    <a:pt x="150" y="64"/>
                  </a:lnTo>
                  <a:lnTo>
                    <a:pt x="129" y="100"/>
                  </a:lnTo>
                  <a:lnTo>
                    <a:pt x="110" y="134"/>
                  </a:lnTo>
                  <a:lnTo>
                    <a:pt x="96" y="169"/>
                  </a:lnTo>
                  <a:lnTo>
                    <a:pt x="77" y="69"/>
                  </a:lnTo>
                  <a:lnTo>
                    <a:pt x="0" y="3"/>
                  </a:lnTo>
                  <a:lnTo>
                    <a:pt x="36" y="8"/>
                  </a:lnTo>
                  <a:lnTo>
                    <a:pt x="77" y="9"/>
                  </a:lnTo>
                  <a:lnTo>
                    <a:pt x="118" y="9"/>
                  </a:lnTo>
                  <a:lnTo>
                    <a:pt x="158" y="6"/>
                  </a:lnTo>
                  <a:lnTo>
                    <a:pt x="196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9" name="Freeform 126"/>
            <p:cNvSpPr>
              <a:spLocks/>
            </p:cNvSpPr>
            <p:nvPr/>
          </p:nvSpPr>
          <p:spPr bwMode="auto">
            <a:xfrm>
              <a:off x="2867025" y="3990975"/>
              <a:ext cx="306388" cy="187325"/>
            </a:xfrm>
            <a:custGeom>
              <a:avLst/>
              <a:gdLst>
                <a:gd name="T0" fmla="*/ 377 w 386"/>
                <a:gd name="T1" fmla="*/ 0 h 235"/>
                <a:gd name="T2" fmla="*/ 386 w 386"/>
                <a:gd name="T3" fmla="*/ 17 h 235"/>
                <a:gd name="T4" fmla="*/ 10 w 386"/>
                <a:gd name="T5" fmla="*/ 235 h 235"/>
                <a:gd name="T6" fmla="*/ 0 w 386"/>
                <a:gd name="T7" fmla="*/ 217 h 235"/>
                <a:gd name="T8" fmla="*/ 377 w 386"/>
                <a:gd name="T9" fmla="*/ 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6" h="235">
                  <a:moveTo>
                    <a:pt x="377" y="0"/>
                  </a:moveTo>
                  <a:lnTo>
                    <a:pt x="386" y="17"/>
                  </a:lnTo>
                  <a:lnTo>
                    <a:pt x="10" y="235"/>
                  </a:lnTo>
                  <a:lnTo>
                    <a:pt x="0" y="217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0" name="Freeform 127"/>
            <p:cNvSpPr>
              <a:spLocks/>
            </p:cNvSpPr>
            <p:nvPr/>
          </p:nvSpPr>
          <p:spPr bwMode="auto">
            <a:xfrm>
              <a:off x="3097213" y="3949700"/>
              <a:ext cx="155575" cy="133350"/>
            </a:xfrm>
            <a:custGeom>
              <a:avLst/>
              <a:gdLst>
                <a:gd name="T0" fmla="*/ 195 w 195"/>
                <a:gd name="T1" fmla="*/ 0 h 169"/>
                <a:gd name="T2" fmla="*/ 172 w 195"/>
                <a:gd name="T3" fmla="*/ 30 h 169"/>
                <a:gd name="T4" fmla="*/ 128 w 195"/>
                <a:gd name="T5" fmla="*/ 98 h 169"/>
                <a:gd name="T6" fmla="*/ 109 w 195"/>
                <a:gd name="T7" fmla="*/ 134 h 169"/>
                <a:gd name="T8" fmla="*/ 95 w 195"/>
                <a:gd name="T9" fmla="*/ 169 h 169"/>
                <a:gd name="T10" fmla="*/ 78 w 195"/>
                <a:gd name="T11" fmla="*/ 69 h 169"/>
                <a:gd name="T12" fmla="*/ 0 w 195"/>
                <a:gd name="T13" fmla="*/ 3 h 169"/>
                <a:gd name="T14" fmla="*/ 36 w 195"/>
                <a:gd name="T15" fmla="*/ 8 h 169"/>
                <a:gd name="T16" fmla="*/ 77 w 195"/>
                <a:gd name="T17" fmla="*/ 9 h 169"/>
                <a:gd name="T18" fmla="*/ 117 w 195"/>
                <a:gd name="T19" fmla="*/ 8 h 169"/>
                <a:gd name="T20" fmla="*/ 158 w 195"/>
                <a:gd name="T21" fmla="*/ 5 h 169"/>
                <a:gd name="T22" fmla="*/ 195 w 195"/>
                <a:gd name="T23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69">
                  <a:moveTo>
                    <a:pt x="195" y="0"/>
                  </a:moveTo>
                  <a:lnTo>
                    <a:pt x="172" y="30"/>
                  </a:lnTo>
                  <a:lnTo>
                    <a:pt x="128" y="98"/>
                  </a:lnTo>
                  <a:lnTo>
                    <a:pt x="109" y="134"/>
                  </a:lnTo>
                  <a:lnTo>
                    <a:pt x="95" y="169"/>
                  </a:lnTo>
                  <a:lnTo>
                    <a:pt x="78" y="69"/>
                  </a:lnTo>
                  <a:lnTo>
                    <a:pt x="0" y="3"/>
                  </a:lnTo>
                  <a:lnTo>
                    <a:pt x="36" y="8"/>
                  </a:lnTo>
                  <a:lnTo>
                    <a:pt x="77" y="9"/>
                  </a:lnTo>
                  <a:lnTo>
                    <a:pt x="117" y="8"/>
                  </a:lnTo>
                  <a:lnTo>
                    <a:pt x="158" y="5"/>
                  </a:lnTo>
                  <a:lnTo>
                    <a:pt x="195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1" name="Freeform 128"/>
            <p:cNvSpPr>
              <a:spLocks/>
            </p:cNvSpPr>
            <p:nvPr/>
          </p:nvSpPr>
          <p:spPr bwMode="auto">
            <a:xfrm>
              <a:off x="2611438" y="4221163"/>
              <a:ext cx="165100" cy="104775"/>
            </a:xfrm>
            <a:custGeom>
              <a:avLst/>
              <a:gdLst>
                <a:gd name="T0" fmla="*/ 197 w 206"/>
                <a:gd name="T1" fmla="*/ 0 h 132"/>
                <a:gd name="T2" fmla="*/ 206 w 206"/>
                <a:gd name="T3" fmla="*/ 17 h 132"/>
                <a:gd name="T4" fmla="*/ 9 w 206"/>
                <a:gd name="T5" fmla="*/ 132 h 132"/>
                <a:gd name="T6" fmla="*/ 0 w 206"/>
                <a:gd name="T7" fmla="*/ 114 h 132"/>
                <a:gd name="T8" fmla="*/ 197 w 206"/>
                <a:gd name="T9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132">
                  <a:moveTo>
                    <a:pt x="197" y="0"/>
                  </a:moveTo>
                  <a:lnTo>
                    <a:pt x="206" y="17"/>
                  </a:lnTo>
                  <a:lnTo>
                    <a:pt x="9" y="132"/>
                  </a:lnTo>
                  <a:lnTo>
                    <a:pt x="0" y="114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2" name="Freeform 129"/>
            <p:cNvSpPr>
              <a:spLocks/>
            </p:cNvSpPr>
            <p:nvPr/>
          </p:nvSpPr>
          <p:spPr bwMode="auto">
            <a:xfrm>
              <a:off x="2698750" y="4179888"/>
              <a:ext cx="157163" cy="133350"/>
            </a:xfrm>
            <a:custGeom>
              <a:avLst/>
              <a:gdLst>
                <a:gd name="T0" fmla="*/ 197 w 197"/>
                <a:gd name="T1" fmla="*/ 0 h 169"/>
                <a:gd name="T2" fmla="*/ 174 w 197"/>
                <a:gd name="T3" fmla="*/ 30 h 169"/>
                <a:gd name="T4" fmla="*/ 150 w 197"/>
                <a:gd name="T5" fmla="*/ 64 h 169"/>
                <a:gd name="T6" fmla="*/ 128 w 197"/>
                <a:gd name="T7" fmla="*/ 100 h 169"/>
                <a:gd name="T8" fmla="*/ 110 w 197"/>
                <a:gd name="T9" fmla="*/ 135 h 169"/>
                <a:gd name="T10" fmla="*/ 96 w 197"/>
                <a:gd name="T11" fmla="*/ 169 h 169"/>
                <a:gd name="T12" fmla="*/ 78 w 197"/>
                <a:gd name="T13" fmla="*/ 69 h 169"/>
                <a:gd name="T14" fmla="*/ 0 w 197"/>
                <a:gd name="T15" fmla="*/ 3 h 169"/>
                <a:gd name="T16" fmla="*/ 38 w 197"/>
                <a:gd name="T17" fmla="*/ 8 h 169"/>
                <a:gd name="T18" fmla="*/ 77 w 197"/>
                <a:gd name="T19" fmla="*/ 9 h 169"/>
                <a:gd name="T20" fmla="*/ 117 w 197"/>
                <a:gd name="T21" fmla="*/ 9 h 169"/>
                <a:gd name="T22" fmla="*/ 158 w 197"/>
                <a:gd name="T23" fmla="*/ 6 h 169"/>
                <a:gd name="T24" fmla="*/ 197 w 197"/>
                <a:gd name="T25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7" h="169">
                  <a:moveTo>
                    <a:pt x="197" y="0"/>
                  </a:moveTo>
                  <a:lnTo>
                    <a:pt x="174" y="30"/>
                  </a:lnTo>
                  <a:lnTo>
                    <a:pt x="150" y="64"/>
                  </a:lnTo>
                  <a:lnTo>
                    <a:pt x="128" y="100"/>
                  </a:lnTo>
                  <a:lnTo>
                    <a:pt x="110" y="135"/>
                  </a:lnTo>
                  <a:lnTo>
                    <a:pt x="96" y="169"/>
                  </a:lnTo>
                  <a:lnTo>
                    <a:pt x="78" y="69"/>
                  </a:lnTo>
                  <a:lnTo>
                    <a:pt x="0" y="3"/>
                  </a:lnTo>
                  <a:lnTo>
                    <a:pt x="38" y="8"/>
                  </a:lnTo>
                  <a:lnTo>
                    <a:pt x="77" y="9"/>
                  </a:lnTo>
                  <a:lnTo>
                    <a:pt x="117" y="9"/>
                  </a:lnTo>
                  <a:lnTo>
                    <a:pt x="158" y="6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B6000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TextBox 132"/>
              <p:cNvSpPr txBox="1"/>
              <p:nvPr/>
            </p:nvSpPr>
            <p:spPr>
              <a:xfrm>
                <a:off x="4565036" y="4231828"/>
                <a:ext cx="1483804" cy="8901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altLang="ko-K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US" altLang="ko-K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𝐺𝑀</m:t>
                          </m:r>
                        </m:num>
                        <m:den>
                          <m:sSubSup>
                            <m:sSubSupPr>
                              <m:ctrlP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</m:t>
                              </m:r>
                            </m:sub>
                            <m:sup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ko-KR" altLang="en-US" sz="2400"/>
              </a:p>
            </p:txBody>
          </p:sp>
        </mc:Choice>
        <mc:Fallback xmlns="">
          <p:sp>
            <p:nvSpPr>
              <p:cNvPr id="133" name="TextBox 1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5036" y="4231828"/>
                <a:ext cx="1483804" cy="89018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6DF75-3BD3-4B1D-8418-6288CE0DD614}" type="slidenum">
              <a:rPr lang="en-US" altLang="ko-KR" smtClean="0"/>
              <a:pPr/>
              <a:t>8</a:t>
            </a:fld>
            <a:r>
              <a:rPr lang="en-US" altLang="ko-KR" smtClean="0"/>
              <a:t>/32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348740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Critical/Sonic Point</a:t>
            </a:r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>
              <a:xfrm>
                <a:off x="628650" y="2564903"/>
                <a:ext cx="7886700" cy="361205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</m:num>
                        <m:den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𝑑𝑟</m:t>
                          </m:r>
                        </m:den>
                      </m:f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altLang="ko-KR" sz="2800" b="0" i="0" smtClean="0">
                              <a:latin typeface="Cambria Math" panose="02040503050406030204" pitchFamily="18" charset="0"/>
                            </a:rPr>
                            <m:t>Ω</m:t>
                          </m:r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,…)</m:t>
                          </m:r>
                        </m:num>
                        <m:den>
                          <m:sSubSup>
                            <m:sSubSupPr>
                              <m:ctrlP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  <m:sup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ko-KR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num>
                            <m:den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  <m:sSubSup>
                            <m:sSubSupPr>
                              <m:ctrlPr>
                                <a:rPr lang="en-US" altLang="ko-KR" sz="2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  <m:sup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ko-KR" altLang="en-US" sz="3600" dirty="0"/>
              </a:p>
            </p:txBody>
          </p:sp>
        </mc:Choice>
        <mc:Fallback xmlns=""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2564903"/>
                <a:ext cx="7886700" cy="3612059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6DF75-3BD3-4B1D-8418-6288CE0DD614}" type="slidenum">
              <a:rPr lang="en-US" altLang="ko-KR" smtClean="0"/>
              <a:pPr/>
              <a:t>9</a:t>
            </a:fld>
            <a:r>
              <a:rPr lang="en-US" altLang="ko-KR" smtClean="0"/>
              <a:t>/32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5802656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2142</TotalTime>
  <Words>503</Words>
  <Application>Microsoft Office PowerPoint</Application>
  <PresentationFormat>화면 슬라이드 쇼(4:3)</PresentationFormat>
  <Paragraphs>211</Paragraphs>
  <Slides>32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32</vt:i4>
      </vt:variant>
    </vt:vector>
  </HeadingPairs>
  <TitlesOfParts>
    <vt:vector size="43" baseType="lpstr">
      <vt:lpstr>Arial Rounded MT Bold</vt:lpstr>
      <vt:lpstr>굴림</vt:lpstr>
      <vt:lpstr>맑은 고딕</vt:lpstr>
      <vt:lpstr>Arial</vt:lpstr>
      <vt:lpstr>Cambria Math</vt:lpstr>
      <vt:lpstr>Microsoft Sans Serif</vt:lpstr>
      <vt:lpstr>Times New Roman</vt:lpstr>
      <vt:lpstr>Verdana</vt:lpstr>
      <vt:lpstr>Wingdings</vt:lpstr>
      <vt:lpstr>Office 테마</vt:lpstr>
      <vt:lpstr>1_Office 테마</vt:lpstr>
      <vt:lpstr>PowerPoint 프레젠테이션</vt:lpstr>
      <vt:lpstr>Definitions</vt:lpstr>
      <vt:lpstr>Efficiency</vt:lpstr>
      <vt:lpstr>PowerPoint 프레젠테이션</vt:lpstr>
      <vt:lpstr>Efficiency of Accretion</vt:lpstr>
      <vt:lpstr>Mass Accretion Rate</vt:lpstr>
      <vt:lpstr>PowerPoint 프레젠테이션</vt:lpstr>
      <vt:lpstr>Bondi flow</vt:lpstr>
      <vt:lpstr>Critical/Sonic Point</vt:lpstr>
      <vt:lpstr>Bondi solutions</vt:lpstr>
      <vt:lpstr>Bondi flow</vt:lpstr>
      <vt:lpstr>Disk accretion</vt:lpstr>
      <vt:lpstr>Rotating viscous accretion flow</vt:lpstr>
      <vt:lpstr>Equations (Park 2009)</vt:lpstr>
      <vt:lpstr>Critical/Sonic Point</vt:lpstr>
      <vt:lpstr>Method of Finding Solutions</vt:lpstr>
      <vt:lpstr>Flow Properties</vt:lpstr>
      <vt:lpstr>Mass Accretion Rate</vt:lpstr>
      <vt:lpstr>Park (2009)</vt:lpstr>
      <vt:lpstr>Narayan &amp; Fabian (2011)</vt:lpstr>
      <vt:lpstr>discrepancy?</vt:lpstr>
      <vt:lpstr>Generalized Bondi Flow</vt:lpstr>
      <vt:lpstr>Equations</vt:lpstr>
      <vt:lpstr>PowerPoint 프레젠테이션</vt:lpstr>
      <vt:lpstr>Flow profiles</vt:lpstr>
      <vt:lpstr>PowerPoint 프레젠테이션</vt:lpstr>
      <vt:lpstr>PowerPoint 프레젠테이션</vt:lpstr>
      <vt:lpstr>Outflows</vt:lpstr>
      <vt:lpstr>Equations for Accretion with Outflow</vt:lpstr>
      <vt:lpstr>Flow profiles</vt:lpstr>
      <vt:lpstr>Mass accretion rate</vt:lpstr>
      <vt:lpstr>Implications</vt:lpstr>
    </vt:vector>
  </TitlesOfParts>
  <Company>KNU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APCTP Topical 2005</dc:title>
  <dc:creator>Myeong-Gu Park</dc:creator>
  <cp:lastModifiedBy>M.-G. Park</cp:lastModifiedBy>
  <cp:revision>267</cp:revision>
  <cp:lastPrinted>1997-11-04T04:26:20Z</cp:lastPrinted>
  <dcterms:created xsi:type="dcterms:W3CDTF">1997-11-03T15:30:52Z</dcterms:created>
  <dcterms:modified xsi:type="dcterms:W3CDTF">2017-07-04T05:47:50Z</dcterms:modified>
</cp:coreProperties>
</file>