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5" r:id="rId4"/>
    <p:sldId id="257" r:id="rId5"/>
    <p:sldId id="263" r:id="rId6"/>
    <p:sldId id="262" r:id="rId7"/>
    <p:sldId id="261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6"/>
    <p:restoredTop sz="94682"/>
  </p:normalViewPr>
  <p:slideViewPr>
    <p:cSldViewPr snapToGrid="0" snapToObjects="1">
      <p:cViewPr>
        <p:scale>
          <a:sx n="164" d="100"/>
          <a:sy n="164" d="100"/>
        </p:scale>
        <p:origin x="-784" y="-17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6/26/17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4249" y="1043492"/>
            <a:ext cx="10488705" cy="1936376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  </a:t>
            </a:r>
            <a:r>
              <a:rPr lang="en-US" sz="4400" dirty="0" smtClean="0"/>
              <a:t>Possible   Experiments   for   Frequency   Dependence   </a:t>
            </a:r>
            <a:br>
              <a:rPr lang="en-US" sz="4400" dirty="0" smtClean="0"/>
            </a:br>
            <a:r>
              <a:rPr lang="en-US" sz="4400" dirty="0" smtClean="0"/>
              <a:t>of   Light   Deflection   in   Yang-Mills   Gravity</a:t>
            </a:r>
            <a:br>
              <a:rPr lang="en-US" sz="4400" dirty="0" smtClean="0"/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5704" y="3065929"/>
            <a:ext cx="9645127" cy="306593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Yun  </a:t>
            </a:r>
            <a:r>
              <a:rPr lang="en-US" dirty="0" err="1" smtClean="0"/>
              <a:t>Hao</a:t>
            </a:r>
            <a:r>
              <a:rPr lang="en-US" dirty="0" smtClean="0"/>
              <a:t>,   </a:t>
            </a:r>
            <a:r>
              <a:rPr lang="en-US" dirty="0" err="1" smtClean="0"/>
              <a:t>Yiyi</a:t>
            </a:r>
            <a:r>
              <a:rPr lang="en-US" dirty="0" smtClean="0"/>
              <a:t>   Zhu</a:t>
            </a:r>
            <a:r>
              <a:rPr lang="en-US" dirty="0"/>
              <a:t> </a:t>
            </a:r>
            <a:r>
              <a:rPr lang="en-US" dirty="0" smtClean="0"/>
              <a:t> and  Jong-Ping Hsu</a:t>
            </a:r>
          </a:p>
          <a:p>
            <a:pPr algn="ctr"/>
            <a:r>
              <a:rPr lang="en-US" dirty="0" smtClean="0"/>
              <a:t>Department of Physics</a:t>
            </a:r>
          </a:p>
          <a:p>
            <a:pPr algn="ctr"/>
            <a:r>
              <a:rPr lang="en-US" dirty="0" smtClean="0"/>
              <a:t>University  of  </a:t>
            </a:r>
            <a:r>
              <a:rPr lang="en-US" dirty="0"/>
              <a:t>Massachusetts </a:t>
            </a:r>
            <a:r>
              <a:rPr lang="en-US" dirty="0" smtClean="0"/>
              <a:t> Dartmouth, </a:t>
            </a:r>
          </a:p>
          <a:p>
            <a:pPr algn="ctr"/>
            <a:r>
              <a:rPr lang="en-US" dirty="0" smtClean="0"/>
              <a:t>Massachusetts, USA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002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61" y="365125"/>
            <a:ext cx="11973261" cy="1325563"/>
          </a:xfrm>
        </p:spPr>
        <p:txBody>
          <a:bodyPr>
            <a:noAutofit/>
          </a:bodyPr>
          <a:lstStyle/>
          <a:p>
            <a:r>
              <a:rPr lang="en-US" sz="3600" dirty="0"/>
              <a:t>Yang-Mills gravity is a </a:t>
            </a:r>
            <a:r>
              <a:rPr lang="en-US" sz="3600" dirty="0">
                <a:solidFill>
                  <a:srgbClr val="FFFF00"/>
                </a:solidFill>
              </a:rPr>
              <a:t>gauge theory </a:t>
            </a:r>
            <a:r>
              <a:rPr lang="en-US" sz="3600" dirty="0" smtClean="0"/>
              <a:t>with the </a:t>
            </a:r>
            <a:r>
              <a:rPr lang="en-US" sz="3600" dirty="0"/>
              <a:t>translational </a:t>
            </a:r>
            <a:r>
              <a:rPr lang="en-US" sz="3600" dirty="0" smtClean="0"/>
              <a:t> T4 group </a:t>
            </a:r>
            <a:r>
              <a:rPr lang="en-US" sz="3600" dirty="0"/>
              <a:t>in </a:t>
            </a:r>
            <a:r>
              <a:rPr lang="en-US" sz="3600" dirty="0">
                <a:solidFill>
                  <a:srgbClr val="FFFF00"/>
                </a:solidFill>
              </a:rPr>
              <a:t>flat space- </a:t>
            </a:r>
            <a:r>
              <a:rPr lang="en-US" sz="3600" dirty="0" smtClean="0">
                <a:solidFill>
                  <a:srgbClr val="FFFF00"/>
                </a:solidFill>
              </a:rPr>
              <a:t>time </a:t>
            </a:r>
            <a:r>
              <a:rPr lang="en-US" sz="3600" dirty="0" smtClean="0"/>
              <a:t>and </a:t>
            </a:r>
            <a:r>
              <a:rPr lang="en-US" sz="3600" dirty="0"/>
              <a:t>is </a:t>
            </a:r>
            <a:r>
              <a:rPr lang="en-US" sz="3600" dirty="0">
                <a:solidFill>
                  <a:srgbClr val="FFFF00"/>
                </a:solidFill>
              </a:rPr>
              <a:t>consistent with experiments</a:t>
            </a:r>
            <a:r>
              <a:rPr lang="en-US" sz="3600" dirty="0"/>
              <a:t>. </a:t>
            </a:r>
            <a:br>
              <a:rPr lang="en-US" sz="3600" dirty="0"/>
            </a:b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US" sz="3200" dirty="0" smtClean="0"/>
                  <a:t>The </a:t>
                </a:r>
                <a:r>
                  <a:rPr lang="en-US" sz="3200" dirty="0" err="1"/>
                  <a:t>Lagrangian</a:t>
                </a:r>
                <a:r>
                  <a:rPr lang="en-US" sz="3200" dirty="0"/>
                  <a:t> for the electromagnetic potential field </a:t>
                </a:r>
                <a:r>
                  <a:rPr lang="en-US" sz="3200" dirty="0" err="1"/>
                  <a:t>Aμ</a:t>
                </a:r>
                <a:r>
                  <a:rPr lang="en-US" sz="3200" dirty="0"/>
                  <a:t> in the presence of gravity is obtained by replacing the partial space-time derivatives ∂</a:t>
                </a:r>
                <a:r>
                  <a:rPr lang="en-US" sz="3200" baseline="-25000" dirty="0" err="1"/>
                  <a:t>μ</a:t>
                </a:r>
                <a:r>
                  <a:rPr lang="en-US" sz="3200" dirty="0"/>
                  <a:t> in the </a:t>
                </a:r>
                <a:r>
                  <a:rPr lang="en-US" sz="3200" dirty="0" err="1"/>
                  <a:t>Lagrangian</a:t>
                </a:r>
                <a:r>
                  <a:rPr lang="en-US" sz="3200" dirty="0"/>
                  <a:t> by the T4 gauge covariant derivative ∆</a:t>
                </a:r>
                <a:r>
                  <a:rPr lang="en-US" sz="3200" baseline="-25000" dirty="0" err="1"/>
                  <a:t>μ</a:t>
                </a:r>
                <a:r>
                  <a:rPr lang="en-US" sz="3200" dirty="0"/>
                  <a:t> = ∂</a:t>
                </a:r>
                <a:r>
                  <a:rPr lang="en-US" sz="3200" baseline="-25000" dirty="0" err="1"/>
                  <a:t>μ</a:t>
                </a:r>
                <a:r>
                  <a:rPr lang="en-US" sz="3200" dirty="0"/>
                  <a:t> − </a:t>
                </a:r>
                <a:r>
                  <a:rPr lang="en-US" sz="3200" dirty="0" err="1"/>
                  <a:t>igφ</a:t>
                </a:r>
                <a:r>
                  <a:rPr lang="en-US" sz="3200" baseline="-25000" dirty="0" err="1"/>
                  <a:t>μν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</a:t>
                </a:r>
                <a:r>
                  <a:rPr lang="en-US" sz="3200" baseline="30000" dirty="0" err="1"/>
                  <a:t>ν</a:t>
                </a:r>
                <a:r>
                  <a:rPr lang="en-US" sz="3200" dirty="0"/>
                  <a:t> , </a:t>
                </a:r>
              </a:p>
              <a:p>
                <a:r>
                  <a:rPr lang="en-US" sz="3200" dirty="0" err="1"/>
                  <a:t>L</a:t>
                </a:r>
                <a:r>
                  <a:rPr lang="en-US" sz="3200" baseline="-25000" dirty="0" err="1"/>
                  <a:t>em</a:t>
                </a:r>
                <a:r>
                  <a:rPr lang="en-US" sz="3200" dirty="0"/>
                  <a:t> = </a:t>
                </a:r>
                <a:r>
                  <a:rPr lang="en-US" sz="3200" dirty="0" smtClean="0"/>
                  <a:t>−(1/4)</a:t>
                </a:r>
                <a:r>
                  <a:rPr lang="en-US" sz="3200" dirty="0" err="1" smtClean="0"/>
                  <a:t>η</a:t>
                </a:r>
                <a:r>
                  <a:rPr lang="en-US" sz="3200" baseline="30000" dirty="0" err="1" smtClean="0"/>
                  <a:t>μ</a:t>
                </a:r>
                <a:r>
                  <a:rPr lang="en-US" sz="3200" baseline="30000" dirty="0" smtClean="0"/>
                  <a:t>α</a:t>
                </a:r>
                <a:r>
                  <a:rPr lang="en-US" sz="3200" dirty="0" err="1" smtClean="0"/>
                  <a:t>η</a:t>
                </a:r>
                <a:r>
                  <a:rPr lang="en-US" sz="3200" baseline="30000" dirty="0" err="1" smtClean="0"/>
                  <a:t>ν</a:t>
                </a:r>
                <a:r>
                  <a:rPr lang="en-US" sz="3200" baseline="30000" dirty="0" smtClean="0"/>
                  <a:t>β</a:t>
                </a:r>
                <a:r>
                  <a:rPr lang="en-US" sz="3200" dirty="0" err="1" smtClean="0"/>
                  <a:t>F</a:t>
                </a:r>
                <a:r>
                  <a:rPr lang="en-US" sz="3200" baseline="-25000" dirty="0" err="1" smtClean="0"/>
                  <a:t>μν</a:t>
                </a:r>
                <a:r>
                  <a:rPr lang="en-US" sz="3200" dirty="0" err="1" smtClean="0"/>
                  <a:t>F</a:t>
                </a:r>
                <a:r>
                  <a:rPr lang="en-US" sz="3200" baseline="-25000" dirty="0" smtClean="0"/>
                  <a:t>αβ</a:t>
                </a:r>
                <a:r>
                  <a:rPr lang="en-US" sz="3200" dirty="0"/>
                  <a:t>, </a:t>
                </a:r>
              </a:p>
              <a:p>
                <a:r>
                  <a:rPr lang="en-US" sz="3200" dirty="0" err="1"/>
                  <a:t>F</a:t>
                </a:r>
                <a:r>
                  <a:rPr lang="en-US" sz="3200" baseline="-25000" dirty="0" err="1"/>
                  <a:t>μν</a:t>
                </a:r>
                <a:r>
                  <a:rPr lang="en-US" sz="3200" dirty="0"/>
                  <a:t> = ∆</a:t>
                </a:r>
                <a:r>
                  <a:rPr lang="en-US" sz="3200" baseline="-25000" dirty="0" err="1"/>
                  <a:t>μ</a:t>
                </a:r>
                <a:r>
                  <a:rPr lang="en-US" sz="3200" dirty="0" err="1"/>
                  <a:t>A</a:t>
                </a:r>
                <a:r>
                  <a:rPr lang="en-US" sz="3200" baseline="-25000" dirty="0" err="1"/>
                  <a:t>ν</a:t>
                </a:r>
                <a:r>
                  <a:rPr lang="en-US" sz="3200" dirty="0"/>
                  <a:t> − ∆</a:t>
                </a:r>
                <a:r>
                  <a:rPr lang="en-US" sz="3200" baseline="-25000" dirty="0" err="1" smtClean="0"/>
                  <a:t>ν</a:t>
                </a:r>
                <a:r>
                  <a:rPr lang="en-US" sz="3200" dirty="0" err="1" smtClean="0"/>
                  <a:t>A</a:t>
                </a:r>
                <a:r>
                  <a:rPr lang="en-US" sz="3200" baseline="-25000" dirty="0" err="1" smtClean="0"/>
                  <a:t>μ</a:t>
                </a:r>
                <a:r>
                  <a:rPr lang="en-US" sz="3200" dirty="0" smtClean="0"/>
                  <a:t>,</a:t>
                </a:r>
                <a:endParaRPr lang="en-US" sz="3200" dirty="0"/>
              </a:p>
              <a:p>
                <a:r>
                  <a:rPr lang="en-US" sz="3200" dirty="0"/>
                  <a:t>∆</a:t>
                </a:r>
                <a:r>
                  <a:rPr lang="en-US" sz="3200" baseline="-25000" dirty="0" err="1"/>
                  <a:t>μ</a:t>
                </a:r>
                <a:r>
                  <a:rPr lang="en-US" sz="3200" dirty="0"/>
                  <a:t> = (</a:t>
                </a:r>
                <a:r>
                  <a:rPr lang="en-US" sz="3200" dirty="0" err="1"/>
                  <a:t>η</a:t>
                </a:r>
                <a:r>
                  <a:rPr lang="en-US" sz="3200" baseline="-25000" dirty="0" err="1"/>
                  <a:t>μν</a:t>
                </a:r>
                <a:r>
                  <a:rPr lang="en-US" sz="3200" dirty="0"/>
                  <a:t> + </a:t>
                </a:r>
                <a:r>
                  <a:rPr lang="en-US" sz="3200" dirty="0" err="1"/>
                  <a:t>gφ</a:t>
                </a:r>
                <a:r>
                  <a:rPr lang="en-US" sz="3200" baseline="-25000" dirty="0" err="1"/>
                  <a:t>μν</a:t>
                </a:r>
                <a:r>
                  <a:rPr lang="en-US" sz="3200" dirty="0"/>
                  <a:t>)∂</a:t>
                </a:r>
                <a:r>
                  <a:rPr lang="en-US" sz="3200" baseline="30000" dirty="0" err="1"/>
                  <a:t>ν</a:t>
                </a:r>
                <a:r>
                  <a:rPr lang="en-US" sz="3200" dirty="0"/>
                  <a:t> ≡ </a:t>
                </a:r>
                <a:r>
                  <a:rPr lang="en-US" sz="3200" dirty="0" err="1"/>
                  <a:t>J</a:t>
                </a:r>
                <a:r>
                  <a:rPr lang="en-US" sz="3200" baseline="-25000" dirty="0" err="1"/>
                  <a:t>μν</a:t>
                </a:r>
                <a:r>
                  <a:rPr lang="en-US" sz="3200" dirty="0" err="1"/>
                  <a:t>∂</a:t>
                </a:r>
                <a:r>
                  <a:rPr lang="en-US" sz="3200" baseline="30000" dirty="0" err="1"/>
                  <a:t>ν</a:t>
                </a:r>
                <a:r>
                  <a:rPr lang="en-US" sz="3200" dirty="0"/>
                  <a:t>, </a:t>
                </a:r>
                <a:endParaRPr lang="en-US" sz="3200" dirty="0" smtClean="0"/>
              </a:p>
              <a:p>
                <a:r>
                  <a:rPr lang="en-US" sz="3200" dirty="0"/>
                  <a:t/>
                </a:r>
                <a:br>
                  <a:rPr lang="en-US" sz="3200" dirty="0"/>
                </a:br>
                <a:r>
                  <a:rPr lang="en-US" sz="3200" dirty="0" err="1"/>
                  <a:t>p</a:t>
                </a:r>
                <a:r>
                  <a:rPr lang="en-US" sz="3200" baseline="-25000" dirty="0" err="1"/>
                  <a:t>μ</a:t>
                </a:r>
                <a:r>
                  <a:rPr lang="en-US" sz="3200" dirty="0"/>
                  <a:t> = </a:t>
                </a:r>
                <a:r>
                  <a:rPr lang="en-US" sz="3200" dirty="0" err="1"/>
                  <a:t>i∂</a:t>
                </a:r>
                <a:r>
                  <a:rPr lang="en-US" sz="3200" baseline="-25000" dirty="0" err="1"/>
                  <a:t>μ</a:t>
                </a:r>
                <a:r>
                  <a:rPr lang="en-US" sz="3200" dirty="0"/>
                  <a:t>, </a:t>
                </a:r>
                <a:r>
                  <a:rPr lang="en-US" sz="3200" dirty="0" smtClean="0"/>
                  <a:t>     </a:t>
                </a:r>
                <a:r>
                  <a:rPr lang="en-US" sz="3200" dirty="0" err="1" smtClean="0"/>
                  <a:t>η</a:t>
                </a:r>
                <a:r>
                  <a:rPr lang="en-US" sz="3200" baseline="30000" dirty="0" err="1" smtClean="0"/>
                  <a:t>μν</a:t>
                </a:r>
                <a:r>
                  <a:rPr lang="en-US" sz="3200" dirty="0" smtClean="0"/>
                  <a:t> </a:t>
                </a:r>
                <a:r>
                  <a:rPr lang="en-US" sz="3200" dirty="0"/>
                  <a:t>= (1,−1,−1,−1</a:t>
                </a:r>
                <a:r>
                  <a:rPr lang="en-US" sz="3200" dirty="0" smtClean="0"/>
                  <a:t>),      </a:t>
                </a:r>
                <a:r>
                  <a:rPr lang="en-US" sz="3200" dirty="0"/>
                  <a:t>g = </a:t>
                </a:r>
                <a:r>
                  <a:rPr lang="en-US" sz="3200" dirty="0" smtClean="0"/>
                  <a:t>(8πGN)</a:t>
                </a:r>
                <a:r>
                  <a:rPr lang="en-US" sz="3200" baseline="30000" dirty="0" smtClean="0"/>
                  <a:t>1/2</a:t>
                </a:r>
                <a:r>
                  <a:rPr lang="en-US" sz="3200" dirty="0" smtClean="0"/>
                  <a:t> ,        c=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ℏ</m:t>
                    </m:r>
                  </m:oMath>
                </a14:m>
                <a:r>
                  <a:rPr lang="en-US" sz="3200" dirty="0" smtClean="0"/>
                  <a:t>=1.</a:t>
                </a:r>
                <a:endParaRPr lang="en-US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b="-4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3324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4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7" y="365125"/>
            <a:ext cx="11198710" cy="5811838"/>
          </a:xfrm>
        </p:spPr>
        <p:txBody>
          <a:bodyPr>
            <a:noAutofit/>
          </a:bodyPr>
          <a:lstStyle/>
          <a:p>
            <a:r>
              <a:rPr lang="en-US" sz="3600" dirty="0"/>
              <a:t>The modified </a:t>
            </a:r>
            <a:r>
              <a:rPr lang="en-US" sz="3600" dirty="0" smtClean="0"/>
              <a:t>Maxwell’s wave equations by (Yang-Mills) gravity </a:t>
            </a:r>
            <a:r>
              <a:rPr lang="en-US" sz="3600" dirty="0"/>
              <a:t>are </a:t>
            </a:r>
          </a:p>
          <a:p>
            <a:r>
              <a:rPr lang="en-US" sz="3600" dirty="0" smtClean="0"/>
              <a:t>                                       ∂</a:t>
            </a:r>
            <a:r>
              <a:rPr lang="en-US" sz="3600" baseline="-25000" dirty="0" err="1"/>
              <a:t>μ</a:t>
            </a:r>
            <a:r>
              <a:rPr lang="en-US" sz="3600" dirty="0"/>
              <a:t>(J</a:t>
            </a:r>
            <a:r>
              <a:rPr lang="en-US" sz="3600" baseline="-25000" dirty="0"/>
              <a:t>α</a:t>
            </a:r>
            <a:r>
              <a:rPr lang="en-US" sz="3600" baseline="30000" dirty="0" err="1"/>
              <a:t>μ</a:t>
            </a:r>
            <a:r>
              <a:rPr lang="en-US" sz="3600" dirty="0" err="1"/>
              <a:t>F</a:t>
            </a:r>
            <a:r>
              <a:rPr lang="en-US" sz="3600" baseline="30000" dirty="0"/>
              <a:t>α</a:t>
            </a:r>
            <a:r>
              <a:rPr lang="en-US" sz="3600" baseline="30000" dirty="0" err="1"/>
              <a:t>ν</a:t>
            </a:r>
            <a:r>
              <a:rPr lang="en-US" sz="3600" dirty="0"/>
              <a:t>) = 0, </a:t>
            </a:r>
            <a:endParaRPr lang="en-US" sz="3600" dirty="0" smtClean="0"/>
          </a:p>
          <a:p>
            <a:r>
              <a:rPr lang="en-US" sz="3600" dirty="0" smtClean="0"/>
              <a:t>For </a:t>
            </a:r>
            <a:r>
              <a:rPr lang="en-US" sz="3600" dirty="0"/>
              <a:t>the geometric-optics limit, we use the usual limiting </a:t>
            </a:r>
            <a:r>
              <a:rPr lang="en-US" sz="3600" dirty="0" smtClean="0"/>
              <a:t>expression (Landau &amp; </a:t>
            </a:r>
            <a:r>
              <a:rPr lang="en-US" sz="3600" dirty="0" err="1" smtClean="0"/>
              <a:t>Lifshitz</a:t>
            </a:r>
            <a:r>
              <a:rPr lang="en-US" sz="3600" dirty="0" smtClean="0"/>
              <a:t>, The Classical Theory of….)</a:t>
            </a:r>
            <a:endParaRPr lang="en-US" sz="3600" dirty="0"/>
          </a:p>
          <a:p>
            <a:r>
              <a:rPr lang="en-US" sz="3600" dirty="0" smtClean="0"/>
              <a:t>            </a:t>
            </a:r>
            <a:r>
              <a:rPr lang="en-US" sz="3600" dirty="0" err="1" smtClean="0"/>
              <a:t>A</a:t>
            </a:r>
            <a:r>
              <a:rPr lang="en-US" sz="3600" baseline="-25000" dirty="0" err="1" smtClean="0"/>
              <a:t>μ</a:t>
            </a:r>
            <a:r>
              <a:rPr lang="en-US" sz="3600" dirty="0" smtClean="0"/>
              <a:t> </a:t>
            </a:r>
            <a:r>
              <a:rPr lang="en-US" sz="3600" dirty="0"/>
              <a:t>= </a:t>
            </a:r>
            <a:r>
              <a:rPr lang="en-US" sz="3600" dirty="0" err="1"/>
              <a:t>a</a:t>
            </a:r>
            <a:r>
              <a:rPr lang="en-US" sz="3600" baseline="-25000" dirty="0" err="1"/>
              <a:t>μ</a:t>
            </a:r>
            <a:r>
              <a:rPr lang="en-US" sz="3600" dirty="0" err="1"/>
              <a:t>e</a:t>
            </a:r>
            <a:r>
              <a:rPr lang="en-US" sz="3600" baseline="30000" dirty="0" err="1"/>
              <a:t>iΨ</a:t>
            </a:r>
            <a:r>
              <a:rPr lang="en-US" sz="3600" baseline="30000" dirty="0"/>
              <a:t>(x)</a:t>
            </a:r>
            <a:r>
              <a:rPr lang="en-US" sz="3600" dirty="0"/>
              <a:t>, </a:t>
            </a:r>
            <a:r>
              <a:rPr lang="en-US" sz="3600" dirty="0" smtClean="0"/>
              <a:t>       </a:t>
            </a:r>
            <a:r>
              <a:rPr lang="en-US" sz="3600" dirty="0" err="1" smtClean="0"/>
              <a:t>a</a:t>
            </a:r>
            <a:r>
              <a:rPr lang="en-US" sz="3600" baseline="-25000" dirty="0" err="1" smtClean="0"/>
              <a:t>μ</a:t>
            </a:r>
            <a:r>
              <a:rPr lang="en-US" sz="3600" dirty="0" smtClean="0"/>
              <a:t> </a:t>
            </a:r>
            <a:r>
              <a:rPr lang="en-US" sz="3600" dirty="0"/>
              <a:t>= </a:t>
            </a:r>
            <a:r>
              <a:rPr lang="en-US" sz="3600" dirty="0" err="1"/>
              <a:t>ε</a:t>
            </a:r>
            <a:r>
              <a:rPr lang="en-US" sz="3600" baseline="-25000" dirty="0" err="1"/>
              <a:t>μ</a:t>
            </a:r>
            <a:r>
              <a:rPr lang="en-US" sz="3600" dirty="0"/>
              <a:t>(k, </a:t>
            </a:r>
            <a:r>
              <a:rPr lang="en-US" sz="3600" dirty="0" err="1"/>
              <a:t>λ</a:t>
            </a:r>
            <a:r>
              <a:rPr lang="en-US" sz="3600" dirty="0" smtClean="0"/>
              <a:t>)=polarization vector, </a:t>
            </a:r>
            <a:endParaRPr lang="en-US" sz="3600" dirty="0"/>
          </a:p>
          <a:p>
            <a:r>
              <a:rPr lang="en-US" sz="3600" dirty="0"/>
              <a:t>where the </a:t>
            </a:r>
            <a:r>
              <a:rPr lang="en-US" sz="3600" dirty="0" err="1"/>
              <a:t>eikonal</a:t>
            </a:r>
            <a:r>
              <a:rPr lang="en-US" sz="3600" dirty="0"/>
              <a:t> </a:t>
            </a:r>
            <a:r>
              <a:rPr lang="en-US" sz="3600" dirty="0" err="1"/>
              <a:t>ψ</a:t>
            </a:r>
            <a:r>
              <a:rPr lang="en-US" sz="3600" dirty="0"/>
              <a:t> and the wave vector ∂</a:t>
            </a:r>
            <a:r>
              <a:rPr lang="en-US" sz="3600" baseline="-25000" dirty="0" err="1"/>
              <a:t>μ</a:t>
            </a:r>
            <a:r>
              <a:rPr lang="en-US" sz="3600" dirty="0" err="1"/>
              <a:t>ψ</a:t>
            </a:r>
            <a:r>
              <a:rPr lang="en-US" sz="3600" dirty="0"/>
              <a:t> = </a:t>
            </a:r>
            <a:r>
              <a:rPr lang="en-US" sz="3600" dirty="0" err="1"/>
              <a:t>k</a:t>
            </a:r>
            <a:r>
              <a:rPr lang="en-US" sz="3600" baseline="-25000" dirty="0" err="1"/>
              <a:t>μ</a:t>
            </a:r>
            <a:r>
              <a:rPr lang="en-US" sz="3600" dirty="0"/>
              <a:t> are large in the </a:t>
            </a:r>
            <a:r>
              <a:rPr lang="en-US" sz="3600" dirty="0" smtClean="0"/>
              <a:t>geometric-optics </a:t>
            </a:r>
            <a:r>
              <a:rPr lang="en-US" sz="3600" dirty="0"/>
              <a:t>limit.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13298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423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    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61365" y="161365"/>
                <a:ext cx="11424621" cy="6433073"/>
              </a:xfrm>
            </p:spPr>
            <p:txBody>
              <a:bodyPr>
                <a:noAutofit/>
              </a:bodyPr>
              <a:lstStyle/>
              <a:p>
                <a:r>
                  <a:rPr lang="en-US" sz="4000" dirty="0" smtClean="0"/>
                  <a:t>We obtain a Hamilton-Jacobi equation for the light ray, </a:t>
                </a:r>
              </a:p>
              <a:p>
                <a:r>
                  <a:rPr lang="en-US" sz="4000" dirty="0" smtClean="0"/>
                  <a:t>         G</a:t>
                </a:r>
                <a:r>
                  <a:rPr lang="en-US" sz="4000" baseline="-25000" dirty="0" smtClean="0"/>
                  <a:t>L</a:t>
                </a:r>
                <a14:m>
                  <m:oMath xmlns:m="http://schemas.openxmlformats.org/officeDocument/2006/math">
                    <m:r>
                      <a:rPr lang="en-US" sz="4000" i="1" baseline="3000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𝜇𝜈</m:t>
                    </m:r>
                  </m:oMath>
                </a14:m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/>
                      <m:t>∂</m:t>
                    </m:r>
                    <m:r>
                      <a:rPr lang="en-US" sz="4000" i="1" baseline="-2500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m:rPr>
                        <m:sty m:val="p"/>
                      </m:rPr>
                      <a:rPr lang="el-GR" sz="400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ψ</m:t>
                    </m:r>
                    <m:r>
                      <m:rPr>
                        <m:nor/>
                      </m:rPr>
                      <a:rPr lang="en-US" sz="4000" dirty="0"/>
                      <m:t>∂</m:t>
                    </m:r>
                    <m:r>
                      <a:rPr lang="en-US" sz="4000" i="1" baseline="-2500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𝜈</m:t>
                    </m:r>
                    <m:r>
                      <a:rPr lang="en-US" sz="4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𝜓</m:t>
                    </m:r>
                    <m:r>
                      <a:rPr lang="en-US" sz="4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</m:t>
                    </m:r>
                  </m:oMath>
                </a14:m>
                <a:r>
                  <a:rPr lang="en-US" sz="4000" baseline="30000" dirty="0" smtClean="0"/>
                  <a:t> </a:t>
                </a:r>
                <a:r>
                  <a:rPr lang="en-US" sz="4000" dirty="0" smtClean="0"/>
                  <a:t>= 0,         G</a:t>
                </a:r>
                <a:r>
                  <a:rPr lang="en-US" sz="4000" baseline="-25000" dirty="0" smtClean="0"/>
                  <a:t>L</a:t>
                </a:r>
                <a14:m>
                  <m:oMath xmlns:m="http://schemas.openxmlformats.org/officeDocument/2006/math">
                    <m:r>
                      <a:rPr lang="en-US" sz="4000" i="1" baseline="30000">
                        <a:latin typeface="Cambria Math" charset="0"/>
                        <a:ea typeface="Cambria Math" charset="0"/>
                        <a:cs typeface="Cambria Math" charset="0"/>
                      </a:rPr>
                      <m:t>𝜇𝜈</m:t>
                    </m:r>
                  </m:oMath>
                </a14:m>
                <a:r>
                  <a:rPr lang="en-US" sz="4000" dirty="0"/>
                  <a:t> </a:t>
                </a:r>
                <a:r>
                  <a:rPr lang="el-GR" sz="4000" dirty="0" smtClean="0"/>
                  <a:t>= </a:t>
                </a:r>
                <a:r>
                  <a:rPr lang="el-GR" sz="4000" dirty="0" err="1" smtClean="0"/>
                  <a:t>J</a:t>
                </a:r>
                <a:r>
                  <a:rPr lang="el-GR" sz="4000" baseline="30000" dirty="0" err="1" smtClean="0"/>
                  <a:t>μ</a:t>
                </a:r>
                <a:r>
                  <a:rPr lang="el-GR" sz="4000" baseline="-25000" dirty="0" err="1"/>
                  <a:t>λ</a:t>
                </a:r>
                <a:r>
                  <a:rPr lang="el-GR" sz="4000" dirty="0" err="1" smtClean="0"/>
                  <a:t>J</a:t>
                </a:r>
                <a:r>
                  <a:rPr lang="el-GR" sz="4000" baseline="30000" dirty="0" err="1" smtClean="0"/>
                  <a:t>λν</a:t>
                </a:r>
                <a:r>
                  <a:rPr lang="el-GR" sz="4000" dirty="0" smtClean="0"/>
                  <a:t> </a:t>
                </a:r>
                <a:r>
                  <a:rPr lang="el-GR" sz="4000" dirty="0"/>
                  <a:t>− </a:t>
                </a:r>
                <a:r>
                  <a:rPr lang="en-US" sz="4000" dirty="0" smtClean="0"/>
                  <a:t>(</a:t>
                </a:r>
                <a:r>
                  <a:rPr lang="el-GR" sz="4000" dirty="0" smtClean="0"/>
                  <a:t>g</a:t>
                </a:r>
                <a:r>
                  <a:rPr lang="en-US" sz="4000" dirty="0" smtClean="0"/>
                  <a:t>/4)</a:t>
                </a:r>
                <a:r>
                  <a:rPr lang="el-GR" sz="4000" dirty="0" err="1" smtClean="0"/>
                  <a:t>φ</a:t>
                </a:r>
                <a:r>
                  <a:rPr lang="el-GR" sz="4000" baseline="-25000" dirty="0" err="1"/>
                  <a:t>λ</a:t>
                </a:r>
                <a:r>
                  <a:rPr lang="el-GR" sz="4000" baseline="30000" dirty="0" err="1" smtClean="0"/>
                  <a:t>μ</a:t>
                </a:r>
                <a:r>
                  <a:rPr lang="el-GR" sz="4000" dirty="0" err="1" smtClean="0"/>
                  <a:t>J</a:t>
                </a:r>
                <a:r>
                  <a:rPr lang="el-GR" sz="4000" baseline="30000" dirty="0" err="1" smtClean="0"/>
                  <a:t>λν</a:t>
                </a:r>
                <a:r>
                  <a:rPr lang="el-GR" sz="4000" dirty="0" smtClean="0"/>
                  <a:t> </a:t>
                </a:r>
                <a:r>
                  <a:rPr lang="en-US" sz="4000" dirty="0" smtClean="0"/>
                  <a:t>,</a:t>
                </a:r>
                <a:endParaRPr lang="el-GR" sz="4000" dirty="0"/>
              </a:p>
              <a:p>
                <a:endParaRPr lang="en-US" sz="1000" dirty="0"/>
              </a:p>
              <a:p>
                <a:r>
                  <a:rPr lang="en-US" sz="4000" dirty="0" smtClean="0"/>
                  <a:t>which involves the ``effective Riemannian metric tensor’’  G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baseline="-2500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L</m:t>
                    </m:r>
                    <m:r>
                      <a:rPr lang="en-US" sz="4000" i="1" baseline="30000">
                        <a:latin typeface="Cambria Math" charset="0"/>
                        <a:ea typeface="Cambria Math" charset="0"/>
                        <a:cs typeface="Cambria Math" charset="0"/>
                      </a:rPr>
                      <m:t>𝜇𝜈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charset="0"/>
                      </a:rPr>
                      <m:t>.</m:t>
                    </m:r>
                  </m:oMath>
                </a14:m>
                <a:r>
                  <a:rPr lang="en-US" sz="4000" dirty="0" smtClean="0"/>
                  <a:t>  Thus, in Yang-Mills gravity,  light rays  move as if they were in a  ‘curved space-time.’  </a:t>
                </a:r>
                <a:endParaRPr lang="en-US" sz="4000" dirty="0"/>
              </a:p>
              <a:p>
                <a:r>
                  <a:rPr lang="en-US" sz="4000" dirty="0"/>
                  <a:t>If one does not take the geometric-optics limit, the </a:t>
                </a:r>
                <a:r>
                  <a:rPr lang="en-US" sz="4000" dirty="0" err="1"/>
                  <a:t>eikonal</a:t>
                </a:r>
                <a:r>
                  <a:rPr lang="en-US" sz="4000" dirty="0"/>
                  <a:t> equation of a light ray </a:t>
                </a:r>
                <a:r>
                  <a:rPr lang="en-US" sz="4000" dirty="0" smtClean="0"/>
                  <a:t>is more complicated: </a:t>
                </a:r>
                <a:r>
                  <a:rPr lang="en-US" sz="1000" dirty="0" smtClean="0"/>
                  <a:t> </a:t>
                </a:r>
                <a:r>
                  <a:rPr lang="en-US" sz="1600" dirty="0" smtClean="0"/>
                  <a:t>  </a:t>
                </a:r>
                <a:r>
                  <a:rPr lang="en-US" sz="4000" dirty="0" smtClean="0"/>
                  <a:t> </a:t>
                </a:r>
                <a:endParaRPr lang="en-US" sz="4000" dirty="0"/>
              </a:p>
              <a:p>
                <a:r>
                  <a:rPr lang="en-US" sz="4000" dirty="0" smtClean="0"/>
                  <a:t>        G</a:t>
                </a:r>
                <a:r>
                  <a:rPr lang="en-US" sz="4000" baseline="-25000" dirty="0" smtClean="0"/>
                  <a:t>L</a:t>
                </a:r>
                <a14:m>
                  <m:oMath xmlns:m="http://schemas.openxmlformats.org/officeDocument/2006/math">
                    <m:r>
                      <a:rPr lang="en-US" sz="4000" i="1" baseline="30000">
                        <a:latin typeface="Cambria Math" charset="0"/>
                        <a:ea typeface="Cambria Math" charset="0"/>
                        <a:cs typeface="Cambria Math" charset="0"/>
                      </a:rPr>
                      <m:t>𝜇𝜈</m:t>
                    </m:r>
                  </m:oMath>
                </a14:m>
                <a:r>
                  <a:rPr lang="en-US" sz="4000" dirty="0"/>
                  <a:t> [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/>
                      <m:t>∂</m:t>
                    </m:r>
                    <m:r>
                      <a:rPr lang="en-US" sz="4000" i="1" baseline="-25000" dirty="0">
                        <a:latin typeface="Cambria Math" charset="0"/>
                        <a:ea typeface="Cambria Math" charset="0"/>
                        <a:cs typeface="Cambria Math" charset="0"/>
                      </a:rPr>
                      <m:t>𝜇</m:t>
                    </m:r>
                    <m:r>
                      <m:rPr>
                        <m:sty m:val="p"/>
                      </m:rPr>
                      <a:rPr lang="el-GR" sz="4000" i="1" dirty="0">
                        <a:latin typeface="Cambria Math" charset="0"/>
                        <a:ea typeface="Cambria Math" charset="0"/>
                        <a:cs typeface="Cambria Math" charset="0"/>
                      </a:rPr>
                      <m:t>ψ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US" sz="4000" dirty="0"/>
                      <m:t>∂</m:t>
                    </m:r>
                    <m:r>
                      <a:rPr lang="en-US" sz="4000" i="1" baseline="-25000" dirty="0">
                        <a:latin typeface="Cambria Math" charset="0"/>
                        <a:ea typeface="Cambria Math" charset="0"/>
                        <a:cs typeface="Cambria Math" charset="0"/>
                      </a:rPr>
                      <m:t>𝜈</m:t>
                    </m:r>
                    <m:r>
                      <a:rPr lang="en-US" sz="4000" i="1" dirty="0">
                        <a:latin typeface="Cambria Math" charset="0"/>
                        <a:ea typeface="Cambria Math" charset="0"/>
                        <a:cs typeface="Cambria Math" charset="0"/>
                      </a:rPr>
                      <m:t>𝜓</m:t>
                    </m:r>
                    <m:r>
                      <a:rPr lang="en-US" sz="4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)</m:t>
                    </m:r>
                    <m:r>
                      <a:rPr lang="en-US" sz="4000" b="0" i="1" dirty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𝑐𝑜𝑠</m:t>
                    </m:r>
                    <m:r>
                      <a:rPr lang="en-US" sz="4000" i="1" dirty="0">
                        <a:latin typeface="Cambria Math" charset="0"/>
                        <a:ea typeface="Cambria Math" charset="0"/>
                        <a:cs typeface="Cambria Math" charset="0"/>
                      </a:rPr>
                      <m:t>𝜓</m:t>
                    </m:r>
                    <m:r>
                      <a:rPr lang="en-US" sz="4000" i="1" dirty="0">
                        <a:latin typeface="Cambria Math" charset="0"/>
                        <a:ea typeface="Cambria Math" charset="0"/>
                        <a:cs typeface="Cambria Math" charset="0"/>
                      </a:rPr>
                      <m:t>+</m:t>
                    </m:r>
                    <m:d>
                      <m:dPr>
                        <m:ctrlPr>
                          <a:rPr lang="en-US" sz="4000" i="1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4000" dirty="0"/>
                          <m:t>∂</m:t>
                        </m:r>
                        <m:r>
                          <a:rPr lang="en-US" sz="4000" i="1" baseline="-25000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𝜇</m:t>
                        </m:r>
                        <m:r>
                          <m:rPr>
                            <m:nor/>
                          </m:rPr>
                          <a:rPr lang="en-US" sz="4000" dirty="0"/>
                          <m:t>∂</m:t>
                        </m:r>
                        <m:r>
                          <a:rPr lang="en-US" sz="4000" i="1" baseline="-25000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𝜈</m:t>
                        </m:r>
                        <m:r>
                          <a:rPr lang="en-US" sz="4000" i="1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𝜓</m:t>
                        </m:r>
                      </m:e>
                    </m:d>
                    <m:func>
                      <m:funcPr>
                        <m:ctrlPr>
                          <a:rPr lang="en-US" sz="4000" i="1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dirty="0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sin</m:t>
                        </m:r>
                      </m:fName>
                      <m:e>
                        <m:r>
                          <a:rPr lang="en-US" sz="4000" i="1" dirty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𝜓</m:t>
                        </m:r>
                      </m:e>
                    </m:func>
                    <m:r>
                      <a:rPr lang="en-US" sz="4000" i="1" dirty="0">
                        <a:latin typeface="Cambria Math" charset="0"/>
                        <a:ea typeface="Cambria Math" charset="0"/>
                        <a:cs typeface="Cambria Math" charset="0"/>
                      </a:rPr>
                      <m:t>] </m:t>
                    </m:r>
                  </m:oMath>
                </a14:m>
                <a:r>
                  <a:rPr lang="en-US" sz="4000" baseline="30000" dirty="0"/>
                  <a:t> </a:t>
                </a:r>
                <a:r>
                  <a:rPr lang="en-US" sz="4000" dirty="0"/>
                  <a:t>= 0 .  </a:t>
                </a:r>
              </a:p>
              <a:p>
                <a:endParaRPr lang="en-US" sz="40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1365" y="161365"/>
                <a:ext cx="11424621" cy="6433073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4133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109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86060"/>
            <a:ext cx="10233800" cy="6852621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This </a:t>
            </a:r>
            <a:r>
              <a:rPr lang="en-US" sz="4000" smtClean="0">
                <a:solidFill>
                  <a:srgbClr val="FFFF00"/>
                </a:solidFill>
              </a:rPr>
              <a:t>more complicated eikonal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>
                <a:solidFill>
                  <a:srgbClr val="FFFF00"/>
                </a:solidFill>
              </a:rPr>
              <a:t>equation suggests that the angle of light deflection by the sun is frequency dependent.  </a:t>
            </a:r>
          </a:p>
          <a:p>
            <a:r>
              <a:rPr lang="en-US" sz="3600" dirty="0" smtClean="0"/>
              <a:t>As </a:t>
            </a:r>
            <a:r>
              <a:rPr lang="en-US" sz="3600" dirty="0"/>
              <a:t>usual, one may consider the optical frequency range can be approximated as the geometric-optics limit.  We find that the deflection angle of a light ray by the sun is about 1.53”, which is roughly 12 % smaller than the  value 1.75” in general relativity.  However, the </a:t>
            </a:r>
            <a:r>
              <a:rPr lang="en-US" sz="3600" dirty="0">
                <a:solidFill>
                  <a:srgbClr val="FFFF00"/>
                </a:solidFill>
              </a:rPr>
              <a:t>experimental data for the bending of light by the sun in optical frequencies </a:t>
            </a:r>
            <a:r>
              <a:rPr lang="en-US" sz="3600" dirty="0"/>
              <a:t>have large uncertainties 10-20% due to </a:t>
            </a:r>
            <a:r>
              <a:rPr lang="en-US" sz="3600" dirty="0">
                <a:solidFill>
                  <a:srgbClr val="FFFF00"/>
                </a:solidFill>
              </a:rPr>
              <a:t>large systematic errors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9746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4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365125"/>
            <a:ext cx="10233800" cy="581183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</a:t>
            </a:r>
            <a:r>
              <a:rPr lang="en-US" sz="4000" dirty="0"/>
              <a:t>experiments with a ray in the </a:t>
            </a:r>
            <a:r>
              <a:rPr lang="en-US" sz="4000" dirty="0" smtClean="0"/>
              <a:t>radio </a:t>
            </a:r>
            <a:r>
              <a:rPr lang="en-US" sz="4000" dirty="0"/>
              <a:t>frequencies have a much better accuracy.  However, they cannot be used to test the prediction of </a:t>
            </a:r>
            <a:r>
              <a:rPr lang="en-US" sz="4000" dirty="0" smtClean="0"/>
              <a:t> Yang-Mills gravity in the geometric limit. </a:t>
            </a:r>
          </a:p>
          <a:p>
            <a:r>
              <a:rPr lang="en-US" sz="4000" dirty="0" smtClean="0"/>
              <a:t> </a:t>
            </a:r>
            <a:r>
              <a:rPr lang="en-US" sz="4000" dirty="0"/>
              <a:t>We suggest that Yang-Mills gravity could be tested by detecting possible frequency-dependent of the deflection angle.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56738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6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365126"/>
            <a:ext cx="12192000" cy="6164766"/>
          </a:xfrm>
        </p:spPr>
        <p:txBody>
          <a:bodyPr>
            <a:normAutofit/>
          </a:bodyPr>
          <a:lstStyle/>
          <a:p>
            <a:r>
              <a:rPr lang="en-US" sz="4000" dirty="0"/>
              <a:t>A</a:t>
            </a:r>
            <a:r>
              <a:rPr lang="en-US" sz="4000" dirty="0" smtClean="0"/>
              <a:t>ll recent accurate measurements of the light deflection angle by the sun are carried out in the radio frequency  </a:t>
            </a:r>
            <a:r>
              <a:rPr lang="en-US" sz="4000" dirty="0"/>
              <a:t>~</a:t>
            </a:r>
            <a:r>
              <a:rPr lang="en-US" sz="4000" dirty="0" smtClean="0"/>
              <a:t> 10</a:t>
            </a:r>
            <a:r>
              <a:rPr lang="en-US" sz="4000" baseline="30000" dirty="0" smtClean="0"/>
              <a:t>9 </a:t>
            </a:r>
            <a:r>
              <a:rPr lang="en-US" sz="4000" dirty="0" smtClean="0"/>
              <a:t>Hz.   </a:t>
            </a:r>
            <a:endParaRPr lang="en-US" sz="4000" dirty="0"/>
          </a:p>
          <a:p>
            <a:r>
              <a:rPr lang="en-US" sz="4000" dirty="0" smtClean="0"/>
              <a:t>We suggest that one carries out a new measurement in the frequency  ~ 10</a:t>
            </a:r>
            <a:r>
              <a:rPr lang="en-US" sz="4000" baseline="30000" dirty="0" smtClean="0"/>
              <a:t>12 </a:t>
            </a:r>
            <a:r>
              <a:rPr lang="en-US" sz="4000" dirty="0" smtClean="0"/>
              <a:t>Hz with an accuracy of  about  0.1 %, which is technically possible.  </a:t>
            </a:r>
            <a:r>
              <a:rPr lang="en-US" sz="4000" dirty="0"/>
              <a:t> </a:t>
            </a:r>
            <a:endParaRPr lang="en-US" sz="4000" dirty="0" smtClean="0"/>
          </a:p>
          <a:p>
            <a:r>
              <a:rPr lang="en-US" sz="4000" dirty="0" smtClean="0"/>
              <a:t>Such an experiment could  test a new frequency-dependence (</a:t>
            </a:r>
            <a:r>
              <a:rPr lang="en-US" sz="4000" dirty="0" smtClean="0">
                <a:solidFill>
                  <a:srgbClr val="FFFF00"/>
                </a:solidFill>
              </a:rPr>
              <a:t>qualitatively</a:t>
            </a:r>
            <a:r>
              <a:rPr lang="en-US" sz="4000" dirty="0" smtClean="0"/>
              <a:t>) of the  light deflection angle </a:t>
            </a:r>
            <a:r>
              <a:rPr lang="en-US" sz="4000" dirty="0"/>
              <a:t> </a:t>
            </a:r>
            <a:r>
              <a:rPr lang="en-US" sz="4000" dirty="0" smtClean="0"/>
              <a:t>predicted by Yang-Mills gravity.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1930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22" y="1906291"/>
            <a:ext cx="7353165" cy="4463511"/>
          </a:xfrm>
        </p:spPr>
      </p:pic>
    </p:spTree>
    <p:extLst>
      <p:ext uri="{BB962C8B-B14F-4D97-AF65-F5344CB8AC3E}">
        <p14:creationId xmlns:p14="http://schemas.microsoft.com/office/powerpoint/2010/main" val="727815003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1026</TotalTime>
  <Words>511</Words>
  <Application>Microsoft Macintosh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Cambria Math</vt:lpstr>
      <vt:lpstr>Corbel</vt:lpstr>
      <vt:lpstr>Arial</vt:lpstr>
      <vt:lpstr>Depth</vt:lpstr>
      <vt:lpstr>  Possible   Experiments   for   Frequency   Dependence    of   Light   Deflection   in   Yang-Mills   Gravity </vt:lpstr>
      <vt:lpstr>Yang-Mills gravity is a gauge theory with the translational  T4 group in flat space- time and is consistent with experiments.  </vt:lpstr>
      <vt:lpstr>  </vt:lpstr>
      <vt:lpstr>    </vt:lpstr>
      <vt:lpstr>     </vt:lpstr>
      <vt:lpstr>      </vt:lpstr>
      <vt:lpstr>        </vt:lpstr>
      <vt:lpstr>PowerPoint Presentation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Experiments   on   Spectrum   of   the   CMB   Dipole   Anisotropy  and  the  Missing  Half  of  the  Universe</dc:title>
  <dc:creator>Microsoft Office User</dc:creator>
  <cp:lastModifiedBy>Microsoft Office User</cp:lastModifiedBy>
  <cp:revision>73</cp:revision>
  <dcterms:created xsi:type="dcterms:W3CDTF">2017-06-04T22:14:52Z</dcterms:created>
  <dcterms:modified xsi:type="dcterms:W3CDTF">2017-06-26T22:24:33Z</dcterms:modified>
</cp:coreProperties>
</file>