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0" r:id="rId3"/>
    <p:sldId id="300" r:id="rId4"/>
    <p:sldId id="301" r:id="rId5"/>
    <p:sldId id="275" r:id="rId6"/>
    <p:sldId id="268" r:id="rId7"/>
    <p:sldId id="280" r:id="rId8"/>
    <p:sldId id="317" r:id="rId9"/>
    <p:sldId id="318" r:id="rId10"/>
    <p:sldId id="321" r:id="rId11"/>
    <p:sldId id="322" r:id="rId12"/>
    <p:sldId id="323" r:id="rId13"/>
    <p:sldId id="324" r:id="rId14"/>
    <p:sldId id="281" r:id="rId15"/>
    <p:sldId id="287" r:id="rId16"/>
    <p:sldId id="326" r:id="rId17"/>
    <p:sldId id="325" r:id="rId18"/>
    <p:sldId id="327" r:id="rId19"/>
    <p:sldId id="329" r:id="rId20"/>
    <p:sldId id="331" r:id="rId21"/>
    <p:sldId id="328" r:id="rId22"/>
    <p:sldId id="332" r:id="rId23"/>
    <p:sldId id="333" r:id="rId24"/>
    <p:sldId id="282" r:id="rId25"/>
    <p:sldId id="298" r:id="rId26"/>
    <p:sldId id="334" r:id="rId27"/>
    <p:sldId id="335" r:id="rId28"/>
    <p:sldId id="336" r:id="rId29"/>
    <p:sldId id="337" r:id="rId30"/>
    <p:sldId id="338" r:id="rId31"/>
    <p:sldId id="339" r:id="rId32"/>
    <p:sldId id="297" r:id="rId33"/>
    <p:sldId id="340" r:id="rId34"/>
    <p:sldId id="272" r:id="rId3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pos="204" userDrawn="1">
          <p15:clr>
            <a:srgbClr val="A4A3A4"/>
          </p15:clr>
        </p15:guide>
        <p15:guide id="4" pos="5556" userDrawn="1">
          <p15:clr>
            <a:srgbClr val="A4A3A4"/>
          </p15:clr>
        </p15:guide>
        <p15:guide id="5" orient="horz" pos="210" userDrawn="1">
          <p15:clr>
            <a:srgbClr val="A4A3A4"/>
          </p15:clr>
        </p15:guide>
        <p15:guide id="6" orient="horz" pos="4088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  <p15:guide id="8" orient="horz" pos="6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BD2"/>
    <a:srgbClr val="B1D1CE"/>
    <a:srgbClr val="D58584"/>
    <a:srgbClr val="658762"/>
    <a:srgbClr val="F6BBBF"/>
    <a:srgbClr val="E1F2EA"/>
    <a:srgbClr val="F86B74"/>
    <a:srgbClr val="43435B"/>
    <a:srgbClr val="948777"/>
    <a:srgbClr val="977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49" autoAdjust="0"/>
    <p:restoredTop sz="94712" autoAdjust="0"/>
  </p:normalViewPr>
  <p:slideViewPr>
    <p:cSldViewPr>
      <p:cViewPr varScale="1">
        <p:scale>
          <a:sx n="68" d="100"/>
          <a:sy n="68" d="100"/>
        </p:scale>
        <p:origin x="1248" y="48"/>
      </p:cViewPr>
      <p:guideLst>
        <p:guide pos="2880"/>
        <p:guide pos="204"/>
        <p:guide pos="5556"/>
        <p:guide orient="horz" pos="210"/>
        <p:guide orient="horz" pos="4088"/>
        <p:guide orient="horz" pos="2160"/>
        <p:guide orient="horz" pos="6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AF42D8-E7C8-404D-8F36-647E79BEA91D}" type="doc">
      <dgm:prSet loTypeId="urn:microsoft.com/office/officeart/2005/8/layout/equation2" loCatId="process" qsTypeId="urn:microsoft.com/office/officeart/2005/8/quickstyle/simple1" qsCatId="simple" csTypeId="urn:microsoft.com/office/officeart/2005/8/colors/colorful4" csCatId="colorful" phldr="1"/>
      <dgm:spPr/>
    </dgm:pt>
    <dgm:pt modelId="{B14FFFA0-9E00-4C87-9746-B6326FEB1B0A}">
      <dgm:prSet phldrT="[텍스트]" custT="1"/>
      <dgm:spPr/>
      <dgm:t>
        <a:bodyPr/>
        <a:lstStyle/>
        <a:p>
          <a:pPr latinLnBrk="1"/>
          <a:r>
            <a:rPr lang="en-US" altLang="ko-KR" sz="3200" dirty="0"/>
            <a:t>LQC</a:t>
          </a:r>
          <a:endParaRPr lang="ko-KR" altLang="en-US" sz="3200" dirty="0"/>
        </a:p>
      </dgm:t>
    </dgm:pt>
    <dgm:pt modelId="{3C4E47DA-3E19-4655-A0DE-629724180FFF}" type="parTrans" cxnId="{C62E40F2-9915-49EF-B357-D40B99A3189A}">
      <dgm:prSet/>
      <dgm:spPr/>
      <dgm:t>
        <a:bodyPr/>
        <a:lstStyle/>
        <a:p>
          <a:pPr latinLnBrk="1"/>
          <a:endParaRPr lang="ko-KR" altLang="en-US"/>
        </a:p>
      </dgm:t>
    </dgm:pt>
    <dgm:pt modelId="{8EBE0E9A-D4B9-4FA5-B0A9-FAC159521579}" type="sibTrans" cxnId="{C62E40F2-9915-49EF-B357-D40B99A3189A}">
      <dgm:prSet/>
      <dgm:spPr/>
      <dgm:t>
        <a:bodyPr/>
        <a:lstStyle/>
        <a:p>
          <a:pPr latinLnBrk="1"/>
          <a:endParaRPr lang="ko-KR" altLang="en-US"/>
        </a:p>
      </dgm:t>
    </dgm:pt>
    <dgm:pt modelId="{1D1ACCA8-1E0C-44BD-AE3C-7E6D80B0B929}">
      <dgm:prSet phldrT="[텍스트]"/>
      <dgm:spPr/>
      <dgm:t>
        <a:bodyPr/>
        <a:lstStyle/>
        <a:p>
          <a:pPr latinLnBrk="1"/>
          <a:r>
            <a:rPr lang="en-US" altLang="ko-KR" dirty="0" err="1"/>
            <a:t>Hartle</a:t>
          </a:r>
          <a:r>
            <a:rPr lang="en-US" altLang="ko-KR" dirty="0"/>
            <a:t>-Hawking wave function</a:t>
          </a:r>
          <a:endParaRPr lang="ko-KR" altLang="en-US" dirty="0"/>
        </a:p>
      </dgm:t>
    </dgm:pt>
    <dgm:pt modelId="{B20E0ADD-EDEC-4087-8D2E-F102C6697694}" type="parTrans" cxnId="{B4F290BA-C88E-477A-9F5A-EE347F7D3C7C}">
      <dgm:prSet/>
      <dgm:spPr/>
      <dgm:t>
        <a:bodyPr/>
        <a:lstStyle/>
        <a:p>
          <a:pPr latinLnBrk="1"/>
          <a:endParaRPr lang="ko-KR" altLang="en-US"/>
        </a:p>
      </dgm:t>
    </dgm:pt>
    <dgm:pt modelId="{EB6D99F6-FE36-4132-8219-B4A4FB1B4773}" type="sibTrans" cxnId="{B4F290BA-C88E-477A-9F5A-EE347F7D3C7C}">
      <dgm:prSet/>
      <dgm:spPr/>
      <dgm:t>
        <a:bodyPr/>
        <a:lstStyle/>
        <a:p>
          <a:pPr latinLnBrk="1"/>
          <a:endParaRPr lang="ko-KR" altLang="en-US"/>
        </a:p>
      </dgm:t>
    </dgm:pt>
    <dgm:pt modelId="{F6A57DD5-06C4-4093-B345-AB5BC3851F99}">
      <dgm:prSet phldrT="[텍스트]"/>
      <dgm:spPr/>
      <dgm:t>
        <a:bodyPr/>
        <a:lstStyle/>
        <a:p>
          <a:pPr latinLnBrk="1"/>
          <a:r>
            <a:rPr lang="en-US" altLang="ko-KR" dirty="0"/>
            <a:t>New interpretation of LQC?</a:t>
          </a:r>
          <a:endParaRPr lang="ko-KR" altLang="en-US" dirty="0"/>
        </a:p>
      </dgm:t>
    </dgm:pt>
    <dgm:pt modelId="{75AEB246-5FE9-4E4B-A153-81A60F69D01E}" type="parTrans" cxnId="{58A0C677-45C1-4F01-9D82-66E6C2A147C3}">
      <dgm:prSet/>
      <dgm:spPr/>
      <dgm:t>
        <a:bodyPr/>
        <a:lstStyle/>
        <a:p>
          <a:pPr latinLnBrk="1"/>
          <a:endParaRPr lang="ko-KR" altLang="en-US"/>
        </a:p>
      </dgm:t>
    </dgm:pt>
    <dgm:pt modelId="{A201AE4F-10D9-43B9-8096-EC211B63B854}" type="sibTrans" cxnId="{58A0C677-45C1-4F01-9D82-66E6C2A147C3}">
      <dgm:prSet/>
      <dgm:spPr/>
      <dgm:t>
        <a:bodyPr/>
        <a:lstStyle/>
        <a:p>
          <a:pPr latinLnBrk="1"/>
          <a:endParaRPr lang="ko-KR" altLang="en-US"/>
        </a:p>
      </dgm:t>
    </dgm:pt>
    <dgm:pt modelId="{FD6D5FDE-0021-416E-B7D6-22E5C095D95B}" type="pres">
      <dgm:prSet presAssocID="{35AF42D8-E7C8-404D-8F36-647E79BEA91D}" presName="Name0" presStyleCnt="0">
        <dgm:presLayoutVars>
          <dgm:dir/>
          <dgm:resizeHandles val="exact"/>
        </dgm:presLayoutVars>
      </dgm:prSet>
      <dgm:spPr/>
    </dgm:pt>
    <dgm:pt modelId="{34CDFDA1-0361-4B03-8AAD-7157170862EC}" type="pres">
      <dgm:prSet presAssocID="{35AF42D8-E7C8-404D-8F36-647E79BEA91D}" presName="vNodes" presStyleCnt="0"/>
      <dgm:spPr/>
    </dgm:pt>
    <dgm:pt modelId="{329B4973-CF9F-4791-B49F-6EF26EE94074}" type="pres">
      <dgm:prSet presAssocID="{B14FFFA0-9E00-4C87-9746-B6326FEB1B0A}" presName="node" presStyleLbl="node1" presStyleIdx="0" presStyleCnt="3">
        <dgm:presLayoutVars>
          <dgm:bulletEnabled val="1"/>
        </dgm:presLayoutVars>
      </dgm:prSet>
      <dgm:spPr/>
    </dgm:pt>
    <dgm:pt modelId="{646615E4-2842-401A-AA51-2EE8403B369D}" type="pres">
      <dgm:prSet presAssocID="{8EBE0E9A-D4B9-4FA5-B0A9-FAC159521579}" presName="spacerT" presStyleCnt="0"/>
      <dgm:spPr/>
    </dgm:pt>
    <dgm:pt modelId="{19A6DB6C-C722-42CB-8ED0-5DDF45D5008C}" type="pres">
      <dgm:prSet presAssocID="{8EBE0E9A-D4B9-4FA5-B0A9-FAC159521579}" presName="sibTrans" presStyleLbl="sibTrans2D1" presStyleIdx="0" presStyleCnt="2"/>
      <dgm:spPr/>
    </dgm:pt>
    <dgm:pt modelId="{6AA6D66C-ED55-4B71-9D81-62AE77D3AA79}" type="pres">
      <dgm:prSet presAssocID="{8EBE0E9A-D4B9-4FA5-B0A9-FAC159521579}" presName="spacerB" presStyleCnt="0"/>
      <dgm:spPr/>
    </dgm:pt>
    <dgm:pt modelId="{C04437FD-4421-4C79-9E37-4C0DD5B583B2}" type="pres">
      <dgm:prSet presAssocID="{1D1ACCA8-1E0C-44BD-AE3C-7E6D80B0B929}" presName="node" presStyleLbl="node1" presStyleIdx="1" presStyleCnt="3">
        <dgm:presLayoutVars>
          <dgm:bulletEnabled val="1"/>
        </dgm:presLayoutVars>
      </dgm:prSet>
      <dgm:spPr/>
    </dgm:pt>
    <dgm:pt modelId="{4A34654D-F3C9-4F4C-BC8E-E355C280712B}" type="pres">
      <dgm:prSet presAssocID="{35AF42D8-E7C8-404D-8F36-647E79BEA91D}" presName="sibTransLast" presStyleLbl="sibTrans2D1" presStyleIdx="1" presStyleCnt="2"/>
      <dgm:spPr/>
    </dgm:pt>
    <dgm:pt modelId="{0F17FA94-A8AE-422D-8C26-AC36A6975020}" type="pres">
      <dgm:prSet presAssocID="{35AF42D8-E7C8-404D-8F36-647E79BEA91D}" presName="connectorText" presStyleLbl="sibTrans2D1" presStyleIdx="1" presStyleCnt="2"/>
      <dgm:spPr/>
    </dgm:pt>
    <dgm:pt modelId="{7DFBEFA7-8351-4911-BE84-940447EFB4E1}" type="pres">
      <dgm:prSet presAssocID="{35AF42D8-E7C8-404D-8F36-647E79BEA91D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577ED308-AB0A-4DC3-AD96-2E334351B130}" type="presOf" srcId="{EB6D99F6-FE36-4132-8219-B4A4FB1B4773}" destId="{4A34654D-F3C9-4F4C-BC8E-E355C280712B}" srcOrd="0" destOrd="0" presId="urn:microsoft.com/office/officeart/2005/8/layout/equation2"/>
    <dgm:cxn modelId="{9915F71A-0CE4-4A1B-97EE-62C593041F25}" type="presOf" srcId="{F6A57DD5-06C4-4093-B345-AB5BC3851F99}" destId="{7DFBEFA7-8351-4911-BE84-940447EFB4E1}" srcOrd="0" destOrd="0" presId="urn:microsoft.com/office/officeart/2005/8/layout/equation2"/>
    <dgm:cxn modelId="{BEC9C633-33C7-40CA-ADC0-48A75D17B4EB}" type="presOf" srcId="{35AF42D8-E7C8-404D-8F36-647E79BEA91D}" destId="{FD6D5FDE-0021-416E-B7D6-22E5C095D95B}" srcOrd="0" destOrd="0" presId="urn:microsoft.com/office/officeart/2005/8/layout/equation2"/>
    <dgm:cxn modelId="{A8443B4C-6897-454C-A07C-D24B05EC9F03}" type="presOf" srcId="{1D1ACCA8-1E0C-44BD-AE3C-7E6D80B0B929}" destId="{C04437FD-4421-4C79-9E37-4C0DD5B583B2}" srcOrd="0" destOrd="0" presId="urn:microsoft.com/office/officeart/2005/8/layout/equation2"/>
    <dgm:cxn modelId="{58A0C677-45C1-4F01-9D82-66E6C2A147C3}" srcId="{35AF42D8-E7C8-404D-8F36-647E79BEA91D}" destId="{F6A57DD5-06C4-4093-B345-AB5BC3851F99}" srcOrd="2" destOrd="0" parTransId="{75AEB246-5FE9-4E4B-A153-81A60F69D01E}" sibTransId="{A201AE4F-10D9-43B9-8096-EC211B63B854}"/>
    <dgm:cxn modelId="{D7EB13A4-F0FC-4453-8AA3-8D54A98598A5}" type="presOf" srcId="{8EBE0E9A-D4B9-4FA5-B0A9-FAC159521579}" destId="{19A6DB6C-C722-42CB-8ED0-5DDF45D5008C}" srcOrd="0" destOrd="0" presId="urn:microsoft.com/office/officeart/2005/8/layout/equation2"/>
    <dgm:cxn modelId="{0AD829B6-9692-43F0-B3E3-73A7EBC802E9}" type="presOf" srcId="{B14FFFA0-9E00-4C87-9746-B6326FEB1B0A}" destId="{329B4973-CF9F-4791-B49F-6EF26EE94074}" srcOrd="0" destOrd="0" presId="urn:microsoft.com/office/officeart/2005/8/layout/equation2"/>
    <dgm:cxn modelId="{B4F290BA-C88E-477A-9F5A-EE347F7D3C7C}" srcId="{35AF42D8-E7C8-404D-8F36-647E79BEA91D}" destId="{1D1ACCA8-1E0C-44BD-AE3C-7E6D80B0B929}" srcOrd="1" destOrd="0" parTransId="{B20E0ADD-EDEC-4087-8D2E-F102C6697694}" sibTransId="{EB6D99F6-FE36-4132-8219-B4A4FB1B4773}"/>
    <dgm:cxn modelId="{F0C57DE7-8D36-43F6-8857-640D476337DC}" type="presOf" srcId="{EB6D99F6-FE36-4132-8219-B4A4FB1B4773}" destId="{0F17FA94-A8AE-422D-8C26-AC36A6975020}" srcOrd="1" destOrd="0" presId="urn:microsoft.com/office/officeart/2005/8/layout/equation2"/>
    <dgm:cxn modelId="{C62E40F2-9915-49EF-B357-D40B99A3189A}" srcId="{35AF42D8-E7C8-404D-8F36-647E79BEA91D}" destId="{B14FFFA0-9E00-4C87-9746-B6326FEB1B0A}" srcOrd="0" destOrd="0" parTransId="{3C4E47DA-3E19-4655-A0DE-629724180FFF}" sibTransId="{8EBE0E9A-D4B9-4FA5-B0A9-FAC159521579}"/>
    <dgm:cxn modelId="{CB89F5DE-3E6A-45EE-BC88-BC737898115E}" type="presParOf" srcId="{FD6D5FDE-0021-416E-B7D6-22E5C095D95B}" destId="{34CDFDA1-0361-4B03-8AAD-7157170862EC}" srcOrd="0" destOrd="0" presId="urn:microsoft.com/office/officeart/2005/8/layout/equation2"/>
    <dgm:cxn modelId="{9D80C9F2-4DFF-42A6-94BB-5934F1609A2A}" type="presParOf" srcId="{34CDFDA1-0361-4B03-8AAD-7157170862EC}" destId="{329B4973-CF9F-4791-B49F-6EF26EE94074}" srcOrd="0" destOrd="0" presId="urn:microsoft.com/office/officeart/2005/8/layout/equation2"/>
    <dgm:cxn modelId="{7273BCD2-B4E9-4F7A-A6B0-1E99741A7BA1}" type="presParOf" srcId="{34CDFDA1-0361-4B03-8AAD-7157170862EC}" destId="{646615E4-2842-401A-AA51-2EE8403B369D}" srcOrd="1" destOrd="0" presId="urn:microsoft.com/office/officeart/2005/8/layout/equation2"/>
    <dgm:cxn modelId="{2A98B0A2-9B95-48D0-A8B0-658AEB1D9DC0}" type="presParOf" srcId="{34CDFDA1-0361-4B03-8AAD-7157170862EC}" destId="{19A6DB6C-C722-42CB-8ED0-5DDF45D5008C}" srcOrd="2" destOrd="0" presId="urn:microsoft.com/office/officeart/2005/8/layout/equation2"/>
    <dgm:cxn modelId="{24E9AD69-CF81-4FEE-81CB-4917EE88FA33}" type="presParOf" srcId="{34CDFDA1-0361-4B03-8AAD-7157170862EC}" destId="{6AA6D66C-ED55-4B71-9D81-62AE77D3AA79}" srcOrd="3" destOrd="0" presId="urn:microsoft.com/office/officeart/2005/8/layout/equation2"/>
    <dgm:cxn modelId="{121E5B87-A212-413D-90A5-E067975B49D2}" type="presParOf" srcId="{34CDFDA1-0361-4B03-8AAD-7157170862EC}" destId="{C04437FD-4421-4C79-9E37-4C0DD5B583B2}" srcOrd="4" destOrd="0" presId="urn:microsoft.com/office/officeart/2005/8/layout/equation2"/>
    <dgm:cxn modelId="{63737558-D332-4878-8D94-22557895A019}" type="presParOf" srcId="{FD6D5FDE-0021-416E-B7D6-22E5C095D95B}" destId="{4A34654D-F3C9-4F4C-BC8E-E355C280712B}" srcOrd="1" destOrd="0" presId="urn:microsoft.com/office/officeart/2005/8/layout/equation2"/>
    <dgm:cxn modelId="{3BE533C0-0B51-4387-B07D-23C29F1C1D28}" type="presParOf" srcId="{4A34654D-F3C9-4F4C-BC8E-E355C280712B}" destId="{0F17FA94-A8AE-422D-8C26-AC36A6975020}" srcOrd="0" destOrd="0" presId="urn:microsoft.com/office/officeart/2005/8/layout/equation2"/>
    <dgm:cxn modelId="{FD63633F-6CDA-435C-8AD7-64584839047A}" type="presParOf" srcId="{FD6D5FDE-0021-416E-B7D6-22E5C095D95B}" destId="{7DFBEFA7-8351-4911-BE84-940447EFB4E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AF42D8-E7C8-404D-8F36-647E79BEA91D}" type="doc">
      <dgm:prSet loTypeId="urn:microsoft.com/office/officeart/2005/8/layout/equation2" loCatId="process" qsTypeId="urn:microsoft.com/office/officeart/2005/8/quickstyle/simple1" qsCatId="simple" csTypeId="urn:microsoft.com/office/officeart/2005/8/colors/colorful4" csCatId="colorful" phldr="1"/>
      <dgm:spPr/>
    </dgm:pt>
    <dgm:pt modelId="{B14FFFA0-9E00-4C87-9746-B6326FEB1B0A}">
      <dgm:prSet phldrT="[텍스트]" custT="1"/>
      <dgm:spPr/>
      <dgm:t>
        <a:bodyPr/>
        <a:lstStyle/>
        <a:p>
          <a:pPr latinLnBrk="1"/>
          <a:r>
            <a:rPr lang="en-US" altLang="ko-KR" sz="3200" dirty="0"/>
            <a:t>LQC</a:t>
          </a:r>
          <a:endParaRPr lang="ko-KR" altLang="en-US" sz="3200" dirty="0"/>
        </a:p>
      </dgm:t>
    </dgm:pt>
    <dgm:pt modelId="{3C4E47DA-3E19-4655-A0DE-629724180FFF}" type="parTrans" cxnId="{C62E40F2-9915-49EF-B357-D40B99A3189A}">
      <dgm:prSet/>
      <dgm:spPr/>
      <dgm:t>
        <a:bodyPr/>
        <a:lstStyle/>
        <a:p>
          <a:pPr latinLnBrk="1"/>
          <a:endParaRPr lang="ko-KR" altLang="en-US"/>
        </a:p>
      </dgm:t>
    </dgm:pt>
    <dgm:pt modelId="{8EBE0E9A-D4B9-4FA5-B0A9-FAC159521579}" type="sibTrans" cxnId="{C62E40F2-9915-49EF-B357-D40B99A3189A}">
      <dgm:prSet/>
      <dgm:spPr/>
      <dgm:t>
        <a:bodyPr/>
        <a:lstStyle/>
        <a:p>
          <a:pPr latinLnBrk="1"/>
          <a:endParaRPr lang="ko-KR" altLang="en-US"/>
        </a:p>
      </dgm:t>
    </dgm:pt>
    <dgm:pt modelId="{1D1ACCA8-1E0C-44BD-AE3C-7E6D80B0B929}">
      <dgm:prSet phldrT="[텍스트]"/>
      <dgm:spPr/>
      <dgm:t>
        <a:bodyPr/>
        <a:lstStyle/>
        <a:p>
          <a:pPr latinLnBrk="1"/>
          <a:r>
            <a:rPr lang="en-US" altLang="ko-KR" dirty="0" err="1"/>
            <a:t>Hartle</a:t>
          </a:r>
          <a:r>
            <a:rPr lang="en-US" altLang="ko-KR" dirty="0"/>
            <a:t>-Hawking wave function</a:t>
          </a:r>
          <a:endParaRPr lang="ko-KR" altLang="en-US" dirty="0"/>
        </a:p>
      </dgm:t>
    </dgm:pt>
    <dgm:pt modelId="{B20E0ADD-EDEC-4087-8D2E-F102C6697694}" type="parTrans" cxnId="{B4F290BA-C88E-477A-9F5A-EE347F7D3C7C}">
      <dgm:prSet/>
      <dgm:spPr/>
      <dgm:t>
        <a:bodyPr/>
        <a:lstStyle/>
        <a:p>
          <a:pPr latinLnBrk="1"/>
          <a:endParaRPr lang="ko-KR" altLang="en-US"/>
        </a:p>
      </dgm:t>
    </dgm:pt>
    <dgm:pt modelId="{EB6D99F6-FE36-4132-8219-B4A4FB1B4773}" type="sibTrans" cxnId="{B4F290BA-C88E-477A-9F5A-EE347F7D3C7C}">
      <dgm:prSet/>
      <dgm:spPr/>
      <dgm:t>
        <a:bodyPr/>
        <a:lstStyle/>
        <a:p>
          <a:pPr latinLnBrk="1"/>
          <a:endParaRPr lang="ko-KR" altLang="en-US"/>
        </a:p>
      </dgm:t>
    </dgm:pt>
    <dgm:pt modelId="{F6A57DD5-06C4-4093-B345-AB5BC3851F99}">
      <dgm:prSet phldrT="[텍스트]"/>
      <dgm:spPr/>
      <dgm:t>
        <a:bodyPr/>
        <a:lstStyle/>
        <a:p>
          <a:pPr latinLnBrk="1"/>
          <a:r>
            <a:rPr lang="en-US" altLang="ko-KR" dirty="0"/>
            <a:t>New interpretation of LQC?</a:t>
          </a:r>
          <a:endParaRPr lang="ko-KR" altLang="en-US" dirty="0"/>
        </a:p>
      </dgm:t>
    </dgm:pt>
    <dgm:pt modelId="{75AEB246-5FE9-4E4B-A153-81A60F69D01E}" type="parTrans" cxnId="{58A0C677-45C1-4F01-9D82-66E6C2A147C3}">
      <dgm:prSet/>
      <dgm:spPr/>
      <dgm:t>
        <a:bodyPr/>
        <a:lstStyle/>
        <a:p>
          <a:pPr latinLnBrk="1"/>
          <a:endParaRPr lang="ko-KR" altLang="en-US"/>
        </a:p>
      </dgm:t>
    </dgm:pt>
    <dgm:pt modelId="{A201AE4F-10D9-43B9-8096-EC211B63B854}" type="sibTrans" cxnId="{58A0C677-45C1-4F01-9D82-66E6C2A147C3}">
      <dgm:prSet/>
      <dgm:spPr/>
      <dgm:t>
        <a:bodyPr/>
        <a:lstStyle/>
        <a:p>
          <a:pPr latinLnBrk="1"/>
          <a:endParaRPr lang="ko-KR" altLang="en-US"/>
        </a:p>
      </dgm:t>
    </dgm:pt>
    <dgm:pt modelId="{FD6D5FDE-0021-416E-B7D6-22E5C095D95B}" type="pres">
      <dgm:prSet presAssocID="{35AF42D8-E7C8-404D-8F36-647E79BEA91D}" presName="Name0" presStyleCnt="0">
        <dgm:presLayoutVars>
          <dgm:dir/>
          <dgm:resizeHandles val="exact"/>
        </dgm:presLayoutVars>
      </dgm:prSet>
      <dgm:spPr/>
    </dgm:pt>
    <dgm:pt modelId="{34CDFDA1-0361-4B03-8AAD-7157170862EC}" type="pres">
      <dgm:prSet presAssocID="{35AF42D8-E7C8-404D-8F36-647E79BEA91D}" presName="vNodes" presStyleCnt="0"/>
      <dgm:spPr/>
    </dgm:pt>
    <dgm:pt modelId="{329B4973-CF9F-4791-B49F-6EF26EE94074}" type="pres">
      <dgm:prSet presAssocID="{B14FFFA0-9E00-4C87-9746-B6326FEB1B0A}" presName="node" presStyleLbl="node1" presStyleIdx="0" presStyleCnt="3">
        <dgm:presLayoutVars>
          <dgm:bulletEnabled val="1"/>
        </dgm:presLayoutVars>
      </dgm:prSet>
      <dgm:spPr/>
    </dgm:pt>
    <dgm:pt modelId="{646615E4-2842-401A-AA51-2EE8403B369D}" type="pres">
      <dgm:prSet presAssocID="{8EBE0E9A-D4B9-4FA5-B0A9-FAC159521579}" presName="spacerT" presStyleCnt="0"/>
      <dgm:spPr/>
    </dgm:pt>
    <dgm:pt modelId="{19A6DB6C-C722-42CB-8ED0-5DDF45D5008C}" type="pres">
      <dgm:prSet presAssocID="{8EBE0E9A-D4B9-4FA5-B0A9-FAC159521579}" presName="sibTrans" presStyleLbl="sibTrans2D1" presStyleIdx="0" presStyleCnt="2"/>
      <dgm:spPr/>
    </dgm:pt>
    <dgm:pt modelId="{6AA6D66C-ED55-4B71-9D81-62AE77D3AA79}" type="pres">
      <dgm:prSet presAssocID="{8EBE0E9A-D4B9-4FA5-B0A9-FAC159521579}" presName="spacerB" presStyleCnt="0"/>
      <dgm:spPr/>
    </dgm:pt>
    <dgm:pt modelId="{C04437FD-4421-4C79-9E37-4C0DD5B583B2}" type="pres">
      <dgm:prSet presAssocID="{1D1ACCA8-1E0C-44BD-AE3C-7E6D80B0B929}" presName="node" presStyleLbl="node1" presStyleIdx="1" presStyleCnt="3">
        <dgm:presLayoutVars>
          <dgm:bulletEnabled val="1"/>
        </dgm:presLayoutVars>
      </dgm:prSet>
      <dgm:spPr/>
    </dgm:pt>
    <dgm:pt modelId="{4A34654D-F3C9-4F4C-BC8E-E355C280712B}" type="pres">
      <dgm:prSet presAssocID="{35AF42D8-E7C8-404D-8F36-647E79BEA91D}" presName="sibTransLast" presStyleLbl="sibTrans2D1" presStyleIdx="1" presStyleCnt="2"/>
      <dgm:spPr/>
    </dgm:pt>
    <dgm:pt modelId="{0F17FA94-A8AE-422D-8C26-AC36A6975020}" type="pres">
      <dgm:prSet presAssocID="{35AF42D8-E7C8-404D-8F36-647E79BEA91D}" presName="connectorText" presStyleLbl="sibTrans2D1" presStyleIdx="1" presStyleCnt="2"/>
      <dgm:spPr/>
    </dgm:pt>
    <dgm:pt modelId="{7DFBEFA7-8351-4911-BE84-940447EFB4E1}" type="pres">
      <dgm:prSet presAssocID="{35AF42D8-E7C8-404D-8F36-647E79BEA91D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577ED308-AB0A-4DC3-AD96-2E334351B130}" type="presOf" srcId="{EB6D99F6-FE36-4132-8219-B4A4FB1B4773}" destId="{4A34654D-F3C9-4F4C-BC8E-E355C280712B}" srcOrd="0" destOrd="0" presId="urn:microsoft.com/office/officeart/2005/8/layout/equation2"/>
    <dgm:cxn modelId="{9915F71A-0CE4-4A1B-97EE-62C593041F25}" type="presOf" srcId="{F6A57DD5-06C4-4093-B345-AB5BC3851F99}" destId="{7DFBEFA7-8351-4911-BE84-940447EFB4E1}" srcOrd="0" destOrd="0" presId="urn:microsoft.com/office/officeart/2005/8/layout/equation2"/>
    <dgm:cxn modelId="{BEC9C633-33C7-40CA-ADC0-48A75D17B4EB}" type="presOf" srcId="{35AF42D8-E7C8-404D-8F36-647E79BEA91D}" destId="{FD6D5FDE-0021-416E-B7D6-22E5C095D95B}" srcOrd="0" destOrd="0" presId="urn:microsoft.com/office/officeart/2005/8/layout/equation2"/>
    <dgm:cxn modelId="{A8443B4C-6897-454C-A07C-D24B05EC9F03}" type="presOf" srcId="{1D1ACCA8-1E0C-44BD-AE3C-7E6D80B0B929}" destId="{C04437FD-4421-4C79-9E37-4C0DD5B583B2}" srcOrd="0" destOrd="0" presId="urn:microsoft.com/office/officeart/2005/8/layout/equation2"/>
    <dgm:cxn modelId="{58A0C677-45C1-4F01-9D82-66E6C2A147C3}" srcId="{35AF42D8-E7C8-404D-8F36-647E79BEA91D}" destId="{F6A57DD5-06C4-4093-B345-AB5BC3851F99}" srcOrd="2" destOrd="0" parTransId="{75AEB246-5FE9-4E4B-A153-81A60F69D01E}" sibTransId="{A201AE4F-10D9-43B9-8096-EC211B63B854}"/>
    <dgm:cxn modelId="{D7EB13A4-F0FC-4453-8AA3-8D54A98598A5}" type="presOf" srcId="{8EBE0E9A-D4B9-4FA5-B0A9-FAC159521579}" destId="{19A6DB6C-C722-42CB-8ED0-5DDF45D5008C}" srcOrd="0" destOrd="0" presId="urn:microsoft.com/office/officeart/2005/8/layout/equation2"/>
    <dgm:cxn modelId="{0AD829B6-9692-43F0-B3E3-73A7EBC802E9}" type="presOf" srcId="{B14FFFA0-9E00-4C87-9746-B6326FEB1B0A}" destId="{329B4973-CF9F-4791-B49F-6EF26EE94074}" srcOrd="0" destOrd="0" presId="urn:microsoft.com/office/officeart/2005/8/layout/equation2"/>
    <dgm:cxn modelId="{B4F290BA-C88E-477A-9F5A-EE347F7D3C7C}" srcId="{35AF42D8-E7C8-404D-8F36-647E79BEA91D}" destId="{1D1ACCA8-1E0C-44BD-AE3C-7E6D80B0B929}" srcOrd="1" destOrd="0" parTransId="{B20E0ADD-EDEC-4087-8D2E-F102C6697694}" sibTransId="{EB6D99F6-FE36-4132-8219-B4A4FB1B4773}"/>
    <dgm:cxn modelId="{F0C57DE7-8D36-43F6-8857-640D476337DC}" type="presOf" srcId="{EB6D99F6-FE36-4132-8219-B4A4FB1B4773}" destId="{0F17FA94-A8AE-422D-8C26-AC36A6975020}" srcOrd="1" destOrd="0" presId="urn:microsoft.com/office/officeart/2005/8/layout/equation2"/>
    <dgm:cxn modelId="{C62E40F2-9915-49EF-B357-D40B99A3189A}" srcId="{35AF42D8-E7C8-404D-8F36-647E79BEA91D}" destId="{B14FFFA0-9E00-4C87-9746-B6326FEB1B0A}" srcOrd="0" destOrd="0" parTransId="{3C4E47DA-3E19-4655-A0DE-629724180FFF}" sibTransId="{8EBE0E9A-D4B9-4FA5-B0A9-FAC159521579}"/>
    <dgm:cxn modelId="{CB89F5DE-3E6A-45EE-BC88-BC737898115E}" type="presParOf" srcId="{FD6D5FDE-0021-416E-B7D6-22E5C095D95B}" destId="{34CDFDA1-0361-4B03-8AAD-7157170862EC}" srcOrd="0" destOrd="0" presId="urn:microsoft.com/office/officeart/2005/8/layout/equation2"/>
    <dgm:cxn modelId="{9D80C9F2-4DFF-42A6-94BB-5934F1609A2A}" type="presParOf" srcId="{34CDFDA1-0361-4B03-8AAD-7157170862EC}" destId="{329B4973-CF9F-4791-B49F-6EF26EE94074}" srcOrd="0" destOrd="0" presId="urn:microsoft.com/office/officeart/2005/8/layout/equation2"/>
    <dgm:cxn modelId="{7273BCD2-B4E9-4F7A-A6B0-1E99741A7BA1}" type="presParOf" srcId="{34CDFDA1-0361-4B03-8AAD-7157170862EC}" destId="{646615E4-2842-401A-AA51-2EE8403B369D}" srcOrd="1" destOrd="0" presId="urn:microsoft.com/office/officeart/2005/8/layout/equation2"/>
    <dgm:cxn modelId="{2A98B0A2-9B95-48D0-A8B0-658AEB1D9DC0}" type="presParOf" srcId="{34CDFDA1-0361-4B03-8AAD-7157170862EC}" destId="{19A6DB6C-C722-42CB-8ED0-5DDF45D5008C}" srcOrd="2" destOrd="0" presId="urn:microsoft.com/office/officeart/2005/8/layout/equation2"/>
    <dgm:cxn modelId="{24E9AD69-CF81-4FEE-81CB-4917EE88FA33}" type="presParOf" srcId="{34CDFDA1-0361-4B03-8AAD-7157170862EC}" destId="{6AA6D66C-ED55-4B71-9D81-62AE77D3AA79}" srcOrd="3" destOrd="0" presId="urn:microsoft.com/office/officeart/2005/8/layout/equation2"/>
    <dgm:cxn modelId="{121E5B87-A212-413D-90A5-E067975B49D2}" type="presParOf" srcId="{34CDFDA1-0361-4B03-8AAD-7157170862EC}" destId="{C04437FD-4421-4C79-9E37-4C0DD5B583B2}" srcOrd="4" destOrd="0" presId="urn:microsoft.com/office/officeart/2005/8/layout/equation2"/>
    <dgm:cxn modelId="{63737558-D332-4878-8D94-22557895A019}" type="presParOf" srcId="{FD6D5FDE-0021-416E-B7D6-22E5C095D95B}" destId="{4A34654D-F3C9-4F4C-BC8E-E355C280712B}" srcOrd="1" destOrd="0" presId="urn:microsoft.com/office/officeart/2005/8/layout/equation2"/>
    <dgm:cxn modelId="{3BE533C0-0B51-4387-B07D-23C29F1C1D28}" type="presParOf" srcId="{4A34654D-F3C9-4F4C-BC8E-E355C280712B}" destId="{0F17FA94-A8AE-422D-8C26-AC36A6975020}" srcOrd="0" destOrd="0" presId="urn:microsoft.com/office/officeart/2005/8/layout/equation2"/>
    <dgm:cxn modelId="{FD63633F-6CDA-435C-8AD7-64584839047A}" type="presParOf" srcId="{FD6D5FDE-0021-416E-B7D6-22E5C095D95B}" destId="{7DFBEFA7-8351-4911-BE84-940447EFB4E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B4973-CF9F-4791-B49F-6EF26EE94074}">
      <dsp:nvSpPr>
        <dsp:cNvPr id="0" name=""/>
        <dsp:cNvSpPr/>
      </dsp:nvSpPr>
      <dsp:spPr>
        <a:xfrm>
          <a:off x="837996" y="2414"/>
          <a:ext cx="1809992" cy="18099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200" kern="1200" dirty="0"/>
            <a:t>LQC</a:t>
          </a:r>
          <a:endParaRPr lang="ko-KR" altLang="en-US" sz="3200" kern="1200" dirty="0"/>
        </a:p>
      </dsp:txBody>
      <dsp:txXfrm>
        <a:off x="1103063" y="267481"/>
        <a:ext cx="1279858" cy="1279858"/>
      </dsp:txXfrm>
    </dsp:sp>
    <dsp:sp modelId="{19A6DB6C-C722-42CB-8ED0-5DDF45D5008C}">
      <dsp:nvSpPr>
        <dsp:cNvPr id="0" name=""/>
        <dsp:cNvSpPr/>
      </dsp:nvSpPr>
      <dsp:spPr>
        <a:xfrm>
          <a:off x="1218094" y="1959378"/>
          <a:ext cx="1049795" cy="1049795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200" kern="1200"/>
        </a:p>
      </dsp:txBody>
      <dsp:txXfrm>
        <a:off x="1357244" y="2360820"/>
        <a:ext cx="771495" cy="246911"/>
      </dsp:txXfrm>
    </dsp:sp>
    <dsp:sp modelId="{C04437FD-4421-4C79-9E37-4C0DD5B583B2}">
      <dsp:nvSpPr>
        <dsp:cNvPr id="0" name=""/>
        <dsp:cNvSpPr/>
      </dsp:nvSpPr>
      <dsp:spPr>
        <a:xfrm>
          <a:off x="837996" y="3156145"/>
          <a:ext cx="1809992" cy="1809992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500" kern="1200" dirty="0" err="1"/>
            <a:t>Hartle</a:t>
          </a:r>
          <a:r>
            <a:rPr lang="en-US" altLang="ko-KR" sz="1500" kern="1200" dirty="0"/>
            <a:t>-Hawking wave function</a:t>
          </a:r>
          <a:endParaRPr lang="ko-KR" altLang="en-US" sz="1500" kern="1200" dirty="0"/>
        </a:p>
      </dsp:txBody>
      <dsp:txXfrm>
        <a:off x="1103063" y="3421212"/>
        <a:ext cx="1279858" cy="1279858"/>
      </dsp:txXfrm>
    </dsp:sp>
    <dsp:sp modelId="{4A34654D-F3C9-4F4C-BC8E-E355C280712B}">
      <dsp:nvSpPr>
        <dsp:cNvPr id="0" name=""/>
        <dsp:cNvSpPr/>
      </dsp:nvSpPr>
      <dsp:spPr>
        <a:xfrm>
          <a:off x="2919487" y="2147617"/>
          <a:ext cx="575577" cy="6733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200" kern="1200"/>
        </a:p>
      </dsp:txBody>
      <dsp:txXfrm>
        <a:off x="2919487" y="2282280"/>
        <a:ext cx="402904" cy="403991"/>
      </dsp:txXfrm>
    </dsp:sp>
    <dsp:sp modelId="{7DFBEFA7-8351-4911-BE84-940447EFB4E1}">
      <dsp:nvSpPr>
        <dsp:cNvPr id="0" name=""/>
        <dsp:cNvSpPr/>
      </dsp:nvSpPr>
      <dsp:spPr>
        <a:xfrm>
          <a:off x="3733983" y="674283"/>
          <a:ext cx="3619984" cy="3619984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100" kern="1200" dirty="0"/>
            <a:t>New interpretation of LQC?</a:t>
          </a:r>
          <a:endParaRPr lang="ko-KR" altLang="en-US" sz="3100" kern="1200" dirty="0"/>
        </a:p>
      </dsp:txBody>
      <dsp:txXfrm>
        <a:off x="4264117" y="1204417"/>
        <a:ext cx="2559716" cy="25597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B4973-CF9F-4791-B49F-6EF26EE94074}">
      <dsp:nvSpPr>
        <dsp:cNvPr id="0" name=""/>
        <dsp:cNvSpPr/>
      </dsp:nvSpPr>
      <dsp:spPr>
        <a:xfrm>
          <a:off x="837996" y="2414"/>
          <a:ext cx="1809992" cy="18099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200" kern="1200" dirty="0"/>
            <a:t>LQC</a:t>
          </a:r>
          <a:endParaRPr lang="ko-KR" altLang="en-US" sz="3200" kern="1200" dirty="0"/>
        </a:p>
      </dsp:txBody>
      <dsp:txXfrm>
        <a:off x="1103063" y="267481"/>
        <a:ext cx="1279858" cy="1279858"/>
      </dsp:txXfrm>
    </dsp:sp>
    <dsp:sp modelId="{19A6DB6C-C722-42CB-8ED0-5DDF45D5008C}">
      <dsp:nvSpPr>
        <dsp:cNvPr id="0" name=""/>
        <dsp:cNvSpPr/>
      </dsp:nvSpPr>
      <dsp:spPr>
        <a:xfrm>
          <a:off x="1218094" y="1959378"/>
          <a:ext cx="1049795" cy="1049795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200" kern="1200"/>
        </a:p>
      </dsp:txBody>
      <dsp:txXfrm>
        <a:off x="1357244" y="2360820"/>
        <a:ext cx="771495" cy="246911"/>
      </dsp:txXfrm>
    </dsp:sp>
    <dsp:sp modelId="{C04437FD-4421-4C79-9E37-4C0DD5B583B2}">
      <dsp:nvSpPr>
        <dsp:cNvPr id="0" name=""/>
        <dsp:cNvSpPr/>
      </dsp:nvSpPr>
      <dsp:spPr>
        <a:xfrm>
          <a:off x="837996" y="3156145"/>
          <a:ext cx="1809992" cy="1809992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500" kern="1200" dirty="0" err="1"/>
            <a:t>Hartle</a:t>
          </a:r>
          <a:r>
            <a:rPr lang="en-US" altLang="ko-KR" sz="1500" kern="1200" dirty="0"/>
            <a:t>-Hawking wave function</a:t>
          </a:r>
          <a:endParaRPr lang="ko-KR" altLang="en-US" sz="1500" kern="1200" dirty="0"/>
        </a:p>
      </dsp:txBody>
      <dsp:txXfrm>
        <a:off x="1103063" y="3421212"/>
        <a:ext cx="1279858" cy="1279858"/>
      </dsp:txXfrm>
    </dsp:sp>
    <dsp:sp modelId="{4A34654D-F3C9-4F4C-BC8E-E355C280712B}">
      <dsp:nvSpPr>
        <dsp:cNvPr id="0" name=""/>
        <dsp:cNvSpPr/>
      </dsp:nvSpPr>
      <dsp:spPr>
        <a:xfrm>
          <a:off x="2919487" y="2147617"/>
          <a:ext cx="575577" cy="6733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200" kern="1200"/>
        </a:p>
      </dsp:txBody>
      <dsp:txXfrm>
        <a:off x="2919487" y="2282280"/>
        <a:ext cx="402904" cy="403991"/>
      </dsp:txXfrm>
    </dsp:sp>
    <dsp:sp modelId="{7DFBEFA7-8351-4911-BE84-940447EFB4E1}">
      <dsp:nvSpPr>
        <dsp:cNvPr id="0" name=""/>
        <dsp:cNvSpPr/>
      </dsp:nvSpPr>
      <dsp:spPr>
        <a:xfrm>
          <a:off x="3733983" y="674283"/>
          <a:ext cx="3619984" cy="3619984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100" kern="1200" dirty="0"/>
            <a:t>New interpretation of LQC?</a:t>
          </a:r>
          <a:endParaRPr lang="ko-KR" altLang="en-US" sz="3100" kern="1200" dirty="0"/>
        </a:p>
      </dsp:txBody>
      <dsp:txXfrm>
        <a:off x="4264117" y="1204417"/>
        <a:ext cx="2559716" cy="2559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직사각형 1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E5DB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" name="직선 연결선 2"/>
            <p:cNvCxnSpPr/>
            <p:nvPr userDrawn="1"/>
          </p:nvCxnSpPr>
          <p:spPr>
            <a:xfrm>
              <a:off x="0" y="3429000"/>
              <a:ext cx="9144000" cy="0"/>
            </a:xfrm>
            <a:prstGeom prst="line">
              <a:avLst/>
            </a:prstGeom>
            <a:ln>
              <a:solidFill>
                <a:srgbClr val="4343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"/>
            <p:cNvGrpSpPr/>
            <p:nvPr userDrawn="1"/>
          </p:nvGrpSpPr>
          <p:grpSpPr>
            <a:xfrm>
              <a:off x="2217199" y="1074199"/>
              <a:ext cx="4709602" cy="4709602"/>
              <a:chOff x="2217199" y="1074198"/>
              <a:chExt cx="4709602" cy="4709602"/>
            </a:xfrm>
          </p:grpSpPr>
          <p:sp>
            <p:nvSpPr>
              <p:cNvPr id="5" name="직사각형 4"/>
              <p:cNvSpPr/>
              <p:nvPr/>
            </p:nvSpPr>
            <p:spPr>
              <a:xfrm>
                <a:off x="2217199" y="1074198"/>
                <a:ext cx="4709602" cy="4709602"/>
              </a:xfrm>
              <a:prstGeom prst="rect">
                <a:avLst/>
              </a:prstGeom>
              <a:solidFill>
                <a:srgbClr val="E5DBD2"/>
              </a:solidFill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직사각형 5"/>
              <p:cNvSpPr/>
              <p:nvPr/>
            </p:nvSpPr>
            <p:spPr>
              <a:xfrm>
                <a:off x="2379216" y="1236215"/>
                <a:ext cx="4385568" cy="4385568"/>
              </a:xfrm>
              <a:prstGeom prst="rect">
                <a:avLst/>
              </a:prstGeom>
              <a:solidFill>
                <a:srgbClr val="43435B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" name="직선 연결선 6"/>
              <p:cNvCxnSpPr/>
              <p:nvPr/>
            </p:nvCxnSpPr>
            <p:spPr>
              <a:xfrm>
                <a:off x="4037028" y="4616335"/>
                <a:ext cx="1069944" cy="0"/>
              </a:xfrm>
              <a:prstGeom prst="line">
                <a:avLst/>
              </a:prstGeom>
              <a:ln>
                <a:solidFill>
                  <a:srgbClr val="98D3D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253975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 userDrawn="1"/>
        </p:nvGrpSpPr>
        <p:grpSpPr>
          <a:xfrm>
            <a:off x="0" y="1245326"/>
            <a:ext cx="9144000" cy="5612674"/>
            <a:chOff x="0" y="1245326"/>
            <a:chExt cx="9144000" cy="5612674"/>
          </a:xfrm>
        </p:grpSpPr>
        <p:sp>
          <p:nvSpPr>
            <p:cNvPr id="4" name="직사각형 3"/>
            <p:cNvSpPr/>
            <p:nvPr/>
          </p:nvSpPr>
          <p:spPr>
            <a:xfrm>
              <a:off x="0" y="2348652"/>
              <a:ext cx="9144000" cy="4509348"/>
            </a:xfrm>
            <a:prstGeom prst="rect">
              <a:avLst/>
            </a:prstGeom>
            <a:solidFill>
              <a:srgbClr val="E5DB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0" y="2348653"/>
              <a:ext cx="9144000" cy="0"/>
            </a:xfrm>
            <a:prstGeom prst="line">
              <a:avLst/>
            </a:prstGeom>
            <a:ln>
              <a:solidFill>
                <a:srgbClr val="4343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직사각형 5"/>
            <p:cNvSpPr/>
            <p:nvPr/>
          </p:nvSpPr>
          <p:spPr>
            <a:xfrm>
              <a:off x="710732" y="1245326"/>
              <a:ext cx="3013600" cy="2171816"/>
            </a:xfrm>
            <a:prstGeom prst="rect">
              <a:avLst/>
            </a:prstGeom>
            <a:solidFill>
              <a:srgbClr val="E5DBD2"/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801189" y="1317762"/>
              <a:ext cx="2832686" cy="2026944"/>
            </a:xfrm>
            <a:prstGeom prst="rect">
              <a:avLst/>
            </a:prstGeom>
            <a:solidFill>
              <a:srgbClr val="43435B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0" y="3114123"/>
            <a:ext cx="9144000" cy="0"/>
          </a:xfrm>
          <a:prstGeom prst="line">
            <a:avLst/>
          </a:prstGeom>
          <a:ln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 userDrawn="1"/>
        </p:nvGrpSpPr>
        <p:grpSpPr>
          <a:xfrm>
            <a:off x="2027056" y="2034123"/>
            <a:ext cx="7116944" cy="1080000"/>
            <a:chOff x="0" y="1923090"/>
            <a:chExt cx="7116944" cy="1080000"/>
          </a:xfrm>
        </p:grpSpPr>
        <p:sp>
          <p:nvSpPr>
            <p:cNvPr id="5" name="직사각형 4"/>
            <p:cNvSpPr/>
            <p:nvPr/>
          </p:nvSpPr>
          <p:spPr>
            <a:xfrm>
              <a:off x="1047750" y="1923090"/>
              <a:ext cx="6069194" cy="1080000"/>
            </a:xfrm>
            <a:prstGeom prst="rect">
              <a:avLst/>
            </a:prstGeom>
            <a:solidFill>
              <a:srgbClr val="E5DBD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0" y="1923090"/>
              <a:ext cx="1080000" cy="1080000"/>
            </a:xfrm>
            <a:prstGeom prst="rect">
              <a:avLst/>
            </a:prstGeom>
            <a:solidFill>
              <a:srgbClr val="43435B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 userDrawn="1"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grpSp>
          <p:nvGrpSpPr>
            <p:cNvPr id="4" name="그룹 18"/>
            <p:cNvGrpSpPr/>
            <p:nvPr/>
          </p:nvGrpSpPr>
          <p:grpSpPr>
            <a:xfrm>
              <a:off x="0" y="1"/>
              <a:ext cx="827313" cy="827313"/>
              <a:chOff x="0" y="1"/>
              <a:chExt cx="1203593" cy="1203593"/>
            </a:xfrm>
          </p:grpSpPr>
          <p:sp>
            <p:nvSpPr>
              <p:cNvPr id="6" name="자유형 5"/>
              <p:cNvSpPr/>
              <p:nvPr/>
            </p:nvSpPr>
            <p:spPr>
              <a:xfrm>
                <a:off x="0" y="1"/>
                <a:ext cx="1203593" cy="1203593"/>
              </a:xfrm>
              <a:custGeom>
                <a:avLst/>
                <a:gdLst>
                  <a:gd name="connsiteX0" fmla="*/ 1045137 w 1203593"/>
                  <a:gd name="connsiteY0" fmla="*/ 0 h 1203593"/>
                  <a:gd name="connsiteX1" fmla="*/ 1203593 w 1203593"/>
                  <a:gd name="connsiteY1" fmla="*/ 0 h 1203593"/>
                  <a:gd name="connsiteX2" fmla="*/ 0 w 1203593"/>
                  <a:gd name="connsiteY2" fmla="*/ 1203593 h 1203593"/>
                  <a:gd name="connsiteX3" fmla="*/ 0 w 1203593"/>
                  <a:gd name="connsiteY3" fmla="*/ 1045137 h 1203593"/>
                  <a:gd name="connsiteX4" fmla="*/ 1045137 w 1203593"/>
                  <a:gd name="connsiteY4" fmla="*/ 0 h 120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3593" h="1203593">
                    <a:moveTo>
                      <a:pt x="1045137" y="0"/>
                    </a:moveTo>
                    <a:lnTo>
                      <a:pt x="1203593" y="0"/>
                    </a:lnTo>
                    <a:lnTo>
                      <a:pt x="0" y="1203593"/>
                    </a:lnTo>
                    <a:lnTo>
                      <a:pt x="0" y="1045137"/>
                    </a:lnTo>
                    <a:lnTo>
                      <a:pt x="1045137" y="0"/>
                    </a:lnTo>
                    <a:close/>
                  </a:path>
                </a:pathLst>
              </a:custGeom>
              <a:solidFill>
                <a:srgbClr val="E5DBD2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자유형 6"/>
              <p:cNvSpPr/>
              <p:nvPr/>
            </p:nvSpPr>
            <p:spPr>
              <a:xfrm>
                <a:off x="0" y="2"/>
                <a:ext cx="1045137" cy="801188"/>
              </a:xfrm>
              <a:custGeom>
                <a:avLst/>
                <a:gdLst>
                  <a:gd name="connsiteX0" fmla="*/ 0 w 1045137"/>
                  <a:gd name="connsiteY0" fmla="*/ 0 h 1045137"/>
                  <a:gd name="connsiteX1" fmla="*/ 1045137 w 1045137"/>
                  <a:gd name="connsiteY1" fmla="*/ 0 h 1045137"/>
                  <a:gd name="connsiteX2" fmla="*/ 0 w 1045137"/>
                  <a:gd name="connsiteY2" fmla="*/ 1045137 h 1045137"/>
                  <a:gd name="connsiteX3" fmla="*/ 0 w 1045137"/>
                  <a:gd name="connsiteY3" fmla="*/ 0 h 1045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5137" h="1045137">
                    <a:moveTo>
                      <a:pt x="0" y="0"/>
                    </a:moveTo>
                    <a:lnTo>
                      <a:pt x="1045137" y="0"/>
                    </a:lnTo>
                    <a:lnTo>
                      <a:pt x="0" y="1045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3435B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자유형 4"/>
            <p:cNvSpPr/>
            <p:nvPr/>
          </p:nvSpPr>
          <p:spPr>
            <a:xfrm rot="10800000">
              <a:off x="7863840" y="5930537"/>
              <a:ext cx="1280160" cy="927462"/>
            </a:xfrm>
            <a:custGeom>
              <a:avLst/>
              <a:gdLst>
                <a:gd name="connsiteX0" fmla="*/ 1045137 w 1203593"/>
                <a:gd name="connsiteY0" fmla="*/ 0 h 1203593"/>
                <a:gd name="connsiteX1" fmla="*/ 1203593 w 1203593"/>
                <a:gd name="connsiteY1" fmla="*/ 0 h 1203593"/>
                <a:gd name="connsiteX2" fmla="*/ 0 w 1203593"/>
                <a:gd name="connsiteY2" fmla="*/ 1203593 h 1203593"/>
                <a:gd name="connsiteX3" fmla="*/ 0 w 1203593"/>
                <a:gd name="connsiteY3" fmla="*/ 1045137 h 1203593"/>
                <a:gd name="connsiteX4" fmla="*/ 1045137 w 1203593"/>
                <a:gd name="connsiteY4" fmla="*/ 0 h 120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3593" h="1203593">
                  <a:moveTo>
                    <a:pt x="1045137" y="0"/>
                  </a:moveTo>
                  <a:lnTo>
                    <a:pt x="1203593" y="0"/>
                  </a:lnTo>
                  <a:lnTo>
                    <a:pt x="0" y="1203593"/>
                  </a:lnTo>
                  <a:lnTo>
                    <a:pt x="0" y="1045137"/>
                  </a:lnTo>
                  <a:lnTo>
                    <a:pt x="1045137" y="0"/>
                  </a:lnTo>
                  <a:close/>
                </a:path>
              </a:pathLst>
            </a:custGeom>
            <a:solidFill>
              <a:srgbClr val="E5DBD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엔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4" name="직사각형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E5DB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0" y="3429000"/>
              <a:ext cx="9144000" cy="0"/>
            </a:xfrm>
            <a:prstGeom prst="line">
              <a:avLst/>
            </a:prstGeom>
            <a:ln>
              <a:solidFill>
                <a:srgbClr val="4343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그룹 18"/>
            <p:cNvGrpSpPr/>
            <p:nvPr/>
          </p:nvGrpSpPr>
          <p:grpSpPr>
            <a:xfrm>
              <a:off x="2217199" y="2171700"/>
              <a:ext cx="4709602" cy="2514600"/>
              <a:chOff x="2217199" y="1074199"/>
              <a:chExt cx="4709602" cy="4709602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2217199" y="1074199"/>
                <a:ext cx="4709602" cy="4709602"/>
              </a:xfrm>
              <a:prstGeom prst="rect">
                <a:avLst/>
              </a:prstGeom>
              <a:solidFill>
                <a:srgbClr val="E5DBD2"/>
              </a:solidFill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2379216" y="1377469"/>
                <a:ext cx="4385568" cy="4103062"/>
              </a:xfrm>
              <a:prstGeom prst="rect">
                <a:avLst/>
              </a:prstGeom>
              <a:solidFill>
                <a:srgbClr val="43435B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396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81250" y="1359978"/>
            <a:ext cx="4381500" cy="3389108"/>
          </a:xfrm>
          <a:prstGeom prst="rect">
            <a:avLst/>
          </a:prstGeom>
          <a:noFill/>
        </p:spPr>
        <p:txBody>
          <a:bodyPr wrap="squar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3200" b="1" dirty="0">
                <a:solidFill>
                  <a:srgbClr val="FFC000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Quantum cosmology</a:t>
            </a:r>
          </a:p>
          <a:p>
            <a:pPr algn="ctr"/>
            <a:r>
              <a:rPr lang="en-US" altLang="ko-KR" sz="3200" b="1" dirty="0">
                <a:solidFill>
                  <a:schemeClr val="bg1">
                    <a:lumMod val="65000"/>
                  </a:scheme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with</a:t>
            </a:r>
          </a:p>
          <a:p>
            <a:pPr algn="ctr"/>
            <a:r>
              <a:rPr lang="en-US" altLang="ko-KR" sz="32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canonical quantization of gravity</a:t>
            </a:r>
            <a:endParaRPr lang="en-US" altLang="ko-KR" sz="1400" b="1" dirty="0">
              <a:solidFill>
                <a:schemeClr val="bg1">
                  <a:lumMod val="65000"/>
                </a:schemeClr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  <a:p>
            <a:pPr algn="ctr"/>
            <a:endParaRPr lang="en-US" altLang="ko-KR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ko-KR" b="1" dirty="0">
                <a:solidFill>
                  <a:schemeClr val="bg1"/>
                </a:solidFill>
                <a:latin typeface="+mn-ea"/>
              </a:rPr>
              <a:t>Dong-</a:t>
            </a:r>
            <a:r>
              <a:rPr lang="en-US" altLang="ko-KR" b="1" dirty="0" err="1">
                <a:solidFill>
                  <a:schemeClr val="bg1"/>
                </a:solidFill>
                <a:latin typeface="+mn-ea"/>
              </a:rPr>
              <a:t>han</a:t>
            </a:r>
            <a:r>
              <a:rPr lang="en-US" altLang="ko-KR" b="1" dirty="0">
                <a:solidFill>
                  <a:schemeClr val="bg1"/>
                </a:solidFill>
                <a:latin typeface="+mn-ea"/>
              </a:rPr>
              <a:t> Yeom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n-ea"/>
              </a:rPr>
              <a:t>APCTP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37028" y="4598918"/>
            <a:ext cx="1069944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>
                <a:solidFill>
                  <a:schemeClr val="bg1">
                    <a:lumMod val="75000"/>
                  </a:schemeClr>
                </a:solidFill>
                <a:latin typeface="+mn-ea"/>
              </a:rPr>
              <a:t>2018. 6. 18.</a:t>
            </a:r>
            <a:endParaRPr lang="ko-KR" altLang="en-US" sz="1400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4962654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ea"/>
              </a:rPr>
              <a:t>Based on Brahma and DY, in preparation</a:t>
            </a:r>
            <a:endParaRPr lang="ko-KR" altLang="en-US" sz="1400" dirty="0">
              <a:solidFill>
                <a:schemeClr val="accent2">
                  <a:lumMod val="60000"/>
                  <a:lumOff val="4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7210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Two classes of constraints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043508" y="1340768"/>
                <a:ext cx="7128892" cy="2078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First class constraints: </a:t>
                </a:r>
                <a:r>
                  <a:rPr lang="en-US" altLang="ko-KR" sz="2000" dirty="0">
                    <a:solidFill>
                      <a:schemeClr val="tx1"/>
                    </a:solidFill>
                  </a:rPr>
                  <a:t>have such a structure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ko-K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  <m:sup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bSup>
                        <m:sSub>
                          <m:sSubPr>
                            <m:ctrlP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ko-K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ko-KR" sz="2000" dirty="0">
                    <a:solidFill>
                      <a:schemeClr val="tx1"/>
                    </a:solidFill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Second class constraints: </a:t>
                </a:r>
                <a:r>
                  <a:rPr lang="en-US" altLang="ko-KR" sz="2000" dirty="0">
                    <a:solidFill>
                      <a:schemeClr val="tx1"/>
                    </a:solidFill>
                  </a:rPr>
                  <a:t>Non-vanishing at the constraint space. Hence, must vanishing in the Dirac bracket.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08" y="1340768"/>
                <a:ext cx="7128892" cy="2078967"/>
              </a:xfrm>
              <a:prstGeom prst="rect">
                <a:avLst/>
              </a:prstGeom>
              <a:blipFill>
                <a:blip r:embed="rId2"/>
                <a:stretch>
                  <a:fillRect l="-855" b="-439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230EFBC-F922-41FD-A801-D3CEEE8311DD}"/>
                  </a:ext>
                </a:extLst>
              </p:cNvPr>
              <p:cNvSpPr txBox="1"/>
              <p:nvPr/>
            </p:nvSpPr>
            <p:spPr>
              <a:xfrm>
                <a:off x="1043508" y="3578830"/>
                <a:ext cx="7128892" cy="2802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ko-KR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40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en-US" altLang="ko-K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  <m:sSubSup>
                            <m:sSubSupPr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altLang="ko-KR" sz="24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  <m: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40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en-US" altLang="ko-K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altLang="ko-KR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ℒ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</m:oMath>
                  </m:oMathPara>
                </a14:m>
                <a:endParaRPr lang="en-US" altLang="ko-KR" sz="24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ko-KR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ko-K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altLang="ko-KR" sz="240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sup>
                          </m:sSup>
                          <m: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ko-KR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ko-KR" alt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altLang="ko-KR" sz="2000" dirty="0">
                  <a:solidFill>
                    <a:schemeClr val="tx1"/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:r>
                  <a:rPr lang="en-US" altLang="ko-KR" sz="2000" dirty="0">
                    <a:solidFill>
                      <a:srgbClr val="C00000"/>
                    </a:solidFill>
                  </a:rPr>
                  <a:t>H</a:t>
                </a:r>
                <a:r>
                  <a:rPr lang="en-US" altLang="ko-KR" sz="2000" dirty="0"/>
                  <a:t> and </a:t>
                </a:r>
                <a:r>
                  <a:rPr lang="en-US" altLang="ko-KR" sz="2000" dirty="0">
                    <a:solidFill>
                      <a:schemeClr val="accent5"/>
                    </a:solidFill>
                  </a:rPr>
                  <a:t>D</a:t>
                </a:r>
                <a:r>
                  <a:rPr lang="en-US" altLang="ko-KR" sz="2000" dirty="0"/>
                  <a:t> form the first class constraints.</a:t>
                </a:r>
              </a:p>
              <a:p>
                <a:pPr>
                  <a:lnSpc>
                    <a:spcPct val="150000"/>
                  </a:lnSpc>
                </a:pPr>
                <a:endParaRPr lang="en-US" altLang="ko-KR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230EFBC-F922-41FD-A801-D3CEEE831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08" y="3578830"/>
                <a:ext cx="7128892" cy="2802498"/>
              </a:xfrm>
              <a:prstGeom prst="rect">
                <a:avLst/>
              </a:prstGeom>
              <a:blipFill>
                <a:blip r:embed="rId3"/>
                <a:stretch>
                  <a:fillRect r="-8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046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Quantum constraint equations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01ECB2-C80C-4C31-A870-0C8782FE7720}"/>
                  </a:ext>
                </a:extLst>
              </p:cNvPr>
              <p:cNvSpPr txBox="1"/>
              <p:nvPr/>
            </p:nvSpPr>
            <p:spPr>
              <a:xfrm>
                <a:off x="1043508" y="1340768"/>
                <a:ext cx="7128892" cy="2350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C00000"/>
                    </a:solidFill>
                  </a:rPr>
                  <a:t>Hamiltonian constraint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ko-KR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</m:acc>
                    <m:r>
                      <m:rPr>
                        <m:sty m:val="p"/>
                      </m:rPr>
                      <a:rPr lang="el-GR" altLang="ko-K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Ψ</m:t>
                    </m:r>
                    <m:r>
                      <a:rPr lang="en-US" altLang="ko-K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ko-KR" sz="28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chemeClr val="accent5"/>
                    </a:solidFill>
                  </a:rPr>
                  <a:t>Diffeomorphism constraints:</a:t>
                </a:r>
                <a:r>
                  <a:rPr lang="en-US" altLang="ko-KR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000" dirty="0">
                    <a:solidFill>
                      <a:schemeClr val="tx1"/>
                    </a:solidFill>
                  </a:rPr>
                  <a:t>momentum constraints</a:t>
                </a:r>
                <a:endParaRPr lang="en-US" altLang="ko-KR" sz="11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80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ko-KR" sz="280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p>
                          <m:r>
                            <a:rPr lang="en-US" altLang="ko-KR" sz="280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l-GR" altLang="ko-KR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Ψ</m:t>
                      </m:r>
                      <m:r>
                        <a:rPr lang="en-US" altLang="ko-KR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ko-K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01ECB2-C80C-4C31-A870-0C8782FE7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08" y="1340768"/>
                <a:ext cx="7128892" cy="2350772"/>
              </a:xfrm>
              <a:prstGeom prst="rect">
                <a:avLst/>
              </a:prstGeom>
              <a:blipFill>
                <a:blip r:embed="rId2"/>
                <a:stretch>
                  <a:fillRect l="-8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608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9072506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LOST theorem and holonomic representation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508" y="1340768"/>
            <a:ext cx="7128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2000" dirty="0"/>
              <a:t>For </a:t>
            </a:r>
            <a:r>
              <a:rPr lang="en-US" altLang="ko-KR" sz="1600" dirty="0"/>
              <a:t>(kinematical)</a:t>
            </a:r>
            <a:r>
              <a:rPr lang="en-US" altLang="ko-KR" sz="2000" dirty="0"/>
              <a:t> quantum states that satisfy diffeomorphism constraints, the </a:t>
            </a:r>
            <a:r>
              <a:rPr lang="en-US" altLang="ko-KR" sz="2000" b="1" dirty="0"/>
              <a:t>holonomic representation</a:t>
            </a:r>
            <a:r>
              <a:rPr lang="en-US" altLang="ko-KR" sz="2000" dirty="0"/>
              <a:t> is the unique description.</a:t>
            </a:r>
          </a:p>
          <a:p>
            <a:pPr algn="just">
              <a:lnSpc>
                <a:spcPct val="150000"/>
              </a:lnSpc>
            </a:pPr>
            <a:endParaRPr lang="en-US" altLang="ko-KR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535996" y="1029531"/>
            <a:ext cx="4197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ea typeface="나눔손글씨 펜" pitchFamily="66" charset="-127"/>
              </a:rPr>
              <a:t>Lewandowski-</a:t>
            </a:r>
            <a:r>
              <a:rPr lang="en-US" altLang="ko-KR" sz="1400" dirty="0" err="1">
                <a:ea typeface="나눔손글씨 펜" pitchFamily="66" charset="-127"/>
              </a:rPr>
              <a:t>Okolow</a:t>
            </a:r>
            <a:r>
              <a:rPr lang="en-US" altLang="ko-KR" sz="1400" dirty="0">
                <a:ea typeface="나눔손글씨 펜" pitchFamily="66" charset="-127"/>
              </a:rPr>
              <a:t>-</a:t>
            </a:r>
            <a:r>
              <a:rPr lang="en-US" altLang="ko-KR" sz="1400" dirty="0" err="1">
                <a:ea typeface="나눔손글씨 펜" pitchFamily="66" charset="-127"/>
              </a:rPr>
              <a:t>Sahlmann</a:t>
            </a:r>
            <a:r>
              <a:rPr lang="en-US" altLang="ko-KR" sz="1400" dirty="0">
                <a:ea typeface="나눔손글씨 펜" pitchFamily="66" charset="-127"/>
              </a:rPr>
              <a:t>-Thiemann, 2006</a:t>
            </a:r>
          </a:p>
        </p:txBody>
      </p:sp>
      <p:pic>
        <p:nvPicPr>
          <p:cNvPr id="5" name="Picture 2" descr="loop quantum gravityì ëí ì´ë¯¸ì§ ê²ìê²°ê³¼">
            <a:extLst>
              <a:ext uri="{FF2B5EF4-FFF2-40B4-BE49-F238E27FC236}">
                <a16:creationId xmlns:a16="http://schemas.microsoft.com/office/drawing/2014/main" id="{513AA739-C826-4C07-9DCC-C0438194F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802" y="3057501"/>
            <a:ext cx="2312590" cy="317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25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8568450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Quantum corrections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508" y="1340768"/>
            <a:ext cx="712889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2000" dirty="0"/>
              <a:t>The loop representation implies the existence of a minimal length. Based on this, effectively we need two quantum corrections:</a:t>
            </a:r>
          </a:p>
          <a:p>
            <a:pPr algn="just">
              <a:lnSpc>
                <a:spcPct val="150000"/>
              </a:lnSpc>
            </a:pPr>
            <a:endParaRPr lang="en-US" altLang="ko-KR" sz="1100" dirty="0"/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altLang="ko-KR" sz="2000" b="1" dirty="0" err="1"/>
              <a:t>Holonomy</a:t>
            </a:r>
            <a:r>
              <a:rPr lang="en-US" altLang="ko-KR" sz="2000" b="1" dirty="0"/>
              <a:t> corrections: </a:t>
            </a:r>
            <a:r>
              <a:rPr lang="en-US" altLang="ko-KR" sz="1600" dirty="0"/>
              <a:t>corrections to conjugate momentum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altLang="ko-KR" sz="2000" b="1" dirty="0"/>
              <a:t>Inverse-triad corrections: </a:t>
            </a:r>
            <a:r>
              <a:rPr lang="en-US" altLang="ko-KR" sz="1600" dirty="0"/>
              <a:t>corrections to volume</a:t>
            </a:r>
          </a:p>
        </p:txBody>
      </p:sp>
    </p:spTree>
    <p:extLst>
      <p:ext uri="{BB962C8B-B14F-4D97-AF65-F5344CB8AC3E}">
        <p14:creationId xmlns:p14="http://schemas.microsoft.com/office/powerpoint/2010/main" val="112665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52905" y="2082791"/>
            <a:ext cx="5797073" cy="103998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3000" b="1" spc="-50" dirty="0" err="1">
                <a:solidFill>
                  <a:srgbClr val="F86B74"/>
                </a:solidFill>
                <a:latin typeface="+mn-ea"/>
              </a:rPr>
              <a:t>Hartle</a:t>
            </a:r>
            <a:r>
              <a:rPr lang="en-US" altLang="ko-KR" sz="3000" b="1" spc="-50" dirty="0">
                <a:solidFill>
                  <a:srgbClr val="F86B74"/>
                </a:solidFill>
                <a:latin typeface="+mn-ea"/>
              </a:rPr>
              <a:t>-Hawking wave function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95453" y="2185970"/>
            <a:ext cx="943206" cy="776307"/>
          </a:xfrm>
          <a:prstGeom prst="rect">
            <a:avLst/>
          </a:prstGeom>
          <a:noFill/>
        </p:spPr>
        <p:txBody>
          <a:bodyPr wrap="none" lIns="36000" tIns="36000" rIns="36000" rtlCol="0" anchor="ctr">
            <a:noAutofit/>
          </a:bodyPr>
          <a:lstStyle/>
          <a:p>
            <a:pPr algn="ctr">
              <a:spcAft>
                <a:spcPts val="1000"/>
              </a:spcAft>
              <a:buClr>
                <a:srgbClr val="977399"/>
              </a:buClr>
            </a:pPr>
            <a:r>
              <a:rPr lang="en-US" altLang="ko-KR" sz="6600" spc="-50" dirty="0">
                <a:solidFill>
                  <a:srgbClr val="E5DBD2"/>
                </a:solidFill>
                <a:latin typeface="+mn-ea"/>
              </a:rPr>
              <a:t>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2040" y="3162454"/>
            <a:ext cx="3852428" cy="482570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err="1">
                <a:latin typeface="+mn-ea"/>
              </a:rPr>
              <a:t>Hartle</a:t>
            </a:r>
            <a:r>
              <a:rPr lang="en-US" altLang="ko-KR" sz="1400" dirty="0">
                <a:latin typeface="+mn-ea"/>
              </a:rPr>
              <a:t> and Hawking, 1983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995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Euclidean path-integral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4932040" y="3861048"/>
            <a:ext cx="2448272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121992" y="4941168"/>
                <a:ext cx="43120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92" y="4941168"/>
                <a:ext cx="431208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5942" y="1325330"/>
                <a:ext cx="3304815" cy="8490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</m:d>
                    <m:r>
                      <a:rPr lang="en-US" altLang="ko-K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𝒋</m:t>
                            </m:r>
                          </m:sup>
                        </m:sSup>
                      </m:sub>
                      <m:sup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𝑫𝒈𝑫</m:t>
                        </m:r>
                        <m:r>
                          <a:rPr lang="ko-KR" altLang="en-US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</m:nary>
                    <m:sSup>
                      <m:sSupPr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sup>
                    </m:sSup>
                  </m:oMath>
                </a14:m>
                <a:r>
                  <a:rPr lang="ko-KR" altLang="en-US" sz="2000" b="1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42" y="1325330"/>
                <a:ext cx="3304815" cy="849015"/>
              </a:xfrm>
              <a:prstGeom prst="rect">
                <a:avLst/>
              </a:prstGeom>
              <a:blipFill>
                <a:blip r:embed="rId3"/>
                <a:stretch>
                  <a:fillRect l="-921" t="-48571" b="-1221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91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Euclidean path-integral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5942" y="1325330"/>
                <a:ext cx="3304815" cy="8490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</m:d>
                    <m:r>
                      <a:rPr lang="en-US" altLang="ko-K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𝒋</m:t>
                            </m:r>
                          </m:sup>
                        </m:sSup>
                      </m:sub>
                      <m:sup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𝑫𝒈𝑫</m:t>
                        </m:r>
                        <m:r>
                          <a:rPr lang="ko-KR" altLang="en-US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</m:nary>
                    <m:sSup>
                      <m:sSupPr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sup>
                    </m:sSup>
                  </m:oMath>
                </a14:m>
                <a:r>
                  <a:rPr lang="ko-KR" altLang="en-US" sz="2000" b="1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42" y="1325330"/>
                <a:ext cx="3304815" cy="849015"/>
              </a:xfrm>
              <a:prstGeom prst="rect">
                <a:avLst/>
              </a:prstGeom>
              <a:blipFill>
                <a:blip r:embed="rId2"/>
                <a:stretch>
                  <a:fillRect l="-921" t="-48571" b="-1221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직선 연결선 13"/>
          <p:cNvCxnSpPr/>
          <p:nvPr/>
        </p:nvCxnSpPr>
        <p:spPr>
          <a:xfrm>
            <a:off x="4932040" y="1556792"/>
            <a:ext cx="0" cy="4536504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121992" y="4941168"/>
                <a:ext cx="43120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92" y="4941168"/>
                <a:ext cx="431208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직선 연결선 17"/>
          <p:cNvCxnSpPr/>
          <p:nvPr/>
        </p:nvCxnSpPr>
        <p:spPr>
          <a:xfrm flipV="1">
            <a:off x="4932040" y="3861048"/>
            <a:ext cx="2448272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 flipH="1" flipV="1">
            <a:off x="4932040" y="1556792"/>
            <a:ext cx="2465364" cy="23179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302221" y="1412776"/>
                <a:ext cx="637932" cy="566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21" y="1412776"/>
                <a:ext cx="637932" cy="5665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545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Euclidean path-integral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5942" y="1325330"/>
                <a:ext cx="3304815" cy="8490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</m:d>
                    <m:r>
                      <a:rPr lang="en-US" altLang="ko-KR" sz="2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𝒋</m:t>
                            </m:r>
                          </m:sup>
                        </m:sSup>
                      </m:sub>
                      <m:sup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𝑫𝒈𝑫</m:t>
                        </m:r>
                        <m:r>
                          <a:rPr lang="ko-KR" altLang="en-US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</m:nary>
                    <m:sSup>
                      <m:sSupPr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sub>
                        </m:sSub>
                      </m:sup>
                    </m:sSup>
                  </m:oMath>
                </a14:m>
                <a:r>
                  <a:rPr lang="ko-KR" altLang="en-US" sz="2000" b="1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42" y="1325330"/>
                <a:ext cx="3304815" cy="849015"/>
              </a:xfrm>
              <a:prstGeom prst="rect">
                <a:avLst/>
              </a:prstGeom>
              <a:blipFill>
                <a:blip r:embed="rId2"/>
                <a:stretch>
                  <a:fillRect l="-921" t="-48571" b="-1221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직선 연결선 13"/>
          <p:cNvCxnSpPr/>
          <p:nvPr/>
        </p:nvCxnSpPr>
        <p:spPr>
          <a:xfrm>
            <a:off x="4932040" y="1556792"/>
            <a:ext cx="0" cy="4536504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121992" y="4941168"/>
                <a:ext cx="43120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92" y="4941168"/>
                <a:ext cx="431208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549600" y="1407546"/>
                <a:ext cx="591444" cy="5681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p>
                      </m:sSup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600" y="1407546"/>
                <a:ext cx="591444" cy="5681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92280" y="1628800"/>
                <a:ext cx="1440160" cy="943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600" b="1" i="1" smtClean="0">
                          <a:solidFill>
                            <a:srgbClr val="EEECE1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</a:rPr>
                        <m:t> |</m:t>
                      </m:r>
                      <m:r>
                        <a:rPr lang="en-US" altLang="ko-KR" sz="1600" b="1" i="1" smtClean="0">
                          <a:solidFill>
                            <a:srgbClr val="EEECE1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altLang="ko-KR" sz="1600" b="1" i="1" smtClean="0">
                          <a:solidFill>
                            <a:srgbClr val="EEECE1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</a:rPr>
                        <m:t>⟩=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1" i="1" smtClean="0">
                              <a:solidFill>
                                <a:srgbClr val="EEECE1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1" i="1" smtClean="0">
                              <a:solidFill>
                                <a:srgbClr val="EEECE1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ko-KR" sz="1600" b="1" i="1" smtClean="0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1" i="1" smtClean="0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altLang="ko-KR" sz="1600" b="1" i="1" smtClean="0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  <m:r>
                            <a:rPr lang="en-US" altLang="ko-KR" sz="1600" b="1" i="1" smtClean="0">
                              <a:solidFill>
                                <a:srgbClr val="EEECE1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altLang="ko-KR" sz="1600" b="1" i="1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600" b="1" i="1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altLang="ko-KR" sz="1600" b="1" i="1" smtClean="0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p>
                          </m:sSup>
                          <m:r>
                            <a:rPr lang="en-US" altLang="ko-KR" sz="1600" b="1" i="1">
                              <a:solidFill>
                                <a:srgbClr val="EEECE1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⟩</m:t>
                          </m:r>
                        </m:e>
                      </m:nary>
                    </m:oMath>
                  </m:oMathPara>
                </a14:m>
                <a:endParaRPr lang="ko-KR" altLang="en-US" sz="3200" b="1" dirty="0">
                  <a:solidFill>
                    <a:srgbClr val="EEECE1">
                      <a:lumMod val="5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1628800"/>
                <a:ext cx="1440160" cy="9432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직선 연결선 17"/>
          <p:cNvCxnSpPr/>
          <p:nvPr/>
        </p:nvCxnSpPr>
        <p:spPr>
          <a:xfrm flipV="1">
            <a:off x="4932040" y="3861048"/>
            <a:ext cx="2448272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H="1">
            <a:off x="6012344" y="1421229"/>
            <a:ext cx="306434" cy="115084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 flipH="1">
            <a:off x="5749478" y="1441911"/>
            <a:ext cx="181050" cy="86183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flipH="1">
            <a:off x="5659967" y="1429682"/>
            <a:ext cx="129738" cy="77897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 flipH="1">
            <a:off x="5508104" y="1412776"/>
            <a:ext cx="113086" cy="72008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>
            <a:endCxn id="29" idx="0"/>
          </p:cNvCxnSpPr>
          <p:nvPr/>
        </p:nvCxnSpPr>
        <p:spPr>
          <a:xfrm flipH="1" flipV="1">
            <a:off x="5621187" y="1412776"/>
            <a:ext cx="1776222" cy="2434622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flipH="1" flipV="1">
            <a:off x="5940152" y="1423898"/>
            <a:ext cx="1457252" cy="242350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flipH="1" flipV="1">
            <a:off x="5796136" y="1412776"/>
            <a:ext cx="1601268" cy="2448272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flipH="1" flipV="1">
            <a:off x="6328400" y="1412776"/>
            <a:ext cx="1069004" cy="24482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 flipH="1" flipV="1">
            <a:off x="4932040" y="1556792"/>
            <a:ext cx="2465364" cy="23179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02221" y="1412776"/>
                <a:ext cx="637932" cy="566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21" y="1412776"/>
                <a:ext cx="637932" cy="5665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581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Euclidean path-integral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cxnSp>
        <p:nvCxnSpPr>
          <p:cNvPr id="30" name="직선 연결선 29"/>
          <p:cNvCxnSpPr/>
          <p:nvPr/>
        </p:nvCxnSpPr>
        <p:spPr>
          <a:xfrm flipH="1">
            <a:off x="5508104" y="1412776"/>
            <a:ext cx="113086" cy="72008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 flipH="1">
            <a:off x="5659967" y="1429682"/>
            <a:ext cx="129738" cy="77897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 flipH="1">
            <a:off x="5749478" y="1441911"/>
            <a:ext cx="181050" cy="86183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flipH="1">
            <a:off x="6012344" y="1421229"/>
            <a:ext cx="306434" cy="115084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자유형 33"/>
          <p:cNvSpPr/>
          <p:nvPr/>
        </p:nvSpPr>
        <p:spPr>
          <a:xfrm>
            <a:off x="4926844" y="3109497"/>
            <a:ext cx="2449773" cy="1476150"/>
          </a:xfrm>
          <a:custGeom>
            <a:avLst/>
            <a:gdLst>
              <a:gd name="connsiteX0" fmla="*/ 302400 w 2752173"/>
              <a:gd name="connsiteY0" fmla="*/ 16111 h 1506180"/>
              <a:gd name="connsiteX1" fmla="*/ 309224 w 2752173"/>
              <a:gd name="connsiteY1" fmla="*/ 1490069 h 1506180"/>
              <a:gd name="connsiteX2" fmla="*/ 2752173 w 2752173"/>
              <a:gd name="connsiteY2" fmla="*/ 753090 h 1506180"/>
              <a:gd name="connsiteX3" fmla="*/ 302400 w 2752173"/>
              <a:gd name="connsiteY3" fmla="*/ 16111 h 1506180"/>
              <a:gd name="connsiteX0" fmla="*/ 177459 w 2627232"/>
              <a:gd name="connsiteY0" fmla="*/ 76392 h 1566461"/>
              <a:gd name="connsiteX1" fmla="*/ 184283 w 2627232"/>
              <a:gd name="connsiteY1" fmla="*/ 1550350 h 1566461"/>
              <a:gd name="connsiteX2" fmla="*/ 2627232 w 2627232"/>
              <a:gd name="connsiteY2" fmla="*/ 813371 h 1566461"/>
              <a:gd name="connsiteX3" fmla="*/ 177459 w 2627232"/>
              <a:gd name="connsiteY3" fmla="*/ 76392 h 1566461"/>
              <a:gd name="connsiteX0" fmla="*/ 1653 w 2451426"/>
              <a:gd name="connsiteY0" fmla="*/ 76392 h 1566461"/>
              <a:gd name="connsiteX1" fmla="*/ 8477 w 2451426"/>
              <a:gd name="connsiteY1" fmla="*/ 1550350 h 1566461"/>
              <a:gd name="connsiteX2" fmla="*/ 2451426 w 2451426"/>
              <a:gd name="connsiteY2" fmla="*/ 813371 h 1566461"/>
              <a:gd name="connsiteX3" fmla="*/ 1653 w 2451426"/>
              <a:gd name="connsiteY3" fmla="*/ 76392 h 1566461"/>
              <a:gd name="connsiteX0" fmla="*/ 37920 w 2487693"/>
              <a:gd name="connsiteY0" fmla="*/ 71747 h 1561816"/>
              <a:gd name="connsiteX1" fmla="*/ 44744 w 2487693"/>
              <a:gd name="connsiteY1" fmla="*/ 1545705 h 1561816"/>
              <a:gd name="connsiteX2" fmla="*/ 2487693 w 2487693"/>
              <a:gd name="connsiteY2" fmla="*/ 808726 h 1561816"/>
              <a:gd name="connsiteX3" fmla="*/ 37920 w 2487693"/>
              <a:gd name="connsiteY3" fmla="*/ 71747 h 1561816"/>
              <a:gd name="connsiteX0" fmla="*/ 4618 w 2454391"/>
              <a:gd name="connsiteY0" fmla="*/ 64898 h 1554967"/>
              <a:gd name="connsiteX1" fmla="*/ 11442 w 2454391"/>
              <a:gd name="connsiteY1" fmla="*/ 1538856 h 1554967"/>
              <a:gd name="connsiteX2" fmla="*/ 2454391 w 2454391"/>
              <a:gd name="connsiteY2" fmla="*/ 801877 h 1554967"/>
              <a:gd name="connsiteX3" fmla="*/ 4618 w 2454391"/>
              <a:gd name="connsiteY3" fmla="*/ 64898 h 1554967"/>
              <a:gd name="connsiteX0" fmla="*/ 4618 w 2455464"/>
              <a:gd name="connsiteY0" fmla="*/ 68801 h 1560332"/>
              <a:gd name="connsiteX1" fmla="*/ 11442 w 2455464"/>
              <a:gd name="connsiteY1" fmla="*/ 1542759 h 1560332"/>
              <a:gd name="connsiteX2" fmla="*/ 2454391 w 2455464"/>
              <a:gd name="connsiteY2" fmla="*/ 805780 h 1560332"/>
              <a:gd name="connsiteX3" fmla="*/ 4618 w 2455464"/>
              <a:gd name="connsiteY3" fmla="*/ 68801 h 1560332"/>
              <a:gd name="connsiteX0" fmla="*/ 4618 w 2471163"/>
              <a:gd name="connsiteY0" fmla="*/ 61752 h 1550704"/>
              <a:gd name="connsiteX1" fmla="*/ 11442 w 2471163"/>
              <a:gd name="connsiteY1" fmla="*/ 1535710 h 1550704"/>
              <a:gd name="connsiteX2" fmla="*/ 2454391 w 2471163"/>
              <a:gd name="connsiteY2" fmla="*/ 798731 h 1550704"/>
              <a:gd name="connsiteX3" fmla="*/ 4618 w 2471163"/>
              <a:gd name="connsiteY3" fmla="*/ 61752 h 1550704"/>
              <a:gd name="connsiteX0" fmla="*/ 4618 w 2456965"/>
              <a:gd name="connsiteY0" fmla="*/ 59571 h 1547778"/>
              <a:gd name="connsiteX1" fmla="*/ 11442 w 2456965"/>
              <a:gd name="connsiteY1" fmla="*/ 1533529 h 1547778"/>
              <a:gd name="connsiteX2" fmla="*/ 2454391 w 2456965"/>
              <a:gd name="connsiteY2" fmla="*/ 796550 h 1547778"/>
              <a:gd name="connsiteX3" fmla="*/ 4618 w 2456965"/>
              <a:gd name="connsiteY3" fmla="*/ 59571 h 1547778"/>
              <a:gd name="connsiteX0" fmla="*/ 25 w 2452352"/>
              <a:gd name="connsiteY0" fmla="*/ 61714 h 1549921"/>
              <a:gd name="connsiteX1" fmla="*/ 6849 w 2452352"/>
              <a:gd name="connsiteY1" fmla="*/ 1535672 h 1549921"/>
              <a:gd name="connsiteX2" fmla="*/ 2449798 w 2452352"/>
              <a:gd name="connsiteY2" fmla="*/ 798693 h 1549921"/>
              <a:gd name="connsiteX3" fmla="*/ 25 w 2452352"/>
              <a:gd name="connsiteY3" fmla="*/ 61714 h 1549921"/>
              <a:gd name="connsiteX0" fmla="*/ 2 w 2452336"/>
              <a:gd name="connsiteY0" fmla="*/ 63876 h 1552083"/>
              <a:gd name="connsiteX1" fmla="*/ 6826 w 2452336"/>
              <a:gd name="connsiteY1" fmla="*/ 1537834 h 1552083"/>
              <a:gd name="connsiteX2" fmla="*/ 2449775 w 2452336"/>
              <a:gd name="connsiteY2" fmla="*/ 800855 h 1552083"/>
              <a:gd name="connsiteX3" fmla="*/ 2 w 2452336"/>
              <a:gd name="connsiteY3" fmla="*/ 63876 h 1552083"/>
              <a:gd name="connsiteX0" fmla="*/ 2 w 2452336"/>
              <a:gd name="connsiteY0" fmla="*/ 63876 h 1552083"/>
              <a:gd name="connsiteX1" fmla="*/ 6826 w 2452336"/>
              <a:gd name="connsiteY1" fmla="*/ 1537834 h 1552083"/>
              <a:gd name="connsiteX2" fmla="*/ 2449775 w 2452336"/>
              <a:gd name="connsiteY2" fmla="*/ 800855 h 1552083"/>
              <a:gd name="connsiteX3" fmla="*/ 2 w 2452336"/>
              <a:gd name="connsiteY3" fmla="*/ 63876 h 1552083"/>
              <a:gd name="connsiteX0" fmla="*/ 95537 w 2548103"/>
              <a:gd name="connsiteY0" fmla="*/ 30 h 1488237"/>
              <a:gd name="connsiteX1" fmla="*/ 102361 w 2548103"/>
              <a:gd name="connsiteY1" fmla="*/ 1473988 h 1488237"/>
              <a:gd name="connsiteX2" fmla="*/ 2545310 w 2548103"/>
              <a:gd name="connsiteY2" fmla="*/ 737009 h 1488237"/>
              <a:gd name="connsiteX3" fmla="*/ 95537 w 2548103"/>
              <a:gd name="connsiteY3" fmla="*/ 30 h 1488237"/>
              <a:gd name="connsiteX0" fmla="*/ 80375 w 2532902"/>
              <a:gd name="connsiteY0" fmla="*/ 12899 h 1501106"/>
              <a:gd name="connsiteX1" fmla="*/ 87199 w 2532902"/>
              <a:gd name="connsiteY1" fmla="*/ 1486857 h 1501106"/>
              <a:gd name="connsiteX2" fmla="*/ 2530148 w 2532902"/>
              <a:gd name="connsiteY2" fmla="*/ 749878 h 1501106"/>
              <a:gd name="connsiteX3" fmla="*/ 80375 w 2532902"/>
              <a:gd name="connsiteY3" fmla="*/ 12899 h 1501106"/>
              <a:gd name="connsiteX0" fmla="*/ 80375 w 2532902"/>
              <a:gd name="connsiteY0" fmla="*/ 12899 h 1501106"/>
              <a:gd name="connsiteX1" fmla="*/ 87199 w 2532902"/>
              <a:gd name="connsiteY1" fmla="*/ 1486857 h 1501106"/>
              <a:gd name="connsiteX2" fmla="*/ 2530148 w 2532902"/>
              <a:gd name="connsiteY2" fmla="*/ 749878 h 1501106"/>
              <a:gd name="connsiteX3" fmla="*/ 80375 w 2532902"/>
              <a:gd name="connsiteY3" fmla="*/ 12899 h 1501106"/>
              <a:gd name="connsiteX0" fmla="*/ 0 w 2452527"/>
              <a:gd name="connsiteY0" fmla="*/ 12899 h 1501106"/>
              <a:gd name="connsiteX1" fmla="*/ 6824 w 2452527"/>
              <a:gd name="connsiteY1" fmla="*/ 1486857 h 1501106"/>
              <a:gd name="connsiteX2" fmla="*/ 2449773 w 2452527"/>
              <a:gd name="connsiteY2" fmla="*/ 749878 h 1501106"/>
              <a:gd name="connsiteX3" fmla="*/ 0 w 2452527"/>
              <a:gd name="connsiteY3" fmla="*/ 12899 h 1501106"/>
              <a:gd name="connsiteX0" fmla="*/ 0 w 2453047"/>
              <a:gd name="connsiteY0" fmla="*/ 15647 h 1503854"/>
              <a:gd name="connsiteX1" fmla="*/ 6824 w 2453047"/>
              <a:gd name="connsiteY1" fmla="*/ 1489605 h 1503854"/>
              <a:gd name="connsiteX2" fmla="*/ 2449773 w 2453047"/>
              <a:gd name="connsiteY2" fmla="*/ 752626 h 1503854"/>
              <a:gd name="connsiteX3" fmla="*/ 0 w 2453047"/>
              <a:gd name="connsiteY3" fmla="*/ 15647 h 1503854"/>
              <a:gd name="connsiteX0" fmla="*/ 0 w 2453047"/>
              <a:gd name="connsiteY0" fmla="*/ 15647 h 1503854"/>
              <a:gd name="connsiteX1" fmla="*/ 6824 w 2453047"/>
              <a:gd name="connsiteY1" fmla="*/ 1489605 h 1503854"/>
              <a:gd name="connsiteX2" fmla="*/ 2449773 w 2453047"/>
              <a:gd name="connsiteY2" fmla="*/ 752626 h 1503854"/>
              <a:gd name="connsiteX3" fmla="*/ 0 w 2453047"/>
              <a:gd name="connsiteY3" fmla="*/ 15647 h 1503854"/>
              <a:gd name="connsiteX0" fmla="*/ 0 w 2449773"/>
              <a:gd name="connsiteY0" fmla="*/ 17340 h 1505547"/>
              <a:gd name="connsiteX1" fmla="*/ 6824 w 2449773"/>
              <a:gd name="connsiteY1" fmla="*/ 1491298 h 1505547"/>
              <a:gd name="connsiteX2" fmla="*/ 2449773 w 2449773"/>
              <a:gd name="connsiteY2" fmla="*/ 754319 h 1505547"/>
              <a:gd name="connsiteX3" fmla="*/ 0 w 2449773"/>
              <a:gd name="connsiteY3" fmla="*/ 17340 h 1505547"/>
              <a:gd name="connsiteX0" fmla="*/ 0 w 2449773"/>
              <a:gd name="connsiteY0" fmla="*/ 17340 h 1506832"/>
              <a:gd name="connsiteX1" fmla="*/ 6824 w 2449773"/>
              <a:gd name="connsiteY1" fmla="*/ 1491298 h 1506832"/>
              <a:gd name="connsiteX2" fmla="*/ 2449773 w 2449773"/>
              <a:gd name="connsiteY2" fmla="*/ 754319 h 1506832"/>
              <a:gd name="connsiteX3" fmla="*/ 0 w 2449773"/>
              <a:gd name="connsiteY3" fmla="*/ 17340 h 1506832"/>
              <a:gd name="connsiteX0" fmla="*/ 0 w 2449773"/>
              <a:gd name="connsiteY0" fmla="*/ 17340 h 1491298"/>
              <a:gd name="connsiteX1" fmla="*/ 6824 w 2449773"/>
              <a:gd name="connsiteY1" fmla="*/ 1491298 h 1491298"/>
              <a:gd name="connsiteX2" fmla="*/ 2449773 w 2449773"/>
              <a:gd name="connsiteY2" fmla="*/ 754319 h 1491298"/>
              <a:gd name="connsiteX3" fmla="*/ 0 w 2449773"/>
              <a:gd name="connsiteY3" fmla="*/ 17340 h 1491298"/>
              <a:gd name="connsiteX0" fmla="*/ 0 w 2449773"/>
              <a:gd name="connsiteY0" fmla="*/ 2192 h 1476150"/>
              <a:gd name="connsiteX1" fmla="*/ 6824 w 2449773"/>
              <a:gd name="connsiteY1" fmla="*/ 1476150 h 1476150"/>
              <a:gd name="connsiteX2" fmla="*/ 2449773 w 2449773"/>
              <a:gd name="connsiteY2" fmla="*/ 739171 h 1476150"/>
              <a:gd name="connsiteX3" fmla="*/ 0 w 2449773"/>
              <a:gd name="connsiteY3" fmla="*/ 2192 h 147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773" h="1476150">
                <a:moveTo>
                  <a:pt x="0" y="2192"/>
                </a:moveTo>
                <a:cubicBezTo>
                  <a:pt x="2276" y="220558"/>
                  <a:pt x="1138" y="1175899"/>
                  <a:pt x="6824" y="1476150"/>
                </a:cubicBezTo>
                <a:cubicBezTo>
                  <a:pt x="1302223" y="1448854"/>
                  <a:pt x="2287138" y="959810"/>
                  <a:pt x="2449773" y="739171"/>
                </a:cubicBezTo>
                <a:cubicBezTo>
                  <a:pt x="2230272" y="504884"/>
                  <a:pt x="1205551" y="-38754"/>
                  <a:pt x="0" y="219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5" name="자유형 34"/>
          <p:cNvSpPr/>
          <p:nvPr/>
        </p:nvSpPr>
        <p:spPr>
          <a:xfrm>
            <a:off x="4933950" y="3105150"/>
            <a:ext cx="2447925" cy="733425"/>
          </a:xfrm>
          <a:custGeom>
            <a:avLst/>
            <a:gdLst>
              <a:gd name="connsiteX0" fmla="*/ 0 w 2447925"/>
              <a:gd name="connsiteY0" fmla="*/ 0 h 733425"/>
              <a:gd name="connsiteX1" fmla="*/ 2447925 w 2447925"/>
              <a:gd name="connsiteY1" fmla="*/ 733425 h 733425"/>
              <a:gd name="connsiteX0" fmla="*/ 0 w 2447925"/>
              <a:gd name="connsiteY0" fmla="*/ 0 h 733425"/>
              <a:gd name="connsiteX1" fmla="*/ 2447925 w 2447925"/>
              <a:gd name="connsiteY1" fmla="*/ 733425 h 733425"/>
              <a:gd name="connsiteX0" fmla="*/ 0 w 2447925"/>
              <a:gd name="connsiteY0" fmla="*/ 0 h 733425"/>
              <a:gd name="connsiteX1" fmla="*/ 2447925 w 2447925"/>
              <a:gd name="connsiteY1" fmla="*/ 733425 h 733425"/>
              <a:gd name="connsiteX0" fmla="*/ 0 w 2447925"/>
              <a:gd name="connsiteY0" fmla="*/ 0 h 733425"/>
              <a:gd name="connsiteX1" fmla="*/ 2447925 w 2447925"/>
              <a:gd name="connsiteY1" fmla="*/ 733425 h 733425"/>
              <a:gd name="connsiteX0" fmla="*/ 0 w 2447925"/>
              <a:gd name="connsiteY0" fmla="*/ 0 h 733425"/>
              <a:gd name="connsiteX1" fmla="*/ 2447925 w 2447925"/>
              <a:gd name="connsiteY1" fmla="*/ 733425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47925" h="733425">
                <a:moveTo>
                  <a:pt x="0" y="0"/>
                </a:moveTo>
                <a:cubicBezTo>
                  <a:pt x="1520825" y="34925"/>
                  <a:pt x="1993900" y="450850"/>
                  <a:pt x="2447925" y="733425"/>
                </a:cubicBezTo>
              </a:path>
            </a:pathLst>
          </a:cu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자유형 35"/>
          <p:cNvSpPr/>
          <p:nvPr/>
        </p:nvSpPr>
        <p:spPr>
          <a:xfrm flipV="1">
            <a:off x="4932040" y="3847703"/>
            <a:ext cx="2447925" cy="733425"/>
          </a:xfrm>
          <a:custGeom>
            <a:avLst/>
            <a:gdLst>
              <a:gd name="connsiteX0" fmla="*/ 0 w 2447925"/>
              <a:gd name="connsiteY0" fmla="*/ 0 h 733425"/>
              <a:gd name="connsiteX1" fmla="*/ 2447925 w 2447925"/>
              <a:gd name="connsiteY1" fmla="*/ 733425 h 733425"/>
              <a:gd name="connsiteX0" fmla="*/ 0 w 2447925"/>
              <a:gd name="connsiteY0" fmla="*/ 0 h 733425"/>
              <a:gd name="connsiteX1" fmla="*/ 2447925 w 2447925"/>
              <a:gd name="connsiteY1" fmla="*/ 733425 h 733425"/>
              <a:gd name="connsiteX0" fmla="*/ 0 w 2447925"/>
              <a:gd name="connsiteY0" fmla="*/ 0 h 733425"/>
              <a:gd name="connsiteX1" fmla="*/ 2447925 w 2447925"/>
              <a:gd name="connsiteY1" fmla="*/ 733425 h 733425"/>
              <a:gd name="connsiteX0" fmla="*/ 0 w 2447925"/>
              <a:gd name="connsiteY0" fmla="*/ 0 h 733425"/>
              <a:gd name="connsiteX1" fmla="*/ 2447925 w 2447925"/>
              <a:gd name="connsiteY1" fmla="*/ 733425 h 733425"/>
              <a:gd name="connsiteX0" fmla="*/ 0 w 2447925"/>
              <a:gd name="connsiteY0" fmla="*/ 0 h 733425"/>
              <a:gd name="connsiteX1" fmla="*/ 2447925 w 2447925"/>
              <a:gd name="connsiteY1" fmla="*/ 733425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47925" h="733425">
                <a:moveTo>
                  <a:pt x="0" y="0"/>
                </a:moveTo>
                <a:cubicBezTo>
                  <a:pt x="1520825" y="34925"/>
                  <a:pt x="1993900" y="450850"/>
                  <a:pt x="2447925" y="733425"/>
                </a:cubicBezTo>
              </a:path>
            </a:pathLst>
          </a:cu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23528" y="1214422"/>
                <a:ext cx="3693319" cy="1069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ko-KR" sz="2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e>
                        <m:r>
                          <a:rPr lang="en-US" altLang="ko-K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</m:d>
                    <m:r>
                      <a:rPr lang="en-US" altLang="ko-K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nary>
                      <m:naryPr>
                        <m:chr m:val="∑"/>
                        <m:ctrlPr>
                          <a:rPr lang="en-US" altLang="ko-K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ko-K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  <m:r>
                          <a:rPr lang="en-US" altLang="ko-K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𝒇</m:t>
                            </m:r>
                          </m:e>
                          <m:sup>
                            <m:r>
                              <a:rPr lang="en-US" altLang="ko-KR" sz="2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𝒋</m:t>
                            </m:r>
                          </m:sup>
                        </m:sSup>
                      </m:sub>
                      <m:sup>
                        <m:r>
                          <a:rPr lang="en-US" altLang="ko-KR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  <m:e>
                        <m:sSup>
                          <m:sSupPr>
                            <m:ctrlPr>
                              <a:rPr lang="en-US" altLang="ko-K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ko-KR" sz="2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altLang="ko-KR" sz="2400" b="1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4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altLang="ko-KR" sz="24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sub>
                              <m:sup>
                                <m:r>
                                  <a:rPr lang="en-US" altLang="ko-KR" sz="24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𝐨𝐧</m:t>
                                </m:r>
                                <m:r>
                                  <a:rPr lang="en-US" altLang="ko-KR" sz="24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ko-KR" sz="24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𝐬𝐡𝐞𝐥𝐥</m:t>
                                </m:r>
                              </m:sup>
                            </m:sSubSup>
                          </m:sup>
                        </m:sSup>
                      </m:e>
                    </m:nary>
                  </m:oMath>
                </a14:m>
                <a:r>
                  <a:rPr lang="en-US" altLang="ko-KR" b="1" dirty="0">
                    <a:solidFill>
                      <a:prstClr val="black"/>
                    </a:solidFill>
                  </a:rPr>
                  <a:t> 	</a:t>
                </a:r>
                <a:endParaRPr lang="ko-KR" altLang="en-US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14422"/>
                <a:ext cx="3693319" cy="10696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직선 연결선 37"/>
          <p:cNvCxnSpPr/>
          <p:nvPr/>
        </p:nvCxnSpPr>
        <p:spPr>
          <a:xfrm flipV="1">
            <a:off x="4932040" y="3861048"/>
            <a:ext cx="2448272" cy="22322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121992" y="4941168"/>
                <a:ext cx="43120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92" y="4941168"/>
                <a:ext cx="431208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직선 연결선 39"/>
          <p:cNvCxnSpPr/>
          <p:nvPr/>
        </p:nvCxnSpPr>
        <p:spPr>
          <a:xfrm flipH="1" flipV="1">
            <a:off x="5796136" y="1412776"/>
            <a:ext cx="1601268" cy="2448272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549600" y="1407546"/>
                <a:ext cx="591444" cy="5681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p>
                      </m:sSup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600" y="1407546"/>
                <a:ext cx="591444" cy="5681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직선 연결선 41"/>
          <p:cNvCxnSpPr>
            <a:endCxn id="45" idx="0"/>
          </p:cNvCxnSpPr>
          <p:nvPr/>
        </p:nvCxnSpPr>
        <p:spPr>
          <a:xfrm flipH="1" flipV="1">
            <a:off x="5621187" y="1412776"/>
            <a:ext cx="1776222" cy="2434622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 flipH="1" flipV="1">
            <a:off x="5940152" y="1423898"/>
            <a:ext cx="1457252" cy="242350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 flipH="1" flipV="1">
            <a:off x="6328400" y="1412776"/>
            <a:ext cx="1069004" cy="24482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302221" y="1412776"/>
                <a:ext cx="637932" cy="566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altLang="ko-KR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altLang="ko-K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ko-KR" altLang="en-US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21" y="1412776"/>
                <a:ext cx="637932" cy="5665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직선 연결선 45"/>
          <p:cNvCxnSpPr/>
          <p:nvPr/>
        </p:nvCxnSpPr>
        <p:spPr>
          <a:xfrm>
            <a:off x="4932040" y="1556792"/>
            <a:ext cx="0" cy="4536504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076056" y="3597080"/>
            <a:ext cx="995785" cy="373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400" b="1" dirty="0">
                <a:solidFill>
                  <a:srgbClr val="F79646">
                    <a:lumMod val="50000"/>
                  </a:srgbClr>
                </a:solidFill>
              </a:rPr>
              <a:t>Euclidean</a:t>
            </a:r>
            <a:endParaRPr lang="ko-KR" altLang="en-US" sz="1400" b="1" dirty="0">
              <a:solidFill>
                <a:srgbClr val="F79646">
                  <a:lumMod val="50000"/>
                </a:srgb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52176" y="4639291"/>
            <a:ext cx="1076641" cy="373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400" b="1" dirty="0">
                <a:solidFill>
                  <a:prstClr val="black"/>
                </a:solidFill>
              </a:rPr>
              <a:t>Lorentzian</a:t>
            </a:r>
            <a:endParaRPr lang="ko-KR" altLang="en-US" sz="1400" b="1" dirty="0">
              <a:solidFill>
                <a:prstClr val="black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55471" y="2623067"/>
            <a:ext cx="1076641" cy="373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400" b="1" dirty="0">
                <a:solidFill>
                  <a:prstClr val="black"/>
                </a:solidFill>
              </a:rPr>
              <a:t>Lorentzian</a:t>
            </a:r>
            <a:endParaRPr lang="ko-KR" altLang="en-US" sz="14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092280" y="1628800"/>
                <a:ext cx="1440160" cy="9432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600" b="1" i="1" smtClean="0">
                          <a:solidFill>
                            <a:srgbClr val="EEECE1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</a:rPr>
                        <m:t> |</m:t>
                      </m:r>
                      <m:r>
                        <a:rPr lang="en-US" altLang="ko-KR" sz="1600" b="1" i="1" smtClean="0">
                          <a:solidFill>
                            <a:srgbClr val="EEECE1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altLang="ko-KR" sz="1600" b="1" i="1" smtClean="0">
                          <a:solidFill>
                            <a:srgbClr val="EEECE1">
                              <a:lumMod val="50000"/>
                            </a:srgbClr>
                          </a:solidFill>
                          <a:latin typeface="Cambria Math" panose="02040503050406030204" pitchFamily="18" charset="0"/>
                        </a:rPr>
                        <m:t>⟩=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1600" b="1" i="1" smtClean="0">
                              <a:solidFill>
                                <a:srgbClr val="EEECE1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ko-KR" sz="1600" b="1" i="1" smtClean="0">
                              <a:solidFill>
                                <a:srgbClr val="EEECE1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ko-KR" sz="1600" b="1" i="1" smtClean="0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1" i="1" smtClean="0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altLang="ko-KR" sz="1600" b="1" i="1" smtClean="0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  <m:r>
                            <a:rPr lang="en-US" altLang="ko-KR" sz="1600" b="1" i="1" smtClean="0">
                              <a:solidFill>
                                <a:srgbClr val="EEECE1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altLang="ko-KR" sz="1600" b="1" i="1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600" b="1" i="1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altLang="ko-KR" sz="1600" b="1" i="1" smtClean="0">
                                  <a:solidFill>
                                    <a:srgbClr val="EEECE1">
                                      <a:lumMod val="5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p>
                          </m:sSup>
                          <m:r>
                            <a:rPr lang="en-US" altLang="ko-KR" sz="1600" b="1" i="1">
                              <a:solidFill>
                                <a:srgbClr val="EEECE1">
                                  <a:lumMod val="5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⟩</m:t>
                          </m:r>
                        </m:e>
                      </m:nary>
                    </m:oMath>
                  </m:oMathPara>
                </a14:m>
                <a:endParaRPr lang="ko-KR" altLang="en-US" sz="3200" b="1" dirty="0">
                  <a:solidFill>
                    <a:srgbClr val="EEECE1">
                      <a:lumMod val="5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1628800"/>
                <a:ext cx="1440160" cy="9432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직선 연결선 50"/>
          <p:cNvCxnSpPr/>
          <p:nvPr/>
        </p:nvCxnSpPr>
        <p:spPr>
          <a:xfrm flipH="1" flipV="1">
            <a:off x="4932040" y="1556792"/>
            <a:ext cx="2465364" cy="23179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65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330439" y="332656"/>
            <a:ext cx="8496944" cy="61926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자유형 25">
            <a:extLst>
              <a:ext uri="{FF2B5EF4-FFF2-40B4-BE49-F238E27FC236}">
                <a16:creationId xmlns:a16="http://schemas.microsoft.com/office/drawing/2014/main" id="{24BA26D3-3B44-4926-BC0C-535DC48485D3}"/>
              </a:ext>
            </a:extLst>
          </p:cNvPr>
          <p:cNvSpPr/>
          <p:nvPr/>
        </p:nvSpPr>
        <p:spPr>
          <a:xfrm>
            <a:off x="2555777" y="908721"/>
            <a:ext cx="1728192" cy="3096343"/>
          </a:xfrm>
          <a:custGeom>
            <a:avLst/>
            <a:gdLst>
              <a:gd name="connsiteX0" fmla="*/ 0 w 2955851"/>
              <a:gd name="connsiteY0" fmla="*/ 0 h 4178595"/>
              <a:gd name="connsiteX1" fmla="*/ 1573619 w 2955851"/>
              <a:gd name="connsiteY1" fmla="*/ 1531088 h 4178595"/>
              <a:gd name="connsiteX2" fmla="*/ 2955851 w 2955851"/>
              <a:gd name="connsiteY2" fmla="*/ 4178595 h 4178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5851" h="4178595">
                <a:moveTo>
                  <a:pt x="0" y="0"/>
                </a:moveTo>
                <a:cubicBezTo>
                  <a:pt x="540488" y="417328"/>
                  <a:pt x="1080977" y="834656"/>
                  <a:pt x="1573619" y="1531088"/>
                </a:cubicBezTo>
                <a:cubicBezTo>
                  <a:pt x="2066261" y="2227520"/>
                  <a:pt x="2511056" y="3203057"/>
                  <a:pt x="2955851" y="4178595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27" name="자유형 16">
            <a:extLst>
              <a:ext uri="{FF2B5EF4-FFF2-40B4-BE49-F238E27FC236}">
                <a16:creationId xmlns:a16="http://schemas.microsoft.com/office/drawing/2014/main" id="{E63AEFB0-B621-4934-8C99-49E177DA81E2}"/>
              </a:ext>
            </a:extLst>
          </p:cNvPr>
          <p:cNvSpPr/>
          <p:nvPr/>
        </p:nvSpPr>
        <p:spPr>
          <a:xfrm flipH="1">
            <a:off x="4932039" y="908720"/>
            <a:ext cx="1584175" cy="2952328"/>
          </a:xfrm>
          <a:custGeom>
            <a:avLst/>
            <a:gdLst>
              <a:gd name="connsiteX0" fmla="*/ 0 w 2955851"/>
              <a:gd name="connsiteY0" fmla="*/ 0 h 4178595"/>
              <a:gd name="connsiteX1" fmla="*/ 1573619 w 2955851"/>
              <a:gd name="connsiteY1" fmla="*/ 1531088 h 4178595"/>
              <a:gd name="connsiteX2" fmla="*/ 2955851 w 2955851"/>
              <a:gd name="connsiteY2" fmla="*/ 4178595 h 4178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5851" h="4178595">
                <a:moveTo>
                  <a:pt x="0" y="0"/>
                </a:moveTo>
                <a:cubicBezTo>
                  <a:pt x="540488" y="417328"/>
                  <a:pt x="1080977" y="834656"/>
                  <a:pt x="1573619" y="1531088"/>
                </a:cubicBezTo>
                <a:cubicBezTo>
                  <a:pt x="2066261" y="2227520"/>
                  <a:pt x="2511056" y="3203057"/>
                  <a:pt x="2955851" y="4178595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28" name="자유형 14">
            <a:extLst>
              <a:ext uri="{FF2B5EF4-FFF2-40B4-BE49-F238E27FC236}">
                <a16:creationId xmlns:a16="http://schemas.microsoft.com/office/drawing/2014/main" id="{C890E1C0-7D54-41F7-BB13-491FFD8299E2}"/>
              </a:ext>
            </a:extLst>
          </p:cNvPr>
          <p:cNvSpPr/>
          <p:nvPr/>
        </p:nvSpPr>
        <p:spPr>
          <a:xfrm flipV="1">
            <a:off x="2555777" y="2780928"/>
            <a:ext cx="1728192" cy="3096343"/>
          </a:xfrm>
          <a:custGeom>
            <a:avLst/>
            <a:gdLst>
              <a:gd name="connsiteX0" fmla="*/ 0 w 2955851"/>
              <a:gd name="connsiteY0" fmla="*/ 0 h 4178595"/>
              <a:gd name="connsiteX1" fmla="*/ 1573619 w 2955851"/>
              <a:gd name="connsiteY1" fmla="*/ 1531088 h 4178595"/>
              <a:gd name="connsiteX2" fmla="*/ 2955851 w 2955851"/>
              <a:gd name="connsiteY2" fmla="*/ 4178595 h 4178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5851" h="4178595">
                <a:moveTo>
                  <a:pt x="0" y="0"/>
                </a:moveTo>
                <a:cubicBezTo>
                  <a:pt x="540488" y="417328"/>
                  <a:pt x="1080977" y="834656"/>
                  <a:pt x="1573619" y="1531088"/>
                </a:cubicBezTo>
                <a:cubicBezTo>
                  <a:pt x="2066261" y="2227520"/>
                  <a:pt x="2511056" y="3203057"/>
                  <a:pt x="2955851" y="4178595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0B2D1741-8E43-46E4-8E33-755BC921AE12}"/>
              </a:ext>
            </a:extLst>
          </p:cNvPr>
          <p:cNvSpPr/>
          <p:nvPr/>
        </p:nvSpPr>
        <p:spPr>
          <a:xfrm>
            <a:off x="2555776" y="692696"/>
            <a:ext cx="4032448" cy="3600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52" name="자유형 16">
            <a:extLst>
              <a:ext uri="{FF2B5EF4-FFF2-40B4-BE49-F238E27FC236}">
                <a16:creationId xmlns:a16="http://schemas.microsoft.com/office/drawing/2014/main" id="{0631B59A-5B6E-49B5-A37A-05E578C59311}"/>
              </a:ext>
            </a:extLst>
          </p:cNvPr>
          <p:cNvSpPr/>
          <p:nvPr/>
        </p:nvSpPr>
        <p:spPr>
          <a:xfrm flipH="1" flipV="1">
            <a:off x="4932039" y="2924944"/>
            <a:ext cx="1584175" cy="2952328"/>
          </a:xfrm>
          <a:custGeom>
            <a:avLst/>
            <a:gdLst>
              <a:gd name="connsiteX0" fmla="*/ 0 w 2955851"/>
              <a:gd name="connsiteY0" fmla="*/ 0 h 4178595"/>
              <a:gd name="connsiteX1" fmla="*/ 1573619 w 2955851"/>
              <a:gd name="connsiteY1" fmla="*/ 1531088 h 4178595"/>
              <a:gd name="connsiteX2" fmla="*/ 2955851 w 2955851"/>
              <a:gd name="connsiteY2" fmla="*/ 4178595 h 4178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5851" h="4178595">
                <a:moveTo>
                  <a:pt x="0" y="0"/>
                </a:moveTo>
                <a:cubicBezTo>
                  <a:pt x="540488" y="417328"/>
                  <a:pt x="1080977" y="834656"/>
                  <a:pt x="1573619" y="1531088"/>
                </a:cubicBezTo>
                <a:cubicBezTo>
                  <a:pt x="2066261" y="2227520"/>
                  <a:pt x="2511056" y="3203057"/>
                  <a:pt x="2955851" y="4178595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60B86F17-EA37-41B1-99C4-4FBFD0BBF297}"/>
              </a:ext>
            </a:extLst>
          </p:cNvPr>
          <p:cNvSpPr/>
          <p:nvPr/>
        </p:nvSpPr>
        <p:spPr>
          <a:xfrm>
            <a:off x="323528" y="2564905"/>
            <a:ext cx="8496944" cy="16561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A754C1B9-6881-4D93-9FB6-34171C9255BC}"/>
              </a:ext>
            </a:extLst>
          </p:cNvPr>
          <p:cNvSpPr/>
          <p:nvPr/>
        </p:nvSpPr>
        <p:spPr>
          <a:xfrm>
            <a:off x="3747501" y="2419225"/>
            <a:ext cx="1637853" cy="252028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55" name="원호 54">
            <a:extLst>
              <a:ext uri="{FF2B5EF4-FFF2-40B4-BE49-F238E27FC236}">
                <a16:creationId xmlns:a16="http://schemas.microsoft.com/office/drawing/2014/main" id="{5D298460-8837-410F-8DCD-84D4DDF54E16}"/>
              </a:ext>
            </a:extLst>
          </p:cNvPr>
          <p:cNvSpPr/>
          <p:nvPr/>
        </p:nvSpPr>
        <p:spPr>
          <a:xfrm>
            <a:off x="3739803" y="1784442"/>
            <a:ext cx="1656184" cy="1440160"/>
          </a:xfrm>
          <a:prstGeom prst="arc">
            <a:avLst>
              <a:gd name="adj1" fmla="val 179737"/>
              <a:gd name="adj2" fmla="val 1062021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6723E4BE-9FD7-4D74-B164-AC122021A035}"/>
              </a:ext>
            </a:extLst>
          </p:cNvPr>
          <p:cNvSpPr/>
          <p:nvPr/>
        </p:nvSpPr>
        <p:spPr>
          <a:xfrm flipV="1">
            <a:off x="2555776" y="5744882"/>
            <a:ext cx="4032448" cy="3600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D48FDC33-4D57-49D8-9338-411FFFCE968D}"/>
              </a:ext>
            </a:extLst>
          </p:cNvPr>
          <p:cNvSpPr/>
          <p:nvPr/>
        </p:nvSpPr>
        <p:spPr>
          <a:xfrm flipV="1">
            <a:off x="3747501" y="4126365"/>
            <a:ext cx="1637853" cy="252028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58" name="원호 57">
            <a:extLst>
              <a:ext uri="{FF2B5EF4-FFF2-40B4-BE49-F238E27FC236}">
                <a16:creationId xmlns:a16="http://schemas.microsoft.com/office/drawing/2014/main" id="{DDB997E8-F3FF-4777-AB50-BFE7DC50DF5C}"/>
              </a:ext>
            </a:extLst>
          </p:cNvPr>
          <p:cNvSpPr/>
          <p:nvPr/>
        </p:nvSpPr>
        <p:spPr>
          <a:xfrm flipV="1">
            <a:off x="3739803" y="3573016"/>
            <a:ext cx="1656184" cy="1440160"/>
          </a:xfrm>
          <a:prstGeom prst="arc">
            <a:avLst>
              <a:gd name="adj1" fmla="val 179737"/>
              <a:gd name="adj2" fmla="val 1062021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6BA5C30-C6A8-41E7-BF00-62993DFC3900}"/>
                  </a:ext>
                </a:extLst>
              </p:cNvPr>
              <p:cNvSpPr txBox="1"/>
              <p:nvPr/>
            </p:nvSpPr>
            <p:spPr>
              <a:xfrm>
                <a:off x="5004048" y="1185551"/>
                <a:ext cx="5791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ko-KR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e>
                      </m:d>
                    </m:oMath>
                  </m:oMathPara>
                </a14:m>
                <a:endParaRPr lang="ko-KR" alt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6BA5C30-C6A8-41E7-BF00-62993DFC3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185551"/>
                <a:ext cx="579133" cy="276999"/>
              </a:xfrm>
              <a:prstGeom prst="rect">
                <a:avLst/>
              </a:prstGeom>
              <a:blipFill>
                <a:blip r:embed="rId2"/>
                <a:stretch>
                  <a:fillRect l="-12632" t="-169565" r="-95789" b="-2652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0FC73A2-297B-4B1F-BD84-FC834F725754}"/>
                  </a:ext>
                </a:extLst>
              </p:cNvPr>
              <p:cNvSpPr txBox="1"/>
              <p:nvPr/>
            </p:nvSpPr>
            <p:spPr>
              <a:xfrm>
                <a:off x="4920991" y="5302032"/>
                <a:ext cx="4364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ko-KR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e>
                      </m:d>
                    </m:oMath>
                  </m:oMathPara>
                </a14:m>
                <a:endParaRPr lang="ko-KR" alt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0FC73A2-297B-4B1F-BD84-FC834F725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991" y="5302032"/>
                <a:ext cx="436402" cy="276999"/>
              </a:xfrm>
              <a:prstGeom prst="rect">
                <a:avLst/>
              </a:prstGeom>
              <a:blipFill>
                <a:blip r:embed="rId3"/>
                <a:stretch>
                  <a:fillRect l="-23611" t="-175556" r="-127778" b="-2711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그림 60" descr="icon_화살표좌.png">
            <a:extLst>
              <a:ext uri="{FF2B5EF4-FFF2-40B4-BE49-F238E27FC236}">
                <a16:creationId xmlns:a16="http://schemas.microsoft.com/office/drawing/2014/main" id="{2A546476-6E42-4620-9B81-C4E3E4CCDD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3463444" y="3132110"/>
            <a:ext cx="619125" cy="5334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37092E10-C2AB-467E-B69F-9F7230F98935}"/>
              </a:ext>
            </a:extLst>
          </p:cNvPr>
          <p:cNvSpPr txBox="1"/>
          <p:nvPr/>
        </p:nvSpPr>
        <p:spPr>
          <a:xfrm>
            <a:off x="2156258" y="3218331"/>
            <a:ext cx="1335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disconnected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6164A02-70F3-47FE-A6FA-4CC9254AC0DE}"/>
                  </a:ext>
                </a:extLst>
              </p:cNvPr>
              <p:cNvSpPr txBox="1"/>
              <p:nvPr/>
            </p:nvSpPr>
            <p:spPr>
              <a:xfrm>
                <a:off x="6156176" y="3224602"/>
                <a:ext cx="135331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ko-KR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e>
                        <m:e>
                          <m:r>
                            <a:rPr lang="en-US" altLang="ko-KR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e>
                      </m:d>
                    </m:oMath>
                  </m:oMathPara>
                </a14:m>
                <a:endParaRPr lang="ko-KR" altLang="en-US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6164A02-70F3-47FE-A6FA-4CC9254AC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224602"/>
                <a:ext cx="1353319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259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Loop quantum cosmology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555570" y="6093296"/>
            <a:ext cx="7856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LQG resolves the singularity and predicts the big-bounce picture.</a:t>
            </a:r>
          </a:p>
        </p:txBody>
      </p:sp>
      <p:pic>
        <p:nvPicPr>
          <p:cNvPr id="2" name="Picture 2" descr="loop quantum cosmology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435" y="1048856"/>
            <a:ext cx="4932548" cy="482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84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330439" y="332656"/>
            <a:ext cx="8496944" cy="61926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자유형 25">
            <a:extLst>
              <a:ext uri="{FF2B5EF4-FFF2-40B4-BE49-F238E27FC236}">
                <a16:creationId xmlns:a16="http://schemas.microsoft.com/office/drawing/2014/main" id="{24BA26D3-3B44-4926-BC0C-535DC48485D3}"/>
              </a:ext>
            </a:extLst>
          </p:cNvPr>
          <p:cNvSpPr/>
          <p:nvPr/>
        </p:nvSpPr>
        <p:spPr>
          <a:xfrm>
            <a:off x="2555777" y="908721"/>
            <a:ext cx="1728192" cy="3096343"/>
          </a:xfrm>
          <a:custGeom>
            <a:avLst/>
            <a:gdLst>
              <a:gd name="connsiteX0" fmla="*/ 0 w 2955851"/>
              <a:gd name="connsiteY0" fmla="*/ 0 h 4178595"/>
              <a:gd name="connsiteX1" fmla="*/ 1573619 w 2955851"/>
              <a:gd name="connsiteY1" fmla="*/ 1531088 h 4178595"/>
              <a:gd name="connsiteX2" fmla="*/ 2955851 w 2955851"/>
              <a:gd name="connsiteY2" fmla="*/ 4178595 h 4178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5851" h="4178595">
                <a:moveTo>
                  <a:pt x="0" y="0"/>
                </a:moveTo>
                <a:cubicBezTo>
                  <a:pt x="540488" y="417328"/>
                  <a:pt x="1080977" y="834656"/>
                  <a:pt x="1573619" y="1531088"/>
                </a:cubicBezTo>
                <a:cubicBezTo>
                  <a:pt x="2066261" y="2227520"/>
                  <a:pt x="2511056" y="3203057"/>
                  <a:pt x="2955851" y="4178595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27" name="자유형 16">
            <a:extLst>
              <a:ext uri="{FF2B5EF4-FFF2-40B4-BE49-F238E27FC236}">
                <a16:creationId xmlns:a16="http://schemas.microsoft.com/office/drawing/2014/main" id="{E63AEFB0-B621-4934-8C99-49E177DA81E2}"/>
              </a:ext>
            </a:extLst>
          </p:cNvPr>
          <p:cNvSpPr/>
          <p:nvPr/>
        </p:nvSpPr>
        <p:spPr>
          <a:xfrm flipH="1">
            <a:off x="4932039" y="908720"/>
            <a:ext cx="1584175" cy="2952328"/>
          </a:xfrm>
          <a:custGeom>
            <a:avLst/>
            <a:gdLst>
              <a:gd name="connsiteX0" fmla="*/ 0 w 2955851"/>
              <a:gd name="connsiteY0" fmla="*/ 0 h 4178595"/>
              <a:gd name="connsiteX1" fmla="*/ 1573619 w 2955851"/>
              <a:gd name="connsiteY1" fmla="*/ 1531088 h 4178595"/>
              <a:gd name="connsiteX2" fmla="*/ 2955851 w 2955851"/>
              <a:gd name="connsiteY2" fmla="*/ 4178595 h 4178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5851" h="4178595">
                <a:moveTo>
                  <a:pt x="0" y="0"/>
                </a:moveTo>
                <a:cubicBezTo>
                  <a:pt x="540488" y="417328"/>
                  <a:pt x="1080977" y="834656"/>
                  <a:pt x="1573619" y="1531088"/>
                </a:cubicBezTo>
                <a:cubicBezTo>
                  <a:pt x="2066261" y="2227520"/>
                  <a:pt x="2511056" y="3203057"/>
                  <a:pt x="2955851" y="4178595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0B2D1741-8E43-46E4-8E33-755BC921AE12}"/>
              </a:ext>
            </a:extLst>
          </p:cNvPr>
          <p:cNvSpPr/>
          <p:nvPr/>
        </p:nvSpPr>
        <p:spPr>
          <a:xfrm>
            <a:off x="2555776" y="692696"/>
            <a:ext cx="4032448" cy="3600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60B86F17-EA37-41B1-99C4-4FBFD0BBF297}"/>
              </a:ext>
            </a:extLst>
          </p:cNvPr>
          <p:cNvSpPr/>
          <p:nvPr/>
        </p:nvSpPr>
        <p:spPr>
          <a:xfrm>
            <a:off x="323528" y="2564905"/>
            <a:ext cx="8496944" cy="16561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A754C1B9-6881-4D93-9FB6-34171C9255BC}"/>
              </a:ext>
            </a:extLst>
          </p:cNvPr>
          <p:cNvSpPr/>
          <p:nvPr/>
        </p:nvSpPr>
        <p:spPr>
          <a:xfrm>
            <a:off x="3747501" y="2419225"/>
            <a:ext cx="1637853" cy="252028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sp>
        <p:nvSpPr>
          <p:cNvPr id="55" name="원호 54">
            <a:extLst>
              <a:ext uri="{FF2B5EF4-FFF2-40B4-BE49-F238E27FC236}">
                <a16:creationId xmlns:a16="http://schemas.microsoft.com/office/drawing/2014/main" id="{5D298460-8837-410F-8DCD-84D4DDF54E16}"/>
              </a:ext>
            </a:extLst>
          </p:cNvPr>
          <p:cNvSpPr/>
          <p:nvPr/>
        </p:nvSpPr>
        <p:spPr>
          <a:xfrm>
            <a:off x="3739803" y="1784442"/>
            <a:ext cx="1656184" cy="1440160"/>
          </a:xfrm>
          <a:prstGeom prst="arc">
            <a:avLst>
              <a:gd name="adj1" fmla="val 179737"/>
              <a:gd name="adj2" fmla="val 1062021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6BA5C30-C6A8-41E7-BF00-62993DFC3900}"/>
                  </a:ext>
                </a:extLst>
              </p:cNvPr>
              <p:cNvSpPr txBox="1"/>
              <p:nvPr/>
            </p:nvSpPr>
            <p:spPr>
              <a:xfrm>
                <a:off x="5004048" y="1185551"/>
                <a:ext cx="5791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ko-KR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e>
                      </m:d>
                    </m:oMath>
                  </m:oMathPara>
                </a14:m>
                <a:endParaRPr lang="ko-KR" alt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6BA5C30-C6A8-41E7-BF00-62993DFC3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185551"/>
                <a:ext cx="579133" cy="276999"/>
              </a:xfrm>
              <a:prstGeom prst="rect">
                <a:avLst/>
              </a:prstGeom>
              <a:blipFill>
                <a:blip r:embed="rId2"/>
                <a:stretch>
                  <a:fillRect l="-12632" t="-169565" r="-95789" b="-2652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2DF631-0021-4A85-BA97-FFCE055C4593}"/>
                  </a:ext>
                </a:extLst>
              </p:cNvPr>
              <p:cNvSpPr txBox="1"/>
              <p:nvPr/>
            </p:nvSpPr>
            <p:spPr>
              <a:xfrm>
                <a:off x="6156176" y="3224602"/>
                <a:ext cx="122533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ko-KR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e>
                        <m:e>
                          <m:r>
                            <a:rPr lang="en-US" altLang="ko-KR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ko-KR" altLang="en-US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2DF631-0021-4A85-BA97-FFCE055C4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224602"/>
                <a:ext cx="122533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E7418E95-83A7-4F7F-8E06-DC6F5ADDB4E5}"/>
              </a:ext>
            </a:extLst>
          </p:cNvPr>
          <p:cNvSpPr txBox="1"/>
          <p:nvPr/>
        </p:nvSpPr>
        <p:spPr>
          <a:xfrm>
            <a:off x="6189299" y="3769012"/>
            <a:ext cx="2246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no-boundary proposal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No-boundary proposal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25" name="자유형 24"/>
          <p:cNvSpPr/>
          <p:nvPr/>
        </p:nvSpPr>
        <p:spPr>
          <a:xfrm>
            <a:off x="4735976" y="1930210"/>
            <a:ext cx="1624084" cy="3643953"/>
          </a:xfrm>
          <a:custGeom>
            <a:avLst/>
            <a:gdLst>
              <a:gd name="connsiteX0" fmla="*/ 0 w 1624084"/>
              <a:gd name="connsiteY0" fmla="*/ 3643953 h 3643953"/>
              <a:gd name="connsiteX1" fmla="*/ 327547 w 1624084"/>
              <a:gd name="connsiteY1" fmla="*/ 2019869 h 3643953"/>
              <a:gd name="connsiteX2" fmla="*/ 1255594 w 1624084"/>
              <a:gd name="connsiteY2" fmla="*/ 818866 h 3643953"/>
              <a:gd name="connsiteX3" fmla="*/ 1624084 w 1624084"/>
              <a:gd name="connsiteY3" fmla="*/ 0 h 364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4" h="3643953">
                <a:moveTo>
                  <a:pt x="0" y="3643953"/>
                </a:moveTo>
                <a:cubicBezTo>
                  <a:pt x="59140" y="3067335"/>
                  <a:pt x="118281" y="2490717"/>
                  <a:pt x="327547" y="2019869"/>
                </a:cubicBezTo>
                <a:cubicBezTo>
                  <a:pt x="536813" y="1549021"/>
                  <a:pt x="1039505" y="1155511"/>
                  <a:pt x="1255594" y="818866"/>
                </a:cubicBezTo>
                <a:cubicBezTo>
                  <a:pt x="1471683" y="482221"/>
                  <a:pt x="1547883" y="241110"/>
                  <a:pt x="1624084" y="0"/>
                </a:cubicBezTo>
              </a:path>
            </a:pathLst>
          </a:cu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이등변 삼각형 25"/>
          <p:cNvSpPr/>
          <p:nvPr/>
        </p:nvSpPr>
        <p:spPr>
          <a:xfrm rot="2580000">
            <a:off x="5440570" y="3162609"/>
            <a:ext cx="216024" cy="21602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5024008" y="2794306"/>
            <a:ext cx="1008112" cy="1080120"/>
          </a:xfrm>
          <a:prstGeom prst="ellipse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직선 연결선 27"/>
          <p:cNvCxnSpPr/>
          <p:nvPr/>
        </p:nvCxnSpPr>
        <p:spPr>
          <a:xfrm>
            <a:off x="3900178" y="5603376"/>
            <a:ext cx="1512168" cy="0"/>
          </a:xfrm>
          <a:prstGeom prst="line">
            <a:avLst/>
          </a:prstGeom>
          <a:ln w="101600">
            <a:solidFill>
              <a:schemeClr val="tx1">
                <a:lumMod val="65000"/>
                <a:lumOff val="3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자유형 28"/>
          <p:cNvSpPr/>
          <p:nvPr/>
        </p:nvSpPr>
        <p:spPr>
          <a:xfrm>
            <a:off x="3277579" y="1328515"/>
            <a:ext cx="1056904" cy="4215740"/>
          </a:xfrm>
          <a:custGeom>
            <a:avLst/>
            <a:gdLst>
              <a:gd name="connsiteX0" fmla="*/ 1056904 w 1056904"/>
              <a:gd name="connsiteY0" fmla="*/ 4215740 h 4215740"/>
              <a:gd name="connsiteX1" fmla="*/ 878774 w 1056904"/>
              <a:gd name="connsiteY1" fmla="*/ 2113808 h 4215740"/>
              <a:gd name="connsiteX2" fmla="*/ 261257 w 1056904"/>
              <a:gd name="connsiteY2" fmla="*/ 1092530 h 4215740"/>
              <a:gd name="connsiteX3" fmla="*/ 0 w 1056904"/>
              <a:gd name="connsiteY3" fmla="*/ 0 h 421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904" h="4215740">
                <a:moveTo>
                  <a:pt x="1056904" y="4215740"/>
                </a:moveTo>
                <a:cubicBezTo>
                  <a:pt x="1034143" y="3425041"/>
                  <a:pt x="1011382" y="2634343"/>
                  <a:pt x="878774" y="2113808"/>
                </a:cubicBezTo>
                <a:cubicBezTo>
                  <a:pt x="746166" y="1593273"/>
                  <a:pt x="407719" y="1444831"/>
                  <a:pt x="261257" y="1092530"/>
                </a:cubicBezTo>
                <a:cubicBezTo>
                  <a:pt x="114795" y="740229"/>
                  <a:pt x="57397" y="370114"/>
                  <a:pt x="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자유형 51"/>
          <p:cNvSpPr/>
          <p:nvPr/>
        </p:nvSpPr>
        <p:spPr>
          <a:xfrm>
            <a:off x="5130130" y="1732276"/>
            <a:ext cx="2410691" cy="3823854"/>
          </a:xfrm>
          <a:custGeom>
            <a:avLst/>
            <a:gdLst>
              <a:gd name="connsiteX0" fmla="*/ 0 w 2410691"/>
              <a:gd name="connsiteY0" fmla="*/ 3823854 h 3823854"/>
              <a:gd name="connsiteX1" fmla="*/ 463138 w 2410691"/>
              <a:gd name="connsiteY1" fmla="*/ 2624447 h 3823854"/>
              <a:gd name="connsiteX2" fmla="*/ 1472540 w 2410691"/>
              <a:gd name="connsiteY2" fmla="*/ 1615044 h 3823854"/>
              <a:gd name="connsiteX3" fmla="*/ 2410691 w 2410691"/>
              <a:gd name="connsiteY3" fmla="*/ 0 h 38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691" h="3823854">
                <a:moveTo>
                  <a:pt x="0" y="3823854"/>
                </a:moveTo>
                <a:cubicBezTo>
                  <a:pt x="108857" y="3408218"/>
                  <a:pt x="217715" y="2992582"/>
                  <a:pt x="463138" y="2624447"/>
                </a:cubicBezTo>
                <a:cubicBezTo>
                  <a:pt x="708561" y="2256312"/>
                  <a:pt x="1147948" y="2052452"/>
                  <a:pt x="1472540" y="1615044"/>
                </a:cubicBezTo>
                <a:cubicBezTo>
                  <a:pt x="1797132" y="1177636"/>
                  <a:pt x="2103911" y="588818"/>
                  <a:pt x="2410691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자유형 52"/>
          <p:cNvSpPr/>
          <p:nvPr/>
        </p:nvSpPr>
        <p:spPr>
          <a:xfrm>
            <a:off x="1761496" y="1304764"/>
            <a:ext cx="2406733" cy="4263242"/>
          </a:xfrm>
          <a:custGeom>
            <a:avLst/>
            <a:gdLst>
              <a:gd name="connsiteX0" fmla="*/ 2406733 w 2406733"/>
              <a:gd name="connsiteY0" fmla="*/ 4263242 h 4263242"/>
              <a:gd name="connsiteX1" fmla="*/ 1753590 w 2406733"/>
              <a:gd name="connsiteY1" fmla="*/ 2517569 h 4263242"/>
              <a:gd name="connsiteX2" fmla="*/ 1385455 w 2406733"/>
              <a:gd name="connsiteY2" fmla="*/ 1448790 h 4263242"/>
              <a:gd name="connsiteX3" fmla="*/ 221673 w 2406733"/>
              <a:gd name="connsiteY3" fmla="*/ 973777 h 4263242"/>
              <a:gd name="connsiteX4" fmla="*/ 55418 w 2406733"/>
              <a:gd name="connsiteY4" fmla="*/ 0 h 4263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6733" h="4263242">
                <a:moveTo>
                  <a:pt x="2406733" y="4263242"/>
                </a:moveTo>
                <a:cubicBezTo>
                  <a:pt x="2165268" y="3624943"/>
                  <a:pt x="1923803" y="2986644"/>
                  <a:pt x="1753590" y="2517569"/>
                </a:cubicBezTo>
                <a:cubicBezTo>
                  <a:pt x="1583377" y="2048494"/>
                  <a:pt x="1640774" y="1706089"/>
                  <a:pt x="1385455" y="1448790"/>
                </a:cubicBezTo>
                <a:cubicBezTo>
                  <a:pt x="1130136" y="1191491"/>
                  <a:pt x="443346" y="1215242"/>
                  <a:pt x="221673" y="973777"/>
                </a:cubicBezTo>
                <a:cubicBezTo>
                  <a:pt x="0" y="732312"/>
                  <a:pt x="27709" y="366156"/>
                  <a:pt x="55418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이등변 삼각형 53"/>
          <p:cNvSpPr/>
          <p:nvPr/>
        </p:nvSpPr>
        <p:spPr>
          <a:xfrm rot="-2280000">
            <a:off x="3104300" y="2722298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이등변 삼각형 54"/>
          <p:cNvSpPr/>
          <p:nvPr/>
        </p:nvSpPr>
        <p:spPr>
          <a:xfrm rot="-960000">
            <a:off x="4122190" y="3536797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이등변 삼각형 55"/>
          <p:cNvSpPr/>
          <p:nvPr/>
        </p:nvSpPr>
        <p:spPr>
          <a:xfrm rot="2580000">
            <a:off x="6390822" y="3464789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5548582" y="5449487"/>
            <a:ext cx="31345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initial singularity </a:t>
            </a:r>
            <a:r>
              <a:rPr lang="en-US" altLang="ko-KR" sz="1400" b="1" dirty="0">
                <a:solidFill>
                  <a:srgbClr val="C00000"/>
                </a:solidFill>
                <a:sym typeface="Wingdings" pitchFamily="2" charset="2"/>
              </a:rPr>
              <a:t> wave function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71600" y="3423280"/>
            <a:ext cx="2456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alternative histories:</a:t>
            </a:r>
          </a:p>
          <a:p>
            <a:r>
              <a:rPr lang="en-US" altLang="ko-KR" sz="1400" b="1" dirty="0">
                <a:solidFill>
                  <a:srgbClr val="C00000"/>
                </a:solidFill>
              </a:rPr>
              <a:t>many-world interpretation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842955" y="2055642"/>
            <a:ext cx="21751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>
                    <a:lumMod val="75000"/>
                  </a:schemeClr>
                </a:solidFill>
              </a:rPr>
              <a:t>Present universe:</a:t>
            </a:r>
          </a:p>
          <a:p>
            <a:r>
              <a:rPr lang="en-US" altLang="ko-KR" sz="1400" b="1" dirty="0"/>
              <a:t>we want to know</a:t>
            </a:r>
          </a:p>
          <a:p>
            <a:r>
              <a:rPr lang="en-US" altLang="ko-KR" sz="1400" b="1" dirty="0"/>
              <a:t>the probability of here.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0871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No-boundary proposal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25" name="자유형 24"/>
          <p:cNvSpPr/>
          <p:nvPr/>
        </p:nvSpPr>
        <p:spPr>
          <a:xfrm>
            <a:off x="4735976" y="1930210"/>
            <a:ext cx="1624084" cy="3643953"/>
          </a:xfrm>
          <a:custGeom>
            <a:avLst/>
            <a:gdLst>
              <a:gd name="connsiteX0" fmla="*/ 0 w 1624084"/>
              <a:gd name="connsiteY0" fmla="*/ 3643953 h 3643953"/>
              <a:gd name="connsiteX1" fmla="*/ 327547 w 1624084"/>
              <a:gd name="connsiteY1" fmla="*/ 2019869 h 3643953"/>
              <a:gd name="connsiteX2" fmla="*/ 1255594 w 1624084"/>
              <a:gd name="connsiteY2" fmla="*/ 818866 h 3643953"/>
              <a:gd name="connsiteX3" fmla="*/ 1624084 w 1624084"/>
              <a:gd name="connsiteY3" fmla="*/ 0 h 364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4" h="3643953">
                <a:moveTo>
                  <a:pt x="0" y="3643953"/>
                </a:moveTo>
                <a:cubicBezTo>
                  <a:pt x="59140" y="3067335"/>
                  <a:pt x="118281" y="2490717"/>
                  <a:pt x="327547" y="2019869"/>
                </a:cubicBezTo>
                <a:cubicBezTo>
                  <a:pt x="536813" y="1549021"/>
                  <a:pt x="1039505" y="1155511"/>
                  <a:pt x="1255594" y="818866"/>
                </a:cubicBezTo>
                <a:cubicBezTo>
                  <a:pt x="1471683" y="482221"/>
                  <a:pt x="1547883" y="241110"/>
                  <a:pt x="1624084" y="0"/>
                </a:cubicBezTo>
              </a:path>
            </a:pathLst>
          </a:cu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이등변 삼각형 25"/>
          <p:cNvSpPr/>
          <p:nvPr/>
        </p:nvSpPr>
        <p:spPr>
          <a:xfrm rot="2580000">
            <a:off x="5440570" y="3162609"/>
            <a:ext cx="216024" cy="21602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5024008" y="2794306"/>
            <a:ext cx="1008112" cy="1080120"/>
          </a:xfrm>
          <a:prstGeom prst="ellipse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직선 연결선 27"/>
          <p:cNvCxnSpPr/>
          <p:nvPr/>
        </p:nvCxnSpPr>
        <p:spPr>
          <a:xfrm>
            <a:off x="3900178" y="5603376"/>
            <a:ext cx="1512168" cy="0"/>
          </a:xfrm>
          <a:prstGeom prst="line">
            <a:avLst/>
          </a:prstGeom>
          <a:ln w="101600">
            <a:solidFill>
              <a:schemeClr val="tx1">
                <a:lumMod val="65000"/>
                <a:lumOff val="3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자유형 28"/>
          <p:cNvSpPr/>
          <p:nvPr/>
        </p:nvSpPr>
        <p:spPr>
          <a:xfrm>
            <a:off x="3277579" y="1328515"/>
            <a:ext cx="1056904" cy="4215740"/>
          </a:xfrm>
          <a:custGeom>
            <a:avLst/>
            <a:gdLst>
              <a:gd name="connsiteX0" fmla="*/ 1056904 w 1056904"/>
              <a:gd name="connsiteY0" fmla="*/ 4215740 h 4215740"/>
              <a:gd name="connsiteX1" fmla="*/ 878774 w 1056904"/>
              <a:gd name="connsiteY1" fmla="*/ 2113808 h 4215740"/>
              <a:gd name="connsiteX2" fmla="*/ 261257 w 1056904"/>
              <a:gd name="connsiteY2" fmla="*/ 1092530 h 4215740"/>
              <a:gd name="connsiteX3" fmla="*/ 0 w 1056904"/>
              <a:gd name="connsiteY3" fmla="*/ 0 h 421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904" h="4215740">
                <a:moveTo>
                  <a:pt x="1056904" y="4215740"/>
                </a:moveTo>
                <a:cubicBezTo>
                  <a:pt x="1034143" y="3425041"/>
                  <a:pt x="1011382" y="2634343"/>
                  <a:pt x="878774" y="2113808"/>
                </a:cubicBezTo>
                <a:cubicBezTo>
                  <a:pt x="746166" y="1593273"/>
                  <a:pt x="407719" y="1444831"/>
                  <a:pt x="261257" y="1092530"/>
                </a:cubicBezTo>
                <a:cubicBezTo>
                  <a:pt x="114795" y="740229"/>
                  <a:pt x="57397" y="370114"/>
                  <a:pt x="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자유형 51"/>
          <p:cNvSpPr/>
          <p:nvPr/>
        </p:nvSpPr>
        <p:spPr>
          <a:xfrm>
            <a:off x="5130130" y="1732276"/>
            <a:ext cx="2410691" cy="3823854"/>
          </a:xfrm>
          <a:custGeom>
            <a:avLst/>
            <a:gdLst>
              <a:gd name="connsiteX0" fmla="*/ 0 w 2410691"/>
              <a:gd name="connsiteY0" fmla="*/ 3823854 h 3823854"/>
              <a:gd name="connsiteX1" fmla="*/ 463138 w 2410691"/>
              <a:gd name="connsiteY1" fmla="*/ 2624447 h 3823854"/>
              <a:gd name="connsiteX2" fmla="*/ 1472540 w 2410691"/>
              <a:gd name="connsiteY2" fmla="*/ 1615044 h 3823854"/>
              <a:gd name="connsiteX3" fmla="*/ 2410691 w 2410691"/>
              <a:gd name="connsiteY3" fmla="*/ 0 h 38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691" h="3823854">
                <a:moveTo>
                  <a:pt x="0" y="3823854"/>
                </a:moveTo>
                <a:cubicBezTo>
                  <a:pt x="108857" y="3408218"/>
                  <a:pt x="217715" y="2992582"/>
                  <a:pt x="463138" y="2624447"/>
                </a:cubicBezTo>
                <a:cubicBezTo>
                  <a:pt x="708561" y="2256312"/>
                  <a:pt x="1147948" y="2052452"/>
                  <a:pt x="1472540" y="1615044"/>
                </a:cubicBezTo>
                <a:cubicBezTo>
                  <a:pt x="1797132" y="1177636"/>
                  <a:pt x="2103911" y="588818"/>
                  <a:pt x="2410691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자유형 52"/>
          <p:cNvSpPr/>
          <p:nvPr/>
        </p:nvSpPr>
        <p:spPr>
          <a:xfrm>
            <a:off x="1761496" y="1304764"/>
            <a:ext cx="2406733" cy="4263242"/>
          </a:xfrm>
          <a:custGeom>
            <a:avLst/>
            <a:gdLst>
              <a:gd name="connsiteX0" fmla="*/ 2406733 w 2406733"/>
              <a:gd name="connsiteY0" fmla="*/ 4263242 h 4263242"/>
              <a:gd name="connsiteX1" fmla="*/ 1753590 w 2406733"/>
              <a:gd name="connsiteY1" fmla="*/ 2517569 h 4263242"/>
              <a:gd name="connsiteX2" fmla="*/ 1385455 w 2406733"/>
              <a:gd name="connsiteY2" fmla="*/ 1448790 h 4263242"/>
              <a:gd name="connsiteX3" fmla="*/ 221673 w 2406733"/>
              <a:gd name="connsiteY3" fmla="*/ 973777 h 4263242"/>
              <a:gd name="connsiteX4" fmla="*/ 55418 w 2406733"/>
              <a:gd name="connsiteY4" fmla="*/ 0 h 4263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6733" h="4263242">
                <a:moveTo>
                  <a:pt x="2406733" y="4263242"/>
                </a:moveTo>
                <a:cubicBezTo>
                  <a:pt x="2165268" y="3624943"/>
                  <a:pt x="1923803" y="2986644"/>
                  <a:pt x="1753590" y="2517569"/>
                </a:cubicBezTo>
                <a:cubicBezTo>
                  <a:pt x="1583377" y="2048494"/>
                  <a:pt x="1640774" y="1706089"/>
                  <a:pt x="1385455" y="1448790"/>
                </a:cubicBezTo>
                <a:cubicBezTo>
                  <a:pt x="1130136" y="1191491"/>
                  <a:pt x="443346" y="1215242"/>
                  <a:pt x="221673" y="973777"/>
                </a:cubicBezTo>
                <a:cubicBezTo>
                  <a:pt x="0" y="732312"/>
                  <a:pt x="27709" y="366156"/>
                  <a:pt x="55418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이등변 삼각형 53"/>
          <p:cNvSpPr/>
          <p:nvPr/>
        </p:nvSpPr>
        <p:spPr>
          <a:xfrm rot="-2280000">
            <a:off x="3104300" y="2722298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이등변 삼각형 54"/>
          <p:cNvSpPr/>
          <p:nvPr/>
        </p:nvSpPr>
        <p:spPr>
          <a:xfrm rot="-960000">
            <a:off x="4122190" y="3536797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이등변 삼각형 55"/>
          <p:cNvSpPr/>
          <p:nvPr/>
        </p:nvSpPr>
        <p:spPr>
          <a:xfrm rot="2580000">
            <a:off x="6390822" y="3464789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0415C77D-303C-40CF-96DA-55469FD12D92}"/>
              </a:ext>
            </a:extLst>
          </p:cNvPr>
          <p:cNvCxnSpPr/>
          <p:nvPr/>
        </p:nvCxnSpPr>
        <p:spPr>
          <a:xfrm flipV="1">
            <a:off x="1589380" y="4914456"/>
            <a:ext cx="3225308" cy="216025"/>
          </a:xfrm>
          <a:prstGeom prst="line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02BEA786-2866-4345-AC7D-BD0D485B5781}"/>
              </a:ext>
            </a:extLst>
          </p:cNvPr>
          <p:cNvCxnSpPr/>
          <p:nvPr/>
        </p:nvCxnSpPr>
        <p:spPr>
          <a:xfrm>
            <a:off x="3828170" y="5776288"/>
            <a:ext cx="1512168" cy="0"/>
          </a:xfrm>
          <a:prstGeom prst="line">
            <a:avLst/>
          </a:prstGeom>
          <a:ln w="101600">
            <a:solidFill>
              <a:schemeClr val="bg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57D48F-B1BD-42BB-A988-46231C33A73B}"/>
                  </a:ext>
                </a:extLst>
              </p:cNvPr>
              <p:cNvSpPr txBox="1"/>
              <p:nvPr/>
            </p:nvSpPr>
            <p:spPr>
              <a:xfrm>
                <a:off x="4788024" y="4617132"/>
                <a:ext cx="124284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𝑡</m:t>
                      </m:r>
                      <m:r>
                        <a:rPr kumimoji="0" lang="en-US" altLang="ko-K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→</m:t>
                      </m:r>
                      <m:r>
                        <a:rPr kumimoji="0" lang="en-US" altLang="ko-K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𝑡</m:t>
                      </m:r>
                      <m:r>
                        <a:rPr kumimoji="0" lang="en-US" altLang="ko-K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−</m:t>
                      </m:r>
                      <m:r>
                        <a:rPr kumimoji="0" lang="en-US" altLang="ko-KR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𝑖</m:t>
                      </m:r>
                      <m:r>
                        <a:rPr kumimoji="0" lang="ko-KR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𝜏</m:t>
                      </m:r>
                    </m:oMath>
                  </m:oMathPara>
                </a14:m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나눔손글씨 펜"/>
                  <a:ea typeface="나눔손글씨 펜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357D48F-B1BD-42BB-A988-46231C33A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617132"/>
                <a:ext cx="124284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직사각형 18">
            <a:extLst>
              <a:ext uri="{FF2B5EF4-FFF2-40B4-BE49-F238E27FC236}">
                <a16:creationId xmlns:a16="http://schemas.microsoft.com/office/drawing/2014/main" id="{B9AC46F1-CF84-491F-B265-C97A30F4C9D9}"/>
              </a:ext>
            </a:extLst>
          </p:cNvPr>
          <p:cNvSpPr/>
          <p:nvPr/>
        </p:nvSpPr>
        <p:spPr>
          <a:xfrm>
            <a:off x="3362423" y="5175776"/>
            <a:ext cx="2447965" cy="890808"/>
          </a:xfrm>
          <a:prstGeom prst="rect">
            <a:avLst/>
          </a:prstGeom>
          <a:solidFill>
            <a:schemeClr val="accent3">
              <a:lumMod val="40000"/>
              <a:lumOff val="6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손글씨 펜"/>
              <a:ea typeface="나눔손글씨 펜"/>
              <a:cs typeface="+mn-cs"/>
            </a:endParaRPr>
          </a:p>
        </p:txBody>
      </p:sp>
      <p:pic>
        <p:nvPicPr>
          <p:cNvPr id="20" name="그림 19" descr="icon_스마일.png">
            <a:extLst>
              <a:ext uri="{FF2B5EF4-FFF2-40B4-BE49-F238E27FC236}">
                <a16:creationId xmlns:a16="http://schemas.microsoft.com/office/drawing/2014/main" id="{266F9885-80C6-4C14-93A9-02780B58D1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15616" y="4892723"/>
            <a:ext cx="61912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Can there be a connection?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84068" y="2587551"/>
            <a:ext cx="444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/>
              <a:t>?</a:t>
            </a:r>
            <a:endParaRPr lang="ko-KR" altLang="en-US" sz="4400" b="1" dirty="0"/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3094224330"/>
              </p:ext>
            </p:extLst>
          </p:nvPr>
        </p:nvGraphicFramePr>
        <p:xfrm>
          <a:off x="448488" y="1124744"/>
          <a:ext cx="819196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937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52905" y="2082791"/>
            <a:ext cx="5797073" cy="103998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3000" b="1" spc="-50" dirty="0">
                <a:solidFill>
                  <a:srgbClr val="F86B74"/>
                </a:solidFill>
                <a:latin typeface="+mn-ea"/>
              </a:rPr>
              <a:t>HH LQC instantons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95453" y="2185970"/>
            <a:ext cx="943206" cy="776307"/>
          </a:xfrm>
          <a:prstGeom prst="rect">
            <a:avLst/>
          </a:prstGeom>
          <a:noFill/>
        </p:spPr>
        <p:txBody>
          <a:bodyPr wrap="none" lIns="36000" tIns="36000" rIns="36000" rtlCol="0" anchor="ctr">
            <a:noAutofit/>
          </a:bodyPr>
          <a:lstStyle/>
          <a:p>
            <a:pPr algn="ctr">
              <a:spcAft>
                <a:spcPts val="1000"/>
              </a:spcAft>
              <a:buClr>
                <a:srgbClr val="977399"/>
              </a:buClr>
            </a:pPr>
            <a:r>
              <a:rPr lang="en-US" altLang="ko-KR" sz="6600" spc="-50" dirty="0">
                <a:solidFill>
                  <a:srgbClr val="E5DBD2"/>
                </a:solidFill>
                <a:latin typeface="+mn-ea"/>
              </a:rPr>
              <a:t>III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2040" y="3162454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b="1" dirty="0">
                <a:solidFill>
                  <a:srgbClr val="FF0000"/>
                </a:solidFill>
                <a:latin typeface="+mn-ea"/>
              </a:rPr>
              <a:t>Brahma and DY, in preparation</a:t>
            </a:r>
            <a:endParaRPr lang="ko-KR" altLang="en-US" sz="14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925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Mathematical construction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412776"/>
            <a:ext cx="6210001" cy="9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6859" y="2301508"/>
            <a:ext cx="1764196" cy="482570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b="1" dirty="0" err="1">
                <a:latin typeface="+mn-ea"/>
              </a:rPr>
              <a:t>Minisuperspace</a:t>
            </a:r>
            <a:endParaRPr lang="ko-KR" altLang="en-US" sz="1400" b="1" dirty="0"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615" y="2852936"/>
            <a:ext cx="2578564" cy="3137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6859" y="4602614"/>
            <a:ext cx="1764196" cy="482570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b="1" dirty="0">
                <a:latin typeface="+mn-ea"/>
              </a:rPr>
              <a:t>On-shell action</a:t>
            </a:r>
            <a:endParaRPr lang="ko-KR" altLang="en-US" sz="1400" b="1" dirty="0">
              <a:latin typeface="+mn-ea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887" y="5013176"/>
            <a:ext cx="4973293" cy="7482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66859" y="3398557"/>
            <a:ext cx="2124236" cy="482570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b="1" dirty="0">
                <a:latin typeface="+mn-ea"/>
              </a:rPr>
              <a:t>Equation of motion</a:t>
            </a:r>
          </a:p>
          <a:p>
            <a:pPr algn="ctr"/>
            <a:r>
              <a:rPr lang="en-US" altLang="ko-KR" sz="1400" dirty="0">
                <a:latin typeface="+mn-ea"/>
              </a:rPr>
              <a:t>(no scalar field potential)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5"/>
          <a:srcRect b="13344"/>
          <a:stretch/>
        </p:blipFill>
        <p:spPr>
          <a:xfrm>
            <a:off x="1268616" y="3968246"/>
            <a:ext cx="1462440" cy="39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5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De Sitter space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6859" y="2301508"/>
            <a:ext cx="832833" cy="482570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>
                <a:latin typeface="+mn-ea"/>
              </a:rPr>
              <a:t>where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859" y="1189324"/>
            <a:ext cx="7245001" cy="1156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669" y="2708921"/>
            <a:ext cx="3996444" cy="239135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562" y="5114539"/>
            <a:ext cx="1283870" cy="48896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/>
          <a:srcRect b="8529"/>
          <a:stretch/>
        </p:blipFill>
        <p:spPr>
          <a:xfrm>
            <a:off x="3581891" y="5185000"/>
            <a:ext cx="1597926" cy="348037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3669" y="5690934"/>
            <a:ext cx="3229225" cy="69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9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De Sitter space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859" y="1189324"/>
            <a:ext cx="7245001" cy="1156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176972"/>
            <a:ext cx="3949189" cy="280831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9972" y="3248980"/>
            <a:ext cx="4384287" cy="270427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3953" y="2619777"/>
            <a:ext cx="3564116" cy="665207"/>
          </a:xfrm>
          <a:prstGeom prst="rect">
            <a:avLst/>
          </a:prstGeom>
          <a:ln w="317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1282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Kinetic-dominated case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6859" y="2301508"/>
            <a:ext cx="832833" cy="482570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>
                <a:latin typeface="+mn-ea"/>
              </a:rPr>
              <a:t>where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4" y="1296898"/>
            <a:ext cx="8640960" cy="87196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668" y="2784077"/>
            <a:ext cx="4032448" cy="128398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692" y="4063423"/>
            <a:ext cx="2916324" cy="78087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3668" y="4844293"/>
            <a:ext cx="3744416" cy="763068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6156" y="3681028"/>
            <a:ext cx="2210720" cy="933667"/>
          </a:xfrm>
          <a:prstGeom prst="rect">
            <a:avLst/>
          </a:prstGeom>
          <a:ln w="34925">
            <a:solidFill>
              <a:srgbClr val="FF000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5976156" y="4599201"/>
            <a:ext cx="3041630" cy="482570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>
                <a:latin typeface="+mn-ea"/>
              </a:rPr>
              <a:t>The scalar field equation is solvable.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6135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Kinetic-dominated case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528900"/>
            <a:ext cx="4837620" cy="3064148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4" y="1296898"/>
            <a:ext cx="8640960" cy="871962"/>
          </a:xfrm>
          <a:prstGeom prst="rect">
            <a:avLst/>
          </a:prstGeom>
        </p:spPr>
      </p:pic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3059832" y="5697252"/>
            <a:ext cx="28416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There exists four zeros.</a:t>
            </a:r>
          </a:p>
        </p:txBody>
      </p:sp>
    </p:spTree>
    <p:extLst>
      <p:ext uri="{BB962C8B-B14F-4D97-AF65-F5344CB8AC3E}">
        <p14:creationId xmlns:p14="http://schemas.microsoft.com/office/powerpoint/2010/main" val="161980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Loop quantum cosmology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555570" y="6093296"/>
            <a:ext cx="7856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However, why does it predict a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deterministic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 history?</a:t>
            </a:r>
          </a:p>
        </p:txBody>
      </p:sp>
      <p:pic>
        <p:nvPicPr>
          <p:cNvPr id="2" name="Picture 2" descr="loop quantum cosmology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435" y="1048856"/>
            <a:ext cx="4932548" cy="482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3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Kinetic-dominated case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4" y="1296898"/>
            <a:ext cx="8640960" cy="87196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684" y="2384884"/>
            <a:ext cx="5256584" cy="4300503"/>
          </a:xfrm>
          <a:prstGeom prst="rect">
            <a:avLst/>
          </a:prstGeom>
        </p:spPr>
      </p:pic>
      <p:cxnSp>
        <p:nvCxnSpPr>
          <p:cNvPr id="5" name="직선 화살표 연결선 4"/>
          <p:cNvCxnSpPr/>
          <p:nvPr/>
        </p:nvCxnSpPr>
        <p:spPr>
          <a:xfrm>
            <a:off x="4391980" y="3681028"/>
            <a:ext cx="180020" cy="72008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79912" y="3212976"/>
            <a:ext cx="990110" cy="48257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Big Bounce</a:t>
            </a:r>
          </a:p>
          <a:p>
            <a:pPr algn="ctr"/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of LQC</a:t>
            </a:r>
            <a:endParaRPr lang="ko-KR" altLang="en-US" sz="1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7263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8172406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Two possible interpretations of LQC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81595F1-8B28-48CA-ABA6-736D44316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770" y="2348880"/>
            <a:ext cx="3928694" cy="2145567"/>
          </a:xfrm>
          <a:prstGeom prst="rect">
            <a:avLst/>
          </a:prstGeom>
        </p:spPr>
      </p:pic>
      <p:pic>
        <p:nvPicPr>
          <p:cNvPr id="14" name="Picture 2" descr="big bounceì ëí ì´ë¯¸ì§ ê²ìê²°ê³¼">
            <a:extLst>
              <a:ext uri="{FF2B5EF4-FFF2-40B4-BE49-F238E27FC236}">
                <a16:creationId xmlns:a16="http://schemas.microsoft.com/office/drawing/2014/main" id="{16E3984A-0C52-4818-A0B7-E2FC8ECDE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62" y="1988840"/>
            <a:ext cx="4161412" cy="304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539552" y="5568310"/>
            <a:ext cx="80648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Deterministic big bounce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 vs.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Creation of two universes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 from nothing</a:t>
            </a:r>
          </a:p>
        </p:txBody>
      </p:sp>
    </p:spTree>
    <p:extLst>
      <p:ext uri="{BB962C8B-B14F-4D97-AF65-F5344CB8AC3E}">
        <p14:creationId xmlns:p14="http://schemas.microsoft.com/office/powerpoint/2010/main" val="261144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Summarize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618922"/>
            <a:ext cx="738082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We can successfully apply the no-boundary wave function in the context of the loop quantum cosmology, as a WKB approximation.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dirty="0"/>
              <a:t>For pure </a:t>
            </a:r>
            <a:r>
              <a:rPr lang="en-US" altLang="ko-KR" b="1" dirty="0"/>
              <a:t>de Sitter space</a:t>
            </a:r>
            <a:r>
              <a:rPr lang="en-US" altLang="ko-KR" dirty="0"/>
              <a:t>, one can reproduce consistent result with Einstein gravity with small corrections.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dirty="0"/>
              <a:t>For </a:t>
            </a:r>
            <a:r>
              <a:rPr lang="en-US" altLang="ko-KR" b="1" dirty="0"/>
              <a:t>kinetic-dominated case</a:t>
            </a:r>
            <a:r>
              <a:rPr lang="en-US" altLang="ko-KR" dirty="0"/>
              <a:t>, instantons can explain a creation (of two universes) from nothing around the bouncing point, rather than the deterministic big bounce.</a:t>
            </a:r>
          </a:p>
        </p:txBody>
      </p:sp>
    </p:spTree>
    <p:extLst>
      <p:ext uri="{BB962C8B-B14F-4D97-AF65-F5344CB8AC3E}">
        <p14:creationId xmlns:p14="http://schemas.microsoft.com/office/powerpoint/2010/main" val="318403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Future perspectives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618922"/>
            <a:ext cx="7380820" cy="216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Can we extend/apply to generic situations, e.g.,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Coleman-</a:t>
            </a:r>
            <a:r>
              <a:rPr lang="en-US" altLang="ko-KR" dirty="0" err="1"/>
              <a:t>DeLuccia</a:t>
            </a:r>
            <a:r>
              <a:rPr lang="en-US" altLang="ko-KR" dirty="0"/>
              <a:t> instantons?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Hawking-</a:t>
            </a:r>
            <a:r>
              <a:rPr lang="en-US" altLang="ko-KR" dirty="0" err="1"/>
              <a:t>Turok</a:t>
            </a:r>
            <a:r>
              <a:rPr lang="en-US" altLang="ko-KR" dirty="0"/>
              <a:t> singular instantons?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 err="1"/>
              <a:t>Halliwell</a:t>
            </a:r>
            <a:r>
              <a:rPr lang="en-US" altLang="ko-KR" dirty="0"/>
              <a:t>-Hawking’s quantum fluctuations?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 err="1"/>
              <a:t>Complexified</a:t>
            </a:r>
            <a:r>
              <a:rPr lang="en-US" altLang="ko-KR" dirty="0"/>
              <a:t> fuzzy instantons?</a:t>
            </a:r>
          </a:p>
        </p:txBody>
      </p:sp>
    </p:spTree>
    <p:extLst>
      <p:ext uri="{BB962C8B-B14F-4D97-AF65-F5344CB8AC3E}">
        <p14:creationId xmlns:p14="http://schemas.microsoft.com/office/powerpoint/2010/main" val="155006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81250" y="2650116"/>
            <a:ext cx="4381500" cy="1498964"/>
          </a:xfrm>
          <a:prstGeom prst="rect">
            <a:avLst/>
          </a:prstGeom>
          <a:noFill/>
        </p:spPr>
        <p:txBody>
          <a:bodyPr wrap="squar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lvl="0" algn="ctr"/>
            <a:r>
              <a:rPr lang="en-US" altLang="ko-KR" sz="5200" b="1" spc="-150" dirty="0">
                <a:solidFill>
                  <a:srgbClr val="F86B74"/>
                </a:solidFill>
                <a:latin typeface="+mn-ea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3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Superposition of </a:t>
            </a:r>
            <a:r>
              <a:rPr lang="en-US" altLang="ko-KR" sz="3200" b="1" spc="-50" dirty="0" err="1">
                <a:solidFill>
                  <a:srgbClr val="43435B"/>
                </a:solidFill>
                <a:latin typeface="+mn-ea"/>
              </a:rPr>
              <a:t>manyworlds</a:t>
            </a:r>
            <a:endParaRPr lang="en-US" altLang="ko-KR" sz="32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555570" y="6093296"/>
            <a:ext cx="7856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Traditional quantum cosmology explains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superposition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 of histories.</a:t>
            </a:r>
          </a:p>
        </p:txBody>
      </p:sp>
      <p:sp>
        <p:nvSpPr>
          <p:cNvPr id="5" name="자유형 4"/>
          <p:cNvSpPr/>
          <p:nvPr/>
        </p:nvSpPr>
        <p:spPr>
          <a:xfrm>
            <a:off x="4735976" y="1930210"/>
            <a:ext cx="1624084" cy="3643953"/>
          </a:xfrm>
          <a:custGeom>
            <a:avLst/>
            <a:gdLst>
              <a:gd name="connsiteX0" fmla="*/ 0 w 1624084"/>
              <a:gd name="connsiteY0" fmla="*/ 3643953 h 3643953"/>
              <a:gd name="connsiteX1" fmla="*/ 327547 w 1624084"/>
              <a:gd name="connsiteY1" fmla="*/ 2019869 h 3643953"/>
              <a:gd name="connsiteX2" fmla="*/ 1255594 w 1624084"/>
              <a:gd name="connsiteY2" fmla="*/ 818866 h 3643953"/>
              <a:gd name="connsiteX3" fmla="*/ 1624084 w 1624084"/>
              <a:gd name="connsiteY3" fmla="*/ 0 h 364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4" h="3643953">
                <a:moveTo>
                  <a:pt x="0" y="3643953"/>
                </a:moveTo>
                <a:cubicBezTo>
                  <a:pt x="59140" y="3067335"/>
                  <a:pt x="118281" y="2490717"/>
                  <a:pt x="327547" y="2019869"/>
                </a:cubicBezTo>
                <a:cubicBezTo>
                  <a:pt x="536813" y="1549021"/>
                  <a:pt x="1039505" y="1155511"/>
                  <a:pt x="1255594" y="818866"/>
                </a:cubicBezTo>
                <a:cubicBezTo>
                  <a:pt x="1471683" y="482221"/>
                  <a:pt x="1547883" y="241110"/>
                  <a:pt x="1624084" y="0"/>
                </a:cubicBezTo>
              </a:path>
            </a:pathLst>
          </a:cu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이등변 삼각형 5"/>
          <p:cNvSpPr/>
          <p:nvPr/>
        </p:nvSpPr>
        <p:spPr>
          <a:xfrm rot="2580000">
            <a:off x="5440570" y="3162609"/>
            <a:ext cx="216024" cy="21602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5024008" y="2794306"/>
            <a:ext cx="1008112" cy="1080120"/>
          </a:xfrm>
          <a:prstGeom prst="ellipse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3900178" y="5603376"/>
            <a:ext cx="1512168" cy="0"/>
          </a:xfrm>
          <a:prstGeom prst="line">
            <a:avLst/>
          </a:prstGeom>
          <a:ln w="101600">
            <a:solidFill>
              <a:schemeClr val="tx1">
                <a:lumMod val="65000"/>
                <a:lumOff val="3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자유형 8"/>
          <p:cNvSpPr/>
          <p:nvPr/>
        </p:nvSpPr>
        <p:spPr>
          <a:xfrm>
            <a:off x="3277579" y="1328515"/>
            <a:ext cx="1056904" cy="4215740"/>
          </a:xfrm>
          <a:custGeom>
            <a:avLst/>
            <a:gdLst>
              <a:gd name="connsiteX0" fmla="*/ 1056904 w 1056904"/>
              <a:gd name="connsiteY0" fmla="*/ 4215740 h 4215740"/>
              <a:gd name="connsiteX1" fmla="*/ 878774 w 1056904"/>
              <a:gd name="connsiteY1" fmla="*/ 2113808 h 4215740"/>
              <a:gd name="connsiteX2" fmla="*/ 261257 w 1056904"/>
              <a:gd name="connsiteY2" fmla="*/ 1092530 h 4215740"/>
              <a:gd name="connsiteX3" fmla="*/ 0 w 1056904"/>
              <a:gd name="connsiteY3" fmla="*/ 0 h 421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904" h="4215740">
                <a:moveTo>
                  <a:pt x="1056904" y="4215740"/>
                </a:moveTo>
                <a:cubicBezTo>
                  <a:pt x="1034143" y="3425041"/>
                  <a:pt x="1011382" y="2634343"/>
                  <a:pt x="878774" y="2113808"/>
                </a:cubicBezTo>
                <a:cubicBezTo>
                  <a:pt x="746166" y="1593273"/>
                  <a:pt x="407719" y="1444831"/>
                  <a:pt x="261257" y="1092530"/>
                </a:cubicBezTo>
                <a:cubicBezTo>
                  <a:pt x="114795" y="740229"/>
                  <a:pt x="57397" y="370114"/>
                  <a:pt x="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9"/>
          <p:cNvSpPr/>
          <p:nvPr/>
        </p:nvSpPr>
        <p:spPr>
          <a:xfrm>
            <a:off x="5130130" y="1732276"/>
            <a:ext cx="2410691" cy="3823854"/>
          </a:xfrm>
          <a:custGeom>
            <a:avLst/>
            <a:gdLst>
              <a:gd name="connsiteX0" fmla="*/ 0 w 2410691"/>
              <a:gd name="connsiteY0" fmla="*/ 3823854 h 3823854"/>
              <a:gd name="connsiteX1" fmla="*/ 463138 w 2410691"/>
              <a:gd name="connsiteY1" fmla="*/ 2624447 h 3823854"/>
              <a:gd name="connsiteX2" fmla="*/ 1472540 w 2410691"/>
              <a:gd name="connsiteY2" fmla="*/ 1615044 h 3823854"/>
              <a:gd name="connsiteX3" fmla="*/ 2410691 w 2410691"/>
              <a:gd name="connsiteY3" fmla="*/ 0 h 38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691" h="3823854">
                <a:moveTo>
                  <a:pt x="0" y="3823854"/>
                </a:moveTo>
                <a:cubicBezTo>
                  <a:pt x="108857" y="3408218"/>
                  <a:pt x="217715" y="2992582"/>
                  <a:pt x="463138" y="2624447"/>
                </a:cubicBezTo>
                <a:cubicBezTo>
                  <a:pt x="708561" y="2256312"/>
                  <a:pt x="1147948" y="2052452"/>
                  <a:pt x="1472540" y="1615044"/>
                </a:cubicBezTo>
                <a:cubicBezTo>
                  <a:pt x="1797132" y="1177636"/>
                  <a:pt x="2103911" y="588818"/>
                  <a:pt x="2410691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 10"/>
          <p:cNvSpPr/>
          <p:nvPr/>
        </p:nvSpPr>
        <p:spPr>
          <a:xfrm>
            <a:off x="1761496" y="1304764"/>
            <a:ext cx="2406733" cy="4263242"/>
          </a:xfrm>
          <a:custGeom>
            <a:avLst/>
            <a:gdLst>
              <a:gd name="connsiteX0" fmla="*/ 2406733 w 2406733"/>
              <a:gd name="connsiteY0" fmla="*/ 4263242 h 4263242"/>
              <a:gd name="connsiteX1" fmla="*/ 1753590 w 2406733"/>
              <a:gd name="connsiteY1" fmla="*/ 2517569 h 4263242"/>
              <a:gd name="connsiteX2" fmla="*/ 1385455 w 2406733"/>
              <a:gd name="connsiteY2" fmla="*/ 1448790 h 4263242"/>
              <a:gd name="connsiteX3" fmla="*/ 221673 w 2406733"/>
              <a:gd name="connsiteY3" fmla="*/ 973777 h 4263242"/>
              <a:gd name="connsiteX4" fmla="*/ 55418 w 2406733"/>
              <a:gd name="connsiteY4" fmla="*/ 0 h 4263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6733" h="4263242">
                <a:moveTo>
                  <a:pt x="2406733" y="4263242"/>
                </a:moveTo>
                <a:cubicBezTo>
                  <a:pt x="2165268" y="3624943"/>
                  <a:pt x="1923803" y="2986644"/>
                  <a:pt x="1753590" y="2517569"/>
                </a:cubicBezTo>
                <a:cubicBezTo>
                  <a:pt x="1583377" y="2048494"/>
                  <a:pt x="1640774" y="1706089"/>
                  <a:pt x="1385455" y="1448790"/>
                </a:cubicBezTo>
                <a:cubicBezTo>
                  <a:pt x="1130136" y="1191491"/>
                  <a:pt x="443346" y="1215242"/>
                  <a:pt x="221673" y="973777"/>
                </a:cubicBezTo>
                <a:cubicBezTo>
                  <a:pt x="0" y="732312"/>
                  <a:pt x="27709" y="366156"/>
                  <a:pt x="55418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이등변 삼각형 11"/>
          <p:cNvSpPr/>
          <p:nvPr/>
        </p:nvSpPr>
        <p:spPr>
          <a:xfrm rot="-2280000">
            <a:off x="3104300" y="2722298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이등변 삼각형 12"/>
          <p:cNvSpPr/>
          <p:nvPr/>
        </p:nvSpPr>
        <p:spPr>
          <a:xfrm rot="-960000">
            <a:off x="4122190" y="3536797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이등변 삼각형 13"/>
          <p:cNvSpPr/>
          <p:nvPr/>
        </p:nvSpPr>
        <p:spPr>
          <a:xfrm rot="2580000">
            <a:off x="6390822" y="3464789"/>
            <a:ext cx="144016" cy="14401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5548582" y="5449487"/>
            <a:ext cx="31345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initial singularity </a:t>
            </a:r>
            <a:r>
              <a:rPr lang="en-US" altLang="ko-KR" sz="1400" b="1" dirty="0">
                <a:solidFill>
                  <a:srgbClr val="C00000"/>
                </a:solidFill>
                <a:sym typeface="Wingdings" pitchFamily="2" charset="2"/>
              </a:rPr>
              <a:t> wave function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600" y="3423280"/>
            <a:ext cx="2456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alternative histories:</a:t>
            </a:r>
          </a:p>
          <a:p>
            <a:r>
              <a:rPr lang="en-US" altLang="ko-KR" sz="1400" b="1" dirty="0">
                <a:solidFill>
                  <a:srgbClr val="C00000"/>
                </a:solidFill>
              </a:rPr>
              <a:t>many-world interpretation</a:t>
            </a:r>
            <a:endParaRPr lang="ko-KR" altLang="en-US" sz="14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42955" y="2055642"/>
            <a:ext cx="21751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chemeClr val="tx2">
                    <a:lumMod val="75000"/>
                  </a:schemeClr>
                </a:solidFill>
              </a:rPr>
              <a:t>Present universe:</a:t>
            </a:r>
          </a:p>
          <a:p>
            <a:r>
              <a:rPr lang="en-US" altLang="ko-KR" sz="1400" b="1" dirty="0"/>
              <a:t>we want to know</a:t>
            </a:r>
          </a:p>
          <a:p>
            <a:r>
              <a:rPr lang="en-US" altLang="ko-KR" sz="1400" b="1" dirty="0"/>
              <a:t>the probability of here.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9927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Can there be a connection?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84068" y="2587551"/>
            <a:ext cx="444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/>
              <a:t>?</a:t>
            </a:r>
            <a:endParaRPr lang="ko-KR" altLang="en-US" sz="4400" b="1" dirty="0"/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val="3181733687"/>
              </p:ext>
            </p:extLst>
          </p:nvPr>
        </p:nvGraphicFramePr>
        <p:xfrm>
          <a:off x="448488" y="1124744"/>
          <a:ext cx="819196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830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4943838" y="3296425"/>
            <a:ext cx="3912638" cy="400110"/>
            <a:chOff x="4922966" y="3008578"/>
            <a:chExt cx="3912638" cy="400110"/>
          </a:xfrm>
        </p:grpSpPr>
        <p:sp>
          <p:nvSpPr>
            <p:cNvPr id="15" name="TextBox 14"/>
            <p:cNvSpPr txBox="1"/>
            <p:nvPr/>
          </p:nvSpPr>
          <p:spPr>
            <a:xfrm>
              <a:off x="5245815" y="3008578"/>
              <a:ext cx="3589789" cy="40011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Brief review of LQG program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922966" y="3062625"/>
              <a:ext cx="309434" cy="309434"/>
            </a:xfrm>
            <a:prstGeom prst="rect">
              <a:avLst/>
            </a:prstGeom>
            <a:solidFill>
              <a:srgbClr val="F86B74"/>
            </a:solidFill>
          </p:spPr>
          <p:txBody>
            <a:bodyPr wrap="none" lIns="36000" tIns="36000" rIns="36000" rtlCol="0" anchor="ctr">
              <a:noAutofit/>
            </a:bodyPr>
            <a:lstStyle/>
            <a:p>
              <a:pPr algn="ctr"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>
                  <a:solidFill>
                    <a:schemeClr val="bg1"/>
                  </a:solidFill>
                  <a:latin typeface="+mn-ea"/>
                </a:rPr>
                <a:t>I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4943838" y="3815623"/>
            <a:ext cx="3912638" cy="400110"/>
            <a:chOff x="4922966" y="3550686"/>
            <a:chExt cx="3912638" cy="400110"/>
          </a:xfrm>
        </p:grpSpPr>
        <p:sp>
          <p:nvSpPr>
            <p:cNvPr id="30" name="TextBox 29"/>
            <p:cNvSpPr txBox="1"/>
            <p:nvPr/>
          </p:nvSpPr>
          <p:spPr>
            <a:xfrm>
              <a:off x="5245815" y="3550686"/>
              <a:ext cx="3589789" cy="40011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Hartle</a:t>
              </a:r>
              <a:r>
                <a:rPr lang="en-US" altLang="ko-KR" sz="2000" spc="-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-Hawking wave function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922966" y="3604733"/>
              <a:ext cx="309434" cy="309434"/>
            </a:xfrm>
            <a:prstGeom prst="rect">
              <a:avLst/>
            </a:prstGeom>
            <a:solidFill>
              <a:srgbClr val="F86B74"/>
            </a:solidFill>
          </p:spPr>
          <p:txBody>
            <a:bodyPr wrap="none" lIns="36000" tIns="36000" rIns="36000" rtlCol="0" anchor="ctr">
              <a:noAutofit/>
            </a:bodyPr>
            <a:lstStyle/>
            <a:p>
              <a:pPr algn="ctr"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>
                  <a:solidFill>
                    <a:schemeClr val="bg1"/>
                  </a:solidFill>
                  <a:latin typeface="+mn-ea"/>
                </a:rPr>
                <a:t>II</a:t>
              </a: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4943838" y="4334821"/>
            <a:ext cx="3912638" cy="400110"/>
            <a:chOff x="4922966" y="4092794"/>
            <a:chExt cx="3912638" cy="400110"/>
          </a:xfrm>
        </p:grpSpPr>
        <p:sp>
          <p:nvSpPr>
            <p:cNvPr id="33" name="TextBox 32"/>
            <p:cNvSpPr txBox="1"/>
            <p:nvPr/>
          </p:nvSpPr>
          <p:spPr>
            <a:xfrm>
              <a:off x="5245815" y="4092794"/>
              <a:ext cx="3589789" cy="40011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HH LQC instantons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22966" y="4146841"/>
              <a:ext cx="309434" cy="309434"/>
            </a:xfrm>
            <a:prstGeom prst="rect">
              <a:avLst/>
            </a:prstGeom>
            <a:solidFill>
              <a:srgbClr val="F86B74"/>
            </a:solidFill>
          </p:spPr>
          <p:txBody>
            <a:bodyPr wrap="none" lIns="36000" tIns="36000" rIns="36000" rtlCol="0" anchor="ctr">
              <a:noAutofit/>
            </a:bodyPr>
            <a:lstStyle/>
            <a:p>
              <a:pPr algn="ctr"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>
                  <a:solidFill>
                    <a:schemeClr val="bg1"/>
                  </a:solidFill>
                  <a:latin typeface="+mn-ea"/>
                </a:rPr>
                <a:t>III</a:t>
              </a: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868316" y="1617845"/>
            <a:ext cx="2698433" cy="555928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altLang="ko-KR" sz="3400" b="1" dirty="0">
                <a:solidFill>
                  <a:srgbClr val="F86B74"/>
                </a:solidFill>
                <a:latin typeface="+mn-ea"/>
              </a:rPr>
              <a:t>CONTENTS</a:t>
            </a:r>
            <a:endParaRPr lang="ko-KR" altLang="en-US" sz="3400" b="1" dirty="0">
              <a:solidFill>
                <a:srgbClr val="F86B74"/>
              </a:solidFill>
              <a:latin typeface="+mn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8316" y="2371725"/>
            <a:ext cx="2698433" cy="91190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  <a:latin typeface="+mn-ea"/>
              </a:rPr>
              <a:t>Quantum cosmology</a:t>
            </a:r>
          </a:p>
          <a:p>
            <a:pPr algn="ctr">
              <a:lnSpc>
                <a:spcPct val="90000"/>
              </a:lnSpc>
            </a:pP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  <a:latin typeface="+mn-ea"/>
              </a:rPr>
              <a:t>with canonical quantization</a:t>
            </a:r>
          </a:p>
          <a:p>
            <a:pPr algn="ctr">
              <a:lnSpc>
                <a:spcPct val="90000"/>
              </a:lnSpc>
            </a:pPr>
            <a:r>
              <a:rPr lang="en-US" altLang="ko-KR" sz="1600" dirty="0">
                <a:solidFill>
                  <a:schemeClr val="bg1">
                    <a:lumMod val="85000"/>
                  </a:schemeClr>
                </a:solidFill>
                <a:latin typeface="+mn-ea"/>
              </a:rPr>
              <a:t>of gravity</a:t>
            </a:r>
          </a:p>
        </p:txBody>
      </p:sp>
    </p:spTree>
    <p:extLst>
      <p:ext uri="{BB962C8B-B14F-4D97-AF65-F5344CB8AC3E}">
        <p14:creationId xmlns:p14="http://schemas.microsoft.com/office/powerpoint/2010/main" val="393435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52905" y="2082791"/>
            <a:ext cx="5797073" cy="103998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3000" b="1" spc="-50" dirty="0">
                <a:solidFill>
                  <a:srgbClr val="F86B74"/>
                </a:solidFill>
                <a:latin typeface="+mn-ea"/>
              </a:rPr>
              <a:t>Brief review of LQG program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95453" y="2185970"/>
            <a:ext cx="943206" cy="776307"/>
          </a:xfrm>
          <a:prstGeom prst="rect">
            <a:avLst/>
          </a:prstGeom>
          <a:noFill/>
        </p:spPr>
        <p:txBody>
          <a:bodyPr wrap="none" lIns="36000" tIns="36000" rIns="36000" rtlCol="0" anchor="ctr">
            <a:noAutofit/>
          </a:bodyPr>
          <a:lstStyle/>
          <a:p>
            <a:pPr algn="ctr">
              <a:spcAft>
                <a:spcPts val="1000"/>
              </a:spcAft>
              <a:buClr>
                <a:srgbClr val="977399"/>
              </a:buClr>
            </a:pPr>
            <a:r>
              <a:rPr lang="en-US" altLang="ko-KR" sz="6600" spc="-50" dirty="0">
                <a:solidFill>
                  <a:srgbClr val="E5DBD2"/>
                </a:solidFill>
                <a:latin typeface="+mn-ea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28667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What is the quantization?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555570" y="1268760"/>
            <a:ext cx="78565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000" dirty="0"/>
              <a:t>Step 1: </a:t>
            </a:r>
            <a:r>
              <a:rPr lang="en-US" altLang="ko-KR" sz="2000" dirty="0" err="1"/>
              <a:t>Lagrangian</a:t>
            </a:r>
            <a:r>
              <a:rPr lang="en-US" altLang="ko-KR" sz="2000" dirty="0"/>
              <a:t>/Action</a:t>
            </a:r>
          </a:p>
          <a:p>
            <a:pPr>
              <a:lnSpc>
                <a:spcPct val="200000"/>
              </a:lnSpc>
            </a:pPr>
            <a:r>
              <a:rPr lang="en-US" altLang="ko-KR" sz="2000" dirty="0"/>
              <a:t>Step 2: Legendre transformation</a:t>
            </a:r>
          </a:p>
          <a:p>
            <a:pPr>
              <a:lnSpc>
                <a:spcPct val="200000"/>
              </a:lnSpc>
            </a:pPr>
            <a:r>
              <a:rPr lang="en-US" altLang="ko-KR" sz="2000" dirty="0"/>
              <a:t>Step 3: Hamiltonian</a:t>
            </a:r>
          </a:p>
          <a:p>
            <a:pPr>
              <a:lnSpc>
                <a:spcPct val="200000"/>
              </a:lnSpc>
            </a:pPr>
            <a:r>
              <a:rPr lang="en-US" altLang="ko-KR" sz="2000" dirty="0"/>
              <a:t>Step 4: Commutation relations</a:t>
            </a:r>
          </a:p>
          <a:p>
            <a:pPr>
              <a:lnSpc>
                <a:spcPct val="200000"/>
              </a:lnSpc>
            </a:pPr>
            <a:r>
              <a:rPr lang="en-US" altLang="ko-KR" sz="2000" dirty="0"/>
              <a:t>Step 5: Quantization </a:t>
            </a:r>
            <a:r>
              <a:rPr lang="en-US" altLang="ko-KR" dirty="0"/>
              <a:t>(substitution to operators)</a:t>
            </a:r>
          </a:p>
          <a:p>
            <a:pPr>
              <a:lnSpc>
                <a:spcPct val="200000"/>
              </a:lnSpc>
            </a:pPr>
            <a:r>
              <a:rPr lang="en-US" altLang="ko-KR" sz="2000" dirty="0"/>
              <a:t>Step 6: Schrodinger equation</a:t>
            </a:r>
          </a:p>
          <a:p>
            <a:pPr>
              <a:lnSpc>
                <a:spcPct val="200000"/>
              </a:lnSpc>
            </a:pPr>
            <a:r>
              <a:rPr lang="en-US" altLang="ko-KR" sz="2000" dirty="0"/>
              <a:t>Step 7: Solve it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48693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>
                <a:solidFill>
                  <a:srgbClr val="43435B"/>
                </a:solidFill>
                <a:latin typeface="+mn-ea"/>
              </a:rPr>
              <a:t>Trouble with gravity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43508" y="1340768"/>
                <a:ext cx="7128892" cy="1591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solidFill>
                      <a:schemeClr val="tx1"/>
                    </a:solidFill>
                  </a:rPr>
                  <a:t>There exist undecided fields: </a:t>
                </a:r>
                <a:r>
                  <a:rPr lang="en-US" altLang="ko-KR" sz="2000" dirty="0">
                    <a:solidFill>
                      <a:schemeClr val="accent5"/>
                    </a:solidFill>
                  </a:rPr>
                  <a:t>constrained system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p>
                      </m:sSup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𝑖𝑗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ko-KR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𝛻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r>
                            <a:rPr lang="en-US" altLang="ko-KR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ad>
                            <m:radPr>
                              <m:degHide m:val="on"/>
                              <m:ctrlP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e>
                          </m:rad>
                        </m:e>
                      </m:d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ko-KR" sz="20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altLang="ko-KR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ℋ</m:t>
                      </m:r>
                      <m:r>
                        <a:rPr lang="en-US" altLang="ko-K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en-US" altLang="ko-K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08" y="1340768"/>
                <a:ext cx="7128892" cy="1591333"/>
              </a:xfrm>
              <a:prstGeom prst="rect">
                <a:avLst/>
              </a:prstGeom>
              <a:blipFill>
                <a:blip r:embed="rId2"/>
                <a:stretch>
                  <a:fillRect l="-8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59B531F-81BB-486B-A463-BCEB7FC4FB5E}"/>
              </a:ext>
            </a:extLst>
          </p:cNvPr>
          <p:cNvSpPr txBox="1"/>
          <p:nvPr/>
        </p:nvSpPr>
        <p:spPr>
          <a:xfrm>
            <a:off x="1043508" y="3260591"/>
            <a:ext cx="71288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What we have experienced is the constrained system with a gauge symmetry.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Can we quantize gravity including the constraints</a:t>
            </a:r>
            <a:r>
              <a:rPr lang="en-US" altLang="ko-KR" sz="2000" dirty="0"/>
              <a:t> that have a </a:t>
            </a:r>
            <a:r>
              <a:rPr lang="en-US" altLang="ko-KR" sz="2000" b="1" dirty="0">
                <a:solidFill>
                  <a:schemeClr val="accent5"/>
                </a:solidFill>
              </a:rPr>
              <a:t>gauge symmetric structure</a:t>
            </a:r>
            <a:r>
              <a:rPr lang="en-US" altLang="ko-KR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380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1612</TotalTime>
  <Words>665</Words>
  <Application>Microsoft Office PowerPoint</Application>
  <PresentationFormat>화면 슬라이드 쇼(4:3)</PresentationFormat>
  <Paragraphs>150</Paragraphs>
  <Slides>34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41" baseType="lpstr">
      <vt:lpstr>나눔명조 ExtraBold</vt:lpstr>
      <vt:lpstr>나눔손글씨 펜</vt:lpstr>
      <vt:lpstr>맑은 고딕</vt:lpstr>
      <vt:lpstr>Arial</vt:lpstr>
      <vt:lpstr>Cambria Math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Yeom D</cp:lastModifiedBy>
  <cp:revision>211</cp:revision>
  <dcterms:created xsi:type="dcterms:W3CDTF">2015-03-27T04:47:41Z</dcterms:created>
  <dcterms:modified xsi:type="dcterms:W3CDTF">2018-06-14T14:52:23Z</dcterms:modified>
</cp:coreProperties>
</file>