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7" r:id="rId2"/>
    <p:sldId id="807" r:id="rId3"/>
    <p:sldId id="871" r:id="rId4"/>
    <p:sldId id="873" r:id="rId5"/>
    <p:sldId id="875" r:id="rId6"/>
    <p:sldId id="876" r:id="rId7"/>
    <p:sldId id="870" r:id="rId8"/>
    <p:sldId id="880" r:id="rId9"/>
    <p:sldId id="882" r:id="rId10"/>
    <p:sldId id="883" r:id="rId11"/>
    <p:sldId id="885" r:id="rId12"/>
    <p:sldId id="892" r:id="rId13"/>
    <p:sldId id="890" r:id="rId14"/>
    <p:sldId id="891" r:id="rId15"/>
    <p:sldId id="893" r:id="rId16"/>
    <p:sldId id="894" r:id="rId17"/>
    <p:sldId id="878" r:id="rId18"/>
    <p:sldId id="879" r:id="rId19"/>
    <p:sldId id="895" r:id="rId20"/>
    <p:sldId id="896" r:id="rId21"/>
    <p:sldId id="897" r:id="rId22"/>
    <p:sldId id="898" r:id="rId23"/>
    <p:sldId id="899" r:id="rId24"/>
    <p:sldId id="900" r:id="rId25"/>
    <p:sldId id="901" r:id="rId26"/>
    <p:sldId id="902" r:id="rId27"/>
    <p:sldId id="903" r:id="rId28"/>
    <p:sldId id="904" r:id="rId29"/>
    <p:sldId id="905" r:id="rId30"/>
    <p:sldId id="906" r:id="rId31"/>
    <p:sldId id="907" r:id="rId32"/>
    <p:sldId id="834" r:id="rId33"/>
    <p:sldId id="835" r:id="rId34"/>
    <p:sldId id="836" r:id="rId35"/>
    <p:sldId id="908" r:id="rId36"/>
    <p:sldId id="909" r:id="rId37"/>
    <p:sldId id="910" r:id="rId38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66FF"/>
    <a:srgbClr val="1467AC"/>
    <a:srgbClr val="F0E010"/>
    <a:srgbClr val="CC3300"/>
    <a:srgbClr val="EDE99D"/>
    <a:srgbClr val="993366"/>
    <a:srgbClr val="0000FF"/>
    <a:srgbClr val="FF0000"/>
    <a:srgbClr val="FFFF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39"/>
    <p:restoredTop sz="96006"/>
  </p:normalViewPr>
  <p:slideViewPr>
    <p:cSldViewPr>
      <p:cViewPr varScale="1">
        <p:scale>
          <a:sx n="63" d="100"/>
          <a:sy n="63" d="100"/>
        </p:scale>
        <p:origin x="72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6" y="6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/>
          <a:lstStyle>
            <a:lvl1pPr algn="r">
              <a:defRPr sz="1100"/>
            </a:lvl1pPr>
          </a:lstStyle>
          <a:p>
            <a:fld id="{96C6BF45-D0EF-455A-983F-3DE867F5B307}" type="datetimeFigureOut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28" tIns="47363" rIns="94728" bIns="4736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1" y="4861447"/>
            <a:ext cx="5679440" cy="4605576"/>
          </a:xfrm>
          <a:prstGeom prst="rect">
            <a:avLst/>
          </a:prstGeom>
        </p:spPr>
        <p:txBody>
          <a:bodyPr vert="horz" lIns="94728" tIns="47363" rIns="94728" bIns="47363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 anchor="b"/>
          <a:lstStyle>
            <a:lvl1pPr algn="r">
              <a:defRPr sz="1100"/>
            </a:lvl1pPr>
          </a:lstStyle>
          <a:p>
            <a:fld id="{4A665D09-0389-41A8-BAB6-8C5EEE8A64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106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90048"/>
            <a:fld id="{95FB8853-7471-4F92-B848-B8ACD38C16C2}" type="slidenum">
              <a:rPr lang="en-US" altLang="ko-KR" smtClean="0"/>
              <a:pPr defTabSz="990048"/>
              <a:t>1</a:t>
            </a:fld>
            <a:endParaRPr lang="en-US" altLang="ko-KR" dirty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538347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F9B6-7AFF-4065-993F-8ED7AB00D7BC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DFDA-C1B6-4709-8374-DD0A9F079A51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D956-BFD4-4990-8EBE-B98725C463EA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2CD9-459A-45A1-8868-C41CD9AF3DC9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8B49-E820-4728-8B49-C6DBE019C7D1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4434-6847-4A1E-85A8-3B91169ABC77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9F70-5F57-41F9-9BFA-4577F654A047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CED0-CCA6-41DF-910B-6DD9C01F2C80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ECE2-A5E4-44A4-95BA-58A316B7C444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DD65-DED5-4962-AE0B-A1DE756B36E3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AA69-4AE7-4F6A-88C5-219926BDF096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EAD0B-A3F4-4144-8DD0-8B155D0C759A}" type="datetime1">
              <a:rPr lang="ko-KR" altLang="en-US" smtClean="0"/>
              <a:pPr/>
              <a:t>2016-07-27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idx="1"/>
          </p:nvPr>
        </p:nvSpPr>
        <p:spPr>
          <a:xfrm>
            <a:off x="357158" y="285728"/>
            <a:ext cx="8382000" cy="6019800"/>
          </a:xfrm>
          <a:noFill/>
          <a:ln>
            <a:noFill/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ko-KR" sz="2400" b="1" u="sng" dirty="0">
              <a:latin typeface="Microsoft Sans Serif" pitchFamily="34" charset="0"/>
            </a:endParaRPr>
          </a:p>
          <a:p>
            <a:pPr algn="ctr" eaLnBrk="1" hangingPunct="1">
              <a:buFontTx/>
              <a:buNone/>
            </a:pPr>
            <a:endParaRPr lang="en-US" altLang="ko-KR" sz="1800" b="1" u="sng" dirty="0" smtClean="0">
              <a:latin typeface="Microsoft Sans Serif" pitchFamily="34" charset="0"/>
            </a:endParaRPr>
          </a:p>
          <a:p>
            <a:pPr marL="0" indent="0" algn="ctr">
              <a:buNone/>
            </a:pPr>
            <a:r>
              <a:rPr lang="en-US" altLang="ko-KR" sz="2400" b="1" dirty="0" smtClean="0"/>
              <a:t>  </a:t>
            </a:r>
            <a:r>
              <a:rPr lang="en-US" b="1" dirty="0" smtClean="0"/>
              <a:t>Massive M2-brane theory </a:t>
            </a:r>
          </a:p>
          <a:p>
            <a:pPr marL="0" indent="0" algn="ctr">
              <a:buNone/>
            </a:pPr>
            <a:r>
              <a:rPr lang="en-US" b="1" dirty="0" smtClean="0"/>
              <a:t>and the LLM geometry </a:t>
            </a:r>
          </a:p>
          <a:p>
            <a:pPr marL="0" indent="0" algn="ctr">
              <a:buNone/>
            </a:pPr>
            <a:endParaRPr lang="en-US" altLang="ko-KR" sz="2000" b="1" dirty="0">
              <a:latin typeface="Microsoft Sans Serif" pitchFamily="34" charset="0"/>
            </a:endParaRPr>
          </a:p>
          <a:p>
            <a:pPr marL="0" indent="0" algn="ctr">
              <a:buNone/>
            </a:pPr>
            <a:r>
              <a:rPr lang="en-US" altLang="ko-KR" sz="2000" b="1" dirty="0" smtClean="0">
                <a:latin typeface="Microsoft Sans Serif" pitchFamily="34" charset="0"/>
              </a:rPr>
              <a:t>O-</a:t>
            </a:r>
            <a:r>
              <a:rPr lang="en-US" altLang="ko-KR" sz="2000" b="1" dirty="0" err="1" smtClean="0">
                <a:latin typeface="Microsoft Sans Serif" pitchFamily="34" charset="0"/>
              </a:rPr>
              <a:t>Kab</a:t>
            </a:r>
            <a:r>
              <a:rPr lang="en-US" altLang="ko-KR" sz="2000" b="1" dirty="0" smtClean="0">
                <a:latin typeface="Microsoft Sans Serif" pitchFamily="34" charset="0"/>
              </a:rPr>
              <a:t> Kwon</a:t>
            </a:r>
            <a:r>
              <a:rPr lang="en-US" altLang="ko-KR" sz="2800" b="1" dirty="0" smtClean="0">
                <a:latin typeface="Microsoft Sans Serif" pitchFamily="34" charset="0"/>
              </a:rPr>
              <a:t> </a:t>
            </a:r>
            <a:r>
              <a:rPr lang="en-US" altLang="ko-KR" sz="2000" b="1" dirty="0" smtClean="0"/>
              <a:t> </a:t>
            </a:r>
          </a:p>
          <a:p>
            <a:pPr marL="0" indent="0" algn="ctr">
              <a:buNone/>
            </a:pPr>
            <a:endParaRPr lang="en-US" altLang="ko-KR" sz="2000" b="1" dirty="0" smtClean="0"/>
          </a:p>
          <a:p>
            <a:pPr marL="0" indent="0" algn="ctr">
              <a:buNone/>
            </a:pPr>
            <a:r>
              <a:rPr lang="en-US" altLang="ko-KR" sz="2000" b="1" dirty="0" smtClean="0"/>
              <a:t>  </a:t>
            </a:r>
            <a:r>
              <a:rPr lang="en-US" altLang="ko-KR" sz="3600" b="1" dirty="0" smtClean="0"/>
              <a:t>     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2500313" y="3714750"/>
            <a:ext cx="395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ko-KR">
              <a:latin typeface="Microsoft Sans Serif" pitchFamily="34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843808" y="2996952"/>
            <a:ext cx="36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rgbClr val="0000FF"/>
                </a:solidFill>
                <a:latin typeface="Microsoft Sans Serif" pitchFamily="34" charset="0"/>
              </a:rPr>
              <a:t>  </a:t>
            </a:r>
            <a:r>
              <a:rPr lang="en-US" altLang="ko-KR" sz="2400" dirty="0" smtClean="0">
                <a:solidFill>
                  <a:srgbClr val="000000"/>
                </a:solidFill>
                <a:latin typeface="Microsoft Sans Serif" pitchFamily="34" charset="0"/>
              </a:rPr>
              <a:t>(</a:t>
            </a:r>
            <a:r>
              <a:rPr lang="en-US" altLang="ko-KR" sz="2000" dirty="0" err="1" smtClean="0">
                <a:latin typeface="Microsoft Sans Serif" pitchFamily="34" charset="0"/>
              </a:rPr>
              <a:t>Sungkyunkwan</a:t>
            </a:r>
            <a:r>
              <a:rPr lang="en-US" altLang="ko-KR" sz="2000" dirty="0" smtClean="0">
                <a:latin typeface="Microsoft Sans Serif" pitchFamily="34" charset="0"/>
              </a:rPr>
              <a:t> University)</a:t>
            </a:r>
            <a:endParaRPr lang="en-US" altLang="ko-KR" sz="2400" dirty="0">
              <a:latin typeface="Microsoft Sans Serif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203848" y="3861048"/>
            <a:ext cx="5400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>
                <a:solidFill>
                  <a:srgbClr val="0070C0"/>
                </a:solidFill>
              </a:rPr>
              <a:t>In collaboration with </a:t>
            </a:r>
            <a:r>
              <a:rPr lang="en-US" altLang="ko-KR" dirty="0" err="1" smtClean="0">
                <a:solidFill>
                  <a:srgbClr val="0070C0"/>
                </a:solidFill>
              </a:rPr>
              <a:t>Dongmin</a:t>
            </a:r>
            <a:r>
              <a:rPr lang="en-US" altLang="ko-KR" dirty="0" smtClean="0">
                <a:solidFill>
                  <a:srgbClr val="0070C0"/>
                </a:solidFill>
              </a:rPr>
              <a:t> Jang, </a:t>
            </a:r>
          </a:p>
          <a:p>
            <a:pPr>
              <a:spcBef>
                <a:spcPct val="50000"/>
              </a:spcBef>
            </a:pP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                                </a:t>
            </a:r>
            <a:r>
              <a:rPr lang="en-US" altLang="ko-KR" dirty="0" err="1" smtClean="0">
                <a:solidFill>
                  <a:srgbClr val="0070C0"/>
                </a:solidFill>
              </a:rPr>
              <a:t>Yoonbai</a:t>
            </a:r>
            <a:r>
              <a:rPr lang="en-US" altLang="ko-KR" dirty="0" smtClean="0">
                <a:solidFill>
                  <a:srgbClr val="0070C0"/>
                </a:solidFill>
              </a:rPr>
              <a:t> Kim, </a:t>
            </a:r>
            <a:r>
              <a:rPr lang="en-US" altLang="ko-KR" dirty="0" err="1" smtClean="0">
                <a:solidFill>
                  <a:srgbClr val="0070C0"/>
                </a:solidFill>
              </a:rPr>
              <a:t>Driba</a:t>
            </a:r>
            <a:r>
              <a:rPr lang="en-US" altLang="ko-KR" dirty="0" smtClean="0">
                <a:solidFill>
                  <a:srgbClr val="0070C0"/>
                </a:solidFill>
              </a:rPr>
              <a:t> </a:t>
            </a:r>
            <a:r>
              <a:rPr lang="en-US" altLang="ko-KR" dirty="0" err="1" smtClean="0">
                <a:solidFill>
                  <a:srgbClr val="0070C0"/>
                </a:solidFill>
              </a:rPr>
              <a:t>Tolla</a:t>
            </a:r>
            <a:endParaRPr lang="en-US" altLang="ko-KR" dirty="0" smtClean="0">
              <a:solidFill>
                <a:srgbClr val="0070C0"/>
              </a:solidFill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785786" y="5357826"/>
            <a:ext cx="77866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APCTP mini workshop</a:t>
            </a:r>
            <a:r>
              <a:rPr lang="en-US" altLang="ko-KR" sz="2000" b="1" dirty="0" smtClean="0">
                <a:solidFill>
                  <a:srgbClr val="CC3300"/>
                </a:solidFill>
              </a:rPr>
              <a:t>  </a:t>
            </a:r>
          </a:p>
          <a:p>
            <a:pPr algn="ctr"/>
            <a:r>
              <a:rPr lang="en-US" sz="2000" b="1" dirty="0" smtClean="0">
                <a:solidFill>
                  <a:srgbClr val="800000"/>
                </a:solidFill>
              </a:rPr>
              <a:t>July</a:t>
            </a:r>
            <a:r>
              <a:rPr lang="fr-FR" sz="2000" b="1" dirty="0" smtClean="0">
                <a:solidFill>
                  <a:srgbClr val="800000"/>
                </a:solidFill>
              </a:rPr>
              <a:t> 25 - 29, 2016</a:t>
            </a:r>
            <a:endParaRPr lang="en-US" altLang="ko-KR" sz="2000" b="1" dirty="0">
              <a:solidFill>
                <a:srgbClr val="800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9704" y="4837528"/>
            <a:ext cx="212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arXiv:1608.xxxxx</a:t>
            </a:r>
            <a:endParaRPr lang="ko-KR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solidFill>
                  <a:srgbClr val="3366FF"/>
                </a:solidFill>
              </a:rPr>
              <a:t>- adding new terms in the action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smtClean="0">
                <a:solidFill>
                  <a:srgbClr val="3366FF"/>
                </a:solidFill>
              </a:rPr>
              <a:t>   </a:t>
            </a:r>
            <a:r>
              <a:rPr lang="en-US" sz="2000" dirty="0" smtClean="0"/>
              <a:t> ex) </a:t>
            </a:r>
            <a:r>
              <a:rPr lang="en-US" sz="2000" dirty="0" err="1" smtClean="0"/>
              <a:t>ABJM</a:t>
            </a:r>
            <a:r>
              <a:rPr lang="en-US" sz="2000" dirty="0" smtClean="0"/>
              <a:t> + mass terms = mass-deformed </a:t>
            </a:r>
            <a:r>
              <a:rPr lang="en-US" sz="2000" dirty="0" err="1" smtClean="0"/>
              <a:t>ABJM</a:t>
            </a:r>
            <a:r>
              <a:rPr lang="en-US" sz="2000" dirty="0" smtClean="0"/>
              <a:t> (</a:t>
            </a:r>
            <a:r>
              <a:rPr lang="en-US" sz="2000" dirty="0" err="1" smtClean="0"/>
              <a:t>mABJM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smtClean="0">
                <a:solidFill>
                  <a:srgbClr val="1467AC"/>
                </a:solidFill>
              </a:rPr>
              <a:t> [</a:t>
            </a:r>
            <a:r>
              <a:rPr lang="en-US" sz="2000" dirty="0" err="1" smtClean="0">
                <a:solidFill>
                  <a:srgbClr val="1467AC"/>
                </a:solidFill>
              </a:rPr>
              <a:t>Hosomichi</a:t>
            </a:r>
            <a:r>
              <a:rPr lang="en-US" sz="2000" dirty="0" smtClean="0">
                <a:solidFill>
                  <a:srgbClr val="1467AC"/>
                </a:solidFill>
              </a:rPr>
              <a:t>-Lee-Lee-Lee-Park, </a:t>
            </a:r>
            <a:r>
              <a:rPr lang="en-US" sz="2000" dirty="0" err="1" smtClean="0">
                <a:solidFill>
                  <a:srgbClr val="1467AC"/>
                </a:solidFill>
              </a:rPr>
              <a:t>GRVV</a:t>
            </a:r>
            <a:r>
              <a:rPr lang="en-US" sz="2000" dirty="0" smtClean="0">
                <a:solidFill>
                  <a:srgbClr val="1467AC"/>
                </a:solidFill>
              </a:rPr>
              <a:t>, 2008]</a:t>
            </a:r>
          </a:p>
          <a:p>
            <a:pPr marL="0" indent="0">
              <a:buNone/>
            </a:pPr>
            <a:r>
              <a:rPr lang="en-US" sz="2000" dirty="0" smtClean="0">
                <a:sym typeface="Wingdings"/>
              </a:rPr>
              <a:t>        dual to the LLM geometry with SO(2,1)XSO(4)XSO(4) isometry</a:t>
            </a:r>
          </a:p>
          <a:p>
            <a:pPr marL="0" indent="0">
              <a:buNone/>
            </a:pP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       asymptotically</a:t>
            </a:r>
          </a:p>
          <a:p>
            <a:pPr marL="0" indent="0">
              <a:buNone/>
            </a:pPr>
            <a:endParaRPr lang="en-US" sz="2000" dirty="0">
              <a:sym typeface="Wingdings"/>
            </a:endParaRPr>
          </a:p>
          <a:p>
            <a:r>
              <a:rPr lang="en-US" sz="2000" b="1" dirty="0" smtClean="0">
                <a:sym typeface="Wingdings"/>
              </a:rPr>
              <a:t>Known results :</a:t>
            </a:r>
          </a:p>
          <a:p>
            <a:pPr marL="0" indent="0">
              <a:buNone/>
            </a:pPr>
            <a:r>
              <a:rPr lang="en-US" sz="2000" b="1" dirty="0">
                <a:sym typeface="Wingdings"/>
              </a:rPr>
              <a:t> </a:t>
            </a:r>
            <a:r>
              <a:rPr lang="en-US" sz="2000" b="1" dirty="0" smtClean="0">
                <a:sym typeface="Wingdings"/>
              </a:rPr>
              <a:t>  </a:t>
            </a:r>
            <a:r>
              <a:rPr lang="en-US" sz="2000" dirty="0" smtClean="0">
                <a:sym typeface="Wingdings"/>
              </a:rPr>
              <a:t>- LLM geometry can be dual to the massive M2-brane theory</a:t>
            </a:r>
          </a:p>
          <a:p>
            <a:pPr marL="0" indent="0">
              <a:buNone/>
            </a:pPr>
            <a:r>
              <a:rPr lang="en-US" sz="2000" b="1" dirty="0" smtClean="0">
                <a:sym typeface="Wingdings"/>
              </a:rPr>
              <a:t>                                                     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[Lin-</a:t>
            </a:r>
            <a:r>
              <a:rPr lang="en-US" sz="2000" dirty="0" err="1" smtClean="0">
                <a:solidFill>
                  <a:srgbClr val="1467AC"/>
                </a:solidFill>
                <a:sym typeface="Wingdings"/>
              </a:rPr>
              <a:t>Lunin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-Maldacena, 2004]</a:t>
            </a:r>
          </a:p>
          <a:p>
            <a:pPr marL="0" indent="0">
              <a:buNone/>
            </a:pP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- </a:t>
            </a:r>
            <a:r>
              <a:rPr lang="en-US" sz="2000" b="1" dirty="0" smtClean="0">
                <a:solidFill>
                  <a:srgbClr val="3366FF"/>
                </a:solidFill>
                <a:sym typeface="Wingdings"/>
              </a:rPr>
              <a:t>one-to-one correspondence </a:t>
            </a:r>
            <a:r>
              <a:rPr lang="en-US" sz="2000" dirty="0" smtClean="0">
                <a:sym typeface="Wingdings"/>
              </a:rPr>
              <a:t>between </a:t>
            </a:r>
            <a:r>
              <a:rPr lang="en-US" sz="2000" dirty="0" err="1" smtClean="0">
                <a:sym typeface="Wingdings"/>
              </a:rPr>
              <a:t>vacua</a:t>
            </a:r>
            <a:r>
              <a:rPr lang="en-US" sz="2000" dirty="0" smtClean="0">
                <a:sym typeface="Wingdings"/>
              </a:rPr>
              <a:t> of the </a:t>
            </a:r>
            <a:r>
              <a:rPr lang="en-US" sz="2000" dirty="0" err="1" smtClean="0">
                <a:sym typeface="Wingdings"/>
              </a:rPr>
              <a:t>mABJM</a:t>
            </a:r>
            <a:r>
              <a:rPr lang="en-US" sz="2000" dirty="0" smtClean="0">
                <a:sym typeface="Wingdings"/>
              </a:rPr>
              <a:t> theory </a:t>
            </a:r>
          </a:p>
          <a:p>
            <a:pPr marL="0" indent="0">
              <a:buNone/>
            </a:pP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   and the </a:t>
            </a:r>
            <a:r>
              <a:rPr lang="en-US" sz="2000" dirty="0" err="1" smtClean="0">
                <a:sym typeface="Wingdings"/>
              </a:rPr>
              <a:t>LLM</a:t>
            </a:r>
            <a:r>
              <a:rPr lang="en-US" sz="2000" dirty="0" smtClean="0">
                <a:sym typeface="Wingdings"/>
              </a:rPr>
              <a:t> geometry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[</a:t>
            </a:r>
            <a:r>
              <a:rPr lang="en-US" sz="2000" dirty="0" err="1" smtClean="0">
                <a:solidFill>
                  <a:srgbClr val="1467AC"/>
                </a:solidFill>
                <a:sym typeface="Wingdings"/>
              </a:rPr>
              <a:t>Cheon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-Kim-Kim 2011]  </a:t>
            </a: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151" y="2905495"/>
            <a:ext cx="1679897" cy="3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Correspondence between </a:t>
            </a:r>
            <a:r>
              <a:rPr lang="en-US" sz="2000" dirty="0" err="1" smtClean="0">
                <a:solidFill>
                  <a:srgbClr val="1467AC"/>
                </a:solidFill>
                <a:sym typeface="Wingdings"/>
              </a:rPr>
              <a:t>vacua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of QFT and BPS solutions in gravity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1467AC"/>
                </a:solidFill>
                <a:sym typeface="Wingdings"/>
              </a:rPr>
              <a:t> 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  is not enough. </a:t>
            </a: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r>
              <a:rPr lang="en-US" altLang="ko-KR" sz="2400" dirty="0">
                <a:solidFill>
                  <a:srgbClr val="000000"/>
                </a:solidFill>
                <a:sym typeface="Wingdings"/>
              </a:rPr>
              <a:t>How can we show the correspondence </a:t>
            </a:r>
            <a:endParaRPr lang="en-US" altLang="ko-KR" sz="2400" dirty="0" smtClean="0">
              <a:solidFill>
                <a:srgbClr val="000000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ko-KR" sz="24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sym typeface="Wingdings"/>
              </a:rPr>
              <a:t>  using </a:t>
            </a:r>
            <a:r>
              <a:rPr lang="en-US" altLang="ko-KR" sz="2400" dirty="0">
                <a:solidFill>
                  <a:srgbClr val="000000"/>
                </a:solidFill>
                <a:sym typeface="Wingdings"/>
              </a:rPr>
              <a:t>a method of the </a:t>
            </a:r>
            <a:r>
              <a:rPr lang="en-US" altLang="ko-KR" sz="2400" dirty="0" smtClean="0">
                <a:solidFill>
                  <a:srgbClr val="000000"/>
                </a:solidFill>
                <a:sym typeface="Wingdings"/>
              </a:rPr>
              <a:t>gauge/gravity </a:t>
            </a:r>
            <a:r>
              <a:rPr lang="en-US" altLang="ko-KR" sz="2400" dirty="0">
                <a:solidFill>
                  <a:srgbClr val="000000"/>
                </a:solidFill>
                <a:sym typeface="Wingdings"/>
              </a:rPr>
              <a:t>duality </a:t>
            </a:r>
            <a:r>
              <a:rPr lang="en-US" altLang="ko-KR" sz="2400" dirty="0" smtClean="0">
                <a:solidFill>
                  <a:srgbClr val="000000"/>
                </a:solidFill>
                <a:sym typeface="Wingdings"/>
              </a:rPr>
              <a:t>    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400" b="1" dirty="0" smtClean="0">
                <a:solidFill>
                  <a:srgbClr val="000000"/>
                </a:solidFill>
                <a:sym typeface="Wingdings"/>
              </a:rPr>
              <a:t>  quantitatively</a:t>
            </a:r>
            <a:r>
              <a:rPr lang="en-US" altLang="ko-KR" sz="24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400" dirty="0">
                <a:solidFill>
                  <a:srgbClr val="000000"/>
                </a:solidFill>
                <a:sym typeface="Wingdings"/>
              </a:rPr>
              <a:t>in both sides? </a:t>
            </a:r>
          </a:p>
          <a:p>
            <a:endParaRPr lang="en-US" sz="2400" dirty="0" smtClean="0">
              <a:solidFill>
                <a:srgbClr val="1467AC"/>
              </a:solidFill>
              <a:sym typeface="Wingdings"/>
            </a:endParaRP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altLang="ko-KR" sz="2000" dirty="0" smtClean="0">
              <a:solidFill>
                <a:srgbClr val="000000"/>
              </a:solidFill>
              <a:sym typeface="Wingdings"/>
            </a:endParaRP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35591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Correspondence between </a:t>
            </a:r>
            <a:r>
              <a:rPr lang="en-US" sz="2000" dirty="0" err="1" smtClean="0">
                <a:solidFill>
                  <a:srgbClr val="1467AC"/>
                </a:solidFill>
                <a:sym typeface="Wingdings"/>
              </a:rPr>
              <a:t>vacua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of QFT and BPS solutions in gravity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1467AC"/>
                </a:solidFill>
                <a:sym typeface="Wingdings"/>
              </a:rPr>
              <a:t> 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   is not enough. </a:t>
            </a:r>
          </a:p>
          <a:p>
            <a:pPr marL="0" indent="0">
              <a:buNone/>
            </a:pPr>
            <a:endParaRPr lang="en-US" altLang="ko-KR" sz="2000" dirty="0" smtClean="0">
              <a:solidFill>
                <a:srgbClr val="000000"/>
              </a:solidFill>
              <a:sym typeface="Wingdings"/>
            </a:endParaRPr>
          </a:p>
          <a:p>
            <a:r>
              <a:rPr lang="en-US" altLang="ko-KR" sz="2000" dirty="0" smtClean="0">
                <a:solidFill>
                  <a:srgbClr val="000000"/>
                </a:solidFill>
                <a:sym typeface="Wingdings"/>
              </a:rPr>
              <a:t>The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underlying principles of holography were constructed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      by GKP and Witten: </a:t>
            </a: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5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0" y="3356992"/>
            <a:ext cx="7452320" cy="4165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4465955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: gauge invariant operator in </a:t>
            </a:r>
            <a:r>
              <a:rPr lang="en-US" dirty="0" err="1" smtClean="0"/>
              <a:t>CFT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: boundary value of a gauge invariant gravity field     </a:t>
            </a:r>
          </a:p>
          <a:p>
            <a:r>
              <a:rPr lang="en-US" dirty="0"/>
              <a:t> </a:t>
            </a:r>
            <a:r>
              <a:rPr lang="en-US" dirty="0" smtClean="0"/>
              <a:t>     = source field which couples to     in </a:t>
            </a:r>
            <a:r>
              <a:rPr lang="en-US" dirty="0" err="1" smtClean="0"/>
              <a:t>CFT</a:t>
            </a:r>
            <a:endParaRPr lang="en-US" dirty="0"/>
          </a:p>
        </p:txBody>
      </p:sp>
      <p:pic>
        <p:nvPicPr>
          <p:cNvPr id="7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04" y="4801047"/>
            <a:ext cx="216024" cy="216024"/>
          </a:xfrm>
          <a:prstGeom prst="rect">
            <a:avLst/>
          </a:prstGeom>
        </p:spPr>
      </p:pic>
      <p:pic>
        <p:nvPicPr>
          <p:cNvPr id="9" name="Picture 2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15" y="4593009"/>
            <a:ext cx="161002" cy="166964"/>
          </a:xfrm>
          <a:prstGeom prst="rect">
            <a:avLst/>
          </a:prstGeom>
        </p:spPr>
      </p:pic>
      <p:pic>
        <p:nvPicPr>
          <p:cNvPr id="10" name="Picture 2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137960"/>
            <a:ext cx="161002" cy="166964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234" y="3839162"/>
            <a:ext cx="576064" cy="183581"/>
          </a:xfrm>
          <a:prstGeom prst="rect">
            <a:avLst/>
          </a:prstGeom>
        </p:spPr>
      </p:pic>
      <p:pic>
        <p:nvPicPr>
          <p:cNvPr id="12" name="Picture 9" descr="latex-image-1.pd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2976"/>
            <a:ext cx="675766" cy="1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9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d=3 CFT(ABJM) is dual to the d=11 SUGRA on </a:t>
            </a: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1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340768"/>
            <a:ext cx="1486148" cy="420777"/>
          </a:xfrm>
          <a:prstGeom prst="rect">
            <a:avLst/>
          </a:prstGeom>
        </p:spPr>
      </p:pic>
      <p:cxnSp>
        <p:nvCxnSpPr>
          <p:cNvPr id="14" name="Straight Arrow Connector 25"/>
          <p:cNvCxnSpPr/>
          <p:nvPr/>
        </p:nvCxnSpPr>
        <p:spPr>
          <a:xfrm flipH="1">
            <a:off x="6804248" y="1761545"/>
            <a:ext cx="26640" cy="875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20072" y="2774067"/>
            <a:ext cx="3096344" cy="369332"/>
          </a:xfrm>
          <a:prstGeom prst="rect">
            <a:avLst/>
          </a:prstGeom>
          <a:noFill/>
          <a:ln w="38100" cmpd="sng">
            <a:solidFill>
              <a:srgbClr val="99336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=4 gravity for fluctuations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59128" y="205633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KK</a:t>
            </a:r>
            <a:r>
              <a:rPr lang="en-US" dirty="0" smtClean="0"/>
              <a:t> reduction on </a:t>
            </a:r>
            <a:endParaRPr lang="en-US" dirty="0"/>
          </a:p>
        </p:txBody>
      </p:sp>
      <p:cxnSp>
        <p:nvCxnSpPr>
          <p:cNvPr id="17" name="Straight Arrow Connector 28"/>
          <p:cNvCxnSpPr/>
          <p:nvPr/>
        </p:nvCxnSpPr>
        <p:spPr>
          <a:xfrm>
            <a:off x="2106600" y="1765539"/>
            <a:ext cx="2952328" cy="1017404"/>
          </a:xfrm>
          <a:prstGeom prst="straightConnector1">
            <a:avLst/>
          </a:prstGeom>
          <a:ln w="38100" cmpd="sng"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2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8773">
            <a:off x="2004841" y="2369305"/>
            <a:ext cx="2951497" cy="2289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3717" y="2069736"/>
            <a:ext cx="391666" cy="36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d=3 CFT(ABJM) is dual to the d=11 SUGRA on </a:t>
            </a: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1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340768"/>
            <a:ext cx="1486148" cy="420777"/>
          </a:xfrm>
          <a:prstGeom prst="rect">
            <a:avLst/>
          </a:prstGeom>
        </p:spPr>
      </p:pic>
      <p:cxnSp>
        <p:nvCxnSpPr>
          <p:cNvPr id="14" name="Straight Arrow Connector 25"/>
          <p:cNvCxnSpPr/>
          <p:nvPr/>
        </p:nvCxnSpPr>
        <p:spPr>
          <a:xfrm>
            <a:off x="6830888" y="1761545"/>
            <a:ext cx="24046" cy="15234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67102" y="3408437"/>
            <a:ext cx="3096344" cy="369332"/>
          </a:xfrm>
          <a:prstGeom prst="rect">
            <a:avLst/>
          </a:prstGeom>
          <a:noFill/>
          <a:ln w="38100" cmpd="sng">
            <a:solidFill>
              <a:srgbClr val="99336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=4 gravity for fluctuations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937603" y="226946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KK</a:t>
            </a:r>
            <a:r>
              <a:rPr lang="en-US" dirty="0" smtClean="0"/>
              <a:t> reduction on </a:t>
            </a:r>
            <a:endParaRPr lang="en-US" dirty="0"/>
          </a:p>
        </p:txBody>
      </p:sp>
      <p:cxnSp>
        <p:nvCxnSpPr>
          <p:cNvPr id="17" name="Straight Arrow Connector 28"/>
          <p:cNvCxnSpPr/>
          <p:nvPr/>
        </p:nvCxnSpPr>
        <p:spPr>
          <a:xfrm>
            <a:off x="2779636" y="2280140"/>
            <a:ext cx="2952328" cy="1017404"/>
          </a:xfrm>
          <a:prstGeom prst="straightConnector1">
            <a:avLst/>
          </a:prstGeom>
          <a:ln w="38100" cmpd="sng"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2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8773">
            <a:off x="2722342" y="2896579"/>
            <a:ext cx="2803376" cy="2174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00169" y="181537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 relevant </a:t>
            </a:r>
          </a:p>
          <a:p>
            <a:r>
              <a:rPr lang="en-US" sz="2000" dirty="0" smtClean="0"/>
              <a:t>deformation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824759" y="1320924"/>
            <a:ext cx="1872208" cy="1200329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84406" y="2550455"/>
            <a:ext cx="2551326" cy="369332"/>
          </a:xfrm>
          <a:prstGeom prst="rect">
            <a:avLst/>
          </a:prstGeom>
          <a:noFill/>
          <a:ln w="38100" cmpd="sng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mass-deformed ABJM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0" y="2268397"/>
            <a:ext cx="393080" cy="37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558209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Results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endParaRPr lang="en-US" sz="2000" dirty="0">
              <a:solidFill>
                <a:srgbClr val="1467AC"/>
              </a:solidFill>
              <a:sym typeface="Wingdings"/>
            </a:endParaRPr>
          </a:p>
          <a:p>
            <a:endParaRPr lang="en-US" sz="2000" dirty="0" smtClean="0">
              <a:solidFill>
                <a:srgbClr val="1467AC"/>
              </a:solidFill>
              <a:sym typeface="Wingdings"/>
            </a:endParaRPr>
          </a:p>
          <a:p>
            <a:r>
              <a:rPr lang="en-US" sz="2000" dirty="0">
                <a:solidFill>
                  <a:srgbClr val="1467AC"/>
                </a:solidFill>
                <a:sym typeface="Wingdings"/>
              </a:rPr>
              <a:t>c</a:t>
            </a:r>
            <a:r>
              <a:rPr lang="en-US" sz="2000" dirty="0" smtClean="0">
                <a:solidFill>
                  <a:srgbClr val="1467AC"/>
                </a:solidFill>
                <a:sym typeface="Wingdings"/>
              </a:rPr>
              <a:t>hiral primary operator</a:t>
            </a:r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02" y="3670276"/>
            <a:ext cx="3925340" cy="5314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2549597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</a:rPr>
              <a:t>Field theory side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3731" y="251915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</a:rPr>
              <a:t>Gravity side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251" y="2348880"/>
            <a:ext cx="1081156" cy="48676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395373"/>
            <a:ext cx="3543580" cy="55769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565" y="3273152"/>
            <a:ext cx="3404699" cy="160353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719" y="5164221"/>
            <a:ext cx="3600400" cy="85506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781" y="1420580"/>
            <a:ext cx="787012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Curved Connector 4"/>
          <p:cNvCxnSpPr/>
          <p:nvPr/>
        </p:nvCxnSpPr>
        <p:spPr>
          <a:xfrm>
            <a:off x="2987824" y="1700808"/>
            <a:ext cx="3456384" cy="2088232"/>
          </a:xfrm>
          <a:prstGeom prst="curved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79712" y="1475492"/>
            <a:ext cx="1008112" cy="646331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dirty="0" err="1" smtClean="0"/>
              <a:t>CFT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ABJM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987824" y="1628800"/>
            <a:ext cx="144016" cy="144016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72200" y="3717032"/>
            <a:ext cx="144016" cy="144016"/>
          </a:xfrm>
          <a:prstGeom prst="ellipse">
            <a:avLst/>
          </a:prstGeom>
          <a:solidFill>
            <a:srgbClr val="FF6600"/>
          </a:solidFill>
          <a:ln>
            <a:solidFill>
              <a:srgbClr val="FE86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55776" y="105273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UV fixed point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334770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IR</a:t>
            </a:r>
            <a:r>
              <a:rPr lang="en-US" dirty="0" smtClean="0"/>
              <a:t> fixed point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88024" y="2060848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RG</a:t>
            </a:r>
            <a:r>
              <a:rPr lang="en-US" dirty="0" smtClean="0"/>
              <a:t> flow for a relevant deformation:</a:t>
            </a:r>
          </a:p>
          <a:p>
            <a:r>
              <a:rPr lang="en-US" dirty="0" smtClean="0"/>
              <a:t>   (massive deformation)</a:t>
            </a:r>
            <a:endParaRPr lang="en-US" dirty="0"/>
          </a:p>
        </p:txBody>
      </p:sp>
      <p:sp>
        <p:nvSpPr>
          <p:cNvPr id="16" name="Chevron 15"/>
          <p:cNvSpPr/>
          <p:nvPr/>
        </p:nvSpPr>
        <p:spPr>
          <a:xfrm rot="1530163">
            <a:off x="3806044" y="1799785"/>
            <a:ext cx="160987" cy="157816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 rot="1530163">
            <a:off x="5176969" y="3388231"/>
            <a:ext cx="160987" cy="157816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19" name="Oval 18"/>
          <p:cNvSpPr/>
          <p:nvPr/>
        </p:nvSpPr>
        <p:spPr>
          <a:xfrm>
            <a:off x="2771800" y="1268760"/>
            <a:ext cx="1080120" cy="864096"/>
          </a:xfrm>
          <a:prstGeom prst="ellipse">
            <a:avLst/>
          </a:prstGeom>
          <a:solidFill>
            <a:srgbClr val="008000">
              <a:alpha val="2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5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000" dirty="0"/>
                  <a:t>N=6 </a:t>
                </a:r>
                <a:r>
                  <a:rPr lang="en-US" altLang="ko-KR" sz="2000" dirty="0" err="1"/>
                  <a:t>Aharony</a:t>
                </a:r>
                <a:r>
                  <a:rPr lang="en-US" altLang="ko-KR" sz="2000" dirty="0"/>
                  <a:t>-Bergman-</a:t>
                </a:r>
                <a:r>
                  <a:rPr lang="en-US" altLang="ko-KR" sz="2000" dirty="0" err="1"/>
                  <a:t>Jafferis</a:t>
                </a:r>
                <a:r>
                  <a:rPr lang="en-US" altLang="ko-KR" sz="2000" dirty="0"/>
                  <a:t>-</a:t>
                </a:r>
                <a:r>
                  <a:rPr lang="en-US" altLang="ko-KR" sz="2000" dirty="0" err="1"/>
                  <a:t>Maldacena</a:t>
                </a:r>
                <a:r>
                  <a:rPr lang="en-US" altLang="ko-KR" sz="2000" dirty="0"/>
                  <a:t>(ABJM) theory :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low energy effective action of N coincident M2-branes 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on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altLang="ko-KR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ko-KR" sz="2000" i="1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ko-KR" sz="20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ko-KR" sz="2000" dirty="0"/>
                  <a:t> orbifold fixed point</a:t>
                </a:r>
              </a:p>
              <a:p>
                <a:pPr marL="0" indent="0">
                  <a:buNone/>
                </a:pPr>
                <a:endParaRPr lang="en-US" altLang="ko-KR" sz="2000" dirty="0" smtClean="0"/>
              </a:p>
              <a:p>
                <a:pPr marL="0" indent="0">
                  <a:buNone/>
                </a:pPr>
                <a:r>
                  <a:rPr lang="en-US" altLang="ko-KR" sz="2000" dirty="0"/>
                  <a:t> </a:t>
                </a:r>
                <a:r>
                  <a:rPr lang="en-US" altLang="ko-KR" sz="2000" dirty="0" smtClean="0"/>
                  <a:t> </a:t>
                </a:r>
                <a:endParaRPr lang="en-US" altLang="ko-KR" sz="2000" dirty="0"/>
              </a:p>
              <a:p>
                <a:endParaRPr lang="en-US" altLang="ko-KR" sz="2000" dirty="0" smtClean="0"/>
              </a:p>
              <a:p>
                <a:endParaRPr lang="en-US" altLang="ko-KR" sz="2000" dirty="0"/>
              </a:p>
              <a:p>
                <a:endParaRPr lang="ko-KR" altLang="en-US" sz="20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7584" y="3440033"/>
            <a:ext cx="2412776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 N </a:t>
            </a:r>
            <a:r>
              <a:rPr lang="en-US" altLang="ko-KR" sz="2400" b="1" dirty="0" smtClean="0"/>
              <a:t>=</a:t>
            </a:r>
            <a:r>
              <a:rPr lang="en-US" altLang="ko-KR" sz="2400" b="1" dirty="0"/>
              <a:t>6 ABJM</a:t>
            </a:r>
            <a:endParaRPr lang="ko-KR" alt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896544" y="3039343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M-theory on </a:t>
            </a:r>
            <a:endParaRPr lang="ko-KR" altLang="en-US" sz="2400" b="1" dirty="0"/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2591780" y="3284984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11760" y="29156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54830"/>
            <a:ext cx="1040507" cy="36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화살표 연결선 15"/>
          <p:cNvCxnSpPr/>
          <p:nvPr/>
        </p:nvCxnSpPr>
        <p:spPr>
          <a:xfrm>
            <a:off x="2555776" y="4149080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11760" y="37797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14947"/>
            <a:ext cx="1670298" cy="36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86" y="3068960"/>
            <a:ext cx="1580854" cy="42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60032" y="3903439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IIA theory on </a:t>
            </a:r>
            <a:endParaRPr lang="ko-KR" altLang="en-US" sz="2400" b="1" dirty="0"/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02" y="3931326"/>
            <a:ext cx="1508846" cy="3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직선 화살표 연결선 26"/>
          <p:cNvCxnSpPr/>
          <p:nvPr/>
        </p:nvCxnSpPr>
        <p:spPr>
          <a:xfrm>
            <a:off x="1403648" y="3931326"/>
            <a:ext cx="0" cy="140880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56066" y="4726885"/>
            <a:ext cx="2195854" cy="646331"/>
          </a:xfrm>
          <a:prstGeom prst="rect">
            <a:avLst/>
          </a:prstGeom>
          <a:solidFill>
            <a:srgbClr val="EDE99D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SUSY preserving </a:t>
            </a:r>
          </a:p>
          <a:p>
            <a:r>
              <a:rPr lang="en-US" altLang="ko-KR" dirty="0" smtClean="0">
                <a:solidFill>
                  <a:srgbClr val="FF0000"/>
                </a:solidFill>
              </a:rPr>
              <a:t>mass deformation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1951" y="5559623"/>
            <a:ext cx="2655913" cy="461665"/>
          </a:xfrm>
          <a:prstGeom prst="rect">
            <a:avLst/>
          </a:prstGeom>
          <a:noFill/>
          <a:ln w="38100"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N </a:t>
            </a:r>
            <a:r>
              <a:rPr lang="en-US" altLang="ko-KR" sz="2400" b="1" dirty="0" smtClean="0"/>
              <a:t>=6 </a:t>
            </a:r>
            <a:r>
              <a:rPr lang="en-US" altLang="ko-KR" sz="2400" b="1" dirty="0" err="1" smtClean="0"/>
              <a:t>mABJM</a:t>
            </a:r>
            <a:endParaRPr lang="ko-KR" altLang="en-US" sz="2400" b="1" dirty="0"/>
          </a:p>
        </p:txBody>
      </p:sp>
      <p:sp>
        <p:nvSpPr>
          <p:cNvPr id="30" name="직사각형 29"/>
          <p:cNvSpPr/>
          <p:nvPr/>
        </p:nvSpPr>
        <p:spPr>
          <a:xfrm>
            <a:off x="611560" y="6021288"/>
            <a:ext cx="24122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Hosomichi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et al 08]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Gomis</a:t>
            </a:r>
            <a:r>
              <a:rPr lang="en-US" altLang="ko-KR" dirty="0" smtClean="0">
                <a:solidFill>
                  <a:srgbClr val="0070C0"/>
                </a:solidFill>
              </a:rPr>
              <a:t> et al 08</a:t>
            </a:r>
            <a:r>
              <a:rPr lang="en-US" altLang="ko-KR" dirty="0">
                <a:solidFill>
                  <a:srgbClr val="0070C0"/>
                </a:solidFill>
              </a:rPr>
              <a:t>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558209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/>
              <a:t>Vacua</a:t>
            </a:r>
            <a:r>
              <a:rPr lang="en-US" sz="4000" b="1" dirty="0" smtClean="0"/>
              <a:t> of </a:t>
            </a:r>
            <a:r>
              <a:rPr lang="en-US" sz="4000" b="1" dirty="0" err="1" smtClean="0"/>
              <a:t>mABJM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465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000" dirty="0"/>
                  <a:t>N=6 </a:t>
                </a:r>
                <a:r>
                  <a:rPr lang="en-US" altLang="ko-KR" sz="2000" dirty="0" err="1"/>
                  <a:t>Aharony</a:t>
                </a:r>
                <a:r>
                  <a:rPr lang="en-US" altLang="ko-KR" sz="2000" dirty="0"/>
                  <a:t>-Bergman-</a:t>
                </a:r>
                <a:r>
                  <a:rPr lang="en-US" altLang="ko-KR" sz="2000" dirty="0" err="1"/>
                  <a:t>Jafferis</a:t>
                </a:r>
                <a:r>
                  <a:rPr lang="en-US" altLang="ko-KR" sz="2000" dirty="0"/>
                  <a:t>-</a:t>
                </a:r>
                <a:r>
                  <a:rPr lang="en-US" altLang="ko-KR" sz="2000" dirty="0" err="1"/>
                  <a:t>Maldacena</a:t>
                </a:r>
                <a:r>
                  <a:rPr lang="en-US" altLang="ko-KR" sz="2000" dirty="0"/>
                  <a:t>(ABJM) theory :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low energy effective action of N coincident M2-branes 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on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altLang="ko-KR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ko-KR" sz="2000" i="1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ko-KR" sz="20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ko-KR" sz="2000" dirty="0"/>
                  <a:t> orbifold fixed point</a:t>
                </a:r>
              </a:p>
              <a:p>
                <a:pPr marL="0" indent="0">
                  <a:buNone/>
                </a:pPr>
                <a:endParaRPr lang="en-US" altLang="ko-KR" sz="2000" dirty="0" smtClean="0"/>
              </a:p>
              <a:p>
                <a:pPr marL="0" indent="0">
                  <a:buNone/>
                </a:pPr>
                <a:r>
                  <a:rPr lang="en-US" altLang="ko-KR" sz="2000" dirty="0"/>
                  <a:t> </a:t>
                </a:r>
                <a:r>
                  <a:rPr lang="en-US" altLang="ko-KR" sz="2000" dirty="0" smtClean="0"/>
                  <a:t> </a:t>
                </a:r>
                <a:endParaRPr lang="en-US" altLang="ko-KR" sz="2000" dirty="0"/>
              </a:p>
              <a:p>
                <a:endParaRPr lang="en-US" altLang="ko-KR" sz="2000" dirty="0" smtClean="0"/>
              </a:p>
              <a:p>
                <a:endParaRPr lang="en-US" altLang="ko-KR" sz="2000" dirty="0"/>
              </a:p>
              <a:p>
                <a:endParaRPr lang="ko-KR" altLang="en-US" sz="20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7584" y="3440033"/>
            <a:ext cx="2412776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 N </a:t>
            </a:r>
            <a:r>
              <a:rPr lang="en-US" altLang="ko-KR" sz="2400" b="1" dirty="0" smtClean="0"/>
              <a:t>=</a:t>
            </a:r>
            <a:r>
              <a:rPr lang="en-US" altLang="ko-KR" sz="2400" b="1" dirty="0"/>
              <a:t>6 ABJM</a:t>
            </a:r>
            <a:endParaRPr lang="ko-KR" alt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896544" y="3039343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M-theory on </a:t>
            </a:r>
            <a:endParaRPr lang="ko-KR" altLang="en-US" sz="2400" b="1" dirty="0"/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2591780" y="3284984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11760" y="29156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54830"/>
            <a:ext cx="1040507" cy="36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화살표 연결선 15"/>
          <p:cNvCxnSpPr/>
          <p:nvPr/>
        </p:nvCxnSpPr>
        <p:spPr>
          <a:xfrm>
            <a:off x="2555776" y="4149080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11760" y="37797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14947"/>
            <a:ext cx="1670298" cy="36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86" y="3068960"/>
            <a:ext cx="1580854" cy="42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60032" y="3903439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IIA theory on </a:t>
            </a:r>
            <a:endParaRPr lang="ko-KR" altLang="en-US" sz="2400" b="1" dirty="0"/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02" y="3931326"/>
            <a:ext cx="1508846" cy="3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직선 화살표 연결선 26"/>
          <p:cNvCxnSpPr/>
          <p:nvPr/>
        </p:nvCxnSpPr>
        <p:spPr>
          <a:xfrm>
            <a:off x="1403648" y="3931326"/>
            <a:ext cx="0" cy="140880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56066" y="4726885"/>
            <a:ext cx="2195854" cy="646331"/>
          </a:xfrm>
          <a:prstGeom prst="rect">
            <a:avLst/>
          </a:prstGeom>
          <a:solidFill>
            <a:srgbClr val="EDE99D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SUSY preserving </a:t>
            </a:r>
          </a:p>
          <a:p>
            <a:r>
              <a:rPr lang="en-US" altLang="ko-KR" dirty="0" smtClean="0">
                <a:solidFill>
                  <a:srgbClr val="FF0000"/>
                </a:solidFill>
              </a:rPr>
              <a:t>mass deformation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1951" y="5559623"/>
            <a:ext cx="2655913" cy="461665"/>
          </a:xfrm>
          <a:prstGeom prst="rect">
            <a:avLst/>
          </a:prstGeom>
          <a:noFill/>
          <a:ln w="38100"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N </a:t>
            </a:r>
            <a:r>
              <a:rPr lang="en-US" altLang="ko-KR" sz="2400" b="1" dirty="0" smtClean="0"/>
              <a:t>=6 </a:t>
            </a:r>
            <a:r>
              <a:rPr lang="en-US" altLang="ko-KR" sz="2400" b="1" dirty="0" err="1" smtClean="0"/>
              <a:t>mABJM</a:t>
            </a:r>
            <a:endParaRPr lang="ko-KR" altLang="en-US" sz="2400" b="1" dirty="0"/>
          </a:p>
        </p:txBody>
      </p:sp>
      <p:sp>
        <p:nvSpPr>
          <p:cNvPr id="30" name="직사각형 29"/>
          <p:cNvSpPr/>
          <p:nvPr/>
        </p:nvSpPr>
        <p:spPr>
          <a:xfrm>
            <a:off x="611560" y="6021288"/>
            <a:ext cx="24122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Hosomichi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et al 08]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Gomis</a:t>
            </a:r>
            <a:r>
              <a:rPr lang="en-US" altLang="ko-KR" dirty="0" smtClean="0">
                <a:solidFill>
                  <a:srgbClr val="0070C0"/>
                </a:solidFill>
              </a:rPr>
              <a:t> et al 08</a:t>
            </a:r>
            <a:r>
              <a:rPr lang="en-US" altLang="ko-KR" dirty="0">
                <a:solidFill>
                  <a:srgbClr val="0070C0"/>
                </a:solidFill>
              </a:rPr>
              <a:t>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32750" y="5551712"/>
            <a:ext cx="550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è"/>
            </a:pPr>
            <a:r>
              <a:rPr lang="en-US" altLang="ko-KR" sz="2000" dirty="0" smtClean="0">
                <a:solidFill>
                  <a:srgbClr val="002060"/>
                </a:solidFill>
              </a:rPr>
              <a:t>Effective action of M2-branes </a:t>
            </a:r>
          </a:p>
          <a:p>
            <a:r>
              <a:rPr lang="en-US" altLang="ko-KR" sz="2000" dirty="0">
                <a:solidFill>
                  <a:srgbClr val="002060"/>
                </a:solidFill>
              </a:rPr>
              <a:t> </a:t>
            </a:r>
            <a:r>
              <a:rPr lang="en-US" altLang="ko-KR" sz="2000" dirty="0" smtClean="0">
                <a:solidFill>
                  <a:srgbClr val="002060"/>
                </a:solidFill>
              </a:rPr>
              <a:t>   in the presence of the transverse </a:t>
            </a:r>
          </a:p>
          <a:p>
            <a:r>
              <a:rPr lang="en-US" altLang="ko-KR" sz="2000" dirty="0">
                <a:solidFill>
                  <a:srgbClr val="002060"/>
                </a:solidFill>
              </a:rPr>
              <a:t> </a:t>
            </a:r>
            <a:r>
              <a:rPr lang="en-US" altLang="ko-KR" sz="2000" dirty="0" smtClean="0">
                <a:solidFill>
                  <a:srgbClr val="002060"/>
                </a:solidFill>
              </a:rPr>
              <a:t>   self-dual 4-form flux</a:t>
            </a:r>
            <a:endParaRPr lang="ko-KR" altLang="en-US" sz="2000" dirty="0">
              <a:solidFill>
                <a:srgbClr val="002060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558209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/>
              <a:t>Vacua</a:t>
            </a:r>
            <a:r>
              <a:rPr lang="en-US" sz="4000" b="1" dirty="0" smtClean="0"/>
              <a:t> of </a:t>
            </a:r>
            <a:r>
              <a:rPr lang="en-US" sz="4000" b="1" dirty="0" err="1" smtClean="0"/>
              <a:t>mABJM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775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76800"/>
          </a:xfrm>
        </p:spPr>
        <p:txBody>
          <a:bodyPr>
            <a:normAutofit/>
          </a:bodyPr>
          <a:lstStyle/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23728" y="212356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One interesting property of the </a:t>
            </a:r>
            <a:r>
              <a:rPr lang="en-US" altLang="ko-KR" dirty="0" err="1"/>
              <a:t>mABJM</a:t>
            </a:r>
            <a:r>
              <a:rPr lang="en-US" altLang="ko-KR" dirty="0"/>
              <a:t> </a:t>
            </a:r>
            <a:r>
              <a:rPr lang="en-US" altLang="ko-KR" dirty="0" smtClean="0"/>
              <a:t>theory </a:t>
            </a:r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2555776" y="303934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5050"/>
                </a:solidFill>
              </a:rPr>
              <a:t>Discrete </a:t>
            </a:r>
            <a:r>
              <a:rPr lang="en-US" altLang="ko-KR" sz="2400" b="1" dirty="0" err="1" smtClean="0">
                <a:solidFill>
                  <a:srgbClr val="FF5050"/>
                </a:solidFill>
              </a:rPr>
              <a:t>vacua</a:t>
            </a:r>
            <a:r>
              <a:rPr lang="en-US" altLang="ko-KR" sz="2400" b="1" dirty="0" smtClean="0">
                <a:solidFill>
                  <a:srgbClr val="FF5050"/>
                </a:solidFill>
              </a:rPr>
              <a:t>!!</a:t>
            </a:r>
            <a:endParaRPr lang="ko-KR" altLang="en-US" sz="1600" b="1" dirty="0">
              <a:solidFill>
                <a:srgbClr val="FF5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305966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</a:t>
            </a:r>
            <a:r>
              <a:rPr lang="en-US" altLang="ko-KR" dirty="0" err="1">
                <a:solidFill>
                  <a:srgbClr val="0070C0"/>
                </a:solidFill>
              </a:rPr>
              <a:t>Gomis</a:t>
            </a:r>
            <a:r>
              <a:rPr lang="en-US" altLang="ko-KR" dirty="0">
                <a:solidFill>
                  <a:srgbClr val="0070C0"/>
                </a:solidFill>
              </a:rPr>
              <a:t> et al 08</a:t>
            </a:r>
            <a:r>
              <a:rPr lang="en-US" altLang="ko-KR" dirty="0" smtClean="0">
                <a:solidFill>
                  <a:srgbClr val="0070C0"/>
                </a:solidFill>
              </a:rPr>
              <a:t>]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393305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Too many </a:t>
            </a:r>
            <a:r>
              <a:rPr lang="en-US" altLang="ko-KR" dirty="0" err="1" smtClean="0"/>
              <a:t>vacua</a:t>
            </a:r>
            <a:r>
              <a:rPr lang="en-US" altLang="ko-KR" dirty="0" smtClean="0"/>
              <a:t> than expected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55776" y="45091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Select SUSY </a:t>
            </a:r>
            <a:r>
              <a:rPr lang="en-US" altLang="ko-KR" dirty="0" err="1" smtClean="0"/>
              <a:t>vacua</a:t>
            </a:r>
            <a:r>
              <a:rPr lang="en-US" altLang="ko-KR" dirty="0" smtClean="0"/>
              <a:t> from the classical </a:t>
            </a:r>
            <a:r>
              <a:rPr lang="en-US" altLang="ko-KR" dirty="0" err="1" smtClean="0"/>
              <a:t>vacua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977110" y="4859868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[Kim-Kim 10]</a:t>
            </a:r>
            <a:endParaRPr lang="ko-KR" altLang="en-US" dirty="0"/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4355976" y="486916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59832" y="565195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Dual to the LLM geometry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16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1971660" cy="785818"/>
          </a:xfr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algn="l"/>
            <a:r>
              <a:rPr lang="en-US" altLang="ko-KR" sz="3600" dirty="0" smtClean="0">
                <a:solidFill>
                  <a:srgbClr val="00B0F0"/>
                </a:solidFill>
              </a:rPr>
              <a:t>Outline</a:t>
            </a:r>
            <a:endParaRPr lang="ko-KR" altLang="en-US" sz="3600" dirty="0">
              <a:solidFill>
                <a:srgbClr val="00B0F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507288" cy="3655878"/>
          </a:xfrm>
          <a:noFill/>
        </p:spPr>
        <p:txBody>
          <a:bodyPr>
            <a:normAutofit/>
          </a:bodyPr>
          <a:lstStyle/>
          <a:p>
            <a:r>
              <a:rPr lang="en-US" altLang="ko-KR" sz="2000" dirty="0" smtClean="0"/>
              <a:t>Introduction and motivation</a:t>
            </a:r>
          </a:p>
          <a:p>
            <a:endParaRPr lang="en-US" altLang="ko-KR" sz="2000" dirty="0" smtClean="0"/>
          </a:p>
          <a:p>
            <a:r>
              <a:rPr lang="en-US" altLang="ko-KR" sz="2000" dirty="0" err="1" smtClean="0"/>
              <a:t>LLM</a:t>
            </a:r>
            <a:r>
              <a:rPr lang="en-US" altLang="ko-KR" sz="2000" dirty="0" smtClean="0"/>
              <a:t> geometry and dual relation</a:t>
            </a:r>
          </a:p>
          <a:p>
            <a:endParaRPr lang="en-US" altLang="ko-KR" sz="2000" dirty="0"/>
          </a:p>
          <a:p>
            <a:r>
              <a:rPr lang="en-US" altLang="ko-KR" sz="2000" dirty="0" err="1" smtClean="0"/>
              <a:t>KK</a:t>
            </a:r>
            <a:r>
              <a:rPr lang="en-US" altLang="ko-KR" sz="2000" dirty="0" smtClean="0"/>
              <a:t> reduction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Holography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Summary </a:t>
            </a:r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3156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err="1" smtClean="0"/>
              <a:t>Vacua</a:t>
            </a:r>
            <a:r>
              <a:rPr lang="en-US" altLang="ko-KR" sz="2800" dirty="0" smtClean="0"/>
              <a:t> of the </a:t>
            </a:r>
            <a:r>
              <a:rPr lang="en-US" altLang="ko-KR" sz="2800" dirty="0" err="1" smtClean="0"/>
              <a:t>mABJM</a:t>
            </a:r>
            <a:r>
              <a:rPr lang="en-US" altLang="ko-KR" sz="2800" dirty="0" smtClean="0"/>
              <a:t> theory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845024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Original ABJM theory </a:t>
            </a:r>
            <a:r>
              <a:rPr lang="en-US" altLang="ko-KR" sz="2000" dirty="0">
                <a:sym typeface="Wingdings" pitchFamily="2" charset="2"/>
              </a:rPr>
              <a:t> </a:t>
            </a:r>
            <a:r>
              <a:rPr lang="en-US" altLang="ko-KR" sz="2000" dirty="0"/>
              <a:t>SU(4) global symmetry</a:t>
            </a:r>
          </a:p>
          <a:p>
            <a:r>
              <a:rPr lang="en-US" altLang="ko-KR" sz="2000" dirty="0"/>
              <a:t>Mass-deformation: </a:t>
            </a:r>
            <a:r>
              <a:rPr lang="en-US" altLang="ko-KR" sz="2000" dirty="0">
                <a:solidFill>
                  <a:srgbClr val="0066FF"/>
                </a:solidFill>
              </a:rPr>
              <a:t>SU(4) </a:t>
            </a:r>
            <a:r>
              <a:rPr lang="en-US" altLang="ko-KR" sz="2000" dirty="0">
                <a:solidFill>
                  <a:srgbClr val="0066FF"/>
                </a:solidFill>
                <a:sym typeface="Wingdings" pitchFamily="2" charset="2"/>
              </a:rPr>
              <a:t> SU(2)XSU(2)XU(1)</a:t>
            </a:r>
          </a:p>
          <a:p>
            <a:endParaRPr lang="en-US" altLang="ko-KR" sz="2000" dirty="0" smtClean="0"/>
          </a:p>
          <a:p>
            <a:endParaRPr lang="en-US" altLang="ko-KR" sz="2000" i="1" dirty="0"/>
          </a:p>
          <a:p>
            <a:r>
              <a:rPr lang="en-US" altLang="ko-KR" sz="2000" dirty="0" smtClean="0"/>
              <a:t>Two gauge fields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Matter fields are in the </a:t>
            </a:r>
            <a:r>
              <a:rPr lang="en-US" altLang="ko-KR" sz="2000" dirty="0" err="1" smtClean="0"/>
              <a:t>bifundamental</a:t>
            </a:r>
            <a:r>
              <a:rPr lang="en-US" altLang="ko-KR" sz="2000" dirty="0" smtClean="0"/>
              <a:t> representation</a:t>
            </a:r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392" y="2909317"/>
            <a:ext cx="4495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47100"/>
            <a:ext cx="1617340" cy="38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02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Classical </a:t>
            </a:r>
            <a:r>
              <a:rPr lang="en-US" altLang="ko-KR" sz="2800" dirty="0" err="1"/>
              <a:t>s</a:t>
            </a:r>
            <a:r>
              <a:rPr lang="en-US" altLang="ko-KR" sz="2800" dirty="0" err="1" smtClean="0"/>
              <a:t>upersymmetric</a:t>
            </a:r>
            <a:r>
              <a:rPr lang="en-US" altLang="ko-KR" sz="2800" dirty="0" smtClean="0"/>
              <a:t> vacuum equation</a:t>
            </a:r>
            <a:endParaRPr lang="ko-KR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27282"/>
            <a:ext cx="50101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화살표 연결선 5"/>
          <p:cNvCxnSpPr/>
          <p:nvPr/>
        </p:nvCxnSpPr>
        <p:spPr>
          <a:xfrm flipV="1">
            <a:off x="6516216" y="2273739"/>
            <a:ext cx="648072" cy="77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794310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모서리가 둥근 직사각형 30"/>
          <p:cNvSpPr/>
          <p:nvPr/>
        </p:nvSpPr>
        <p:spPr>
          <a:xfrm>
            <a:off x="1403648" y="3212976"/>
            <a:ext cx="7128792" cy="1224136"/>
          </a:xfrm>
          <a:prstGeom prst="roundRect">
            <a:avLst/>
          </a:prstGeom>
          <a:solidFill>
            <a:srgbClr val="FFC000">
              <a:alpha val="10000"/>
            </a:srgbClr>
          </a:solidFill>
          <a:ln>
            <a:solidFill>
              <a:srgbClr val="FFC000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1403648" y="4530026"/>
            <a:ext cx="7128792" cy="524145"/>
          </a:xfrm>
          <a:prstGeom prst="round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680" y="5427938"/>
            <a:ext cx="2314304" cy="35889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153" y="5462097"/>
            <a:ext cx="1314450" cy="3143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8044" y="5862252"/>
            <a:ext cx="8858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6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Classical </a:t>
            </a:r>
            <a:r>
              <a:rPr lang="en-US" altLang="ko-KR" sz="2800" dirty="0" err="1"/>
              <a:t>s</a:t>
            </a:r>
            <a:r>
              <a:rPr lang="en-US" altLang="ko-KR" sz="2800" dirty="0" err="1" smtClean="0"/>
              <a:t>upersymmetric</a:t>
            </a:r>
            <a:r>
              <a:rPr lang="en-US" altLang="ko-KR" sz="2800" dirty="0" smtClean="0"/>
              <a:t> vacuum equation</a:t>
            </a:r>
            <a:endParaRPr lang="ko-KR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31" y="2261431"/>
            <a:ext cx="50101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화살표 연결선 5"/>
          <p:cNvCxnSpPr/>
          <p:nvPr/>
        </p:nvCxnSpPr>
        <p:spPr>
          <a:xfrm flipV="1">
            <a:off x="6732240" y="2312941"/>
            <a:ext cx="648072" cy="77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794310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18" y="5670540"/>
            <a:ext cx="1400175" cy="400050"/>
          </a:xfrm>
          <a:prstGeom prst="rect">
            <a:avLst/>
          </a:prstGeom>
          <a:noFill/>
          <a:ln w="22225">
            <a:solidFill>
              <a:srgbClr val="FF0000">
                <a:alpha val="50000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1" name="직선 화살표 연결선 10"/>
          <p:cNvCxnSpPr/>
          <p:nvPr/>
        </p:nvCxnSpPr>
        <p:spPr>
          <a:xfrm flipH="1" flipV="1">
            <a:off x="4572000" y="3284984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 flipV="1">
            <a:off x="5832140" y="3244788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H="1" flipV="1">
            <a:off x="2418631" y="3933056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 flipV="1">
            <a:off x="3635896" y="3933056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flipH="1" flipV="1">
            <a:off x="7380312" y="4509120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6156176" y="4530026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 flipH="1" flipV="1">
            <a:off x="4088743" y="4530026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 flipV="1">
            <a:off x="2641333" y="4550115"/>
            <a:ext cx="504056" cy="504056"/>
          </a:xfrm>
          <a:prstGeom prst="straightConnector1">
            <a:avLst/>
          </a:prstGeom>
          <a:ln cmpd="dbl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0"/>
          <p:cNvSpPr/>
          <p:nvPr/>
        </p:nvSpPr>
        <p:spPr>
          <a:xfrm>
            <a:off x="2274615" y="3307577"/>
            <a:ext cx="792088" cy="463860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6818548" y="3325180"/>
            <a:ext cx="792088" cy="463860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3296655" y="3305036"/>
            <a:ext cx="792088" cy="463860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4655118" y="3923837"/>
            <a:ext cx="792088" cy="463860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solidFill>
              <a:srgbClr val="00B0F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>
            <a:off x="6026460" y="3923837"/>
            <a:ext cx="792088" cy="463860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solidFill>
              <a:srgbClr val="00B0F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7092280" y="3953154"/>
            <a:ext cx="792088" cy="463860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solidFill>
              <a:srgbClr val="00B0F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1403648" y="3212976"/>
            <a:ext cx="7128792" cy="1224136"/>
          </a:xfrm>
          <a:prstGeom prst="roundRect">
            <a:avLst/>
          </a:prstGeom>
          <a:solidFill>
            <a:srgbClr val="FFC000">
              <a:alpha val="10000"/>
            </a:srgbClr>
          </a:solidFill>
          <a:ln>
            <a:solidFill>
              <a:srgbClr val="FFC000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1403648" y="4530026"/>
            <a:ext cx="7128792" cy="524145"/>
          </a:xfrm>
          <a:prstGeom prst="round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" name="직선 화살표 연결선 40"/>
          <p:cNvCxnSpPr>
            <a:stCxn id="5122" idx="0"/>
          </p:cNvCxnSpPr>
          <p:nvPr/>
        </p:nvCxnSpPr>
        <p:spPr>
          <a:xfrm flipH="1" flipV="1">
            <a:off x="4558105" y="5301208"/>
            <a:ext cx="1" cy="3693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83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err="1"/>
              <a:t>mABJM</a:t>
            </a:r>
            <a:r>
              <a:rPr lang="en-US" altLang="ko-KR" sz="2800" dirty="0"/>
              <a:t> theory </a:t>
            </a:r>
            <a:r>
              <a:rPr lang="en-US" altLang="ko-KR" sz="2800" dirty="0" smtClean="0"/>
              <a:t>and SUSY vacuum solution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Classical vacuum solution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pPr marL="1051560" lvl="4" indent="0">
              <a:buNone/>
            </a:pPr>
            <a:endParaRPr lang="en-US" altLang="ko-KR" dirty="0"/>
          </a:p>
          <a:p>
            <a:pPr marL="1051560" lvl="4" indent="0">
              <a:buNone/>
            </a:pPr>
            <a:endParaRPr lang="en-US" altLang="ko-KR" dirty="0" smtClean="0"/>
          </a:p>
          <a:p>
            <a:pPr marL="1051560" lvl="4" indent="0">
              <a:buNone/>
            </a:pPr>
            <a:endParaRPr lang="en-US" altLang="ko-KR" dirty="0"/>
          </a:p>
          <a:p>
            <a:pPr marL="1051560" lvl="4" indent="0">
              <a:buNone/>
            </a:pPr>
            <a:endParaRPr lang="en-US" altLang="ko-KR" dirty="0" smtClean="0"/>
          </a:p>
          <a:p>
            <a:pPr marL="1051560" lvl="4" indent="0">
              <a:buNone/>
            </a:pPr>
            <a:r>
              <a:rPr lang="en-US" altLang="ko-KR" dirty="0" smtClean="0"/>
              <a:t>			      ↓</a:t>
            </a:r>
          </a:p>
          <a:p>
            <a:pPr marL="0" indent="0" algn="ctr">
              <a:buNone/>
            </a:pPr>
            <a:r>
              <a:rPr lang="en-US" altLang="ko-KR" dirty="0" smtClean="0"/>
              <a:t>Discrete vacuum solutions (GRVV matrix)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0101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1948686" y="3933056"/>
            <a:ext cx="4897160" cy="1368152"/>
            <a:chOff x="2027919" y="3468824"/>
            <a:chExt cx="5256584" cy="1656184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4349" y="3573016"/>
              <a:ext cx="4048125" cy="72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8099" y="4296916"/>
              <a:ext cx="5000625" cy="704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2027919" y="3468824"/>
              <a:ext cx="5256584" cy="1656184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chemeClr val="accent1">
                  <a:shade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70" y="1804814"/>
            <a:ext cx="1400175" cy="400050"/>
          </a:xfrm>
          <a:prstGeom prst="rect">
            <a:avLst/>
          </a:prstGeom>
          <a:noFill/>
          <a:ln w="22225">
            <a:solidFill>
              <a:schemeClr val="accent1">
                <a:alpha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9" name="직선 화살표 연결선 8"/>
          <p:cNvCxnSpPr/>
          <p:nvPr/>
        </p:nvCxnSpPr>
        <p:spPr>
          <a:xfrm flipH="1">
            <a:off x="6156176" y="2204864"/>
            <a:ext cx="554194" cy="77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H="1">
            <a:off x="5148064" y="2976389"/>
            <a:ext cx="864096" cy="956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86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GRVV matrices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184576" cy="380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5487615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66FF"/>
                </a:solidFill>
              </a:rPr>
              <a:t>Block-diagonal </a:t>
            </a:r>
            <a:r>
              <a:rPr lang="en-US" altLang="ko-KR" sz="2400" b="1" i="1" dirty="0" smtClean="0">
                <a:solidFill>
                  <a:srgbClr val="0066FF"/>
                </a:solidFill>
              </a:rPr>
              <a:t>N</a:t>
            </a:r>
            <a:r>
              <a:rPr lang="en-US" altLang="ko-KR" sz="2400" b="1" dirty="0" smtClean="0">
                <a:solidFill>
                  <a:srgbClr val="0066FF"/>
                </a:solidFill>
              </a:rPr>
              <a:t> X </a:t>
            </a:r>
            <a:r>
              <a:rPr lang="en-US" altLang="ko-KR" sz="2400" b="1" i="1" dirty="0" smtClean="0">
                <a:solidFill>
                  <a:srgbClr val="0066FF"/>
                </a:solidFill>
              </a:rPr>
              <a:t>N</a:t>
            </a:r>
            <a:r>
              <a:rPr lang="en-US" altLang="ko-KR" sz="2400" b="1" dirty="0" smtClean="0">
                <a:solidFill>
                  <a:srgbClr val="0066FF"/>
                </a:solidFill>
              </a:rPr>
              <a:t> matrices</a:t>
            </a:r>
            <a:endParaRPr lang="ko-KR" altLang="en-US" b="1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Constraint: 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Condition for </a:t>
            </a:r>
            <a:r>
              <a:rPr lang="en-US" altLang="ko-KR" sz="2000" dirty="0" err="1" smtClean="0"/>
              <a:t>supersymmetric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vacua</a:t>
            </a:r>
            <a:r>
              <a:rPr lang="en-US" altLang="ko-KR" sz="2000" dirty="0" smtClean="0"/>
              <a:t>: </a:t>
            </a:r>
            <a:endParaRPr lang="ko-KR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48680"/>
            <a:ext cx="5184576" cy="380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840" y="561454"/>
            <a:ext cx="129614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5" y="628984"/>
            <a:ext cx="2880320" cy="35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64088" y="3356992"/>
            <a:ext cx="151216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510" y="4365104"/>
            <a:ext cx="2951492" cy="41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070" y="4797152"/>
            <a:ext cx="5589290" cy="6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613727"/>
            <a:ext cx="3035027" cy="40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3024782" y="5949280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[Kim-Kim 10]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391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9247"/>
            <a:ext cx="5184576" cy="380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720" y="4695527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66FF"/>
                </a:solidFill>
              </a:rPr>
              <a:t>Block-diagonal </a:t>
            </a:r>
            <a:r>
              <a:rPr lang="en-US" altLang="ko-KR" sz="2400" b="1" i="1" dirty="0" smtClean="0">
                <a:solidFill>
                  <a:srgbClr val="0066FF"/>
                </a:solidFill>
              </a:rPr>
              <a:t>N</a:t>
            </a:r>
            <a:r>
              <a:rPr lang="en-US" altLang="ko-KR" sz="2400" b="1" dirty="0" smtClean="0">
                <a:solidFill>
                  <a:srgbClr val="0066FF"/>
                </a:solidFill>
              </a:rPr>
              <a:t> X </a:t>
            </a:r>
            <a:r>
              <a:rPr lang="en-US" altLang="ko-KR" sz="2400" b="1" i="1" dirty="0" smtClean="0">
                <a:solidFill>
                  <a:srgbClr val="0066FF"/>
                </a:solidFill>
              </a:rPr>
              <a:t>N</a:t>
            </a:r>
            <a:r>
              <a:rPr lang="en-US" altLang="ko-KR" sz="2400" b="1" dirty="0" smtClean="0">
                <a:solidFill>
                  <a:srgbClr val="0066FF"/>
                </a:solidFill>
              </a:rPr>
              <a:t> matrices</a:t>
            </a:r>
            <a:endParaRPr lang="ko-KR" altLang="en-US" b="1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6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9247"/>
            <a:ext cx="5184576" cy="380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69730"/>
            <a:ext cx="65151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60648"/>
            <a:ext cx="129614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5" y="469901"/>
            <a:ext cx="2880320" cy="35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64088" y="3140968"/>
            <a:ext cx="151216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510" y="4103429"/>
            <a:ext cx="2951492" cy="41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25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Constraint: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Condition for </a:t>
            </a:r>
            <a:r>
              <a:rPr lang="en-US" altLang="ko-KR" sz="2000" dirty="0" err="1" smtClean="0"/>
              <a:t>supersymmetric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vacua</a:t>
            </a:r>
            <a:r>
              <a:rPr lang="en-US" altLang="ko-KR" sz="2000" dirty="0" smtClean="0"/>
              <a:t>:  </a:t>
            </a:r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9247"/>
            <a:ext cx="5184576" cy="380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60648"/>
            <a:ext cx="129614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5" y="469901"/>
            <a:ext cx="2880320" cy="35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64088" y="3140968"/>
            <a:ext cx="151216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510" y="4103429"/>
            <a:ext cx="2951492" cy="41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46367"/>
            <a:ext cx="5589290" cy="6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517231"/>
            <a:ext cx="3035027" cy="40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843808" y="5949280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[Kim-Kim 10]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16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>
                <a:solidFill>
                  <a:srgbClr val="3366FF"/>
                </a:solidFill>
              </a:rPr>
              <a:t>    </a:t>
            </a:r>
            <a:r>
              <a:rPr lang="en-US" sz="2000" b="1" dirty="0" smtClean="0"/>
              <a:t>    </a:t>
            </a:r>
            <a:r>
              <a:rPr lang="en-US" sz="2400" b="1" dirty="0" err="1" smtClean="0"/>
              <a:t>Vacua</a:t>
            </a:r>
            <a:r>
              <a:rPr lang="en-US" sz="2400" b="1" dirty="0" smtClean="0"/>
              <a:t> are classified by </a:t>
            </a:r>
            <a:endParaRPr lang="en-US" b="1" dirty="0" smtClean="0"/>
          </a:p>
          <a:p>
            <a:pPr marL="0" indent="0">
              <a:buNone/>
            </a:pPr>
            <a:endParaRPr lang="en-US" sz="2000" b="1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3366FF"/>
                </a:solidFill>
              </a:rPr>
              <a:t>  </a:t>
            </a:r>
            <a:endParaRPr lang="en-US" sz="2000" b="1" dirty="0">
              <a:solidFill>
                <a:srgbClr val="1467A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146557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65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AdS</a:t>
            </a:r>
            <a:r>
              <a:rPr lang="en-US" sz="2000" dirty="0" smtClean="0"/>
              <a:t>/</a:t>
            </a:r>
            <a:r>
              <a:rPr lang="en-US" sz="2000" dirty="0" err="1" smtClean="0"/>
              <a:t>CFT</a:t>
            </a:r>
            <a:r>
              <a:rPr lang="en-US" sz="2000" dirty="0" smtClean="0"/>
              <a:t> correspondence: </a:t>
            </a:r>
            <a:r>
              <a:rPr lang="en-US" sz="2000" dirty="0" smtClean="0">
                <a:solidFill>
                  <a:srgbClr val="993366"/>
                </a:solidFill>
              </a:rPr>
              <a:t>d-dim. CFT </a:t>
            </a:r>
            <a:r>
              <a:rPr lang="en-US" sz="2000" dirty="0" smtClean="0"/>
              <a:t>is dual to string/M-theory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on </a:t>
            </a:r>
            <a:r>
              <a:rPr lang="en-US" sz="2000" dirty="0"/>
              <a:t> </a:t>
            </a:r>
            <a:r>
              <a:rPr lang="en-US" sz="2000" dirty="0" smtClean="0"/>
              <a:t>                   with compact      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Maldacena’s conjecture: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1.  N=4 SYM in 4-dim for all      </a:t>
            </a:r>
            <a:r>
              <a:rPr lang="en-US" sz="2000" dirty="0"/>
              <a:t> </a:t>
            </a:r>
            <a:r>
              <a:rPr lang="en-US" sz="2000" dirty="0" smtClean="0"/>
              <a:t>     is dual to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full quantum IIB string theory on   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2. ‘t </a:t>
            </a:r>
            <a:r>
              <a:rPr lang="en-US" sz="2000" dirty="0" err="1" smtClean="0"/>
              <a:t>Hooft</a:t>
            </a:r>
            <a:r>
              <a:rPr lang="en-US" sz="2000" dirty="0" smtClean="0"/>
              <a:t> limit of N=4 SYM is dual to classical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type IIB string theory on 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7423"/>
            <a:ext cx="1554790" cy="283425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94" y="1845457"/>
            <a:ext cx="249854" cy="2153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2852936"/>
            <a:ext cx="837787" cy="3683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848" y="3212976"/>
            <a:ext cx="1227439" cy="44179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712" y="3730549"/>
            <a:ext cx="3528392" cy="49589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5013176"/>
            <a:ext cx="1227439" cy="44179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8559" y="5589240"/>
            <a:ext cx="3060340" cy="468195"/>
          </a:xfrm>
          <a:prstGeom prst="rect">
            <a:avLst/>
          </a:prstGeom>
          <a:ln>
            <a:noFill/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568" y="5157192"/>
            <a:ext cx="3288238" cy="44730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5576" y="580526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ym typeface="Wingdings" panose="05000000000000000000" pitchFamily="2" charset="2"/>
              </a:rPr>
              <a:t> </a:t>
            </a:r>
            <a:r>
              <a:rPr lang="en-US" altLang="ko-KR" dirty="0" smtClean="0"/>
              <a:t>1/N expansion: planar limit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54352" y="604778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ko-KR" dirty="0" smtClean="0">
                <a:sym typeface="Wingdings" panose="05000000000000000000" pitchFamily="2" charset="2"/>
              </a:rPr>
              <a:t>Perturbation for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ko-KR" dirty="0" smtClean="0">
                <a:sym typeface="Wingdings" panose="05000000000000000000" pitchFamily="2" charset="2"/>
              </a:rPr>
              <a:t>String loop expansion</a:t>
            </a:r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2240" y="6047784"/>
            <a:ext cx="387919" cy="40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4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128792" cy="850106"/>
          </a:xfrm>
        </p:spPr>
        <p:txBody>
          <a:bodyPr>
            <a:normAutofit/>
          </a:bodyPr>
          <a:lstStyle/>
          <a:p>
            <a:r>
              <a:rPr lang="en-US" altLang="ko-KR" sz="2400" b="1" dirty="0" smtClean="0">
                <a:solidFill>
                  <a:srgbClr val="1467AC"/>
                </a:solidFill>
              </a:rPr>
              <a:t>LLM geometry</a:t>
            </a:r>
            <a:endParaRPr lang="ko-KR" altLang="en-US" sz="2400" b="1" dirty="0">
              <a:solidFill>
                <a:srgbClr val="1467AC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Half-BPS solutions </a:t>
            </a:r>
            <a:r>
              <a:rPr lang="en-US" altLang="ko-KR" sz="2000" dirty="0" smtClean="0">
                <a:solidFill>
                  <a:srgbClr val="993366"/>
                </a:solidFill>
              </a:rPr>
              <a:t>with SO(2,1)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XSO</a:t>
            </a:r>
            <a:r>
              <a:rPr lang="en-US" altLang="ko-KR" sz="2000" dirty="0" smtClean="0">
                <a:solidFill>
                  <a:srgbClr val="993366"/>
                </a:solidFill>
              </a:rPr>
              <a:t>(4)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XSO</a:t>
            </a:r>
            <a:r>
              <a:rPr lang="en-US" altLang="ko-KR" sz="2000" dirty="0" smtClean="0">
                <a:solidFill>
                  <a:srgbClr val="993366"/>
                </a:solidFill>
              </a:rPr>
              <a:t>(4) 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isometry</a:t>
            </a:r>
            <a:r>
              <a:rPr lang="en-US" altLang="ko-KR" sz="2000" dirty="0" smtClean="0">
                <a:solidFill>
                  <a:srgbClr val="993366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in </a:t>
            </a:r>
            <a:r>
              <a:rPr lang="en-US" altLang="ko-KR" sz="2000" dirty="0"/>
              <a:t>11-dimensional </a:t>
            </a:r>
            <a:r>
              <a:rPr lang="en-US" altLang="ko-KR" sz="2000" dirty="0" err="1"/>
              <a:t>supergravity</a:t>
            </a:r>
            <a:r>
              <a:rPr lang="en-US" altLang="ko-KR" sz="2000" dirty="0"/>
              <a:t> </a:t>
            </a:r>
            <a:r>
              <a:rPr lang="en-US" altLang="ko-KR" sz="2000" dirty="0" smtClean="0">
                <a:solidFill>
                  <a:srgbClr val="3366FF"/>
                </a:solidFill>
              </a:rPr>
              <a:t>[04, Lin-</a:t>
            </a:r>
            <a:r>
              <a:rPr lang="en-US" altLang="ko-KR" sz="2000" dirty="0" err="1" smtClean="0">
                <a:solidFill>
                  <a:srgbClr val="3366FF"/>
                </a:solidFill>
              </a:rPr>
              <a:t>Lunin</a:t>
            </a:r>
            <a:r>
              <a:rPr lang="en-US" altLang="ko-KR" sz="2000" dirty="0" smtClean="0">
                <a:solidFill>
                  <a:srgbClr val="3366FF"/>
                </a:solidFill>
              </a:rPr>
              <a:t>-</a:t>
            </a:r>
            <a:r>
              <a:rPr lang="en-US" altLang="ko-KR" sz="2000" dirty="0" err="1" smtClean="0">
                <a:solidFill>
                  <a:srgbClr val="3366FF"/>
                </a:solidFill>
              </a:rPr>
              <a:t>Maldacena</a:t>
            </a:r>
            <a:r>
              <a:rPr lang="en-US" altLang="ko-KR" sz="2000" dirty="0" smtClean="0">
                <a:solidFill>
                  <a:srgbClr val="3366FF"/>
                </a:solidFill>
              </a:rPr>
              <a:t>]</a:t>
            </a:r>
            <a:endParaRPr lang="en-US" altLang="ko-KR" sz="2000" dirty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60848"/>
            <a:ext cx="7704856" cy="5536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2780928"/>
            <a:ext cx="2206338" cy="2880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3861048"/>
            <a:ext cx="3002012" cy="46037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306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This solution is completely determined by two functions: </a:t>
            </a:r>
            <a:endParaRPr lang="ko-KR" altLang="en-US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25555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3717032"/>
            <a:ext cx="2952328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366FF"/>
                </a:solidFill>
              </a:rPr>
              <a:t>Vacuum is identified by the occupation numbers :  </a:t>
            </a:r>
            <a:endParaRPr lang="ko-KR" altLang="en-US" dirty="0">
              <a:solidFill>
                <a:srgbClr val="3366FF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09119"/>
            <a:ext cx="1296144" cy="50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2954639"/>
            <a:ext cx="2376264" cy="32826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07904" y="530120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6FF"/>
                </a:solidFill>
              </a:rPr>
              <a:t>[</a:t>
            </a:r>
            <a:r>
              <a:rPr lang="en-US" dirty="0" err="1" smtClean="0">
                <a:solidFill>
                  <a:srgbClr val="0066FF"/>
                </a:solidFill>
              </a:rPr>
              <a:t>Cheon</a:t>
            </a:r>
            <a:r>
              <a:rPr lang="en-US" dirty="0" smtClean="0">
                <a:solidFill>
                  <a:srgbClr val="0066FF"/>
                </a:solidFill>
              </a:rPr>
              <a:t>-Kim-Kim 2011]</a:t>
            </a:r>
            <a:endParaRPr lang="en-US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89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1700808"/>
            <a:ext cx="5832648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FF0000"/>
                </a:solidFill>
              </a:rPr>
              <a:t>SUSY </a:t>
            </a:r>
            <a:r>
              <a:rPr lang="en-US" altLang="ko-KR" sz="2000" b="1" dirty="0" err="1" smtClean="0">
                <a:solidFill>
                  <a:srgbClr val="FF0000"/>
                </a:solidFill>
              </a:rPr>
              <a:t>vacua</a:t>
            </a:r>
            <a:r>
              <a:rPr lang="en-US" altLang="ko-KR" sz="2000" b="1" dirty="0" smtClean="0"/>
              <a:t> of the </a:t>
            </a:r>
            <a:r>
              <a:rPr lang="en-US" altLang="ko-KR" sz="2000" b="1" dirty="0" err="1" smtClean="0"/>
              <a:t>mABJM</a:t>
            </a:r>
            <a:r>
              <a:rPr lang="en-US" altLang="ko-KR" sz="2000" b="1" dirty="0" smtClean="0"/>
              <a:t> with</a:t>
            </a:r>
            <a:r>
              <a:rPr lang="en-US" altLang="ko-KR" sz="2400" b="1" dirty="0" smtClean="0"/>
              <a:t> </a:t>
            </a:r>
            <a:endParaRPr lang="ko-KR" alt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9692" y="4799442"/>
            <a:ext cx="5544616" cy="83099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LLM bubbling geometry </a:t>
            </a:r>
            <a:endParaRPr lang="en-US" altLang="ko-KR" sz="3200" b="1" dirty="0" smtClean="0"/>
          </a:p>
          <a:p>
            <a:r>
              <a:rPr lang="en-US" altLang="ko-KR" sz="2000" b="1" dirty="0"/>
              <a:t> </a:t>
            </a:r>
            <a:r>
              <a:rPr lang="en-US" altLang="ko-KR" sz="2000" b="1" dirty="0" smtClean="0"/>
              <a:t>           with      quotient</a:t>
            </a:r>
            <a:r>
              <a:rPr lang="en-US" altLang="ko-KR" sz="2800" b="1" dirty="0" smtClean="0"/>
              <a:t> </a:t>
            </a:r>
            <a:r>
              <a:rPr lang="en-US" altLang="ko-KR" sz="2000" b="1" dirty="0" smtClean="0"/>
              <a:t>in </a:t>
            </a:r>
            <a:r>
              <a:rPr lang="en-US" altLang="ko-KR" sz="2000" b="1" dirty="0" err="1" smtClean="0"/>
              <a:t>11d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SUGRA</a:t>
            </a:r>
            <a:endParaRPr lang="ko-KR" altLang="en-US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6390" y="5229200"/>
            <a:ext cx="337538" cy="36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위쪽/아래쪽 화살표 7"/>
          <p:cNvSpPr/>
          <p:nvPr/>
        </p:nvSpPr>
        <p:spPr>
          <a:xfrm>
            <a:off x="3995936" y="2636912"/>
            <a:ext cx="144016" cy="1800200"/>
          </a:xfrm>
          <a:prstGeom prst="upDownArrow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139952" y="2852936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one-to-one correspondence  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11960" y="357301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Cheon</a:t>
            </a:r>
            <a:r>
              <a:rPr lang="en-US" altLang="ko-KR" dirty="0" smtClean="0">
                <a:solidFill>
                  <a:srgbClr val="0070C0"/>
                </a:solidFill>
              </a:rPr>
              <a:t>-Kim-Kim 11]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584911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Bena</a:t>
            </a:r>
            <a:r>
              <a:rPr lang="en-US" altLang="ko-KR" dirty="0" smtClean="0">
                <a:solidFill>
                  <a:srgbClr val="0070C0"/>
                </a:solidFill>
              </a:rPr>
              <a:t>-Warner; Lin-</a:t>
            </a:r>
            <a:r>
              <a:rPr lang="en-US" altLang="ko-KR" dirty="0" err="1" smtClean="0">
                <a:solidFill>
                  <a:srgbClr val="0070C0"/>
                </a:solidFill>
              </a:rPr>
              <a:t>Lunin</a:t>
            </a:r>
            <a:r>
              <a:rPr lang="en-US" altLang="ko-KR" dirty="0" smtClean="0">
                <a:solidFill>
                  <a:srgbClr val="0070C0"/>
                </a:solidFill>
              </a:rPr>
              <a:t>-</a:t>
            </a:r>
            <a:r>
              <a:rPr lang="en-US" altLang="ko-KR" dirty="0" err="1" smtClean="0">
                <a:solidFill>
                  <a:srgbClr val="0070C0"/>
                </a:solidFill>
              </a:rPr>
              <a:t>Maldacena</a:t>
            </a:r>
            <a:r>
              <a:rPr lang="en-US" altLang="ko-KR" dirty="0" smtClean="0">
                <a:solidFill>
                  <a:srgbClr val="0070C0"/>
                </a:solidFill>
              </a:rPr>
              <a:t> 04]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21328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Hosomichi</a:t>
            </a:r>
            <a:r>
              <a:rPr lang="en-US" altLang="ko-KR" dirty="0" smtClean="0">
                <a:solidFill>
                  <a:srgbClr val="0070C0"/>
                </a:solidFill>
              </a:rPr>
              <a:t> et al 08]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[</a:t>
            </a:r>
            <a:r>
              <a:rPr lang="en-US" altLang="ko-KR" dirty="0" err="1" smtClean="0">
                <a:solidFill>
                  <a:srgbClr val="0070C0"/>
                </a:solidFill>
              </a:rPr>
              <a:t>Gomis</a:t>
            </a:r>
            <a:r>
              <a:rPr lang="en-US" altLang="ko-KR" dirty="0" smtClean="0">
                <a:solidFill>
                  <a:srgbClr val="0070C0"/>
                </a:solidFill>
              </a:rPr>
              <a:t> et al 08]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63538"/>
            <a:ext cx="1728192" cy="38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92503"/>
            <a:ext cx="1447601" cy="30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609600" y="404664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LLM</a:t>
            </a:r>
            <a:r>
              <a:rPr lang="en-US" sz="3200" b="1" dirty="0" smtClean="0"/>
              <a:t> geometry and dual relation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21955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GRVV</a:t>
            </a:r>
            <a:r>
              <a:rPr lang="en-US" dirty="0" smtClean="0"/>
              <a:t> matrices)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18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Half-BPS solutions </a:t>
            </a:r>
            <a:r>
              <a:rPr lang="en-US" altLang="ko-KR" sz="2000" dirty="0" smtClean="0">
                <a:solidFill>
                  <a:srgbClr val="993366"/>
                </a:solidFill>
              </a:rPr>
              <a:t>with SO(2,1)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XSO</a:t>
            </a:r>
            <a:r>
              <a:rPr lang="en-US" altLang="ko-KR" sz="2000" dirty="0" smtClean="0">
                <a:solidFill>
                  <a:srgbClr val="993366"/>
                </a:solidFill>
              </a:rPr>
              <a:t>(4)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XSO</a:t>
            </a:r>
            <a:r>
              <a:rPr lang="en-US" altLang="ko-KR" sz="2000" dirty="0" smtClean="0">
                <a:solidFill>
                  <a:srgbClr val="993366"/>
                </a:solidFill>
              </a:rPr>
              <a:t>(4) </a:t>
            </a:r>
            <a:r>
              <a:rPr lang="en-US" altLang="ko-KR" sz="2000" dirty="0" err="1" smtClean="0">
                <a:solidFill>
                  <a:srgbClr val="993366"/>
                </a:solidFill>
              </a:rPr>
              <a:t>isometry</a:t>
            </a:r>
            <a:r>
              <a:rPr lang="en-US" altLang="ko-KR" sz="2000" dirty="0" smtClean="0">
                <a:solidFill>
                  <a:srgbClr val="993366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in </a:t>
            </a:r>
            <a:r>
              <a:rPr lang="en-US" altLang="ko-KR" sz="2000" dirty="0"/>
              <a:t>11-dimensional </a:t>
            </a:r>
            <a:r>
              <a:rPr lang="en-US" altLang="ko-KR" sz="2000" dirty="0" err="1"/>
              <a:t>supergravity</a:t>
            </a:r>
            <a:r>
              <a:rPr lang="en-US" altLang="ko-KR" sz="2000" dirty="0"/>
              <a:t> </a:t>
            </a:r>
            <a:r>
              <a:rPr lang="en-US" altLang="ko-KR" sz="2000" dirty="0" smtClean="0">
                <a:solidFill>
                  <a:srgbClr val="3366FF"/>
                </a:solidFill>
              </a:rPr>
              <a:t>[04, Lin-</a:t>
            </a:r>
            <a:r>
              <a:rPr lang="en-US" altLang="ko-KR" sz="2000" dirty="0" err="1" smtClean="0">
                <a:solidFill>
                  <a:srgbClr val="3366FF"/>
                </a:solidFill>
              </a:rPr>
              <a:t>Lunin</a:t>
            </a:r>
            <a:r>
              <a:rPr lang="en-US" altLang="ko-KR" sz="2000" dirty="0" smtClean="0">
                <a:solidFill>
                  <a:srgbClr val="3366FF"/>
                </a:solidFill>
              </a:rPr>
              <a:t>-</a:t>
            </a:r>
            <a:r>
              <a:rPr lang="en-US" altLang="ko-KR" sz="2000" dirty="0" err="1" smtClean="0">
                <a:solidFill>
                  <a:srgbClr val="3366FF"/>
                </a:solidFill>
              </a:rPr>
              <a:t>Maldacena</a:t>
            </a:r>
            <a:r>
              <a:rPr lang="en-US" altLang="ko-KR" sz="2000" dirty="0" smtClean="0">
                <a:solidFill>
                  <a:srgbClr val="3366FF"/>
                </a:solidFill>
              </a:rPr>
              <a:t>]</a:t>
            </a:r>
            <a:endParaRPr lang="en-US" altLang="ko-KR" sz="2000" dirty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60848"/>
            <a:ext cx="7704856" cy="5536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708920"/>
            <a:ext cx="2206338" cy="2880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2636912"/>
            <a:ext cx="2376264" cy="3644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40968"/>
            <a:ext cx="625555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609600" y="26064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LLM</a:t>
            </a:r>
            <a:r>
              <a:rPr lang="en-US" sz="3200" b="1" dirty="0" smtClean="0"/>
              <a:t> geometry and dual relation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113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This solution is completely determined by two functions: </a:t>
            </a:r>
            <a:endParaRPr lang="ko-KR" altLang="en-US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25555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954639"/>
            <a:ext cx="2376264" cy="3282673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736" y="3573016"/>
            <a:ext cx="1392328" cy="2893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35010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/>
              </a:rPr>
              <a:t>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56992"/>
            <a:ext cx="2142193" cy="6004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96136" y="3284984"/>
            <a:ext cx="864096" cy="815608"/>
          </a:xfrm>
          <a:prstGeom prst="rect">
            <a:avLst/>
          </a:prstGeom>
          <a:noFill/>
          <a:ln>
            <a:solidFill>
              <a:srgbClr val="C0504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7164288" y="3356992"/>
            <a:ext cx="86409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sz="900" dirty="0"/>
          </a:p>
        </p:txBody>
      </p:sp>
      <p:sp>
        <p:nvSpPr>
          <p:cNvPr id="14" name="TextBox 13"/>
          <p:cNvSpPr txBox="1"/>
          <p:nvPr/>
        </p:nvSpPr>
        <p:spPr>
          <a:xfrm>
            <a:off x="7020272" y="3284984"/>
            <a:ext cx="1080120" cy="815608"/>
          </a:xfrm>
          <a:prstGeom prst="rect">
            <a:avLst/>
          </a:prstGeom>
          <a:noFill/>
          <a:ln>
            <a:solidFill>
              <a:srgbClr val="C0504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5652120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66FF"/>
                </a:solidFill>
              </a:rPr>
              <a:t>w</a:t>
            </a:r>
            <a:r>
              <a:rPr lang="en-US" dirty="0" smtClean="0">
                <a:solidFill>
                  <a:srgbClr val="3366FF"/>
                </a:solidFill>
              </a:rPr>
              <a:t>hite strip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92280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black strip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09600" y="404664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LLM</a:t>
            </a:r>
            <a:r>
              <a:rPr lang="en-US" sz="3200" b="1" dirty="0" smtClean="0"/>
              <a:t> geometry and dual relation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6638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467AC"/>
                </a:solidFill>
              </a:rPr>
              <a:t>Asymptotic               space</a:t>
            </a:r>
            <a:endParaRPr lang="en-US" sz="2800" dirty="0">
              <a:solidFill>
                <a:srgbClr val="1467A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04120"/>
            <a:ext cx="319608" cy="355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6572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1259632" y="3573016"/>
            <a:ext cx="73448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656" y="3674864"/>
            <a:ext cx="304800" cy="330200"/>
          </a:xfrm>
          <a:prstGeom prst="rect">
            <a:avLst/>
          </a:prstGeom>
        </p:spPr>
      </p:pic>
      <p:sp>
        <p:nvSpPr>
          <p:cNvPr id="10" name="Multiply 9"/>
          <p:cNvSpPr/>
          <p:nvPr/>
        </p:nvSpPr>
        <p:spPr>
          <a:xfrm>
            <a:off x="2627784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507605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795637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187624" y="2564904"/>
            <a:ext cx="1509338" cy="895854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3"/>
          </p:cNvCxnSpPr>
          <p:nvPr/>
        </p:nvCxnSpPr>
        <p:spPr>
          <a:xfrm flipV="1">
            <a:off x="1259632" y="3685273"/>
            <a:ext cx="1437330" cy="967863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96" y="680906"/>
            <a:ext cx="1604740" cy="37183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627784" y="256490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Mass effects 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become large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60232" y="256490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Mass effects </a:t>
            </a:r>
          </a:p>
          <a:p>
            <a:r>
              <a:rPr lang="en-US" dirty="0">
                <a:solidFill>
                  <a:srgbClr val="3366FF"/>
                </a:solidFill>
              </a:rPr>
              <a:t>b</a:t>
            </a:r>
            <a:r>
              <a:rPr lang="en-US" dirty="0" smtClean="0">
                <a:solidFill>
                  <a:srgbClr val="3366FF"/>
                </a:solidFill>
              </a:rPr>
              <a:t>ecome small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177281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660066"/>
                </a:solidFill>
              </a:rPr>
              <a:t>Symmetric LLM geometry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08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467AC"/>
                </a:solidFill>
              </a:rPr>
              <a:t>Asymptotic               space</a:t>
            </a:r>
            <a:endParaRPr lang="en-US" sz="2800" dirty="0">
              <a:solidFill>
                <a:srgbClr val="1467A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04120"/>
            <a:ext cx="319608" cy="355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6572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1259632" y="3573016"/>
            <a:ext cx="73448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656" y="3674864"/>
            <a:ext cx="304800" cy="330200"/>
          </a:xfrm>
          <a:prstGeom prst="rect">
            <a:avLst/>
          </a:prstGeom>
        </p:spPr>
      </p:pic>
      <p:sp>
        <p:nvSpPr>
          <p:cNvPr id="10" name="Multiply 9"/>
          <p:cNvSpPr/>
          <p:nvPr/>
        </p:nvSpPr>
        <p:spPr>
          <a:xfrm>
            <a:off x="2627784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507605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795637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187624" y="2564904"/>
            <a:ext cx="1509338" cy="895854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3"/>
          </p:cNvCxnSpPr>
          <p:nvPr/>
        </p:nvCxnSpPr>
        <p:spPr>
          <a:xfrm flipV="1">
            <a:off x="1259632" y="3685273"/>
            <a:ext cx="1437330" cy="967863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5536" y="177281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660066"/>
                </a:solidFill>
              </a:rPr>
              <a:t>Symmetric LLM geometry</a:t>
            </a:r>
            <a:endParaRPr lang="en-US" dirty="0">
              <a:solidFill>
                <a:srgbClr val="660066"/>
              </a:solidFill>
            </a:endParaRP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96" y="680906"/>
            <a:ext cx="1604740" cy="37183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2987824" y="3933056"/>
            <a:ext cx="4680520" cy="0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71800" y="393305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IR</a:t>
            </a:r>
            <a:r>
              <a:rPr lang="en-US" dirty="0" smtClean="0">
                <a:solidFill>
                  <a:srgbClr val="FF0000"/>
                </a:solidFill>
              </a:rPr>
              <a:t> region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8264" y="39957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UV region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20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467AC"/>
                </a:solidFill>
              </a:rPr>
              <a:t>Asymptotic               space</a:t>
            </a:r>
            <a:endParaRPr lang="en-US" sz="2800" dirty="0">
              <a:solidFill>
                <a:srgbClr val="1467A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04120"/>
            <a:ext cx="319608" cy="355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6572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1259632" y="3573016"/>
            <a:ext cx="73448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656" y="3674864"/>
            <a:ext cx="304800" cy="330200"/>
          </a:xfrm>
          <a:prstGeom prst="rect">
            <a:avLst/>
          </a:prstGeom>
        </p:spPr>
      </p:pic>
      <p:sp>
        <p:nvSpPr>
          <p:cNvPr id="10" name="Multiply 9"/>
          <p:cNvSpPr/>
          <p:nvPr/>
        </p:nvSpPr>
        <p:spPr>
          <a:xfrm>
            <a:off x="2627784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507605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7956376" y="3356992"/>
            <a:ext cx="288032" cy="432048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187624" y="2564904"/>
            <a:ext cx="1509338" cy="895854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3"/>
          </p:cNvCxnSpPr>
          <p:nvPr/>
        </p:nvCxnSpPr>
        <p:spPr>
          <a:xfrm flipV="1">
            <a:off x="1259632" y="3685273"/>
            <a:ext cx="1437330" cy="967863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5536" y="177281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660066"/>
                </a:solidFill>
              </a:rPr>
              <a:t>Symmetric LLM geometry</a:t>
            </a:r>
            <a:endParaRPr lang="en-US" dirty="0">
              <a:solidFill>
                <a:srgbClr val="660066"/>
              </a:solidFill>
            </a:endParaRP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96" y="680906"/>
            <a:ext cx="1604740" cy="37183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2987824" y="3933056"/>
            <a:ext cx="4680520" cy="0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71800" y="393305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IR</a:t>
            </a:r>
            <a:r>
              <a:rPr lang="en-US" dirty="0" smtClean="0">
                <a:solidFill>
                  <a:srgbClr val="FF0000"/>
                </a:solidFill>
              </a:rPr>
              <a:t> region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8264" y="39957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UV region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020272" y="2708920"/>
            <a:ext cx="2016224" cy="1800200"/>
          </a:xfrm>
          <a:prstGeom prst="ellipse">
            <a:avLst/>
          </a:prstGeom>
          <a:solidFill>
            <a:srgbClr val="993366">
              <a:alpha val="1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5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3. large ‘t </a:t>
            </a:r>
            <a:r>
              <a:rPr lang="en-US" sz="2000" dirty="0" err="1" smtClean="0"/>
              <a:t>Hooft</a:t>
            </a:r>
            <a:r>
              <a:rPr lang="en-US" sz="2000" dirty="0" smtClean="0"/>
              <a:t> coupling limit of N=4 SYM is dual to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supergravity on 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b="1" dirty="0" smtClean="0">
              <a:solidFill>
                <a:srgbClr val="1467AC"/>
              </a:solidFill>
            </a:endParaRP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1700808"/>
            <a:ext cx="1227439" cy="44179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74" y="1957149"/>
            <a:ext cx="3511978" cy="39173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2675137"/>
            <a:ext cx="1810127" cy="5298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91680" y="306896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finite</a:t>
            </a:r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283" y="3487406"/>
            <a:ext cx="4795465" cy="89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3. large ‘t </a:t>
            </a:r>
            <a:r>
              <a:rPr lang="en-US" sz="2000" dirty="0" err="1" smtClean="0"/>
              <a:t>Hooft</a:t>
            </a:r>
            <a:r>
              <a:rPr lang="en-US" sz="2000" dirty="0" smtClean="0"/>
              <a:t> coupling limit of N=4 SYM is dual to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supergravity on 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altLang="ko-KR" sz="2400" b="1" dirty="0" smtClean="0">
                <a:solidFill>
                  <a:srgbClr val="1467AC"/>
                </a:solidFill>
              </a:rPr>
              <a:t>To test Maldacena’s conjecture, large N is necessary.</a:t>
            </a:r>
          </a:p>
          <a:p>
            <a:r>
              <a:rPr lang="en-US" altLang="ko-KR" sz="2400" b="1" dirty="0" smtClean="0">
                <a:solidFill>
                  <a:srgbClr val="1467AC"/>
                </a:solidFill>
              </a:rPr>
              <a:t>Gauge/gravity duality is still valid for finite N?</a:t>
            </a:r>
          </a:p>
          <a:p>
            <a:r>
              <a:rPr lang="en-US" altLang="ko-KR" sz="2400" b="1" dirty="0" smtClean="0">
                <a:solidFill>
                  <a:srgbClr val="1467AC"/>
                </a:solidFill>
              </a:rPr>
              <a:t>Is there some example to see the duality for finite N? </a:t>
            </a:r>
          </a:p>
          <a:p>
            <a:endParaRPr lang="en-US" sz="2000" b="1" dirty="0" smtClean="0">
              <a:solidFill>
                <a:srgbClr val="1467AC"/>
              </a:solidFill>
            </a:endParaRP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1700808"/>
            <a:ext cx="1227439" cy="44179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74" y="1957149"/>
            <a:ext cx="3511978" cy="39173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2675137"/>
            <a:ext cx="1810127" cy="5298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91680" y="306896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finite</a:t>
            </a:r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283" y="3487406"/>
            <a:ext cx="4795465" cy="89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5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000" dirty="0"/>
                  <a:t>N=6 </a:t>
                </a:r>
                <a:r>
                  <a:rPr lang="en-US" altLang="ko-KR" sz="2000" dirty="0" err="1"/>
                  <a:t>Aharony</a:t>
                </a:r>
                <a:r>
                  <a:rPr lang="en-US" altLang="ko-KR" sz="2000" dirty="0"/>
                  <a:t>-Bergman-</a:t>
                </a:r>
                <a:r>
                  <a:rPr lang="en-US" altLang="ko-KR" sz="2000" dirty="0" err="1"/>
                  <a:t>Jafferis</a:t>
                </a:r>
                <a:r>
                  <a:rPr lang="en-US" altLang="ko-KR" sz="2000" dirty="0"/>
                  <a:t>-</a:t>
                </a:r>
                <a:r>
                  <a:rPr lang="en-US" altLang="ko-KR" sz="2000" dirty="0" err="1"/>
                  <a:t>Maldacena</a:t>
                </a:r>
                <a:r>
                  <a:rPr lang="en-US" altLang="ko-KR" sz="2000" dirty="0"/>
                  <a:t>(ABJM) theory :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low energy effective action of N coincident M2-branes </a:t>
                </a:r>
              </a:p>
              <a:p>
                <a:pPr marL="0" indent="0">
                  <a:buNone/>
                </a:pPr>
                <a:r>
                  <a:rPr lang="en-US" altLang="ko-KR" sz="2000" dirty="0"/>
                  <a:t>       on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altLang="ko-KR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ko-KR" sz="2000" i="1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ko-KR" sz="20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ko-KR" sz="2000" dirty="0"/>
                  <a:t> orbifold fixed point</a:t>
                </a:r>
              </a:p>
              <a:p>
                <a:pPr marL="0" indent="0">
                  <a:buNone/>
                </a:pPr>
                <a:endParaRPr lang="en-US" altLang="ko-KR" sz="2000" dirty="0" smtClean="0"/>
              </a:p>
              <a:p>
                <a:pPr marL="0" indent="0">
                  <a:buNone/>
                </a:pPr>
                <a:r>
                  <a:rPr lang="en-US" altLang="ko-KR" sz="2000" dirty="0"/>
                  <a:t> </a:t>
                </a:r>
                <a:r>
                  <a:rPr lang="en-US" altLang="ko-KR" sz="2000" dirty="0" smtClean="0"/>
                  <a:t> </a:t>
                </a:r>
                <a:endParaRPr lang="en-US" altLang="ko-KR" sz="2000" dirty="0"/>
              </a:p>
              <a:p>
                <a:endParaRPr lang="en-US" altLang="ko-KR" sz="2000" dirty="0" smtClean="0"/>
              </a:p>
              <a:p>
                <a:endParaRPr lang="en-US" altLang="ko-KR" sz="2000" dirty="0"/>
              </a:p>
              <a:p>
                <a:endParaRPr lang="ko-KR" altLang="en-US" sz="20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7584" y="3440033"/>
            <a:ext cx="2412776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 N </a:t>
            </a:r>
            <a:r>
              <a:rPr lang="en-US" altLang="ko-KR" sz="2400" b="1" dirty="0" smtClean="0"/>
              <a:t>=</a:t>
            </a:r>
            <a:r>
              <a:rPr lang="en-US" altLang="ko-KR" sz="2400" b="1" dirty="0"/>
              <a:t>6 ABJM</a:t>
            </a:r>
            <a:endParaRPr lang="ko-KR" alt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896544" y="3039343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M-theory on </a:t>
            </a:r>
            <a:endParaRPr lang="ko-KR" altLang="en-US" sz="2400" b="1" dirty="0"/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2591780" y="3284984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11760" y="29156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54830"/>
            <a:ext cx="1040507" cy="36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화살표 연결선 15"/>
          <p:cNvCxnSpPr/>
          <p:nvPr/>
        </p:nvCxnSpPr>
        <p:spPr>
          <a:xfrm>
            <a:off x="2555776" y="4149080"/>
            <a:ext cx="21962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11760" y="37797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B050"/>
                </a:solidFill>
              </a:rPr>
              <a:t>dual gravity(large N)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14947"/>
            <a:ext cx="1670298" cy="36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86" y="3068960"/>
            <a:ext cx="1580854" cy="42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60032" y="3903439"/>
            <a:ext cx="313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IIA theory on </a:t>
            </a:r>
            <a:endParaRPr lang="ko-KR" altLang="en-US" sz="2400" b="1" dirty="0"/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02" y="3931326"/>
            <a:ext cx="1508846" cy="3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771800" y="4952954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solidFill>
                  <a:srgbClr val="1467AC"/>
                </a:solidFill>
              </a:rPr>
              <a:t>Still large </a:t>
            </a:r>
            <a:r>
              <a:rPr lang="en-US" altLang="ko-KR" b="1" dirty="0">
                <a:solidFill>
                  <a:srgbClr val="1467AC"/>
                </a:solidFill>
              </a:rPr>
              <a:t>N is </a:t>
            </a:r>
            <a:r>
              <a:rPr lang="en-US" altLang="ko-KR" b="1" dirty="0" smtClean="0">
                <a:solidFill>
                  <a:srgbClr val="1467AC"/>
                </a:solidFill>
              </a:rPr>
              <a:t>necessary!!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64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Deformation: breakdown of conformal symmetry?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It was extended to </a:t>
            </a:r>
            <a:r>
              <a:rPr lang="en-US" sz="2000" dirty="0" smtClean="0">
                <a:solidFill>
                  <a:srgbClr val="993366"/>
                </a:solidFill>
              </a:rPr>
              <a:t>deformed </a:t>
            </a:r>
            <a:r>
              <a:rPr lang="en-US" sz="2000" dirty="0" err="1" smtClean="0">
                <a:solidFill>
                  <a:srgbClr val="993366"/>
                </a:solidFill>
              </a:rPr>
              <a:t>CFT’s</a:t>
            </a:r>
            <a:r>
              <a:rPr lang="en-US" sz="2000" dirty="0" smtClean="0"/>
              <a:t> and string/M-theory on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asymptotic </a:t>
            </a:r>
            <a:r>
              <a:rPr lang="ko-KR" altLang="en-US" sz="2000" dirty="0" smtClean="0"/>
              <a:t>                     </a:t>
            </a:r>
            <a:r>
              <a:rPr lang="ko-KR" altLang="en-US" sz="2000" dirty="0" smtClean="0">
                <a:sym typeface="Wingdings"/>
              </a:rPr>
              <a:t> </a:t>
            </a:r>
            <a:r>
              <a:rPr lang="en-US" altLang="ko-KR" sz="2000" dirty="0" smtClean="0">
                <a:sym typeface="Wingdings"/>
              </a:rPr>
              <a:t>gauge/gravity duality for non-</a:t>
            </a:r>
            <a:r>
              <a:rPr lang="en-US" altLang="ko-KR" sz="2000" dirty="0" err="1" smtClean="0">
                <a:sym typeface="Wingdings"/>
              </a:rPr>
              <a:t>CFT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Deformed </a:t>
            </a:r>
            <a:r>
              <a:rPr lang="en-US" sz="2000" dirty="0" err="1" smtClean="0"/>
              <a:t>CFT’s</a:t>
            </a:r>
            <a:r>
              <a:rPr lang="en-US" sz="2000" dirty="0" smtClean="0"/>
              <a:t>: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>
                <a:solidFill>
                  <a:srgbClr val="3366FF"/>
                </a:solidFill>
              </a:rPr>
              <a:t>    - considering </a:t>
            </a:r>
            <a:r>
              <a:rPr lang="en-US" sz="2000" dirty="0" err="1" smtClean="0">
                <a:solidFill>
                  <a:srgbClr val="3366FF"/>
                </a:solidFill>
              </a:rPr>
              <a:t>vacua</a:t>
            </a:r>
            <a:r>
              <a:rPr lang="en-US" sz="2000" dirty="0" smtClean="0">
                <a:solidFill>
                  <a:srgbClr val="3366FF"/>
                </a:solidFill>
              </a:rPr>
              <a:t> where the conformal symmetry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smtClean="0">
                <a:solidFill>
                  <a:srgbClr val="3366FF"/>
                </a:solidFill>
              </a:rPr>
              <a:t>      is </a:t>
            </a:r>
            <a:r>
              <a:rPr lang="en-US" sz="2000" dirty="0" err="1" smtClean="0">
                <a:solidFill>
                  <a:srgbClr val="3366FF"/>
                </a:solidFill>
              </a:rPr>
              <a:t>spontanteously</a:t>
            </a:r>
            <a:r>
              <a:rPr lang="en-US" sz="2000" dirty="0" smtClean="0">
                <a:solidFill>
                  <a:srgbClr val="3366FF"/>
                </a:solidFill>
              </a:rPr>
              <a:t> broken </a:t>
            </a:r>
          </a:p>
          <a:p>
            <a:pPr marL="0" indent="0">
              <a:buNone/>
            </a:pPr>
            <a:endParaRPr lang="en-US" sz="2000" dirty="0" smtClean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>
                <a:solidFill>
                  <a:srgbClr val="3366FF"/>
                </a:solidFill>
              </a:rPr>
              <a:t>- adding new terms in the action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smtClean="0">
                <a:sym typeface="Wingdings"/>
              </a:rPr>
              <a:t> dual geometry becomes </a:t>
            </a:r>
            <a:r>
              <a:rPr lang="en-US" sz="2000" dirty="0"/>
              <a:t> asymptotic 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641519"/>
            <a:ext cx="1554790" cy="283425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498" y="5517232"/>
            <a:ext cx="1554790" cy="2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Deformed CFT’s </a:t>
            </a:r>
            <a:r>
              <a:rPr lang="en-US" altLang="ko-KR" sz="2000" b="1" dirty="0">
                <a:solidFill>
                  <a:srgbClr val="660066"/>
                </a:solidFill>
              </a:rPr>
              <a:t>with high supersymmetries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>
                <a:solidFill>
                  <a:srgbClr val="3366FF"/>
                </a:solidFill>
              </a:rPr>
              <a:t>    - considering </a:t>
            </a:r>
            <a:r>
              <a:rPr lang="en-US" altLang="ko-KR" sz="2000" dirty="0" err="1">
                <a:solidFill>
                  <a:srgbClr val="3366FF"/>
                </a:solidFill>
              </a:rPr>
              <a:t>vacua</a:t>
            </a:r>
            <a:r>
              <a:rPr lang="en-US" altLang="ko-KR" sz="2000" dirty="0">
                <a:solidFill>
                  <a:srgbClr val="3366FF"/>
                </a:solidFill>
              </a:rPr>
              <a:t> where the conformal symmetry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rgbClr val="3366FF"/>
                </a:solidFill>
              </a:rPr>
              <a:t>       is </a:t>
            </a:r>
            <a:r>
              <a:rPr lang="en-US" altLang="ko-KR" sz="2000" dirty="0" err="1">
                <a:solidFill>
                  <a:srgbClr val="3366FF"/>
                </a:solidFill>
              </a:rPr>
              <a:t>spontanteously</a:t>
            </a:r>
            <a:r>
              <a:rPr lang="en-US" altLang="ko-KR" sz="2000" dirty="0">
                <a:solidFill>
                  <a:srgbClr val="3366FF"/>
                </a:solidFill>
              </a:rPr>
              <a:t> broken </a:t>
            </a:r>
          </a:p>
          <a:p>
            <a:pPr marL="0" indent="0">
              <a:buNone/>
            </a:pPr>
            <a:r>
              <a:rPr lang="en-US" altLang="ko-KR" sz="2000" dirty="0"/>
              <a:t>     ex) Coulomb branch of the N=4 SYM in d=4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>
                <a:solidFill>
                  <a:srgbClr val="1467AC"/>
                </a:solidFill>
              </a:rPr>
              <a:t> </a:t>
            </a:r>
            <a:r>
              <a:rPr lang="en-US" altLang="ko-KR" sz="2000" dirty="0" smtClean="0">
                <a:solidFill>
                  <a:srgbClr val="1467AC"/>
                </a:solidFill>
              </a:rPr>
              <a:t>         [</a:t>
            </a:r>
            <a:r>
              <a:rPr lang="en-US" altLang="ko-KR" sz="2000" dirty="0">
                <a:solidFill>
                  <a:srgbClr val="1467AC"/>
                </a:solidFill>
              </a:rPr>
              <a:t>Kraus-Larsen-Trivedi]</a:t>
            </a:r>
          </a:p>
          <a:p>
            <a:pPr marL="0" indent="0">
              <a:buNone/>
            </a:pPr>
            <a:r>
              <a:rPr lang="en-US" altLang="ko-KR" sz="2000" dirty="0">
                <a:sym typeface="Wingdings"/>
              </a:rPr>
              <a:t>     dual to near horizon limit of the solution </a:t>
            </a:r>
          </a:p>
          <a:p>
            <a:pPr marL="0" indent="0">
              <a:buNone/>
            </a:pPr>
            <a:r>
              <a:rPr lang="en-US" altLang="ko-KR" sz="2000" dirty="0">
                <a:sym typeface="Wingdings"/>
              </a:rPr>
              <a:t>        for multi-centered D3-branes in IIB SUGRA</a:t>
            </a:r>
          </a:p>
          <a:p>
            <a:pPr marL="0" indent="0">
              <a:buNone/>
            </a:pPr>
            <a:r>
              <a:rPr lang="en-US" altLang="ko-KR" sz="2000" dirty="0">
                <a:sym typeface="Wingdings"/>
              </a:rPr>
              <a:t>     asymptotically</a:t>
            </a:r>
          </a:p>
          <a:p>
            <a:pPr marL="0" indent="0">
              <a:buNone/>
            </a:pPr>
            <a:r>
              <a:rPr lang="en-US" altLang="ko-KR" sz="2000" dirty="0">
                <a:sym typeface="Wingdings"/>
              </a:rPr>
              <a:t>     </a:t>
            </a:r>
            <a:r>
              <a:rPr lang="en-US" altLang="ko-KR" sz="2000" dirty="0" err="1" smtClean="0">
                <a:sym typeface="Wingdings"/>
              </a:rPr>
              <a:t>Kaluza</a:t>
            </a:r>
            <a:r>
              <a:rPr lang="en-US" altLang="ko-KR" sz="2000" dirty="0" smtClean="0">
                <a:sym typeface="Wingdings"/>
              </a:rPr>
              <a:t>-Klein reduction </a:t>
            </a:r>
          </a:p>
          <a:p>
            <a:pPr marL="0" indent="0">
              <a:buNone/>
            </a:pPr>
            <a:r>
              <a:rPr lang="en-US" altLang="ko-KR" sz="2000" dirty="0">
                <a:sym typeface="Wingdings"/>
              </a:rPr>
              <a:t> </a:t>
            </a:r>
            <a:r>
              <a:rPr lang="en-US" altLang="ko-KR" sz="2000" dirty="0" smtClean="0">
                <a:sym typeface="Wingdings"/>
              </a:rPr>
              <a:t>   </a:t>
            </a:r>
            <a:r>
              <a:rPr lang="en-US" altLang="ko-KR" sz="2000" dirty="0" smtClean="0">
                <a:sym typeface="Wingdings" panose="05000000000000000000" pitchFamily="2" charset="2"/>
              </a:rPr>
              <a:t> </a:t>
            </a:r>
            <a:r>
              <a:rPr lang="en-US" altLang="ko-KR" sz="2000" dirty="0" smtClean="0">
                <a:sym typeface="Wingdings"/>
              </a:rPr>
              <a:t>Holographic </a:t>
            </a:r>
            <a:r>
              <a:rPr lang="en-US" altLang="ko-KR" sz="2000" dirty="0">
                <a:sym typeface="Wingdings"/>
              </a:rPr>
              <a:t>renormalization method </a:t>
            </a:r>
            <a:r>
              <a:rPr lang="en-US" altLang="ko-KR" sz="2000" dirty="0">
                <a:solidFill>
                  <a:srgbClr val="1467AC"/>
                </a:solidFill>
                <a:sym typeface="Wingdings"/>
              </a:rPr>
              <a:t>[</a:t>
            </a:r>
            <a:r>
              <a:rPr lang="en-US" altLang="ko-KR" sz="2000" dirty="0" err="1">
                <a:solidFill>
                  <a:srgbClr val="1467AC"/>
                </a:solidFill>
                <a:sym typeface="Wingdings"/>
              </a:rPr>
              <a:t>Skenderis</a:t>
            </a:r>
            <a:r>
              <a:rPr lang="en-US" altLang="ko-KR" sz="2000" dirty="0">
                <a:solidFill>
                  <a:srgbClr val="1467AC"/>
                </a:solidFill>
                <a:sym typeface="Wingdings"/>
              </a:rPr>
              <a:t>-Taylor 2006]</a:t>
            </a:r>
            <a:r>
              <a:rPr lang="en-US" altLang="ko-KR" sz="2000" dirty="0">
                <a:sym typeface="Wingdings"/>
              </a:rPr>
              <a:t> </a:t>
            </a:r>
            <a:endParaRPr lang="en-US" altLang="ko-KR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949933"/>
            <a:ext cx="1296144" cy="41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3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 and Motivation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solidFill>
                  <a:srgbClr val="3366FF"/>
                </a:solidFill>
              </a:rPr>
              <a:t>- adding new terms in the action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smtClean="0">
                <a:solidFill>
                  <a:srgbClr val="3366FF"/>
                </a:solidFill>
              </a:rPr>
              <a:t>   </a:t>
            </a:r>
            <a:r>
              <a:rPr lang="en-US" sz="2000" dirty="0" smtClean="0"/>
              <a:t> ex) </a:t>
            </a:r>
            <a:r>
              <a:rPr lang="en-US" sz="2000" dirty="0" err="1" smtClean="0"/>
              <a:t>ABJM</a:t>
            </a:r>
            <a:r>
              <a:rPr lang="en-US" sz="2000" dirty="0" smtClean="0"/>
              <a:t> + mass terms = mass-deformed </a:t>
            </a:r>
            <a:r>
              <a:rPr lang="en-US" sz="2000" dirty="0" err="1" smtClean="0"/>
              <a:t>ABJM</a:t>
            </a:r>
            <a:r>
              <a:rPr lang="en-US" sz="2000" dirty="0" smtClean="0"/>
              <a:t> (</a:t>
            </a:r>
            <a:r>
              <a:rPr lang="en-US" sz="2000" dirty="0" err="1" smtClean="0"/>
              <a:t>mABJM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smtClean="0">
                <a:solidFill>
                  <a:srgbClr val="1467AC"/>
                </a:solidFill>
              </a:rPr>
              <a:t> [</a:t>
            </a:r>
            <a:r>
              <a:rPr lang="en-US" sz="2000" dirty="0" err="1" smtClean="0">
                <a:solidFill>
                  <a:srgbClr val="1467AC"/>
                </a:solidFill>
              </a:rPr>
              <a:t>Hosomichi</a:t>
            </a:r>
            <a:r>
              <a:rPr lang="en-US" sz="2000" dirty="0" smtClean="0">
                <a:solidFill>
                  <a:srgbClr val="1467AC"/>
                </a:solidFill>
              </a:rPr>
              <a:t>-Lee-Lee-Lee-Park, </a:t>
            </a:r>
            <a:r>
              <a:rPr lang="en-US" sz="2000" dirty="0" err="1" smtClean="0">
                <a:solidFill>
                  <a:srgbClr val="1467AC"/>
                </a:solidFill>
              </a:rPr>
              <a:t>GRVV</a:t>
            </a:r>
            <a:r>
              <a:rPr lang="en-US" sz="2000" dirty="0" smtClean="0">
                <a:solidFill>
                  <a:srgbClr val="1467AC"/>
                </a:solidFill>
              </a:rPr>
              <a:t>, 2008]</a:t>
            </a:r>
          </a:p>
          <a:p>
            <a:pPr marL="0" indent="0">
              <a:buNone/>
            </a:pPr>
            <a:r>
              <a:rPr lang="en-US" sz="2000" dirty="0" smtClean="0">
                <a:sym typeface="Wingdings"/>
              </a:rPr>
              <a:t>       dual to the LLM geometry with SO(2,1)XSO(4)XSO(4) isometry</a:t>
            </a:r>
          </a:p>
          <a:p>
            <a:pPr marL="0" indent="0">
              <a:buNone/>
            </a:pP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     asymptotically</a:t>
            </a:r>
          </a:p>
          <a:p>
            <a:pPr marL="0" indent="0">
              <a:buNone/>
            </a:pPr>
            <a:endParaRPr lang="en-US" sz="2000" dirty="0">
              <a:sym typeface="Wingdings"/>
            </a:endParaRPr>
          </a:p>
          <a:p>
            <a:pPr marL="0" indent="0">
              <a:buNone/>
            </a:pPr>
            <a:endParaRPr lang="en-US" sz="2000" dirty="0">
              <a:solidFill>
                <a:srgbClr val="1467AC"/>
              </a:solidFill>
              <a:sym typeface="Wingdings"/>
            </a:endParaRP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135" y="2852936"/>
            <a:ext cx="1679897" cy="3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55839</TotalTime>
  <Words>1085</Words>
  <Application>Microsoft Office PowerPoint</Application>
  <PresentationFormat>화면 슬라이드 쇼(4:3)</PresentationFormat>
  <Paragraphs>367</Paragraphs>
  <Slides>37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3" baseType="lpstr">
      <vt:lpstr>맑은 고딕</vt:lpstr>
      <vt:lpstr>Arial</vt:lpstr>
      <vt:lpstr>Cambria Math</vt:lpstr>
      <vt:lpstr>Microsoft Sans Serif</vt:lpstr>
      <vt:lpstr>Wingdings</vt:lpstr>
      <vt:lpstr>Office 테마</vt:lpstr>
      <vt:lpstr>PowerPoint 프레젠테이션</vt:lpstr>
      <vt:lpstr>Outline</vt:lpstr>
      <vt:lpstr>Introduction and Motivation</vt:lpstr>
      <vt:lpstr>Introduction and Motivation</vt:lpstr>
      <vt:lpstr>Introduction and Motivation</vt:lpstr>
      <vt:lpstr>PowerPoint 프레젠테이션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Results </vt:lpstr>
      <vt:lpstr>PowerPoint 프레젠테이션</vt:lpstr>
      <vt:lpstr>Vacua of mABJM</vt:lpstr>
      <vt:lpstr>Vacua of mABJM</vt:lpstr>
      <vt:lpstr>PowerPoint 프레젠테이션</vt:lpstr>
      <vt:lpstr>Vacua of the mABJM theory</vt:lpstr>
      <vt:lpstr>PowerPoint 프레젠테이션</vt:lpstr>
      <vt:lpstr>PowerPoint 프레젠테이션</vt:lpstr>
      <vt:lpstr>mABJM theory and SUSY vacuum solution</vt:lpstr>
      <vt:lpstr>GRVV matrices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LLM geometry</vt:lpstr>
      <vt:lpstr>PowerPoint 프레젠테이션</vt:lpstr>
      <vt:lpstr>PowerPoint 프레젠테이션</vt:lpstr>
      <vt:lpstr>PowerPoint 프레젠테이션</vt:lpstr>
      <vt:lpstr>PowerPoint 프레젠테이션</vt:lpstr>
      <vt:lpstr>Asymptotic               space</vt:lpstr>
      <vt:lpstr>Asymptotic               space</vt:lpstr>
      <vt:lpstr>Asymptotic               space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O-Kab Kwon</dc:creator>
  <cp:lastModifiedBy>O-Kab Kwon</cp:lastModifiedBy>
  <cp:revision>1651</cp:revision>
  <cp:lastPrinted>2016-07-26T21:55:58Z</cp:lastPrinted>
  <dcterms:created xsi:type="dcterms:W3CDTF">2009-08-13T06:32:51Z</dcterms:created>
  <dcterms:modified xsi:type="dcterms:W3CDTF">2016-07-26T21:56:39Z</dcterms:modified>
</cp:coreProperties>
</file>