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1" r:id="rId3"/>
    <p:sldId id="345" r:id="rId4"/>
    <p:sldId id="257" r:id="rId5"/>
    <p:sldId id="355" r:id="rId6"/>
    <p:sldId id="356" r:id="rId7"/>
    <p:sldId id="346" r:id="rId8"/>
    <p:sldId id="347" r:id="rId9"/>
    <p:sldId id="357" r:id="rId10"/>
    <p:sldId id="363" r:id="rId11"/>
    <p:sldId id="259" r:id="rId12"/>
    <p:sldId id="358" r:id="rId13"/>
    <p:sldId id="349" r:id="rId14"/>
    <p:sldId id="318" r:id="rId15"/>
    <p:sldId id="359" r:id="rId16"/>
    <p:sldId id="360" r:id="rId17"/>
    <p:sldId id="286" r:id="rId18"/>
    <p:sldId id="377" r:id="rId19"/>
    <p:sldId id="287" r:id="rId20"/>
    <p:sldId id="285" r:id="rId21"/>
    <p:sldId id="289" r:id="rId22"/>
    <p:sldId id="290" r:id="rId23"/>
    <p:sldId id="348" r:id="rId24"/>
    <p:sldId id="350" r:id="rId25"/>
    <p:sldId id="283" r:id="rId26"/>
    <p:sldId id="320" r:id="rId27"/>
    <p:sldId id="321" r:id="rId28"/>
    <p:sldId id="322" r:id="rId29"/>
    <p:sldId id="323" r:id="rId30"/>
    <p:sldId id="324" r:id="rId31"/>
    <p:sldId id="365" r:id="rId32"/>
    <p:sldId id="260" r:id="rId33"/>
    <p:sldId id="306" r:id="rId34"/>
    <p:sldId id="307" r:id="rId35"/>
    <p:sldId id="308" r:id="rId36"/>
    <p:sldId id="309" r:id="rId37"/>
    <p:sldId id="310" r:id="rId38"/>
    <p:sldId id="379" r:id="rId39"/>
    <p:sldId id="311" r:id="rId40"/>
    <p:sldId id="312" r:id="rId41"/>
    <p:sldId id="313" r:id="rId42"/>
    <p:sldId id="314" r:id="rId43"/>
    <p:sldId id="315" r:id="rId44"/>
    <p:sldId id="330" r:id="rId45"/>
    <p:sldId id="316" r:id="rId46"/>
    <p:sldId id="261" r:id="rId47"/>
    <p:sldId id="305" r:id="rId48"/>
    <p:sldId id="371" r:id="rId49"/>
    <p:sldId id="372" r:id="rId50"/>
    <p:sldId id="291" r:id="rId51"/>
    <p:sldId id="292" r:id="rId52"/>
    <p:sldId id="380" r:id="rId53"/>
    <p:sldId id="381" r:id="rId54"/>
    <p:sldId id="382" r:id="rId55"/>
    <p:sldId id="383" r:id="rId56"/>
    <p:sldId id="384" r:id="rId57"/>
    <p:sldId id="386" r:id="rId58"/>
    <p:sldId id="385" r:id="rId59"/>
    <p:sldId id="293" r:id="rId60"/>
    <p:sldId id="294" r:id="rId61"/>
    <p:sldId id="295" r:id="rId62"/>
    <p:sldId id="374" r:id="rId63"/>
    <p:sldId id="304" r:id="rId64"/>
    <p:sldId id="303" r:id="rId65"/>
    <p:sldId id="296" r:id="rId66"/>
    <p:sldId id="297" r:id="rId67"/>
    <p:sldId id="298" r:id="rId68"/>
    <p:sldId id="300" r:id="rId69"/>
    <p:sldId id="375" r:id="rId70"/>
    <p:sldId id="390" r:id="rId71"/>
    <p:sldId id="366" r:id="rId72"/>
    <p:sldId id="351" r:id="rId73"/>
    <p:sldId id="352" r:id="rId74"/>
    <p:sldId id="353" r:id="rId75"/>
    <p:sldId id="367" r:id="rId7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wmf"/><Relationship Id="rId2" Type="http://schemas.openxmlformats.org/officeDocument/2006/relationships/image" Target="../media/image195.wmf"/><Relationship Id="rId1" Type="http://schemas.openxmlformats.org/officeDocument/2006/relationships/image" Target="../media/image194.wmf"/><Relationship Id="rId6" Type="http://schemas.openxmlformats.org/officeDocument/2006/relationships/image" Target="../media/image199.wmf"/><Relationship Id="rId5" Type="http://schemas.openxmlformats.org/officeDocument/2006/relationships/image" Target="../media/image198.wmf"/><Relationship Id="rId4" Type="http://schemas.openxmlformats.org/officeDocument/2006/relationships/image" Target="../media/image19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3" Type="http://schemas.openxmlformats.org/officeDocument/2006/relationships/image" Target="../media/image132.wmf"/><Relationship Id="rId7" Type="http://schemas.openxmlformats.org/officeDocument/2006/relationships/image" Target="../media/image136.wmf"/><Relationship Id="rId2" Type="http://schemas.openxmlformats.org/officeDocument/2006/relationships/image" Target="../media/image131.wmf"/><Relationship Id="rId1" Type="http://schemas.openxmlformats.org/officeDocument/2006/relationships/image" Target="../media/image130.wmf"/><Relationship Id="rId6" Type="http://schemas.openxmlformats.org/officeDocument/2006/relationships/image" Target="../media/image135.wmf"/><Relationship Id="rId5" Type="http://schemas.openxmlformats.org/officeDocument/2006/relationships/image" Target="../media/image134.wmf"/><Relationship Id="rId4" Type="http://schemas.openxmlformats.org/officeDocument/2006/relationships/image" Target="../media/image133.wmf"/><Relationship Id="rId9" Type="http://schemas.openxmlformats.org/officeDocument/2006/relationships/image" Target="../media/image138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wmf"/><Relationship Id="rId3" Type="http://schemas.openxmlformats.org/officeDocument/2006/relationships/image" Target="../media/image155.wmf"/><Relationship Id="rId7" Type="http://schemas.openxmlformats.org/officeDocument/2006/relationships/image" Target="../media/image159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wmf"/><Relationship Id="rId13" Type="http://schemas.openxmlformats.org/officeDocument/2006/relationships/image" Target="../media/image174.wmf"/><Relationship Id="rId3" Type="http://schemas.openxmlformats.org/officeDocument/2006/relationships/image" Target="../media/image164.wmf"/><Relationship Id="rId7" Type="http://schemas.openxmlformats.org/officeDocument/2006/relationships/image" Target="../media/image168.wmf"/><Relationship Id="rId12" Type="http://schemas.openxmlformats.org/officeDocument/2006/relationships/image" Target="../media/image173.wmf"/><Relationship Id="rId2" Type="http://schemas.openxmlformats.org/officeDocument/2006/relationships/image" Target="../media/image163.wmf"/><Relationship Id="rId1" Type="http://schemas.openxmlformats.org/officeDocument/2006/relationships/image" Target="../media/image162.wmf"/><Relationship Id="rId6" Type="http://schemas.openxmlformats.org/officeDocument/2006/relationships/image" Target="../media/image167.wmf"/><Relationship Id="rId11" Type="http://schemas.openxmlformats.org/officeDocument/2006/relationships/image" Target="../media/image172.wmf"/><Relationship Id="rId5" Type="http://schemas.openxmlformats.org/officeDocument/2006/relationships/image" Target="../media/image166.wmf"/><Relationship Id="rId15" Type="http://schemas.openxmlformats.org/officeDocument/2006/relationships/image" Target="../media/image176.wmf"/><Relationship Id="rId10" Type="http://schemas.openxmlformats.org/officeDocument/2006/relationships/image" Target="../media/image171.wmf"/><Relationship Id="rId4" Type="http://schemas.openxmlformats.org/officeDocument/2006/relationships/image" Target="../media/image165.wmf"/><Relationship Id="rId9" Type="http://schemas.openxmlformats.org/officeDocument/2006/relationships/image" Target="../media/image170.wmf"/><Relationship Id="rId14" Type="http://schemas.openxmlformats.org/officeDocument/2006/relationships/image" Target="../media/image17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8EF55A-4C89-426A-856E-28C3A88FB9C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099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2016-08-26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3" Type="http://schemas.openxmlformats.org/officeDocument/2006/relationships/image" Target="../media/image33.png"/><Relationship Id="rId7" Type="http://schemas.openxmlformats.org/officeDocument/2006/relationships/image" Target="../media/image3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70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5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62.wmf"/><Relationship Id="rId18" Type="http://schemas.openxmlformats.org/officeDocument/2006/relationships/oleObject" Target="../embeddings/oleObject16.bin"/><Relationship Id="rId3" Type="http://schemas.openxmlformats.org/officeDocument/2006/relationships/image" Target="../media/image66.png"/><Relationship Id="rId7" Type="http://schemas.openxmlformats.org/officeDocument/2006/relationships/image" Target="../media/image59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61.wmf"/><Relationship Id="rId5" Type="http://schemas.openxmlformats.org/officeDocument/2006/relationships/image" Target="../media/image58.wmf"/><Relationship Id="rId15" Type="http://schemas.openxmlformats.org/officeDocument/2006/relationships/image" Target="../media/image63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65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1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58.wmf"/><Relationship Id="rId3" Type="http://schemas.openxmlformats.org/officeDocument/2006/relationships/image" Target="../media/image70.png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69.png"/><Relationship Id="rId5" Type="http://schemas.openxmlformats.org/officeDocument/2006/relationships/image" Target="../media/image67.wmf"/><Relationship Id="rId10" Type="http://schemas.openxmlformats.org/officeDocument/2006/relationships/image" Target="../media/image680.png"/><Relationship Id="rId4" Type="http://schemas.openxmlformats.org/officeDocument/2006/relationships/oleObject" Target="../embeddings/oleObject17.bin"/><Relationship Id="rId9" Type="http://schemas.openxmlformats.org/officeDocument/2006/relationships/image" Target="../media/image6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96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5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33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12" Type="http://schemas.openxmlformats.org/officeDocument/2006/relationships/image" Target="../media/image12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22.png"/><Relationship Id="rId10" Type="http://schemas.openxmlformats.org/officeDocument/2006/relationships/image" Target="../media/image121.png"/><Relationship Id="rId4" Type="http://schemas.openxmlformats.org/officeDocument/2006/relationships/image" Target="../media/image165.png"/><Relationship Id="rId9" Type="http://schemas.openxmlformats.org/officeDocument/2006/relationships/image" Target="../media/image35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137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134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6.wmf"/><Relationship Id="rId20" Type="http://schemas.openxmlformats.org/officeDocument/2006/relationships/image" Target="../media/image138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1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133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130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135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13" Type="http://schemas.openxmlformats.org/officeDocument/2006/relationships/oleObject" Target="../embeddings/oleObject35.bin"/><Relationship Id="rId18" Type="http://schemas.openxmlformats.org/officeDocument/2006/relationships/oleObject" Target="../embeddings/oleObject37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157.wmf"/><Relationship Id="rId17" Type="http://schemas.openxmlformats.org/officeDocument/2006/relationships/image" Target="../media/image16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59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4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156.wmf"/><Relationship Id="rId19" Type="http://schemas.openxmlformats.org/officeDocument/2006/relationships/image" Target="../media/image160.wmf"/><Relationship Id="rId4" Type="http://schemas.openxmlformats.org/officeDocument/2006/relationships/image" Target="../media/image153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158.wmf"/></Relationships>
</file>

<file path=ppt/slides/_rels/slide6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6.wmf"/><Relationship Id="rId18" Type="http://schemas.openxmlformats.org/officeDocument/2006/relationships/oleObject" Target="../embeddings/oleObject47.bin"/><Relationship Id="rId26" Type="http://schemas.openxmlformats.org/officeDocument/2006/relationships/image" Target="../media/image177.png"/><Relationship Id="rId39" Type="http://schemas.openxmlformats.org/officeDocument/2006/relationships/image" Target="../media/image176.wmf"/><Relationship Id="rId21" Type="http://schemas.openxmlformats.org/officeDocument/2006/relationships/image" Target="../media/image169.wmf"/><Relationship Id="rId34" Type="http://schemas.openxmlformats.org/officeDocument/2006/relationships/oleObject" Target="../embeddings/oleObject55.bin"/><Relationship Id="rId7" Type="http://schemas.openxmlformats.org/officeDocument/2006/relationships/oleObject" Target="../embeddings/oleObject40.bin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167.wmf"/><Relationship Id="rId25" Type="http://schemas.openxmlformats.org/officeDocument/2006/relationships/oleObject" Target="../embeddings/oleObject51.bin"/><Relationship Id="rId33" Type="http://schemas.openxmlformats.org/officeDocument/2006/relationships/image" Target="../media/image173.wmf"/><Relationship Id="rId38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6.bin"/><Relationship Id="rId20" Type="http://schemas.openxmlformats.org/officeDocument/2006/relationships/oleObject" Target="../embeddings/oleObject48.bin"/><Relationship Id="rId29" Type="http://schemas.openxmlformats.org/officeDocument/2006/relationships/image" Target="../media/image171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3.wmf"/><Relationship Id="rId11" Type="http://schemas.openxmlformats.org/officeDocument/2006/relationships/oleObject" Target="../embeddings/oleObject42.bin"/><Relationship Id="rId24" Type="http://schemas.openxmlformats.org/officeDocument/2006/relationships/oleObject" Target="../embeddings/oleObject50.bin"/><Relationship Id="rId32" Type="http://schemas.openxmlformats.org/officeDocument/2006/relationships/oleObject" Target="../embeddings/oleObject54.bin"/><Relationship Id="rId37" Type="http://schemas.openxmlformats.org/officeDocument/2006/relationships/image" Target="../media/image175.w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5.bin"/><Relationship Id="rId23" Type="http://schemas.openxmlformats.org/officeDocument/2006/relationships/image" Target="../media/image170.wmf"/><Relationship Id="rId28" Type="http://schemas.openxmlformats.org/officeDocument/2006/relationships/oleObject" Target="../embeddings/oleObject52.bin"/><Relationship Id="rId36" Type="http://schemas.openxmlformats.org/officeDocument/2006/relationships/oleObject" Target="../embeddings/oleObject56.bin"/><Relationship Id="rId10" Type="http://schemas.openxmlformats.org/officeDocument/2006/relationships/image" Target="../media/image165.wmf"/><Relationship Id="rId19" Type="http://schemas.openxmlformats.org/officeDocument/2006/relationships/image" Target="../media/image168.wmf"/><Relationship Id="rId31" Type="http://schemas.openxmlformats.org/officeDocument/2006/relationships/image" Target="../media/image172.wmf"/><Relationship Id="rId4" Type="http://schemas.openxmlformats.org/officeDocument/2006/relationships/image" Target="../media/image162.wmf"/><Relationship Id="rId9" Type="http://schemas.openxmlformats.org/officeDocument/2006/relationships/oleObject" Target="../embeddings/oleObject41.bin"/><Relationship Id="rId14" Type="http://schemas.openxmlformats.org/officeDocument/2006/relationships/oleObject" Target="../embeddings/oleObject44.bin"/><Relationship Id="rId22" Type="http://schemas.openxmlformats.org/officeDocument/2006/relationships/oleObject" Target="../embeddings/oleObject49.bin"/><Relationship Id="rId27" Type="http://schemas.openxmlformats.org/officeDocument/2006/relationships/image" Target="../media/image178.png"/><Relationship Id="rId30" Type="http://schemas.openxmlformats.org/officeDocument/2006/relationships/oleObject" Target="../embeddings/oleObject53.bin"/><Relationship Id="rId35" Type="http://schemas.openxmlformats.org/officeDocument/2006/relationships/image" Target="../media/image174.wmf"/><Relationship Id="rId8" Type="http://schemas.openxmlformats.org/officeDocument/2006/relationships/image" Target="../media/image164.wmf"/><Relationship Id="rId3" Type="http://schemas.openxmlformats.org/officeDocument/2006/relationships/oleObject" Target="../embeddings/oleObject38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18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wmf"/><Relationship Id="rId3" Type="http://schemas.openxmlformats.org/officeDocument/2006/relationships/image" Target="../media/image187.png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9" Type="http://schemas.openxmlformats.org/officeDocument/2006/relationships/image" Target="../media/image2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3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wmf"/><Relationship Id="rId13" Type="http://schemas.openxmlformats.org/officeDocument/2006/relationships/image" Target="../media/image197.wmf"/><Relationship Id="rId3" Type="http://schemas.openxmlformats.org/officeDocument/2006/relationships/image" Target="../media/image200.png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4.bin"/><Relationship Id="rId17" Type="http://schemas.openxmlformats.org/officeDocument/2006/relationships/image" Target="../media/image19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6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01.png"/><Relationship Id="rId11" Type="http://schemas.openxmlformats.org/officeDocument/2006/relationships/image" Target="../media/image196.wmf"/><Relationship Id="rId5" Type="http://schemas.openxmlformats.org/officeDocument/2006/relationships/image" Target="../media/image194.wmf"/><Relationship Id="rId15" Type="http://schemas.openxmlformats.org/officeDocument/2006/relationships/image" Target="../media/image198.wmf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61.bin"/><Relationship Id="rId9" Type="http://schemas.openxmlformats.org/officeDocument/2006/relationships/image" Target="../media/image202.png"/><Relationship Id="rId14" Type="http://schemas.openxmlformats.org/officeDocument/2006/relationships/oleObject" Target="../embeddings/oleObject65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png"/><Relationship Id="rId4" Type="http://schemas.openxmlformats.org/officeDocument/2006/relationships/image" Target="../media/image20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5" Type="http://schemas.openxmlformats.org/officeDocument/2006/relationships/image" Target="../media/image213.png"/><Relationship Id="rId4" Type="http://schemas.openxmlformats.org/officeDocument/2006/relationships/image" Target="../media/image2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3" Type="http://schemas.openxmlformats.org/officeDocument/2006/relationships/image" Target="../media/image207.png"/><Relationship Id="rId7" Type="http://schemas.openxmlformats.org/officeDocument/2006/relationships/image" Target="../media/image2620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10.png"/><Relationship Id="rId5" Type="http://schemas.openxmlformats.org/officeDocument/2006/relationships/image" Target="../media/image2600.png"/><Relationship Id="rId4" Type="http://schemas.openxmlformats.org/officeDocument/2006/relationships/image" Target="../media/image2590.png"/><Relationship Id="rId9" Type="http://schemas.openxmlformats.org/officeDocument/2006/relationships/image" Target="../media/image264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6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7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5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979763"/>
          </a:xfrm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Comic Sans MS" panose="030F0702030302020204" pitchFamily="66" charset="0"/>
                <a:ea typeface="휴먼편지체" panose="02030504000101010101" pitchFamily="18" charset="-127"/>
                <a:cs typeface="Arial" panose="020B0604020202020204" pitchFamily="34" charset="0"/>
              </a:rPr>
              <a:t>Review on quantum criticality in </a:t>
            </a:r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  <a:ea typeface="휴먼편지체" panose="02030504000101010101" pitchFamily="18" charset="-127"/>
                <a:cs typeface="Arial" panose="020B0604020202020204" pitchFamily="34" charset="0"/>
              </a:rPr>
              <a:t>metals and </a:t>
            </a: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  <a:ea typeface="휴먼편지체" panose="02030504000101010101" pitchFamily="18" charset="-127"/>
                <a:cs typeface="Arial" panose="020B0604020202020204" pitchFamily="34" charset="0"/>
              </a:rPr>
              <a:t>beyond</a:t>
            </a:r>
            <a:endParaRPr lang="ko-KR" altLang="en-US" dirty="0">
              <a:solidFill>
                <a:srgbClr val="FFFF00"/>
              </a:solidFill>
              <a:latin typeface="Comic Sans MS" panose="030F0702030302020204" pitchFamily="66" charset="0"/>
              <a:ea typeface="휴먼편지체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6400800" cy="1752600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  <a:ea typeface="휴먼편지체" panose="02030504000101010101" pitchFamily="18" charset="-127"/>
              </a:rPr>
              <a:t>Ki-</a:t>
            </a:r>
            <a:r>
              <a:rPr lang="en-US" altLang="ko-KR" dirty="0" err="1" smtClean="0">
                <a:solidFill>
                  <a:schemeClr val="bg1"/>
                </a:solidFill>
                <a:latin typeface="Comic Sans MS" panose="030F0702030302020204" pitchFamily="66" charset="0"/>
                <a:ea typeface="휴먼편지체" panose="02030504000101010101" pitchFamily="18" charset="-127"/>
              </a:rPr>
              <a:t>Seok</a:t>
            </a:r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  <a:ea typeface="휴먼편지체" panose="02030504000101010101" pitchFamily="18" charset="-127"/>
              </a:rPr>
              <a:t> Kim (POSTECH)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  <a:ea typeface="휴먼편지체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2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The unsolved problem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4048" y="4293096"/>
            <a:ext cx="3960440" cy="1800200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How can we understand the emergence of the </a:t>
            </a:r>
            <a:r>
              <a:rPr lang="ko-KR" altLang="en-US" dirty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𝝎∕𝑻 </a:t>
            </a:r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scaling near quantum criticality?</a:t>
            </a:r>
            <a:endParaRPr lang="ko-KR" altLang="en-US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401015"/>
            <a:ext cx="4373907" cy="543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00149"/>
            <a:ext cx="3384375" cy="247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479" y="6165304"/>
            <a:ext cx="4590521" cy="69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9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2088232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Hertz-Moriya-Millis effective field theory for symmetry breaking quantum criticality in metals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9144000" cy="123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47" y="4080040"/>
            <a:ext cx="2131082" cy="91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830" y="3893791"/>
            <a:ext cx="2016224" cy="128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839" y="5448192"/>
            <a:ext cx="1932206" cy="13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63" y="5532391"/>
            <a:ext cx="3114249" cy="120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8533411" y="6024256"/>
            <a:ext cx="14401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5152" y="5942956"/>
                <a:ext cx="394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152" y="5942956"/>
                <a:ext cx="39466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99209" y="6260276"/>
                <a:ext cx="105272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ko-KR" altLang="en-US" sz="2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209" y="6260276"/>
                <a:ext cx="1052724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4" y="3815803"/>
            <a:ext cx="2784243" cy="249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32491" y="3212976"/>
                <a:ext cx="3744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𝑺𝒆𝒍𝒇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𝒄𝒐𝒏𝒔𝒊𝒔𝒕𝒆𝒏𝒕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𝑹𝑷𝑨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𝒂𝒏𝒂𝒍𝒚𝒔𝒊𝒔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491" y="3212976"/>
                <a:ext cx="3744936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14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Kristen ITC" panose="03050502040202030202" pitchFamily="66" charset="0"/>
              </a:rPr>
              <a:t>Argument for justification of the patch </a:t>
            </a:r>
            <a:r>
              <a:rPr lang="en-US" altLang="ko-KR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construction I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8052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At the Landau’s Fermi-liquid fixed point: The transverse (angular) momentum is dimensionless, and only the longitudinal momentum is </a:t>
            </a:r>
            <a:r>
              <a:rPr lang="en-US" altLang="ko-KR" dirty="0" err="1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dimensionful</a:t>
            </a:r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At the Hertz-Moriya-Millis fixed point (a quantum critical point): Both the transverse and longitudinal momenta are </a:t>
            </a:r>
            <a:r>
              <a:rPr lang="en-US" altLang="ko-KR" dirty="0" err="1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dimensionful</a:t>
            </a:r>
            <a:r>
              <a:rPr lang="en-US" altLang="ko-KR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, which scale in a different way.</a:t>
            </a:r>
            <a:endParaRPr lang="ko-KR" altLang="en-US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61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43" y="1818766"/>
            <a:ext cx="4824536" cy="50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8626" y="6488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Phys. Rev. B </a:t>
            </a:r>
            <a:r>
              <a:rPr lang="en-US" altLang="ko-KR" b="1" dirty="0">
                <a:solidFill>
                  <a:schemeClr val="bg1"/>
                </a:solidFill>
                <a:latin typeface="French Script MT" panose="03020402040607040605" pitchFamily="66" charset="0"/>
              </a:rPr>
              <a:t>78, 085129 </a:t>
            </a:r>
            <a:r>
              <a:rPr lang="en-US" altLang="ko-KR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(2008)</a:t>
            </a:r>
            <a:endParaRPr lang="ko-KR" altLang="en-US" b="1" dirty="0">
              <a:solidFill>
                <a:schemeClr val="bg1"/>
              </a:solidFill>
              <a:latin typeface="French Script MT" panose="03020402040607040605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" y="3429000"/>
            <a:ext cx="2831232" cy="229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" y="0"/>
            <a:ext cx="3407296" cy="302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34516"/>
            <a:ext cx="5508104" cy="117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424516" y="8626"/>
            <a:ext cx="5718857" cy="1116118"/>
          </a:xfrm>
          <a:noFill/>
        </p:spPr>
        <p:txBody>
          <a:bodyPr>
            <a:noAutofit/>
          </a:bodyPr>
          <a:lstStyle/>
          <a:p>
            <a:r>
              <a:rPr lang="en-US" altLang="ko-KR" sz="3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Argument for justification of the patch construction II</a:t>
            </a:r>
            <a:endParaRPr lang="ko-KR" altLang="en-US" sz="30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861" y="5842337"/>
                <a:ext cx="42677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𝐸𝑚𝑒𝑟𝑔𝑒𝑛𝑡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𝑙𝑜𝑐𝑎𝑙𝑖𝑡𝑦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𝑖𝑛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𝑚𝑜𝑚𝑒𝑛𝑡𝑢𝑚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𝑠𝑝𝑎𝑐𝑒</m:t>
                      </m:r>
                    </m:oMath>
                  </m:oMathPara>
                </a14:m>
                <a:endParaRPr lang="en-US" altLang="ko-KR" b="0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𝑛𝑒𝑎𝑟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𝐻𝑀𝑀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𝑞𝑢𝑎𝑛𝑡𝑢𝑚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𝑐𝑟𝑖𝑡𝑖𝑐𝑎𝑙𝑖𝑡𝑦</m:t>
                      </m:r>
                    </m:oMath>
                  </m:oMathPara>
                </a14:m>
                <a:endParaRPr lang="ko-KR" alt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1" y="5842337"/>
                <a:ext cx="4267707" cy="646331"/>
              </a:xfrm>
              <a:prstGeom prst="rect">
                <a:avLst/>
              </a:prstGeom>
              <a:blipFill rotWithShape="1">
                <a:blip r:embed="rId6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10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5" y="116632"/>
            <a:ext cx="905293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27" y="2996952"/>
            <a:ext cx="6517518" cy="24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6716" y="6021288"/>
            <a:ext cx="7329251" cy="646331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Hertz-Moriya-Millis theory is an effective fixed-point theory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for quantum criticality as the Landau’s Fermi-liquid theory for metals.</a:t>
            </a:r>
            <a:endParaRPr lang="ko-KR" altLang="en-US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20272" y="1957802"/>
                <a:ext cx="105272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latin typeface="Cambria Math"/>
                        </a:rPr>
                        <m:t>𝑧</m:t>
                      </m:r>
                      <m:r>
                        <a:rPr lang="en-US" altLang="ko-KR" sz="25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ko-KR" altLang="en-US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1957802"/>
                <a:ext cx="1052724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직사각형 2"/>
          <p:cNvSpPr/>
          <p:nvPr/>
        </p:nvSpPr>
        <p:spPr>
          <a:xfrm>
            <a:off x="5148064" y="188640"/>
            <a:ext cx="2808312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43808" y="720916"/>
            <a:ext cx="1800200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496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Scaling theory from the Hertz-Moriya-Millis theory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700808"/>
            <a:ext cx="8477572" cy="144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933056"/>
            <a:ext cx="3373270" cy="73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741" y="3356992"/>
            <a:ext cx="3817731" cy="84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740" y="4392016"/>
            <a:ext cx="3817731" cy="8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70" y="5510798"/>
            <a:ext cx="4860032" cy="119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95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2"/>
            <a:ext cx="8928992" cy="183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67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49"/>
          <p:cNvGrpSpPr/>
          <p:nvPr/>
        </p:nvGrpSpPr>
        <p:grpSpPr>
          <a:xfrm>
            <a:off x="214282" y="4786322"/>
            <a:ext cx="3987825" cy="1267144"/>
            <a:chOff x="285720" y="3406462"/>
            <a:chExt cx="3987825" cy="1267144"/>
          </a:xfrm>
        </p:grpSpPr>
        <p:cxnSp>
          <p:nvCxnSpPr>
            <p:cNvPr id="13" name="직선 화살표 연결선 12"/>
            <p:cNvCxnSpPr/>
            <p:nvPr/>
          </p:nvCxnSpPr>
          <p:spPr>
            <a:xfrm>
              <a:off x="500034" y="4429132"/>
              <a:ext cx="3357586" cy="1588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자유형 13"/>
            <p:cNvSpPr/>
            <p:nvPr/>
          </p:nvSpPr>
          <p:spPr>
            <a:xfrm>
              <a:off x="1970468" y="3412901"/>
              <a:ext cx="1725769" cy="1017431"/>
            </a:xfrm>
            <a:custGeom>
              <a:avLst/>
              <a:gdLst>
                <a:gd name="connsiteX0" fmla="*/ 0 w 1725769"/>
                <a:gd name="connsiteY0" fmla="*/ 1017431 h 1017431"/>
                <a:gd name="connsiteX1" fmla="*/ 206062 w 1725769"/>
                <a:gd name="connsiteY1" fmla="*/ 605307 h 1017431"/>
                <a:gd name="connsiteX2" fmla="*/ 759853 w 1725769"/>
                <a:gd name="connsiteY2" fmla="*/ 231820 h 1017431"/>
                <a:gd name="connsiteX3" fmla="*/ 1725769 w 1725769"/>
                <a:gd name="connsiteY3" fmla="*/ 0 h 101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5769" h="1017431">
                  <a:moveTo>
                    <a:pt x="0" y="1017431"/>
                  </a:moveTo>
                  <a:cubicBezTo>
                    <a:pt x="39710" y="876836"/>
                    <a:pt x="79420" y="736242"/>
                    <a:pt x="206062" y="605307"/>
                  </a:cubicBezTo>
                  <a:cubicBezTo>
                    <a:pt x="332704" y="474372"/>
                    <a:pt x="506569" y="332705"/>
                    <a:pt x="759853" y="231820"/>
                  </a:cubicBezTo>
                  <a:cubicBezTo>
                    <a:pt x="1013138" y="130936"/>
                    <a:pt x="1369453" y="65468"/>
                    <a:pt x="1725769" y="0"/>
                  </a:cubicBezTo>
                </a:path>
              </a:pathLst>
            </a:custGeom>
            <a:ln w="635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515155" y="3451538"/>
              <a:ext cx="1455313" cy="953037"/>
            </a:xfrm>
            <a:custGeom>
              <a:avLst/>
              <a:gdLst>
                <a:gd name="connsiteX0" fmla="*/ 1455313 w 1455313"/>
                <a:gd name="connsiteY0" fmla="*/ 953037 h 953037"/>
                <a:gd name="connsiteX1" fmla="*/ 1352282 w 1455313"/>
                <a:gd name="connsiteY1" fmla="*/ 528034 h 953037"/>
                <a:gd name="connsiteX2" fmla="*/ 850006 w 1455313"/>
                <a:gd name="connsiteY2" fmla="*/ 180304 h 953037"/>
                <a:gd name="connsiteX3" fmla="*/ 0 w 1455313"/>
                <a:gd name="connsiteY3" fmla="*/ 0 h 95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5313" h="953037">
                  <a:moveTo>
                    <a:pt x="1455313" y="953037"/>
                  </a:moveTo>
                  <a:cubicBezTo>
                    <a:pt x="1454239" y="804930"/>
                    <a:pt x="1453166" y="656823"/>
                    <a:pt x="1352282" y="528034"/>
                  </a:cubicBezTo>
                  <a:cubicBezTo>
                    <a:pt x="1251398" y="399245"/>
                    <a:pt x="1075386" y="268310"/>
                    <a:pt x="850006" y="180304"/>
                  </a:cubicBezTo>
                  <a:cubicBezTo>
                    <a:pt x="624626" y="92298"/>
                    <a:pt x="312313" y="46149"/>
                    <a:pt x="0" y="0"/>
                  </a:cubicBezTo>
                </a:path>
              </a:pathLst>
            </a:custGeom>
            <a:ln w="63500">
              <a:solidFill>
                <a:srgbClr val="0070C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6" name="Object 10"/>
            <p:cNvGraphicFramePr>
              <a:graphicFrameLocks noChangeAspect="1"/>
            </p:cNvGraphicFramePr>
            <p:nvPr/>
          </p:nvGraphicFramePr>
          <p:xfrm>
            <a:off x="3857620" y="4214818"/>
            <a:ext cx="415925" cy="458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6" name="수식" r:id="rId3" imgW="152280" imgH="164880" progId="Equation.3">
                    <p:embed/>
                  </p:oleObj>
                </mc:Choice>
                <mc:Fallback>
                  <p:oleObj name="수식" r:id="rId3" imgW="1522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7620" y="4214818"/>
                          <a:ext cx="415925" cy="458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자유형 16"/>
            <p:cNvSpPr/>
            <p:nvPr/>
          </p:nvSpPr>
          <p:spPr>
            <a:xfrm>
              <a:off x="553792" y="3406462"/>
              <a:ext cx="3026535" cy="895082"/>
            </a:xfrm>
            <a:custGeom>
              <a:avLst/>
              <a:gdLst>
                <a:gd name="connsiteX0" fmla="*/ 0 w 3026535"/>
                <a:gd name="connsiteY0" fmla="*/ 856445 h 895082"/>
                <a:gd name="connsiteX1" fmla="*/ 631064 w 3026535"/>
                <a:gd name="connsiteY1" fmla="*/ 830687 h 895082"/>
                <a:gd name="connsiteX2" fmla="*/ 1184856 w 3026535"/>
                <a:gd name="connsiteY2" fmla="*/ 714777 h 895082"/>
                <a:gd name="connsiteX3" fmla="*/ 1403797 w 3026535"/>
                <a:gd name="connsiteY3" fmla="*/ 6439 h 895082"/>
                <a:gd name="connsiteX4" fmla="*/ 1661374 w 3026535"/>
                <a:gd name="connsiteY4" fmla="*/ 753414 h 895082"/>
                <a:gd name="connsiteX5" fmla="*/ 2253802 w 3026535"/>
                <a:gd name="connsiteY5" fmla="*/ 856445 h 895082"/>
                <a:gd name="connsiteX6" fmla="*/ 3026535 w 3026535"/>
                <a:gd name="connsiteY6" fmla="*/ 882203 h 895082"/>
                <a:gd name="connsiteX7" fmla="*/ 3026535 w 3026535"/>
                <a:gd name="connsiteY7" fmla="*/ 882203 h 895082"/>
                <a:gd name="connsiteX8" fmla="*/ 3026535 w 3026535"/>
                <a:gd name="connsiteY8" fmla="*/ 882203 h 8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6535" h="895082">
                  <a:moveTo>
                    <a:pt x="0" y="856445"/>
                  </a:moveTo>
                  <a:cubicBezTo>
                    <a:pt x="216794" y="855371"/>
                    <a:pt x="433588" y="854298"/>
                    <a:pt x="631064" y="830687"/>
                  </a:cubicBezTo>
                  <a:cubicBezTo>
                    <a:pt x="828540" y="807076"/>
                    <a:pt x="1056067" y="852152"/>
                    <a:pt x="1184856" y="714777"/>
                  </a:cubicBezTo>
                  <a:cubicBezTo>
                    <a:pt x="1313645" y="577402"/>
                    <a:pt x="1324377" y="0"/>
                    <a:pt x="1403797" y="6439"/>
                  </a:cubicBezTo>
                  <a:cubicBezTo>
                    <a:pt x="1483217" y="12879"/>
                    <a:pt x="1519707" y="611746"/>
                    <a:pt x="1661374" y="753414"/>
                  </a:cubicBezTo>
                  <a:cubicBezTo>
                    <a:pt x="1803041" y="895082"/>
                    <a:pt x="2026275" y="834980"/>
                    <a:pt x="2253802" y="856445"/>
                  </a:cubicBezTo>
                  <a:cubicBezTo>
                    <a:pt x="2481329" y="877910"/>
                    <a:pt x="3026535" y="882203"/>
                    <a:pt x="3026535" y="882203"/>
                  </a:cubicBezTo>
                  <a:lnTo>
                    <a:pt x="3026535" y="882203"/>
                  </a:lnTo>
                  <a:lnTo>
                    <a:pt x="3026535" y="88220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285720" y="3643314"/>
            <a:ext cx="936625" cy="563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7" name="수식" r:id="rId5" imgW="342720" imgH="203040" progId="Equation.3">
                    <p:embed/>
                  </p:oleObj>
                </mc:Choice>
                <mc:Fallback>
                  <p:oleObj name="수식" r:id="rId5" imgW="3427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20" y="3643314"/>
                          <a:ext cx="936625" cy="563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" name="그룹 20"/>
          <p:cNvGrpSpPr/>
          <p:nvPr/>
        </p:nvGrpSpPr>
        <p:grpSpPr>
          <a:xfrm>
            <a:off x="5643570" y="4714884"/>
            <a:ext cx="2463590" cy="1356528"/>
            <a:chOff x="5572926" y="4214818"/>
            <a:chExt cx="2463590" cy="1356528"/>
          </a:xfrm>
        </p:grpSpPr>
        <p:cxnSp>
          <p:nvCxnSpPr>
            <p:cNvPr id="9" name="직선 화살표 연결선 8"/>
            <p:cNvCxnSpPr/>
            <p:nvPr/>
          </p:nvCxnSpPr>
          <p:spPr>
            <a:xfrm>
              <a:off x="5572926" y="5285594"/>
              <a:ext cx="185738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" name="Object 15"/>
            <p:cNvGraphicFramePr>
              <a:graphicFrameLocks noChangeAspect="1"/>
            </p:cNvGraphicFramePr>
            <p:nvPr/>
          </p:nvGraphicFramePr>
          <p:xfrm>
            <a:off x="7501752" y="5071280"/>
            <a:ext cx="534764" cy="5000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8" name="수식" r:id="rId7" imgW="152280" imgH="139680" progId="Equation.3">
                    <p:embed/>
                  </p:oleObj>
                </mc:Choice>
                <mc:Fallback>
                  <p:oleObj name="수식" r:id="rId7" imgW="1522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1752" y="5071280"/>
                          <a:ext cx="534764" cy="5000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1" name="직선 화살표 연결선 10"/>
            <p:cNvCxnSpPr/>
            <p:nvPr/>
          </p:nvCxnSpPr>
          <p:spPr>
            <a:xfrm rot="5400000">
              <a:off x="5858678" y="4714090"/>
              <a:ext cx="1000132" cy="158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" name="Object 3"/>
            <p:cNvGraphicFramePr>
              <a:graphicFrameLocks noChangeAspect="1"/>
            </p:cNvGraphicFramePr>
            <p:nvPr/>
          </p:nvGraphicFramePr>
          <p:xfrm>
            <a:off x="6573058" y="4285462"/>
            <a:ext cx="623887" cy="86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129" name="수식" r:id="rId9" imgW="177480" imgH="241200" progId="Equation.3">
                    <p:embed/>
                  </p:oleObj>
                </mc:Choice>
                <mc:Fallback>
                  <p:oleObj name="수식" r:id="rId9" imgW="1774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3058" y="4285462"/>
                          <a:ext cx="623887" cy="863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제목 1"/>
          <p:cNvSpPr txBox="1">
            <a:spLocks/>
          </p:cNvSpPr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Grüneisen</a:t>
            </a:r>
            <a:r>
              <a:rPr kumimoji="0" lang="en-US" altLang="ko-KR" sz="3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(1877~1949) ratio</a:t>
            </a:r>
            <a:endParaRPr kumimoji="0" lang="ko-KR" altLang="en-US" sz="39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031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774803"/>
              </p:ext>
            </p:extLst>
          </p:nvPr>
        </p:nvGraphicFramePr>
        <p:xfrm>
          <a:off x="214282" y="1928802"/>
          <a:ext cx="3857653" cy="2299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0" name="수식" r:id="rId11" imgW="1650960" imgH="965160" progId="Equation.3">
                  <p:embed/>
                </p:oleObj>
              </mc:Choice>
              <mc:Fallback>
                <p:oleObj name="수식" r:id="rId11" imgW="165096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1928802"/>
                        <a:ext cx="3857653" cy="22997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384703"/>
              </p:ext>
            </p:extLst>
          </p:nvPr>
        </p:nvGraphicFramePr>
        <p:xfrm>
          <a:off x="4286248" y="1785926"/>
          <a:ext cx="4429156" cy="1901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1" name="수식" r:id="rId13" imgW="1688760" imgH="711000" progId="Equation.3">
                  <p:embed/>
                </p:oleObj>
              </mc:Choice>
              <mc:Fallback>
                <p:oleObj name="수식" r:id="rId13" imgW="16887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1785926"/>
                        <a:ext cx="4429156" cy="19010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2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47625"/>
            <a:ext cx="8972550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1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tx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Divergence</a:t>
            </a:r>
            <a:r>
              <a:rPr lang="en-US" altLang="ko-K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n-US" altLang="ko-KR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Grüneisen</a:t>
            </a:r>
            <a:r>
              <a:rPr lang="en-US" altLang="ko-K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ratio </a:t>
            </a:r>
            <a:br>
              <a:rPr lang="en-US" altLang="ko-K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any</a:t>
            </a:r>
            <a:r>
              <a:rPr lang="en-US" altLang="ko-K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quantum critical points</a:t>
            </a:r>
            <a:endParaRPr lang="ko-KR" alt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6357958"/>
            <a:ext cx="7446370" cy="35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1216" name="Object 16"/>
          <p:cNvGraphicFramePr>
            <a:graphicFrameLocks noChangeAspect="1"/>
          </p:cNvGraphicFramePr>
          <p:nvPr/>
        </p:nvGraphicFramePr>
        <p:xfrm>
          <a:off x="5357818" y="4714884"/>
          <a:ext cx="1643074" cy="1255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3" name="수식" r:id="rId4" imgW="431640" imgH="393480" progId="Equation.3">
                  <p:embed/>
                </p:oleObj>
              </mc:Choice>
              <mc:Fallback>
                <p:oleObj name="수식" r:id="rId4" imgW="431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714884"/>
                        <a:ext cx="1643074" cy="12552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직사각형 22"/>
          <p:cNvSpPr/>
          <p:nvPr/>
        </p:nvSpPr>
        <p:spPr>
          <a:xfrm>
            <a:off x="4214810" y="3571876"/>
            <a:ext cx="928694" cy="714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8286776" y="3571876"/>
            <a:ext cx="500066" cy="714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4286248" y="4857760"/>
            <a:ext cx="642942" cy="1143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04135" name="Object 7"/>
          <p:cNvGraphicFramePr>
            <a:graphicFrameLocks noChangeAspect="1"/>
          </p:cNvGraphicFramePr>
          <p:nvPr/>
        </p:nvGraphicFramePr>
        <p:xfrm>
          <a:off x="7143768" y="5000636"/>
          <a:ext cx="1857388" cy="69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4" name="수식" r:id="rId6" imgW="507960" imgH="228600" progId="Equation.3">
                  <p:embed/>
                </p:oleObj>
              </mc:Choice>
              <mc:Fallback>
                <p:oleObj name="수식" r:id="rId6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5000636"/>
                        <a:ext cx="1857388" cy="69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8" name="Object 2"/>
          <p:cNvGraphicFramePr>
            <a:graphicFrameLocks noChangeAspect="1"/>
          </p:cNvGraphicFramePr>
          <p:nvPr/>
        </p:nvGraphicFramePr>
        <p:xfrm>
          <a:off x="214282" y="2714620"/>
          <a:ext cx="381952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5" name="수식" r:id="rId8" imgW="1752480" imgH="241200" progId="Equation.3">
                  <p:embed/>
                </p:oleObj>
              </mc:Choice>
              <mc:Fallback>
                <p:oleObj name="수식" r:id="rId8" imgW="17524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714620"/>
                        <a:ext cx="3819525" cy="53022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9" name="Object 11"/>
          <p:cNvGraphicFramePr>
            <a:graphicFrameLocks noChangeAspect="1"/>
          </p:cNvGraphicFramePr>
          <p:nvPr/>
        </p:nvGraphicFramePr>
        <p:xfrm>
          <a:off x="214282" y="1714488"/>
          <a:ext cx="48275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6" name="수식" r:id="rId10" imgW="1841400" imgH="241200" progId="Equation.3">
                  <p:embed/>
                </p:oleObj>
              </mc:Choice>
              <mc:Fallback>
                <p:oleObj name="수식" r:id="rId10" imgW="1841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1714488"/>
                        <a:ext cx="48275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그룹 30"/>
          <p:cNvGrpSpPr/>
          <p:nvPr/>
        </p:nvGrpSpPr>
        <p:grpSpPr>
          <a:xfrm>
            <a:off x="6143636" y="1500174"/>
            <a:ext cx="2325701" cy="1441457"/>
            <a:chOff x="6143636" y="1500174"/>
            <a:chExt cx="2325701" cy="1441457"/>
          </a:xfrm>
        </p:grpSpPr>
        <p:grpSp>
          <p:nvGrpSpPr>
            <p:cNvPr id="36" name="그룹 35"/>
            <p:cNvGrpSpPr/>
            <p:nvPr/>
          </p:nvGrpSpPr>
          <p:grpSpPr>
            <a:xfrm>
              <a:off x="6143636" y="1500174"/>
              <a:ext cx="2325701" cy="1441457"/>
              <a:chOff x="6429388" y="1285860"/>
              <a:chExt cx="2325701" cy="1441457"/>
            </a:xfrm>
          </p:grpSpPr>
          <p:grpSp>
            <p:nvGrpSpPr>
              <p:cNvPr id="3" name="그룹 32"/>
              <p:cNvGrpSpPr/>
              <p:nvPr/>
            </p:nvGrpSpPr>
            <p:grpSpPr>
              <a:xfrm>
                <a:off x="6858016" y="1500174"/>
                <a:ext cx="1500198" cy="1000132"/>
                <a:chOff x="7715272" y="3358356"/>
                <a:chExt cx="1169768" cy="717005"/>
              </a:xfrm>
            </p:grpSpPr>
            <p:cxnSp>
              <p:nvCxnSpPr>
                <p:cNvPr id="21" name="직선 연결선 20"/>
                <p:cNvCxnSpPr/>
                <p:nvPr/>
              </p:nvCxnSpPr>
              <p:spPr>
                <a:xfrm>
                  <a:off x="7715272" y="4071942"/>
                  <a:ext cx="1143008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자유형 21"/>
                <p:cNvSpPr/>
                <p:nvPr/>
              </p:nvSpPr>
              <p:spPr>
                <a:xfrm>
                  <a:off x="7715272" y="3563215"/>
                  <a:ext cx="482735" cy="505508"/>
                </a:xfrm>
                <a:custGeom>
                  <a:avLst/>
                  <a:gdLst>
                    <a:gd name="connsiteX0" fmla="*/ 0 w 425003"/>
                    <a:gd name="connsiteY0" fmla="*/ 0 h 399245"/>
                    <a:gd name="connsiteX1" fmla="*/ 296214 w 425003"/>
                    <a:gd name="connsiteY1" fmla="*/ 167426 h 399245"/>
                    <a:gd name="connsiteX2" fmla="*/ 425003 w 425003"/>
                    <a:gd name="connsiteY2" fmla="*/ 399245 h 399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25003" h="399245">
                      <a:moveTo>
                        <a:pt x="0" y="0"/>
                      </a:moveTo>
                      <a:cubicBezTo>
                        <a:pt x="112690" y="50442"/>
                        <a:pt x="225380" y="100885"/>
                        <a:pt x="296214" y="167426"/>
                      </a:cubicBezTo>
                      <a:cubicBezTo>
                        <a:pt x="367048" y="233967"/>
                        <a:pt x="396025" y="316606"/>
                        <a:pt x="425003" y="399245"/>
                      </a:cubicBezTo>
                    </a:path>
                  </a:pathLst>
                </a:cu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자유형 27"/>
                <p:cNvSpPr/>
                <p:nvPr/>
              </p:nvSpPr>
              <p:spPr>
                <a:xfrm>
                  <a:off x="8215338" y="3614429"/>
                  <a:ext cx="669702" cy="460932"/>
                </a:xfrm>
                <a:custGeom>
                  <a:avLst/>
                  <a:gdLst>
                    <a:gd name="connsiteX0" fmla="*/ 0 w 669702"/>
                    <a:gd name="connsiteY0" fmla="*/ 360609 h 360609"/>
                    <a:gd name="connsiteX1" fmla="*/ 77273 w 669702"/>
                    <a:gd name="connsiteY1" fmla="*/ 141668 h 360609"/>
                    <a:gd name="connsiteX2" fmla="*/ 360609 w 669702"/>
                    <a:gd name="connsiteY2" fmla="*/ 38637 h 360609"/>
                    <a:gd name="connsiteX3" fmla="*/ 669702 w 669702"/>
                    <a:gd name="connsiteY3" fmla="*/ 0 h 360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9702" h="360609">
                      <a:moveTo>
                        <a:pt x="0" y="360609"/>
                      </a:moveTo>
                      <a:cubicBezTo>
                        <a:pt x="8586" y="277969"/>
                        <a:pt x="17172" y="195330"/>
                        <a:pt x="77273" y="141668"/>
                      </a:cubicBezTo>
                      <a:cubicBezTo>
                        <a:pt x="137374" y="88006"/>
                        <a:pt x="261871" y="62248"/>
                        <a:pt x="360609" y="38637"/>
                      </a:cubicBezTo>
                      <a:cubicBezTo>
                        <a:pt x="459347" y="15026"/>
                        <a:pt x="564524" y="7513"/>
                        <a:pt x="669702" y="0"/>
                      </a:cubicBezTo>
                    </a:path>
                  </a:pathLst>
                </a:custGeom>
                <a:ln w="25400">
                  <a:solidFill>
                    <a:srgbClr val="00206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30" name="직선 화살표 연결선 29"/>
                <p:cNvCxnSpPr/>
                <p:nvPr/>
              </p:nvCxnSpPr>
              <p:spPr>
                <a:xfrm rot="5400000">
                  <a:off x="7947378" y="3571876"/>
                  <a:ext cx="428628" cy="1588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직선 화살표 연결선 26"/>
              <p:cNvCxnSpPr/>
              <p:nvPr/>
            </p:nvCxnSpPr>
            <p:spPr>
              <a:xfrm rot="5400000" flipH="1" flipV="1">
                <a:off x="6321437" y="1964521"/>
                <a:ext cx="1072364" cy="794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04136" name="Object 8"/>
              <p:cNvGraphicFramePr>
                <a:graphicFrameLocks noChangeAspect="1"/>
              </p:cNvGraphicFramePr>
              <p:nvPr/>
            </p:nvGraphicFramePr>
            <p:xfrm>
              <a:off x="8358214" y="2357430"/>
              <a:ext cx="396875" cy="3698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487" name="수식" r:id="rId12" imgW="114120" imgH="126720" progId="Equation.3">
                      <p:embed/>
                    </p:oleObj>
                  </mc:Choice>
                  <mc:Fallback>
                    <p:oleObj name="수식" r:id="rId12" imgW="114120" imgH="12672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358214" y="2357430"/>
                            <a:ext cx="396875" cy="36988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" name="Object 8"/>
              <p:cNvGraphicFramePr>
                <a:graphicFrameLocks noChangeAspect="1"/>
              </p:cNvGraphicFramePr>
              <p:nvPr/>
            </p:nvGraphicFramePr>
            <p:xfrm>
              <a:off x="6429388" y="1285860"/>
              <a:ext cx="431100" cy="4254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488" name="수식" r:id="rId14" imgW="139680" imgH="164880" progId="Equation.3">
                      <p:embed/>
                    </p:oleObj>
                  </mc:Choice>
                  <mc:Fallback>
                    <p:oleObj name="수식" r:id="rId14" imgW="13968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429388" y="1285860"/>
                            <a:ext cx="431100" cy="42546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6" name="TextBox 25"/>
            <p:cNvSpPr txBox="1"/>
            <p:nvPr/>
          </p:nvSpPr>
          <p:spPr>
            <a:xfrm>
              <a:off x="7358082" y="2357430"/>
              <a:ext cx="9541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solidFill>
                    <a:srgbClr val="0000FF"/>
                  </a:solidFill>
                  <a:latin typeface="Comic Sans MS" pitchFamily="66" charset="0"/>
                </a:rPr>
                <a:t>Fermi liquid</a:t>
              </a:r>
              <a:endParaRPr lang="ko-KR" altLang="en-US" sz="1100" dirty="0">
                <a:solidFill>
                  <a:srgbClr val="0000FF"/>
                </a:solidFill>
                <a:latin typeface="Comic Sans MS" pitchFamily="66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00826" y="2143116"/>
              <a:ext cx="68640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rgbClr val="FF0000"/>
                  </a:solidFill>
                  <a:latin typeface="Comic Sans MS" pitchFamily="66" charset="0"/>
                </a:rPr>
                <a:t>Spin</a:t>
              </a:r>
            </a:p>
            <a:p>
              <a:r>
                <a:rPr lang="en-US" altLang="ko-KR" sz="1100" dirty="0" smtClean="0">
                  <a:solidFill>
                    <a:srgbClr val="FF0000"/>
                  </a:solidFill>
                  <a:latin typeface="Comic Sans MS" pitchFamily="66" charset="0"/>
                </a:rPr>
                <a:t>Density</a:t>
              </a:r>
            </a:p>
            <a:p>
              <a:r>
                <a:rPr lang="en-US" altLang="ko-KR" sz="1100" dirty="0" smtClean="0">
                  <a:solidFill>
                    <a:srgbClr val="FF0000"/>
                  </a:solidFill>
                  <a:latin typeface="Comic Sans MS" pitchFamily="66" charset="0"/>
                </a:rPr>
                <a:t>wave</a:t>
              </a:r>
              <a:endParaRPr lang="ko-KR" altLang="en-US" sz="1100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304140" name="Object 12"/>
          <p:cNvGraphicFramePr>
            <a:graphicFrameLocks noChangeAspect="1"/>
          </p:cNvGraphicFramePr>
          <p:nvPr/>
        </p:nvGraphicFramePr>
        <p:xfrm>
          <a:off x="214282" y="3571876"/>
          <a:ext cx="8501090" cy="1028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9" name="수식" r:id="rId16" imgW="3848040" imgH="457200" progId="Equation.3">
                  <p:embed/>
                </p:oleObj>
              </mc:Choice>
              <mc:Fallback>
                <p:oleObj name="수식" r:id="rId16" imgW="38480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571876"/>
                        <a:ext cx="8501090" cy="10286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41" name="Object 13"/>
          <p:cNvGraphicFramePr>
            <a:graphicFrameLocks noChangeAspect="1"/>
          </p:cNvGraphicFramePr>
          <p:nvPr/>
        </p:nvGraphicFramePr>
        <p:xfrm>
          <a:off x="214282" y="4857760"/>
          <a:ext cx="4684713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90" name="수식" r:id="rId18" imgW="2120760" imgH="495000" progId="Equation.3">
                  <p:embed/>
                </p:oleObj>
              </mc:Choice>
              <mc:Fallback>
                <p:oleObj name="수식" r:id="rId18" imgW="212076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4857760"/>
                        <a:ext cx="4684713" cy="1114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979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Why is the nature of quantum criticality </a:t>
            </a:r>
            <a:r>
              <a:rPr lang="en-US" altLang="ko-KR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involved with a </a:t>
            </a:r>
            <a:r>
              <a:rPr lang="en-US" altLang="ko-KR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Fermi surface difficult to understand?</a:t>
            </a:r>
            <a:endParaRPr lang="ko-KR" altLang="en-US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467544" y="3352316"/>
            <a:ext cx="8229600" cy="329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>
                <a:solidFill>
                  <a:srgbClr val="FFFF00"/>
                </a:solidFill>
                <a:latin typeface="Script MT Bold" panose="03040602040607080904" pitchFamily="66" charset="0"/>
              </a:rPr>
              <a:t>The reason is that we should solve strongly coupled field theories near quantum criticality </a:t>
            </a:r>
            <a:r>
              <a:rPr lang="en-US" altLang="ko-KR" smtClean="0">
                <a:solidFill>
                  <a:srgbClr val="FFFF00"/>
                </a:solidFill>
                <a:latin typeface="Script MT Bold" panose="03040602040607080904" pitchFamily="66" charset="0"/>
              </a:rPr>
              <a:t>involved with </a:t>
            </a:r>
            <a:r>
              <a:rPr lang="en-US" altLang="ko-KR" dirty="0" smtClean="0">
                <a:solidFill>
                  <a:srgbClr val="FFFF00"/>
                </a:solidFill>
                <a:latin typeface="Script MT Bold" panose="03040602040607080904" pitchFamily="66" charset="0"/>
              </a:rPr>
              <a:t>a Fermi surface.</a:t>
            </a:r>
            <a:endParaRPr lang="ko-KR" altLang="en-US" dirty="0">
              <a:solidFill>
                <a:srgbClr val="FFFF00"/>
              </a:solidFill>
              <a:latin typeface="Script MT Bold" panose="030406020406070809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2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285860"/>
            <a:ext cx="7429552" cy="491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2083" name="Object 3"/>
          <p:cNvGraphicFramePr>
            <a:graphicFrameLocks noChangeAspect="1"/>
          </p:cNvGraphicFramePr>
          <p:nvPr/>
        </p:nvGraphicFramePr>
        <p:xfrm>
          <a:off x="1071538" y="5000636"/>
          <a:ext cx="3879833" cy="608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" name="수식" r:id="rId4" imgW="1282680" imgH="203040" progId="Equation.3">
                  <p:embed/>
                </p:oleObj>
              </mc:Choice>
              <mc:Fallback>
                <p:oleObj name="수식" r:id="rId4" imgW="1282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5000636"/>
                        <a:ext cx="3879833" cy="6083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E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143504" y="5000636"/>
          <a:ext cx="35353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" name="수식" r:id="rId6" imgW="1168200" imgH="177480" progId="Equation.3">
                  <p:embed/>
                </p:oleObj>
              </mc:Choice>
              <mc:Fallback>
                <p:oleObj name="수식" r:id="rId6" imgW="1168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5000636"/>
                        <a:ext cx="3535362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E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2085" name="Object 5"/>
          <p:cNvGraphicFramePr>
            <a:graphicFrameLocks noChangeAspect="1"/>
          </p:cNvGraphicFramePr>
          <p:nvPr/>
        </p:nvGraphicFramePr>
        <p:xfrm>
          <a:off x="3143240" y="5857892"/>
          <a:ext cx="3340109" cy="857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9" name="수식" r:id="rId8" imgW="622080" imgH="190440" progId="Equation.3">
                  <p:embed/>
                </p:oleObj>
              </mc:Choice>
              <mc:Fallback>
                <p:oleObj name="수식" r:id="rId8" imgW="6220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5857892"/>
                        <a:ext cx="3340109" cy="8572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tx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9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Thermodynamics : </a:t>
            </a:r>
            <a:r>
              <a:rPr lang="en-US" altLang="ko-KR" sz="39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Grüneisen ratio</a:t>
            </a:r>
            <a:endParaRPr lang="ko-KR" altLang="en-US" sz="3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 rot="16200000" flipH="1">
            <a:off x="1428728" y="2214554"/>
            <a:ext cx="3286148" cy="2857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5357818" y="2143116"/>
            <a:ext cx="2857520" cy="228601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71800" y="2148244"/>
                <a:ext cx="1600887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i="1" smtClean="0">
                          <a:latin typeface="Cambria Math"/>
                        </a:rPr>
                        <m:t>ν</m:t>
                      </m:r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&amp; </m:t>
                      </m:r>
                      <m:r>
                        <a:rPr lang="en-US" altLang="ko-KR" b="0" i="1" smtClean="0">
                          <a:latin typeface="Cambria Math"/>
                        </a:rPr>
                        <m:t>𝑧</m:t>
                      </m:r>
                      <m:r>
                        <a:rPr lang="en-US" altLang="ko-KR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148244"/>
                <a:ext cx="1600887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16216" y="2060848"/>
                <a:ext cx="1600887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i="1" smtClean="0">
                          <a:latin typeface="Cambria Math"/>
                        </a:rPr>
                        <m:t>ν</m:t>
                      </m:r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&amp; </m:t>
                      </m:r>
                      <m:r>
                        <a:rPr lang="en-US" altLang="ko-KR" b="0" i="1" smtClean="0">
                          <a:latin typeface="Cambria Math"/>
                        </a:rPr>
                        <m:t>𝑧</m:t>
                      </m:r>
                      <m:r>
                        <a:rPr lang="en-US" altLang="ko-KR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060848"/>
                <a:ext cx="1600887" cy="6109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개체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637739"/>
              </p:ext>
            </p:extLst>
          </p:nvPr>
        </p:nvGraphicFramePr>
        <p:xfrm>
          <a:off x="7491860" y="5602287"/>
          <a:ext cx="1643062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0" name="수식" r:id="rId12" imgW="431613" imgH="393529" progId="Equation.3">
                  <p:embed/>
                </p:oleObj>
              </mc:Choice>
              <mc:Fallback>
                <p:oleObj name="수식" r:id="rId12" imgW="431613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1860" y="5602287"/>
                        <a:ext cx="1643062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58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71744"/>
            <a:ext cx="862150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6000768"/>
            <a:ext cx="7446370" cy="35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제목 1"/>
          <p:cNvSpPr txBox="1">
            <a:spLocks/>
          </p:cNvSpPr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en-US" altLang="ko-KR" sz="3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Thermodynamics </a:t>
            </a:r>
          </a:p>
          <a:p>
            <a:pPr lvl="0" algn="ctr">
              <a:spcBef>
                <a:spcPct val="0"/>
              </a:spcBef>
            </a:pPr>
            <a:r>
              <a:rPr lang="en-US" altLang="ko-KR" sz="3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at quantum critical points</a:t>
            </a:r>
            <a:endParaRPr kumimoji="0" lang="ko-KR" altLang="en-US" sz="39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1571604" y="1857364"/>
            <a:ext cx="5732581" cy="3500462"/>
            <a:chOff x="1571604" y="1857364"/>
            <a:chExt cx="5732581" cy="3500462"/>
          </a:xfrm>
        </p:grpSpPr>
        <p:grpSp>
          <p:nvGrpSpPr>
            <p:cNvPr id="17" name="그룹 16"/>
            <p:cNvGrpSpPr/>
            <p:nvPr/>
          </p:nvGrpSpPr>
          <p:grpSpPr>
            <a:xfrm>
              <a:off x="1571604" y="1857364"/>
              <a:ext cx="5732581" cy="3500462"/>
              <a:chOff x="1571604" y="1857364"/>
              <a:chExt cx="5732581" cy="3500462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1857356" y="4786322"/>
                <a:ext cx="1428760" cy="571504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5357818" y="4786322"/>
                <a:ext cx="1785950" cy="571504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571604" y="1857364"/>
                <a:ext cx="1946367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700" dirty="0" smtClean="0">
                    <a:solidFill>
                      <a:srgbClr val="0000FF"/>
                    </a:solidFill>
                    <a:latin typeface="Comic Sans MS" pitchFamily="66" charset="0"/>
                  </a:rPr>
                  <a:t>Ferromagnetic</a:t>
                </a:r>
              </a:p>
              <a:p>
                <a:r>
                  <a:rPr lang="en-US" altLang="ko-KR" sz="1700" dirty="0" smtClean="0">
                    <a:solidFill>
                      <a:srgbClr val="0000FF"/>
                    </a:solidFill>
                    <a:latin typeface="Comic Sans MS" pitchFamily="66" charset="0"/>
                  </a:rPr>
                  <a:t>Kondo breakdown</a:t>
                </a:r>
                <a:endParaRPr lang="ko-KR" altLang="en-US" sz="1700" dirty="0">
                  <a:solidFill>
                    <a:srgbClr val="0000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357818" y="1857364"/>
                <a:ext cx="1946367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700" dirty="0" smtClean="0">
                    <a:solidFill>
                      <a:srgbClr val="0000FF"/>
                    </a:solidFill>
                    <a:latin typeface="Comic Sans MS" pitchFamily="66" charset="0"/>
                  </a:rPr>
                  <a:t>Ferromagnetic</a:t>
                </a:r>
              </a:p>
              <a:p>
                <a:r>
                  <a:rPr lang="en-US" altLang="ko-KR" sz="1700" dirty="0" smtClean="0">
                    <a:solidFill>
                      <a:srgbClr val="0000FF"/>
                    </a:solidFill>
                    <a:latin typeface="Comic Sans MS" pitchFamily="66" charset="0"/>
                  </a:rPr>
                  <a:t>Kondo breakdown</a:t>
                </a:r>
                <a:endParaRPr lang="ko-KR" altLang="en-US" sz="1700" dirty="0">
                  <a:solidFill>
                    <a:srgbClr val="0000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21" name="직사각형 20"/>
            <p:cNvSpPr/>
            <p:nvPr/>
          </p:nvSpPr>
          <p:spPr>
            <a:xfrm>
              <a:off x="2071670" y="3214686"/>
              <a:ext cx="928694" cy="428628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786446" y="3214686"/>
              <a:ext cx="928694" cy="428628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3857620" y="1714488"/>
            <a:ext cx="4859153" cy="3714776"/>
            <a:chOff x="3857620" y="1714488"/>
            <a:chExt cx="4859153" cy="3714776"/>
          </a:xfrm>
        </p:grpSpPr>
        <p:grpSp>
          <p:nvGrpSpPr>
            <p:cNvPr id="20" name="그룹 19"/>
            <p:cNvGrpSpPr/>
            <p:nvPr/>
          </p:nvGrpSpPr>
          <p:grpSpPr>
            <a:xfrm>
              <a:off x="3857620" y="1714488"/>
              <a:ext cx="4859153" cy="3714776"/>
              <a:chOff x="3857620" y="1714488"/>
              <a:chExt cx="4859153" cy="3714776"/>
            </a:xfrm>
          </p:grpSpPr>
          <p:sp>
            <p:nvSpPr>
              <p:cNvPr id="9" name="직사각형 8"/>
              <p:cNvSpPr/>
              <p:nvPr/>
            </p:nvSpPr>
            <p:spPr>
              <a:xfrm>
                <a:off x="3857620" y="4786322"/>
                <a:ext cx="928694" cy="50006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7786710" y="4714884"/>
                <a:ext cx="857256" cy="71438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929058" y="1714488"/>
                <a:ext cx="930063" cy="877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Spin</a:t>
                </a:r>
              </a:p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density</a:t>
                </a:r>
              </a:p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wave</a:t>
                </a:r>
                <a:endParaRPr lang="ko-KR" altLang="en-US" sz="17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7786710" y="1714488"/>
                <a:ext cx="930063" cy="877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Spin</a:t>
                </a:r>
              </a:p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density</a:t>
                </a:r>
              </a:p>
              <a:p>
                <a:r>
                  <a:rPr lang="en-US" altLang="ko-KR" sz="17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wave</a:t>
                </a:r>
                <a:endParaRPr lang="ko-KR" altLang="en-US" sz="17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24" name="직사각형 23"/>
            <p:cNvSpPr/>
            <p:nvPr/>
          </p:nvSpPr>
          <p:spPr>
            <a:xfrm>
              <a:off x="3857620" y="3214686"/>
              <a:ext cx="928694" cy="4286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786710" y="3214686"/>
              <a:ext cx="928694" cy="4286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37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4032448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The role of dangerously irrelevant operators in thermodynamics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6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9144000" cy="341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7" y="404664"/>
            <a:ext cx="9108506" cy="155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타원 1"/>
          <p:cNvSpPr/>
          <p:nvPr/>
        </p:nvSpPr>
        <p:spPr>
          <a:xfrm>
            <a:off x="5796136" y="3496287"/>
            <a:ext cx="792088" cy="504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6948263" y="4306615"/>
            <a:ext cx="2177989" cy="504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852058" y="5013176"/>
            <a:ext cx="952189" cy="504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293922" y="5744618"/>
            <a:ext cx="870366" cy="504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70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ko-KR" b="1" dirty="0" smtClean="0">
                    <a:solidFill>
                      <a:schemeClr val="bg1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The </a:t>
                </a:r>
                <a:r>
                  <a:rPr lang="en-US" altLang="ko-KR" b="1" dirty="0">
                    <a:solidFill>
                      <a:schemeClr val="bg1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breakdown of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ko-KR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ko-KR" alt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num>
                      <m:den>
                        <m:r>
                          <a:rPr lang="en-US" altLang="ko-K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𝑻</m:t>
                        </m:r>
                      </m:den>
                    </m:f>
                  </m:oMath>
                </a14:m>
                <a:r>
                  <a:rPr lang="ko-KR" altLang="en-US" b="1" dirty="0">
                    <a:solidFill>
                      <a:schemeClr val="bg1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 </a:t>
                </a:r>
                <a:r>
                  <a:rPr lang="en-US" altLang="ko-KR" b="1" dirty="0">
                    <a:solidFill>
                      <a:schemeClr val="bg1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scaling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95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1" y="2780928"/>
            <a:ext cx="8411671" cy="214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타원 4"/>
          <p:cNvSpPr/>
          <p:nvPr/>
        </p:nvSpPr>
        <p:spPr>
          <a:xfrm>
            <a:off x="6516216" y="2780928"/>
            <a:ext cx="1728192" cy="5760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6876256" y="4221088"/>
            <a:ext cx="1728192" cy="5760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00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448272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Symmetry breaking quantum criticality II in Landau’s Fermi-liquid state: Beyond the Hertz-Moriya-Millis theory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69" y="3933056"/>
            <a:ext cx="9144000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The self-consistent RPA or </a:t>
            </a:r>
            <a:r>
              <a:rPr lang="en-US" altLang="ko-KR" dirty="0" err="1" smtClean="0">
                <a:solidFill>
                  <a:schemeClr val="bg1"/>
                </a:solidFill>
                <a:latin typeface="Britannic Bold" panose="020B0903060703020204" pitchFamily="34" charset="0"/>
              </a:rPr>
              <a:t>Eliashberg</a:t>
            </a:r>
            <a:r>
              <a:rPr lang="en-US" altLang="ko-KR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 or non-crossing approximation or large-N limit turns out to be unstable, making this fixed-point quantum critical theory unreliable. On the other hand, the Landau’s Fermi-liquid fixed point remains stable even beyond the 1/N approximation, and the Landau’s Fermi-liquid theory does.</a:t>
            </a:r>
            <a:endParaRPr lang="ko-KR" altLang="en-US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7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805113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9410"/>
            <a:ext cx="2087728" cy="198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136" y="654349"/>
            <a:ext cx="4020864" cy="111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39" y="2349132"/>
            <a:ext cx="2469057" cy="7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617" y="3222148"/>
            <a:ext cx="1072383" cy="37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4973364" cy="72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26" y="3622942"/>
            <a:ext cx="3363334" cy="93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66006"/>
            <a:ext cx="2445246" cy="44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913" y="4869160"/>
            <a:ext cx="2230759" cy="85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965" y="5000621"/>
            <a:ext cx="2358950" cy="58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7504" y="6237312"/>
            <a:ext cx="483279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7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S.-S. Lee, Phys. Rev. B </a:t>
            </a:r>
            <a:r>
              <a:rPr lang="en-US" altLang="ko-KR" sz="2700" b="1" dirty="0">
                <a:solidFill>
                  <a:schemeClr val="bg1"/>
                </a:solidFill>
                <a:latin typeface="French Script MT" panose="03020402040607040605" pitchFamily="66" charset="0"/>
              </a:rPr>
              <a:t>80, 165102 </a:t>
            </a:r>
            <a:r>
              <a:rPr lang="en-US" altLang="ko-KR" sz="27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(2009)</a:t>
            </a:r>
            <a:endParaRPr lang="ko-KR" altLang="en-US" sz="2700" b="1" dirty="0">
              <a:solidFill>
                <a:schemeClr val="bg1"/>
              </a:solidFill>
              <a:latin typeface="French Script MT" panose="03020402040607040605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6232" y="6185759"/>
                <a:ext cx="3709670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𝑨𝒍𝒍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𝒂𝒓𝒆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𝒊𝒏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𝒕𝒉𝒆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𝒔𝒂𝒎𝒆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𝒐𝒓𝒅𝒆𝒓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𝒐𝒇</m:t>
                      </m:r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𝑵</m:t>
                          </m:r>
                        </m:den>
                      </m:f>
                      <m:r>
                        <a:rPr lang="en-US" altLang="ko-K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232" y="6185759"/>
                <a:ext cx="3709670" cy="6109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59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220072" y="2656509"/>
            <a:ext cx="379475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1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S.-S. Lee, Phys. Rev. B </a:t>
            </a:r>
            <a:r>
              <a:rPr lang="en-US" altLang="ko-KR" sz="2100" b="1" dirty="0">
                <a:solidFill>
                  <a:schemeClr val="bg1"/>
                </a:solidFill>
                <a:latin typeface="French Script MT" panose="03020402040607040605" pitchFamily="66" charset="0"/>
              </a:rPr>
              <a:t>80, 165102 </a:t>
            </a:r>
            <a:r>
              <a:rPr lang="en-US" altLang="ko-KR" sz="21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(2009)</a:t>
            </a:r>
            <a:endParaRPr lang="ko-KR" altLang="en-US" sz="2100" b="1" dirty="0">
              <a:solidFill>
                <a:schemeClr val="bg1"/>
              </a:solidFill>
              <a:latin typeface="French Script MT" panose="03020402040607040605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469549" cy="252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1" y="3068960"/>
            <a:ext cx="904142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06" y="548680"/>
            <a:ext cx="599976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06" y="1200140"/>
            <a:ext cx="383082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37930"/>
            <a:ext cx="3600400" cy="55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8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22" y="1484784"/>
            <a:ext cx="3938069" cy="15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-8505" y="6422389"/>
            <a:ext cx="379475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1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S.-S. Lee, Phys. Rev. B </a:t>
            </a:r>
            <a:r>
              <a:rPr lang="en-US" altLang="ko-KR" sz="2100" b="1" dirty="0">
                <a:solidFill>
                  <a:schemeClr val="bg1"/>
                </a:solidFill>
                <a:latin typeface="French Script MT" panose="03020402040607040605" pitchFamily="66" charset="0"/>
              </a:rPr>
              <a:t>80, 165102 </a:t>
            </a:r>
            <a:r>
              <a:rPr lang="en-US" altLang="ko-KR" sz="21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(2009)</a:t>
            </a:r>
            <a:endParaRPr lang="ko-KR" altLang="en-US" sz="2100" b="1" dirty="0">
              <a:solidFill>
                <a:schemeClr val="bg1"/>
              </a:solidFill>
              <a:latin typeface="French Script MT" panose="03020402040607040605" pitchFamily="66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2" y="539201"/>
            <a:ext cx="2174811" cy="15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99" y="902697"/>
            <a:ext cx="2230759" cy="85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1" y="3645024"/>
            <a:ext cx="9001539" cy="224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12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" y="29465"/>
            <a:ext cx="5472608" cy="474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5933763" cy="163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580112" y="332656"/>
            <a:ext cx="35638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9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S.-S. Lee, Phys. Rev. B </a:t>
            </a:r>
            <a:r>
              <a:rPr lang="en-US" altLang="ko-KR" sz="1900" b="1" dirty="0">
                <a:solidFill>
                  <a:schemeClr val="bg1"/>
                </a:solidFill>
                <a:latin typeface="French Script MT" panose="03020402040607040605" pitchFamily="66" charset="0"/>
              </a:rPr>
              <a:t>80, 165102 </a:t>
            </a:r>
            <a:r>
              <a:rPr lang="en-US" altLang="ko-KR" sz="1900" b="1" dirty="0" smtClean="0">
                <a:solidFill>
                  <a:schemeClr val="bg1"/>
                </a:solidFill>
                <a:latin typeface="French Script MT" panose="03020402040607040605" pitchFamily="66" charset="0"/>
              </a:rPr>
              <a:t>(2009)</a:t>
            </a:r>
            <a:endParaRPr lang="ko-KR" altLang="en-US" sz="1900" b="1" dirty="0">
              <a:solidFill>
                <a:schemeClr val="bg1"/>
              </a:solidFill>
              <a:latin typeface="French Script MT" panose="03020402040607040605" pitchFamily="66" charset="0"/>
            </a:endParaRPr>
          </a:p>
        </p:txBody>
      </p:sp>
      <p:cxnSp>
        <p:nvCxnSpPr>
          <p:cNvPr id="3" name="직선 연결선 2"/>
          <p:cNvCxnSpPr>
            <a:endCxn id="6149" idx="3"/>
          </p:cNvCxnSpPr>
          <p:nvPr/>
        </p:nvCxnSpPr>
        <p:spPr>
          <a:xfrm>
            <a:off x="3779912" y="5975509"/>
            <a:ext cx="2153851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21428" y="6237312"/>
            <a:ext cx="5912335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0713" y="6525344"/>
            <a:ext cx="5912335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2030" y="6793824"/>
            <a:ext cx="5912335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5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Contents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Symmetry breaking quantum criticality in the Landau’s Fermi-liquid state: Hertz-Moriya-Millis theory and beyond </a:t>
            </a: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(Fermi-surface problems)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Mott quantum criticality from the Landau’s Fermi-liquid state: Emergent localized magnetic moments and effective Kondo vs. RKKY interactions </a:t>
            </a: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(Beyond Fermi-surface problems)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Heavy-fermion quantum criticality in a heavy-fermion Fermi-liquid state: Symmetry breaking quantum criticality + Mott quantum criticality </a:t>
            </a: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(Beyond Fermi-surface problems)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Emergent hydrodynamics </a:t>
            </a: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near Mott &amp; heavy-fermion quantum criticality</a:t>
            </a:r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and </a:t>
            </a:r>
            <a:r>
              <a:rPr lang="en-US" altLang="ko-KR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AdS</a:t>
            </a:r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/CFT duality conjecture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82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3110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7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The origin of the failure of the large-N approximation</a:t>
            </a:r>
            <a:endParaRPr lang="ko-KR" altLang="en-US" sz="37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450116" y="1628800"/>
            <a:ext cx="8229600" cy="5112568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1. Softness of a Fermi surface = </a:t>
            </a:r>
            <a:r>
              <a:rPr lang="en-US" altLang="ko-KR" sz="2100" dirty="0">
                <a:solidFill>
                  <a:srgbClr val="FFFF00"/>
                </a:solidFill>
                <a:latin typeface="Kristen ITC" panose="03050502040202030202" pitchFamily="66" charset="0"/>
              </a:rPr>
              <a:t>T</a:t>
            </a: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oo many soft modes from Fermi-surface fluctuations = Huge Landau damping of order parameter fluctuations (HMM theory)</a:t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/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>2. How to reduce the effective number of Fermi-surface excitations ?</a:t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/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>3. </a:t>
            </a:r>
            <a:r>
              <a:rPr lang="en-US" altLang="ko-KR" sz="2100" dirty="0" err="1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>Graphenization</a:t>
            </a: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> = Continuation from a pseudo-gapped Fermi surface to a genuine Fermi surface = Dimensional regularization of a Fermi-surface problem (S.-S. Lee)</a:t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/>
            </a:r>
            <a:b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</a:br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  <a:sym typeface="Wingdings" panose="05000000000000000000" pitchFamily="2" charset="2"/>
              </a:rPr>
              <a:t>4. We start from a different fixed point instead of the HMM fixed point. </a:t>
            </a:r>
            <a:endParaRPr lang="ko-KR" altLang="en-US" sz="21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5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42617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Beyond Fermi-surface problems</a:t>
            </a:r>
            <a:endParaRPr lang="ko-KR" altLang="en-US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5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Mott quantum criticality from the Landau’s Fermi-liquid state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123728" y="1642790"/>
            <a:ext cx="4546848" cy="562074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1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Kappa-class organic salts</a:t>
            </a:r>
            <a:endParaRPr lang="ko-KR" altLang="en-US" sz="21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958" y="2204864"/>
            <a:ext cx="4547592" cy="320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39" y="5807860"/>
            <a:ext cx="5488894" cy="76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" y="2301339"/>
            <a:ext cx="4495002" cy="311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7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4864204" y="1772817"/>
            <a:ext cx="3894127" cy="3614217"/>
            <a:chOff x="4211960" y="1580998"/>
            <a:chExt cx="4719399" cy="379605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672792"/>
              <a:ext cx="4719399" cy="3704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3459" y="1580998"/>
              <a:ext cx="3099995" cy="281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1" name="직선 연결선 20"/>
          <p:cNvCxnSpPr/>
          <p:nvPr/>
        </p:nvCxnSpPr>
        <p:spPr>
          <a:xfrm>
            <a:off x="4947973" y="3501008"/>
            <a:ext cx="402660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(Mott) metal-insulator transitions</a:t>
            </a:r>
            <a:endParaRPr lang="ko-KR" altLang="en-US" sz="35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11353" y="1772816"/>
            <a:ext cx="4104455" cy="3614218"/>
            <a:chOff x="2267744" y="3068960"/>
            <a:chExt cx="4171114" cy="3691880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3068960"/>
              <a:ext cx="4171114" cy="369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3234494"/>
              <a:ext cx="2292846" cy="290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31" y="4293096"/>
            <a:ext cx="1525560" cy="18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" y="3634164"/>
            <a:ext cx="3912721" cy="314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42734"/>
            <a:ext cx="3106407" cy="375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43469" y="3789040"/>
            <a:ext cx="1086977" cy="2663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809" y="3130752"/>
            <a:ext cx="3454789" cy="372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제목 1"/>
          <p:cNvSpPr txBox="1">
            <a:spLocks/>
          </p:cNvSpPr>
          <p:nvPr/>
        </p:nvSpPr>
        <p:spPr>
          <a:xfrm>
            <a:off x="455271" y="260648"/>
            <a:ext cx="8229600" cy="114300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(Mott) metal-insulator transitions</a:t>
            </a:r>
            <a:b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</a:br>
            <a: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at high temperatures</a:t>
            </a:r>
            <a:endParaRPr lang="ko-KR" altLang="en-US" sz="35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611560" y="3054583"/>
            <a:ext cx="402660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89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94551" cy="569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75856" y="6355863"/>
                <a:ext cx="5811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Vladimir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Dobrosavljevic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KPS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spring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meeting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2015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6355863"/>
                <a:ext cx="5811206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612504" y="5013176"/>
            <a:ext cx="2808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</a:rPr>
              <a:t>)</a:t>
            </a:r>
            <a:endParaRPr lang="ko-KR" altLang="en-US" sz="21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47582" y="4966374"/>
                <a:ext cx="410689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3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sz="23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582" y="4966374"/>
                <a:ext cx="410689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205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91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altLang="ko-KR" sz="23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Emergence of localized magnetic moments &amp; their ultimate fate: Competition between the Kondo effect and the RKKY interaction</a:t>
            </a:r>
            <a:endParaRPr lang="ko-KR" altLang="en-US" sz="23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95736" y="5284458"/>
                <a:ext cx="47966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𝑐𝑓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𝑆𝑝𝑖𝑛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𝑠𝑢𝑠𝑐𝑒𝑝𝑡𝑖𝑏𝑖𝑙𝑖𝑡𝑦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𝑎𝑡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h𝑖𝑔h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𝑡𝑒𝑚𝑝𝑒𝑟𝑎𝑡𝑢𝑟𝑒𝑠</m:t>
                      </m:r>
                    </m:oMath>
                  </m:oMathPara>
                </a14:m>
                <a:endParaRPr lang="en-US" altLang="ko-KR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𝑖𝑛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𝐹𝑒𝑟𝑚𝑖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𝑙𝑖𝑞𝑢𝑖𝑑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𝑠𝑡𝑎𝑡𝑒</m:t>
                    </m:r>
                  </m:oMath>
                </a14:m>
                <a:r>
                  <a:rPr lang="en-US" altLang="ko-KR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 </a:t>
                </a:r>
                <a:r>
                  <a:rPr lang="en-US" altLang="ko-KR" dirty="0" smtClean="0">
                    <a:solidFill>
                      <a:schemeClr val="bg1"/>
                    </a:solidFill>
                    <a:latin typeface="Forte" panose="03060902040502070203" pitchFamily="66" charset="0"/>
                    <a:sym typeface="Wingdings" panose="05000000000000000000" pitchFamily="2" charset="2"/>
                  </a:rPr>
                  <a:t>Curie behavior</a:t>
                </a:r>
                <a:endParaRPr lang="ko-KR" altLang="en-US" dirty="0">
                  <a:solidFill>
                    <a:schemeClr val="bg1"/>
                  </a:solidFill>
                  <a:latin typeface="Forte" panose="03060902040502070203" pitchFamily="66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5284458"/>
                <a:ext cx="4796698" cy="646331"/>
              </a:xfrm>
              <a:prstGeom prst="rect">
                <a:avLst/>
              </a:prstGeom>
              <a:blipFill rotWithShape="1">
                <a:blip r:embed="rId2"/>
                <a:stretch>
                  <a:fillRect b="-141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제목 1"/>
          <p:cNvSpPr txBox="1">
            <a:spLocks/>
          </p:cNvSpPr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3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 view point and an ultimate question within that view point: An emergent effective Kondo lattice model in the vicinity of a metal-insulator Mott transition</a:t>
            </a:r>
            <a:endParaRPr lang="ko-KR" altLang="en-US" sz="23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17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450800" y="1556792"/>
            <a:ext cx="8229600" cy="1287016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I. Emergent local moments are screened by the Kondo effect, resulting in Landau’s Fermi-liquid state.</a:t>
            </a:r>
            <a:endParaRPr lang="ko-KR" altLang="en-US" sz="27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50800" y="4149080"/>
            <a:ext cx="8229600" cy="1287016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Kondo-effect driven Mott transition: Dynamical mean-field theory (DMFT) approach</a:t>
            </a:r>
            <a:endParaRPr lang="ko-KR" altLang="en-US" sz="27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8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992888" cy="580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4312" y="6355863"/>
                <a:ext cx="52727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Vladimir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Dobrosavljevic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KPS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spring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meeting</m:t>
                      </m:r>
                      <m:r>
                        <m:rPr>
                          <m:nor/>
                        </m:rPr>
                        <a:rPr lang="en-US" altLang="ko-KR" sz="1500" b="1" i="1" smtClean="0">
                          <a:solidFill>
                            <a:schemeClr val="bg1"/>
                          </a:solidFill>
                        </a:rPr>
                        <m:t> 2015</m:t>
                      </m:r>
                    </m:oMath>
                  </m:oMathPara>
                </a14:m>
                <a:endParaRPr lang="ko-KR" alt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312" y="6355863"/>
                <a:ext cx="5272750" cy="323165"/>
              </a:xfrm>
              <a:prstGeom prst="rect">
                <a:avLst/>
              </a:prstGeom>
              <a:blipFill rotWithShape="1">
                <a:blip r:embed="rId3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직사각형 3"/>
          <p:cNvSpPr/>
          <p:nvPr/>
        </p:nvSpPr>
        <p:spPr>
          <a:xfrm>
            <a:off x="5148064" y="1340768"/>
            <a:ext cx="3384376" cy="4032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15616" y="4437112"/>
            <a:ext cx="388843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898" y="4470389"/>
            <a:ext cx="2394414" cy="238761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80584"/>
            <a:ext cx="2437287" cy="167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819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75856" y="6355863"/>
                <a:ext cx="5811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Vladimir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Dobrosavljevic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KPS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spring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meeting</m:t>
                      </m:r>
                      <m:r>
                        <m:rPr>
                          <m:nor/>
                        </m:rPr>
                        <a:rPr lang="en-US" altLang="ko-KR" b="1" i="1" smtClean="0">
                          <a:solidFill>
                            <a:schemeClr val="bg1"/>
                          </a:solidFill>
                        </a:rPr>
                        <m:t> 2015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6355863"/>
                <a:ext cx="5811206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7" y="176980"/>
            <a:ext cx="7992888" cy="598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" y="0"/>
            <a:ext cx="4205152" cy="464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270" y="1"/>
            <a:ext cx="359763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1529" y="6237312"/>
                <a:ext cx="32957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𝐾𝑎𝑛𝑜𝑑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𝑔𝑟𝑜𝑢𝑝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2014 &amp; 2015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29" y="6237312"/>
                <a:ext cx="3295710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25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Landau’s Fermi-liquid theory I: Thermodynamics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86690"/>
            <a:ext cx="8784976" cy="87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9709" y="3573016"/>
                <a:ext cx="5024581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𝑒𝑥𝑝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ko-KR" altLang="en-US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𝛽</m:t>
                          </m:r>
                          <m:sSub>
                            <m:sSubPr>
                              <m:ctrlP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𝐹𝐿</m:t>
                              </m:r>
                            </m:sub>
                          </m:sSub>
                          <m:d>
                            <m:dPr>
                              <m:begChr m:val="{"/>
                              <m:endChr m:val="}"/>
                              <m:ctrlP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ko-KR" altLang="en-US" sz="33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𝛿</m:t>
                              </m:r>
                              <m:r>
                                <a:rPr lang="en-US" altLang="ko-KR" sz="33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d>
                                <m:dPr>
                                  <m:ctrlPr>
                                    <a:rPr lang="en-US" altLang="ko-KR" sz="33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altLang="ko-KR" sz="33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sz="33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</m:acc>
                                  <m:r>
                                    <a:rPr lang="en-US" altLang="ko-KR" sz="33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n-US" altLang="ko-KR" sz="33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sz="33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  <m:r>
                                    <a:rPr lang="en-US" altLang="ko-KR" sz="33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ko-KR" sz="33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ko-KR" altLang="en-US" sz="33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709" y="3573016"/>
                <a:ext cx="5024581" cy="6001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14" y="4941168"/>
            <a:ext cx="7251572" cy="60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828559"/>
            <a:ext cx="3502146" cy="90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타원 3"/>
          <p:cNvSpPr/>
          <p:nvPr/>
        </p:nvSpPr>
        <p:spPr>
          <a:xfrm>
            <a:off x="5580112" y="2204864"/>
            <a:ext cx="792088" cy="7200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7084290" y="2240868"/>
            <a:ext cx="1592166" cy="6480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75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47" y="116632"/>
            <a:ext cx="86487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373216"/>
            <a:ext cx="1476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07904" y="5373215"/>
                <a:ext cx="2307491" cy="8833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7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𝜌</m:t>
                      </m:r>
                      <m:r>
                        <a:rPr lang="en-US" altLang="ko-KR" sz="27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sz="27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sz="27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US" altLang="ko-KR" sz="27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ko-KR" sz="27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  <m:d>
                                <m:dPr>
                                  <m:ctrlPr>
                                    <a:rPr lang="en-US" altLang="ko-KR" sz="27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ko-KR" sz="27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27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ko-KR" sz="27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7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7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type m:val="skw"/>
                                  <m:ctrlPr>
                                    <a:rPr lang="en-US" altLang="ko-KR" sz="27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7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ko-KR" sz="27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𝑧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ko-KR" sz="27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ν</m:t>
                                  </m:r>
                                </m:den>
                              </m:f>
                            </m:sup>
                          </m:sSup>
                        </m:sup>
                      </m:sSup>
                    </m:oMath>
                  </m:oMathPara>
                </a14:m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5373215"/>
                <a:ext cx="2307491" cy="8833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0647" y="6429519"/>
                <a:ext cx="32957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𝐾𝑎𝑛𝑜𝑑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𝑔𝑟𝑜𝑢𝑝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2014 &amp; 2015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47" y="6429519"/>
                <a:ext cx="3295710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468" y="5877272"/>
            <a:ext cx="3291532" cy="95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89924" y="6427113"/>
                <a:ext cx="19431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Vladimir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Dobrosavljevic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,</m:t>
                      </m:r>
                    </m:oMath>
                  </m:oMathPara>
                </a14:m>
                <a:endParaRPr lang="en-US" altLang="ko-KR" sz="1100" b="1" i="1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KPS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spring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meeting</m:t>
                      </m:r>
                      <m:r>
                        <m:rPr>
                          <m:nor/>
                        </m:rPr>
                        <a:rPr lang="en-US" altLang="ko-KR" sz="1100" b="1" i="1" smtClean="0">
                          <a:solidFill>
                            <a:schemeClr val="bg1"/>
                          </a:solidFill>
                        </a:rPr>
                        <m:t> 2015</m:t>
                      </m:r>
                    </m:oMath>
                  </m:oMathPara>
                </a14:m>
                <a:endParaRPr lang="ko-KR" altLang="en-US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924" y="6427113"/>
                <a:ext cx="1943160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79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418318" y="1556792"/>
            <a:ext cx="8229600" cy="1287016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II. Emergent </a:t>
            </a:r>
            <a:r>
              <a:rPr lang="en-US" altLang="ko-KR" sz="2700" dirty="0">
                <a:solidFill>
                  <a:srgbClr val="FFFF00"/>
                </a:solidFill>
                <a:latin typeface="Kristen ITC" panose="03050502040202030202" pitchFamily="66" charset="0"/>
              </a:rPr>
              <a:t>local moments are screened by the </a:t>
            </a:r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RKKY interaction, resulting in a spin-liquid phase.</a:t>
            </a:r>
            <a:endParaRPr lang="ko-KR" altLang="en-US" sz="27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449915" y="4293096"/>
            <a:ext cx="8229600" cy="1143000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RKKY-interaction driven Mott transition:</a:t>
            </a:r>
            <a:b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</a:br>
            <a:r>
              <a:rPr lang="en-US" altLang="ko-KR" sz="27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Spin-liquid physics (Gauge theory) approach</a:t>
            </a:r>
            <a:endParaRPr lang="ko-KR" altLang="en-US" sz="27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3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제목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500" i="1" smtClean="0">
                        <a:solidFill>
                          <a:srgbClr val="FFFF00"/>
                        </a:solidFill>
                        <a:latin typeface="Cambria Math"/>
                      </a:rPr>
                      <m:t>κ</m:t>
                    </m:r>
                    <m:r>
                      <a:rPr lang="en-US" altLang="ko-KR" sz="2500" b="0" i="1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altLang="ko-KR" sz="2500" b="0" i="1" smtClean="0">
                        <a:solidFill>
                          <a:srgbClr val="FFFF00"/>
                        </a:solidFill>
                        <a:latin typeface="Cambria Math"/>
                      </a:rPr>
                      <m:t>𝐵𝐸𝐷𝑇</m:t>
                    </m:r>
                  </m:oMath>
                </a14:m>
                <a:r>
                  <a:rPr lang="en-US" altLang="ko-KR" sz="2500" dirty="0" smtClean="0">
                    <a:solidFill>
                      <a:srgbClr val="FFFF00"/>
                    </a:solidFill>
                    <a:latin typeface="Kristen ITC" panose="03050502040202030202" pitchFamily="66" charset="0"/>
                  </a:rPr>
                  <a:t>: Emergence of localized magnetic moments, Mott quantum criticality, spin-liquid physics, &amp; superconductivity</a:t>
                </a:r>
                <a:endParaRPr lang="ko-KR" altLang="en-US" sz="2500" dirty="0">
                  <a:solidFill>
                    <a:srgbClr val="FFFF00"/>
                  </a:solidFill>
                  <a:latin typeface="Kristen ITC" panose="03050502040202030202" pitchFamily="66" charset="0"/>
                </a:endParaRPr>
              </a:p>
            </p:txBody>
          </p:sp>
        </mc:Choice>
        <mc:Fallback xmlns="">
          <p:sp>
            <p:nvSpPr>
              <p:cNvPr id="4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  <a:blipFill rotWithShape="1">
                <a:blip r:embed="rId2"/>
                <a:stretch>
                  <a:fillRect t="-7447" b="-164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그룹 4"/>
          <p:cNvGrpSpPr/>
          <p:nvPr/>
        </p:nvGrpSpPr>
        <p:grpSpPr>
          <a:xfrm>
            <a:off x="287204" y="1744506"/>
            <a:ext cx="5724956" cy="4780838"/>
            <a:chOff x="2267744" y="3068960"/>
            <a:chExt cx="4171114" cy="369188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3068960"/>
              <a:ext cx="4171114" cy="369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3234494"/>
              <a:ext cx="2292846" cy="290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그룹 7"/>
          <p:cNvGrpSpPr/>
          <p:nvPr/>
        </p:nvGrpSpPr>
        <p:grpSpPr>
          <a:xfrm>
            <a:off x="6300192" y="4134925"/>
            <a:ext cx="2741999" cy="2563404"/>
            <a:chOff x="4211960" y="1580998"/>
            <a:chExt cx="4719399" cy="3796052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672792"/>
              <a:ext cx="4719399" cy="3704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3459" y="1580998"/>
              <a:ext cx="3099995" cy="281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04" y="6330929"/>
            <a:ext cx="1525560" cy="18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764" y="3412252"/>
            <a:ext cx="2823556" cy="314247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01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351439" y="547458"/>
            <a:ext cx="4608512" cy="5633288"/>
            <a:chOff x="107505" y="86891"/>
            <a:chExt cx="4032448" cy="4682875"/>
          </a:xfrm>
        </p:grpSpPr>
        <p:pic>
          <p:nvPicPr>
            <p:cNvPr id="4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5" y="86891"/>
              <a:ext cx="4032448" cy="3681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325" y="3861047"/>
              <a:ext cx="3876807" cy="908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3812" y="4348486"/>
              <a:ext cx="2287299" cy="24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그룹 9"/>
          <p:cNvGrpSpPr/>
          <p:nvPr/>
        </p:nvGrpSpPr>
        <p:grpSpPr>
          <a:xfrm>
            <a:off x="5436096" y="339766"/>
            <a:ext cx="3301621" cy="6048672"/>
            <a:chOff x="5740376" y="188640"/>
            <a:chExt cx="3099270" cy="575138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0376" y="188640"/>
              <a:ext cx="3099270" cy="5751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그룹 7"/>
            <p:cNvGrpSpPr/>
            <p:nvPr/>
          </p:nvGrpSpPr>
          <p:grpSpPr>
            <a:xfrm>
              <a:off x="5940152" y="4949007"/>
              <a:ext cx="2899494" cy="321914"/>
              <a:chOff x="5735649" y="5317567"/>
              <a:chExt cx="2899494" cy="321914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5649" y="5373216"/>
                <a:ext cx="2188874" cy="231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7807226" y="5317567"/>
                    <a:ext cx="827917" cy="32191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(2003)</m:t>
                          </m:r>
                        </m:oMath>
                      </m:oMathPara>
                    </a14:m>
                    <a:endParaRPr lang="ko-KR" altLang="en-US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07226" y="5317567"/>
                    <a:ext cx="827917" cy="321914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b="-125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73347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Effective theory: U(1) spin liquid with a </a:t>
            </a:r>
            <a:r>
              <a:rPr lang="en-US" altLang="ko-KR" sz="3500" dirty="0" err="1" smtClean="0">
                <a:solidFill>
                  <a:srgbClr val="FFFF00"/>
                </a:solidFill>
                <a:latin typeface="Kristen ITC" panose="03050502040202030202" pitchFamily="66" charset="0"/>
              </a:rPr>
              <a:t>spinon</a:t>
            </a:r>
            <a:r>
              <a:rPr lang="en-US" altLang="ko-KR" sz="3500" dirty="0" smtClean="0">
                <a:solidFill>
                  <a:srgbClr val="FFFF00"/>
                </a:solidFill>
                <a:latin typeface="Kristen ITC" panose="03050502040202030202" pitchFamily="66" charset="0"/>
              </a:rPr>
              <a:t> Fermi surface</a:t>
            </a:r>
            <a:endParaRPr lang="ko-KR" altLang="en-US" sz="3500" dirty="0">
              <a:solidFill>
                <a:srgbClr val="FFFF00"/>
              </a:solidFill>
              <a:latin typeface="Kristen ITC" panose="03050502040202030202" pitchFamily="66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0" y="6481710"/>
            <a:ext cx="259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Phys. Rev. B </a:t>
            </a:r>
            <a:r>
              <a:rPr lang="en-US" altLang="ko-KR" b="1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70</a:t>
            </a:r>
            <a:r>
              <a:rPr lang="en-US" altLang="ko-KR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, 035114 (2004)</a:t>
            </a:r>
            <a:endParaRPr lang="ko-KR" altLang="en-US" dirty="0">
              <a:solidFill>
                <a:schemeClr val="bg1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186061" y="6091030"/>
            <a:ext cx="28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Phys. Rev. Lett. </a:t>
            </a:r>
            <a:r>
              <a:rPr lang="en-US" altLang="ko-KR" b="1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95, </a:t>
            </a:r>
            <a:r>
              <a:rPr lang="en-US" altLang="ko-KR" dirty="0">
                <a:solidFill>
                  <a:schemeClr val="bg1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036403 (2005)</a:t>
            </a:r>
            <a:endParaRPr lang="ko-KR" altLang="en-US" dirty="0">
              <a:solidFill>
                <a:schemeClr val="bg1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5364088" y="2410996"/>
            <a:ext cx="3676084" cy="3186470"/>
            <a:chOff x="5076057" y="3229841"/>
            <a:chExt cx="3676084" cy="318647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7" y="3599173"/>
              <a:ext cx="3676084" cy="2817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404493" y="5474202"/>
                  <a:ext cx="5356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𝐹𝐿</m:t>
                        </m:r>
                      </m:oMath>
                    </m:oMathPara>
                  </a14:m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4493" y="5474202"/>
                  <a:ext cx="535659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7740904" y="5474202"/>
                  <a:ext cx="8460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𝐴𝐹𝑀𝐼</m:t>
                        </m:r>
                      </m:oMath>
                    </m:oMathPara>
                  </a14:m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904" y="5474202"/>
                  <a:ext cx="846001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직사각형 6"/>
            <p:cNvSpPr/>
            <p:nvPr/>
          </p:nvSpPr>
          <p:spPr>
            <a:xfrm>
              <a:off x="6264188" y="3645024"/>
              <a:ext cx="72008" cy="219851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898030" y="3229841"/>
                  <a:ext cx="8043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𝑆𝐿𝑀𝐼</m:t>
                        </m:r>
                      </m:oMath>
                    </m:oMathPara>
                  </a14:m>
                  <a:endParaRPr lang="ko-KR" altLang="en-US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8030" y="3229841"/>
                  <a:ext cx="804323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1" y="1628800"/>
            <a:ext cx="3948382" cy="145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324" y="3212976"/>
            <a:ext cx="1757536" cy="5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5434"/>
            <a:ext cx="5094708" cy="253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1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2088232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altLang="ko-KR" sz="23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How to understand the crossover behavior from the local-moment Mott quantum criticality of the DMFT description at high temperatures to the spin-liquid Mott transition of the gauge theory approach at low temperatures?</a:t>
            </a:r>
            <a:endParaRPr lang="ko-KR" altLang="en-US" sz="23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7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224136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Heavy-fermion quantum criticality in a heavy-fermion Fermi-liquid state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799"/>
            <a:ext cx="5904656" cy="509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56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672408" cy="1498178"/>
          </a:xfrm>
        </p:spPr>
        <p:txBody>
          <a:bodyPr>
            <a:normAutofit/>
          </a:bodyPr>
          <a:lstStyle/>
          <a:p>
            <a:r>
              <a:rPr lang="en-US" altLang="ko-KR" sz="3000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The unsolved problem in heavy-fermion quantum criticality</a:t>
            </a:r>
            <a:endParaRPr lang="ko-KR" altLang="en-US" sz="3000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8640"/>
            <a:ext cx="5184664" cy="644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88" y="6165304"/>
            <a:ext cx="4372526" cy="66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45" y="1974760"/>
            <a:ext cx="275243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007" y="3990984"/>
            <a:ext cx="2818994" cy="200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2781125" cy="7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8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61913"/>
            <a:ext cx="8801100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9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80963"/>
            <a:ext cx="9067800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63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" y="260648"/>
            <a:ext cx="878017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" y="5157192"/>
            <a:ext cx="8780179" cy="11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19145" y="4302144"/>
                <a:ext cx="6468053" cy="646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𝐸𝑚𝑒𝑟𝑔𝑒𝑛𝑡</m:t>
                      </m:r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𝑙𝑜𝑐𝑎𝑙</m:t>
                      </m:r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ko-KR" sz="33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sz="33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33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𝑠𝑦𝑚𝑚𝑒𝑡𝑟𝑦</m:t>
                      </m:r>
                    </m:oMath>
                  </m:oMathPara>
                </a14:m>
                <a:endParaRPr lang="ko-KR" altLang="en-US" sz="33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145" y="4302144"/>
                <a:ext cx="6468053" cy="6462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36" y="2708920"/>
            <a:ext cx="81057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타원 1"/>
          <p:cNvSpPr/>
          <p:nvPr/>
        </p:nvSpPr>
        <p:spPr>
          <a:xfrm>
            <a:off x="4067944" y="764704"/>
            <a:ext cx="4568712" cy="7200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05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888"/>
            <a:ext cx="6588224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0"/>
            <a:ext cx="9162240" cy="14778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Possible </a:t>
            </a:r>
            <a:r>
              <a:rPr lang="en-US" altLang="ko-KR" sz="3000" b="1" dirty="0" smtClean="0">
                <a:solidFill>
                  <a:srgbClr val="FFFF00"/>
                </a:solidFill>
                <a:latin typeface="Maiandra GD" panose="020E0502030308020204" pitchFamily="34" charset="0"/>
                <a:cs typeface="Arial" pitchFamily="34" charset="0"/>
              </a:rPr>
              <a:t>interaction vertices</a:t>
            </a:r>
          </a:p>
          <a:p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in </a:t>
            </a:r>
            <a:r>
              <a:rPr lang="en-US" altLang="ko-KR" sz="3000" b="1" dirty="0" smtClean="0">
                <a:solidFill>
                  <a:srgbClr val="FFFF00"/>
                </a:solidFill>
                <a:latin typeface="Maiandra GD" panose="020E0502030308020204" pitchFamily="34" charset="0"/>
                <a:cs typeface="Arial" pitchFamily="34" charset="0"/>
              </a:rPr>
              <a:t>heavy-fermion </a:t>
            </a:r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systems</a:t>
            </a:r>
            <a:endParaRPr lang="ko-KR" altLang="en-US" sz="3000" b="1" dirty="0">
              <a:solidFill>
                <a:schemeClr val="bg1"/>
              </a:solidFill>
              <a:latin typeface="Maiandra GD" panose="020E0502030308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2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화살표 연결선 2"/>
          <p:cNvCxnSpPr/>
          <p:nvPr/>
        </p:nvCxnSpPr>
        <p:spPr>
          <a:xfrm flipV="1">
            <a:off x="4427984" y="980728"/>
            <a:ext cx="72008" cy="54726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/>
          <p:cNvCxnSpPr/>
          <p:nvPr/>
        </p:nvCxnSpPr>
        <p:spPr>
          <a:xfrm flipH="1">
            <a:off x="899592" y="3645024"/>
            <a:ext cx="684076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개체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444971"/>
              </p:ext>
            </p:extLst>
          </p:nvPr>
        </p:nvGraphicFramePr>
        <p:xfrm>
          <a:off x="3854834" y="836712"/>
          <a:ext cx="465138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6" name="수식" r:id="rId3" imgW="164880" imgH="164880" progId="Equation.3">
                  <p:embed/>
                </p:oleObj>
              </mc:Choice>
              <mc:Fallback>
                <p:oleObj name="수식" r:id="rId3" imgW="1648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834" y="836712"/>
                        <a:ext cx="465138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465426"/>
              </p:ext>
            </p:extLst>
          </p:nvPr>
        </p:nvGraphicFramePr>
        <p:xfrm>
          <a:off x="539552" y="3745624"/>
          <a:ext cx="100171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7" name="수식" r:id="rId5" imgW="355320" imgH="228600" progId="Equation.3">
                  <p:embed/>
                </p:oleObj>
              </mc:Choice>
              <mc:Fallback>
                <p:oleObj name="수식" r:id="rId5" imgW="355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745624"/>
                        <a:ext cx="1001712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자유형 9"/>
          <p:cNvSpPr/>
          <p:nvPr/>
        </p:nvSpPr>
        <p:spPr>
          <a:xfrm>
            <a:off x="2546315" y="1929384"/>
            <a:ext cx="1925101" cy="3840480"/>
          </a:xfrm>
          <a:custGeom>
            <a:avLst/>
            <a:gdLst>
              <a:gd name="connsiteX0" fmla="*/ 1925101 w 1925101"/>
              <a:gd name="connsiteY0" fmla="*/ 0 h 3840480"/>
              <a:gd name="connsiteX1" fmla="*/ 1193581 w 1925101"/>
              <a:gd name="connsiteY1" fmla="*/ 155448 h 3840480"/>
              <a:gd name="connsiteX2" fmla="*/ 498637 w 1925101"/>
              <a:gd name="connsiteY2" fmla="*/ 612648 h 3840480"/>
              <a:gd name="connsiteX3" fmla="*/ 123733 w 1925101"/>
              <a:gd name="connsiteY3" fmla="*/ 1307592 h 3840480"/>
              <a:gd name="connsiteX4" fmla="*/ 4861 w 1925101"/>
              <a:gd name="connsiteY4" fmla="*/ 1737360 h 3840480"/>
              <a:gd name="connsiteX5" fmla="*/ 50581 w 1925101"/>
              <a:gd name="connsiteY5" fmla="*/ 2139696 h 3840480"/>
              <a:gd name="connsiteX6" fmla="*/ 297469 w 1925101"/>
              <a:gd name="connsiteY6" fmla="*/ 2990088 h 3840480"/>
              <a:gd name="connsiteX7" fmla="*/ 1211869 w 1925101"/>
              <a:gd name="connsiteY7" fmla="*/ 3648456 h 3840480"/>
              <a:gd name="connsiteX8" fmla="*/ 1879381 w 1925101"/>
              <a:gd name="connsiteY8" fmla="*/ 3840480 h 3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5101" h="3840480">
                <a:moveTo>
                  <a:pt x="1925101" y="0"/>
                </a:moveTo>
                <a:cubicBezTo>
                  <a:pt x="1678213" y="26670"/>
                  <a:pt x="1431325" y="53340"/>
                  <a:pt x="1193581" y="155448"/>
                </a:cubicBezTo>
                <a:cubicBezTo>
                  <a:pt x="955837" y="257556"/>
                  <a:pt x="676945" y="420624"/>
                  <a:pt x="498637" y="612648"/>
                </a:cubicBezTo>
                <a:cubicBezTo>
                  <a:pt x="320329" y="804672"/>
                  <a:pt x="206029" y="1120140"/>
                  <a:pt x="123733" y="1307592"/>
                </a:cubicBezTo>
                <a:cubicBezTo>
                  <a:pt x="41437" y="1495044"/>
                  <a:pt x="17053" y="1598676"/>
                  <a:pt x="4861" y="1737360"/>
                </a:cubicBezTo>
                <a:cubicBezTo>
                  <a:pt x="-7331" y="1876044"/>
                  <a:pt x="1813" y="1930908"/>
                  <a:pt x="50581" y="2139696"/>
                </a:cubicBezTo>
                <a:cubicBezTo>
                  <a:pt x="99349" y="2348484"/>
                  <a:pt x="103921" y="2738628"/>
                  <a:pt x="297469" y="2990088"/>
                </a:cubicBezTo>
                <a:cubicBezTo>
                  <a:pt x="491017" y="3241548"/>
                  <a:pt x="948217" y="3506724"/>
                  <a:pt x="1211869" y="3648456"/>
                </a:cubicBezTo>
                <a:cubicBezTo>
                  <a:pt x="1475521" y="3790188"/>
                  <a:pt x="1677451" y="3815334"/>
                  <a:pt x="1879381" y="3840480"/>
                </a:cubicBezTo>
              </a:path>
            </a:pathLst>
          </a:cu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1143000" y="6016752"/>
            <a:ext cx="3273552" cy="301752"/>
          </a:xfrm>
          <a:custGeom>
            <a:avLst/>
            <a:gdLst>
              <a:gd name="connsiteX0" fmla="*/ 3273552 w 3273552"/>
              <a:gd name="connsiteY0" fmla="*/ 0 h 301752"/>
              <a:gd name="connsiteX1" fmla="*/ 0 w 3273552"/>
              <a:gd name="connsiteY1" fmla="*/ 73152 h 301752"/>
              <a:gd name="connsiteX2" fmla="*/ 3273552 w 3273552"/>
              <a:gd name="connsiteY2" fmla="*/ 301752 h 30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3552" h="301752">
                <a:moveTo>
                  <a:pt x="3273552" y="0"/>
                </a:moveTo>
                <a:cubicBezTo>
                  <a:pt x="1636776" y="11430"/>
                  <a:pt x="0" y="22860"/>
                  <a:pt x="0" y="73152"/>
                </a:cubicBezTo>
                <a:cubicBezTo>
                  <a:pt x="0" y="123444"/>
                  <a:pt x="1636776" y="212598"/>
                  <a:pt x="3273552" y="30175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 12"/>
          <p:cNvSpPr/>
          <p:nvPr/>
        </p:nvSpPr>
        <p:spPr>
          <a:xfrm>
            <a:off x="1226440" y="1412776"/>
            <a:ext cx="3273552" cy="301752"/>
          </a:xfrm>
          <a:custGeom>
            <a:avLst/>
            <a:gdLst>
              <a:gd name="connsiteX0" fmla="*/ 3273552 w 3273552"/>
              <a:gd name="connsiteY0" fmla="*/ 0 h 301752"/>
              <a:gd name="connsiteX1" fmla="*/ 0 w 3273552"/>
              <a:gd name="connsiteY1" fmla="*/ 73152 h 301752"/>
              <a:gd name="connsiteX2" fmla="*/ 3273552 w 3273552"/>
              <a:gd name="connsiteY2" fmla="*/ 301752 h 30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3552" h="301752">
                <a:moveTo>
                  <a:pt x="3273552" y="0"/>
                </a:moveTo>
                <a:cubicBezTo>
                  <a:pt x="1636776" y="11430"/>
                  <a:pt x="0" y="22860"/>
                  <a:pt x="0" y="73152"/>
                </a:cubicBezTo>
                <a:cubicBezTo>
                  <a:pt x="0" y="123444"/>
                  <a:pt x="1636776" y="212598"/>
                  <a:pt x="3273552" y="30175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>
            <a:off x="5004048" y="6237312"/>
            <a:ext cx="2160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flipV="1">
            <a:off x="6084168" y="5769864"/>
            <a:ext cx="0" cy="97150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5004048" y="1570852"/>
            <a:ext cx="2160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V="1">
            <a:off x="5724128" y="1103404"/>
            <a:ext cx="0" cy="97150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6372200" y="1103404"/>
            <a:ext cx="0" cy="102945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개체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79403"/>
              </p:ext>
            </p:extLst>
          </p:nvPr>
        </p:nvGraphicFramePr>
        <p:xfrm>
          <a:off x="7668344" y="5897587"/>
          <a:ext cx="465137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8" name="수식" r:id="rId7" imgW="164880" imgH="241200" progId="Equation.3">
                  <p:embed/>
                </p:oleObj>
              </mc:Choice>
              <mc:Fallback>
                <p:oleObj name="수식" r:id="rId7" imgW="1648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344" y="5897587"/>
                        <a:ext cx="465137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개체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233683"/>
              </p:ext>
            </p:extLst>
          </p:nvPr>
        </p:nvGraphicFramePr>
        <p:xfrm>
          <a:off x="7380312" y="1231127"/>
          <a:ext cx="128905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9" name="수식" r:id="rId9" imgW="457200" imgH="241200" progId="Equation.3">
                  <p:embed/>
                </p:oleObj>
              </mc:Choice>
              <mc:Fallback>
                <p:oleObj name="수식" r:id="rId9" imgW="4572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1231127"/>
                        <a:ext cx="1289050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자유형 25"/>
          <p:cNvSpPr/>
          <p:nvPr/>
        </p:nvSpPr>
        <p:spPr>
          <a:xfrm>
            <a:off x="143508" y="3566156"/>
            <a:ext cx="4320480" cy="150876"/>
          </a:xfrm>
          <a:custGeom>
            <a:avLst/>
            <a:gdLst>
              <a:gd name="connsiteX0" fmla="*/ 3273552 w 3273552"/>
              <a:gd name="connsiteY0" fmla="*/ 0 h 301752"/>
              <a:gd name="connsiteX1" fmla="*/ 0 w 3273552"/>
              <a:gd name="connsiteY1" fmla="*/ 73152 h 301752"/>
              <a:gd name="connsiteX2" fmla="*/ 3273552 w 3273552"/>
              <a:gd name="connsiteY2" fmla="*/ 301752 h 30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3552" h="301752">
                <a:moveTo>
                  <a:pt x="3273552" y="0"/>
                </a:moveTo>
                <a:cubicBezTo>
                  <a:pt x="1636776" y="11430"/>
                  <a:pt x="0" y="22860"/>
                  <a:pt x="0" y="73152"/>
                </a:cubicBezTo>
                <a:cubicBezTo>
                  <a:pt x="0" y="123444"/>
                  <a:pt x="1636776" y="212598"/>
                  <a:pt x="3273552" y="30175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5" name="개체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788588"/>
              </p:ext>
            </p:extLst>
          </p:nvPr>
        </p:nvGraphicFramePr>
        <p:xfrm>
          <a:off x="2959485" y="6095355"/>
          <a:ext cx="1360487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0" name="수식" r:id="rId11" imgW="482400" imgH="253800" progId="Equation.3">
                  <p:embed/>
                </p:oleObj>
              </mc:Choice>
              <mc:Fallback>
                <p:oleObj name="수식" r:id="rId11" imgW="482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485" y="6095355"/>
                        <a:ext cx="1360487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직선 연결선 27"/>
          <p:cNvCxnSpPr/>
          <p:nvPr/>
        </p:nvCxnSpPr>
        <p:spPr>
          <a:xfrm>
            <a:off x="4245112" y="6016752"/>
            <a:ext cx="0" cy="301752"/>
          </a:xfrm>
          <a:prstGeom prst="line">
            <a:avLst/>
          </a:prstGeom>
          <a:ln w="38100">
            <a:solidFill>
              <a:srgbClr val="7030A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4245112" y="3490718"/>
            <a:ext cx="0" cy="301752"/>
          </a:xfrm>
          <a:prstGeom prst="line">
            <a:avLst/>
          </a:prstGeom>
          <a:ln w="38100">
            <a:solidFill>
              <a:srgbClr val="7030A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개체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706571"/>
              </p:ext>
            </p:extLst>
          </p:nvPr>
        </p:nvGraphicFramePr>
        <p:xfrm>
          <a:off x="3911349" y="3792470"/>
          <a:ext cx="500063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1" name="수식" r:id="rId13" imgW="177480" imgH="241200" progId="Equation.3">
                  <p:embed/>
                </p:oleObj>
              </mc:Choice>
              <mc:Fallback>
                <p:oleObj name="수식" r:id="rId13" imgW="1774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349" y="3792470"/>
                        <a:ext cx="500063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직선 연결선 31"/>
          <p:cNvCxnSpPr/>
          <p:nvPr/>
        </p:nvCxnSpPr>
        <p:spPr>
          <a:xfrm flipH="1">
            <a:off x="143508" y="3284984"/>
            <a:ext cx="4320480" cy="0"/>
          </a:xfrm>
          <a:prstGeom prst="line">
            <a:avLst/>
          </a:prstGeom>
          <a:ln w="38100">
            <a:solidFill>
              <a:srgbClr val="7030A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개체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984605"/>
              </p:ext>
            </p:extLst>
          </p:nvPr>
        </p:nvGraphicFramePr>
        <p:xfrm>
          <a:off x="1691680" y="2605534"/>
          <a:ext cx="930275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2" name="수식" r:id="rId15" imgW="330120" imgH="241200" progId="Equation.3">
                  <p:embed/>
                </p:oleObj>
              </mc:Choice>
              <mc:Fallback>
                <p:oleObj name="수식" r:id="rId15" imgW="3301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605534"/>
                        <a:ext cx="930275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개체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300677"/>
              </p:ext>
            </p:extLst>
          </p:nvPr>
        </p:nvGraphicFramePr>
        <p:xfrm>
          <a:off x="5208588" y="3394075"/>
          <a:ext cx="2325687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3" name="수식" r:id="rId17" imgW="825480" imgH="177480" progId="Equation.3">
                  <p:embed/>
                </p:oleObj>
              </mc:Choice>
              <mc:Fallback>
                <p:oleObj name="수식" r:id="rId17" imgW="825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8588" y="3394075"/>
                        <a:ext cx="2325687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개체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634210"/>
              </p:ext>
            </p:extLst>
          </p:nvPr>
        </p:nvGraphicFramePr>
        <p:xfrm>
          <a:off x="6372200" y="4149080"/>
          <a:ext cx="2506663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4" name="수식" r:id="rId19" imgW="977760" imgH="406080" progId="Equation.3">
                  <p:embed/>
                </p:oleObj>
              </mc:Choice>
              <mc:Fallback>
                <p:oleObj name="수식" r:id="rId19" imgW="97776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00" y="4149080"/>
                        <a:ext cx="2506663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제목 1"/>
          <p:cNvSpPr txBox="1">
            <a:spLocks/>
          </p:cNvSpPr>
          <p:nvPr/>
        </p:nvSpPr>
        <p:spPr>
          <a:xfrm>
            <a:off x="-18240" y="-1272"/>
            <a:ext cx="9162240" cy="765976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dirty="0">
                <a:solidFill>
                  <a:srgbClr val="FFFF00"/>
                </a:solidFill>
                <a:latin typeface="Maiandra GD" panose="020E0502030308020204" pitchFamily="34" charset="0"/>
                <a:cs typeface="Arial" pitchFamily="34" charset="0"/>
              </a:rPr>
              <a:t>Kondo effect</a:t>
            </a:r>
            <a:endParaRPr lang="ko-KR" altLang="en-US" sz="3000" b="1" dirty="0">
              <a:solidFill>
                <a:srgbClr val="FFFF00"/>
              </a:solidFill>
              <a:latin typeface="Maiandra GD" panose="020E0502030308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9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112"/>
            <a:ext cx="8839200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3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28588"/>
            <a:ext cx="9029700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608" y="6360081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8" y="6360081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64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342900"/>
            <a:ext cx="8448675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64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832"/>
            <a:ext cx="8784976" cy="6660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510" y="6336973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0" y="6336973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64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775"/>
            <a:ext cx="883920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64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476"/>
            <a:ext cx="9144000" cy="5491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7812360" y="836712"/>
            <a:ext cx="0" cy="49685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6084168" y="836712"/>
            <a:ext cx="0" cy="49685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4067944" y="836712"/>
            <a:ext cx="0" cy="49685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84368" y="692696"/>
                <a:ext cx="939103" cy="5143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500" b="1" i="1" smtClean="0">
                              <a:latin typeface="Cambria Math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ko-KR" sz="25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altLang="ko-KR" sz="25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altLang="ko-KR" sz="25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𝑲</m:t>
                              </m:r>
                            </m:sub>
                            <m:sup/>
                          </m:sSubSup>
                        </m:e>
                        <m:sup>
                          <m:r>
                            <a:rPr lang="en-US" altLang="ko-KR" sz="2500" b="1" i="1" smtClean="0">
                              <a:latin typeface="Cambria Math"/>
                            </a:rPr>
                            <m:t>𝑺𝑰</m:t>
                          </m:r>
                        </m:sup>
                      </m:sSup>
                    </m:oMath>
                  </m:oMathPara>
                </a14:m>
                <a:endParaRPr lang="ko-KR" altLang="en-US" sz="25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692696"/>
                <a:ext cx="939103" cy="5143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56176" y="692696"/>
                <a:ext cx="79271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ko-KR" sz="2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altLang="ko-KR" sz="2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𝑭𝑺</m:t>
                          </m:r>
                        </m:sub>
                        <m:sup/>
                      </m:sSubSup>
                    </m:oMath>
                  </m:oMathPara>
                </a14:m>
                <a:endParaRPr lang="ko-KR" altLang="en-US" sz="25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692696"/>
                <a:ext cx="792718" cy="477054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75641" y="692696"/>
                <a:ext cx="9770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5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ko-KR" sz="2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altLang="ko-KR" sz="25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𝑯</m:t>
                          </m:r>
                          <m:r>
                            <a:rPr lang="en-US" altLang="ko-KR" sz="2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𝑭</m:t>
                          </m:r>
                          <m:r>
                            <a:rPr lang="en-US" altLang="ko-KR" sz="25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𝑳</m:t>
                          </m:r>
                        </m:sub>
                        <m:sup/>
                      </m:sSubSup>
                    </m:oMath>
                  </m:oMathPara>
                </a14:m>
                <a:endParaRPr lang="ko-KR" altLang="en-US" sz="25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641" y="692696"/>
                <a:ext cx="977062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361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338"/>
            <a:ext cx="8784976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직선 연결선 4"/>
          <p:cNvCxnSpPr/>
          <p:nvPr/>
        </p:nvCxnSpPr>
        <p:spPr>
          <a:xfrm>
            <a:off x="4355976" y="980728"/>
            <a:ext cx="0" cy="266429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691680" y="980728"/>
            <a:ext cx="0" cy="266429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343438" y="980728"/>
            <a:ext cx="0" cy="49685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5652120" y="2708920"/>
            <a:ext cx="3168352" cy="720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652120" y="3645024"/>
            <a:ext cx="3168352" cy="720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652120" y="4509120"/>
            <a:ext cx="3168352" cy="720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64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888"/>
            <a:ext cx="6228184" cy="467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0"/>
            <a:ext cx="9162240" cy="147788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Possible </a:t>
            </a:r>
            <a:r>
              <a:rPr lang="en-US" altLang="ko-KR" sz="3000" b="1" dirty="0" smtClean="0">
                <a:solidFill>
                  <a:srgbClr val="FFFF00"/>
                </a:solidFill>
                <a:latin typeface="Maiandra GD" panose="020E0502030308020204" pitchFamily="34" charset="0"/>
                <a:cs typeface="Arial" pitchFamily="34" charset="0"/>
              </a:rPr>
              <a:t>interaction vertices</a:t>
            </a:r>
          </a:p>
          <a:p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in </a:t>
            </a:r>
            <a:r>
              <a:rPr lang="en-US" altLang="ko-KR" sz="3000" b="1" dirty="0" smtClean="0">
                <a:solidFill>
                  <a:srgbClr val="FFFF00"/>
                </a:solidFill>
                <a:latin typeface="Maiandra GD" panose="020E0502030308020204" pitchFamily="34" charset="0"/>
                <a:cs typeface="Arial" pitchFamily="34" charset="0"/>
              </a:rPr>
              <a:t>heavy-fermion </a:t>
            </a:r>
            <a:r>
              <a:rPr lang="en-US" altLang="ko-KR" sz="3000" b="1" dirty="0" smtClean="0">
                <a:solidFill>
                  <a:schemeClr val="bg1"/>
                </a:solidFill>
                <a:latin typeface="Maiandra GD" panose="020E0502030308020204" pitchFamily="34" charset="0"/>
                <a:cs typeface="Arial" pitchFamily="34" charset="0"/>
              </a:rPr>
              <a:t>systems</a:t>
            </a:r>
            <a:endParaRPr lang="ko-KR" altLang="en-US" sz="3000" b="1" dirty="0">
              <a:solidFill>
                <a:schemeClr val="bg1"/>
              </a:solidFill>
              <a:latin typeface="Maiandra GD" panose="020E0502030308020204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462" y="2186862"/>
            <a:ext cx="6228184" cy="467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22766"/>
            <a:ext cx="7380312" cy="553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58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8319"/>
            <a:ext cx="7848872" cy="26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Landau’s Fermi-liquid theory II: Near equilibrium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8928992" cy="118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0975" y="6381328"/>
                <a:ext cx="7026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𝑐𝑓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. 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𝐹𝑜𝑟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𝑊𝑒𝑦𝑙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𝑚𝑒𝑡𝑎𝑙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𝑠𝑡𝑎𝑡𝑒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𝐵𝑒𝑟𝑟𝑦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𝑐𝑢𝑟𝑣𝑎𝑡𝑢𝑟𝑒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&amp;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𝐶h𝑖𝑟𝑎𝑙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𝑎𝑛𝑜𝑚𝑎𝑙𝑦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ko-KR" alt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5" y="6381328"/>
                <a:ext cx="7026026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타원 1"/>
          <p:cNvSpPr/>
          <p:nvPr/>
        </p:nvSpPr>
        <p:spPr>
          <a:xfrm>
            <a:off x="3203848" y="2797999"/>
            <a:ext cx="2304256" cy="7920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419872" y="3607114"/>
            <a:ext cx="2304256" cy="7920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779912" y="4725144"/>
            <a:ext cx="5256584" cy="7920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90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7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직선 연결선 55"/>
          <p:cNvCxnSpPr/>
          <p:nvPr/>
        </p:nvCxnSpPr>
        <p:spPr>
          <a:xfrm>
            <a:off x="587608" y="1197892"/>
            <a:ext cx="471490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 rot="5400000">
            <a:off x="-1269780" y="3055280"/>
            <a:ext cx="3714776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>
            <a:off x="587608" y="4912668"/>
            <a:ext cx="471490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제목 1"/>
          <p:cNvSpPr txBox="1">
            <a:spLocks/>
          </p:cNvSpPr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Doniach’s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 Phase Diagram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(1978)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iandra GD" panose="020E0502030308020204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587608" y="6055676"/>
            <a:ext cx="3500462" cy="0"/>
          </a:xfrm>
          <a:prstGeom prst="line">
            <a:avLst/>
          </a:prstGeom>
          <a:ln w="635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3623723" y="5948519"/>
            <a:ext cx="928694" cy="0"/>
          </a:xfrm>
          <a:prstGeom prst="line">
            <a:avLst/>
          </a:prstGeom>
          <a:ln w="635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32"/>
          <p:cNvGrpSpPr/>
          <p:nvPr/>
        </p:nvGrpSpPr>
        <p:grpSpPr>
          <a:xfrm>
            <a:off x="1873492" y="5341296"/>
            <a:ext cx="1250164" cy="647889"/>
            <a:chOff x="1285852" y="2643181"/>
            <a:chExt cx="1422265" cy="851350"/>
          </a:xfrm>
        </p:grpSpPr>
        <p:cxnSp>
          <p:nvCxnSpPr>
            <p:cNvPr id="34" name="직선 화살표 연결선 33"/>
            <p:cNvCxnSpPr/>
            <p:nvPr/>
          </p:nvCxnSpPr>
          <p:spPr>
            <a:xfrm rot="5400000">
              <a:off x="999806" y="2929227"/>
              <a:ext cx="851349" cy="27925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화살표 연결선 34"/>
            <p:cNvCxnSpPr/>
            <p:nvPr/>
          </p:nvCxnSpPr>
          <p:spPr>
            <a:xfrm rot="5400000" flipH="1" flipV="1">
              <a:off x="1571311" y="2929227"/>
              <a:ext cx="851349" cy="27925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/>
            <p:cNvCxnSpPr/>
            <p:nvPr/>
          </p:nvCxnSpPr>
          <p:spPr>
            <a:xfrm rot="5400000">
              <a:off x="2142813" y="2929228"/>
              <a:ext cx="851349" cy="27925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그룹 36"/>
          <p:cNvGrpSpPr/>
          <p:nvPr/>
        </p:nvGrpSpPr>
        <p:grpSpPr>
          <a:xfrm>
            <a:off x="4445260" y="5198420"/>
            <a:ext cx="836349" cy="760857"/>
            <a:chOff x="4207014" y="2214555"/>
            <a:chExt cx="836349" cy="929904"/>
          </a:xfrm>
        </p:grpSpPr>
        <p:sp>
          <p:nvSpPr>
            <p:cNvPr id="38" name="타원 37"/>
            <p:cNvSpPr/>
            <p:nvPr/>
          </p:nvSpPr>
          <p:spPr>
            <a:xfrm>
              <a:off x="4207014" y="2214555"/>
              <a:ext cx="836349" cy="92990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47" name="직선 화살표 연결선 46"/>
            <p:cNvCxnSpPr/>
            <p:nvPr/>
          </p:nvCxnSpPr>
          <p:spPr>
            <a:xfrm rot="5400000" flipH="1" flipV="1">
              <a:off x="4182045" y="2533071"/>
              <a:ext cx="708473" cy="214315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화살표 연결선 47"/>
            <p:cNvCxnSpPr/>
            <p:nvPr/>
          </p:nvCxnSpPr>
          <p:spPr>
            <a:xfrm rot="5400000">
              <a:off x="4559780" y="2726840"/>
              <a:ext cx="453068" cy="14287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53633" name="Object 1"/>
          <p:cNvGraphicFramePr>
            <a:graphicFrameLocks noChangeAspect="1"/>
          </p:cNvGraphicFramePr>
          <p:nvPr/>
        </p:nvGraphicFramePr>
        <p:xfrm>
          <a:off x="2159244" y="4841230"/>
          <a:ext cx="837624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98" name="수식" r:id="rId3" imgW="304560" imgH="215640" progId="Equation.3">
                  <p:embed/>
                </p:oleObj>
              </mc:Choice>
              <mc:Fallback>
                <p:oleObj name="수식" r:id="rId3" imgW="304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244" y="4841230"/>
                        <a:ext cx="837624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직선 연결선 20"/>
          <p:cNvCxnSpPr/>
          <p:nvPr/>
        </p:nvCxnSpPr>
        <p:spPr>
          <a:xfrm>
            <a:off x="4088070" y="6055676"/>
            <a:ext cx="1428760" cy="0"/>
          </a:xfrm>
          <a:prstGeom prst="line">
            <a:avLst/>
          </a:prstGeom>
          <a:ln w="635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3635" name="Object 3"/>
          <p:cNvGraphicFramePr>
            <a:graphicFrameLocks noChangeAspect="1"/>
          </p:cNvGraphicFramePr>
          <p:nvPr/>
        </p:nvGraphicFramePr>
        <p:xfrm>
          <a:off x="1768392" y="6197412"/>
          <a:ext cx="1643074" cy="51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99" name="수식" r:id="rId5" imgW="660240" imgH="215640" progId="Equation.3">
                  <p:embed/>
                </p:oleObj>
              </mc:Choice>
              <mc:Fallback>
                <p:oleObj name="수식" r:id="rId5" imgW="660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392" y="6197412"/>
                        <a:ext cx="1643074" cy="5166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36" name="Object 4"/>
          <p:cNvGraphicFramePr>
            <a:graphicFrameLocks noChangeAspect="1"/>
          </p:cNvGraphicFramePr>
          <p:nvPr/>
        </p:nvGraphicFramePr>
        <p:xfrm>
          <a:off x="4554474" y="6197412"/>
          <a:ext cx="158998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0" name="수식" r:id="rId7" imgW="660240" imgH="215640" progId="Equation.3">
                  <p:embed/>
                </p:oleObj>
              </mc:Choice>
              <mc:Fallback>
                <p:oleObj name="수식" r:id="rId7" imgW="660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4474" y="6197412"/>
                        <a:ext cx="158998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38" name="Object 6"/>
          <p:cNvGraphicFramePr>
            <a:graphicFrameLocks noChangeAspect="1"/>
          </p:cNvGraphicFramePr>
          <p:nvPr/>
        </p:nvGraphicFramePr>
        <p:xfrm>
          <a:off x="2230682" y="1340768"/>
          <a:ext cx="216535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1" name="수식" r:id="rId9" imgW="787320" imgH="355320" progId="Equation.3">
                  <p:embed/>
                </p:oleObj>
              </mc:Choice>
              <mc:Fallback>
                <p:oleObj name="수식" r:id="rId9" imgW="78732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682" y="1340768"/>
                        <a:ext cx="2165350" cy="94138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37" name="Object 5"/>
          <p:cNvGraphicFramePr>
            <a:graphicFrameLocks noChangeAspect="1"/>
          </p:cNvGraphicFramePr>
          <p:nvPr/>
        </p:nvGraphicFramePr>
        <p:xfrm>
          <a:off x="801922" y="3126718"/>
          <a:ext cx="2165350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2" name="수식" r:id="rId11" imgW="787320" imgH="228600" progId="Equation.3">
                  <p:embed/>
                </p:oleObj>
              </mc:Choice>
              <mc:Fallback>
                <p:oleObj name="수식" r:id="rId11" imgW="787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922" y="3126718"/>
                        <a:ext cx="2165350" cy="60483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"/>
          <p:cNvGraphicFramePr>
            <a:graphicFrameLocks noChangeAspect="1"/>
          </p:cNvGraphicFramePr>
          <p:nvPr/>
        </p:nvGraphicFramePr>
        <p:xfrm>
          <a:off x="3659442" y="4841230"/>
          <a:ext cx="942975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3" name="수식" r:id="rId13" imgW="342720" imgH="228600" progId="Equation.3">
                  <p:embed/>
                </p:oleObj>
              </mc:Choice>
              <mc:Fallback>
                <p:oleObj name="수식" r:id="rId13" imgW="342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442" y="4841230"/>
                        <a:ext cx="942975" cy="604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자유형 44"/>
          <p:cNvSpPr/>
          <p:nvPr/>
        </p:nvSpPr>
        <p:spPr>
          <a:xfrm>
            <a:off x="2702539" y="2040870"/>
            <a:ext cx="2587870" cy="2083777"/>
          </a:xfrm>
          <a:custGeom>
            <a:avLst/>
            <a:gdLst>
              <a:gd name="connsiteX0" fmla="*/ 55685 w 2587870"/>
              <a:gd name="connsiteY0" fmla="*/ 2048608 h 2083777"/>
              <a:gd name="connsiteX1" fmla="*/ 99647 w 2587870"/>
              <a:gd name="connsiteY1" fmla="*/ 2013438 h 2083777"/>
              <a:gd name="connsiteX2" fmla="*/ 987670 w 2587870"/>
              <a:gd name="connsiteY2" fmla="*/ 1415562 h 2083777"/>
              <a:gd name="connsiteX3" fmla="*/ 1822939 w 2587870"/>
              <a:gd name="connsiteY3" fmla="*/ 738554 h 2083777"/>
              <a:gd name="connsiteX4" fmla="*/ 2587870 w 2587870"/>
              <a:gd name="connsiteY4" fmla="*/ 0 h 2083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870" h="2083777">
                <a:moveTo>
                  <a:pt x="55685" y="2048608"/>
                </a:moveTo>
                <a:cubicBezTo>
                  <a:pt x="0" y="2083777"/>
                  <a:pt x="99647" y="2013438"/>
                  <a:pt x="99647" y="2013438"/>
                </a:cubicBezTo>
                <a:cubicBezTo>
                  <a:pt x="254978" y="1907930"/>
                  <a:pt x="700455" y="1628043"/>
                  <a:pt x="987670" y="1415562"/>
                </a:cubicBezTo>
                <a:cubicBezTo>
                  <a:pt x="1274885" y="1203081"/>
                  <a:pt x="1556239" y="974481"/>
                  <a:pt x="1822939" y="738554"/>
                </a:cubicBezTo>
                <a:cubicBezTo>
                  <a:pt x="2089639" y="502627"/>
                  <a:pt x="2338754" y="251313"/>
                  <a:pt x="2587870" y="0"/>
                </a:cubicBezTo>
              </a:path>
            </a:pathLst>
          </a:cu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자유형 45"/>
          <p:cNvSpPr/>
          <p:nvPr/>
        </p:nvSpPr>
        <p:spPr>
          <a:xfrm>
            <a:off x="648072" y="1197892"/>
            <a:ext cx="4654444" cy="3671170"/>
          </a:xfrm>
          <a:custGeom>
            <a:avLst/>
            <a:gdLst>
              <a:gd name="connsiteX0" fmla="*/ 0 w 4149969"/>
              <a:gd name="connsiteY0" fmla="*/ 3640015 h 3654669"/>
              <a:gd name="connsiteX1" fmla="*/ 641838 w 4149969"/>
              <a:gd name="connsiteY1" fmla="*/ 3648808 h 3654669"/>
              <a:gd name="connsiteX2" fmla="*/ 1345223 w 4149969"/>
              <a:gd name="connsiteY2" fmla="*/ 3631223 h 3654669"/>
              <a:gd name="connsiteX3" fmla="*/ 2206869 w 4149969"/>
              <a:gd name="connsiteY3" fmla="*/ 3508131 h 3654669"/>
              <a:gd name="connsiteX4" fmla="*/ 2892669 w 4149969"/>
              <a:gd name="connsiteY4" fmla="*/ 2971800 h 3654669"/>
              <a:gd name="connsiteX5" fmla="*/ 3560884 w 4149969"/>
              <a:gd name="connsiteY5" fmla="*/ 1705708 h 3654669"/>
              <a:gd name="connsiteX6" fmla="*/ 3938953 w 4149969"/>
              <a:gd name="connsiteY6" fmla="*/ 633046 h 3654669"/>
              <a:gd name="connsiteX7" fmla="*/ 4149969 w 4149969"/>
              <a:gd name="connsiteY7" fmla="*/ 0 h 3654669"/>
              <a:gd name="connsiteX0" fmla="*/ 0 w 4179160"/>
              <a:gd name="connsiteY0" fmla="*/ 3640015 h 3654669"/>
              <a:gd name="connsiteX1" fmla="*/ 641838 w 4179160"/>
              <a:gd name="connsiteY1" fmla="*/ 3648808 h 3654669"/>
              <a:gd name="connsiteX2" fmla="*/ 1345223 w 4179160"/>
              <a:gd name="connsiteY2" fmla="*/ 3631223 h 3654669"/>
              <a:gd name="connsiteX3" fmla="*/ 2206869 w 4179160"/>
              <a:gd name="connsiteY3" fmla="*/ 3508131 h 3654669"/>
              <a:gd name="connsiteX4" fmla="*/ 2892669 w 4179160"/>
              <a:gd name="connsiteY4" fmla="*/ 2971800 h 3654669"/>
              <a:gd name="connsiteX5" fmla="*/ 3560884 w 4179160"/>
              <a:gd name="connsiteY5" fmla="*/ 1705708 h 3654669"/>
              <a:gd name="connsiteX6" fmla="*/ 4080979 w 4179160"/>
              <a:gd name="connsiteY6" fmla="*/ 626441 h 3654669"/>
              <a:gd name="connsiteX7" fmla="*/ 4149969 w 4179160"/>
              <a:gd name="connsiteY7" fmla="*/ 0 h 3654669"/>
              <a:gd name="connsiteX0" fmla="*/ 0 w 4316061"/>
              <a:gd name="connsiteY0" fmla="*/ 3640015 h 3654669"/>
              <a:gd name="connsiteX1" fmla="*/ 641838 w 4316061"/>
              <a:gd name="connsiteY1" fmla="*/ 3648808 h 3654669"/>
              <a:gd name="connsiteX2" fmla="*/ 1345223 w 4316061"/>
              <a:gd name="connsiteY2" fmla="*/ 3631223 h 3654669"/>
              <a:gd name="connsiteX3" fmla="*/ 2206869 w 4316061"/>
              <a:gd name="connsiteY3" fmla="*/ 3508131 h 3654669"/>
              <a:gd name="connsiteX4" fmla="*/ 2892669 w 4316061"/>
              <a:gd name="connsiteY4" fmla="*/ 2971800 h 3654669"/>
              <a:gd name="connsiteX5" fmla="*/ 3560884 w 4316061"/>
              <a:gd name="connsiteY5" fmla="*/ 1705708 h 3654669"/>
              <a:gd name="connsiteX6" fmla="*/ 4080979 w 4316061"/>
              <a:gd name="connsiteY6" fmla="*/ 626441 h 3654669"/>
              <a:gd name="connsiteX7" fmla="*/ 4149969 w 4316061"/>
              <a:gd name="connsiteY7" fmla="*/ 0 h 3654669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9 w 4494915"/>
              <a:gd name="connsiteY6" fmla="*/ 642942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9 w 4494915"/>
              <a:gd name="connsiteY6" fmla="*/ 642942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  <a:gd name="connsiteX0" fmla="*/ 0 w 4494915"/>
              <a:gd name="connsiteY0" fmla="*/ 3656516 h 3671170"/>
              <a:gd name="connsiteX1" fmla="*/ 641838 w 4494915"/>
              <a:gd name="connsiteY1" fmla="*/ 3665309 h 3671170"/>
              <a:gd name="connsiteX2" fmla="*/ 1345223 w 4494915"/>
              <a:gd name="connsiteY2" fmla="*/ 3647724 h 3671170"/>
              <a:gd name="connsiteX3" fmla="*/ 2206869 w 4494915"/>
              <a:gd name="connsiteY3" fmla="*/ 3524632 h 3671170"/>
              <a:gd name="connsiteX4" fmla="*/ 2892669 w 4494915"/>
              <a:gd name="connsiteY4" fmla="*/ 2988301 h 3671170"/>
              <a:gd name="connsiteX5" fmla="*/ 3560884 w 4494915"/>
              <a:gd name="connsiteY5" fmla="*/ 1722209 h 3671170"/>
              <a:gd name="connsiteX6" fmla="*/ 4080978 w 4494915"/>
              <a:gd name="connsiteY6" fmla="*/ 714380 h 3671170"/>
              <a:gd name="connsiteX7" fmla="*/ 4494915 w 4494915"/>
              <a:gd name="connsiteY7" fmla="*/ 0 h 367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4915" h="3671170">
                <a:moveTo>
                  <a:pt x="0" y="3656516"/>
                </a:moveTo>
                <a:cubicBezTo>
                  <a:pt x="208817" y="3661645"/>
                  <a:pt x="417634" y="3666774"/>
                  <a:pt x="641838" y="3665309"/>
                </a:cubicBezTo>
                <a:cubicBezTo>
                  <a:pt x="866042" y="3663844"/>
                  <a:pt x="1084385" y="3671170"/>
                  <a:pt x="1345223" y="3647724"/>
                </a:cubicBezTo>
                <a:cubicBezTo>
                  <a:pt x="1606061" y="3624278"/>
                  <a:pt x="1948961" y="3634536"/>
                  <a:pt x="2206869" y="3524632"/>
                </a:cubicBezTo>
                <a:cubicBezTo>
                  <a:pt x="2464777" y="3414728"/>
                  <a:pt x="2667000" y="3288705"/>
                  <a:pt x="2892669" y="2988301"/>
                </a:cubicBezTo>
                <a:cubicBezTo>
                  <a:pt x="3118338" y="2687897"/>
                  <a:pt x="3362833" y="2101196"/>
                  <a:pt x="3560884" y="1722209"/>
                </a:cubicBezTo>
                <a:cubicBezTo>
                  <a:pt x="3758935" y="1343222"/>
                  <a:pt x="3812916" y="1113005"/>
                  <a:pt x="4080978" y="714380"/>
                </a:cubicBezTo>
                <a:cubicBezTo>
                  <a:pt x="4265083" y="355398"/>
                  <a:pt x="4342958" y="285397"/>
                  <a:pt x="4494915" y="0"/>
                </a:cubicBezTo>
              </a:path>
            </a:pathLst>
          </a:custGeom>
          <a:ln w="635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53641" name="Object 9"/>
          <p:cNvGraphicFramePr>
            <a:graphicFrameLocks noChangeAspect="1"/>
          </p:cNvGraphicFramePr>
          <p:nvPr/>
        </p:nvGraphicFramePr>
        <p:xfrm>
          <a:off x="0" y="1989980"/>
          <a:ext cx="45561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4" name="수식" r:id="rId15" imgW="139680" imgH="164880" progId="Equation.3">
                  <p:embed/>
                </p:oleObj>
              </mc:Choice>
              <mc:Fallback>
                <p:oleObj name="수식" r:id="rId15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9980"/>
                        <a:ext cx="455613" cy="51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그룹 4"/>
          <p:cNvGrpSpPr/>
          <p:nvPr/>
        </p:nvGrpSpPr>
        <p:grpSpPr>
          <a:xfrm>
            <a:off x="612901" y="3850620"/>
            <a:ext cx="3455377" cy="1062048"/>
            <a:chOff x="612901" y="3850620"/>
            <a:chExt cx="3455377" cy="1062048"/>
          </a:xfrm>
        </p:grpSpPr>
        <p:sp>
          <p:nvSpPr>
            <p:cNvPr id="32" name="자유형 31"/>
            <p:cNvSpPr/>
            <p:nvPr/>
          </p:nvSpPr>
          <p:spPr>
            <a:xfrm>
              <a:off x="612901" y="3850620"/>
              <a:ext cx="3455377" cy="1062048"/>
            </a:xfrm>
            <a:custGeom>
              <a:avLst/>
              <a:gdLst>
                <a:gd name="connsiteX0" fmla="*/ 0 w 3455377"/>
                <a:gd name="connsiteY0" fmla="*/ 968619 h 1003788"/>
                <a:gd name="connsiteX1" fmla="*/ 474785 w 3455377"/>
                <a:gd name="connsiteY1" fmla="*/ 951035 h 1003788"/>
                <a:gd name="connsiteX2" fmla="*/ 931985 w 3455377"/>
                <a:gd name="connsiteY2" fmla="*/ 854319 h 1003788"/>
                <a:gd name="connsiteX3" fmla="*/ 1644162 w 3455377"/>
                <a:gd name="connsiteY3" fmla="*/ 529004 h 1003788"/>
                <a:gd name="connsiteX4" fmla="*/ 2233247 w 3455377"/>
                <a:gd name="connsiteY4" fmla="*/ 194896 h 1003788"/>
                <a:gd name="connsiteX5" fmla="*/ 2628900 w 3455377"/>
                <a:gd name="connsiteY5" fmla="*/ 54219 h 1003788"/>
                <a:gd name="connsiteX6" fmla="*/ 2989385 w 3455377"/>
                <a:gd name="connsiteY6" fmla="*/ 71804 h 1003788"/>
                <a:gd name="connsiteX7" fmla="*/ 3332285 w 3455377"/>
                <a:gd name="connsiteY7" fmla="*/ 485042 h 1003788"/>
                <a:gd name="connsiteX8" fmla="*/ 3455377 w 3455377"/>
                <a:gd name="connsiteY8" fmla="*/ 1003788 h 100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5377" h="1003788">
                  <a:moveTo>
                    <a:pt x="0" y="968619"/>
                  </a:moveTo>
                  <a:cubicBezTo>
                    <a:pt x="159727" y="969352"/>
                    <a:pt x="319454" y="970085"/>
                    <a:pt x="474785" y="951035"/>
                  </a:cubicBezTo>
                  <a:cubicBezTo>
                    <a:pt x="630116" y="931985"/>
                    <a:pt x="737089" y="924657"/>
                    <a:pt x="931985" y="854319"/>
                  </a:cubicBezTo>
                  <a:cubicBezTo>
                    <a:pt x="1126881" y="783981"/>
                    <a:pt x="1427285" y="638908"/>
                    <a:pt x="1644162" y="529004"/>
                  </a:cubicBezTo>
                  <a:cubicBezTo>
                    <a:pt x="1861039" y="419100"/>
                    <a:pt x="2069124" y="274027"/>
                    <a:pt x="2233247" y="194896"/>
                  </a:cubicBezTo>
                  <a:cubicBezTo>
                    <a:pt x="2397370" y="115765"/>
                    <a:pt x="2502877" y="74734"/>
                    <a:pt x="2628900" y="54219"/>
                  </a:cubicBezTo>
                  <a:cubicBezTo>
                    <a:pt x="2754923" y="33704"/>
                    <a:pt x="2872154" y="0"/>
                    <a:pt x="2989385" y="71804"/>
                  </a:cubicBezTo>
                  <a:cubicBezTo>
                    <a:pt x="3106616" y="143608"/>
                    <a:pt x="3254620" y="329711"/>
                    <a:pt x="3332285" y="485042"/>
                  </a:cubicBezTo>
                  <a:cubicBezTo>
                    <a:pt x="3409950" y="640373"/>
                    <a:pt x="3432663" y="822080"/>
                    <a:pt x="3455377" y="1003788"/>
                  </a:cubicBezTo>
                </a:path>
              </a:pathLst>
            </a:cu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6200000" scaled="0"/>
            </a:gradFill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2230682" y="4341164"/>
              <a:ext cx="1714512" cy="4462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300" dirty="0" smtClean="0">
                  <a:latin typeface="Comic Sans MS" pitchFamily="66" charset="0"/>
                  <a:ea typeface="굴림" charset="-127"/>
                </a:rPr>
                <a:t>Anti-</a:t>
              </a:r>
              <a:r>
                <a:rPr lang="en-US" altLang="ko-KR" sz="2300" dirty="0" err="1" smtClean="0">
                  <a:latin typeface="Comic Sans MS" pitchFamily="66" charset="0"/>
                  <a:ea typeface="굴림" charset="-127"/>
                </a:rPr>
                <a:t>ferro</a:t>
              </a:r>
              <a:endParaRPr lang="en-US" altLang="ko-KR" sz="2300" dirty="0" smtClean="0">
                <a:latin typeface="Comic Sans MS" pitchFamily="66" charset="0"/>
                <a:ea typeface="굴림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4088070" y="1197892"/>
            <a:ext cx="1239715" cy="3714776"/>
            <a:chOff x="4088070" y="1197892"/>
            <a:chExt cx="1239715" cy="3714776"/>
          </a:xfrm>
        </p:grpSpPr>
        <p:sp>
          <p:nvSpPr>
            <p:cNvPr id="69" name="자유형 68"/>
            <p:cNvSpPr/>
            <p:nvPr/>
          </p:nvSpPr>
          <p:spPr>
            <a:xfrm>
              <a:off x="4088070" y="1197892"/>
              <a:ext cx="1239715" cy="3707423"/>
            </a:xfrm>
            <a:custGeom>
              <a:avLst/>
              <a:gdLst>
                <a:gd name="connsiteX0" fmla="*/ 7327 w 1239715"/>
                <a:gd name="connsiteY0" fmla="*/ 3707423 h 3707423"/>
                <a:gd name="connsiteX1" fmla="*/ 33704 w 1239715"/>
                <a:gd name="connsiteY1" fmla="*/ 3083169 h 3707423"/>
                <a:gd name="connsiteX2" fmla="*/ 209550 w 1239715"/>
                <a:gd name="connsiteY2" fmla="*/ 2028092 h 3707423"/>
                <a:gd name="connsiteX3" fmla="*/ 446943 w 1239715"/>
                <a:gd name="connsiteY3" fmla="*/ 1192823 h 3707423"/>
                <a:gd name="connsiteX4" fmla="*/ 868973 w 1239715"/>
                <a:gd name="connsiteY4" fmla="*/ 498230 h 3707423"/>
                <a:gd name="connsiteX5" fmla="*/ 1185496 w 1239715"/>
                <a:gd name="connsiteY5" fmla="*/ 23446 h 3707423"/>
                <a:gd name="connsiteX6" fmla="*/ 1194289 w 1239715"/>
                <a:gd name="connsiteY6" fmla="*/ 638907 h 3707423"/>
                <a:gd name="connsiteX7" fmla="*/ 1194289 w 1239715"/>
                <a:gd name="connsiteY7" fmla="*/ 2318238 h 3707423"/>
                <a:gd name="connsiteX8" fmla="*/ 1194289 w 1239715"/>
                <a:gd name="connsiteY8" fmla="*/ 3698630 h 370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9715" h="3707423">
                  <a:moveTo>
                    <a:pt x="7327" y="3707423"/>
                  </a:moveTo>
                  <a:cubicBezTo>
                    <a:pt x="3663" y="3535240"/>
                    <a:pt x="0" y="3363057"/>
                    <a:pt x="33704" y="3083169"/>
                  </a:cubicBezTo>
                  <a:cubicBezTo>
                    <a:pt x="67408" y="2803281"/>
                    <a:pt x="140677" y="2343150"/>
                    <a:pt x="209550" y="2028092"/>
                  </a:cubicBezTo>
                  <a:cubicBezTo>
                    <a:pt x="278423" y="1713034"/>
                    <a:pt x="337039" y="1447800"/>
                    <a:pt x="446943" y="1192823"/>
                  </a:cubicBezTo>
                  <a:cubicBezTo>
                    <a:pt x="556847" y="937846"/>
                    <a:pt x="745881" y="693126"/>
                    <a:pt x="868973" y="498230"/>
                  </a:cubicBezTo>
                  <a:cubicBezTo>
                    <a:pt x="992065" y="303334"/>
                    <a:pt x="1131277" y="0"/>
                    <a:pt x="1185496" y="23446"/>
                  </a:cubicBezTo>
                  <a:cubicBezTo>
                    <a:pt x="1239715" y="46892"/>
                    <a:pt x="1192824" y="256442"/>
                    <a:pt x="1194289" y="638907"/>
                  </a:cubicBezTo>
                  <a:cubicBezTo>
                    <a:pt x="1195755" y="1021372"/>
                    <a:pt x="1194289" y="2318238"/>
                    <a:pt x="1194289" y="2318238"/>
                  </a:cubicBezTo>
                  <a:lnTo>
                    <a:pt x="1194289" y="3698630"/>
                  </a:lnTo>
                </a:path>
              </a:pathLst>
            </a:custGeom>
            <a:gradFill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5" name="직선 연결선 54"/>
            <p:cNvCxnSpPr/>
            <p:nvPr/>
          </p:nvCxnSpPr>
          <p:spPr>
            <a:xfrm rot="5400000">
              <a:off x="3445128" y="3055280"/>
              <a:ext cx="3714776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자유형 49"/>
            <p:cNvSpPr/>
            <p:nvPr/>
          </p:nvSpPr>
          <p:spPr>
            <a:xfrm>
              <a:off x="4129824" y="1205601"/>
              <a:ext cx="1172692" cy="3707067"/>
            </a:xfrm>
            <a:custGeom>
              <a:avLst/>
              <a:gdLst>
                <a:gd name="connsiteX0" fmla="*/ 0 w 677008"/>
                <a:gd name="connsiteY0" fmla="*/ 3648807 h 3648807"/>
                <a:gd name="connsiteX1" fmla="*/ 35170 w 677008"/>
                <a:gd name="connsiteY1" fmla="*/ 2769577 h 3648807"/>
                <a:gd name="connsiteX2" fmla="*/ 211016 w 677008"/>
                <a:gd name="connsiteY2" fmla="*/ 1389184 h 3648807"/>
                <a:gd name="connsiteX3" fmla="*/ 571500 w 677008"/>
                <a:gd name="connsiteY3" fmla="*/ 298938 h 3648807"/>
                <a:gd name="connsiteX4" fmla="*/ 677008 w 677008"/>
                <a:gd name="connsiteY4" fmla="*/ 0 h 364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7008" h="3648807">
                  <a:moveTo>
                    <a:pt x="0" y="3648807"/>
                  </a:moveTo>
                  <a:cubicBezTo>
                    <a:pt x="0" y="3397494"/>
                    <a:pt x="1" y="3146181"/>
                    <a:pt x="35170" y="2769577"/>
                  </a:cubicBezTo>
                  <a:cubicBezTo>
                    <a:pt x="70339" y="2392973"/>
                    <a:pt x="121628" y="1800957"/>
                    <a:pt x="211016" y="1389184"/>
                  </a:cubicBezTo>
                  <a:cubicBezTo>
                    <a:pt x="300404" y="977411"/>
                    <a:pt x="493835" y="530469"/>
                    <a:pt x="571500" y="298938"/>
                  </a:cubicBezTo>
                  <a:cubicBezTo>
                    <a:pt x="649165" y="67407"/>
                    <a:pt x="663086" y="33703"/>
                    <a:pt x="677008" y="0"/>
                  </a:cubicBezTo>
                </a:path>
              </a:pathLst>
            </a:custGeom>
            <a:noFill/>
            <a:ln w="635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Text Box 5"/>
            <p:cNvSpPr txBox="1">
              <a:spLocks noChangeArrowheads="1"/>
            </p:cNvSpPr>
            <p:nvPr/>
          </p:nvSpPr>
          <p:spPr bwMode="auto">
            <a:xfrm>
              <a:off x="4302384" y="3841098"/>
              <a:ext cx="1000132" cy="8002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300" dirty="0" smtClean="0">
                  <a:solidFill>
                    <a:schemeClr val="bg1"/>
                  </a:solidFill>
                  <a:latin typeface="Comic Sans MS" pitchFamily="66" charset="0"/>
                  <a:ea typeface="굴림" charset="-127"/>
                </a:rPr>
                <a:t>Fermi</a:t>
              </a:r>
            </a:p>
            <a:p>
              <a:r>
                <a:rPr lang="en-US" altLang="ko-KR" sz="2300" dirty="0" smtClean="0">
                  <a:solidFill>
                    <a:schemeClr val="bg1"/>
                  </a:solidFill>
                  <a:latin typeface="Comic Sans MS" pitchFamily="66" charset="0"/>
                  <a:ea typeface="굴림" charset="-127"/>
                </a:rPr>
                <a:t>liquid</a:t>
              </a:r>
              <a:endParaRPr lang="en-US" altLang="ko-KR" sz="2300" dirty="0">
                <a:solidFill>
                  <a:schemeClr val="bg1"/>
                </a:solidFill>
                <a:latin typeface="Comic Sans MS" pitchFamily="66" charset="0"/>
                <a:ea typeface="굴림" charset="-127"/>
              </a:endParaRPr>
            </a:p>
          </p:txBody>
        </p:sp>
      </p:grp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382515" y="1484784"/>
            <a:ext cx="3761485" cy="206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직선 연결선 36"/>
          <p:cNvCxnSpPr/>
          <p:nvPr/>
        </p:nvCxnSpPr>
        <p:spPr>
          <a:xfrm>
            <a:off x="5652120" y="2492896"/>
            <a:ext cx="2160240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자유형 38"/>
          <p:cNvSpPr/>
          <p:nvPr/>
        </p:nvSpPr>
        <p:spPr>
          <a:xfrm>
            <a:off x="5652120" y="1700808"/>
            <a:ext cx="2160240" cy="1440160"/>
          </a:xfrm>
          <a:custGeom>
            <a:avLst/>
            <a:gdLst>
              <a:gd name="connsiteX0" fmla="*/ 0 w 2857500"/>
              <a:gd name="connsiteY0" fmla="*/ 1938704 h 1938704"/>
              <a:gd name="connsiteX1" fmla="*/ 386862 w 2857500"/>
              <a:gd name="connsiteY1" fmla="*/ 1894742 h 1938704"/>
              <a:gd name="connsiteX2" fmla="*/ 738554 w 2857500"/>
              <a:gd name="connsiteY2" fmla="*/ 1701311 h 1938704"/>
              <a:gd name="connsiteX3" fmla="*/ 1134208 w 2857500"/>
              <a:gd name="connsiteY3" fmla="*/ 1296865 h 1938704"/>
              <a:gd name="connsiteX4" fmla="*/ 1661746 w 2857500"/>
              <a:gd name="connsiteY4" fmla="*/ 690196 h 1938704"/>
              <a:gd name="connsiteX5" fmla="*/ 2110154 w 2857500"/>
              <a:gd name="connsiteY5" fmla="*/ 250581 h 1938704"/>
              <a:gd name="connsiteX6" fmla="*/ 2549769 w 2857500"/>
              <a:gd name="connsiteY6" fmla="*/ 39565 h 1938704"/>
              <a:gd name="connsiteX7" fmla="*/ 2857500 w 2857500"/>
              <a:gd name="connsiteY7" fmla="*/ 13188 h 193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0" h="1938704">
                <a:moveTo>
                  <a:pt x="0" y="1938704"/>
                </a:moveTo>
                <a:cubicBezTo>
                  <a:pt x="131885" y="1936506"/>
                  <a:pt x="263770" y="1934308"/>
                  <a:pt x="386862" y="1894742"/>
                </a:cubicBezTo>
                <a:cubicBezTo>
                  <a:pt x="509954" y="1855177"/>
                  <a:pt x="613996" y="1800957"/>
                  <a:pt x="738554" y="1701311"/>
                </a:cubicBezTo>
                <a:cubicBezTo>
                  <a:pt x="863112" y="1601665"/>
                  <a:pt x="980343" y="1465384"/>
                  <a:pt x="1134208" y="1296865"/>
                </a:cubicBezTo>
                <a:cubicBezTo>
                  <a:pt x="1288073" y="1128346"/>
                  <a:pt x="1499088" y="864577"/>
                  <a:pt x="1661746" y="690196"/>
                </a:cubicBezTo>
                <a:cubicBezTo>
                  <a:pt x="1824404" y="515815"/>
                  <a:pt x="1962150" y="359019"/>
                  <a:pt x="2110154" y="250581"/>
                </a:cubicBezTo>
                <a:cubicBezTo>
                  <a:pt x="2258158" y="142143"/>
                  <a:pt x="2425211" y="79131"/>
                  <a:pt x="2549769" y="39565"/>
                </a:cubicBezTo>
                <a:cubicBezTo>
                  <a:pt x="2674327" y="0"/>
                  <a:pt x="2765913" y="6594"/>
                  <a:pt x="2857500" y="13188"/>
                </a:cubicBezTo>
              </a:path>
            </a:pathLst>
          </a:cu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자유형 40"/>
          <p:cNvSpPr/>
          <p:nvPr/>
        </p:nvSpPr>
        <p:spPr>
          <a:xfrm>
            <a:off x="5652120" y="1700808"/>
            <a:ext cx="2160240" cy="720504"/>
          </a:xfrm>
          <a:custGeom>
            <a:avLst/>
            <a:gdLst>
              <a:gd name="connsiteX0" fmla="*/ 0 w 2866292"/>
              <a:gd name="connsiteY0" fmla="*/ 958361 h 971549"/>
              <a:gd name="connsiteX1" fmla="*/ 659423 w 2866292"/>
              <a:gd name="connsiteY1" fmla="*/ 967153 h 971549"/>
              <a:gd name="connsiteX2" fmla="*/ 826476 w 2866292"/>
              <a:gd name="connsiteY2" fmla="*/ 931984 h 971549"/>
              <a:gd name="connsiteX3" fmla="*/ 1116623 w 2866292"/>
              <a:gd name="connsiteY3" fmla="*/ 835269 h 971549"/>
              <a:gd name="connsiteX4" fmla="*/ 1644161 w 2866292"/>
              <a:gd name="connsiteY4" fmla="*/ 501161 h 971549"/>
              <a:gd name="connsiteX5" fmla="*/ 2338753 w 2866292"/>
              <a:gd name="connsiteY5" fmla="*/ 87923 h 971549"/>
              <a:gd name="connsiteX6" fmla="*/ 2866292 w 2866292"/>
              <a:gd name="connsiteY6" fmla="*/ 0 h 971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6292" h="971549">
                <a:moveTo>
                  <a:pt x="0" y="958361"/>
                </a:moveTo>
                <a:cubicBezTo>
                  <a:pt x="260838" y="964955"/>
                  <a:pt x="521677" y="971549"/>
                  <a:pt x="659423" y="967153"/>
                </a:cubicBezTo>
                <a:cubicBezTo>
                  <a:pt x="797169" y="962757"/>
                  <a:pt x="750276" y="953965"/>
                  <a:pt x="826476" y="931984"/>
                </a:cubicBezTo>
                <a:cubicBezTo>
                  <a:pt x="902676" y="910003"/>
                  <a:pt x="980342" y="907073"/>
                  <a:pt x="1116623" y="835269"/>
                </a:cubicBezTo>
                <a:cubicBezTo>
                  <a:pt x="1252904" y="763465"/>
                  <a:pt x="1440473" y="625719"/>
                  <a:pt x="1644161" y="501161"/>
                </a:cubicBezTo>
                <a:cubicBezTo>
                  <a:pt x="1847849" y="376603"/>
                  <a:pt x="2135065" y="171450"/>
                  <a:pt x="2338753" y="87923"/>
                </a:cubicBezTo>
                <a:cubicBezTo>
                  <a:pt x="2542441" y="4396"/>
                  <a:pt x="2704366" y="2198"/>
                  <a:pt x="2866292" y="0"/>
                </a:cubicBezTo>
              </a:path>
            </a:pathLst>
          </a:custGeom>
          <a:ln w="4699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자유형 50"/>
          <p:cNvSpPr/>
          <p:nvPr/>
        </p:nvSpPr>
        <p:spPr>
          <a:xfrm>
            <a:off x="5699464" y="2494130"/>
            <a:ext cx="2095130" cy="713173"/>
          </a:xfrm>
          <a:custGeom>
            <a:avLst/>
            <a:gdLst>
              <a:gd name="connsiteX0" fmla="*/ 0 w 2095130"/>
              <a:gd name="connsiteY0" fmla="*/ 702816 h 713173"/>
              <a:gd name="connsiteX1" fmla="*/ 301841 w 2095130"/>
              <a:gd name="connsiteY1" fmla="*/ 676183 h 713173"/>
              <a:gd name="connsiteX2" fmla="*/ 648070 w 2095130"/>
              <a:gd name="connsiteY2" fmla="*/ 480874 h 713173"/>
              <a:gd name="connsiteX3" fmla="*/ 949911 w 2095130"/>
              <a:gd name="connsiteY3" fmla="*/ 223422 h 713173"/>
              <a:gd name="connsiteX4" fmla="*/ 1438183 w 2095130"/>
              <a:gd name="connsiteY4" fmla="*/ 36990 h 713173"/>
              <a:gd name="connsiteX5" fmla="*/ 2095130 w 2095130"/>
              <a:gd name="connsiteY5" fmla="*/ 1480 h 71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5130" h="713173">
                <a:moveTo>
                  <a:pt x="0" y="702816"/>
                </a:moveTo>
                <a:cubicBezTo>
                  <a:pt x="96914" y="707994"/>
                  <a:pt x="193829" y="713173"/>
                  <a:pt x="301841" y="676183"/>
                </a:cubicBezTo>
                <a:cubicBezTo>
                  <a:pt x="409853" y="639193"/>
                  <a:pt x="540058" y="556334"/>
                  <a:pt x="648070" y="480874"/>
                </a:cubicBezTo>
                <a:cubicBezTo>
                  <a:pt x="756082" y="405414"/>
                  <a:pt x="818226" y="297403"/>
                  <a:pt x="949911" y="223422"/>
                </a:cubicBezTo>
                <a:cubicBezTo>
                  <a:pt x="1081597" y="149441"/>
                  <a:pt x="1247313" y="73980"/>
                  <a:pt x="1438183" y="36990"/>
                </a:cubicBezTo>
                <a:cubicBezTo>
                  <a:pt x="1629053" y="0"/>
                  <a:pt x="1862091" y="740"/>
                  <a:pt x="2095130" y="1480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60777" name="Object 9"/>
          <p:cNvGraphicFramePr>
            <a:graphicFrameLocks noChangeAspect="1"/>
          </p:cNvGraphicFramePr>
          <p:nvPr/>
        </p:nvGraphicFramePr>
        <p:xfrm>
          <a:off x="6012160" y="4005064"/>
          <a:ext cx="2570163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05" name="수식" r:id="rId18" imgW="914400" imgH="253800" progId="Equation.3">
                  <p:embed/>
                </p:oleObj>
              </mc:Choice>
              <mc:Fallback>
                <p:oleObj name="수식" r:id="rId18" imgW="914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4005064"/>
                        <a:ext cx="2570163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타원 48"/>
          <p:cNvSpPr/>
          <p:nvPr/>
        </p:nvSpPr>
        <p:spPr>
          <a:xfrm>
            <a:off x="3820178" y="4491953"/>
            <a:ext cx="596170" cy="57282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49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3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3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39" grpId="0" animBg="1"/>
      <p:bldP spid="41" grpId="0" animBg="1"/>
      <p:bldP spid="51" grpId="0" animBg="1"/>
      <p:bldP spid="4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300" dirty="0" smtClean="0">
                <a:latin typeface="Comic Sans MS" pitchFamily="66" charset="0"/>
              </a:rPr>
              <a:t>Spin-density-wave (Itinerant) vs. Kondo breakdown (Localized)</a:t>
            </a:r>
            <a:endParaRPr lang="ko-KR" altLang="en-US" sz="2300" dirty="0">
              <a:latin typeface="Comic Sans MS" pitchFamily="66" charset="0"/>
            </a:endParaRPr>
          </a:p>
        </p:txBody>
      </p:sp>
      <p:grpSp>
        <p:nvGrpSpPr>
          <p:cNvPr id="2" name="그룹 18"/>
          <p:cNvGrpSpPr/>
          <p:nvPr/>
        </p:nvGrpSpPr>
        <p:grpSpPr>
          <a:xfrm>
            <a:off x="164861" y="3143249"/>
            <a:ext cx="4346804" cy="2827352"/>
            <a:chOff x="164861" y="3139871"/>
            <a:chExt cx="5160771" cy="3457466"/>
          </a:xfrm>
        </p:grpSpPr>
        <p:cxnSp>
          <p:nvCxnSpPr>
            <p:cNvPr id="6" name="직선 화살표 연결선 5"/>
            <p:cNvCxnSpPr/>
            <p:nvPr/>
          </p:nvCxnSpPr>
          <p:spPr>
            <a:xfrm>
              <a:off x="664927" y="5804018"/>
              <a:ext cx="4143404" cy="1588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화살표 연결선 6"/>
            <p:cNvCxnSpPr/>
            <p:nvPr/>
          </p:nvCxnSpPr>
          <p:spPr>
            <a:xfrm rot="5400000" flipH="1" flipV="1">
              <a:off x="-646979" y="4451776"/>
              <a:ext cx="2664151" cy="4034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164861" y="3160812"/>
            <a:ext cx="476262" cy="526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77" name="수식" r:id="rId3" imgW="139680" imgH="164880" progId="Equation.3">
                    <p:embed/>
                  </p:oleObj>
                </mc:Choice>
                <mc:Fallback>
                  <p:oleObj name="수식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861" y="3160812"/>
                          <a:ext cx="476262" cy="526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0"/>
            <p:cNvGraphicFramePr>
              <a:graphicFrameLocks noChangeAspect="1"/>
            </p:cNvGraphicFramePr>
            <p:nvPr/>
          </p:nvGraphicFramePr>
          <p:xfrm>
            <a:off x="3700961" y="5935355"/>
            <a:ext cx="1624671" cy="661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78" name="수식" r:id="rId5" imgW="495000" imgH="215640" progId="Equation.3">
                    <p:embed/>
                  </p:oleObj>
                </mc:Choice>
                <mc:Fallback>
                  <p:oleObj name="수식" r:id="rId5" imgW="4950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0961" y="5935355"/>
                          <a:ext cx="1624671" cy="6619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자유형 9"/>
            <p:cNvSpPr/>
            <p:nvPr/>
          </p:nvSpPr>
          <p:spPr>
            <a:xfrm>
              <a:off x="714348" y="4143380"/>
              <a:ext cx="2450909" cy="1660638"/>
            </a:xfrm>
            <a:custGeom>
              <a:avLst/>
              <a:gdLst>
                <a:gd name="connsiteX0" fmla="*/ 0 w 3311434"/>
                <a:gd name="connsiteY0" fmla="*/ 0 h 1672046"/>
                <a:gd name="connsiteX1" fmla="*/ 822960 w 3311434"/>
                <a:gd name="connsiteY1" fmla="*/ 39189 h 1672046"/>
                <a:gd name="connsiteX2" fmla="*/ 1528355 w 3311434"/>
                <a:gd name="connsiteY2" fmla="*/ 156755 h 1672046"/>
                <a:gd name="connsiteX3" fmla="*/ 2116183 w 3311434"/>
                <a:gd name="connsiteY3" fmla="*/ 352697 h 1672046"/>
                <a:gd name="connsiteX4" fmla="*/ 2795452 w 3311434"/>
                <a:gd name="connsiteY4" fmla="*/ 809897 h 1672046"/>
                <a:gd name="connsiteX5" fmla="*/ 3226526 w 3311434"/>
                <a:gd name="connsiteY5" fmla="*/ 1397726 h 1672046"/>
                <a:gd name="connsiteX6" fmla="*/ 3304903 w 3311434"/>
                <a:gd name="connsiteY6" fmla="*/ 1672046 h 167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1434" h="1672046">
                  <a:moveTo>
                    <a:pt x="0" y="0"/>
                  </a:moveTo>
                  <a:cubicBezTo>
                    <a:pt x="284117" y="6531"/>
                    <a:pt x="568234" y="13063"/>
                    <a:pt x="822960" y="39189"/>
                  </a:cubicBezTo>
                  <a:cubicBezTo>
                    <a:pt x="1077686" y="65315"/>
                    <a:pt x="1312818" y="104504"/>
                    <a:pt x="1528355" y="156755"/>
                  </a:cubicBezTo>
                  <a:cubicBezTo>
                    <a:pt x="1743892" y="209006"/>
                    <a:pt x="1905000" y="243840"/>
                    <a:pt x="2116183" y="352697"/>
                  </a:cubicBezTo>
                  <a:cubicBezTo>
                    <a:pt x="2327366" y="461554"/>
                    <a:pt x="2610395" y="635726"/>
                    <a:pt x="2795452" y="809897"/>
                  </a:cubicBezTo>
                  <a:cubicBezTo>
                    <a:pt x="2980509" y="984069"/>
                    <a:pt x="3141618" y="1254035"/>
                    <a:pt x="3226526" y="1397726"/>
                  </a:cubicBezTo>
                  <a:cubicBezTo>
                    <a:pt x="3311434" y="1541417"/>
                    <a:pt x="3308168" y="1606731"/>
                    <a:pt x="3304903" y="1672046"/>
                  </a:cubicBezTo>
                </a:path>
              </a:pathLst>
            </a:cu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1022117" y="4535266"/>
              <a:ext cx="3833157" cy="1268752"/>
            </a:xfrm>
            <a:custGeom>
              <a:avLst/>
              <a:gdLst>
                <a:gd name="connsiteX0" fmla="*/ 0 w 3278777"/>
                <a:gd name="connsiteY0" fmla="*/ 1254034 h 1254034"/>
                <a:gd name="connsiteX1" fmla="*/ 52251 w 3278777"/>
                <a:gd name="connsiteY1" fmla="*/ 979714 h 1254034"/>
                <a:gd name="connsiteX2" fmla="*/ 195943 w 3278777"/>
                <a:gd name="connsiteY2" fmla="*/ 770709 h 1254034"/>
                <a:gd name="connsiteX3" fmla="*/ 300446 w 3278777"/>
                <a:gd name="connsiteY3" fmla="*/ 692331 h 1254034"/>
                <a:gd name="connsiteX4" fmla="*/ 718457 w 3278777"/>
                <a:gd name="connsiteY4" fmla="*/ 457200 h 1254034"/>
                <a:gd name="connsiteX5" fmla="*/ 1593669 w 3278777"/>
                <a:gd name="connsiteY5" fmla="*/ 222069 h 1254034"/>
                <a:gd name="connsiteX6" fmla="*/ 3278777 w 3278777"/>
                <a:gd name="connsiteY6" fmla="*/ 0 h 125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8777" h="1254034">
                  <a:moveTo>
                    <a:pt x="0" y="1254034"/>
                  </a:moveTo>
                  <a:cubicBezTo>
                    <a:pt x="9797" y="1157151"/>
                    <a:pt x="19594" y="1060268"/>
                    <a:pt x="52251" y="979714"/>
                  </a:cubicBezTo>
                  <a:cubicBezTo>
                    <a:pt x="84908" y="899160"/>
                    <a:pt x="154577" y="818606"/>
                    <a:pt x="195943" y="770709"/>
                  </a:cubicBezTo>
                  <a:cubicBezTo>
                    <a:pt x="237309" y="722812"/>
                    <a:pt x="213360" y="744583"/>
                    <a:pt x="300446" y="692331"/>
                  </a:cubicBezTo>
                  <a:cubicBezTo>
                    <a:pt x="387532" y="640080"/>
                    <a:pt x="502920" y="535577"/>
                    <a:pt x="718457" y="457200"/>
                  </a:cubicBezTo>
                  <a:cubicBezTo>
                    <a:pt x="933994" y="378823"/>
                    <a:pt x="1166949" y="298269"/>
                    <a:pt x="1593669" y="222069"/>
                  </a:cubicBezTo>
                  <a:cubicBezTo>
                    <a:pt x="2020389" y="145869"/>
                    <a:pt x="2649583" y="72934"/>
                    <a:pt x="3278777" y="0"/>
                  </a:cubicBezTo>
                </a:path>
              </a:pathLst>
            </a:custGeom>
            <a:ln w="635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1785918" y="5143512"/>
            <a:ext cx="1000132" cy="639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79" name="수식" r:id="rId7" imgW="241200" imgH="164880" progId="Equation.3">
                    <p:embed/>
                  </p:oleObj>
                </mc:Choice>
                <mc:Fallback>
                  <p:oleObj name="수식" r:id="rId7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918" y="5143512"/>
                          <a:ext cx="1000132" cy="639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3643306" y="5143512"/>
            <a:ext cx="1000125" cy="639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80" name="수식" r:id="rId9" imgW="241200" imgH="164880" progId="Equation.3">
                    <p:embed/>
                  </p:oleObj>
                </mc:Choice>
                <mc:Fallback>
                  <p:oleObj name="수식" r:id="rId9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3306" y="5143512"/>
                          <a:ext cx="1000125" cy="6397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자유형 17"/>
            <p:cNvSpPr/>
            <p:nvPr/>
          </p:nvSpPr>
          <p:spPr>
            <a:xfrm>
              <a:off x="3181082" y="4357694"/>
              <a:ext cx="1748108" cy="1437799"/>
            </a:xfrm>
            <a:custGeom>
              <a:avLst/>
              <a:gdLst>
                <a:gd name="connsiteX0" fmla="*/ 0 w 1313645"/>
                <a:gd name="connsiteY0" fmla="*/ 1043189 h 1043189"/>
                <a:gd name="connsiteX1" fmla="*/ 180304 w 1313645"/>
                <a:gd name="connsiteY1" fmla="*/ 605307 h 1043189"/>
                <a:gd name="connsiteX2" fmla="*/ 605307 w 1313645"/>
                <a:gd name="connsiteY2" fmla="*/ 270457 h 1043189"/>
                <a:gd name="connsiteX3" fmla="*/ 1313645 w 1313645"/>
                <a:gd name="connsiteY3" fmla="*/ 0 h 104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3645" h="1043189">
                  <a:moveTo>
                    <a:pt x="0" y="1043189"/>
                  </a:moveTo>
                  <a:cubicBezTo>
                    <a:pt x="39710" y="888642"/>
                    <a:pt x="79420" y="734096"/>
                    <a:pt x="180304" y="605307"/>
                  </a:cubicBezTo>
                  <a:cubicBezTo>
                    <a:pt x="281189" y="476518"/>
                    <a:pt x="416417" y="371341"/>
                    <a:pt x="605307" y="270457"/>
                  </a:cubicBezTo>
                  <a:cubicBezTo>
                    <a:pt x="794197" y="169573"/>
                    <a:pt x="1053921" y="84786"/>
                    <a:pt x="1313645" y="0"/>
                  </a:cubicBezTo>
                </a:path>
              </a:pathLst>
            </a:custGeom>
            <a:ln w="635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34"/>
          <p:cNvGrpSpPr/>
          <p:nvPr/>
        </p:nvGrpSpPr>
        <p:grpSpPr>
          <a:xfrm>
            <a:off x="4572000" y="3143248"/>
            <a:ext cx="4394221" cy="2830529"/>
            <a:chOff x="4429124" y="3143248"/>
            <a:chExt cx="4539025" cy="2885263"/>
          </a:xfrm>
        </p:grpSpPr>
        <p:cxnSp>
          <p:nvCxnSpPr>
            <p:cNvPr id="21" name="직선 화살표 연결선 20"/>
            <p:cNvCxnSpPr/>
            <p:nvPr/>
          </p:nvCxnSpPr>
          <p:spPr>
            <a:xfrm>
              <a:off x="4871487" y="5360160"/>
              <a:ext cx="3665294" cy="133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화살표 연결선 21"/>
            <p:cNvCxnSpPr/>
            <p:nvPr/>
          </p:nvCxnSpPr>
          <p:spPr>
            <a:xfrm rot="16200000" flipV="1">
              <a:off x="3756163" y="4244837"/>
              <a:ext cx="2216914" cy="1373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3" name="Object 9"/>
            <p:cNvGraphicFramePr>
              <a:graphicFrameLocks noChangeAspect="1"/>
            </p:cNvGraphicFramePr>
            <p:nvPr/>
          </p:nvGraphicFramePr>
          <p:xfrm>
            <a:off x="4429124" y="3143248"/>
            <a:ext cx="421306" cy="4412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81" name="수식" r:id="rId11" imgW="139680" imgH="164880" progId="Equation.3">
                    <p:embed/>
                  </p:oleObj>
                </mc:Choice>
                <mc:Fallback>
                  <p:oleObj name="수식" r:id="rId11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9124" y="3143248"/>
                          <a:ext cx="421306" cy="4412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0"/>
            <p:cNvGraphicFramePr>
              <a:graphicFrameLocks noChangeAspect="1"/>
            </p:cNvGraphicFramePr>
            <p:nvPr/>
          </p:nvGraphicFramePr>
          <p:xfrm>
            <a:off x="7528393" y="5473469"/>
            <a:ext cx="1439756" cy="5550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82" name="수식" r:id="rId12" imgW="495000" imgH="215640" progId="Equation.3">
                    <p:embed/>
                  </p:oleObj>
                </mc:Choice>
                <mc:Fallback>
                  <p:oleObj name="수식" r:id="rId12" imgW="4950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8393" y="5473469"/>
                          <a:ext cx="1439756" cy="5550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자유형 24"/>
            <p:cNvSpPr/>
            <p:nvPr/>
          </p:nvSpPr>
          <p:spPr>
            <a:xfrm>
              <a:off x="4915205" y="3967348"/>
              <a:ext cx="2168097" cy="1392812"/>
            </a:xfrm>
            <a:custGeom>
              <a:avLst/>
              <a:gdLst>
                <a:gd name="connsiteX0" fmla="*/ 0 w 3311434"/>
                <a:gd name="connsiteY0" fmla="*/ 0 h 1672046"/>
                <a:gd name="connsiteX1" fmla="*/ 822960 w 3311434"/>
                <a:gd name="connsiteY1" fmla="*/ 39189 h 1672046"/>
                <a:gd name="connsiteX2" fmla="*/ 1528355 w 3311434"/>
                <a:gd name="connsiteY2" fmla="*/ 156755 h 1672046"/>
                <a:gd name="connsiteX3" fmla="*/ 2116183 w 3311434"/>
                <a:gd name="connsiteY3" fmla="*/ 352697 h 1672046"/>
                <a:gd name="connsiteX4" fmla="*/ 2795452 w 3311434"/>
                <a:gd name="connsiteY4" fmla="*/ 809897 h 1672046"/>
                <a:gd name="connsiteX5" fmla="*/ 3226526 w 3311434"/>
                <a:gd name="connsiteY5" fmla="*/ 1397726 h 1672046"/>
                <a:gd name="connsiteX6" fmla="*/ 3304903 w 3311434"/>
                <a:gd name="connsiteY6" fmla="*/ 1672046 h 167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1434" h="1672046">
                  <a:moveTo>
                    <a:pt x="0" y="0"/>
                  </a:moveTo>
                  <a:cubicBezTo>
                    <a:pt x="284117" y="6531"/>
                    <a:pt x="568234" y="13063"/>
                    <a:pt x="822960" y="39189"/>
                  </a:cubicBezTo>
                  <a:cubicBezTo>
                    <a:pt x="1077686" y="65315"/>
                    <a:pt x="1312818" y="104504"/>
                    <a:pt x="1528355" y="156755"/>
                  </a:cubicBezTo>
                  <a:cubicBezTo>
                    <a:pt x="1743892" y="209006"/>
                    <a:pt x="1905000" y="243840"/>
                    <a:pt x="2116183" y="352697"/>
                  </a:cubicBezTo>
                  <a:cubicBezTo>
                    <a:pt x="2327366" y="461554"/>
                    <a:pt x="2610395" y="635726"/>
                    <a:pt x="2795452" y="809897"/>
                  </a:cubicBezTo>
                  <a:cubicBezTo>
                    <a:pt x="2980509" y="984069"/>
                    <a:pt x="3141618" y="1254035"/>
                    <a:pt x="3226526" y="1397726"/>
                  </a:cubicBezTo>
                  <a:cubicBezTo>
                    <a:pt x="3311434" y="1541417"/>
                    <a:pt x="3308168" y="1606731"/>
                    <a:pt x="3304903" y="1672046"/>
                  </a:cubicBezTo>
                </a:path>
              </a:pathLst>
            </a:cu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7072331" y="4296031"/>
              <a:ext cx="1505976" cy="1061795"/>
            </a:xfrm>
            <a:custGeom>
              <a:avLst/>
              <a:gdLst>
                <a:gd name="connsiteX0" fmla="*/ 0 w 3278777"/>
                <a:gd name="connsiteY0" fmla="*/ 1254034 h 1254034"/>
                <a:gd name="connsiteX1" fmla="*/ 52251 w 3278777"/>
                <a:gd name="connsiteY1" fmla="*/ 979714 h 1254034"/>
                <a:gd name="connsiteX2" fmla="*/ 195943 w 3278777"/>
                <a:gd name="connsiteY2" fmla="*/ 770709 h 1254034"/>
                <a:gd name="connsiteX3" fmla="*/ 300446 w 3278777"/>
                <a:gd name="connsiteY3" fmla="*/ 692331 h 1254034"/>
                <a:gd name="connsiteX4" fmla="*/ 718457 w 3278777"/>
                <a:gd name="connsiteY4" fmla="*/ 457200 h 1254034"/>
                <a:gd name="connsiteX5" fmla="*/ 1593669 w 3278777"/>
                <a:gd name="connsiteY5" fmla="*/ 222069 h 1254034"/>
                <a:gd name="connsiteX6" fmla="*/ 3278777 w 3278777"/>
                <a:gd name="connsiteY6" fmla="*/ 0 h 125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8777" h="1254034">
                  <a:moveTo>
                    <a:pt x="0" y="1254034"/>
                  </a:moveTo>
                  <a:cubicBezTo>
                    <a:pt x="9797" y="1157151"/>
                    <a:pt x="19594" y="1060268"/>
                    <a:pt x="52251" y="979714"/>
                  </a:cubicBezTo>
                  <a:cubicBezTo>
                    <a:pt x="84908" y="899160"/>
                    <a:pt x="154577" y="818606"/>
                    <a:pt x="195943" y="770709"/>
                  </a:cubicBezTo>
                  <a:cubicBezTo>
                    <a:pt x="237309" y="722812"/>
                    <a:pt x="213360" y="744583"/>
                    <a:pt x="300446" y="692331"/>
                  </a:cubicBezTo>
                  <a:cubicBezTo>
                    <a:pt x="387532" y="640080"/>
                    <a:pt x="502920" y="535577"/>
                    <a:pt x="718457" y="457200"/>
                  </a:cubicBezTo>
                  <a:cubicBezTo>
                    <a:pt x="933994" y="378823"/>
                    <a:pt x="1166949" y="298269"/>
                    <a:pt x="1593669" y="222069"/>
                  </a:cubicBezTo>
                  <a:cubicBezTo>
                    <a:pt x="2020389" y="145869"/>
                    <a:pt x="2649583" y="72934"/>
                    <a:pt x="3278777" y="0"/>
                  </a:cubicBezTo>
                </a:path>
              </a:pathLst>
            </a:custGeom>
            <a:ln w="635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27" name="Object 11"/>
            <p:cNvGraphicFramePr>
              <a:graphicFrameLocks noChangeAspect="1"/>
            </p:cNvGraphicFramePr>
            <p:nvPr/>
          </p:nvGraphicFramePr>
          <p:xfrm>
            <a:off x="5863126" y="4806180"/>
            <a:ext cx="884726" cy="536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83" name="수식" r:id="rId14" imgW="241200" imgH="164880" progId="Equation.3">
                    <p:embed/>
                  </p:oleObj>
                </mc:Choice>
                <mc:Fallback>
                  <p:oleObj name="수식" r:id="rId14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63126" y="4806180"/>
                          <a:ext cx="884726" cy="5362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12"/>
            <p:cNvGraphicFramePr>
              <a:graphicFrameLocks noChangeAspect="1"/>
            </p:cNvGraphicFramePr>
            <p:nvPr/>
          </p:nvGraphicFramePr>
          <p:xfrm>
            <a:off x="7506189" y="4806180"/>
            <a:ext cx="884720" cy="536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384" name="수식" r:id="rId15" imgW="241200" imgH="164880" progId="Equation.3">
                    <p:embed/>
                  </p:oleObj>
                </mc:Choice>
                <mc:Fallback>
                  <p:oleObj name="수식" r:id="rId15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6189" y="4806180"/>
                          <a:ext cx="884720" cy="5365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9212" name="Object 12"/>
          <p:cNvGraphicFramePr>
            <a:graphicFrameLocks noChangeAspect="1"/>
          </p:cNvGraphicFramePr>
          <p:nvPr/>
        </p:nvGraphicFramePr>
        <p:xfrm>
          <a:off x="2082800" y="3214688"/>
          <a:ext cx="1550988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5" name="수식" r:id="rId16" imgW="482400" imgH="215640" progId="Equation.3">
                  <p:embed/>
                </p:oleObj>
              </mc:Choice>
              <mc:Fallback>
                <p:oleObj name="수식" r:id="rId16" imgW="4824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3214688"/>
                        <a:ext cx="1550988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3" name="Object 13"/>
          <p:cNvGraphicFramePr>
            <a:graphicFrameLocks noChangeAspect="1"/>
          </p:cNvGraphicFramePr>
          <p:nvPr/>
        </p:nvGraphicFramePr>
        <p:xfrm>
          <a:off x="6196013" y="3214688"/>
          <a:ext cx="175577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6" name="수식" r:id="rId18" imgW="545760" imgH="215640" progId="Equation.3">
                  <p:embed/>
                </p:oleObj>
              </mc:Choice>
              <mc:Fallback>
                <p:oleObj name="수식" r:id="rId18" imgW="5457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013" y="3214688"/>
                        <a:ext cx="1755775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타원 37"/>
          <p:cNvSpPr/>
          <p:nvPr/>
        </p:nvSpPr>
        <p:spPr>
          <a:xfrm>
            <a:off x="2428860" y="5072074"/>
            <a:ext cx="500066" cy="5000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타원 38"/>
          <p:cNvSpPr/>
          <p:nvPr/>
        </p:nvSpPr>
        <p:spPr>
          <a:xfrm>
            <a:off x="6786578" y="5214950"/>
            <a:ext cx="714380" cy="35719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6572264" y="5214950"/>
            <a:ext cx="714380" cy="3571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6858016" y="5214950"/>
            <a:ext cx="714380" cy="35719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4110" name="Object 14"/>
          <p:cNvGraphicFramePr>
            <a:graphicFrameLocks noChangeAspect="1"/>
          </p:cNvGraphicFramePr>
          <p:nvPr/>
        </p:nvGraphicFramePr>
        <p:xfrm>
          <a:off x="795338" y="3663950"/>
          <a:ext cx="7778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7" name="수식" r:id="rId20" imgW="241200" imgH="215640" progId="Equation.3">
                  <p:embed/>
                </p:oleObj>
              </mc:Choice>
              <mc:Fallback>
                <p:oleObj name="수식" r:id="rId20" imgW="241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338" y="3663950"/>
                        <a:ext cx="7778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15"/>
          <p:cNvGraphicFramePr>
            <a:graphicFrameLocks noChangeAspect="1"/>
          </p:cNvGraphicFramePr>
          <p:nvPr/>
        </p:nvGraphicFramePr>
        <p:xfrm>
          <a:off x="2500298" y="4143380"/>
          <a:ext cx="776288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8" name="수식" r:id="rId22" imgW="241200" imgH="215640" progId="Equation.3">
                  <p:embed/>
                </p:oleObj>
              </mc:Choice>
              <mc:Fallback>
                <p:oleObj name="수식" r:id="rId22" imgW="241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4143380"/>
                        <a:ext cx="776288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2" name="Object 16"/>
          <p:cNvGraphicFramePr>
            <a:graphicFrameLocks noChangeAspect="1"/>
          </p:cNvGraphicFramePr>
          <p:nvPr/>
        </p:nvGraphicFramePr>
        <p:xfrm>
          <a:off x="5143504" y="3714752"/>
          <a:ext cx="7778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9" name="수식" r:id="rId24" imgW="241200" imgH="215640" progId="Equation.3">
                  <p:embed/>
                </p:oleObj>
              </mc:Choice>
              <mc:Fallback>
                <p:oleObj name="수식" r:id="rId24" imgW="241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3714752"/>
                        <a:ext cx="7778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3" name="Object 17"/>
          <p:cNvGraphicFramePr>
            <a:graphicFrameLocks noChangeAspect="1"/>
          </p:cNvGraphicFramePr>
          <p:nvPr/>
        </p:nvGraphicFramePr>
        <p:xfrm>
          <a:off x="7786710" y="4143380"/>
          <a:ext cx="776287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0" name="수식" r:id="rId25" imgW="241200" imgH="215640" progId="Equation.3">
                  <p:embed/>
                </p:oleObj>
              </mc:Choice>
              <mc:Fallback>
                <p:oleObj name="수식" r:id="rId25" imgW="241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710" y="4143380"/>
                        <a:ext cx="776287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38" name="Picture 18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92767" y="2714620"/>
            <a:ext cx="4307795" cy="331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39" name="Picture 19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572000" y="2714620"/>
            <a:ext cx="43719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35540" name="Object 20"/>
          <p:cNvGraphicFramePr>
            <a:graphicFrameLocks noChangeAspect="1"/>
          </p:cNvGraphicFramePr>
          <p:nvPr/>
        </p:nvGraphicFramePr>
        <p:xfrm>
          <a:off x="7452320" y="3356992"/>
          <a:ext cx="9683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1" name="수식" r:id="rId28" imgW="342720" imgH="177480" progId="Equation.3">
                  <p:embed/>
                </p:oleObj>
              </mc:Choice>
              <mc:Fallback>
                <p:oleObj name="수식" r:id="rId28" imgW="342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20" y="3356992"/>
                        <a:ext cx="968375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자유형 49"/>
          <p:cNvSpPr/>
          <p:nvPr/>
        </p:nvSpPr>
        <p:spPr>
          <a:xfrm>
            <a:off x="6884377" y="4510454"/>
            <a:ext cx="1951892" cy="1107831"/>
          </a:xfrm>
          <a:custGeom>
            <a:avLst/>
            <a:gdLst>
              <a:gd name="connsiteX0" fmla="*/ 0 w 1951892"/>
              <a:gd name="connsiteY0" fmla="*/ 1107831 h 1107831"/>
              <a:gd name="connsiteX1" fmla="*/ 369277 w 1951892"/>
              <a:gd name="connsiteY1" fmla="*/ 685800 h 1107831"/>
              <a:gd name="connsiteX2" fmla="*/ 720969 w 1951892"/>
              <a:gd name="connsiteY2" fmla="*/ 369277 h 1107831"/>
              <a:gd name="connsiteX3" fmla="*/ 1195754 w 1951892"/>
              <a:gd name="connsiteY3" fmla="*/ 158261 h 1107831"/>
              <a:gd name="connsiteX4" fmla="*/ 1951892 w 1951892"/>
              <a:gd name="connsiteY4" fmla="*/ 0 h 110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1892" h="1107831">
                <a:moveTo>
                  <a:pt x="0" y="1107831"/>
                </a:moveTo>
                <a:cubicBezTo>
                  <a:pt x="124558" y="958361"/>
                  <a:pt x="249116" y="808892"/>
                  <a:pt x="369277" y="685800"/>
                </a:cubicBezTo>
                <a:cubicBezTo>
                  <a:pt x="489438" y="562708"/>
                  <a:pt x="583223" y="457200"/>
                  <a:pt x="720969" y="369277"/>
                </a:cubicBezTo>
                <a:cubicBezTo>
                  <a:pt x="858715" y="281354"/>
                  <a:pt x="990600" y="219807"/>
                  <a:pt x="1195754" y="158261"/>
                </a:cubicBezTo>
                <a:cubicBezTo>
                  <a:pt x="1400908" y="96715"/>
                  <a:pt x="1676400" y="48357"/>
                  <a:pt x="1951892" y="0"/>
                </a:cubicBezTo>
              </a:path>
            </a:pathLst>
          </a:custGeom>
          <a:ln w="6350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3" name="직선 연결선 52"/>
          <p:cNvCxnSpPr/>
          <p:nvPr/>
        </p:nvCxnSpPr>
        <p:spPr>
          <a:xfrm>
            <a:off x="467544" y="3284984"/>
            <a:ext cx="396044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자유형 47"/>
          <p:cNvSpPr/>
          <p:nvPr/>
        </p:nvSpPr>
        <p:spPr>
          <a:xfrm>
            <a:off x="509954" y="2963008"/>
            <a:ext cx="3894992" cy="1582615"/>
          </a:xfrm>
          <a:custGeom>
            <a:avLst/>
            <a:gdLst>
              <a:gd name="connsiteX0" fmla="*/ 0 w 3894992"/>
              <a:gd name="connsiteY0" fmla="*/ 1582615 h 1582615"/>
              <a:gd name="connsiteX1" fmla="*/ 1125415 w 3894992"/>
              <a:gd name="connsiteY1" fmla="*/ 1213338 h 1582615"/>
              <a:gd name="connsiteX2" fmla="*/ 2514600 w 3894992"/>
              <a:gd name="connsiteY2" fmla="*/ 685800 h 1582615"/>
              <a:gd name="connsiteX3" fmla="*/ 3894992 w 3894992"/>
              <a:gd name="connsiteY3" fmla="*/ 0 h 1582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4992" h="1582615">
                <a:moveTo>
                  <a:pt x="0" y="1582615"/>
                </a:moveTo>
                <a:cubicBezTo>
                  <a:pt x="353157" y="1472711"/>
                  <a:pt x="706315" y="1362807"/>
                  <a:pt x="1125415" y="1213338"/>
                </a:cubicBezTo>
                <a:cubicBezTo>
                  <a:pt x="1544515" y="1063869"/>
                  <a:pt x="2053004" y="888023"/>
                  <a:pt x="2514600" y="685800"/>
                </a:cubicBezTo>
                <a:cubicBezTo>
                  <a:pt x="2976196" y="483577"/>
                  <a:pt x="3435594" y="241788"/>
                  <a:pt x="3894992" y="0"/>
                </a:cubicBezTo>
              </a:path>
            </a:pathLst>
          </a:custGeom>
          <a:ln w="6350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611560" y="2780928"/>
            <a:ext cx="64807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>
            <a:off x="3707904" y="2708920"/>
            <a:ext cx="36004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2363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75843"/>
              </p:ext>
            </p:extLst>
          </p:nvPr>
        </p:nvGraphicFramePr>
        <p:xfrm>
          <a:off x="2533650" y="2770188"/>
          <a:ext cx="4064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" name="수식" r:id="rId30" imgW="228600" imgH="241200" progId="Equation.3">
                  <p:embed/>
                </p:oleObj>
              </mc:Choice>
              <mc:Fallback>
                <p:oleObj name="수식" r:id="rId30" imgW="228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2770188"/>
                        <a:ext cx="406400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3636" name="Object 20"/>
          <p:cNvGraphicFramePr>
            <a:graphicFrameLocks noChangeAspect="1"/>
          </p:cNvGraphicFramePr>
          <p:nvPr/>
        </p:nvGraphicFramePr>
        <p:xfrm>
          <a:off x="4067944" y="3212976"/>
          <a:ext cx="553021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3" name="수식" r:id="rId32" imgW="190440" imgH="190440" progId="Equation.3">
                  <p:embed/>
                </p:oleObj>
              </mc:Choice>
              <mc:Fallback>
                <p:oleObj name="수식" r:id="rId32" imgW="19044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212976"/>
                        <a:ext cx="553021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자유형 56"/>
          <p:cNvSpPr/>
          <p:nvPr/>
        </p:nvSpPr>
        <p:spPr>
          <a:xfrm>
            <a:off x="4932040" y="2420888"/>
            <a:ext cx="3868616" cy="782515"/>
          </a:xfrm>
          <a:custGeom>
            <a:avLst/>
            <a:gdLst>
              <a:gd name="connsiteX0" fmla="*/ 0 w 3868616"/>
              <a:gd name="connsiteY0" fmla="*/ 782515 h 782515"/>
              <a:gd name="connsiteX1" fmla="*/ 984739 w 3868616"/>
              <a:gd name="connsiteY1" fmla="*/ 492369 h 782515"/>
              <a:gd name="connsiteX2" fmla="*/ 2646485 w 3868616"/>
              <a:gd name="connsiteY2" fmla="*/ 184638 h 782515"/>
              <a:gd name="connsiteX3" fmla="*/ 3868616 w 3868616"/>
              <a:gd name="connsiteY3" fmla="*/ 0 h 78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8616" h="782515">
                <a:moveTo>
                  <a:pt x="0" y="782515"/>
                </a:moveTo>
                <a:cubicBezTo>
                  <a:pt x="271829" y="687265"/>
                  <a:pt x="543658" y="592015"/>
                  <a:pt x="984739" y="492369"/>
                </a:cubicBezTo>
                <a:cubicBezTo>
                  <a:pt x="1425820" y="392723"/>
                  <a:pt x="2165839" y="266699"/>
                  <a:pt x="2646485" y="184638"/>
                </a:cubicBezTo>
                <a:cubicBezTo>
                  <a:pt x="3127131" y="102577"/>
                  <a:pt x="3497873" y="51288"/>
                  <a:pt x="3868616" y="0"/>
                </a:cubicBezTo>
              </a:path>
            </a:pathLst>
          </a:cu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2363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29175"/>
              </p:ext>
            </p:extLst>
          </p:nvPr>
        </p:nvGraphicFramePr>
        <p:xfrm>
          <a:off x="6565900" y="2265363"/>
          <a:ext cx="40322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4" name="수식" r:id="rId34" imgW="228600" imgH="241200" progId="Equation.3">
                  <p:embed/>
                </p:oleObj>
              </mc:Choice>
              <mc:Fallback>
                <p:oleObj name="수식" r:id="rId34" imgW="228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2265363"/>
                        <a:ext cx="403225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자유형 53"/>
          <p:cNvSpPr/>
          <p:nvPr/>
        </p:nvSpPr>
        <p:spPr>
          <a:xfrm>
            <a:off x="465992" y="2505808"/>
            <a:ext cx="3868616" cy="782515"/>
          </a:xfrm>
          <a:custGeom>
            <a:avLst/>
            <a:gdLst>
              <a:gd name="connsiteX0" fmla="*/ 0 w 3868616"/>
              <a:gd name="connsiteY0" fmla="*/ 782515 h 782515"/>
              <a:gd name="connsiteX1" fmla="*/ 984739 w 3868616"/>
              <a:gd name="connsiteY1" fmla="*/ 492369 h 782515"/>
              <a:gd name="connsiteX2" fmla="*/ 2646485 w 3868616"/>
              <a:gd name="connsiteY2" fmla="*/ 184638 h 782515"/>
              <a:gd name="connsiteX3" fmla="*/ 3868616 w 3868616"/>
              <a:gd name="connsiteY3" fmla="*/ 0 h 78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8616" h="782515">
                <a:moveTo>
                  <a:pt x="0" y="782515"/>
                </a:moveTo>
                <a:cubicBezTo>
                  <a:pt x="271829" y="687265"/>
                  <a:pt x="543658" y="592015"/>
                  <a:pt x="984739" y="492369"/>
                </a:cubicBezTo>
                <a:cubicBezTo>
                  <a:pt x="1425820" y="392723"/>
                  <a:pt x="2165839" y="266699"/>
                  <a:pt x="2646485" y="184638"/>
                </a:cubicBezTo>
                <a:cubicBezTo>
                  <a:pt x="3127131" y="102577"/>
                  <a:pt x="3497873" y="51288"/>
                  <a:pt x="3868616" y="0"/>
                </a:cubicBezTo>
              </a:path>
            </a:pathLst>
          </a:cu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자유형 57"/>
          <p:cNvSpPr/>
          <p:nvPr/>
        </p:nvSpPr>
        <p:spPr>
          <a:xfrm>
            <a:off x="2470638" y="4869160"/>
            <a:ext cx="1957346" cy="740333"/>
          </a:xfrm>
          <a:custGeom>
            <a:avLst/>
            <a:gdLst>
              <a:gd name="connsiteX0" fmla="*/ 0 w 1960685"/>
              <a:gd name="connsiteY0" fmla="*/ 712177 h 712177"/>
              <a:gd name="connsiteX1" fmla="*/ 465993 w 1960685"/>
              <a:gd name="connsiteY1" fmla="*/ 536331 h 712177"/>
              <a:gd name="connsiteX2" fmla="*/ 1336431 w 1960685"/>
              <a:gd name="connsiteY2" fmla="*/ 211016 h 712177"/>
              <a:gd name="connsiteX3" fmla="*/ 1960685 w 1960685"/>
              <a:gd name="connsiteY3" fmla="*/ 0 h 71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0685" h="712177">
                <a:moveTo>
                  <a:pt x="0" y="712177"/>
                </a:moveTo>
                <a:lnTo>
                  <a:pt x="465993" y="536331"/>
                </a:lnTo>
                <a:lnTo>
                  <a:pt x="1336431" y="211016"/>
                </a:lnTo>
                <a:cubicBezTo>
                  <a:pt x="1585546" y="121628"/>
                  <a:pt x="1773115" y="60814"/>
                  <a:pt x="1960685" y="0"/>
                </a:cubicBezTo>
              </a:path>
            </a:pathLst>
          </a:custGeom>
          <a:ln w="63500">
            <a:solidFill>
              <a:srgbClr val="99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>
            <a:off x="6876256" y="5229200"/>
            <a:ext cx="2016224" cy="424145"/>
          </a:xfrm>
          <a:custGeom>
            <a:avLst/>
            <a:gdLst>
              <a:gd name="connsiteX0" fmla="*/ 0 w 1960685"/>
              <a:gd name="connsiteY0" fmla="*/ 712177 h 712177"/>
              <a:gd name="connsiteX1" fmla="*/ 465993 w 1960685"/>
              <a:gd name="connsiteY1" fmla="*/ 536331 h 712177"/>
              <a:gd name="connsiteX2" fmla="*/ 1336431 w 1960685"/>
              <a:gd name="connsiteY2" fmla="*/ 211016 h 712177"/>
              <a:gd name="connsiteX3" fmla="*/ 1960685 w 1960685"/>
              <a:gd name="connsiteY3" fmla="*/ 0 h 71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0685" h="712177">
                <a:moveTo>
                  <a:pt x="0" y="712177"/>
                </a:moveTo>
                <a:lnTo>
                  <a:pt x="465993" y="536331"/>
                </a:lnTo>
                <a:lnTo>
                  <a:pt x="1336431" y="211016"/>
                </a:lnTo>
                <a:cubicBezTo>
                  <a:pt x="1585546" y="121628"/>
                  <a:pt x="1773115" y="60814"/>
                  <a:pt x="1960685" y="0"/>
                </a:cubicBezTo>
              </a:path>
            </a:pathLst>
          </a:custGeom>
          <a:ln w="63500">
            <a:solidFill>
              <a:srgbClr val="99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472223"/>
              </p:ext>
            </p:extLst>
          </p:nvPr>
        </p:nvGraphicFramePr>
        <p:xfrm>
          <a:off x="8201025" y="2110737"/>
          <a:ext cx="7429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5" name="수식" r:id="rId36" imgW="419040" imgH="203040" progId="Equation.3">
                  <p:embed/>
                </p:oleObj>
              </mc:Choice>
              <mc:Fallback>
                <p:oleObj name="수식" r:id="rId36" imgW="4190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1025" y="2110737"/>
                        <a:ext cx="7429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538968"/>
              </p:ext>
            </p:extLst>
          </p:nvPr>
        </p:nvGraphicFramePr>
        <p:xfrm>
          <a:off x="7812360" y="4204411"/>
          <a:ext cx="40481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6" name="수식" r:id="rId38" imgW="228600" imgH="228600" progId="Equation.3">
                  <p:embed/>
                </p:oleObj>
              </mc:Choice>
              <mc:Fallback>
                <p:oleObj name="수식" r:id="rId3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360" y="4204411"/>
                        <a:ext cx="404812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제목 1"/>
          <p:cNvSpPr txBox="1">
            <a:spLocks/>
          </p:cNvSpPr>
          <p:nvPr/>
        </p:nvSpPr>
        <p:spPr>
          <a:xfrm>
            <a:off x="436554" y="6130816"/>
            <a:ext cx="3820220" cy="61890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“Hertz-Moriya-Millis”</a:t>
            </a:r>
            <a:endParaRPr lang="ko-KR" altLang="en-US" sz="3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제목 1"/>
          <p:cNvSpPr txBox="1">
            <a:spLocks/>
          </p:cNvSpPr>
          <p:nvPr/>
        </p:nvSpPr>
        <p:spPr>
          <a:xfrm>
            <a:off x="4572000" y="6130816"/>
            <a:ext cx="4371975" cy="61890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“Mott transition” involved</a:t>
            </a:r>
            <a:endParaRPr lang="ko-KR" altLang="en-US" sz="3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제목 1"/>
          <p:cNvSpPr txBox="1">
            <a:spLocks/>
          </p:cNvSpPr>
          <p:nvPr/>
        </p:nvSpPr>
        <p:spPr>
          <a:xfrm>
            <a:off x="0" y="0"/>
            <a:ext cx="9144000" cy="1142984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Putting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quantum criticality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into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Mott transition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23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23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3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23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3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3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23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23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23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8" grpId="0" animBg="1"/>
      <p:bldP spid="57" grpId="0" animBg="1"/>
      <p:bldP spid="54" grpId="0" animBg="1"/>
      <p:bldP spid="58" grpId="0" animBg="1"/>
      <p:bldP spid="59" grpId="0" animBg="1"/>
      <p:bldP spid="52" grpId="0" animBg="1"/>
      <p:bldP spid="6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01" y="27027"/>
            <a:ext cx="8892595" cy="65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2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4786314" y="5643578"/>
          <a:ext cx="42227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1" name="수식" r:id="rId3" imgW="1701720" imgH="431640" progId="Equation.3">
                  <p:embed/>
                </p:oleObj>
              </mc:Choice>
              <mc:Fallback>
                <p:oleObj name="수식" r:id="rId3" imgW="17017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5643578"/>
                        <a:ext cx="42227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E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42844" y="5786454"/>
            <a:ext cx="4357718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 dirty="0" smtClean="0">
                <a:latin typeface="Comic Sans MS" pitchFamily="66" charset="0"/>
                <a:sym typeface="Wingdings" pitchFamily="2" charset="2"/>
              </a:rPr>
              <a:t>A review paper : G. </a:t>
            </a:r>
            <a:r>
              <a:rPr lang="en-US" altLang="ko-KR" sz="2000" dirty="0" err="1" smtClean="0">
                <a:latin typeface="Comic Sans MS" pitchFamily="66" charset="0"/>
                <a:sym typeface="Wingdings" pitchFamily="2" charset="2"/>
              </a:rPr>
              <a:t>Knebel</a:t>
            </a:r>
            <a:r>
              <a:rPr lang="en-US" altLang="ko-KR" sz="2000" dirty="0" smtClean="0">
                <a:latin typeface="Comic Sans MS" pitchFamily="66" charset="0"/>
                <a:sym typeface="Wingdings" pitchFamily="2" charset="2"/>
              </a:rPr>
              <a:t>, D. Aoki,</a:t>
            </a:r>
          </a:p>
          <a:p>
            <a:pPr>
              <a:spcBef>
                <a:spcPct val="20000"/>
              </a:spcBef>
            </a:pPr>
            <a:r>
              <a:rPr lang="en-US" altLang="ko-KR" sz="2000" dirty="0" smtClean="0">
                <a:latin typeface="Comic Sans MS" pitchFamily="66" charset="0"/>
                <a:sym typeface="Wingdings" pitchFamily="2" charset="2"/>
              </a:rPr>
              <a:t>and J. </a:t>
            </a:r>
            <a:r>
              <a:rPr lang="en-US" altLang="ko-KR" sz="2000" dirty="0" err="1" smtClean="0">
                <a:latin typeface="Comic Sans MS" pitchFamily="66" charset="0"/>
                <a:sym typeface="Wingdings" pitchFamily="2" charset="2"/>
              </a:rPr>
              <a:t>Flouquet</a:t>
            </a:r>
            <a:r>
              <a:rPr lang="en-US" altLang="ko-KR" sz="2000" dirty="0" smtClean="0">
                <a:latin typeface="Comic Sans MS" pitchFamily="66" charset="0"/>
                <a:sym typeface="Wingdings" pitchFamily="2" charset="2"/>
              </a:rPr>
              <a:t>, arXiv:0911.5223v1</a:t>
            </a:r>
            <a:endParaRPr lang="en-US" altLang="ko-KR" sz="2000" dirty="0">
              <a:latin typeface="Comic Sans MS" pitchFamily="66" charset="0"/>
              <a:sym typeface="Wingdings" pitchFamily="2" charset="2"/>
            </a:endParaRPr>
          </a:p>
        </p:txBody>
      </p:sp>
      <p:pic>
        <p:nvPicPr>
          <p:cNvPr id="1761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571612"/>
            <a:ext cx="372895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613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571612"/>
            <a:ext cx="4500594" cy="402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직사각형 10"/>
          <p:cNvSpPr/>
          <p:nvPr/>
        </p:nvSpPr>
        <p:spPr>
          <a:xfrm>
            <a:off x="5214942" y="4714884"/>
            <a:ext cx="1500198" cy="2857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0" y="0"/>
            <a:ext cx="9144000" cy="12144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ko-KR" sz="2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Quantum critical normal state in </a:t>
            </a:r>
            <a:r>
              <a:rPr lang="en-US" altLang="ko-KR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CeRhIn5 </a:t>
            </a:r>
            <a:r>
              <a:rPr lang="en-US" altLang="ko-KR" sz="2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Fermi surface </a:t>
            </a:r>
            <a:r>
              <a:rPr lang="en-US" altLang="ko-KR" sz="2600" b="1" dirty="0" smtClean="0">
                <a:solidFill>
                  <a:srgbClr val="66FF33"/>
                </a:solidFill>
                <a:latin typeface="Arial" pitchFamily="34" charset="0"/>
                <a:cs typeface="Arial" pitchFamily="34" charset="0"/>
              </a:rPr>
              <a:t>reconstruction </a:t>
            </a:r>
            <a:r>
              <a:rPr lang="en-US" altLang="ko-KR" sz="2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600" b="1" dirty="0" smtClean="0">
                <a:solidFill>
                  <a:srgbClr val="66FF33"/>
                </a:solidFill>
                <a:latin typeface="Arial" pitchFamily="34" charset="0"/>
                <a:cs typeface="Arial" pitchFamily="34" charset="0"/>
              </a:rPr>
              <a:t>divergence</a:t>
            </a:r>
            <a:r>
              <a:rPr lang="en-US" altLang="ko-KR" sz="2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effective mass</a:t>
            </a:r>
            <a:endParaRPr kumimoji="0" lang="ko-KR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8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3428992" cy="1285860"/>
          </a:xfrm>
          <a:solidFill>
            <a:schemeClr val="tx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r>
              <a:rPr lang="en-US" altLang="ko-KR" sz="3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Fermi surface </a:t>
            </a:r>
            <a:r>
              <a:rPr lang="en-US" altLang="ko-KR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reconstruction</a:t>
            </a:r>
            <a:endParaRPr lang="ko-KR" alt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000364" y="6215082"/>
            <a:ext cx="5929354" cy="3231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1500" dirty="0">
                <a:latin typeface="Arial" pitchFamily="34" charset="0"/>
                <a:cs typeface="Arial" pitchFamily="34" charset="0"/>
                <a:sym typeface="Wingdings" pitchFamily="2" charset="2"/>
              </a:rPr>
              <a:t>H. </a:t>
            </a:r>
            <a:r>
              <a:rPr lang="en-US" altLang="ko-KR" sz="15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Shishido</a:t>
            </a:r>
            <a:r>
              <a:rPr lang="en-US" altLang="ko-KR" sz="1500" dirty="0">
                <a:latin typeface="Arial" pitchFamily="34" charset="0"/>
                <a:cs typeface="Arial" pitchFamily="34" charset="0"/>
                <a:sym typeface="Wingdings" pitchFamily="2" charset="2"/>
              </a:rPr>
              <a:t>, R. </a:t>
            </a:r>
            <a:r>
              <a:rPr lang="en-US" altLang="ko-KR" sz="15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Settai</a:t>
            </a:r>
            <a:r>
              <a:rPr lang="en-US" altLang="ko-KR" sz="1500" dirty="0">
                <a:latin typeface="Arial" pitchFamily="34" charset="0"/>
                <a:cs typeface="Arial" pitchFamily="34" charset="0"/>
                <a:sym typeface="Wingdings" pitchFamily="2" charset="2"/>
              </a:rPr>
              <a:t>, H. Harima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, &amp; </a:t>
            </a:r>
            <a:r>
              <a:rPr lang="en-US" altLang="ko-KR" sz="1500" dirty="0">
                <a:latin typeface="Arial" pitchFamily="34" charset="0"/>
                <a:cs typeface="Arial" pitchFamily="34" charset="0"/>
                <a:sym typeface="Wingdings" pitchFamily="2" charset="2"/>
              </a:rPr>
              <a:t>Y. </a:t>
            </a:r>
            <a:r>
              <a:rPr lang="en-US" altLang="ko-KR" sz="15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Onuki</a:t>
            </a:r>
            <a:r>
              <a:rPr lang="en-US" altLang="ko-KR" sz="1500" dirty="0">
                <a:latin typeface="Arial" pitchFamily="34" charset="0"/>
                <a:cs typeface="Arial" pitchFamily="34" charset="0"/>
                <a:sym typeface="Wingdings" pitchFamily="2" charset="2"/>
              </a:rPr>
              <a:t>, JPSJ 74, 1103 (2005)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85992"/>
            <a:ext cx="30630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460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42852"/>
            <a:ext cx="3063552" cy="337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786058"/>
            <a:ext cx="2928958" cy="3368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1"/>
          <p:cNvGraphicFramePr>
            <a:graphicFrameLocks noChangeAspect="1"/>
          </p:cNvGraphicFramePr>
          <p:nvPr/>
        </p:nvGraphicFramePr>
        <p:xfrm>
          <a:off x="6715140" y="1071546"/>
          <a:ext cx="2292356" cy="914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" name="수식" r:id="rId6" imgW="571320" imgH="228600" progId="Equation.3">
                  <p:embed/>
                </p:oleObj>
              </mc:Choice>
              <mc:Fallback>
                <p:oleObj name="수식" r:id="rId6" imgW="571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1071546"/>
                        <a:ext cx="2292356" cy="9146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제목 1"/>
          <p:cNvSpPr txBox="1">
            <a:spLocks/>
          </p:cNvSpPr>
          <p:nvPr/>
        </p:nvSpPr>
        <p:spPr>
          <a:xfrm>
            <a:off x="2786050" y="5000636"/>
            <a:ext cx="3071834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Quasi two dimensional Fermi surface sheets</a:t>
            </a:r>
            <a:endParaRPr kumimoji="0" lang="ko-KR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3042138" y="3938954"/>
            <a:ext cx="1336431" cy="1099038"/>
          </a:xfrm>
          <a:custGeom>
            <a:avLst/>
            <a:gdLst>
              <a:gd name="connsiteX0" fmla="*/ 1336431 w 1336431"/>
              <a:gd name="connsiteY0" fmla="*/ 1099038 h 1099038"/>
              <a:gd name="connsiteX1" fmla="*/ 870439 w 1336431"/>
              <a:gd name="connsiteY1" fmla="*/ 404446 h 1099038"/>
              <a:gd name="connsiteX2" fmla="*/ 0 w 1336431"/>
              <a:gd name="connsiteY2" fmla="*/ 0 h 109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6431" h="1099038">
                <a:moveTo>
                  <a:pt x="1336431" y="1099038"/>
                </a:moveTo>
                <a:cubicBezTo>
                  <a:pt x="1214804" y="843328"/>
                  <a:pt x="1093177" y="587619"/>
                  <a:pt x="870439" y="404446"/>
                </a:cubicBezTo>
                <a:cubicBezTo>
                  <a:pt x="647701" y="221273"/>
                  <a:pt x="323850" y="110636"/>
                  <a:pt x="0" y="0"/>
                </a:cubicBezTo>
              </a:path>
            </a:pathLst>
          </a:cu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4721469" y="3578469"/>
            <a:ext cx="386862" cy="1433146"/>
          </a:xfrm>
          <a:custGeom>
            <a:avLst/>
            <a:gdLst>
              <a:gd name="connsiteX0" fmla="*/ 0 w 386862"/>
              <a:gd name="connsiteY0" fmla="*/ 1433146 h 1433146"/>
              <a:gd name="connsiteX1" fmla="*/ 114300 w 386862"/>
              <a:gd name="connsiteY1" fmla="*/ 650631 h 1433146"/>
              <a:gd name="connsiteX2" fmla="*/ 386862 w 386862"/>
              <a:gd name="connsiteY2" fmla="*/ 0 h 143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862" h="1433146">
                <a:moveTo>
                  <a:pt x="0" y="1433146"/>
                </a:moveTo>
                <a:cubicBezTo>
                  <a:pt x="24911" y="1161317"/>
                  <a:pt x="49823" y="889489"/>
                  <a:pt x="114300" y="650631"/>
                </a:cubicBezTo>
                <a:cubicBezTo>
                  <a:pt x="178777" y="411773"/>
                  <a:pt x="282819" y="205886"/>
                  <a:pt x="386862" y="0"/>
                </a:cubicBezTo>
              </a:path>
            </a:pathLst>
          </a:cu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>
            <a:off x="4000496" y="1643050"/>
            <a:ext cx="19288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000496" y="1928802"/>
            <a:ext cx="19288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000760" y="1357298"/>
            <a:ext cx="50006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6000760" y="1500174"/>
            <a:ext cx="50006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6000760" y="1643050"/>
            <a:ext cx="50006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6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" y="1"/>
            <a:ext cx="4644009" cy="980728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Evolution of </a:t>
            </a: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Fermi surfaces 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across </a:t>
            </a: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quantum</a:t>
            </a:r>
            <a:r>
              <a:rPr kumimoji="0" lang="en-US" altLang="ko-KR" sz="25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 criticality</a:t>
            </a:r>
            <a:endParaRPr kumimoji="0" lang="ko-KR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aiandra GD" panose="020E0502030308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435535" y="1691177"/>
            <a:ext cx="1708465" cy="7848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nl-NL" altLang="ko-KR" sz="1500" dirty="0" smtClean="0">
                <a:solidFill>
                  <a:schemeClr val="bg1"/>
                </a:solidFill>
              </a:rPr>
              <a:t>NATURE | </a:t>
            </a:r>
          </a:p>
          <a:p>
            <a:r>
              <a:rPr lang="nl-NL" altLang="ko-KR" sz="1500" dirty="0" smtClean="0">
                <a:solidFill>
                  <a:schemeClr val="bg1"/>
                </a:solidFill>
              </a:rPr>
              <a:t>VOL 432 | 16 DECEMBER 2004|</a:t>
            </a:r>
            <a:endParaRPr lang="nl-NL" altLang="ko-KR" sz="1500" dirty="0">
              <a:solidFill>
                <a:schemeClr val="bg1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774170" y="2560992"/>
            <a:ext cx="4369829" cy="4023067"/>
            <a:chOff x="4774170" y="2560992"/>
            <a:chExt cx="4369829" cy="4023067"/>
          </a:xfrm>
        </p:grpSpPr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4170" y="2807587"/>
              <a:ext cx="4369829" cy="3776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7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1541" y="2560992"/>
              <a:ext cx="3602724" cy="541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90" name="Picture 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" y="1142984"/>
            <a:ext cx="4572000" cy="339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1" y="3095408"/>
            <a:ext cx="4774170" cy="3744303"/>
            <a:chOff x="1" y="3095408"/>
            <a:chExt cx="4774170" cy="3744303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3095408"/>
              <a:ext cx="4774170" cy="3744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직사각형 13"/>
            <p:cNvSpPr/>
            <p:nvPr/>
          </p:nvSpPr>
          <p:spPr>
            <a:xfrm>
              <a:off x="2483768" y="5229200"/>
              <a:ext cx="432048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5" name="개체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99721183"/>
                </p:ext>
              </p:extLst>
            </p:nvPr>
          </p:nvGraphicFramePr>
          <p:xfrm>
            <a:off x="2524988" y="5171603"/>
            <a:ext cx="404813" cy="403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52" name="수식" r:id="rId7" imgW="228600" imgH="228600" progId="Equation.3">
                    <p:embed/>
                  </p:oleObj>
                </mc:Choice>
                <mc:Fallback>
                  <p:oleObj name="수식" r:id="rId7" imgW="228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4988" y="5171603"/>
                          <a:ext cx="404813" cy="403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그룹 69"/>
          <p:cNvGrpSpPr/>
          <p:nvPr/>
        </p:nvGrpSpPr>
        <p:grpSpPr>
          <a:xfrm>
            <a:off x="655391" y="1412776"/>
            <a:ext cx="648072" cy="552316"/>
            <a:chOff x="1500166" y="5356896"/>
            <a:chExt cx="1496699" cy="1287786"/>
          </a:xfrm>
        </p:grpSpPr>
        <p:sp>
          <p:nvSpPr>
            <p:cNvPr id="17" name="직사각형 16"/>
            <p:cNvSpPr/>
            <p:nvPr/>
          </p:nvSpPr>
          <p:spPr>
            <a:xfrm>
              <a:off x="1500166" y="5356896"/>
              <a:ext cx="1496699" cy="1287786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1890609" y="5695787"/>
              <a:ext cx="650739" cy="61000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68"/>
          <p:cNvGrpSpPr/>
          <p:nvPr/>
        </p:nvGrpSpPr>
        <p:grpSpPr>
          <a:xfrm>
            <a:off x="3635896" y="2973204"/>
            <a:ext cx="665113" cy="648072"/>
            <a:chOff x="3435662" y="5356896"/>
            <a:chExt cx="1513419" cy="1305726"/>
          </a:xfrm>
        </p:grpSpPr>
        <p:sp>
          <p:nvSpPr>
            <p:cNvPr id="20" name="직사각형 19"/>
            <p:cNvSpPr/>
            <p:nvPr/>
          </p:nvSpPr>
          <p:spPr>
            <a:xfrm>
              <a:off x="3452382" y="5356896"/>
              <a:ext cx="1496699" cy="1287786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3435662" y="5385544"/>
              <a:ext cx="472237" cy="513577"/>
            </a:xfrm>
            <a:custGeom>
              <a:avLst/>
              <a:gdLst>
                <a:gd name="connsiteX0" fmla="*/ 731520 w 731520"/>
                <a:gd name="connsiteY0" fmla="*/ 0 h 661851"/>
                <a:gd name="connsiteX1" fmla="*/ 666206 w 731520"/>
                <a:gd name="connsiteY1" fmla="*/ 365760 h 661851"/>
                <a:gd name="connsiteX2" fmla="*/ 365760 w 731520"/>
                <a:gd name="connsiteY2" fmla="*/ 613954 h 661851"/>
                <a:gd name="connsiteX3" fmla="*/ 0 w 731520"/>
                <a:gd name="connsiteY3" fmla="*/ 653143 h 66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0" h="661851">
                  <a:moveTo>
                    <a:pt x="731520" y="0"/>
                  </a:moveTo>
                  <a:cubicBezTo>
                    <a:pt x="729343" y="131717"/>
                    <a:pt x="727166" y="263434"/>
                    <a:pt x="666206" y="365760"/>
                  </a:cubicBezTo>
                  <a:cubicBezTo>
                    <a:pt x="605246" y="468086"/>
                    <a:pt x="476794" y="566057"/>
                    <a:pt x="365760" y="613954"/>
                  </a:cubicBezTo>
                  <a:cubicBezTo>
                    <a:pt x="254726" y="661851"/>
                    <a:pt x="127363" y="657497"/>
                    <a:pt x="0" y="653143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4428490" y="5356896"/>
              <a:ext cx="520591" cy="474446"/>
            </a:xfrm>
            <a:custGeom>
              <a:avLst/>
              <a:gdLst>
                <a:gd name="connsiteX0" fmla="*/ 731520 w 731520"/>
                <a:gd name="connsiteY0" fmla="*/ 0 h 661851"/>
                <a:gd name="connsiteX1" fmla="*/ 666206 w 731520"/>
                <a:gd name="connsiteY1" fmla="*/ 365760 h 661851"/>
                <a:gd name="connsiteX2" fmla="*/ 365760 w 731520"/>
                <a:gd name="connsiteY2" fmla="*/ 613954 h 661851"/>
                <a:gd name="connsiteX3" fmla="*/ 0 w 731520"/>
                <a:gd name="connsiteY3" fmla="*/ 653143 h 66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0" h="661851">
                  <a:moveTo>
                    <a:pt x="731520" y="0"/>
                  </a:moveTo>
                  <a:cubicBezTo>
                    <a:pt x="729343" y="131717"/>
                    <a:pt x="727166" y="263434"/>
                    <a:pt x="666206" y="365760"/>
                  </a:cubicBezTo>
                  <a:cubicBezTo>
                    <a:pt x="605246" y="468086"/>
                    <a:pt x="476794" y="566057"/>
                    <a:pt x="365760" y="613954"/>
                  </a:cubicBezTo>
                  <a:cubicBezTo>
                    <a:pt x="254726" y="661851"/>
                    <a:pt x="127363" y="657497"/>
                    <a:pt x="0" y="653143"/>
                  </a:cubicBezTo>
                </a:path>
              </a:pathLst>
            </a:custGeom>
            <a:ln w="38100">
              <a:solidFill>
                <a:schemeClr val="tx1"/>
              </a:solidFill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428490" y="6170234"/>
              <a:ext cx="520591" cy="474447"/>
            </a:xfrm>
            <a:custGeom>
              <a:avLst/>
              <a:gdLst>
                <a:gd name="connsiteX0" fmla="*/ 731520 w 731520"/>
                <a:gd name="connsiteY0" fmla="*/ 0 h 661851"/>
                <a:gd name="connsiteX1" fmla="*/ 666206 w 731520"/>
                <a:gd name="connsiteY1" fmla="*/ 365760 h 661851"/>
                <a:gd name="connsiteX2" fmla="*/ 365760 w 731520"/>
                <a:gd name="connsiteY2" fmla="*/ 613954 h 661851"/>
                <a:gd name="connsiteX3" fmla="*/ 0 w 731520"/>
                <a:gd name="connsiteY3" fmla="*/ 653143 h 66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0" h="661851">
                  <a:moveTo>
                    <a:pt x="731520" y="0"/>
                  </a:moveTo>
                  <a:cubicBezTo>
                    <a:pt x="729343" y="131717"/>
                    <a:pt x="727166" y="263434"/>
                    <a:pt x="666206" y="365760"/>
                  </a:cubicBezTo>
                  <a:cubicBezTo>
                    <a:pt x="605246" y="468086"/>
                    <a:pt x="476794" y="566057"/>
                    <a:pt x="365760" y="613954"/>
                  </a:cubicBezTo>
                  <a:cubicBezTo>
                    <a:pt x="254726" y="661851"/>
                    <a:pt x="127363" y="657497"/>
                    <a:pt x="0" y="653143"/>
                  </a:cubicBezTo>
                </a:path>
              </a:pathLst>
            </a:custGeom>
            <a:ln w="38100">
              <a:solidFill>
                <a:schemeClr val="tx1"/>
              </a:solidFill>
            </a:ln>
            <a:scene3d>
              <a:camera prst="orthographicFront">
                <a:rot lat="1080000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3452382" y="6170234"/>
              <a:ext cx="520591" cy="492388"/>
            </a:xfrm>
            <a:custGeom>
              <a:avLst/>
              <a:gdLst>
                <a:gd name="connsiteX0" fmla="*/ 731520 w 731520"/>
                <a:gd name="connsiteY0" fmla="*/ 0 h 661851"/>
                <a:gd name="connsiteX1" fmla="*/ 666206 w 731520"/>
                <a:gd name="connsiteY1" fmla="*/ 365760 h 661851"/>
                <a:gd name="connsiteX2" fmla="*/ 365760 w 731520"/>
                <a:gd name="connsiteY2" fmla="*/ 613954 h 661851"/>
                <a:gd name="connsiteX3" fmla="*/ 0 w 731520"/>
                <a:gd name="connsiteY3" fmla="*/ 653143 h 66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0" h="661851">
                  <a:moveTo>
                    <a:pt x="731520" y="0"/>
                  </a:moveTo>
                  <a:cubicBezTo>
                    <a:pt x="729343" y="131717"/>
                    <a:pt x="727166" y="263434"/>
                    <a:pt x="666206" y="365760"/>
                  </a:cubicBezTo>
                  <a:cubicBezTo>
                    <a:pt x="605246" y="468086"/>
                    <a:pt x="476794" y="566057"/>
                    <a:pt x="365760" y="613954"/>
                  </a:cubicBezTo>
                  <a:cubicBezTo>
                    <a:pt x="254726" y="661851"/>
                    <a:pt x="127363" y="657497"/>
                    <a:pt x="0" y="653143"/>
                  </a:cubicBezTo>
                </a:path>
              </a:pathLst>
            </a:custGeom>
            <a:ln w="38100">
              <a:solidFill>
                <a:schemeClr val="tx1"/>
              </a:solidFill>
            </a:ln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17203"/>
            <a:ext cx="2774461" cy="2458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 flipV="1">
            <a:off x="5940152" y="116632"/>
            <a:ext cx="576064" cy="1848461"/>
          </a:xfrm>
          <a:prstGeom prst="line">
            <a:avLst/>
          </a:prstGeom>
          <a:ln w="635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2915816" y="5733256"/>
            <a:ext cx="138519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2167426" y="5373216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28"/>
            <a:ext cx="5971760" cy="421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828" y="5720"/>
            <a:ext cx="5932172" cy="421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" y="2611105"/>
            <a:ext cx="5932171" cy="424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012160" y="5157192"/>
            <a:ext cx="3024336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PNAS ∣ August  17,  2010 ∣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vol.  107 ∣ no.  33 ∣ 14547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53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Kondo breakdown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(localized)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scenario : An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orbital selective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 Mott </a:t>
            </a:r>
            <a:r>
              <a:rPr kumimoji="0" lang="en-US" altLang="ko-K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iandra GD" panose="020E0502030308020204" pitchFamily="34" charset="0"/>
                <a:ea typeface="+mj-ea"/>
                <a:cs typeface="Arial" pitchFamily="34" charset="0"/>
              </a:rPr>
              <a:t>transition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iandra GD" panose="020E0502030308020204" pitchFamily="34" charset="0"/>
              <a:ea typeface="+mj-ea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" y="1268760"/>
            <a:ext cx="4631432" cy="191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6228184" y="1294583"/>
            <a:ext cx="2737320" cy="1279474"/>
            <a:chOff x="6228184" y="1294583"/>
            <a:chExt cx="2737320" cy="1279474"/>
          </a:xfrm>
        </p:grpSpPr>
        <p:graphicFrame>
          <p:nvGraphicFramePr>
            <p:cNvPr id="7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44283180"/>
                </p:ext>
              </p:extLst>
            </p:nvPr>
          </p:nvGraphicFramePr>
          <p:xfrm>
            <a:off x="6228184" y="1916832"/>
            <a:ext cx="2027237" cy="657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20" name="수식" r:id="rId4" imgW="711000" imgH="241200" progId="Equation.3">
                    <p:embed/>
                  </p:oleObj>
                </mc:Choice>
                <mc:Fallback>
                  <p:oleObj name="수식" r:id="rId4" imgW="7110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28184" y="1916832"/>
                          <a:ext cx="2027237" cy="657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9933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" name="그룹 10"/>
            <p:cNvGrpSpPr/>
            <p:nvPr/>
          </p:nvGrpSpPr>
          <p:grpSpPr>
            <a:xfrm>
              <a:off x="8441622" y="1559072"/>
              <a:ext cx="523882" cy="928694"/>
              <a:chOff x="7858143" y="4786322"/>
              <a:chExt cx="785823" cy="1428760"/>
            </a:xfrm>
          </p:grpSpPr>
          <p:sp>
            <p:nvSpPr>
              <p:cNvPr id="12" name="타원 11"/>
              <p:cNvSpPr/>
              <p:nvPr/>
            </p:nvSpPr>
            <p:spPr>
              <a:xfrm>
                <a:off x="7858143" y="5225940"/>
                <a:ext cx="750099" cy="78581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3" name="직선 화살표 연결선 12"/>
              <p:cNvCxnSpPr/>
              <p:nvPr/>
            </p:nvCxnSpPr>
            <p:spPr>
              <a:xfrm rot="5400000" flipH="1" flipV="1">
                <a:off x="7572396" y="5143512"/>
                <a:ext cx="1428760" cy="714380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자유형 8"/>
            <p:cNvSpPr/>
            <p:nvPr/>
          </p:nvSpPr>
          <p:spPr>
            <a:xfrm>
              <a:off x="7798680" y="1294583"/>
              <a:ext cx="982519" cy="621679"/>
            </a:xfrm>
            <a:custGeom>
              <a:avLst/>
              <a:gdLst>
                <a:gd name="connsiteX0" fmla="*/ 0 w 1406769"/>
                <a:gd name="connsiteY0" fmla="*/ 565639 h 565639"/>
                <a:gd name="connsiteX1" fmla="*/ 518746 w 1406769"/>
                <a:gd name="connsiteY1" fmla="*/ 38100 h 565639"/>
                <a:gd name="connsiteX2" fmla="*/ 1406769 w 1406769"/>
                <a:gd name="connsiteY2" fmla="*/ 337039 h 5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6769" h="565639">
                  <a:moveTo>
                    <a:pt x="0" y="565639"/>
                  </a:moveTo>
                  <a:cubicBezTo>
                    <a:pt x="142142" y="320919"/>
                    <a:pt x="284285" y="76200"/>
                    <a:pt x="518746" y="38100"/>
                  </a:cubicBezTo>
                  <a:cubicBezTo>
                    <a:pt x="753208" y="0"/>
                    <a:pt x="1079988" y="168519"/>
                    <a:pt x="1406769" y="337039"/>
                  </a:cubicBezTo>
                </a:path>
              </a:pathLst>
            </a:cu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7365638" y="1423537"/>
              <a:ext cx="1107831" cy="471854"/>
            </a:xfrm>
            <a:custGeom>
              <a:avLst/>
              <a:gdLst>
                <a:gd name="connsiteX0" fmla="*/ 0 w 1107831"/>
                <a:gd name="connsiteY0" fmla="*/ 471854 h 471854"/>
                <a:gd name="connsiteX1" fmla="*/ 404446 w 1107831"/>
                <a:gd name="connsiteY1" fmla="*/ 5861 h 471854"/>
                <a:gd name="connsiteX2" fmla="*/ 1107831 w 1107831"/>
                <a:gd name="connsiteY2" fmla="*/ 436685 h 47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7831" h="471854">
                  <a:moveTo>
                    <a:pt x="0" y="471854"/>
                  </a:moveTo>
                  <a:cubicBezTo>
                    <a:pt x="109904" y="241788"/>
                    <a:pt x="219808" y="11722"/>
                    <a:pt x="404446" y="5861"/>
                  </a:cubicBezTo>
                  <a:cubicBezTo>
                    <a:pt x="589084" y="0"/>
                    <a:pt x="848457" y="218342"/>
                    <a:pt x="1107831" y="436685"/>
                  </a:cubicBezTo>
                </a:path>
              </a:pathLst>
            </a:custGeom>
            <a:ln w="381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5203"/>
            <a:ext cx="5852616" cy="313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274438"/>
              </p:ext>
            </p:extLst>
          </p:nvPr>
        </p:nvGraphicFramePr>
        <p:xfrm>
          <a:off x="1907704" y="5877272"/>
          <a:ext cx="1906587" cy="63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1" name="수식" r:id="rId7" imgW="799920" imgH="279360" progId="Equation.3">
                  <p:embed/>
                </p:oleObj>
              </mc:Choice>
              <mc:Fallback>
                <p:oleObj name="수식" r:id="rId7" imgW="79992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877272"/>
                        <a:ext cx="1906587" cy="63976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직사각형 2"/>
          <p:cNvSpPr/>
          <p:nvPr/>
        </p:nvSpPr>
        <p:spPr>
          <a:xfrm>
            <a:off x="2991638" y="4003020"/>
            <a:ext cx="2860978" cy="671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39750" y="4283676"/>
            <a:ext cx="2915816" cy="257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자유형 15"/>
          <p:cNvSpPr/>
          <p:nvPr/>
        </p:nvSpPr>
        <p:spPr>
          <a:xfrm>
            <a:off x="6866348" y="4221088"/>
            <a:ext cx="2075340" cy="453845"/>
          </a:xfrm>
          <a:custGeom>
            <a:avLst/>
            <a:gdLst>
              <a:gd name="connsiteX0" fmla="*/ 0 w 3868616"/>
              <a:gd name="connsiteY0" fmla="*/ 782515 h 782515"/>
              <a:gd name="connsiteX1" fmla="*/ 984739 w 3868616"/>
              <a:gd name="connsiteY1" fmla="*/ 492369 h 782515"/>
              <a:gd name="connsiteX2" fmla="*/ 2646485 w 3868616"/>
              <a:gd name="connsiteY2" fmla="*/ 184638 h 782515"/>
              <a:gd name="connsiteX3" fmla="*/ 3868616 w 3868616"/>
              <a:gd name="connsiteY3" fmla="*/ 0 h 78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8616" h="782515">
                <a:moveTo>
                  <a:pt x="0" y="782515"/>
                </a:moveTo>
                <a:cubicBezTo>
                  <a:pt x="271829" y="687265"/>
                  <a:pt x="543658" y="592015"/>
                  <a:pt x="984739" y="492369"/>
                </a:cubicBezTo>
                <a:cubicBezTo>
                  <a:pt x="1425820" y="392723"/>
                  <a:pt x="2165839" y="266699"/>
                  <a:pt x="2646485" y="184638"/>
                </a:cubicBezTo>
                <a:cubicBezTo>
                  <a:pt x="3127131" y="102577"/>
                  <a:pt x="3497873" y="51288"/>
                  <a:pt x="3868616" y="0"/>
                </a:cubicBezTo>
              </a:path>
            </a:pathLst>
          </a:cu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" name="개체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602880"/>
              </p:ext>
            </p:extLst>
          </p:nvPr>
        </p:nvGraphicFramePr>
        <p:xfrm>
          <a:off x="7485063" y="4265613"/>
          <a:ext cx="29210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2" name="수식" r:id="rId10" imgW="164880" imgH="241200" progId="Equation.3">
                  <p:embed/>
                </p:oleObj>
              </mc:Choice>
              <mc:Fallback>
                <p:oleObj name="수식" r:id="rId10" imgW="1648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063" y="4265613"/>
                        <a:ext cx="292100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직사각형 16"/>
          <p:cNvSpPr/>
          <p:nvPr/>
        </p:nvSpPr>
        <p:spPr>
          <a:xfrm>
            <a:off x="611560" y="3190835"/>
            <a:ext cx="2952328" cy="74222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7243011" y="4547937"/>
            <a:ext cx="1548063" cy="1876926"/>
          </a:xfrm>
          <a:custGeom>
            <a:avLst/>
            <a:gdLst>
              <a:gd name="connsiteX0" fmla="*/ 0 w 1548063"/>
              <a:gd name="connsiteY0" fmla="*/ 1876926 h 1876926"/>
              <a:gd name="connsiteX1" fmla="*/ 112294 w 1548063"/>
              <a:gd name="connsiteY1" fmla="*/ 1475874 h 1876926"/>
              <a:gd name="connsiteX2" fmla="*/ 665747 w 1548063"/>
              <a:gd name="connsiteY2" fmla="*/ 826168 h 1876926"/>
              <a:gd name="connsiteX3" fmla="*/ 1548063 w 1548063"/>
              <a:gd name="connsiteY3" fmla="*/ 0 h 187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8063" h="1876926">
                <a:moveTo>
                  <a:pt x="0" y="1876926"/>
                </a:moveTo>
                <a:cubicBezTo>
                  <a:pt x="668" y="1763963"/>
                  <a:pt x="1336" y="1651000"/>
                  <a:pt x="112294" y="1475874"/>
                </a:cubicBezTo>
                <a:cubicBezTo>
                  <a:pt x="223252" y="1300748"/>
                  <a:pt x="426452" y="1072147"/>
                  <a:pt x="665747" y="826168"/>
                </a:cubicBezTo>
                <a:cubicBezTo>
                  <a:pt x="905042" y="580189"/>
                  <a:pt x="1226552" y="290094"/>
                  <a:pt x="1548063" y="0"/>
                </a:cubicBez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개체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2515979"/>
              </p:ext>
            </p:extLst>
          </p:nvPr>
        </p:nvGraphicFramePr>
        <p:xfrm>
          <a:off x="8365624" y="4869160"/>
          <a:ext cx="42545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3" name="수식" r:id="rId12" imgW="241200" imgH="177480" progId="Equation.3">
                  <p:embed/>
                </p:oleObj>
              </mc:Choice>
              <mc:Fallback>
                <p:oleObj name="수식" r:id="rId12" imgW="241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5624" y="4869160"/>
                        <a:ext cx="425450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개체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175615"/>
              </p:ext>
            </p:extLst>
          </p:nvPr>
        </p:nvGraphicFramePr>
        <p:xfrm>
          <a:off x="7997680" y="5358918"/>
          <a:ext cx="924646" cy="42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4" name="수식" r:id="rId14" imgW="583920" imgH="279360" progId="Equation.3">
                  <p:embed/>
                </p:oleObj>
              </mc:Choice>
              <mc:Fallback>
                <p:oleObj name="수식" r:id="rId14" imgW="58392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680" y="5358918"/>
                        <a:ext cx="924646" cy="4238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개체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810233"/>
              </p:ext>
            </p:extLst>
          </p:nvPr>
        </p:nvGraphicFramePr>
        <p:xfrm>
          <a:off x="8041601" y="6093296"/>
          <a:ext cx="909670" cy="444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5" name="수식" r:id="rId16" imgW="647640" imgH="330120" progId="Equation.3">
                  <p:embed/>
                </p:oleObj>
              </mc:Choice>
              <mc:Fallback>
                <p:oleObj name="수식" r:id="rId16" imgW="647640" imgH="330120" progId="Equation.3">
                  <p:embed/>
                  <p:pic>
                    <p:nvPicPr>
                      <p:cNvPr id="0" name="개체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1601" y="6093296"/>
                        <a:ext cx="909670" cy="444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19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79912" y="0"/>
            <a:ext cx="5373809" cy="1268760"/>
          </a:xfrm>
          <a:solidFill>
            <a:schemeClr val="tx1"/>
          </a:solidFill>
        </p:spPr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  <a:latin typeface="Maiandra GD" panose="020E0502030308020204" pitchFamily="34" charset="0"/>
              </a:rPr>
              <a:t>Novel metallic state</a:t>
            </a:r>
            <a:endParaRPr lang="ko-KR" altLang="en-US" dirty="0">
              <a:solidFill>
                <a:srgbClr val="FFFF00"/>
              </a:solidFill>
              <a:latin typeface="Maiandra GD" panose="020E0502030308020204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" y="2328"/>
            <a:ext cx="3128255" cy="685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0" y="3071288"/>
            <a:ext cx="3779912" cy="3786712"/>
            <a:chOff x="4888141" y="2904406"/>
            <a:chExt cx="4274099" cy="394674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8141" y="2904406"/>
              <a:ext cx="4274099" cy="3946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9846" y="3789040"/>
              <a:ext cx="1901825" cy="334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직사각형 3"/>
          <p:cNvSpPr/>
          <p:nvPr/>
        </p:nvSpPr>
        <p:spPr>
          <a:xfrm>
            <a:off x="4309510" y="1392793"/>
            <a:ext cx="4844211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NATURE PHYSICS </a:t>
            </a:r>
            <a:r>
              <a:rPr lang="en-US" altLang="ko-KR" dirty="0">
                <a:solidFill>
                  <a:schemeClr val="bg1"/>
                </a:solidFill>
              </a:rPr>
              <a:t>| VOL 5 | </a:t>
            </a:r>
            <a:r>
              <a:rPr lang="en-US" altLang="ko-KR" dirty="0" smtClean="0">
                <a:solidFill>
                  <a:schemeClr val="bg1"/>
                </a:solidFill>
              </a:rPr>
              <a:t>465 | JULY </a:t>
            </a:r>
            <a:r>
              <a:rPr lang="en-US" altLang="ko-KR" dirty="0">
                <a:solidFill>
                  <a:schemeClr val="bg1"/>
                </a:solidFill>
              </a:rPr>
              <a:t>2009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896" y="1762125"/>
            <a:ext cx="698182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자유형 2"/>
          <p:cNvSpPr/>
          <p:nvPr/>
        </p:nvSpPr>
        <p:spPr>
          <a:xfrm>
            <a:off x="1291462" y="3487580"/>
            <a:ext cx="2848490" cy="2245676"/>
          </a:xfrm>
          <a:custGeom>
            <a:avLst/>
            <a:gdLst>
              <a:gd name="connsiteX0" fmla="*/ 0 w 2972614"/>
              <a:gd name="connsiteY0" fmla="*/ 547009 h 2167262"/>
              <a:gd name="connsiteX1" fmla="*/ 1315453 w 2972614"/>
              <a:gd name="connsiteY1" fmla="*/ 1578 h 2167262"/>
              <a:gd name="connsiteX2" fmla="*/ 2927684 w 2972614"/>
              <a:gd name="connsiteY2" fmla="*/ 699409 h 2167262"/>
              <a:gd name="connsiteX3" fmla="*/ 2366211 w 2972614"/>
              <a:gd name="connsiteY3" fmla="*/ 2167262 h 216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2614" h="2167262">
                <a:moveTo>
                  <a:pt x="0" y="547009"/>
                </a:moveTo>
                <a:cubicBezTo>
                  <a:pt x="413753" y="261593"/>
                  <a:pt x="827506" y="-23822"/>
                  <a:pt x="1315453" y="1578"/>
                </a:cubicBezTo>
                <a:cubicBezTo>
                  <a:pt x="1803400" y="26978"/>
                  <a:pt x="2752558" y="338462"/>
                  <a:pt x="2927684" y="699409"/>
                </a:cubicBezTo>
                <a:cubicBezTo>
                  <a:pt x="3102810" y="1060356"/>
                  <a:pt x="2734510" y="1613809"/>
                  <a:pt x="2366211" y="2167262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107268" y="4160941"/>
            <a:ext cx="368388" cy="1609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3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0" y="14482"/>
            <a:ext cx="9048750" cy="658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𝒗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𝑳𝒐𝒉𝒏𝒆𝒚𝒔𝒆𝒏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𝑨𝑷𝑪𝑻𝑷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𝒍𝒆𝒄𝒕𝒖𝒓𝒆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𝒉𝒆𝒂𝒗𝒚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𝒇𝒆𝒓𝒎𝒊𝒐𝒏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𝒒𝒖𝒂𝒏𝒕𝒖𝒎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𝒄𝒓𝒊𝒕𝒊𝒄𝒂𝒍𝒊𝒕𝒚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𝟐𝟎𝟏𝟔</m:t>
                      </m:r>
                      <m:r>
                        <a:rPr lang="en-US" altLang="ko-K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" y="6488668"/>
                <a:ext cx="91133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70" y="3068960"/>
            <a:ext cx="1980689" cy="18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32426"/>
            <a:ext cx="2448272" cy="210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755575" y="548680"/>
            <a:ext cx="2213734" cy="1879285"/>
            <a:chOff x="54010" y="4699129"/>
            <a:chExt cx="2213734" cy="1879285"/>
          </a:xfrm>
        </p:grpSpPr>
        <p:pic>
          <p:nvPicPr>
            <p:cNvPr id="3379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10" y="4699129"/>
              <a:ext cx="2213734" cy="187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직사각형 6"/>
            <p:cNvSpPr/>
            <p:nvPr/>
          </p:nvSpPr>
          <p:spPr>
            <a:xfrm>
              <a:off x="755575" y="6093296"/>
              <a:ext cx="405301" cy="16098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254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Landau’s Fermi-liquid fixed point</a:t>
            </a:r>
            <a:endParaRPr lang="ko-KR" altLang="en-US" b="1" dirty="0">
              <a:solidFill>
                <a:schemeClr val="bg1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59"/>
            <a:ext cx="9144000" cy="11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68" y="4077072"/>
            <a:ext cx="2169864" cy="53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4" y="4707548"/>
            <a:ext cx="9131926" cy="108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90630"/>
            <a:ext cx="2915816" cy="49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66" y="3284984"/>
            <a:ext cx="246052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2708920"/>
                <a:ext cx="502426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𝑆𝑐𝑎𝑙𝑖𝑛𝑔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𝑎𝑛𝑎𝑙𝑦𝑠𝑖𝑠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𝑖𝑛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𝑡𝑟𝑒𝑒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sz="25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𝑙𝑒𝑣𝑒𝑙</m:t>
                      </m:r>
                    </m:oMath>
                  </m:oMathPara>
                </a14:m>
                <a:endParaRPr lang="ko-KR" altLang="en-US" sz="2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08920"/>
                <a:ext cx="5024261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7764" y="6096343"/>
                <a:ext cx="79884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𝑂𝑛𝑙𝑦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𝐹𝑜𝑟𝑤𝑎𝑟𝑑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𝑏𝑎𝑐𝑘𝑤𝑎𝑟𝑑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𝑎𝑛𝑑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𝐵𝐶𝑆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𝑠𝑐𝑎𝑡𝑡𝑒𝑟𝑖𝑛𝑔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𝑎𝑟𝑒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𝑚𝑎𝑟𝑔𝑖𝑛𝑎𝑙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altLang="ko-KR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𝑎𝑛𝑑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𝑜𝑡h𝑒𝑟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𝑠𝑐𝑎𝑡𝑡𝑒𝑟𝑖𝑛𝑔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𝑐h𝑎𝑛𝑛𝑒𝑙𝑠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𝑎𝑟𝑒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𝑎𝑙𝑙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𝑖𝑟𝑟𝑒𝑙𝑒𝑣𝑎𝑛𝑡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𝑖𝑛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𝑙𝑜𝑤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𝑒𝑛𝑒𝑟𝑔𝑦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𝑙𝑖𝑚𝑖𝑡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64" y="6096343"/>
                <a:ext cx="7988469" cy="646331"/>
              </a:xfrm>
              <a:prstGeom prst="rect">
                <a:avLst/>
              </a:prstGeom>
              <a:blipFill rotWithShape="1">
                <a:blip r:embed="rId8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80559" y="3357862"/>
                <a:ext cx="41474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𝑀𝑜𝑚𝑒𝑛𝑡𝑢𝑚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𝑖𝑛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𝑡𝑟𝑎𝑛𝑠𝑣𝑒𝑟𝑠𝑒</m:t>
                      </m:r>
                    </m:oMath>
                  </m:oMathPara>
                </a14:m>
                <a:endParaRPr lang="en-US" altLang="ko-KR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𝑎𝑛𝑔𝑢𝑙𝑎𝑟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𝑑𝑖𝑟𝑒𝑐𝑡𝑖𝑜𝑛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𝑑𝑖𝑚𝑒𝑛𝑠𝑖𝑜𝑛𝑙𝑒𝑠𝑠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559" y="3357862"/>
                <a:ext cx="4147417" cy="646331"/>
              </a:xfrm>
              <a:prstGeom prst="rect">
                <a:avLst/>
              </a:prstGeom>
              <a:blipFill rotWithShape="1">
                <a:blip r:embed="rId9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75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79912" y="0"/>
            <a:ext cx="5373809" cy="1268760"/>
          </a:xfrm>
          <a:solidFill>
            <a:schemeClr val="tx1"/>
          </a:solidFill>
        </p:spPr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  <a:latin typeface="Maiandra GD" panose="020E0502030308020204" pitchFamily="34" charset="0"/>
              </a:rPr>
              <a:t>Novel metallic state</a:t>
            </a:r>
            <a:endParaRPr lang="ko-KR" altLang="en-US" dirty="0">
              <a:solidFill>
                <a:srgbClr val="FFFF00"/>
              </a:solidFill>
              <a:latin typeface="Maiandra GD" panose="020E0502030308020204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" y="2328"/>
            <a:ext cx="3128255" cy="685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309510" y="1392793"/>
            <a:ext cx="4844211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NATURE PHYSICS </a:t>
            </a:r>
            <a:r>
              <a:rPr lang="en-US" altLang="ko-KR" dirty="0">
                <a:solidFill>
                  <a:schemeClr val="bg1"/>
                </a:solidFill>
              </a:rPr>
              <a:t>| VOL 5 | </a:t>
            </a:r>
            <a:r>
              <a:rPr lang="en-US" altLang="ko-KR" dirty="0" smtClean="0">
                <a:solidFill>
                  <a:schemeClr val="bg1"/>
                </a:solidFill>
              </a:rPr>
              <a:t>465 | JULY </a:t>
            </a:r>
            <a:r>
              <a:rPr lang="en-US" altLang="ko-KR" dirty="0">
                <a:solidFill>
                  <a:schemeClr val="bg1"/>
                </a:solidFill>
              </a:rPr>
              <a:t>2009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99980"/>
            <a:ext cx="6381922" cy="465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화살표 연결선 9"/>
          <p:cNvCxnSpPr/>
          <p:nvPr/>
        </p:nvCxnSpPr>
        <p:spPr>
          <a:xfrm flipV="1">
            <a:off x="7524328" y="3140968"/>
            <a:ext cx="0" cy="194421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68344" y="4067325"/>
                <a:ext cx="122745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𝐻𝑒𝑟𝑡𝑧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𝑀𝑜𝑟𝑖𝑦𝑎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𝑀𝑖𝑙𝑙𝑖𝑠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067325"/>
                <a:ext cx="1227451" cy="9233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03647" y="5157192"/>
                <a:ext cx="122745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𝐻𝑒𝑟𝑡𝑧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𝑀𝑜𝑟𝑖𝑦𝑎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𝑀𝑖𝑙𝑙𝑖𝑠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7" y="5157192"/>
                <a:ext cx="1227451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직선 화살표 연결선 15"/>
          <p:cNvCxnSpPr/>
          <p:nvPr/>
        </p:nvCxnSpPr>
        <p:spPr>
          <a:xfrm flipV="1">
            <a:off x="3851920" y="4717746"/>
            <a:ext cx="0" cy="1165611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91355" y="5115885"/>
                <a:ext cx="9525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𝑀𝑜𝑡𝑡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355" y="5115885"/>
                <a:ext cx="95250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8" y="764704"/>
                <a:ext cx="9525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𝑀𝑜𝑡𝑡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95250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직선 화살표 연결선 19"/>
          <p:cNvCxnSpPr/>
          <p:nvPr/>
        </p:nvCxnSpPr>
        <p:spPr>
          <a:xfrm flipV="1">
            <a:off x="6228184" y="4717745"/>
            <a:ext cx="0" cy="1165611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14458" y="3506215"/>
                <a:ext cx="122745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𝑀𝑜𝑡𝑡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𝐻𝑒𝑟𝑡𝑧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𝑀𝑜𝑟𝑖𝑦𝑎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𝑀𝑖𝑙𝑙𝑖𝑠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en-US" altLang="ko-KR" b="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458" y="3506215"/>
                <a:ext cx="1227451" cy="120032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623" y="2540803"/>
                <a:ext cx="122745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  <m:r>
                        <a:rPr lang="en-US" altLang="ko-KR" b="0" i="1" smtClean="0">
                          <a:latin typeface="Cambria Math"/>
                        </a:rPr>
                        <m:t>𝑀𝑜𝑡𝑡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𝐻𝑒𝑟𝑡𝑧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𝑀𝑜𝑟𝑖𝑦𝑎</m:t>
                      </m:r>
                      <m:r>
                        <a:rPr lang="en-US" altLang="ko-KR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altLang="ko-KR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𝑀𝑖𝑙𝑙𝑖𝑠</m:t>
                      </m:r>
                      <m:r>
                        <a:rPr lang="en-US" altLang="ko-KR" b="0" i="1" smtClean="0">
                          <a:latin typeface="Cambria Math"/>
                        </a:rPr>
                        <m:t>"</m:t>
                      </m:r>
                    </m:oMath>
                  </m:oMathPara>
                </a14:m>
                <a:endParaRPr lang="en-US" altLang="ko-KR" b="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3" y="2540803"/>
                <a:ext cx="1227451" cy="12003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44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8" grpId="0"/>
      <p:bldP spid="19" grpId="0"/>
      <p:bldP spid="21" grpId="0"/>
      <p:bldP spid="2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68863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How to describe strong inelastic scattering between emergent localized magnetic moments and itinerant electrons? </a:t>
            </a:r>
            <a:r>
              <a:rPr lang="en-US" altLang="ko-KR" dirty="0">
                <a:solidFill>
                  <a:srgbClr val="FFFF00"/>
                </a:solidFill>
                <a:latin typeface="Engravers MT" panose="02090707080505020304" pitchFamily="18" charset="0"/>
                <a:sym typeface="Wingdings" panose="05000000000000000000" pitchFamily="2" charset="2"/>
              </a:rPr>
              <a:t/>
            </a:r>
            <a:br>
              <a:rPr lang="en-US" altLang="ko-KR" dirty="0">
                <a:solidFill>
                  <a:srgbClr val="FFFF00"/>
                </a:solidFill>
                <a:latin typeface="Engravers MT" panose="02090707080505020304" pitchFamily="18" charset="0"/>
                <a:sym typeface="Wingdings" panose="05000000000000000000" pitchFamily="2" charset="2"/>
              </a:rPr>
            </a:br>
            <a:r>
              <a:rPr lang="en-US" altLang="ko-KR" dirty="0" smtClean="0">
                <a:solidFill>
                  <a:srgbClr val="FFFF00"/>
                </a:solidFill>
                <a:latin typeface="Engravers MT" panose="02090707080505020304" pitchFamily="18" charset="0"/>
                <a:sym typeface="Wingdings" panose="05000000000000000000" pitchFamily="2" charset="2"/>
              </a:rPr>
              <a:t/>
            </a:r>
            <a:br>
              <a:rPr lang="en-US" altLang="ko-KR" dirty="0" smtClean="0">
                <a:solidFill>
                  <a:srgbClr val="FFFF00"/>
                </a:solidFill>
                <a:latin typeface="Engravers MT" panose="02090707080505020304" pitchFamily="18" charset="0"/>
                <a:sym typeface="Wingdings" panose="05000000000000000000" pitchFamily="2" charset="2"/>
              </a:rPr>
            </a:br>
            <a:r>
              <a:rPr lang="en-US" altLang="ko-KR" dirty="0" smtClean="0">
                <a:solidFill>
                  <a:srgbClr val="FFFF00"/>
                </a:solidFill>
                <a:latin typeface="Engravers MT" panose="02090707080505020304" pitchFamily="18" charset="0"/>
              </a:rPr>
              <a:t/>
            </a:r>
            <a:br>
              <a:rPr lang="en-US" altLang="ko-KR" dirty="0" smtClean="0">
                <a:solidFill>
                  <a:srgbClr val="FFFF00"/>
                </a:solidFill>
                <a:latin typeface="Engravers MT" panose="02090707080505020304" pitchFamily="18" charset="0"/>
              </a:rPr>
            </a:br>
            <a:r>
              <a:rPr lang="en-US" altLang="ko-K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Emergent hydrodynamics?</a:t>
            </a:r>
            <a:endParaRPr lang="ko-KR" altLang="en-US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355976" y="4435941"/>
            <a:ext cx="432048" cy="93610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33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796" y="1124744"/>
            <a:ext cx="5662584" cy="435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839" y="2132856"/>
            <a:ext cx="1981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Harlow Solid Italic" panose="04030604020F02020D02" pitchFamily="82" charset="0"/>
              </a:rPr>
              <a:t>Hydrodynamics in “metals” ?</a:t>
            </a:r>
            <a:endParaRPr lang="ko-KR" altLang="en-US" dirty="0">
              <a:solidFill>
                <a:schemeClr val="bg1"/>
              </a:solidFill>
              <a:latin typeface="Harlow Solid Italic" panose="04030604020F02020D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5723285"/>
                <a:ext cx="8229600" cy="1008112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altLang="ko-KR" b="0" dirty="0" smtClean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Strong inelastic scattering </a:t>
                </a:r>
                <a:r>
                  <a:rPr lang="en-US" altLang="ko-KR" b="0" dirty="0" smtClean="0">
                    <a:solidFill>
                      <a:schemeClr val="bg1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 Fast </a:t>
                </a:r>
                <a:r>
                  <a:rPr lang="en-US" altLang="ko-KR" b="0" dirty="0" err="1" smtClean="0">
                    <a:solidFill>
                      <a:schemeClr val="bg1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thermalization</a:t>
                </a:r>
                <a:r>
                  <a:rPr lang="en-US" altLang="ko-KR" b="0" dirty="0" smtClean="0">
                    <a:solidFill>
                      <a:schemeClr val="bg1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  Effective (approximate) hydrodynamics: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bg1"/>
                        </a:solidFill>
                        <a:latin typeface="Cambria Math"/>
                      </a:rPr>
                      <m:t>𝐴𝑑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en-US" altLang="ko-K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+2</m:t>
                        </m:r>
                      </m:sub>
                    </m:sSub>
                  </m:oMath>
                </a14:m>
                <a:r>
                  <a:rPr lang="ko-KR" altLang="en-US" dirty="0" smtClean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altLang="ko-KR" dirty="0" smtClean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classical dual field theory (Role of the conformal symmetry ?)</a:t>
                </a:r>
                <a:endParaRPr lang="ko-KR" altLang="en-US" dirty="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8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5723285"/>
                <a:ext cx="8229600" cy="1008112"/>
              </a:xfrm>
              <a:blipFill rotWithShape="1">
                <a:blip r:embed="rId4"/>
                <a:stretch>
                  <a:fillRect l="-889" t="-10303" b="-121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2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7920880" cy="3168352"/>
          </a:xfrm>
        </p:spPr>
        <p:txBody>
          <a:bodyPr>
            <a:noAutofit/>
          </a:bodyPr>
          <a:lstStyle/>
          <a:p>
            <a:r>
              <a:rPr lang="en-US" altLang="ko-KR" sz="5000" dirty="0" smtClean="0">
                <a:solidFill>
                  <a:schemeClr val="bg1"/>
                </a:solidFill>
                <a:latin typeface="Harlow Solid Italic" panose="04030604020F02020D02" pitchFamily="82" charset="0"/>
              </a:rPr>
              <a:t>Hydrodynamic transport phenomena are quite difficult to realize in metals. However, ……</a:t>
            </a:r>
            <a:endParaRPr lang="ko-KR" altLang="en-US" sz="5000" dirty="0">
              <a:solidFill>
                <a:schemeClr val="bg1"/>
              </a:solidFill>
              <a:latin typeface="Harlow Solid Italic" panose="04030604020F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5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/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116632"/>
                <a:ext cx="8856984" cy="1143000"/>
              </a:xfrm>
            </p:spPr>
            <p:txBody>
              <a:bodyPr>
                <a:noAutofit/>
              </a:bodyPr>
              <a:lstStyle/>
              <a:p>
                <a:r>
                  <a:rPr lang="en-US" altLang="ko-KR" sz="3300" dirty="0" smtClean="0">
                    <a:solidFill>
                      <a:schemeClr val="bg1"/>
                    </a:solidFill>
                    <a:latin typeface="Harlow Solid Italic" panose="04030604020F02020D02" pitchFamily="82" charset="0"/>
                  </a:rPr>
                  <a:t>Hydrodynamics in the Dirac fluid ?: Realization of the </a:t>
                </a:r>
                <a14:m>
                  <m:oMath xmlns:m="http://schemas.openxmlformats.org/officeDocument/2006/math">
                    <m:r>
                      <a:rPr lang="en-US" altLang="ko-KR" sz="3300" b="0" i="1" smtClean="0">
                        <a:solidFill>
                          <a:schemeClr val="bg1"/>
                        </a:solidFill>
                        <a:latin typeface="Cambria Math"/>
                      </a:rPr>
                      <m:t>𝐴𝑑</m:t>
                    </m:r>
                    <m:sSub>
                      <m:sSubPr>
                        <m:ctrlPr>
                          <a:rPr lang="en-US" altLang="ko-KR" sz="33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33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ko-KR" sz="33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en-US" altLang="ko-KR" sz="33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+2</m:t>
                        </m:r>
                      </m:sub>
                    </m:sSub>
                  </m:oMath>
                </a14:m>
                <a:r>
                  <a:rPr lang="ko-KR" altLang="en-US" sz="33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altLang="ko-KR" sz="3300" dirty="0" smtClean="0">
                    <a:solidFill>
                      <a:schemeClr val="bg1"/>
                    </a:solidFill>
                    <a:latin typeface="Harlow Solid Italic" panose="04030604020F02020D02" pitchFamily="82" charset="0"/>
                  </a:rPr>
                  <a:t>semi-classical field theory ?</a:t>
                </a:r>
                <a:endParaRPr lang="ko-KR" altLang="en-US" sz="3300" dirty="0">
                  <a:solidFill>
                    <a:schemeClr val="bg1"/>
                  </a:solidFill>
                  <a:latin typeface="Harlow Solid Italic" panose="04030604020F02020D02" pitchFamily="82" charset="0"/>
                </a:endParaRPr>
              </a:p>
            </p:txBody>
          </p:sp>
        </mc:Choice>
        <mc:Fallback xmlns=""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116632"/>
                <a:ext cx="8856984" cy="1143000"/>
              </a:xfrm>
              <a:blipFill rotWithShape="1">
                <a:blip r:embed="rId2"/>
                <a:stretch>
                  <a:fillRect l="-1239" t="-4787" r="-2340" b="-17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0313"/>
            <a:ext cx="5668491" cy="356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4939"/>
            <a:ext cx="5580112" cy="366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26" y="3696282"/>
            <a:ext cx="5711973" cy="316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490" y="2141904"/>
            <a:ext cx="3475507" cy="147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94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Summary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Symmetry breaking quantum criticality in the Landau’s Fermi-liquid state: Hertz-Moriya-Millis theory and beyond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Mott quantum criticality from the Landau’s Fermi-liquid state: Emergent localized magnetic moments and effective Kondo vs. RKKY interactions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Heavy-fermion quantum criticality in a heavy-fermion Fermi-liquid state: Symmetry breaking quantum criticality + Mott quantum criticality</a:t>
            </a:r>
          </a:p>
          <a:p>
            <a:endParaRPr lang="en-US" altLang="ko-KR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Emergent hydrodynamics near Mott quantum criticality and </a:t>
            </a:r>
            <a:r>
              <a:rPr lang="en-US" altLang="ko-KR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AdS</a:t>
            </a:r>
            <a:r>
              <a:rPr lang="en-US" altLang="ko-KR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/CFT duality conjecture</a:t>
            </a:r>
            <a:endParaRPr lang="ko-KR" alt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17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975" y="2313102"/>
            <a:ext cx="632230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40" y="3209787"/>
            <a:ext cx="7632848" cy="358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" y="0"/>
            <a:ext cx="9121598" cy="196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28" y="5013176"/>
                <a:ext cx="9137672" cy="147732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𝐵𝑜𝑡h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𝑓𝑜𝑟𝑤𝑎𝑟𝑑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𝑎𝑛𝑑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𝑏𝑎𝑐𝑘𝑤𝑎𝑟𝑑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𝑖𝑛𝑡𝑒𝑟𝑎𝑐𝑡𝑖𝑜𝑛𝑠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𝑟𝑒𝑚𝑎𝑖𝑛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𝑚𝑎𝑟𝑔𝑖𝑛𝑎𝑙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altLang="ko-KR" b="0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𝑏𝑢𝑡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𝐵𝐶𝑆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𝑠𝑐𝑎𝑡𝑡𝑒𝑟𝑖𝑛𝑔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𝑐h𝑎𝑛𝑛𝑒𝑙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𝑏𝑒𝑐𝑜𝑚𝑒𝑠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𝑚𝑎𝑟𝑔𝑖𝑛𝑎𝑙𝑙𝑦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𝑟𝑒𝑙𝑒𝑣𝑎𝑛𝑡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ko-KR" b="0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𝐿𝑎𝑛𝑑𝑎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𝐹𝑒𝑟𝑚𝑖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𝑙𝑖𝑞𝑢𝑖𝑑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𝑡h𝑒𝑜𝑟𝑦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𝑖𝑠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𝑎𝑛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𝑒𝑓𝑓𝑒𝑐𝑡𝑖𝑣𝑒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𝑓𝑖𝑒𝑙𝑑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𝑡h𝑒𝑜𝑟𝑦</m:t>
                      </m:r>
                    </m:oMath>
                  </m:oMathPara>
                </a14:m>
                <a:endParaRPr lang="en-US" altLang="ko-KR" b="0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𝑓𝑜𝑟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𝐿𝑎𝑛𝑑𝑎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𝐹𝑒𝑟𝑚𝑖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𝑙𝑖𝑞𝑢𝑖𝑑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𝑓𝑖𝑥𝑒𝑑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𝑝𝑜𝑖𝑛𝑡</m:t>
                      </m:r>
                    </m:oMath>
                  </m:oMathPara>
                </a14:m>
                <a:endParaRPr lang="en-US" altLang="ko-KR" b="0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𝑎𝑏𝑜𝑣𝑒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𝑡h𝑒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𝑠𝑢𝑝𝑒𝑟𝑐𝑜𝑛𝑑𝑢𝑐𝑡𝑖𝑛𝑔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𝑡𝑟𝑎𝑛𝑠𝑖𝑡𝑖𝑜𝑛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𝑡𝑒𝑚𝑝𝑒𝑟𝑎𝑡𝑢𝑟𝑒</m:t>
                      </m:r>
                      <m:r>
                        <a:rPr lang="en-US" altLang="ko-KR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ko-KR" alt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" y="5013176"/>
                <a:ext cx="9137672" cy="1477328"/>
              </a:xfrm>
              <a:prstGeom prst="rect">
                <a:avLst/>
              </a:prstGeom>
              <a:blipFill rotWithShape="1">
                <a:blip r:embed="rId5"/>
                <a:stretch>
                  <a:fillRect b="-28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0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/>
              <p:cNvSpPr>
                <a:spLocks noGrp="1"/>
              </p:cNvSpPr>
              <p:nvPr>
                <p:ph type="title"/>
              </p:nvPr>
            </p:nvSpPr>
            <p:spPr>
              <a:xfrm>
                <a:off x="323528" y="116632"/>
                <a:ext cx="8496944" cy="1656184"/>
              </a:xfrm>
            </p:spPr>
            <p:txBody>
              <a:bodyPr>
                <a:noAutofit/>
              </a:bodyPr>
              <a:lstStyle/>
              <a:p>
                <a:r>
                  <a:rPr lang="en-US" altLang="ko-KR" sz="3200" b="1" dirty="0" smtClean="0">
                    <a:solidFill>
                      <a:schemeClr val="bg1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Symmetry breaking quantum criticality I in Landau’s Fermi-liquid state: Hertz-Moriya-Millis theory and </a:t>
                </a:r>
                <a:r>
                  <a:rPr lang="en-US" altLang="ko-KR" sz="3200" b="1" dirty="0" smtClean="0">
                    <a:solidFill>
                      <a:srgbClr val="FFFF00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the breakdown of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ko-KR" sz="3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ko-KR" altLang="en-US" sz="3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𝝎</m:t>
                        </m:r>
                      </m:num>
                      <m:den>
                        <m:r>
                          <a:rPr lang="en-US" altLang="ko-KR" sz="3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𝑻</m:t>
                        </m:r>
                      </m:den>
                    </m:f>
                  </m:oMath>
                </a14:m>
                <a:r>
                  <a:rPr lang="ko-KR" altLang="en-US" sz="3200" b="1" dirty="0" smtClean="0">
                    <a:solidFill>
                      <a:srgbClr val="FFFF00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 </a:t>
                </a:r>
                <a:r>
                  <a:rPr lang="en-US" altLang="ko-KR" sz="3200" b="1" dirty="0" smtClean="0">
                    <a:solidFill>
                      <a:srgbClr val="FFFF00"/>
                    </a:solidFill>
                    <a:latin typeface="휴먼편지체" panose="02030504000101010101" pitchFamily="18" charset="-127"/>
                    <a:ea typeface="휴먼편지체" panose="02030504000101010101" pitchFamily="18" charset="-127"/>
                  </a:rPr>
                  <a:t>scaling</a:t>
                </a:r>
                <a:endParaRPr lang="ko-KR" altLang="en-US" sz="3200" b="1" dirty="0">
                  <a:solidFill>
                    <a:srgbClr val="FFFF00"/>
                  </a:solidFill>
                  <a:latin typeface="휴먼편지체" panose="02030504000101010101" pitchFamily="18" charset="-127"/>
                  <a:ea typeface="휴먼편지체" panose="02030504000101010101" pitchFamily="18" charset="-127"/>
                </a:endParaRPr>
              </a:p>
            </p:txBody>
          </p:sp>
        </mc:Choice>
        <mc:Fallback xmlns=""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23528" y="116632"/>
                <a:ext cx="8496944" cy="1656184"/>
              </a:xfrm>
              <a:blipFill rotWithShape="1">
                <a:blip r:embed="rId3"/>
                <a:stretch>
                  <a:fillRect l="-1578" t="-1838" r="-1650" b="-91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그룹 17"/>
          <p:cNvGrpSpPr/>
          <p:nvPr/>
        </p:nvGrpSpPr>
        <p:grpSpPr>
          <a:xfrm>
            <a:off x="4355976" y="2937991"/>
            <a:ext cx="4714908" cy="3857628"/>
            <a:chOff x="357158" y="1928802"/>
            <a:chExt cx="5857916" cy="4714884"/>
          </a:xfrm>
        </p:grpSpPr>
        <p:grpSp>
          <p:nvGrpSpPr>
            <p:cNvPr id="19" name="그룹 14"/>
            <p:cNvGrpSpPr/>
            <p:nvPr/>
          </p:nvGrpSpPr>
          <p:grpSpPr>
            <a:xfrm>
              <a:off x="357158" y="1928802"/>
              <a:ext cx="5857916" cy="4714884"/>
              <a:chOff x="6112128" y="3881156"/>
              <a:chExt cx="3418209" cy="2804684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112128" y="3881156"/>
                <a:ext cx="3418209" cy="2804684"/>
              </a:xfrm>
              <a:prstGeom prst="rect">
                <a:avLst/>
              </a:prstGeom>
              <a:noFill/>
              <a:ln w="63500">
                <a:noFill/>
                <a:miter lim="800000"/>
                <a:headEnd/>
                <a:tailEnd/>
              </a:ln>
              <a:effectLst/>
            </p:spPr>
          </p:pic>
          <p:graphicFrame>
            <p:nvGraphicFramePr>
              <p:cNvPr id="22" name="Object 11"/>
              <p:cNvGraphicFramePr>
                <a:graphicFrameLocks noChangeAspect="1"/>
              </p:cNvGraphicFramePr>
              <p:nvPr/>
            </p:nvGraphicFramePr>
            <p:xfrm>
              <a:off x="7791194" y="4192788"/>
              <a:ext cx="1266780" cy="5193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32" name="수식" r:id="rId5" imgW="545760" imgH="228600" progId="Equation.3">
                      <p:embed/>
                    </p:oleObj>
                  </mc:Choice>
                  <mc:Fallback>
                    <p:oleObj name="수식" r:id="rId5" imgW="545760" imgH="2286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91194" y="4192788"/>
                            <a:ext cx="1266780" cy="51939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CCEC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0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9058266"/>
                </p:ext>
              </p:extLst>
            </p:nvPr>
          </p:nvGraphicFramePr>
          <p:xfrm>
            <a:off x="2593770" y="3509380"/>
            <a:ext cx="1747837" cy="815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33" name="수식" r:id="rId7" imgW="469800" imgH="228600" progId="Equation.3">
                    <p:embed/>
                  </p:oleObj>
                </mc:Choice>
                <mc:Fallback>
                  <p:oleObj name="수식" r:id="rId7" imgW="469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3770" y="3509380"/>
                          <a:ext cx="1747837" cy="8159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EC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835179"/>
            <a:ext cx="446887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760" y="1988840"/>
            <a:ext cx="3195778" cy="285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9742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1613</Words>
  <Application>Microsoft Office PowerPoint</Application>
  <PresentationFormat>화면 슬라이드 쇼(4:3)</PresentationFormat>
  <Paragraphs>186</Paragraphs>
  <Slides>75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75</vt:i4>
      </vt:variant>
    </vt:vector>
  </HeadingPairs>
  <TitlesOfParts>
    <vt:vector size="77" baseType="lpstr">
      <vt:lpstr>Office 테마</vt:lpstr>
      <vt:lpstr>수식</vt:lpstr>
      <vt:lpstr>Review on quantum criticality in metals and beyond</vt:lpstr>
      <vt:lpstr>Why is the nature of quantum criticality involved with a Fermi surface difficult to understand?</vt:lpstr>
      <vt:lpstr>Contents</vt:lpstr>
      <vt:lpstr>Landau’s Fermi-liquid theory I: Thermodynamics</vt:lpstr>
      <vt:lpstr>PowerPoint 프레젠테이션</vt:lpstr>
      <vt:lpstr>Landau’s Fermi-liquid theory II: Near equilibrium</vt:lpstr>
      <vt:lpstr>Landau’s Fermi-liquid fixed point</vt:lpstr>
      <vt:lpstr>PowerPoint 프레젠테이션</vt:lpstr>
      <vt:lpstr>Symmetry breaking quantum criticality I in Landau’s Fermi-liquid state: Hertz-Moriya-Millis theory and the breakdown of ω∕T scaling</vt:lpstr>
      <vt:lpstr>The unsolved problem</vt:lpstr>
      <vt:lpstr>Hertz-Moriya-Millis effective field theory for symmetry breaking quantum criticality in metals</vt:lpstr>
      <vt:lpstr>Argument for justification of the patch construction I</vt:lpstr>
      <vt:lpstr>Argument for justification of the patch construction II</vt:lpstr>
      <vt:lpstr>PowerPoint 프레젠테이션</vt:lpstr>
      <vt:lpstr>Scaling theory from the Hertz-Moriya-Millis theory</vt:lpstr>
      <vt:lpstr>PowerPoint 프레젠테이션</vt:lpstr>
      <vt:lpstr>PowerPoint 프레젠테이션</vt:lpstr>
      <vt:lpstr>PowerPoint 프레젠테이션</vt:lpstr>
      <vt:lpstr>Divergence of Grüneisen ratio  at any quantum critical points</vt:lpstr>
      <vt:lpstr>Thermodynamics : Grüneisen ratio</vt:lpstr>
      <vt:lpstr>PowerPoint 프레젠테이션</vt:lpstr>
      <vt:lpstr>The role of dangerously irrelevant operators in thermodynamics</vt:lpstr>
      <vt:lpstr>PowerPoint 프레젠테이션</vt:lpstr>
      <vt:lpstr>The breakdown of ω∕T scaling</vt:lpstr>
      <vt:lpstr>Symmetry breaking quantum criticality II in Landau’s Fermi-liquid state: Beyond the Hertz-Moriya-Millis theory</vt:lpstr>
      <vt:lpstr>PowerPoint 프레젠테이션</vt:lpstr>
      <vt:lpstr>PowerPoint 프레젠테이션</vt:lpstr>
      <vt:lpstr>PowerPoint 프레젠테이션</vt:lpstr>
      <vt:lpstr>PowerPoint 프레젠테이션</vt:lpstr>
      <vt:lpstr>1. Softness of a Fermi surface = Too many soft modes from Fermi-surface fluctuations = Huge Landau damping of order parameter fluctuations (HMM theory)  2. How to reduce the effective number of Fermi-surface excitations ?  3. Graphenization = Continuation from a pseudo-gapped Fermi surface to a genuine Fermi surface = Dimensional regularization of a Fermi-surface problem (S.-S. Lee)  4. We start from a different fixed point instead of the HMM fixed point. </vt:lpstr>
      <vt:lpstr>Beyond Fermi-surface problems</vt:lpstr>
      <vt:lpstr>Mott quantum criticality from the Landau’s Fermi-liquid state</vt:lpstr>
      <vt:lpstr>(Mott) metal-insulator transitions</vt:lpstr>
      <vt:lpstr>PowerPoint 프레젠테이션</vt:lpstr>
      <vt:lpstr>Emergence of localized magnetic moments &amp; their ultimate fate: Competition between the Kondo effect and the RKKY interaction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RKKY-interaction driven Mott transition: Spin-liquid physics (Gauge theory) approach</vt:lpstr>
      <vt:lpstr>κ-BEDT: Emergence of localized magnetic moments, Mott quantum criticality, spin-liquid physics, &amp; superconductivity</vt:lpstr>
      <vt:lpstr>PowerPoint 프레젠테이션</vt:lpstr>
      <vt:lpstr>Effective theory: U(1) spin liquid with a spinon Fermi surface</vt:lpstr>
      <vt:lpstr>How to understand the crossover behavior from the local-moment Mott quantum criticality of the DMFT description at high temperatures to the spin-liquid Mott transition of the gauge theory approach at low temperatures?</vt:lpstr>
      <vt:lpstr>Heavy-fermion quantum criticality in a heavy-fermion Fermi-liquid state</vt:lpstr>
      <vt:lpstr>The unsolved problem in heavy-fermion quantum criticality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Fermi surface reconstruction</vt:lpstr>
      <vt:lpstr>PowerPoint 프레젠테이션</vt:lpstr>
      <vt:lpstr>PowerPoint 프레젠테이션</vt:lpstr>
      <vt:lpstr>PowerPoint 프레젠테이션</vt:lpstr>
      <vt:lpstr>Novel metallic state</vt:lpstr>
      <vt:lpstr>PowerPoint 프레젠테이션</vt:lpstr>
      <vt:lpstr>Novel metallic state</vt:lpstr>
      <vt:lpstr>How to describe strong inelastic scattering between emergent localized magnetic moments and itinerant electrons?    Emergent hydrodynamics?</vt:lpstr>
      <vt:lpstr>Hydrodynamics in “metals” ?</vt:lpstr>
      <vt:lpstr>Hydrodynamic transport phenomena are quite difficult to realize in metals. However, ……</vt:lpstr>
      <vt:lpstr>Hydrodynamics in the Dirac fluid ?: Realization of the AdS_(d+2) semi-classical field theory ?</vt:lpstr>
      <vt:lpstr>Summary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on quantum criticality in metals and beyond (metal-insulator transitions and heavy-fermion quantum phase transitions)</dc:title>
  <dc:creator>Microsoft Corporation</dc:creator>
  <cp:lastModifiedBy>kks</cp:lastModifiedBy>
  <cp:revision>144</cp:revision>
  <dcterms:created xsi:type="dcterms:W3CDTF">2006-10-05T04:04:58Z</dcterms:created>
  <dcterms:modified xsi:type="dcterms:W3CDTF">2016-08-26T00:26:14Z</dcterms:modified>
</cp:coreProperties>
</file>