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1" r:id="rId4"/>
    <p:sldId id="292" r:id="rId5"/>
    <p:sldId id="281" r:id="rId6"/>
    <p:sldId id="290" r:id="rId7"/>
    <p:sldId id="282" r:id="rId8"/>
    <p:sldId id="288" r:id="rId9"/>
    <p:sldId id="287" r:id="rId10"/>
    <p:sldId id="289" r:id="rId11"/>
    <p:sldId id="285" r:id="rId12"/>
    <p:sldId id="284" r:id="rId13"/>
    <p:sldId id="283" r:id="rId14"/>
    <p:sldId id="296" r:id="rId15"/>
    <p:sldId id="295" r:id="rId16"/>
    <p:sldId id="278" r:id="rId17"/>
    <p:sldId id="294" r:id="rId18"/>
    <p:sldId id="293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-91" y="-3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73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54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87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9423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31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645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41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132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80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87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56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4E956-733E-43BE-A35A-2DF60407968D}" type="datetimeFigureOut">
              <a:rPr lang="ko-KR" altLang="en-US" smtClean="0"/>
              <a:t>2017-07-04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BB3A-5E85-429B-ABC2-EAE204B43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96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4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33.png"/><Relationship Id="rId4" Type="http://schemas.openxmlformats.org/officeDocument/2006/relationships/video" Target="../media/media2.mp4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68965" y="1723869"/>
            <a:ext cx="10568065" cy="1703126"/>
          </a:xfrm>
        </p:spPr>
        <p:txBody>
          <a:bodyPr>
            <a:noAutofit/>
          </a:bodyPr>
          <a:lstStyle/>
          <a:p>
            <a:r>
              <a:rPr lang="en-US" altLang="ko-KR" sz="5400" b="1" dirty="0" smtClean="0">
                <a:solidFill>
                  <a:srgbClr val="0000FF"/>
                </a:solidFill>
              </a:rPr>
              <a:t>Structural analysis</a:t>
            </a:r>
            <a:br>
              <a:rPr lang="en-US" altLang="ko-KR" sz="5400" b="1" dirty="0" smtClean="0">
                <a:solidFill>
                  <a:srgbClr val="0000FF"/>
                </a:solidFill>
              </a:rPr>
            </a:br>
            <a:r>
              <a:rPr lang="en-US" altLang="ko-KR" sz="5400" b="1" dirty="0" smtClean="0">
                <a:solidFill>
                  <a:srgbClr val="0000FF"/>
                </a:solidFill>
              </a:rPr>
              <a:t>of </a:t>
            </a:r>
            <a:r>
              <a:rPr lang="en-US" altLang="ko-KR" sz="5400" b="1" dirty="0">
                <a:solidFill>
                  <a:srgbClr val="0000FF"/>
                </a:solidFill>
              </a:rPr>
              <a:t>the SOGRO </a:t>
            </a:r>
            <a:r>
              <a:rPr lang="en-US" altLang="ko-KR" sz="5400" b="1" dirty="0" smtClean="0">
                <a:solidFill>
                  <a:srgbClr val="0000FF"/>
                </a:solidFill>
              </a:rPr>
              <a:t>platform</a:t>
            </a:r>
            <a:endParaRPr lang="ko-KR" altLang="en-US" sz="5400" b="1" dirty="0">
              <a:solidFill>
                <a:srgbClr val="0000FF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61603" y="4513798"/>
            <a:ext cx="7615003" cy="1722110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4000" dirty="0" err="1" smtClean="0"/>
              <a:t>Gungwon</a:t>
            </a:r>
            <a:r>
              <a:rPr lang="en-US" altLang="ko-KR" sz="4000" dirty="0" smtClean="0"/>
              <a:t> Kang, </a:t>
            </a:r>
            <a:r>
              <a:rPr lang="en-US" altLang="ko-KR" sz="4000" dirty="0" err="1" smtClean="0"/>
              <a:t>Minjoong</a:t>
            </a:r>
            <a:r>
              <a:rPr lang="en-US" altLang="ko-KR" sz="4000" dirty="0" smtClean="0"/>
              <a:t> </a:t>
            </a:r>
            <a:r>
              <a:rPr lang="en-US" altLang="ko-KR" sz="4000" dirty="0" err="1" smtClean="0"/>
              <a:t>Jeong</a:t>
            </a:r>
            <a:r>
              <a:rPr lang="en-US" altLang="ko-KR" sz="4000" dirty="0" smtClean="0"/>
              <a:t> (KISTI) </a:t>
            </a:r>
          </a:p>
          <a:p>
            <a:r>
              <a:rPr lang="en-US" altLang="ko-KR" sz="4000" dirty="0" smtClean="0"/>
              <a:t>and Edwin Son (NIMS)</a:t>
            </a:r>
          </a:p>
          <a:p>
            <a:endParaRPr lang="en-US" altLang="ko-KR" sz="4000" dirty="0" smtClean="0"/>
          </a:p>
          <a:p>
            <a:r>
              <a:rPr lang="en-US" altLang="ko-KR" sz="3400" dirty="0" smtClean="0"/>
              <a:t>On behalf of the Platform Design Study Group</a:t>
            </a:r>
            <a:endParaRPr lang="ko-KR" altLang="en-US" sz="3400" dirty="0"/>
          </a:p>
        </p:txBody>
      </p:sp>
      <p:sp>
        <p:nvSpPr>
          <p:cNvPr id="4" name="TextBox 3"/>
          <p:cNvSpPr txBox="1"/>
          <p:nvPr/>
        </p:nvSpPr>
        <p:spPr>
          <a:xfrm>
            <a:off x="4482059" y="335901"/>
            <a:ext cx="7554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July 4, 2017 at Int’l Conference on Gravitation: Joint Meeting of ICGAC-XIII &amp; IK15 held at </a:t>
            </a:r>
            <a:r>
              <a:rPr lang="en-US" altLang="ko-KR" sz="2000" dirty="0" err="1" smtClean="0"/>
              <a:t>Ewha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Womans</a:t>
            </a:r>
            <a:r>
              <a:rPr lang="en-US" altLang="ko-KR" sz="2000" dirty="0" smtClean="0"/>
              <a:t> U., Seoul in Korea</a:t>
            </a:r>
            <a:endParaRPr lang="ko-KR" altLang="en-US" sz="2000" dirty="0"/>
          </a:p>
        </p:txBody>
      </p:sp>
      <p:pic>
        <p:nvPicPr>
          <p:cNvPr id="5" name="그림 4" descr="GWKang_2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762" y="4691921"/>
            <a:ext cx="1318898" cy="1543987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10193549" y="4706911"/>
            <a:ext cx="1379095" cy="1528997"/>
            <a:chOff x="9255368" y="3747635"/>
            <a:chExt cx="2661813" cy="2679400"/>
          </a:xfrm>
        </p:grpSpPr>
        <p:pic>
          <p:nvPicPr>
            <p:cNvPr id="7" name="Picture 4"/>
            <p:cNvPicPr>
              <a:picLocks/>
            </p:cNvPicPr>
            <p:nvPr/>
          </p:nvPicPr>
          <p:blipFill>
            <a:blip r:embed="rId3"/>
            <a:srcRect l="16698" r="11641"/>
            <a:stretch>
              <a:fillRect/>
            </a:stretch>
          </p:blipFill>
          <p:spPr>
            <a:xfrm>
              <a:off x="9255368" y="3748312"/>
              <a:ext cx="2661813" cy="267872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42084" y="3747635"/>
              <a:ext cx="775096" cy="4364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723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19" y="1441087"/>
            <a:ext cx="6941830" cy="514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5165" y="427210"/>
            <a:ext cx="10693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altLang="ko-KR" sz="2400" b="1" dirty="0" smtClean="0"/>
              <a:t>Platform thermal strain noise for first 4 XY scissor modes and total: </a:t>
            </a:r>
            <a:r>
              <a:rPr lang="en-US" altLang="ko-KR" sz="2400" dirty="0" smtClean="0"/>
              <a:t>Ron Norton (UMD)</a:t>
            </a:r>
            <a:endParaRPr lang="ko-KR" altLang="en-US" sz="2400" dirty="0"/>
          </a:p>
        </p:txBody>
      </p:sp>
      <p:grpSp>
        <p:nvGrpSpPr>
          <p:cNvPr id="3" name="그룹 2"/>
          <p:cNvGrpSpPr/>
          <p:nvPr/>
        </p:nvGrpSpPr>
        <p:grpSpPr>
          <a:xfrm>
            <a:off x="7233749" y="1441087"/>
            <a:ext cx="4686300" cy="2196238"/>
            <a:chOff x="7233749" y="1441087"/>
            <a:chExt cx="4686300" cy="2196238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749" y="2332400"/>
              <a:ext cx="4686300" cy="130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6614" y="1441087"/>
              <a:ext cx="4086225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표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8669803"/>
                  </p:ext>
                </p:extLst>
              </p:nvPr>
            </p:nvGraphicFramePr>
            <p:xfrm>
              <a:off x="7233749" y="4012383"/>
              <a:ext cx="4212046" cy="18750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6023"/>
                    <a:gridCol w="2106023"/>
                  </a:tblGrid>
                  <a:tr h="370840"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1" i="1" smtClean="0">
                                        <a:latin typeface="Cambria Math"/>
                                      </a:rPr>
                                      <m:t>𝒎</m:t>
                                    </m:r>
                                  </m:e>
                                  <m:sub>
                                    <m:r>
                                      <a:rPr lang="en-US" altLang="ko-KR" b="1" i="1" smtClean="0">
                                        <a:latin typeface="Cambria Math"/>
                                      </a:rPr>
                                      <m:t>𝒆𝒇𝒇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ko-KR" altLang="ko-KR" sz="1800" i="1" kern="10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1800" b="1" i="0" kern="100" smtClean="0">
                                        <a:effectLst/>
                                        <a:latin typeface="Cambria Math"/>
                                      </a:rPr>
                                      <m:t>𝟐𝐊𝐄</m:t>
                                    </m:r>
                                    <m:r>
                                      <a:rPr lang="en-US" altLang="ko-KR" sz="1800" b="1" i="0" kern="100" smtClean="0">
                                        <a:effectLst/>
                                        <a:latin typeface="Cambria Math"/>
                                      </a:rPr>
                                      <m:t>/</m:t>
                                    </m:r>
                                    <m:r>
                                      <a:rPr lang="en-US" altLang="ko-KR" sz="18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  <m:r>
                                      <a:rPr lang="en-US" altLang="ko-KR" sz="18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altLang="ko-KR" sz="18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1.25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1.80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2.23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  <a:ea typeface="+mn-ea"/>
                                  </a:rPr>
                                  <m:t>7.97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  <a:ea typeface="+mn-ea"/>
                                  </a:rPr>
                                  <m:t>0.18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  <a:ea typeface="+mn-ea"/>
                                  </a:rPr>
                                  <m:t>0.95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1259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b="0" i="1" smtClean="0">
                                    <a:latin typeface="Cambria Math"/>
                                    <a:ea typeface="+mn-ea"/>
                                  </a:rPr>
                                  <m:t>12534</m:t>
                                </m:r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  <a:ea typeface="Cambria Math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ko-KR" alt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표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8669803"/>
                  </p:ext>
                </p:extLst>
              </p:nvPr>
            </p:nvGraphicFramePr>
            <p:xfrm>
              <a:off x="7233749" y="4012383"/>
              <a:ext cx="4212046" cy="18750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6023"/>
                    <a:gridCol w="2106023"/>
                  </a:tblGrid>
                  <a:tr h="391732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89" r="-99711" b="-38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580" b="-38125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89" t="-104918" r="-9971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580" t="-104918" b="-300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89" t="-204918" r="-9971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580" t="-204918" b="-200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89" t="-304918" r="-9971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580" t="-304918" b="-10000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289" t="-404918" r="-99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l="-100580" t="-4049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326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373862"/>
                  </p:ext>
                </p:extLst>
              </p:nvPr>
            </p:nvGraphicFramePr>
            <p:xfrm>
              <a:off x="4049488" y="633149"/>
              <a:ext cx="7968343" cy="617589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23851"/>
                    <a:gridCol w="1058091"/>
                    <a:gridCol w="966652"/>
                    <a:gridCol w="966651"/>
                    <a:gridCol w="1201783"/>
                    <a:gridCol w="1110343"/>
                    <a:gridCol w="1240972"/>
                  </a:tblGrid>
                  <a:tr h="969626"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 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Weight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(ton)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 err="1">
                              <a:effectLst/>
                            </a:rPr>
                            <a:t>Freqs</a:t>
                          </a:r>
                          <a:r>
                            <a:rPr lang="en-US" sz="2000" kern="100" dirty="0">
                              <a:effectLst/>
                            </a:rPr>
                            <a:t>.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(Hz)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KE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kern="100" dirty="0">
                              <a:effectLst/>
                            </a:rPr>
                            <a:t>J)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dx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kern="100" dirty="0">
                              <a:effectLst/>
                            </a:rPr>
                            <a:t>m)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sz="20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𝑒𝑓𝑓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(ton)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ko-KR" sz="2000" i="1" kern="100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ko-KR" altLang="en-US" sz="2000" i="1" kern="100" smtClean="0">
                                        <a:effectLst/>
                                        <a:latin typeface="Cambria Math"/>
                                      </a:rPr>
                                      <m:t>𝜹</m:t>
                                    </m:r>
                                    <m:r>
                                      <a:rPr lang="en-US" altLang="ko-KR" sz="2000" b="1" i="1" kern="100" smtClean="0">
                                        <a:effectLst/>
                                        <a:latin typeface="Cambria Math"/>
                                      </a:rPr>
                                      <m:t>𝒙</m:t>
                                    </m:r>
                                  </m:num>
                                  <m:den>
                                    <m:r>
                                      <a:rPr lang="en-US" altLang="ko-KR" sz="2000" b="1" i="1" kern="100" smtClean="0">
                                        <a:effectLst/>
                                        <a:latin typeface="Cambria Math"/>
                                      </a:rPr>
                                      <m:t>𝑳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ko-KR" sz="2000" b="1" i="1" kern="100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ko-KR" sz="2000" b="1" i="1" kern="100" smtClean="0">
                                            <a:effectLst/>
                                            <a:latin typeface="Cambria Math"/>
                                          </a:rPr>
                                          <m:t>𝑲𝑬</m:t>
                                        </m:r>
                                        <m:r>
                                          <a:rPr lang="en-US" altLang="ko-KR" sz="2000" b="1" i="1" kern="100" smtClean="0">
                                            <a:effectLst/>
                                            <a:latin typeface="Cambria Math"/>
                                          </a:rPr>
                                          <m:t> </m:t>
                                        </m:r>
                                        <m:r>
                                          <a:rPr lang="en-US" altLang="ko-KR" sz="2000" b="1" i="1" kern="100" smtClean="0">
                                            <a:effectLst/>
                                            <a:latin typeface="Cambria Math"/>
                                          </a:rPr>
                                          <m:t>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b="1" i="0" kern="100" smtClean="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b="1" i="0" kern="100" smtClean="0">
                                      <a:effectLst/>
                                      <a:latin typeface="Cambria Math"/>
                                    </a:rPr>
                                    <m:t>𝟏𝟎</m:t>
                                  </m:r>
                                </m:sup>
                              </m:sSup>
                              <m:r>
                                <a:rPr lang="en-US" sz="2000" kern="1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5632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65.57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19.09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71.9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2.83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124.8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4.98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5632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30.075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179.0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2.12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223.1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2.36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5632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50m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109.31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7.226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2.40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1735.0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5632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16.893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563.0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5.69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308.7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1.52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3539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218.55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67.6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1.7429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32940.4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0.67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95632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4.819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4.58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3.4305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84.9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5.07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94259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Pipes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169.21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2.177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0.935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1.5739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403.5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69355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6.287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7.80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1.8519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291.5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2.10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733029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Pipes (DT)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336.64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2.165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0.925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1.1361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774.6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3.74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17046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 err="1">
                              <a:effectLst/>
                            </a:rPr>
                            <a:t>Pipes+H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122.53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1.015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0.203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0.482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4296.8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3.38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17046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H-beams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106.03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0.301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0.0179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1.1761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723.6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27.8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373862"/>
                  </p:ext>
                </p:extLst>
              </p:nvPr>
            </p:nvGraphicFramePr>
            <p:xfrm>
              <a:off x="4049488" y="633149"/>
              <a:ext cx="7968343" cy="614896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23851"/>
                    <a:gridCol w="1058091"/>
                    <a:gridCol w="966652"/>
                    <a:gridCol w="966651"/>
                    <a:gridCol w="1201783"/>
                    <a:gridCol w="1110343"/>
                    <a:gridCol w="1240972"/>
                  </a:tblGrid>
                  <a:tr h="1063562"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 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Weight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(ton)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 err="1">
                              <a:effectLst/>
                            </a:rPr>
                            <a:t>Freqs</a:t>
                          </a:r>
                          <a:r>
                            <a:rPr lang="en-US" sz="2000" kern="100" dirty="0">
                              <a:effectLst/>
                            </a:rPr>
                            <a:t>.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(Hz)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58228" t="-571" r="-369620" b="-4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67513" t="-571" r="-196447" b="-4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06044" t="-571" r="-112637" b="-4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40686" t="-571" r="-490" b="-488571"/>
                          </a:stretch>
                        </a:blipFill>
                      </a:tcPr>
                    </a:tc>
                  </a:tr>
                  <a:tr h="326136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65.57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19.09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71.9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2.83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124.8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4.98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30.075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179.0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2.12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223.1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2.36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6136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50m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109.31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7.226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2.40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1735.0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1.50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16.893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563.0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5.69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308.7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1.52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3539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218.55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67.6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1.7429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32940.4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0.67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4.819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4.58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3.4305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84.9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5.07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94259">
                    <a:tc rowSpan="2"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Pipes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rowSpan="2"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169.21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2.177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0.935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1.5739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403.5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5.15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69355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6.287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7.80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1.8519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291.5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2.10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733029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Pipes (DT)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336.64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2.165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0.925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1.1361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774.6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3.74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52272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 err="1">
                              <a:effectLst/>
                            </a:rPr>
                            <a:t>Pipes+H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122.53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1.015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0.203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0.482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4296.8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3.38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52272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H-beams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106.03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0.301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0.0179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1.1761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723.6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altLang="ko-KR" sz="2000" kern="100" dirty="0" smtClean="0">
                              <a:effectLst/>
                              <a:latin typeface="맑은 고딕" panose="020B0503020000020004" pitchFamily="50" charset="-127"/>
                              <a:ea typeface="맑은 고딕" panose="020B0503020000020004" pitchFamily="50" charset="-127"/>
                              <a:cs typeface="Times New Roman" panose="02020603050405020304" pitchFamily="18" charset="0"/>
                            </a:rPr>
                            <a:t>27.8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직사각형 2"/>
              <p:cNvSpPr/>
              <p:nvPr/>
            </p:nvSpPr>
            <p:spPr>
              <a:xfrm>
                <a:off x="211752" y="1014849"/>
                <a:ext cx="3347875" cy="17365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altLang="ko-KR" sz="2400" kern="100" dirty="0" smtClean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Q</a:t>
                </a:r>
                <a:r>
                  <a:rPr lang="en-US" altLang="ko-KR" sz="2400" kern="100" dirty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ko-KR" sz="24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5×</m:t>
                    </m:r>
                    <m:sSup>
                      <m:sSupPr>
                        <m:ctrlPr>
                          <a:rPr lang="ko-KR" altLang="ko-KR" sz="2400" i="1" kern="100">
                            <a:effectLst/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altLang="ko-KR" sz="2400" kern="100" dirty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 for 30m, </a:t>
                </a:r>
                <a:endParaRPr lang="en-US" altLang="ko-KR" sz="2400" kern="100" dirty="0" smtClean="0">
                  <a:latin typeface="맑은 고딕" panose="020B0503020000020004" pitchFamily="50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altLang="ko-KR" sz="2400" kern="100" dirty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Q</a:t>
                </a:r>
                <a:r>
                  <a:rPr lang="en-US" altLang="ko-KR" sz="2400" kern="100" dirty="0" smtClean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ko-KR" sz="24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1×</m:t>
                    </m:r>
                    <m:sSup>
                      <m:sSupPr>
                        <m:ctrlPr>
                          <a:rPr lang="ko-KR" altLang="ko-KR" sz="2400" i="1" kern="100">
                            <a:effectLst/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altLang="ko-KR" sz="2400" kern="100" dirty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 for 100m</a:t>
                </a:r>
                <a:endParaRPr lang="ko-KR" altLang="ko-KR" sz="2400" kern="100" dirty="0">
                  <a:latin typeface="맑은 고딕" panose="020B0503020000020004" pitchFamily="50" charset="-127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sz="2400" i="1" kern="100">
                            <a:effectLst/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𝑒𝑓𝑓</m:t>
                        </m:r>
                      </m:sub>
                    </m:sSub>
                    <m:r>
                      <a:rPr lang="en-US" altLang="ko-KR" sz="2400" i="1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ko-KR" altLang="ko-KR" sz="2400" i="1" kern="100">
                            <a:effectLst/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𝐾𝐸</m:t>
                        </m:r>
                      </m:num>
                      <m:den>
                        <m:sSup>
                          <m:sSupPr>
                            <m:ctrlPr>
                              <a:rPr lang="ko-KR" altLang="ko-KR" sz="2400" i="1" kern="100">
                                <a:effectLst/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ko-KR" sz="2400" i="1" kern="100" smtClean="0"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400" b="0" i="1" kern="100" smtClean="0"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sz="2400" b="0" i="1" kern="100" smtClean="0"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ko-KR" sz="24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4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ko-KR" altLang="ko-KR" sz="2400" i="1" kern="100">
                                <a:effectLst/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24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  <m:r>
                              <a:rPr lang="en-US" altLang="ko-KR" sz="24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4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ko-KR" sz="2400" kern="100" dirty="0">
                    <a:latin typeface="맑은 고딕" panose="020B0503020000020004" pitchFamily="50" charset="-127"/>
                    <a:cs typeface="Times New Roman" panose="02020603050405020304" pitchFamily="18" charset="0"/>
                  </a:rPr>
                  <a:t> </a:t>
                </a:r>
                <a:endParaRPr lang="ko-KR" altLang="ko-KR" sz="2400" kern="100" dirty="0">
                  <a:latin typeface="맑은 고딕" panose="020B0503020000020004" pitchFamily="50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직사각형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52" y="1014849"/>
                <a:ext cx="3347875" cy="1736501"/>
              </a:xfrm>
              <a:prstGeom prst="rect">
                <a:avLst/>
              </a:prstGeom>
              <a:blipFill rotWithShape="1">
                <a:blip r:embed="rId3"/>
                <a:stretch>
                  <a:fillRect l="-2914" t="-31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6571" y="130627"/>
            <a:ext cx="6466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b="1" dirty="0" smtClean="0"/>
              <a:t>Various design parameters: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372" y="2968098"/>
                <a:ext cx="3694043" cy="2597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altLang="ko-KR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/>
                          </a:rPr>
                          <m:t>𝑤</m:t>
                        </m:r>
                      </m:e>
                    </m:d>
                    <m:r>
                      <a:rPr lang="en-US" altLang="ko-KR" sz="2000" b="0" i="1" smtClean="0">
                        <a:latin typeface="Cambria Math"/>
                        <a:ea typeface="Cambria Math"/>
                      </a:rPr>
                      <m:t>~</m:t>
                    </m:r>
                    <m:f>
                      <m:fPr>
                        <m:ctrlPr>
                          <a:rPr lang="en-US" altLang="ko-KR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/>
                          </a:rPr>
                          <m:t>6</m:t>
                        </m:r>
                        <m:r>
                          <a:rPr lang="en-US" altLang="ko-KR" sz="2000" i="1">
                            <a:latin typeface="Cambria Math"/>
                          </a:rPr>
                          <m:t>4</m:t>
                        </m:r>
                        <m:sSub>
                          <m:sSubPr>
                            <m:ctrlPr>
                              <a:rPr lang="en-US" altLang="ko-KR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ko-KR" sz="20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ko-KR" sz="2000" i="1">
                                <a:latin typeface="Cambria Math"/>
                              </a:rPr>
                              <m:t>𝐵</m:t>
                            </m:r>
                          </m:sub>
                        </m:sSub>
                        <m:r>
                          <a:rPr lang="en-US" altLang="ko-KR" sz="2000" i="1">
                            <a:latin typeface="Cambria Math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en-US" altLang="ko-KR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sSubSup>
                              <m:sSubSupPr>
                                <m:ctrlPr>
                                  <a:rPr lang="en-US" altLang="ko-KR" sz="20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2000" b="0" i="1" smtClean="0">
                                    <a:latin typeface="Cambria Math"/>
                                  </a:rPr>
                                  <m:t>𝐿</m:t>
                                </m:r>
                              </m:e>
                              <m:sub/>
                              <m:sup>
                                <m:r>
                                  <a:rPr lang="en-US" altLang="ko-KR" sz="20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altLang="ko-KR" sz="2000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ko-KR" sz="2000" b="0" i="1" smtClean="0">
                                <a:latin typeface="Cambria Math"/>
                              </a:rPr>
                              <m:t>𝑒𝑓𝑓</m:t>
                            </m:r>
                          </m:sub>
                        </m:sSub>
                        <m:sSup>
                          <m:sSupPr>
                            <m:ctrlPr>
                              <a:rPr lang="en-US" altLang="ko-KR" sz="2000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ko-KR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sz="2000" i="1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sz="2000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ko-KR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000" b="0" i="1" smtClean="0">
                            <a:latin typeface="Cambria Math"/>
                          </a:rPr>
                          <m:t>𝑄𝑤</m:t>
                        </m:r>
                      </m:den>
                    </m:f>
                  </m:oMath>
                </a14:m>
                <a:r>
                  <a:rPr lang="en-US" altLang="ko-KR" sz="2000" b="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0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ko-KR" sz="20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sz="20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ko-KR" sz="2000" i="1">
                                    <a:latin typeface="Cambria Math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altLang="ko-KR" sz="20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altLang="ko-KR" sz="2000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ko-KR" sz="2000" i="1">
                                            <a:latin typeface="Cambria Math"/>
                                          </a:rPr>
                                          <m:t>𝑤</m:t>
                                        </m:r>
                                      </m:e>
                                      <m:sup>
                                        <m:r>
                                          <a:rPr lang="en-US" altLang="ko-KR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altLang="ko-KR" sz="2000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ko-KR" sz="20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ko-KR" sz="2000" i="1">
                                                <a:latin typeface="Cambria Math"/>
                                              </a:rPr>
                                              <m:t>𝑤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ko-KR" sz="2000" i="1">
                                                <a:latin typeface="Cambria Math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altLang="ko-KR" sz="2000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ko-KR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ko-KR" sz="2000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altLang="ko-KR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ko-KR" sz="20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ko-KR" sz="2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000" i="1">
                                    <a:latin typeface="Cambria Math"/>
                                  </a:rPr>
                                  <m:t>𝑄</m:t>
                                </m:r>
                              </m:e>
                              <m:sup>
                                <m:r>
                                  <a:rPr lang="en-US" altLang="ko-KR" sz="2000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endParaRPr lang="en-US" altLang="ko-KR" sz="2000" b="0" dirty="0" smtClean="0"/>
              </a:p>
              <a:p>
                <a:r>
                  <a:rPr lang="en-US" altLang="ko-KR" b="0" dirty="0" smtClean="0"/>
                  <a:t>       </a:t>
                </a:r>
              </a:p>
              <a:p>
                <a:r>
                  <a:rPr lang="en-US" altLang="ko-KR" sz="2000" dirty="0" smtClean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800" b="0" i="0" smtClean="0">
                        <a:latin typeface="Cambria Math"/>
                      </a:rPr>
                      <m:t>S</m:t>
                    </m:r>
                    <m:d>
                      <m:d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ko-KR" sz="2800" b="0" i="0" smtClean="0">
                            <a:latin typeface="Cambria Math"/>
                          </a:rPr>
                          <m:t>w</m:t>
                        </m:r>
                      </m:e>
                    </m:d>
                    <m:r>
                      <a:rPr lang="en-US" altLang="ko-KR" sz="2800" b="0" i="0" smtClean="0">
                        <a:latin typeface="Cambria Math"/>
                      </a:rPr>
                      <m:t>~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ko-KR" sz="2800" b="0" i="1" smtClean="0">
                            <a:latin typeface="Cambria Math"/>
                          </a:rPr>
                          <m:t>𝐿</m:t>
                        </m:r>
                      </m:den>
                    </m:f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o-KR" altLang="en-US" sz="2800" b="0" i="1" smtClean="0">
                            <a:latin typeface="Cambria Math"/>
                          </a:rPr>
                          <m:t>𝛿</m:t>
                        </m:r>
                        <m:r>
                          <a:rPr lang="en-US" altLang="ko-KR" sz="2800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𝐾𝐸</m:t>
                            </m:r>
                          </m:e>
                        </m:rad>
                      </m:den>
                    </m:f>
                    <m:r>
                      <a:rPr lang="en-US" altLang="ko-KR" sz="28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𝑄</m:t>
                            </m:r>
                          </m:e>
                        </m:rad>
                      </m:den>
                    </m:f>
                    <m:r>
                      <a:rPr lang="en-US" altLang="ko-KR" sz="2800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altLang="ko-KR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800" b="0" i="1" smtClean="0">
                            <a:latin typeface="Cambria Math"/>
                          </a:rPr>
                          <m:t>1/</m:t>
                        </m:r>
                        <m:rad>
                          <m:radPr>
                            <m:degHide m:val="on"/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𝑤</m:t>
                            </m:r>
                          </m:e>
                        </m:ra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ko-KR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ko-KR" sz="2800" b="0" i="1" smtClean="0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altLang="ko-KR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ko-KR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2400" i="1">
                                        <a:latin typeface="Cambria Math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ko-KR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altLang="ko-KR" sz="2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altLang="ko-KR" sz="2400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2400" b="0" i="1" smtClean="0">
                                            <a:latin typeface="Cambria Math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altLang="ko-KR" sz="2400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altLang="ko-KR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altLang="ko-KR" sz="2400" b="0" dirty="0" smtClean="0"/>
                  <a:t> </a:t>
                </a:r>
              </a:p>
              <a:p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72" y="2968098"/>
                <a:ext cx="3694043" cy="2597121"/>
              </a:xfrm>
              <a:prstGeom prst="rect">
                <a:avLst/>
              </a:prstGeom>
              <a:blipFill rotWithShape="1">
                <a:blip r:embed="rId4"/>
                <a:stretch>
                  <a:fillRect l="-18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아래쪽 화살표 5"/>
          <p:cNvSpPr/>
          <p:nvPr/>
        </p:nvSpPr>
        <p:spPr>
          <a:xfrm rot="1271040" flipH="1">
            <a:off x="2715263" y="5231965"/>
            <a:ext cx="212078" cy="345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1136971" y="4150599"/>
            <a:ext cx="1497435" cy="101552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1528" y="5550612"/>
                <a:ext cx="3177729" cy="1209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~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ko-KR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     </m:t>
                            </m:r>
                            <m:f>
                              <m:fPr>
                                <m:ctrlPr>
                                  <a:rPr lang="en-US" altLang="ko-KR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ko-KR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altLang="ko-KR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1/2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altLang="ko-KR" b="0" i="1" smtClean="0">
                                <a:latin typeface="Cambria Math"/>
                              </a:rPr>
                              <m:t>           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𝑓𝑜𝑟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  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𝑤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</a:rPr>
                              <m:t>≪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ko-KR" b="0" i="1" smtClean="0">
                                <a:latin typeface="Cambria Math"/>
                              </a:rPr>
                              <m:t> </m:t>
                            </m:r>
                          </m:e>
                          <m:e/>
                          <m:e>
                            <m:f>
                              <m:fPr>
                                <m:ctrlPr>
                                  <a:rPr lang="en-US" altLang="ko-KR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ko-KR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altLang="ko-KR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i="1">
                                            <a:latin typeface="Cambria Math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altLang="ko-KR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altLang="ko-KR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i="1">
                                        <a:latin typeface="Cambria Math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ko-KR" b="0" i="1" smtClean="0">
                                        <a:latin typeface="Cambria Math"/>
                                      </a:rPr>
                                      <m:t>5/</m:t>
                                    </m:r>
                                    <m:r>
                                      <a:rPr lang="en-US" altLang="ko-KR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altLang="ko-KR" b="0" i="1" smtClean="0">
                                <a:latin typeface="Cambria Math"/>
                              </a:rPr>
                              <m:t>     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𝑓𝑜𝑟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    </m:t>
                            </m:r>
                            <m:r>
                              <a:rPr lang="en-US" altLang="ko-KR" b="0" i="1" smtClean="0">
                                <a:latin typeface="Cambria Math"/>
                              </a:rPr>
                              <m:t>𝑤</m:t>
                            </m:r>
                            <m:r>
                              <a:rPr lang="en-US" altLang="ko-KR" b="0" i="1" smtClean="0">
                                <a:latin typeface="Cambria Math"/>
                                <a:ea typeface="Cambria Math"/>
                              </a:rPr>
                              <m:t>≫</m:t>
                            </m:r>
                            <m:sSub>
                              <m:sSubPr>
                                <m:ctrlPr>
                                  <a:rPr lang="en-US" altLang="ko-KR" i="1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/>
                                    <a:ea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28" y="5550612"/>
                <a:ext cx="3177729" cy="1209498"/>
              </a:xfrm>
              <a:prstGeom prst="rect">
                <a:avLst/>
              </a:prstGeom>
              <a:blipFill rotWithShape="1">
                <a:blip r:embed="rId5"/>
                <a:stretch>
                  <a:fillRect l="-15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47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그룹 52"/>
          <p:cNvGrpSpPr/>
          <p:nvPr/>
        </p:nvGrpSpPr>
        <p:grpSpPr>
          <a:xfrm>
            <a:off x="298049" y="620467"/>
            <a:ext cx="9250897" cy="6155195"/>
            <a:chOff x="1527030" y="432350"/>
            <a:chExt cx="9250897" cy="6155195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0" y="432350"/>
              <a:ext cx="9250897" cy="615519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8843552" y="2612571"/>
              <a:ext cx="496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/>
                <a:t>30</a:t>
              </a:r>
              <a:endParaRPr lang="ko-KR" alt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300753" y="2640481"/>
              <a:ext cx="496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/>
                <a:t>30</a:t>
              </a:r>
              <a:endParaRPr lang="ko-KR" alt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565411" y="2977548"/>
              <a:ext cx="496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0000FF"/>
                  </a:solidFill>
                </a:rPr>
                <a:t>5</a:t>
              </a:r>
              <a:r>
                <a:rPr lang="en-US" altLang="ko-KR" b="1" dirty="0" smtClean="0">
                  <a:solidFill>
                    <a:srgbClr val="0000FF"/>
                  </a:solidFill>
                </a:rPr>
                <a:t>0</a:t>
              </a:r>
              <a:endParaRPr lang="ko-KR" alt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85759" y="2539333"/>
              <a:ext cx="496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rgbClr val="0000FF"/>
                  </a:solidFill>
                </a:rPr>
                <a:t>5</a:t>
              </a:r>
              <a:r>
                <a:rPr lang="en-US" altLang="ko-KR" b="1" dirty="0" smtClean="0">
                  <a:solidFill>
                    <a:srgbClr val="0000FF"/>
                  </a:solidFill>
                </a:rPr>
                <a:t>0</a:t>
              </a:r>
              <a:endParaRPr lang="ko-KR" altLang="en-US" b="1" dirty="0">
                <a:solidFill>
                  <a:srgbClr val="0000FF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51018" y="1513994"/>
              <a:ext cx="5791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FF0000"/>
                  </a:solidFill>
                </a:rPr>
                <a:t>100</a:t>
              </a:r>
              <a:endParaRPr lang="ko-KR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419700" y="2769327"/>
              <a:ext cx="60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FF0000"/>
                  </a:solidFill>
                </a:rPr>
                <a:t>100</a:t>
              </a:r>
              <a:endParaRPr lang="ko-KR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09027" y="1897176"/>
              <a:ext cx="915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00B050"/>
                  </a:solidFill>
                </a:rPr>
                <a:t>100-P</a:t>
              </a:r>
              <a:endParaRPr lang="ko-KR" alt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571563" y="1740420"/>
              <a:ext cx="915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00B050"/>
                  </a:solidFill>
                </a:rPr>
                <a:t>100-P</a:t>
              </a:r>
              <a:endParaRPr lang="ko-KR" altLang="en-US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932020" y="2347743"/>
              <a:ext cx="11887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</a:rPr>
                <a:t>100-PDT</a:t>
              </a:r>
              <a:endParaRPr lang="ko-KR" altLang="en-US" sz="1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759647" y="1794239"/>
              <a:ext cx="10417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0099CC"/>
                  </a:solidFill>
                </a:rPr>
                <a:t>100-PH</a:t>
              </a:r>
              <a:endParaRPr lang="ko-KR" altLang="en-US" b="1" dirty="0">
                <a:solidFill>
                  <a:srgbClr val="0099CC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65796" y="1098555"/>
              <a:ext cx="915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2">
                      <a:lumMod val="50000"/>
                    </a:schemeClr>
                  </a:solidFill>
                </a:rPr>
                <a:t>100-H</a:t>
              </a:r>
              <a:endParaRPr lang="ko-KR" altLang="en-US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cxnSp>
          <p:nvCxnSpPr>
            <p:cNvPr id="52" name="직선 화살표 연결선 51"/>
            <p:cNvCxnSpPr/>
            <p:nvPr/>
          </p:nvCxnSpPr>
          <p:spPr>
            <a:xfrm>
              <a:off x="7985759" y="2109752"/>
              <a:ext cx="0" cy="90006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/>
          <p:cNvSpPr txBox="1"/>
          <p:nvPr/>
        </p:nvSpPr>
        <p:spPr>
          <a:xfrm>
            <a:off x="135165" y="75188"/>
            <a:ext cx="809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 smtClean="0"/>
              <a:t>Platform thermal strain noise for XY scissor modes:</a:t>
            </a:r>
            <a:endParaRPr lang="ko-KR" altLang="en-US" sz="2400" dirty="0"/>
          </a:p>
        </p:txBody>
      </p:sp>
      <p:sp>
        <p:nvSpPr>
          <p:cNvPr id="56" name="도넛 55"/>
          <p:cNvSpPr/>
          <p:nvPr/>
        </p:nvSpPr>
        <p:spPr>
          <a:xfrm>
            <a:off x="10855240" y="2814451"/>
            <a:ext cx="1071154" cy="1135093"/>
          </a:xfrm>
          <a:prstGeom prst="donut">
            <a:avLst>
              <a:gd name="adj" fmla="val 44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7" name="액자 56"/>
          <p:cNvSpPr/>
          <p:nvPr/>
        </p:nvSpPr>
        <p:spPr>
          <a:xfrm>
            <a:off x="10855240" y="1629317"/>
            <a:ext cx="1071154" cy="869637"/>
          </a:xfrm>
          <a:prstGeom prst="frame">
            <a:avLst>
              <a:gd name="adj1" fmla="val 60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10933617" y="4449188"/>
            <a:ext cx="914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0933617" y="5352702"/>
            <a:ext cx="9144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직사각형 59"/>
          <p:cNvSpPr/>
          <p:nvPr/>
        </p:nvSpPr>
        <p:spPr>
          <a:xfrm rot="5400000">
            <a:off x="10910757" y="4929248"/>
            <a:ext cx="914400" cy="45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9705703" y="3179886"/>
            <a:ext cx="88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Pipe:</a:t>
            </a:r>
            <a:endParaRPr lang="ko-KR" altLang="en-US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9705700" y="4767442"/>
            <a:ext cx="105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H-beam:</a:t>
            </a:r>
            <a:endParaRPr lang="ko-KR" alt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9705703" y="1764957"/>
            <a:ext cx="1058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Rectangular:</a:t>
            </a:r>
            <a:endParaRPr lang="ko-KR" alt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9810206" y="701974"/>
            <a:ext cx="236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Cross-sections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01105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99012" y="352697"/>
            <a:ext cx="10515600" cy="972866"/>
          </a:xfrm>
        </p:spPr>
        <p:txBody>
          <a:bodyPr/>
          <a:lstStyle/>
          <a:p>
            <a:r>
              <a:rPr lang="en-US" altLang="ko-KR" dirty="0" smtClean="0"/>
              <a:t>IV. Discussion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548641" y="1358537"/>
                <a:ext cx="11168742" cy="5329646"/>
              </a:xfrm>
            </p:spPr>
            <p:txBody>
              <a:bodyPr>
                <a:normAutofit fontScale="92500" lnSpcReduction="10000"/>
              </a:bodyPr>
              <a:lstStyle/>
              <a:p>
                <a:pPr algn="just"/>
                <a:r>
                  <a:rPr lang="en-US" altLang="ko-KR" dirty="0" smtClean="0"/>
                  <a:t>Preliminary results on modal </a:t>
                </a:r>
                <a:r>
                  <a:rPr lang="en-US" altLang="ko-KR" dirty="0"/>
                  <a:t>analyses for 30m, 50m, 100m arm lengths </a:t>
                </a:r>
                <a:r>
                  <a:rPr lang="en-US" altLang="ko-KR" dirty="0" smtClean="0"/>
                  <a:t>of the SOGRO platform have been reported.</a:t>
                </a:r>
              </a:p>
              <a:p>
                <a:pPr algn="just"/>
                <a:endParaRPr lang="en-US" altLang="ko-KR" dirty="0" smtClean="0"/>
              </a:p>
              <a:p>
                <a:pPr algn="just"/>
                <a:r>
                  <a:rPr lang="en-US" altLang="ko-KR" dirty="0" smtClean="0"/>
                  <a:t>The lowest resonant frequencies for 50m and 100m arm lengths become inside the signal bandwidth, e.g.,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ko-KR" b="0" i="1" smtClean="0">
                        <a:latin typeface="Cambria Math"/>
                        <a:ea typeface="Cambria Math"/>
                      </a:rPr>
                      <m:t>10</m:t>
                    </m:r>
                  </m:oMath>
                </a14:m>
                <a:r>
                  <a:rPr lang="en-US" altLang="ko-KR" dirty="0" smtClean="0"/>
                  <a:t>Hz.</a:t>
                </a:r>
              </a:p>
              <a:p>
                <a:pPr algn="just"/>
                <a:endParaRPr lang="en-US" altLang="ko-KR" dirty="0" smtClean="0"/>
              </a:p>
              <a:p>
                <a:pPr algn="just"/>
                <a:r>
                  <a:rPr lang="en-US" altLang="ko-KR" dirty="0" smtClean="0"/>
                  <a:t>Three different shapes of arm cross-section have been considered. The pipe-shape tube increases the lowest resonant frequency, but still inside the signal bandwidth.</a:t>
                </a:r>
              </a:p>
              <a:p>
                <a:pPr algn="just"/>
                <a:endParaRPr lang="en-US" altLang="ko-KR" dirty="0"/>
              </a:p>
              <a:p>
                <a:pPr algn="just"/>
                <a:r>
                  <a:rPr lang="en-US" altLang="ko-KR" dirty="0" smtClean="0"/>
                  <a:t>Making walls thicker does not help much.</a:t>
                </a:r>
              </a:p>
              <a:p>
                <a:pPr algn="just"/>
                <a:endParaRPr lang="en-US" altLang="ko-KR" dirty="0"/>
              </a:p>
              <a:p>
                <a:pPr algn="just"/>
                <a:r>
                  <a:rPr lang="en-US" altLang="ko-KR" dirty="0" smtClean="0"/>
                  <a:t>The size of the tube should be increased as well for large arm lengths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641" y="1358537"/>
                <a:ext cx="11168742" cy="5329646"/>
              </a:xfrm>
              <a:blipFill rotWithShape="1">
                <a:blip r:embed="rId2"/>
                <a:stretch>
                  <a:fillRect l="-819" t="-2517" r="-983" b="-10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3875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96" y="899431"/>
            <a:ext cx="8773772" cy="429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05733" y="5305586"/>
            <a:ext cx="109292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ko-KR" sz="2800" dirty="0"/>
              <a:t>Lots of additional studies have to be done to extract feasible design parameters which fulfill all desired </a:t>
            </a:r>
            <a:r>
              <a:rPr lang="en-US" altLang="ko-KR" sz="2800" dirty="0" smtClean="0"/>
              <a:t>requirements.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But</a:t>
            </a:r>
            <a:r>
              <a:rPr lang="en-US" altLang="ko-KR" sz="2800" dirty="0"/>
              <a:t>, we’re ready to </a:t>
            </a:r>
            <a:r>
              <a:rPr lang="en-US" altLang="ko-KR" sz="2800" dirty="0" smtClean="0"/>
              <a:t>begin the investigation </a:t>
            </a:r>
            <a:r>
              <a:rPr lang="en-US" altLang="ko-KR" sz="2800" dirty="0"/>
              <a:t>now.</a:t>
            </a:r>
            <a:endParaRPr lang="ko-KR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658983" y="235131"/>
            <a:ext cx="8462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/>
              <a:t>Design Parameters Updated: Paik (May ’17)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86910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80" y="95251"/>
            <a:ext cx="9398921" cy="66579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47014" y="5750014"/>
            <a:ext cx="2096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Credit: Y. Bae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310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8092" y="2308484"/>
            <a:ext cx="5531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800" dirty="0" smtClean="0"/>
              <a:t>THANKS!</a:t>
            </a:r>
            <a:endParaRPr lang="ko-KR" altLang="en-US" sz="8800"/>
          </a:p>
        </p:txBody>
      </p:sp>
      <p:sp>
        <p:nvSpPr>
          <p:cNvPr id="3" name="TextBox 2"/>
          <p:cNvSpPr txBox="1"/>
          <p:nvPr/>
        </p:nvSpPr>
        <p:spPr>
          <a:xfrm>
            <a:off x="6835515" y="5816183"/>
            <a:ext cx="5126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/>
              <a:t>Back-up slides below</a:t>
            </a:r>
            <a:endParaRPr lang="ko-KR" altLang="en-US" sz="4000"/>
          </a:p>
        </p:txBody>
      </p:sp>
    </p:spTree>
    <p:extLst>
      <p:ext uri="{BB962C8B-B14F-4D97-AF65-F5344CB8AC3E}">
        <p14:creationId xmlns:p14="http://schemas.microsoft.com/office/powerpoint/2010/main" val="328644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11815" y="1562522"/>
            <a:ext cx="558018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Observation time</a:t>
            </a:r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2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 smtClean="0">
                <a:latin typeface="+mj-lt"/>
              </a:rPr>
              <a:t>2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</a:t>
            </a:r>
            <a:r>
              <a:rPr lang="ko-KR" altLang="en-US" dirty="0" smtClean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(500 </a:t>
            </a:r>
            <a:r>
              <a:rPr lang="en-US" altLang="ko-KR" dirty="0" err="1" smtClean="0">
                <a:latin typeface="+mj-lt"/>
              </a:rPr>
              <a:t>Mpc</a:t>
            </a:r>
            <a:r>
              <a:rPr lang="en-US" altLang="ko-KR" dirty="0" smtClean="0">
                <a:latin typeface="+mj-lt"/>
              </a:rPr>
              <a:t>): ~1.8 day (0.1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10)</a:t>
            </a:r>
          </a:p>
          <a:p>
            <a:r>
              <a:rPr lang="en-US" altLang="ko-KR" dirty="0" smtClean="0">
                <a:latin typeface="+mj-lt"/>
              </a:rPr>
              <a:t>                                          (</a:t>
            </a:r>
            <a:r>
              <a:rPr lang="en-US" altLang="ko-KR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※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baseline="-25000" dirty="0" smtClean="0">
                <a:latin typeface="+mj-lt"/>
              </a:rPr>
              <a:t>isco</a:t>
            </a:r>
            <a:r>
              <a:rPr lang="en-US" altLang="ko-KR" dirty="0" smtClean="0">
                <a:latin typeface="+mj-lt"/>
              </a:rPr>
              <a:t>~20)</a:t>
            </a:r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3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>
                <a:latin typeface="+mj-lt"/>
              </a:rPr>
              <a:t>3</a:t>
            </a:r>
            <a:r>
              <a:rPr lang="en-US" altLang="ko-KR" baseline="30000" dirty="0" smtClean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</a:t>
            </a:r>
            <a:r>
              <a:rPr lang="ko-KR" altLang="en-US" dirty="0" smtClean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(</a:t>
            </a:r>
            <a:r>
              <a:rPr lang="en-US" altLang="ko-KR" dirty="0">
                <a:latin typeface="+mj-lt"/>
              </a:rPr>
              <a:t>500 </a:t>
            </a:r>
            <a:r>
              <a:rPr lang="en-US" altLang="ko-KR" dirty="0" err="1">
                <a:latin typeface="+mj-lt"/>
              </a:rPr>
              <a:t>Mpc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~6 </a:t>
            </a:r>
            <a:r>
              <a:rPr lang="en-US" altLang="ko-KR" dirty="0" err="1" smtClean="0">
                <a:latin typeface="+mj-lt"/>
              </a:rPr>
              <a:t>hr</a:t>
            </a:r>
            <a:r>
              <a:rPr lang="en-US" altLang="ko-KR" dirty="0" smtClean="0">
                <a:latin typeface="+mj-lt"/>
              </a:rPr>
              <a:t> (0.05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2.0</a:t>
            </a:r>
            <a:r>
              <a:rPr lang="en-US" altLang="ko-KR" dirty="0" smtClean="0">
                <a:latin typeface="+mj-lt"/>
              </a:rPr>
              <a:t>)</a:t>
            </a:r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4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>
                <a:latin typeface="+mj-lt"/>
              </a:rPr>
              <a:t>4</a:t>
            </a:r>
            <a:r>
              <a:rPr lang="en-US" altLang="ko-KR" baseline="30000" dirty="0" smtClean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</a:t>
            </a:r>
            <a:r>
              <a:rPr lang="ko-KR" altLang="en-US" dirty="0" smtClean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(</a:t>
            </a:r>
            <a:r>
              <a:rPr lang="en-US" altLang="ko-KR" dirty="0">
                <a:latin typeface="+mj-lt"/>
              </a:rPr>
              <a:t>500 </a:t>
            </a:r>
            <a:r>
              <a:rPr lang="en-US" altLang="ko-KR" dirty="0" err="1">
                <a:latin typeface="+mj-lt"/>
              </a:rPr>
              <a:t>Mpc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~6 </a:t>
            </a:r>
            <a:r>
              <a:rPr lang="en-US" altLang="ko-KR" dirty="0" err="1" smtClean="0">
                <a:latin typeface="+mj-lt"/>
              </a:rPr>
              <a:t>hr</a:t>
            </a:r>
            <a:r>
              <a:rPr lang="en-US" altLang="ko-KR" dirty="0" smtClean="0">
                <a:latin typeface="+mj-lt"/>
              </a:rPr>
              <a:t> (0.01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0.2)</a:t>
            </a:r>
          </a:p>
          <a:p>
            <a:r>
              <a:rPr lang="en-US" altLang="ko-KR" dirty="0">
                <a:latin typeface="+mj-lt"/>
              </a:rPr>
              <a:t>10</a:t>
            </a:r>
            <a:r>
              <a:rPr lang="en-US" altLang="ko-KR" baseline="30000" dirty="0">
                <a:latin typeface="+mj-lt"/>
              </a:rPr>
              <a:t>4</a:t>
            </a:r>
            <a:r>
              <a:rPr lang="en-US" altLang="ko-KR" dirty="0">
                <a:latin typeface="+mj-lt"/>
              </a:rPr>
              <a:t>-10</a:t>
            </a:r>
            <a:r>
              <a:rPr lang="en-US" altLang="ko-KR" baseline="30000" dirty="0">
                <a:latin typeface="+mj-lt"/>
              </a:rPr>
              <a:t>4 </a:t>
            </a:r>
            <a:r>
              <a:rPr lang="en-US" altLang="ko-KR" dirty="0">
                <a:latin typeface="+mj-lt"/>
              </a:rPr>
              <a:t>M</a:t>
            </a:r>
            <a:r>
              <a:rPr lang="ko-KR" altLang="en-US" baseline="-25000" dirty="0">
                <a:latin typeface="+mj-lt"/>
              </a:rPr>
              <a:t>⊙</a:t>
            </a:r>
            <a:r>
              <a:rPr lang="ko-KR" altLang="en-US" dirty="0">
                <a:latin typeface="+mj-lt"/>
              </a:rPr>
              <a:t> </a:t>
            </a:r>
            <a:r>
              <a:rPr lang="en-US" altLang="ko-KR" dirty="0" smtClean="0">
                <a:latin typeface="+mj-lt"/>
              </a:rPr>
              <a:t>(</a:t>
            </a:r>
            <a:r>
              <a:rPr lang="en-US" altLang="ko-KR" dirty="0">
                <a:latin typeface="+mj-lt"/>
              </a:rPr>
              <a:t>1</a:t>
            </a:r>
            <a:r>
              <a:rPr lang="en-US" altLang="ko-KR" dirty="0" smtClean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G</a:t>
            </a:r>
            <a:r>
              <a:rPr lang="en-US" altLang="ko-KR" dirty="0" err="1" smtClean="0">
                <a:latin typeface="+mj-lt"/>
              </a:rPr>
              <a:t>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~1.5 </a:t>
            </a:r>
            <a:r>
              <a:rPr lang="en-US" altLang="ko-KR" dirty="0" err="1" smtClean="0">
                <a:latin typeface="+mj-lt"/>
              </a:rPr>
              <a:t>hr</a:t>
            </a:r>
            <a:r>
              <a:rPr lang="en-US" altLang="ko-KR" dirty="0" smtClean="0">
                <a:latin typeface="+mj-lt"/>
              </a:rPr>
              <a:t> </a:t>
            </a:r>
            <a:r>
              <a:rPr lang="en-US" altLang="ko-KR" dirty="0">
                <a:latin typeface="+mj-lt"/>
              </a:rPr>
              <a:t>(</a:t>
            </a:r>
            <a:r>
              <a:rPr lang="en-US" altLang="ko-KR" dirty="0" smtClean="0">
                <a:latin typeface="+mj-lt"/>
              </a:rPr>
              <a:t>0.02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0.18)</a:t>
            </a:r>
            <a:endParaRPr lang="en-US" altLang="ko-KR" dirty="0">
              <a:latin typeface="+mj-lt"/>
            </a:endParaRP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b="1" dirty="0" smtClean="0"/>
              <a:t>SNR</a:t>
            </a:r>
            <a:endParaRPr lang="en-US" altLang="ko-KR" b="1" baseline="-25000" dirty="0" smtClean="0"/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2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 smtClean="0">
                <a:latin typeface="+mj-lt"/>
              </a:rPr>
              <a:t>2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 </a:t>
            </a:r>
            <a:r>
              <a:rPr lang="en-US" altLang="ko-KR" dirty="0">
                <a:latin typeface="+mj-lt"/>
              </a:rPr>
              <a:t>(500 </a:t>
            </a:r>
            <a:r>
              <a:rPr lang="en-US" altLang="ko-KR" dirty="0" err="1">
                <a:latin typeface="+mj-lt"/>
              </a:rPr>
              <a:t>Mpc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~1.6 (0.1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10)</a:t>
            </a:r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3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 smtClean="0">
                <a:latin typeface="+mj-lt"/>
              </a:rPr>
              <a:t>3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 </a:t>
            </a:r>
            <a:r>
              <a:rPr lang="en-US" altLang="ko-KR" dirty="0">
                <a:latin typeface="+mj-lt"/>
              </a:rPr>
              <a:t>(500 </a:t>
            </a:r>
            <a:r>
              <a:rPr lang="en-US" altLang="ko-KR" dirty="0" err="1">
                <a:latin typeface="+mj-lt"/>
              </a:rPr>
              <a:t>Mpc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~7.8 (0.05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2.0</a:t>
            </a:r>
            <a:r>
              <a:rPr lang="en-US" altLang="ko-KR" dirty="0" smtClean="0">
                <a:latin typeface="+mj-lt"/>
              </a:rPr>
              <a:t>)</a:t>
            </a:r>
          </a:p>
          <a:p>
            <a:r>
              <a:rPr lang="en-US" altLang="ko-KR" dirty="0" smtClean="0">
                <a:latin typeface="+mj-lt"/>
              </a:rPr>
              <a:t>10</a:t>
            </a:r>
            <a:r>
              <a:rPr lang="en-US" altLang="ko-KR" baseline="30000" dirty="0" smtClean="0">
                <a:latin typeface="+mj-lt"/>
              </a:rPr>
              <a:t>4</a:t>
            </a:r>
            <a:r>
              <a:rPr lang="en-US" altLang="ko-KR" dirty="0" smtClean="0">
                <a:latin typeface="+mj-lt"/>
              </a:rPr>
              <a:t>-10</a:t>
            </a:r>
            <a:r>
              <a:rPr lang="en-US" altLang="ko-KR" baseline="30000" dirty="0" smtClean="0">
                <a:latin typeface="+mj-lt"/>
              </a:rPr>
              <a:t>4 </a:t>
            </a:r>
            <a:r>
              <a:rPr lang="en-US" altLang="ko-KR" dirty="0" smtClean="0">
                <a:latin typeface="+mj-lt"/>
              </a:rPr>
              <a:t>M</a:t>
            </a:r>
            <a:r>
              <a:rPr lang="ko-KR" altLang="en-US" baseline="-25000" dirty="0" smtClean="0">
                <a:latin typeface="+mj-lt"/>
              </a:rPr>
              <a:t>⊙ </a:t>
            </a:r>
            <a:r>
              <a:rPr lang="en-US" altLang="ko-KR" dirty="0">
                <a:latin typeface="+mj-lt"/>
              </a:rPr>
              <a:t>(500 </a:t>
            </a:r>
            <a:r>
              <a:rPr lang="en-US" altLang="ko-KR" dirty="0" err="1">
                <a:latin typeface="+mj-lt"/>
              </a:rPr>
              <a:t>Mpc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~15 (0.01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 smtClean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0.2)</a:t>
            </a:r>
          </a:p>
          <a:p>
            <a:r>
              <a:rPr lang="en-US" altLang="ko-KR" dirty="0">
                <a:latin typeface="+mj-lt"/>
              </a:rPr>
              <a:t>10</a:t>
            </a:r>
            <a:r>
              <a:rPr lang="en-US" altLang="ko-KR" baseline="30000" dirty="0">
                <a:latin typeface="+mj-lt"/>
              </a:rPr>
              <a:t>4</a:t>
            </a:r>
            <a:r>
              <a:rPr lang="en-US" altLang="ko-KR" dirty="0">
                <a:latin typeface="+mj-lt"/>
              </a:rPr>
              <a:t>-10</a:t>
            </a:r>
            <a:r>
              <a:rPr lang="en-US" altLang="ko-KR" baseline="30000" dirty="0">
                <a:latin typeface="+mj-lt"/>
              </a:rPr>
              <a:t>4 </a:t>
            </a:r>
            <a:r>
              <a:rPr lang="en-US" altLang="ko-KR" dirty="0">
                <a:latin typeface="+mj-lt"/>
              </a:rPr>
              <a:t>M</a:t>
            </a:r>
            <a:r>
              <a:rPr lang="ko-KR" altLang="en-US" baseline="-25000" dirty="0">
                <a:latin typeface="+mj-lt"/>
              </a:rPr>
              <a:t>⊙ </a:t>
            </a:r>
            <a:r>
              <a:rPr lang="en-US" altLang="ko-KR" dirty="0" smtClean="0">
                <a:latin typeface="+mj-lt"/>
              </a:rPr>
              <a:t>(</a:t>
            </a:r>
            <a:r>
              <a:rPr lang="en-US" altLang="ko-KR" dirty="0">
                <a:latin typeface="+mj-lt"/>
              </a:rPr>
              <a:t>1</a:t>
            </a:r>
            <a:r>
              <a:rPr lang="en-US" altLang="ko-KR" dirty="0" smtClean="0">
                <a:latin typeface="+mj-lt"/>
              </a:rPr>
              <a:t> </a:t>
            </a:r>
            <a:r>
              <a:rPr lang="en-US" altLang="ko-KR" dirty="0" err="1" smtClean="0">
                <a:latin typeface="+mj-lt"/>
              </a:rPr>
              <a:t>Gpc</a:t>
            </a:r>
            <a:r>
              <a:rPr lang="en-US" altLang="ko-KR" dirty="0">
                <a:latin typeface="+mj-lt"/>
              </a:rPr>
              <a:t>): </a:t>
            </a:r>
            <a:r>
              <a:rPr lang="en-US" altLang="ko-KR" dirty="0" smtClean="0">
                <a:latin typeface="+mj-lt"/>
              </a:rPr>
              <a:t>~7.2 (0.02</a:t>
            </a:r>
            <a:r>
              <a:rPr lang="en-US" altLang="ko-KR" dirty="0" smtClean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≾ </a:t>
            </a:r>
            <a:r>
              <a:rPr lang="en-US" altLang="ko-KR" dirty="0">
                <a:latin typeface="+mj-lt"/>
              </a:rPr>
              <a:t>f</a:t>
            </a:r>
            <a:r>
              <a:rPr lang="en-US" altLang="ko-KR" dirty="0">
                <a:latin typeface="+mj-lt"/>
                <a:ea typeface="함초롬바탕" panose="02030604000101010101" pitchFamily="18" charset="-127"/>
                <a:cs typeface="함초롬바탕" panose="02030604000101010101" pitchFamily="18" charset="-127"/>
              </a:rPr>
              <a:t> ≾ </a:t>
            </a:r>
            <a:r>
              <a:rPr lang="en-US" altLang="ko-KR" dirty="0" smtClean="0">
                <a:latin typeface="+mj-lt"/>
              </a:rPr>
              <a:t>0.18)</a:t>
            </a:r>
            <a:endParaRPr lang="en-US" altLang="ko-KR" dirty="0">
              <a:latin typeface="+mj-lt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3" y="1169643"/>
            <a:ext cx="6518036" cy="49994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37" y="119922"/>
            <a:ext cx="4596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Credit: </a:t>
            </a:r>
            <a:r>
              <a:rPr lang="en-US" altLang="ko-KR" sz="2400" dirty="0" smtClean="0"/>
              <a:t>Y</a:t>
            </a:r>
            <a:r>
              <a:rPr lang="en-US" altLang="ko-KR" sz="2400" dirty="0" smtClean="0"/>
              <a:t>. Bae </a:t>
            </a:r>
            <a:r>
              <a:rPr lang="en-US" altLang="ko-KR" sz="2400" dirty="0" smtClean="0"/>
              <a:t>‘17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09041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39933873"/>
                  </p:ext>
                </p:extLst>
              </p:nvPr>
            </p:nvGraphicFramePr>
            <p:xfrm>
              <a:off x="2401210" y="731519"/>
              <a:ext cx="7853132" cy="562079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55306"/>
                    <a:gridCol w="1049519"/>
                    <a:gridCol w="989620"/>
                    <a:gridCol w="961635"/>
                    <a:gridCol w="1201724"/>
                    <a:gridCol w="1044112"/>
                    <a:gridCol w="1051216"/>
                  </a:tblGrid>
                  <a:tr h="966652"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 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Weight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(ton)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Freqs.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(Hz)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KE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kern="100" dirty="0">
                              <a:effectLst/>
                            </a:rPr>
                            <a:t>J)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dx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kern="100" dirty="0">
                              <a:effectLst/>
                            </a:rPr>
                            <a:t>m)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ko-KR" sz="20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𝑒𝑓𝑓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ko-KR" sz="2000" kern="10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(ton)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ko-KR" sz="2000" i="1" kern="10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000" kern="1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𝐾𝐸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ko-KR" sz="2000" i="1" kern="10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kern="1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  <m:r>
                                          <a:rPr lang="en-US" sz="2000" kern="1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kern="1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ko-KR" sz="2000" kern="10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ko-KR" sz="2000" i="1" kern="10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000" kern="100">
                                      <a:effectLst/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2000" kern="1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8409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65.57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19.09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71.9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2.83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124.8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1795.5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95355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109.31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7.226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2.40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1735.0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3576.4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36274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218.55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67.6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1.7429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32940.4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4450.7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852876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169.21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2.177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0.935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1.5739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403.5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75.5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861772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 (DT)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336.64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2.165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0.925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1.1361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774.6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143.3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89271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Pipes+H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122.53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1.015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0.203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0.482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4296.8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740181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H-beams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106.03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0.301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0.0179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1.1761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723.6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2.6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표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39933873"/>
                  </p:ext>
                </p:extLst>
              </p:nvPr>
            </p:nvGraphicFramePr>
            <p:xfrm>
              <a:off x="2401210" y="731519"/>
              <a:ext cx="7853132" cy="562079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55306"/>
                    <a:gridCol w="1049519"/>
                    <a:gridCol w="989620"/>
                    <a:gridCol w="961635"/>
                    <a:gridCol w="1201724"/>
                    <a:gridCol w="1044112"/>
                    <a:gridCol w="1051216"/>
                  </a:tblGrid>
                  <a:tr h="966652"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 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Weight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(ton)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Freqs.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ct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(Hz)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76433" r="-345223" b="-48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79695" r="-175127" b="-48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49419" r="-100581" b="-4886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649419" r="-581" b="-488679"/>
                          </a:stretch>
                        </a:blipFill>
                      </a:tcPr>
                    </a:tc>
                  </a:tr>
                  <a:tr h="478409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65.57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19.09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71.9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2.83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124.8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1795.5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95355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50m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109.31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7.226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103.0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2.40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1735.0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3576.4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36274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218.55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1.850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67.6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1.7429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32940.4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4450.7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852876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169.21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2.177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0.935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1.5739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403.5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75.5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861772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 (DT)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336.64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2.165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0.925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1.1361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774.6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143.3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89271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100m</a:t>
                          </a:r>
                          <a:endParaRPr lang="ko-KR" sz="2000" kern="10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Pipes+H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122.53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1.015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0.203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0.482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4296.8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174.8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740181">
                    <a:tc>
                      <a:txBody>
                        <a:bodyPr/>
                        <a:lstStyle/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100m</a:t>
                          </a:r>
                          <a:endParaRPr lang="ko-KR" sz="2000" kern="100" dirty="0">
                            <a:effectLst/>
                          </a:endParaRPr>
                        </a:p>
                        <a:p>
                          <a:pPr algn="just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H-beams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106.03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0.301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0.0179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1.1761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>
                              <a:effectLst/>
                            </a:rPr>
                            <a:t>723.6</a:t>
                          </a:r>
                          <a:endParaRPr lang="ko-KR" sz="2000" kern="10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r" latinLnBrk="1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kern="100" dirty="0">
                              <a:effectLst/>
                            </a:rPr>
                            <a:t>2.6</a:t>
                          </a:r>
                          <a:endParaRPr lang="ko-KR" sz="2000" kern="100" dirty="0">
                            <a:effectLst/>
                            <a:latin typeface="맑은 고딕" panose="020B0503020000020004" pitchFamily="50" charset="-127"/>
                            <a:ea typeface="맑은 고딕" panose="020B0503020000020004" pitchFamily="50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4306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Outline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altLang="ko-KR" dirty="0" smtClean="0"/>
              <a:t>Motivation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 smtClean="0"/>
              <a:t>Thermal noise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 smtClean="0"/>
              <a:t>Structural analysis and results</a:t>
            </a:r>
          </a:p>
          <a:p>
            <a:pPr marL="571500" indent="-571500">
              <a:buFont typeface="+mj-lt"/>
              <a:buAutoNum type="romanUcPeriod"/>
            </a:pPr>
            <a:r>
              <a:rPr lang="en-US" altLang="ko-KR" dirty="0" smtClean="0"/>
              <a:t>Discussion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4497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5" y="1487153"/>
            <a:ext cx="4981541" cy="4365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872" y="224852"/>
            <a:ext cx="938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 smtClean="0"/>
              <a:t>I. Motivation</a:t>
            </a:r>
            <a:endParaRPr lang="ko-KR" alt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397696" y="1055849"/>
            <a:ext cx="66278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/>
              <a:t>SOGRO is an Earth-based proposal to detect low-frequency (e.g., 01.~10Hz) gravitational waves. (See Paik’s </a:t>
            </a:r>
            <a:r>
              <a:rPr lang="en-US" altLang="ko-KR" sz="2400" dirty="0" smtClean="0"/>
              <a:t>talk)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Platform </a:t>
            </a:r>
            <a:r>
              <a:rPr lang="en-US" altLang="ko-KR" sz="2400" dirty="0"/>
              <a:t>design is very important and challenging.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 smtClean="0"/>
              <a:t>Rigidity for common mode rejections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 smtClean="0"/>
              <a:t>Modal frequencies (FEM analysis)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/>
              <a:t>Operation at ~</a:t>
            </a:r>
            <a:r>
              <a:rPr lang="en-US" altLang="ko-KR" sz="2400" dirty="0" smtClean="0"/>
              <a:t>1.5K: Have to cool it down </a:t>
            </a:r>
            <a:r>
              <a:rPr lang="en-US" altLang="ko-KR" sz="2400" dirty="0" smtClean="0">
                <a:sym typeface="Wingdings" panose="05000000000000000000" pitchFamily="2" charset="2"/>
              </a:rPr>
              <a:t> “Light Platform” preferred</a:t>
            </a:r>
            <a:endParaRPr lang="en-US" altLang="ko-KR" sz="2400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/>
              <a:t>Seismic and Newtonian noises in addition to other environmental </a:t>
            </a:r>
            <a:r>
              <a:rPr lang="en-US" altLang="ko-KR" sz="2400" dirty="0" smtClean="0"/>
              <a:t>ones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 smtClean="0"/>
              <a:t>Suspension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ko-KR" sz="2400" dirty="0" smtClean="0"/>
              <a:t>Construction with budget constraints. </a:t>
            </a:r>
          </a:p>
        </p:txBody>
      </p:sp>
    </p:spTree>
    <p:extLst>
      <p:ext uri="{BB962C8B-B14F-4D97-AF65-F5344CB8AC3E}">
        <p14:creationId xmlns:p14="http://schemas.microsoft.com/office/powerpoint/2010/main" val="19906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11" y="1662387"/>
            <a:ext cx="6239170" cy="461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897188" y="486729"/>
            <a:ext cx="485938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Understanding its characteristic features is essential for designing the whole experiments.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Goal: Find out the optimal design(s) for the platform which satisfies (all) desired requirements.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So, we </a:t>
            </a:r>
            <a:r>
              <a:rPr lang="en-US" altLang="ko-KR" sz="2800" dirty="0"/>
              <a:t>have investigated the thermal noise </a:t>
            </a:r>
            <a:r>
              <a:rPr lang="en-US" altLang="ko-KR" sz="2800" dirty="0" smtClean="0"/>
              <a:t>features of various SOGRO </a:t>
            </a:r>
            <a:r>
              <a:rPr lang="en-US" altLang="ko-KR" sz="2800" dirty="0"/>
              <a:t>platforms, and report some preliminary results</a:t>
            </a:r>
            <a:r>
              <a:rPr lang="en-US" altLang="ko-KR" sz="2800" dirty="0" smtClean="0"/>
              <a:t>.</a:t>
            </a:r>
            <a:endParaRPr lang="en-US" altLang="ko-KR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789611" y="509451"/>
            <a:ext cx="3239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/>
              <a:t>Main Noises</a:t>
            </a:r>
            <a:endParaRPr lang="ko-KR" altLang="en-US" sz="3600" b="1" dirty="0"/>
          </a:p>
        </p:txBody>
      </p:sp>
      <p:sp>
        <p:nvSpPr>
          <p:cNvPr id="4" name="타원 3"/>
          <p:cNvSpPr/>
          <p:nvPr/>
        </p:nvSpPr>
        <p:spPr>
          <a:xfrm rot="576977">
            <a:off x="2037997" y="4586178"/>
            <a:ext cx="1476102" cy="429147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85097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0814" y="339000"/>
            <a:ext cx="6855823" cy="993412"/>
          </a:xfrm>
        </p:spPr>
        <p:txBody>
          <a:bodyPr/>
          <a:lstStyle/>
          <a:p>
            <a:r>
              <a:rPr lang="en-US" altLang="ko-KR" dirty="0" smtClean="0"/>
              <a:t>II. </a:t>
            </a:r>
            <a:r>
              <a:rPr lang="en-US" altLang="ko-KR" dirty="0"/>
              <a:t>Thermal </a:t>
            </a:r>
            <a:r>
              <a:rPr lang="en-US" altLang="ko-KR" dirty="0" smtClean="0"/>
              <a:t>noise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7121" y="1760310"/>
            <a:ext cx="10515600" cy="525689"/>
          </a:xfrm>
        </p:spPr>
        <p:txBody>
          <a:bodyPr/>
          <a:lstStyle/>
          <a:p>
            <a:r>
              <a:rPr lang="en-US" altLang="ko-KR" dirty="0" smtClean="0"/>
              <a:t>Fluctuation-dissipation theorem: Callen &amp; Greene</a:t>
            </a:r>
            <a:r>
              <a:rPr lang="en-US" altLang="ko-KR" i="1" dirty="0" smtClean="0"/>
              <a:t> </a:t>
            </a:r>
            <a:r>
              <a:rPr lang="en-US" altLang="ko-KR" dirty="0" smtClean="0"/>
              <a:t>‘52</a:t>
            </a:r>
            <a:endParaRPr lang="ko-KR" alt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53" y="2462348"/>
            <a:ext cx="2619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83" y="2462348"/>
            <a:ext cx="25812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53" y="3409405"/>
            <a:ext cx="29146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343" y="3719129"/>
            <a:ext cx="1914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76" y="4974359"/>
            <a:ext cx="25146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865" y="5653083"/>
            <a:ext cx="31051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957" y="4777571"/>
            <a:ext cx="35433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1226" y="4402999"/>
            <a:ext cx="5368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Ex) For a simple harmonic oscillator, </a:t>
            </a:r>
            <a:endParaRPr lang="ko-KR" altLang="en-US" sz="2400" dirty="0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868" y="3037985"/>
            <a:ext cx="14192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062" y="5416081"/>
            <a:ext cx="2048838" cy="123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924" y="640079"/>
            <a:ext cx="2492076" cy="1921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45276" y="3204850"/>
                <a:ext cx="50771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 smtClean="0"/>
                  <a:t>w/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altLang="ko-KR" sz="2000" dirty="0" smtClean="0"/>
                  <a:t>: mechanical conductance, </a:t>
                </a:r>
                <a:r>
                  <a:rPr lang="en-US" altLang="ko-KR" sz="2000" i="1" dirty="0" smtClean="0"/>
                  <a:t>i.e.,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/>
                      </a:rPr>
                      <m:t>𝑅𝑒</m:t>
                    </m:r>
                    <m:r>
                      <a:rPr lang="en-US" altLang="ko-KR" sz="2000" b="0" i="1" smtClean="0">
                        <a:latin typeface="Cambria Math"/>
                      </a:rPr>
                      <m:t>[</m:t>
                    </m:r>
                    <m:r>
                      <a:rPr lang="en-US" altLang="ko-KR" sz="2000" b="0" i="1" smtClean="0">
                        <a:latin typeface="Cambria Math"/>
                      </a:rPr>
                      <m:t>𝑌</m:t>
                    </m:r>
                    <m:r>
                      <a:rPr lang="en-US" altLang="ko-KR" sz="2000" b="0" i="1" smtClean="0">
                        <a:latin typeface="Cambria Math"/>
                      </a:rPr>
                      <m:t>]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276" y="3204850"/>
                <a:ext cx="5077101" cy="400110"/>
              </a:xfrm>
              <a:prstGeom prst="rect">
                <a:avLst/>
              </a:prstGeom>
              <a:blipFill rotWithShape="1">
                <a:blip r:embed="rId12"/>
                <a:stretch>
                  <a:fillRect l="-1200" t="-7692" b="-2769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82200" y="5100603"/>
            <a:ext cx="162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Impedance:</a:t>
            </a:r>
            <a:endParaRPr lang="ko-KR" alt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257164" y="5892945"/>
            <a:ext cx="1624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Admittance:</a:t>
            </a: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67697" y="5762315"/>
                <a:ext cx="2851229" cy="980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𝑚𝑄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ko-KR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697" y="5762315"/>
                <a:ext cx="2851229" cy="98007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986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/>
          </p:cNvSpPr>
          <p:nvPr/>
        </p:nvSpPr>
        <p:spPr>
          <a:xfrm>
            <a:off x="655320" y="584653"/>
            <a:ext cx="11049000" cy="20932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At a finite non-vanishing temperature </a:t>
            </a:r>
            <a:r>
              <a:rPr lang="en-US" altLang="ko-KR" dirty="0" smtClean="0">
                <a:sym typeface="Wingdings" panose="05000000000000000000" pitchFamily="2" charset="2"/>
              </a:rPr>
              <a:t> </a:t>
            </a:r>
            <a:r>
              <a:rPr lang="en-US" altLang="ko-KR" dirty="0" smtClean="0"/>
              <a:t>Brownian motions </a:t>
            </a:r>
            <a:r>
              <a:rPr lang="en-US" altLang="ko-KR" dirty="0" smtClean="0">
                <a:sym typeface="Wingdings" panose="05000000000000000000" pitchFamily="2" charset="2"/>
              </a:rPr>
              <a:t> Fluctuations  Dissipations  Mechanical noises</a:t>
            </a:r>
          </a:p>
          <a:p>
            <a:r>
              <a:rPr lang="en-US" altLang="ko-KR" dirty="0" smtClean="0"/>
              <a:t>External damping: Negligible in a vacuum probably</a:t>
            </a:r>
          </a:p>
          <a:p>
            <a:r>
              <a:rPr lang="en-US" altLang="ko-KR" dirty="0" smtClean="0"/>
              <a:t>Internal damping: </a:t>
            </a:r>
            <a:r>
              <a:rPr lang="en-US" altLang="ko-KR" dirty="0" err="1" smtClean="0"/>
              <a:t>Saulson</a:t>
            </a:r>
            <a:r>
              <a:rPr lang="en-US" altLang="ko-KR" dirty="0" smtClean="0"/>
              <a:t> ’90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70" y="2628900"/>
            <a:ext cx="2705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819" y="2710815"/>
            <a:ext cx="37623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" y="3429000"/>
            <a:ext cx="27432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45" y="3638550"/>
            <a:ext cx="1552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" y="4921976"/>
            <a:ext cx="28384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70" y="5901555"/>
            <a:ext cx="32670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715" y="4741001"/>
            <a:ext cx="4000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395" y="2451871"/>
            <a:ext cx="16859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97878" y="5788441"/>
                <a:ext cx="3190169" cy="980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</a:rPr>
                            <m:t>𝑄𝑤</m:t>
                          </m:r>
                        </m:den>
                      </m:f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ko-KR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78" y="5788441"/>
                <a:ext cx="3190169" cy="98007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268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5137" y="234497"/>
            <a:ext cx="10515600" cy="1045664"/>
          </a:xfrm>
        </p:spPr>
        <p:txBody>
          <a:bodyPr/>
          <a:lstStyle/>
          <a:p>
            <a:r>
              <a:rPr lang="en-US" altLang="ko-KR" dirty="0" smtClean="0"/>
              <a:t>III. </a:t>
            </a:r>
            <a:r>
              <a:rPr lang="en-US" altLang="ko-KR" dirty="0"/>
              <a:t>Structural analysis and </a:t>
            </a:r>
            <a:r>
              <a:rPr lang="en-US" altLang="ko-KR" dirty="0" smtClean="0"/>
              <a:t>results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881741" y="1378820"/>
                <a:ext cx="10515600" cy="4219303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altLang="ko-KR" dirty="0" smtClean="0"/>
                  <a:t> Apply it to the SOGRO platform.</a:t>
                </a:r>
              </a:p>
              <a:p>
                <a:r>
                  <a:rPr lang="en-US" altLang="ko-KR" dirty="0" smtClean="0"/>
                  <a:t> We need to know 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 </a:t>
                </a:r>
                <a:r>
                  <a:rPr lang="en-US" altLang="ko-KR" dirty="0" smtClean="0"/>
                  <a:t>  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dirty="0" smtClean="0"/>
                  <a:t>: “Resonant” (or natural) frequencies of the platform body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 </a:t>
                </a:r>
                <a:r>
                  <a:rPr lang="en-US" altLang="ko-KR" dirty="0" smtClean="0"/>
                  <a:t>   -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b="0" i="0" smtClean="0">
                        <a:latin typeface="Cambria Math"/>
                      </a:rPr>
                      <m:t>m</m:t>
                    </m:r>
                    <m:r>
                      <a:rPr lang="en-US" altLang="ko-KR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altLang="ko-KR" i="1">
                            <a:latin typeface="Cambria Math"/>
                          </a:rPr>
                          <m:t>𝑒𝑓𝑓</m:t>
                        </m:r>
                      </m:sub>
                    </m:sSub>
                  </m:oMath>
                </a14:m>
                <a:r>
                  <a:rPr lang="en-US" altLang="ko-KR" dirty="0" smtClean="0"/>
                  <a:t>: “Mass” corresponding to that vibration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 </a:t>
                </a:r>
                <a:r>
                  <a:rPr lang="en-US" altLang="ko-KR" dirty="0" smtClean="0"/>
                  <a:t>   - Q: Quality factor of the body</a:t>
                </a:r>
              </a:p>
              <a:p>
                <a:endParaRPr lang="en-US" altLang="ko-KR" dirty="0" smtClean="0"/>
              </a:p>
              <a:p>
                <a:r>
                  <a:rPr lang="en-US" altLang="ko-KR" dirty="0" smtClean="0"/>
                  <a:t>Resonant frequencies were obtained through Modal Analysis by using ANSYS software program.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 </a:t>
                </a:r>
                <a:r>
                  <a:rPr lang="en-US" altLang="ko-KR" dirty="0" smtClean="0"/>
                  <a:t>   - Q values are just given.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 </a:t>
                </a:r>
                <a:r>
                  <a:rPr lang="en-US" altLang="ko-KR" dirty="0" smtClean="0"/>
                  <a:t>  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</a:rPr>
                          <m:t>𝑒𝑓𝑓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/>
                          </a:rPr>
                          <m:t>2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𝐾𝐸</m:t>
                        </m:r>
                      </m:num>
                      <m:den>
                        <m:sSup>
                          <m:sSupPr>
                            <m:ctrlPr>
                              <a:rPr lang="en-US" altLang="ko-KR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ko-KR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ko-KR" altLang="en-US" i="1" smtClean="0">
                            <a:latin typeface="Cambria Math"/>
                          </a:rPr>
                          <m:t>𝛿</m:t>
                        </m:r>
                        <m:sSup>
                          <m:sSupPr>
                            <m:ctrlPr>
                              <a:rPr lang="en-US" altLang="ko-KR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ko-KR" altLang="en-US" dirty="0" smtClean="0"/>
                  <a:t>   </a:t>
                </a:r>
                <a:r>
                  <a:rPr lang="en-US" altLang="ko-KR" dirty="0" smtClean="0"/>
                  <a:t>w/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</a:rPr>
                      <m:t>𝐾𝐸</m:t>
                    </m:r>
                    <m:r>
                      <a:rPr lang="en-US" altLang="ko-KR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ko-KR" altLang="en-US" dirty="0" smtClean="0"/>
                  <a:t> </a:t>
                </a:r>
                <a:r>
                  <a:rPr lang="en-US" altLang="ko-KR" dirty="0" smtClean="0"/>
                  <a:t>Kinetic Energy,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/>
                      </a:rPr>
                      <m:t>𝛿</m:t>
                    </m:r>
                    <m:r>
                      <a:rPr lang="en-US" altLang="ko-KR" b="0" i="1" smtClean="0">
                        <a:latin typeface="Cambria Math"/>
                      </a:rPr>
                      <m:t>𝑥</m:t>
                    </m:r>
                    <m:r>
                      <a:rPr lang="en-US" altLang="ko-KR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ko-KR" altLang="en-US" dirty="0" smtClean="0"/>
                  <a:t> </a:t>
                </a:r>
                <a:r>
                  <a:rPr lang="en-US" altLang="ko-KR" dirty="0" smtClean="0"/>
                  <a:t>Maximum displacement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1741" y="1378820"/>
                <a:ext cx="10515600" cy="4219303"/>
              </a:xfrm>
              <a:blipFill rotWithShape="1">
                <a:blip r:embed="rId2"/>
                <a:stretch>
                  <a:fillRect l="-812" t="-2890" r="-812" b="-72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81741" y="5788441"/>
                <a:ext cx="4243789" cy="980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𝑤</m:t>
                          </m:r>
                        </m:e>
                      </m:d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𝑒𝑓𝑓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i="1">
                                  <a:latin typeface="Cambria Math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</a:rPr>
                            <m:t>𝑄𝑤</m:t>
                          </m:r>
                        </m:den>
                      </m:f>
                      <m:r>
                        <a:rPr lang="en-US" altLang="ko-KR" b="0" i="1" smtClean="0">
                          <a:latin typeface="Cambria Math"/>
                        </a:rPr>
                        <m:t>   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ko-KR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altLang="ko-KR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𝑤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i="1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en-US" altLang="ko-KR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altLang="ko-KR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741" y="5788441"/>
                <a:ext cx="4243789" cy="9800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23111" y="5598123"/>
                <a:ext cx="2411750" cy="1169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𝑤</m:t>
                          </m:r>
                        </m:e>
                      </m:d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lang="en-US" altLang="ko-KR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altLang="ko-KR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ko-KR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ko-KR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ko-K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</m:d>
                            </m:e>
                          </m:nary>
                        </m:e>
                      </m:ra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3111" y="5598123"/>
                <a:ext cx="2411750" cy="11699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743829" y="5838945"/>
                <a:ext cx="2448171" cy="782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/>
                        </a:rPr>
                        <m:t>(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𝑤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/>
                            </a:rPr>
                            <m:t>𝐿</m:t>
                          </m:r>
                        </m:den>
                      </m:f>
                      <m:sSub>
                        <m:sSubPr>
                          <m:ctrlPr>
                            <a:rPr lang="en-US" altLang="ko-KR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/>
                        </a:rPr>
                        <m:t>(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𝑤</m:t>
                      </m:r>
                      <m:r>
                        <a:rPr lang="en-US" altLang="ko-KR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3829" y="5838945"/>
                <a:ext cx="2448171" cy="78245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63840" y="6038531"/>
            <a:ext cx="199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Strain noise: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28387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5092977" y="1327749"/>
            <a:ext cx="6508375" cy="5355312"/>
            <a:chOff x="4817122" y="1099394"/>
            <a:chExt cx="6508375" cy="5355312"/>
          </a:xfrm>
        </p:grpSpPr>
        <p:sp>
          <p:nvSpPr>
            <p:cNvPr id="2" name="직사각형 1"/>
            <p:cNvSpPr/>
            <p:nvPr/>
          </p:nvSpPr>
          <p:spPr>
            <a:xfrm>
              <a:off x="4817122" y="1099394"/>
              <a:ext cx="4369133" cy="53553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/>
                <a:t>	</a:t>
              </a:r>
              <a:r>
                <a:rPr lang="en-US" altLang="ko-KR" b="1" dirty="0"/>
                <a:t>Mode	Frequency [Hz</a:t>
              </a:r>
              <a:r>
                <a:rPr lang="en-US" altLang="ko-KR" b="1" dirty="0" smtClean="0"/>
                <a:t>]</a:t>
              </a:r>
            </a:p>
            <a:p>
              <a:r>
                <a:rPr lang="en-US" altLang="ko-KR" dirty="0"/>
                <a:t>	</a:t>
              </a:r>
            </a:p>
            <a:p>
              <a:r>
                <a:rPr lang="en-US" altLang="ko-KR" dirty="0"/>
                <a:t>	1.	6.7317e-002	</a:t>
              </a:r>
            </a:p>
            <a:p>
              <a:r>
                <a:rPr lang="en-US" altLang="ko-KR" dirty="0"/>
                <a:t>	2.	6.7417e-002	</a:t>
              </a:r>
            </a:p>
            <a:p>
              <a:r>
                <a:rPr lang="en-US" altLang="ko-KR" dirty="0"/>
                <a:t>	3.	7.3653e-002	</a:t>
              </a:r>
            </a:p>
            <a:p>
              <a:r>
                <a:rPr lang="en-US" altLang="ko-KR" dirty="0"/>
                <a:t>	4.	7.4266e-002	</a:t>
              </a:r>
            </a:p>
            <a:p>
              <a:r>
                <a:rPr lang="en-US" altLang="ko-KR" dirty="0"/>
                <a:t>	5.	7.4596e-002	</a:t>
              </a:r>
            </a:p>
            <a:p>
              <a:r>
                <a:rPr lang="en-US" altLang="ko-KR" dirty="0"/>
                <a:t>	6.	15.284	</a:t>
              </a:r>
            </a:p>
            <a:p>
              <a:r>
                <a:rPr lang="en-US" altLang="ko-KR" dirty="0"/>
                <a:t>	</a:t>
              </a:r>
              <a:r>
                <a:rPr lang="en-US" altLang="ko-KR" b="1" u="sng" dirty="0">
                  <a:solidFill>
                    <a:srgbClr val="FF0000"/>
                  </a:solidFill>
                </a:rPr>
                <a:t>7.	19.09	</a:t>
              </a:r>
            </a:p>
            <a:p>
              <a:r>
                <a:rPr lang="en-US" altLang="ko-KR" dirty="0"/>
                <a:t>	8.	19.09	</a:t>
              </a:r>
            </a:p>
            <a:p>
              <a:r>
                <a:rPr lang="en-US" altLang="ko-KR" dirty="0"/>
                <a:t>	9.	19.09	</a:t>
              </a:r>
            </a:p>
            <a:p>
              <a:r>
                <a:rPr lang="en-US" altLang="ko-KR" dirty="0"/>
                <a:t>	10.	19.461	</a:t>
              </a:r>
            </a:p>
            <a:p>
              <a:r>
                <a:rPr lang="en-US" altLang="ko-KR" dirty="0"/>
                <a:t>	11.	19.461	</a:t>
              </a:r>
            </a:p>
            <a:p>
              <a:r>
                <a:rPr lang="en-US" altLang="ko-KR" dirty="0"/>
                <a:t>	12.	21.629	</a:t>
              </a:r>
            </a:p>
            <a:p>
              <a:r>
                <a:rPr lang="en-US" altLang="ko-KR" dirty="0"/>
                <a:t>	13.	21.629	</a:t>
              </a:r>
            </a:p>
            <a:p>
              <a:r>
                <a:rPr lang="en-US" altLang="ko-KR" dirty="0"/>
                <a:t>	14.	21.629	</a:t>
              </a:r>
            </a:p>
            <a:p>
              <a:r>
                <a:rPr lang="en-US" altLang="ko-KR" dirty="0"/>
                <a:t>	15.	21.852	</a:t>
              </a:r>
            </a:p>
            <a:p>
              <a:r>
                <a:rPr lang="en-US" altLang="ko-KR" dirty="0"/>
                <a:t>	16.	21.852	</a:t>
              </a:r>
            </a:p>
            <a:p>
              <a:r>
                <a:rPr lang="en-US" altLang="ko-KR" dirty="0"/>
                <a:t>	17.	22.114		</a:t>
              </a: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8347165" y="1604748"/>
              <a:ext cx="2978332" cy="4801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/>
                <a:t>	</a:t>
              </a:r>
              <a:r>
                <a:rPr lang="en-US" altLang="ko-KR" dirty="0" smtClean="0"/>
                <a:t>18</a:t>
              </a:r>
              <a:r>
                <a:rPr lang="en-US" altLang="ko-KR" dirty="0"/>
                <a:t>.	24.854	</a:t>
              </a:r>
            </a:p>
            <a:p>
              <a:r>
                <a:rPr lang="en-US" altLang="ko-KR" dirty="0"/>
                <a:t>	19.	24.854	</a:t>
              </a:r>
            </a:p>
            <a:p>
              <a:r>
                <a:rPr lang="en-US" altLang="ko-KR" dirty="0"/>
                <a:t>	20.	24.854 </a:t>
              </a:r>
              <a:endParaRPr lang="en-US" altLang="ko-KR" dirty="0" smtClean="0"/>
            </a:p>
            <a:p>
              <a:r>
                <a:rPr lang="en-US" altLang="ko-KR" dirty="0"/>
                <a:t> </a:t>
              </a:r>
              <a:r>
                <a:rPr lang="en-US" altLang="ko-KR" dirty="0" smtClean="0"/>
                <a:t>          21.        27.572</a:t>
              </a:r>
              <a:r>
                <a:rPr lang="en-US" altLang="ko-KR" dirty="0"/>
                <a:t>	</a:t>
              </a:r>
            </a:p>
            <a:p>
              <a:r>
                <a:rPr lang="en-US" altLang="ko-KR" dirty="0"/>
                <a:t>	22.	27.572	</a:t>
              </a:r>
            </a:p>
            <a:p>
              <a:r>
                <a:rPr lang="en-US" altLang="ko-KR" dirty="0"/>
                <a:t>	23.	27.572	</a:t>
              </a:r>
            </a:p>
            <a:p>
              <a:r>
                <a:rPr lang="en-US" altLang="ko-KR" dirty="0"/>
                <a:t>	24.	29.719	</a:t>
              </a:r>
            </a:p>
            <a:p>
              <a:r>
                <a:rPr lang="en-US" altLang="ko-KR" dirty="0"/>
                <a:t>	25.	29.794	</a:t>
              </a:r>
            </a:p>
            <a:p>
              <a:r>
                <a:rPr lang="en-US" altLang="ko-KR" dirty="0"/>
                <a:t>	26.	29.794	</a:t>
              </a:r>
            </a:p>
            <a:p>
              <a:r>
                <a:rPr lang="en-US" altLang="ko-KR" dirty="0"/>
                <a:t>	</a:t>
              </a:r>
              <a:r>
                <a:rPr lang="en-US" altLang="ko-KR" b="1" u="sng" dirty="0">
                  <a:solidFill>
                    <a:srgbClr val="FF0000"/>
                  </a:solidFill>
                </a:rPr>
                <a:t>27.	29.878</a:t>
              </a:r>
              <a:r>
                <a:rPr lang="en-US" altLang="ko-KR" dirty="0"/>
                <a:t>	</a:t>
              </a:r>
            </a:p>
            <a:p>
              <a:r>
                <a:rPr lang="en-US" altLang="ko-KR" dirty="0"/>
                <a:t>	28.	29.878	</a:t>
              </a:r>
            </a:p>
            <a:p>
              <a:r>
                <a:rPr lang="en-US" altLang="ko-KR" dirty="0"/>
                <a:t>	</a:t>
              </a:r>
              <a:r>
                <a:rPr lang="en-US" altLang="ko-KR" b="1" u="sng" dirty="0">
                  <a:solidFill>
                    <a:srgbClr val="FF0000"/>
                  </a:solidFill>
                </a:rPr>
                <a:t>29.	30.075</a:t>
              </a:r>
              <a:r>
                <a:rPr lang="en-US" altLang="ko-KR" dirty="0"/>
                <a:t>	</a:t>
              </a:r>
            </a:p>
            <a:p>
              <a:r>
                <a:rPr lang="en-US" altLang="ko-KR" dirty="0"/>
                <a:t>	30.	30.075	</a:t>
              </a:r>
            </a:p>
            <a:p>
              <a:r>
                <a:rPr lang="en-US" altLang="ko-KR" dirty="0"/>
                <a:t>	31.	30.075	</a:t>
              </a:r>
            </a:p>
            <a:p>
              <a:r>
                <a:rPr lang="en-US" altLang="ko-KR" dirty="0"/>
                <a:t>	32.	30.21	</a:t>
              </a:r>
            </a:p>
            <a:p>
              <a:r>
                <a:rPr lang="en-US" altLang="ko-KR" dirty="0"/>
                <a:t>	33.	30.635	</a:t>
              </a:r>
            </a:p>
            <a:p>
              <a:r>
                <a:rPr lang="en-US" altLang="ko-KR" dirty="0"/>
                <a:t>	</a:t>
              </a:r>
              <a:r>
                <a:rPr lang="en-US" altLang="ko-KR" dirty="0" smtClean="0"/>
                <a:t>            …….</a:t>
              </a:r>
              <a:endParaRPr lang="ko-KR" altLang="en-US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26572" y="365760"/>
            <a:ext cx="8177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400" b="1" dirty="0" smtClean="0"/>
              <a:t>Distribution of modal frequencies</a:t>
            </a:r>
            <a:r>
              <a:rPr lang="en-US" altLang="ko-KR" sz="2400" dirty="0" smtClean="0"/>
              <a:t>: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2515" y="1031966"/>
                <a:ext cx="4139388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 smtClean="0"/>
                  <a:t>Ex)</a:t>
                </a:r>
              </a:p>
              <a:p>
                <a:endParaRPr lang="en-US" altLang="ko-KR" sz="2000" dirty="0"/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Six 30m arms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12 struts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1.5m rectangular tube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1cm walls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5 ton test masses</a:t>
                </a:r>
              </a:p>
              <a:p>
                <a:pPr marL="342900" indent="-342900">
                  <a:buFontTx/>
                  <a:buChar char="-"/>
                </a:pPr>
                <a:r>
                  <a:rPr lang="en-US" altLang="ko-KR" sz="2000" dirty="0" smtClean="0"/>
                  <a:t>Al 5083</a:t>
                </a:r>
              </a:p>
              <a:p>
                <a:pPr marL="285750" indent="-285750"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/>
                      </a:rPr>
                      <m:t>𝑄</m:t>
                    </m:r>
                    <m:r>
                      <a:rPr lang="en-US" altLang="ko-KR" b="0" i="1" smtClean="0">
                        <a:latin typeface="Cambria Math"/>
                      </a:rPr>
                      <m:t>=5×</m:t>
                    </m:r>
                    <m:sSup>
                      <m:sSupPr>
                        <m:ctrlPr>
                          <a:rPr lang="en-US" altLang="ko-KR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en-US" altLang="ko-KR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sup>
                    </m:sSup>
                  </m:oMath>
                </a14:m>
                <a:endParaRPr lang="en-US" altLang="ko-KR" dirty="0" smtClean="0"/>
              </a:p>
              <a:p>
                <a:pPr marL="285750" indent="-285750">
                  <a:buFontTx/>
                  <a:buChar char="-"/>
                </a:pPr>
                <a:r>
                  <a:rPr lang="en-US" altLang="ko-KR" dirty="0" smtClean="0"/>
                  <a:t>T=1.5K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15" y="1031966"/>
                <a:ext cx="4139388" cy="3108543"/>
              </a:xfrm>
              <a:prstGeom prst="rect">
                <a:avLst/>
              </a:prstGeom>
              <a:blipFill rotWithShape="1">
                <a:blip r:embed="rId2"/>
                <a:stretch>
                  <a:fillRect l="-2062" t="-980" b="-27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245" y="3185822"/>
            <a:ext cx="3747852" cy="32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de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3391" y="4120939"/>
            <a:ext cx="5072298" cy="2078498"/>
          </a:xfrm>
          <a:prstGeom prst="rect">
            <a:avLst/>
          </a:prstGeom>
        </p:spPr>
      </p:pic>
      <p:pic>
        <p:nvPicPr>
          <p:cNvPr id="5" name="mode28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31429" y="4120939"/>
            <a:ext cx="5210553" cy="21351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1" y="3564604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Mode 27 @ 29.878Hz : Diagonal mode 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88383" y="3518437"/>
            <a:ext cx="506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Mode 7 @ 19.09Hz </a:t>
            </a:r>
            <a:r>
              <a:rPr lang="en-US" altLang="ko-KR" sz="2400" dirty="0"/>
              <a:t>: Scissor mode </a:t>
            </a:r>
            <a:endParaRPr lang="ko-KR" altLang="en-US" sz="2400" dirty="0"/>
          </a:p>
        </p:txBody>
      </p:sp>
      <p:pic>
        <p:nvPicPr>
          <p:cNvPr id="8" name="30m_common_15.28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3392" y="756742"/>
            <a:ext cx="5072298" cy="17436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75634" y="1331270"/>
            <a:ext cx="5566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Mode 6 @ 15.284Hz : Common mode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5796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1398</Words>
  <Application>Microsoft Office PowerPoint</Application>
  <PresentationFormat>사용자 지정</PresentationFormat>
  <Paragraphs>318</Paragraphs>
  <Slides>18</Slides>
  <Notes>0</Notes>
  <HiddenSlides>0</HiddenSlides>
  <MMClips>3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Structural analysis of the SOGRO platform</vt:lpstr>
      <vt:lpstr>Outline</vt:lpstr>
      <vt:lpstr>PowerPoint 프레젠테이션</vt:lpstr>
      <vt:lpstr>PowerPoint 프레젠테이션</vt:lpstr>
      <vt:lpstr>II. Thermal noise</vt:lpstr>
      <vt:lpstr>PowerPoint 프레젠테이션</vt:lpstr>
      <vt:lpstr>III. Structural analysis and 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IV. Discussion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개념설계 연구계획</dc:title>
  <dc:creator>Gungwon Kang</dc:creator>
  <cp:lastModifiedBy>Gungwon Kang</cp:lastModifiedBy>
  <cp:revision>120</cp:revision>
  <dcterms:created xsi:type="dcterms:W3CDTF">2017-03-09T02:21:22Z</dcterms:created>
  <dcterms:modified xsi:type="dcterms:W3CDTF">2017-07-04T05:15:26Z</dcterms:modified>
</cp:coreProperties>
</file>