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1"/>
  </p:notesMasterIdLst>
  <p:sldIdLst>
    <p:sldId id="346" r:id="rId2"/>
    <p:sldId id="416" r:id="rId3"/>
    <p:sldId id="460" r:id="rId4"/>
    <p:sldId id="499" r:id="rId5"/>
    <p:sldId id="500" r:id="rId6"/>
    <p:sldId id="479" r:id="rId7"/>
    <p:sldId id="501" r:id="rId8"/>
    <p:sldId id="411" r:id="rId9"/>
    <p:sldId id="412" r:id="rId10"/>
    <p:sldId id="508" r:id="rId11"/>
    <p:sldId id="478" r:id="rId12"/>
    <p:sldId id="467" r:id="rId13"/>
    <p:sldId id="468" r:id="rId14"/>
    <p:sldId id="470" r:id="rId15"/>
    <p:sldId id="471" r:id="rId16"/>
    <p:sldId id="472" r:id="rId17"/>
    <p:sldId id="473" r:id="rId18"/>
    <p:sldId id="474" r:id="rId19"/>
    <p:sldId id="475" r:id="rId20"/>
    <p:sldId id="476" r:id="rId21"/>
    <p:sldId id="477" r:id="rId22"/>
    <p:sldId id="464" r:id="rId23"/>
    <p:sldId id="444" r:id="rId24"/>
    <p:sldId id="442" r:id="rId25"/>
    <p:sldId id="312" r:id="rId26"/>
    <p:sldId id="380" r:id="rId27"/>
    <p:sldId id="379" r:id="rId28"/>
    <p:sldId id="341" r:id="rId29"/>
    <p:sldId id="504" r:id="rId30"/>
    <p:sldId id="505" r:id="rId31"/>
    <p:sldId id="402" r:id="rId32"/>
    <p:sldId id="480" r:id="rId33"/>
    <p:sldId id="482" r:id="rId34"/>
    <p:sldId id="483" r:id="rId35"/>
    <p:sldId id="484" r:id="rId36"/>
    <p:sldId id="485" r:id="rId37"/>
    <p:sldId id="486" r:id="rId38"/>
    <p:sldId id="487" r:id="rId39"/>
    <p:sldId id="506" r:id="rId40"/>
    <p:sldId id="490" r:id="rId41"/>
    <p:sldId id="492" r:id="rId42"/>
    <p:sldId id="493" r:id="rId43"/>
    <p:sldId id="494" r:id="rId44"/>
    <p:sldId id="495" r:id="rId45"/>
    <p:sldId id="496" r:id="rId46"/>
    <p:sldId id="497" r:id="rId47"/>
    <p:sldId id="507" r:id="rId48"/>
    <p:sldId id="417" r:id="rId49"/>
    <p:sldId id="435" r:id="rId50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20000"/>
      </a:spcBef>
      <a:spcAft>
        <a:spcPct val="0"/>
      </a:spcAft>
      <a:buChar char="•"/>
      <a:defRPr sz="20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0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0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0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0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Times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A66F"/>
    <a:srgbClr val="00C100"/>
    <a:srgbClr val="F9FF70"/>
    <a:srgbClr val="00FF00"/>
    <a:srgbClr val="FF0000"/>
    <a:srgbClr val="FF165F"/>
    <a:srgbClr val="009D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45" autoAdjust="0"/>
    <p:restoredTop sz="86406" autoAdjust="0"/>
  </p:normalViewPr>
  <p:slideViewPr>
    <p:cSldViewPr>
      <p:cViewPr>
        <p:scale>
          <a:sx n="100" d="100"/>
          <a:sy n="100" d="100"/>
        </p:scale>
        <p:origin x="-80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00"/>
            </a:lvl1pPr>
          </a:lstStyle>
          <a:p>
            <a:endParaRPr lang="it-IT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200"/>
            </a:lvl1pPr>
          </a:lstStyle>
          <a:p>
            <a:endParaRPr lang="it-IT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00"/>
            </a:lvl1pPr>
          </a:lstStyle>
          <a:p>
            <a:endParaRPr lang="it-IT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200"/>
            </a:lvl1pPr>
          </a:lstStyle>
          <a:p>
            <a:fld id="{68BD9BD1-A2DF-0542-B28B-B507F1183D01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03818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799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6782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799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799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Flory theorem:</a:t>
            </a:r>
            <a:r>
              <a:rPr lang="en-US" baseline="0" dirty="0" smtClean="0"/>
              <a:t> screening of excluded volume interactions!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6782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Flory theorem:</a:t>
            </a:r>
            <a:r>
              <a:rPr lang="en-US" baseline="0" dirty="0" smtClean="0"/>
              <a:t> screening of excluded volume interactions!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6782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Initial</a:t>
            </a:r>
            <a:r>
              <a:rPr lang="en-US" baseline="0" dirty="0" smtClean="0"/>
              <a:t> conformations constructed using iterative algorithms or simple MC approaches.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5908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3414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Crumpled,</a:t>
            </a:r>
            <a:r>
              <a:rPr lang="en-US" baseline="0" dirty="0" smtClean="0"/>
              <a:t> compact-like, but highly protruding!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403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799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Pair-distances</a:t>
            </a:r>
            <a:r>
              <a:rPr lang="en-US" baseline="0" dirty="0" smtClean="0"/>
              <a:t> and contact </a:t>
            </a:r>
            <a:r>
              <a:rPr lang="en-US" baseline="0" dirty="0" err="1" smtClean="0"/>
              <a:t>freqs</a:t>
            </a:r>
            <a:r>
              <a:rPr lang="en-US" baseline="0" dirty="0" smtClean="0"/>
              <a:t>. between nodes as a function of their path distance!!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38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38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38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38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Q:</a:t>
            </a:r>
            <a:r>
              <a:rPr lang="en-US" baseline="0" dirty="0" smtClean="0"/>
              <a:t> How do </a:t>
            </a:r>
            <a:r>
              <a:rPr lang="en-US" baseline="0" dirty="0" err="1" smtClean="0"/>
              <a:t>chrs</a:t>
            </a:r>
            <a:r>
              <a:rPr lang="en-US" baseline="0" dirty="0" smtClean="0"/>
              <a:t> fold? What could be an efficient ‘folding’?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8223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Name chromatin fiber, say it’s folded into rod-like </a:t>
            </a:r>
            <a:r>
              <a:rPr lang="en-US" baseline="0" dirty="0" err="1" smtClean="0"/>
              <a:t>chrs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FISH shows territories, no spreading after </a:t>
            </a:r>
            <a:r>
              <a:rPr lang="en-US" baseline="0" dirty="0" err="1" smtClean="0"/>
              <a:t>decondensation</a:t>
            </a:r>
            <a:r>
              <a:rPr lang="en-US" baseline="0" dirty="0" smtClean="0"/>
              <a:t> following mitosis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72138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the polymer model slowly: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Mimicking </a:t>
            </a:r>
            <a:r>
              <a:rPr lang="en-US" baseline="0" dirty="0" err="1" smtClean="0"/>
              <a:t>decondensation</a:t>
            </a:r>
            <a:r>
              <a:rPr lang="en-US" baseline="0" dirty="0" smtClean="0"/>
              <a:t> after mitosis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Model </a:t>
            </a:r>
            <a:r>
              <a:rPr lang="en-US" baseline="0" dirty="0" err="1" smtClean="0"/>
              <a:t>chrs</a:t>
            </a:r>
            <a:r>
              <a:rPr lang="en-US" baseline="0" dirty="0" smtClean="0"/>
              <a:t> get stuck into ‘territories’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Very good agreement between chromatin distances &amp; contacts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9076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the polymer model slowly: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Mimicking </a:t>
            </a:r>
            <a:r>
              <a:rPr lang="en-US" baseline="0" dirty="0" err="1" smtClean="0"/>
              <a:t>decondensation</a:t>
            </a:r>
            <a:r>
              <a:rPr lang="en-US" baseline="0" dirty="0" smtClean="0"/>
              <a:t> after mitosis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Model </a:t>
            </a:r>
            <a:r>
              <a:rPr lang="en-US" baseline="0" dirty="0" err="1" smtClean="0"/>
              <a:t>chrs</a:t>
            </a:r>
            <a:r>
              <a:rPr lang="en-US" baseline="0" dirty="0" smtClean="0"/>
              <a:t> get stuck into ‘territories’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Very good agreement between chromatin distances &amp; contacts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44610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the polymer model slowly: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Mimicking </a:t>
            </a:r>
            <a:r>
              <a:rPr lang="en-US" baseline="0" dirty="0" err="1" smtClean="0"/>
              <a:t>decondensation</a:t>
            </a:r>
            <a:r>
              <a:rPr lang="en-US" baseline="0" dirty="0" smtClean="0"/>
              <a:t> after mitosis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Model </a:t>
            </a:r>
            <a:r>
              <a:rPr lang="en-US" baseline="0" dirty="0" err="1" smtClean="0"/>
              <a:t>chrs</a:t>
            </a:r>
            <a:r>
              <a:rPr lang="en-US" baseline="0" dirty="0" smtClean="0"/>
              <a:t> get stuck into ‘territories’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Very good agreement between chromatin distances &amp; contacts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9103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Structural</a:t>
            </a:r>
            <a:r>
              <a:rPr lang="en-US" baseline="0" dirty="0" smtClean="0"/>
              <a:t> relaxation, partially achieved BUT topological relaxation not achieved at all!!</a:t>
            </a:r>
          </a:p>
          <a:p>
            <a:r>
              <a:rPr lang="en-US" baseline="0" dirty="0" smtClean="0"/>
              <a:t>- Sharp separation of time-scales!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04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Structural</a:t>
            </a:r>
            <a:r>
              <a:rPr lang="en-US" baseline="0" dirty="0" smtClean="0"/>
              <a:t> relaxation, partially achieved BUT topological relaxation not achieved at all!!</a:t>
            </a:r>
          </a:p>
          <a:p>
            <a:r>
              <a:rPr lang="en-US" baseline="0" dirty="0" smtClean="0"/>
              <a:t>- Sharp separation of time-scales!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043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Structural</a:t>
            </a:r>
            <a:r>
              <a:rPr lang="en-US" baseline="0" dirty="0" smtClean="0"/>
              <a:t> relaxation, partially achieved BUT topological relaxation not achieved at all!!</a:t>
            </a:r>
          </a:p>
          <a:p>
            <a:r>
              <a:rPr lang="en-US" baseline="0" dirty="0" smtClean="0"/>
              <a:t>- Sharp separation of time-scales!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043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Crumpled,</a:t>
            </a:r>
            <a:r>
              <a:rPr lang="en-US" baseline="0" dirty="0" smtClean="0"/>
              <a:t> compact-like, but highly protruding!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4034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47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799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F3523-D4C1-6544-AF0A-57EC6644DEA4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9782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120CA-A572-1D43-AC6C-10C3C01E3C48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336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02186-3400-924C-9B88-D22B2EB23519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2375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92038-090D-1043-A4AB-CB5B39A25460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0035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5BD2D-140D-F749-995E-35F272A80CC0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972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8570C5-B63D-644A-B464-26F03ABEE841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6600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24EE8B-8904-F947-8715-1A9F2079592F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22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71105A-41DC-CA47-88B4-FD4FCB689289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316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31452-E70C-F54D-8907-808AF29669A7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4289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06D39-8793-DE48-B7B3-1C42A852D7A9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253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A8A81-274B-9A4F-A0D1-8C10A8E26C6C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4627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400"/>
            </a:lvl1pPr>
          </a:lstStyle>
          <a:p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FontTx/>
              <a:buNone/>
              <a:defRPr sz="1400"/>
            </a:lvl1pPr>
          </a:lstStyle>
          <a:p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400"/>
            </a:lvl1pPr>
          </a:lstStyle>
          <a:p>
            <a:fld id="{A30480C6-150F-6B45-B692-C007831D58F8}" type="slidenum">
              <a:rPr lang="it-IT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emf"/><Relationship Id="rId8" Type="http://schemas.openxmlformats.org/officeDocument/2006/relationships/image" Target="../media/image13.emf"/><Relationship Id="rId9" Type="http://schemas.openxmlformats.org/officeDocument/2006/relationships/image" Target="../media/image14.emf"/><Relationship Id="rId10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emf"/><Relationship Id="rId1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6" Type="http://schemas.openxmlformats.org/officeDocument/2006/relationships/image" Target="../media/image19.emf"/><Relationship Id="rId7" Type="http://schemas.openxmlformats.org/officeDocument/2006/relationships/image" Target="../media/image20.emf"/><Relationship Id="rId8" Type="http://schemas.openxmlformats.org/officeDocument/2006/relationships/image" Target="../media/image21.emf"/><Relationship Id="rId9" Type="http://schemas.openxmlformats.org/officeDocument/2006/relationships/image" Target="../media/image22.emf"/><Relationship Id="rId10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34.emf"/><Relationship Id="rId5" Type="http://schemas.openxmlformats.org/officeDocument/2006/relationships/image" Target="../media/image35.emf"/><Relationship Id="rId6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37.emf"/><Relationship Id="rId5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37.emf"/><Relationship Id="rId5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39.png"/><Relationship Id="rId5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1.jpeg"/><Relationship Id="rId5" Type="http://schemas.openxmlformats.org/officeDocument/2006/relationships/image" Target="../media/image42.png"/><Relationship Id="rId6" Type="http://schemas.openxmlformats.org/officeDocument/2006/relationships/image" Target="../media/image49.emf"/><Relationship Id="rId7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4" Type="http://schemas.openxmlformats.org/officeDocument/2006/relationships/image" Target="../media/image52.emf"/><Relationship Id="rId5" Type="http://schemas.openxmlformats.org/officeDocument/2006/relationships/image" Target="../media/image53.png"/><Relationship Id="rId6" Type="http://schemas.openxmlformats.org/officeDocument/2006/relationships/image" Target="../media/image54.emf"/><Relationship Id="rId7" Type="http://schemas.openxmlformats.org/officeDocument/2006/relationships/image" Target="../media/image55.emf"/><Relationship Id="rId8" Type="http://schemas.openxmlformats.org/officeDocument/2006/relationships/image" Target="../media/image56.emf"/><Relationship Id="rId9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7.png"/><Relationship Id="rId5" Type="http://schemas.openxmlformats.org/officeDocument/2006/relationships/image" Target="../media/image51.emf"/><Relationship Id="rId6" Type="http://schemas.openxmlformats.org/officeDocument/2006/relationships/image" Target="../media/image52.emf"/><Relationship Id="rId7" Type="http://schemas.openxmlformats.org/officeDocument/2006/relationships/image" Target="../media/image54.emf"/><Relationship Id="rId8" Type="http://schemas.openxmlformats.org/officeDocument/2006/relationships/image" Target="../media/image55.emf"/><Relationship Id="rId9" Type="http://schemas.openxmlformats.org/officeDocument/2006/relationships/image" Target="../media/image56.emf"/><Relationship Id="rId10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6.emf"/><Relationship Id="rId12" Type="http://schemas.openxmlformats.org/officeDocument/2006/relationships/image" Target="../media/image50.emf"/><Relationship Id="rId13" Type="http://schemas.openxmlformats.org/officeDocument/2006/relationships/image" Target="../media/image42.png"/><Relationship Id="rId14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53.png"/><Relationship Id="rId6" Type="http://schemas.openxmlformats.org/officeDocument/2006/relationships/image" Target="../media/image57.png"/><Relationship Id="rId7" Type="http://schemas.openxmlformats.org/officeDocument/2006/relationships/image" Target="../media/image51.emf"/><Relationship Id="rId8" Type="http://schemas.openxmlformats.org/officeDocument/2006/relationships/image" Target="../media/image52.emf"/><Relationship Id="rId9" Type="http://schemas.openxmlformats.org/officeDocument/2006/relationships/image" Target="../media/image54.emf"/><Relationship Id="rId10" Type="http://schemas.openxmlformats.org/officeDocument/2006/relationships/image" Target="../media/image5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64.png"/><Relationship Id="rId5" Type="http://schemas.openxmlformats.org/officeDocument/2006/relationships/image" Target="../media/image30.emf"/><Relationship Id="rId6" Type="http://schemas.openxmlformats.org/officeDocument/2006/relationships/image" Target="../media/image65.png"/><Relationship Id="rId7" Type="http://schemas.openxmlformats.org/officeDocument/2006/relationships/image" Target="../media/image66.emf"/><Relationship Id="rId8" Type="http://schemas.openxmlformats.org/officeDocument/2006/relationships/image" Target="../media/image67.jpeg"/><Relationship Id="rId9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emf"/><Relationship Id="rId3" Type="http://schemas.openxmlformats.org/officeDocument/2006/relationships/image" Target="../media/image74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emf"/><Relationship Id="rId3" Type="http://schemas.openxmlformats.org/officeDocument/2006/relationships/image" Target="../media/image76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emf"/><Relationship Id="rId3" Type="http://schemas.openxmlformats.org/officeDocument/2006/relationships/image" Target="../media/image7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emf"/><Relationship Id="rId3" Type="http://schemas.openxmlformats.org/officeDocument/2006/relationships/image" Target="../media/image78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s.plos.org/ploscompbiol/article?id=info:doi/10.1371/journal.pcbi.1004987" TargetMode="External"/><Relationship Id="rId4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s.plos.org/ploscompbiol/article?id=info:doi/10.1371/journal.pcbi.1004987" TargetMode="External"/><Relationship Id="rId4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s.plos.org/ploscompbiol/article?id=info:doi/10.1371/journal.pcbi.1004987" TargetMode="External"/><Relationship Id="rId4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s.plos.org/ploscompbiol/article?id=info:doi/10.1371/journal.pcbi.1004987" TargetMode="External"/><Relationship Id="rId4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s.plos.org/ploscompbiol/article?id=info:doi/10.1371/journal.pcbi.1004987" TargetMode="External"/><Relationship Id="rId4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s.plos.org/ploscompbiol/article?id=info:doi/10.1371/journal.pcbi.1004987" TargetMode="External"/><Relationship Id="rId4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81880" y="764704"/>
            <a:ext cx="8610600" cy="4392488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3000" b="1" dirty="0">
                <a:latin typeface="Calibri"/>
                <a:cs typeface="Calibri"/>
              </a:rPr>
              <a:t> </a:t>
            </a:r>
            <a:r>
              <a:rPr lang="it-IT" sz="3000" b="1" dirty="0" smtClean="0">
                <a:latin typeface="Calibri"/>
                <a:cs typeface="Calibri"/>
              </a:rPr>
              <a:t>                        </a:t>
            </a:r>
            <a:r>
              <a:rPr lang="it-IT" sz="3000" b="1" dirty="0">
                <a:latin typeface="Calibri"/>
                <a:cs typeface="Calibri"/>
              </a:rPr>
              <a:t> </a:t>
            </a:r>
            <a:r>
              <a:rPr lang="it-IT" sz="3000" b="1" dirty="0" smtClean="0">
                <a:latin typeface="Calibri"/>
                <a:cs typeface="Calibri"/>
              </a:rPr>
              <a:t>of ring </a:t>
            </a:r>
            <a:r>
              <a:rPr lang="it-IT" sz="3000" b="1" dirty="0" err="1" smtClean="0">
                <a:latin typeface="Calibri"/>
                <a:cs typeface="Calibri"/>
              </a:rPr>
              <a:t>polymers</a:t>
            </a:r>
            <a:r>
              <a:rPr lang="it-IT" sz="3000" b="1" dirty="0" smtClean="0">
                <a:latin typeface="Calibri"/>
                <a:cs typeface="Calibri"/>
              </a:rPr>
              <a:t> </a:t>
            </a:r>
            <a:r>
              <a:rPr lang="it-IT" sz="3000" b="1" dirty="0" smtClean="0">
                <a:latin typeface="Calibri"/>
                <a:cs typeface="Calibri"/>
              </a:rPr>
              <a:t>in </a:t>
            </a:r>
            <a:r>
              <a:rPr lang="it-IT" sz="3000" b="1" dirty="0" err="1" smtClean="0">
                <a:latin typeface="Calibri"/>
                <a:cs typeface="Calibri"/>
              </a:rPr>
              <a:t>melt</a:t>
            </a:r>
            <a:endParaRPr lang="it-IT" sz="3000" b="1" dirty="0" smtClean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it-IT" sz="3000" b="1" dirty="0" smtClean="0">
                <a:latin typeface="Calibri"/>
                <a:cs typeface="Calibri"/>
              </a:rPr>
              <a:t>&amp;</a:t>
            </a:r>
          </a:p>
          <a:p>
            <a:pPr>
              <a:lnSpc>
                <a:spcPct val="90000"/>
              </a:lnSpc>
            </a:pPr>
            <a:r>
              <a:rPr lang="it-IT" sz="3000" b="1" dirty="0" smtClean="0">
                <a:latin typeface="Calibri"/>
                <a:cs typeface="Calibri"/>
              </a:rPr>
              <a:t>the </a:t>
            </a:r>
            <a:r>
              <a:rPr lang="it-IT" sz="3000" b="1" dirty="0" err="1" smtClean="0">
                <a:latin typeface="Calibri"/>
                <a:cs typeface="Calibri"/>
              </a:rPr>
              <a:t>role</a:t>
            </a:r>
            <a:r>
              <a:rPr lang="it-IT" sz="3000" b="1" dirty="0" smtClean="0">
                <a:latin typeface="Calibri"/>
                <a:cs typeface="Calibri"/>
              </a:rPr>
              <a:t> of </a:t>
            </a:r>
            <a:r>
              <a:rPr lang="it-IT" sz="3000" b="1" dirty="0" err="1" smtClean="0">
                <a:latin typeface="Calibri"/>
                <a:cs typeface="Calibri"/>
              </a:rPr>
              <a:t>topological</a:t>
            </a:r>
            <a:r>
              <a:rPr lang="it-IT" sz="3000" b="1" dirty="0" smtClean="0">
                <a:latin typeface="Calibri"/>
                <a:cs typeface="Calibri"/>
              </a:rPr>
              <a:t> </a:t>
            </a:r>
            <a:r>
              <a:rPr lang="it-IT" sz="3000" b="1" dirty="0" err="1" smtClean="0">
                <a:latin typeface="Calibri"/>
                <a:cs typeface="Calibri"/>
              </a:rPr>
              <a:t>constraints</a:t>
            </a:r>
            <a:r>
              <a:rPr lang="it-IT" sz="3000" b="1" dirty="0" smtClean="0">
                <a:latin typeface="Calibri"/>
                <a:cs typeface="Calibri"/>
              </a:rPr>
              <a:t> in </a:t>
            </a:r>
            <a:r>
              <a:rPr lang="it-IT" sz="3000" b="1" dirty="0" err="1" smtClean="0">
                <a:latin typeface="Calibri"/>
                <a:cs typeface="Calibri"/>
              </a:rPr>
              <a:t>genome</a:t>
            </a:r>
            <a:r>
              <a:rPr lang="it-IT" sz="3000" b="1" dirty="0" smtClean="0">
                <a:latin typeface="Calibri"/>
                <a:cs typeface="Calibri"/>
              </a:rPr>
              <a:t> </a:t>
            </a:r>
            <a:r>
              <a:rPr lang="it-IT" sz="3000" b="1" dirty="0" err="1" smtClean="0">
                <a:latin typeface="Calibri"/>
                <a:cs typeface="Calibri"/>
              </a:rPr>
              <a:t>folding</a:t>
            </a:r>
            <a:endParaRPr lang="it-IT" sz="3000" b="1" dirty="0" smtClean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it-IT" sz="2200" b="1" dirty="0" smtClean="0">
                <a:latin typeface="Calibri"/>
                <a:cs typeface="Calibri"/>
              </a:rPr>
              <a:t>Pohang, </a:t>
            </a:r>
            <a:r>
              <a:rPr lang="it-IT" sz="2200" b="1" dirty="0" err="1" smtClean="0">
                <a:latin typeface="Calibri"/>
                <a:cs typeface="Calibri"/>
              </a:rPr>
              <a:t>February</a:t>
            </a:r>
            <a:r>
              <a:rPr lang="it-IT" sz="2200" b="1" dirty="0" smtClean="0">
                <a:latin typeface="Calibri"/>
                <a:cs typeface="Calibri"/>
              </a:rPr>
              <a:t> 2018</a:t>
            </a:r>
          </a:p>
          <a:p>
            <a:pPr>
              <a:lnSpc>
                <a:spcPct val="90000"/>
              </a:lnSpc>
            </a:pPr>
            <a:endParaRPr lang="it-IT" sz="2200" b="1" dirty="0" smtClean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it-IT" sz="2200" b="1" dirty="0" smtClean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it-IT" sz="2200" b="1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it-IT" sz="3000" b="1" dirty="0" smtClean="0">
                <a:latin typeface="Calibri"/>
                <a:cs typeface="Calibri"/>
              </a:rPr>
              <a:t>Angelo </a:t>
            </a:r>
            <a:r>
              <a:rPr lang="it-IT" sz="3000" b="1" dirty="0">
                <a:latin typeface="Calibri"/>
                <a:cs typeface="Calibri"/>
              </a:rPr>
              <a:t>Rosa</a:t>
            </a:r>
          </a:p>
          <a:p>
            <a:pPr>
              <a:lnSpc>
                <a:spcPct val="90000"/>
              </a:lnSpc>
            </a:pPr>
            <a:r>
              <a:rPr lang="it-IT" sz="2200" b="1" dirty="0" smtClean="0">
                <a:latin typeface="Calibri"/>
                <a:cs typeface="Calibri"/>
              </a:rPr>
              <a:t>Scuola Internazionale Superiore di Studi Avanzati (SISSA), </a:t>
            </a:r>
            <a:r>
              <a:rPr lang="it-IT" sz="2200" b="1" dirty="0">
                <a:latin typeface="Calibri"/>
                <a:cs typeface="Calibri"/>
              </a:rPr>
              <a:t>Trieste (</a:t>
            </a:r>
            <a:r>
              <a:rPr lang="it-IT" sz="2200" b="1" dirty="0" err="1">
                <a:latin typeface="Calibri"/>
                <a:cs typeface="Calibri"/>
              </a:rPr>
              <a:t>Italy</a:t>
            </a:r>
            <a:r>
              <a:rPr lang="it-IT" sz="2200" b="1" dirty="0">
                <a:latin typeface="Calibri"/>
                <a:cs typeface="Calibri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it-IT" sz="2200" b="1" dirty="0" smtClean="0">
                <a:latin typeface="Calibri"/>
                <a:cs typeface="Calibri"/>
              </a:rPr>
              <a:t>E</a:t>
            </a:r>
            <a:r>
              <a:rPr lang="it-IT" sz="2200" b="1" dirty="0">
                <a:latin typeface="Calibri"/>
                <a:cs typeface="Calibri"/>
              </a:rPr>
              <a:t>-mail: </a:t>
            </a:r>
            <a:r>
              <a:rPr lang="it-IT" sz="2200" b="1" dirty="0" err="1">
                <a:latin typeface="Calibri"/>
                <a:cs typeface="Calibri"/>
              </a:rPr>
              <a:t>anrosa@</a:t>
            </a:r>
            <a:r>
              <a:rPr lang="it-IT" sz="2200" b="1" dirty="0" err="1" smtClean="0">
                <a:latin typeface="Calibri"/>
                <a:cs typeface="Calibri"/>
              </a:rPr>
              <a:t>sissa.it</a:t>
            </a:r>
            <a:endParaRPr lang="it-IT" sz="2200" b="1" dirty="0" smtClean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 rot="1001240">
            <a:off x="1475012" y="732320"/>
            <a:ext cx="38829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000" b="1" dirty="0" smtClean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endParaRPr lang="en-US" sz="3000" b="1" dirty="0">
              <a:solidFill>
                <a:srgbClr val="00C100"/>
              </a:solidFill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 rot="20366634">
            <a:off x="1721823" y="659481"/>
            <a:ext cx="32142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000" b="1" dirty="0" smtClean="0">
                <a:solidFill>
                  <a:srgbClr val="00C100"/>
                </a:solidFill>
                <a:latin typeface="Calibri"/>
                <a:cs typeface="Calibri"/>
              </a:rPr>
              <a:t>r</a:t>
            </a:r>
            <a:endParaRPr lang="en-US" sz="3000" b="1" dirty="0">
              <a:solidFill>
                <a:srgbClr val="00C100"/>
              </a:solidFill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 rot="20366634">
            <a:off x="1855044" y="727237"/>
            <a:ext cx="39111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000" b="1" dirty="0" smtClean="0">
                <a:solidFill>
                  <a:srgbClr val="3366FF"/>
                </a:solidFill>
                <a:latin typeface="Calibri"/>
                <a:cs typeface="Calibri"/>
              </a:rPr>
              <a:t>u</a:t>
            </a:r>
            <a:endParaRPr lang="en-US" sz="3000" b="1" dirty="0">
              <a:solidFill>
                <a:srgbClr val="3366FF"/>
              </a:solidFill>
              <a:latin typeface="Calibri"/>
              <a:cs typeface="Calibri"/>
            </a:endParaRPr>
          </a:p>
        </p:txBody>
      </p:sp>
      <p:sp>
        <p:nvSpPr>
          <p:cNvPr id="8" name="Rectangle 7"/>
          <p:cNvSpPr/>
          <p:nvPr/>
        </p:nvSpPr>
        <p:spPr>
          <a:xfrm rot="1543367">
            <a:off x="2178606" y="745936"/>
            <a:ext cx="49762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000" b="1" dirty="0" smtClean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endParaRPr lang="en-US" sz="30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9" name="Rectangle 8"/>
          <p:cNvSpPr/>
          <p:nvPr/>
        </p:nvSpPr>
        <p:spPr>
          <a:xfrm rot="20366634">
            <a:off x="2439891" y="719253"/>
            <a:ext cx="39111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000" b="1" dirty="0" smtClean="0">
                <a:solidFill>
                  <a:srgbClr val="00C100"/>
                </a:solidFill>
                <a:latin typeface="Calibri"/>
                <a:cs typeface="Calibri"/>
              </a:rPr>
              <a:t>p</a:t>
            </a:r>
            <a:endParaRPr lang="en-US" sz="3000" b="1" dirty="0">
              <a:solidFill>
                <a:srgbClr val="00C100"/>
              </a:solidFill>
              <a:latin typeface="Calibri"/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 rot="1543367">
            <a:off x="2746294" y="725825"/>
            <a:ext cx="27915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000" b="1" dirty="0" smtClean="0">
                <a:solidFill>
                  <a:srgbClr val="3366FF"/>
                </a:solidFill>
                <a:latin typeface="Calibri"/>
                <a:cs typeface="Calibri"/>
              </a:rPr>
              <a:t>l</a:t>
            </a:r>
            <a:endParaRPr lang="en-US" sz="3000" b="1" dirty="0">
              <a:solidFill>
                <a:srgbClr val="3366FF"/>
              </a:solidFill>
              <a:latin typeface="Calibri"/>
              <a:cs typeface="Calibri"/>
            </a:endParaRPr>
          </a:p>
        </p:txBody>
      </p:sp>
      <p:sp>
        <p:nvSpPr>
          <p:cNvPr id="11" name="Rectangle 10"/>
          <p:cNvSpPr/>
          <p:nvPr/>
        </p:nvSpPr>
        <p:spPr>
          <a:xfrm rot="20366634">
            <a:off x="2908326" y="743725"/>
            <a:ext cx="27915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000" b="1" dirty="0" err="1" smtClean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endParaRPr lang="en-US" sz="30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12" name="Rectangle 11"/>
          <p:cNvSpPr/>
          <p:nvPr/>
        </p:nvSpPr>
        <p:spPr>
          <a:xfrm rot="20366634">
            <a:off x="3015955" y="735741"/>
            <a:ext cx="39111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000" b="1" dirty="0">
                <a:solidFill>
                  <a:srgbClr val="00C100"/>
                </a:solidFill>
                <a:latin typeface="Calibri"/>
                <a:cs typeface="Calibri"/>
              </a:rPr>
              <a:t>n</a:t>
            </a:r>
          </a:p>
        </p:txBody>
      </p:sp>
      <p:sp>
        <p:nvSpPr>
          <p:cNvPr id="13" name="Rectangle 12"/>
          <p:cNvSpPr/>
          <p:nvPr/>
        </p:nvSpPr>
        <p:spPr>
          <a:xfrm rot="1543367">
            <a:off x="3382815" y="734561"/>
            <a:ext cx="36707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000" b="1" dirty="0" smtClean="0">
                <a:solidFill>
                  <a:srgbClr val="3366FF"/>
                </a:solidFill>
                <a:latin typeface="Calibri"/>
                <a:cs typeface="Calibri"/>
              </a:rPr>
              <a:t>g</a:t>
            </a:r>
            <a:endParaRPr lang="en-US" sz="3000" b="1" dirty="0">
              <a:solidFill>
                <a:srgbClr val="3366FF"/>
              </a:solidFill>
              <a:latin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15" y="6413266"/>
            <a:ext cx="69084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200" dirty="0" smtClean="0">
                <a:latin typeface="Calibri"/>
                <a:cs typeface="Calibri"/>
              </a:rPr>
              <a:t>Acknowledgements: R. </a:t>
            </a:r>
            <a:r>
              <a:rPr lang="en-US" sz="2200" dirty="0" err="1" smtClean="0">
                <a:latin typeface="Calibri"/>
                <a:cs typeface="Calibri"/>
              </a:rPr>
              <a:t>Everaers</a:t>
            </a:r>
            <a:r>
              <a:rPr lang="en-US" sz="2200" dirty="0" smtClean="0">
                <a:latin typeface="Calibri"/>
                <a:cs typeface="Calibri"/>
              </a:rPr>
              <a:t>, M. Valet, A.-M. </a:t>
            </a:r>
            <a:r>
              <a:rPr lang="en-US" sz="2200" dirty="0" err="1" smtClean="0">
                <a:latin typeface="Calibri"/>
                <a:cs typeface="Calibri"/>
              </a:rPr>
              <a:t>Florescu</a:t>
            </a:r>
            <a:endParaRPr lang="en-US" sz="2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Outline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600201"/>
            <a:ext cx="8490271" cy="4061048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bri"/>
                <a:cs typeface="Calibri"/>
              </a:rPr>
              <a:t>Efficient multi-scale computational scheme for ring polymers in concentrated solutions and melt</a:t>
            </a:r>
          </a:p>
          <a:p>
            <a:endParaRPr lang="en-US" sz="2800" dirty="0" smtClean="0">
              <a:latin typeface="Calibri"/>
              <a:cs typeface="Calibri"/>
            </a:endParaRPr>
          </a:p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alibri"/>
                <a:cs typeface="Calibri"/>
              </a:rPr>
              <a:t>From ring polymers to chromosomes</a:t>
            </a:r>
          </a:p>
        </p:txBody>
      </p:sp>
    </p:spTree>
    <p:extLst>
      <p:ext uri="{BB962C8B-B14F-4D97-AF65-F5344CB8AC3E}">
        <p14:creationId xmlns:p14="http://schemas.microsoft.com/office/powerpoint/2010/main" val="2237336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-23428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Ring polymers everywhere!</a:t>
            </a:r>
            <a:endParaRPr lang="en-US" i="1" dirty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692" y="5210251"/>
            <a:ext cx="4009628" cy="16751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80" y="778926"/>
            <a:ext cx="2952328" cy="2074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6" y="764704"/>
            <a:ext cx="1650750" cy="199328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598144" y="692696"/>
            <a:ext cx="4572000" cy="147117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Anomalous </a:t>
            </a:r>
            <a:r>
              <a:rPr lang="en-US" sz="1600" dirty="0">
                <a:latin typeface="Calibri"/>
                <a:cs typeface="Calibri"/>
              </a:rPr>
              <a:t>power-law stress relaxation of entangled ring </a:t>
            </a:r>
            <a:r>
              <a:rPr lang="en-US" sz="1600" dirty="0" smtClean="0">
                <a:latin typeface="Calibri"/>
                <a:cs typeface="Calibri"/>
              </a:rPr>
              <a:t>polymers in melt:</a:t>
            </a:r>
          </a:p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- </a:t>
            </a:r>
            <a:r>
              <a:rPr lang="en-US" sz="1600" dirty="0" err="1" smtClean="0">
                <a:latin typeface="Calibri"/>
                <a:cs typeface="Calibri"/>
              </a:rPr>
              <a:t>Kapnistos</a:t>
            </a:r>
            <a:r>
              <a:rPr lang="en-US" sz="1600" dirty="0" smtClean="0">
                <a:latin typeface="Calibri"/>
                <a:cs typeface="Calibri"/>
              </a:rPr>
              <a:t> et al., Nature Mat. (2008)</a:t>
            </a:r>
          </a:p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- Halverson et al., JCP (2011)</a:t>
            </a:r>
          </a:p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- </a:t>
            </a:r>
            <a:r>
              <a:rPr lang="en-US" sz="1600" dirty="0" err="1" smtClean="0">
                <a:latin typeface="Calibri"/>
                <a:cs typeface="Calibri"/>
              </a:rPr>
              <a:t>Ge</a:t>
            </a:r>
            <a:r>
              <a:rPr lang="en-US" sz="1600" dirty="0" smtClean="0">
                <a:latin typeface="Calibri"/>
                <a:cs typeface="Calibri"/>
              </a:rPr>
              <a:t> et al., Macromolecules (2017)</a:t>
            </a:r>
            <a:endParaRPr lang="en-US" sz="1600" dirty="0">
              <a:latin typeface="Calibri"/>
              <a:cs typeface="Calibri"/>
            </a:endParaRPr>
          </a:p>
        </p:txBody>
      </p:sp>
      <p:pic>
        <p:nvPicPr>
          <p:cNvPr id="16" name="Picture 15" descr="Panel_g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2" y="2990056"/>
            <a:ext cx="3381270" cy="202312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384376" y="2924944"/>
            <a:ext cx="5759624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Heterogeneous, glassy dynamics of ring polymers in melt:</a:t>
            </a:r>
          </a:p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- </a:t>
            </a:r>
            <a:r>
              <a:rPr lang="en-US" sz="1600" dirty="0" err="1" smtClean="0">
                <a:latin typeface="Calibri"/>
                <a:cs typeface="Calibri"/>
              </a:rPr>
              <a:t>Gooßen</a:t>
            </a:r>
            <a:r>
              <a:rPr lang="en-US" sz="1600" dirty="0" smtClean="0">
                <a:latin typeface="Calibri"/>
                <a:cs typeface="Calibri"/>
              </a:rPr>
              <a:t> et al., PRL (2014)</a:t>
            </a:r>
          </a:p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- </a:t>
            </a:r>
            <a:r>
              <a:rPr lang="en-US" sz="1600" dirty="0" err="1" smtClean="0">
                <a:latin typeface="Calibri"/>
                <a:cs typeface="Calibri"/>
              </a:rPr>
              <a:t>Michieletto</a:t>
            </a:r>
            <a:r>
              <a:rPr lang="en-US" sz="1600" dirty="0" smtClean="0">
                <a:latin typeface="Calibri"/>
                <a:cs typeface="Calibri"/>
              </a:rPr>
              <a:t> &amp; Turner, PNAS (2016)</a:t>
            </a:r>
          </a:p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- </a:t>
            </a:r>
            <a:r>
              <a:rPr lang="en-US" sz="1600" dirty="0" err="1" smtClean="0">
                <a:latin typeface="Calibri"/>
                <a:cs typeface="Calibri"/>
              </a:rPr>
              <a:t>Michieletto</a:t>
            </a:r>
            <a:r>
              <a:rPr lang="en-US" sz="1600" dirty="0" smtClean="0">
                <a:latin typeface="Calibri"/>
                <a:cs typeface="Calibri"/>
              </a:rPr>
              <a:t>, </a:t>
            </a:r>
            <a:r>
              <a:rPr lang="en-US" sz="1600" dirty="0" err="1" smtClean="0">
                <a:latin typeface="Calibri"/>
                <a:cs typeface="Calibri"/>
              </a:rPr>
              <a:t>Nahali</a:t>
            </a:r>
            <a:r>
              <a:rPr lang="en-US" sz="1600" dirty="0" smtClean="0">
                <a:latin typeface="Calibri"/>
                <a:cs typeface="Calibri"/>
              </a:rPr>
              <a:t> &amp; AR, PRL (2017)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23928" y="5069503"/>
            <a:ext cx="3816424" cy="1815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Connection to chromosomes:</a:t>
            </a:r>
          </a:p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a) Prokaryotes (like, </a:t>
            </a:r>
            <a:r>
              <a:rPr lang="en-US" sz="1600" i="1" dirty="0" smtClean="0">
                <a:latin typeface="Calibri"/>
                <a:cs typeface="Calibri"/>
              </a:rPr>
              <a:t>E. coli</a:t>
            </a:r>
            <a:r>
              <a:rPr lang="en-US" sz="1600" dirty="0" smtClean="0">
                <a:latin typeface="Calibri"/>
                <a:cs typeface="Calibri"/>
              </a:rPr>
              <a:t>), quite obvious</a:t>
            </a:r>
          </a:p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     - Jun &amp; Mulder, PNAS (2006)</a:t>
            </a:r>
          </a:p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b) Eukaryotes, less obvious</a:t>
            </a:r>
          </a:p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     - AR &amp; </a:t>
            </a:r>
            <a:r>
              <a:rPr lang="en-US" sz="1600" dirty="0" err="1" smtClean="0">
                <a:latin typeface="Calibri"/>
                <a:cs typeface="Calibri"/>
              </a:rPr>
              <a:t>Everaers</a:t>
            </a:r>
            <a:r>
              <a:rPr lang="en-US" sz="1600" dirty="0" smtClean="0">
                <a:latin typeface="Calibri"/>
                <a:cs typeface="Calibri"/>
              </a:rPr>
              <a:t>, </a:t>
            </a:r>
            <a:r>
              <a:rPr lang="en-US" sz="1600" dirty="0" err="1" smtClean="0">
                <a:latin typeface="Calibri"/>
                <a:cs typeface="Calibri"/>
              </a:rPr>
              <a:t>Plos</a:t>
            </a:r>
            <a:r>
              <a:rPr lang="en-US" sz="1600" dirty="0" smtClean="0">
                <a:latin typeface="Calibri"/>
                <a:cs typeface="Calibri"/>
              </a:rPr>
              <a:t> CB (2008)</a:t>
            </a:r>
          </a:p>
          <a:p>
            <a:pPr>
              <a:buNone/>
            </a:pP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smtClean="0">
                <a:latin typeface="Calibri"/>
                <a:cs typeface="Calibri"/>
              </a:rPr>
              <a:t>    - Halverson et al., Rep. </a:t>
            </a:r>
            <a:r>
              <a:rPr lang="en-US" sz="1600" dirty="0" err="1" smtClean="0">
                <a:latin typeface="Calibri"/>
                <a:cs typeface="Calibri"/>
              </a:rPr>
              <a:t>Prog</a:t>
            </a:r>
            <a:r>
              <a:rPr lang="en-US" sz="1600" dirty="0" smtClean="0">
                <a:latin typeface="Calibri"/>
                <a:cs typeface="Calibri"/>
              </a:rPr>
              <a:t>. Phys. (2014)</a:t>
            </a:r>
            <a:endParaRPr lang="en-US" sz="1600" dirty="0">
              <a:latin typeface="Calibri"/>
              <a:cs typeface="Calibri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4328" y="1671573"/>
            <a:ext cx="1584176" cy="74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8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77" y="2536304"/>
            <a:ext cx="8490271" cy="26208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b="1" dirty="0">
                <a:latin typeface="Calibri"/>
                <a:cs typeface="Calibri"/>
              </a:rPr>
              <a:t>Multi-scale approach to polymer solutions and </a:t>
            </a:r>
            <a:r>
              <a:rPr lang="en-US" sz="2800" b="1" dirty="0" smtClean="0">
                <a:latin typeface="Calibri"/>
                <a:cs typeface="Calibri"/>
              </a:rPr>
              <a:t>melt: 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</a:t>
            </a:r>
            <a:r>
              <a:rPr lang="en-US" sz="2800" dirty="0" err="1" smtClean="0">
                <a:latin typeface="Calibri"/>
                <a:cs typeface="Calibri"/>
              </a:rPr>
              <a:t>Theodorou</a:t>
            </a:r>
            <a:r>
              <a:rPr lang="en-US" sz="2800" dirty="0" smtClean="0">
                <a:latin typeface="Calibri"/>
                <a:cs typeface="Calibri"/>
              </a:rPr>
              <a:t> &amp; </a:t>
            </a:r>
            <a:r>
              <a:rPr lang="en-US" sz="2800" dirty="0" err="1" smtClean="0">
                <a:latin typeface="Calibri"/>
                <a:cs typeface="Calibri"/>
              </a:rPr>
              <a:t>Suter</a:t>
            </a:r>
            <a:r>
              <a:rPr lang="en-US" sz="2800" dirty="0" smtClean="0">
                <a:latin typeface="Calibri"/>
                <a:cs typeface="Calibri"/>
              </a:rPr>
              <a:t>, Macromolecules (1985)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</a:t>
            </a:r>
            <a:r>
              <a:rPr lang="en-US" sz="2800" dirty="0" err="1" smtClean="0">
                <a:latin typeface="Calibri"/>
                <a:cs typeface="Calibri"/>
              </a:rPr>
              <a:t>Auhl</a:t>
            </a:r>
            <a:r>
              <a:rPr lang="en-US" sz="2800" dirty="0" smtClean="0">
                <a:latin typeface="Calibri"/>
                <a:cs typeface="Calibri"/>
              </a:rPr>
              <a:t> et al., JCP (2003)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Subramanian, JCP (2010)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Zhang et al., ACS Macro Letters (2014)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</a:t>
            </a:r>
            <a:r>
              <a:rPr lang="en-US" sz="2800" dirty="0" err="1" smtClean="0">
                <a:latin typeface="Calibri"/>
                <a:cs typeface="Calibri"/>
              </a:rPr>
              <a:t>Narros</a:t>
            </a:r>
            <a:r>
              <a:rPr lang="en-US" sz="2800" dirty="0" smtClean="0">
                <a:latin typeface="Calibri"/>
                <a:cs typeface="Calibri"/>
              </a:rPr>
              <a:t> et al., Soft Matter (2014)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</a:t>
            </a:r>
            <a:r>
              <a:rPr lang="en-US" sz="2800" dirty="0" err="1" smtClean="0">
                <a:latin typeface="Calibri"/>
                <a:cs typeface="Calibri"/>
              </a:rPr>
              <a:t>Svaneborg</a:t>
            </a:r>
            <a:r>
              <a:rPr lang="en-US" sz="2800" dirty="0" smtClean="0">
                <a:latin typeface="Calibri"/>
                <a:cs typeface="Calibri"/>
              </a:rPr>
              <a:t> et al., JCP (2016)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7505" y="16024"/>
            <a:ext cx="8490271" cy="14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sz="2600" b="1" dirty="0" smtClean="0">
                <a:latin typeface="Calibri"/>
                <a:cs typeface="Calibri"/>
              </a:rPr>
              <a:t>Brute force:</a:t>
            </a:r>
          </a:p>
          <a:p>
            <a:pPr marL="0" indent="0">
              <a:buFontTx/>
              <a:buNone/>
            </a:pPr>
            <a:r>
              <a:rPr lang="en-US" sz="2600" dirty="0" smtClean="0">
                <a:latin typeface="Calibri"/>
                <a:cs typeface="Calibri"/>
              </a:rPr>
              <a:t>- Kremer &amp; </a:t>
            </a:r>
            <a:r>
              <a:rPr lang="en-US" sz="2600" dirty="0" err="1" smtClean="0">
                <a:latin typeface="Calibri"/>
                <a:cs typeface="Calibri"/>
              </a:rPr>
              <a:t>Grest</a:t>
            </a:r>
            <a:r>
              <a:rPr lang="en-US" sz="2600" dirty="0" smtClean="0">
                <a:latin typeface="Calibri"/>
                <a:cs typeface="Calibri"/>
              </a:rPr>
              <a:t>, JCP (1990)</a:t>
            </a:r>
          </a:p>
          <a:p>
            <a:pPr marL="0" indent="0">
              <a:buFontTx/>
              <a:buNone/>
            </a:pPr>
            <a:r>
              <a:rPr lang="en-US" sz="2600" dirty="0" smtClean="0">
                <a:latin typeface="Calibri"/>
                <a:cs typeface="Calibri"/>
                <a:sym typeface="Wingdings"/>
              </a:rPr>
              <a:t> </a:t>
            </a:r>
            <a:r>
              <a:rPr lang="en-US" sz="2600" dirty="0" smtClean="0">
                <a:latin typeface="Calibri"/>
                <a:cs typeface="Calibri"/>
              </a:rPr>
              <a:t>Big problem, relaxation time-scale increasing fast: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980728"/>
            <a:ext cx="1728192" cy="4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7505" y="16024"/>
            <a:ext cx="8490271" cy="14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sz="2600" b="1" dirty="0" smtClean="0">
                <a:latin typeface="Calibri"/>
                <a:cs typeface="Calibri"/>
              </a:rPr>
              <a:t>Brute force:</a:t>
            </a:r>
          </a:p>
          <a:p>
            <a:pPr marL="0" indent="0">
              <a:buFontTx/>
              <a:buNone/>
            </a:pPr>
            <a:r>
              <a:rPr lang="en-US" sz="2600" dirty="0" smtClean="0">
                <a:latin typeface="Calibri"/>
                <a:cs typeface="Calibri"/>
              </a:rPr>
              <a:t>- Kremer &amp; </a:t>
            </a:r>
            <a:r>
              <a:rPr lang="en-US" sz="2600" dirty="0" err="1" smtClean="0">
                <a:latin typeface="Calibri"/>
                <a:cs typeface="Calibri"/>
              </a:rPr>
              <a:t>Grest</a:t>
            </a:r>
            <a:r>
              <a:rPr lang="en-US" sz="2600" dirty="0" smtClean="0">
                <a:latin typeface="Calibri"/>
                <a:cs typeface="Calibri"/>
              </a:rPr>
              <a:t>, JCP (1990)</a:t>
            </a:r>
          </a:p>
          <a:p>
            <a:pPr marL="0" indent="0">
              <a:buFontTx/>
              <a:buNone/>
            </a:pPr>
            <a:r>
              <a:rPr lang="en-US" sz="2600" dirty="0" smtClean="0">
                <a:latin typeface="Calibri"/>
                <a:cs typeface="Calibri"/>
                <a:sym typeface="Wingdings"/>
              </a:rPr>
              <a:t> </a:t>
            </a:r>
            <a:r>
              <a:rPr lang="en-US" sz="2600" dirty="0" smtClean="0">
                <a:latin typeface="Calibri"/>
                <a:cs typeface="Calibri"/>
              </a:rPr>
              <a:t>Big problem, relaxation time-scale increasing fast: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980728"/>
            <a:ext cx="1728192" cy="4240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3356992"/>
            <a:ext cx="3456384" cy="3470265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14177" y="2536304"/>
            <a:ext cx="8490271" cy="26208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b="1" dirty="0">
                <a:latin typeface="Calibri"/>
                <a:cs typeface="Calibri"/>
              </a:rPr>
              <a:t>Multi-scale approach to polymer solutions and </a:t>
            </a:r>
            <a:r>
              <a:rPr lang="en-US" sz="2800" b="1" dirty="0" smtClean="0">
                <a:latin typeface="Calibri"/>
                <a:cs typeface="Calibri"/>
              </a:rPr>
              <a:t>melt: 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</a:t>
            </a:r>
            <a:r>
              <a:rPr lang="en-US" sz="2800" dirty="0" err="1" smtClean="0">
                <a:latin typeface="Calibri"/>
                <a:cs typeface="Calibri"/>
              </a:rPr>
              <a:t>Theodorou</a:t>
            </a:r>
            <a:r>
              <a:rPr lang="en-US" sz="2800" dirty="0" smtClean="0">
                <a:latin typeface="Calibri"/>
                <a:cs typeface="Calibri"/>
              </a:rPr>
              <a:t> &amp; </a:t>
            </a:r>
            <a:r>
              <a:rPr lang="en-US" sz="2800" dirty="0" err="1" smtClean="0">
                <a:latin typeface="Calibri"/>
                <a:cs typeface="Calibri"/>
              </a:rPr>
              <a:t>Suter</a:t>
            </a:r>
            <a:r>
              <a:rPr lang="en-US" sz="2800" dirty="0" smtClean="0">
                <a:latin typeface="Calibri"/>
                <a:cs typeface="Calibri"/>
              </a:rPr>
              <a:t>, Macromolecules (1985)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</a:t>
            </a:r>
            <a:r>
              <a:rPr lang="en-US" sz="2800" dirty="0" err="1" smtClean="0">
                <a:latin typeface="Calibri"/>
                <a:cs typeface="Calibri"/>
              </a:rPr>
              <a:t>Auhl</a:t>
            </a:r>
            <a:r>
              <a:rPr lang="en-US" sz="2800" dirty="0" smtClean="0">
                <a:latin typeface="Calibri"/>
                <a:cs typeface="Calibri"/>
              </a:rPr>
              <a:t> et al., JCP (2003)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Subramanian, JCP (2010)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Zhang et al., ACS Macro Letters (2014)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cs typeface="Calibri"/>
              </a:rPr>
              <a:t>- </a:t>
            </a:r>
            <a:r>
              <a:rPr lang="en-US" sz="2800" dirty="0" err="1" smtClean="0">
                <a:latin typeface="Calibri"/>
                <a:cs typeface="Calibri"/>
              </a:rPr>
              <a:t>Narros</a:t>
            </a:r>
            <a:r>
              <a:rPr lang="en-US" sz="2800" dirty="0" smtClean="0">
                <a:latin typeface="Calibri"/>
                <a:cs typeface="Calibri"/>
              </a:rPr>
              <a:t> et al., Soft Matter (2014)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lang="en-US" sz="2800" dirty="0" err="1" smtClean="0">
                <a:solidFill>
                  <a:srgbClr val="FF0000"/>
                </a:solidFill>
                <a:latin typeface="Calibri"/>
                <a:cs typeface="Calibri"/>
              </a:rPr>
              <a:t>Svaneborg</a:t>
            </a:r>
            <a:r>
              <a:rPr lang="en-US" sz="2800" dirty="0" smtClean="0">
                <a:solidFill>
                  <a:srgbClr val="FF0000"/>
                </a:solidFill>
                <a:latin typeface="Calibri"/>
                <a:cs typeface="Calibri"/>
              </a:rPr>
              <a:t> et al., JCP (2016)</a:t>
            </a:r>
          </a:p>
        </p:txBody>
      </p:sp>
    </p:spTree>
    <p:extLst>
      <p:ext uri="{BB962C8B-B14F-4D97-AF65-F5344CB8AC3E}">
        <p14:creationId xmlns:p14="http://schemas.microsoft.com/office/powerpoint/2010/main" val="152587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998"/>
            <a:ext cx="5940152" cy="10597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324" y="14357"/>
            <a:ext cx="3225676" cy="18304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27343" y="1311151"/>
            <a:ext cx="3666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>
                <a:latin typeface="Calibri"/>
                <a:cs typeface="Calibri"/>
              </a:rPr>
              <a:t>Flory theorem: </a:t>
            </a:r>
            <a:r>
              <a:rPr lang="en-US" sz="2400" i="1" dirty="0" err="1" smtClean="0">
                <a:latin typeface="Calibri"/>
                <a:cs typeface="Calibri"/>
              </a:rPr>
              <a:t>R</a:t>
            </a:r>
            <a:r>
              <a:rPr lang="en-US" sz="2400" i="1" dirty="0" err="1" smtClean="0">
                <a:latin typeface="Times New Roman"/>
                <a:cs typeface="Times New Roman"/>
              </a:rPr>
              <a:t>~</a:t>
            </a:r>
            <a:r>
              <a:rPr lang="en-US" sz="2400" i="1" dirty="0" err="1" smtClean="0">
                <a:latin typeface="Calibri"/>
                <a:cs typeface="Calibri"/>
              </a:rPr>
              <a:t>N</a:t>
            </a:r>
            <a:r>
              <a:rPr lang="en-US" sz="2400" baseline="30000" dirty="0" err="1" smtClean="0">
                <a:latin typeface="Symbol" charset="2"/>
                <a:cs typeface="Symbol" charset="2"/>
              </a:rPr>
              <a:t>n</a:t>
            </a:r>
            <a:r>
              <a:rPr lang="en-US" sz="2400" dirty="0" smtClean="0">
                <a:latin typeface="Calibri"/>
                <a:cs typeface="Calibri"/>
              </a:rPr>
              <a:t>, </a:t>
            </a:r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dirty="0" smtClean="0">
                <a:latin typeface="Calibri"/>
                <a:cs typeface="Calibri"/>
              </a:rPr>
              <a:t>=1/2</a:t>
            </a:r>
            <a:endParaRPr lang="en-US" sz="2400" baseline="30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074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998"/>
            <a:ext cx="5940152" cy="10597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324" y="14357"/>
            <a:ext cx="3225676" cy="183046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78229"/>
            <a:ext cx="6372200" cy="120675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27343" y="1311151"/>
            <a:ext cx="3666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>
                <a:latin typeface="Calibri"/>
                <a:cs typeface="Calibri"/>
              </a:rPr>
              <a:t>Flory theorem: </a:t>
            </a:r>
            <a:r>
              <a:rPr lang="en-US" sz="2400" i="1" dirty="0" err="1" smtClean="0">
                <a:latin typeface="Calibri"/>
                <a:cs typeface="Calibri"/>
              </a:rPr>
              <a:t>R</a:t>
            </a:r>
            <a:r>
              <a:rPr lang="en-US" sz="2400" i="1" dirty="0" err="1" smtClean="0">
                <a:latin typeface="Times New Roman"/>
                <a:cs typeface="Times New Roman"/>
              </a:rPr>
              <a:t>~</a:t>
            </a:r>
            <a:r>
              <a:rPr lang="en-US" sz="2400" i="1" dirty="0" err="1" smtClean="0">
                <a:latin typeface="Calibri"/>
                <a:cs typeface="Calibri"/>
              </a:rPr>
              <a:t>N</a:t>
            </a:r>
            <a:r>
              <a:rPr lang="en-US" sz="2400" baseline="30000" dirty="0" err="1" smtClean="0">
                <a:latin typeface="Symbol" charset="2"/>
                <a:cs typeface="Symbol" charset="2"/>
              </a:rPr>
              <a:t>n</a:t>
            </a:r>
            <a:r>
              <a:rPr lang="en-US" sz="2400" dirty="0" smtClean="0">
                <a:latin typeface="Calibri"/>
                <a:cs typeface="Calibri"/>
              </a:rPr>
              <a:t>, </a:t>
            </a:r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dirty="0" smtClean="0">
                <a:latin typeface="Calibri"/>
                <a:cs typeface="Calibri"/>
              </a:rPr>
              <a:t>=1/2</a:t>
            </a:r>
            <a:endParaRPr lang="en-US" sz="2400" baseline="30000" dirty="0">
              <a:latin typeface="Calibri"/>
              <a:cs typeface="Calibri"/>
            </a:endParaRPr>
          </a:p>
        </p:txBody>
      </p:sp>
      <p:pic>
        <p:nvPicPr>
          <p:cNvPr id="16" name="Image 7"/>
          <p:cNvPicPr>
            <a:picLocks noChangeAspect="1"/>
          </p:cNvPicPr>
          <p:nvPr/>
        </p:nvPicPr>
        <p:blipFill>
          <a:blip r:embed="rId6"/>
          <a:srcRect r="22599" b="72080"/>
          <a:stretch>
            <a:fillRect/>
          </a:stretch>
        </p:blipFill>
        <p:spPr>
          <a:xfrm>
            <a:off x="35496" y="3645024"/>
            <a:ext cx="8915400" cy="1623391"/>
          </a:xfrm>
          <a:prstGeom prst="rect">
            <a:avLst/>
          </a:prstGeom>
        </p:spPr>
      </p:pic>
      <p:sp>
        <p:nvSpPr>
          <p:cNvPr id="17" name="ZoneTexte 6"/>
          <p:cNvSpPr txBox="1"/>
          <p:nvPr/>
        </p:nvSpPr>
        <p:spPr>
          <a:xfrm>
            <a:off x="307589" y="3429000"/>
            <a:ext cx="2464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600" dirty="0" smtClean="0">
                <a:latin typeface="Calibri"/>
                <a:cs typeface="Calibri"/>
              </a:rPr>
              <a:t>Linear random-walk ribbon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18" name="ZoneTexte 8"/>
          <p:cNvSpPr txBox="1"/>
          <p:nvPr/>
        </p:nvSpPr>
        <p:spPr>
          <a:xfrm>
            <a:off x="2915816" y="3429000"/>
            <a:ext cx="111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Moore ring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19" name="ZoneTexte 9"/>
          <p:cNvSpPr txBox="1"/>
          <p:nvPr/>
        </p:nvSpPr>
        <p:spPr>
          <a:xfrm>
            <a:off x="4586696" y="3429000"/>
            <a:ext cx="13534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Hilbert ribbon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20" name="ZoneTexte 10"/>
          <p:cNvSpPr txBox="1"/>
          <p:nvPr/>
        </p:nvSpPr>
        <p:spPr>
          <a:xfrm>
            <a:off x="6732240" y="3140968"/>
            <a:ext cx="2225690" cy="63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600" dirty="0" smtClean="0">
                <a:latin typeface="Calibri"/>
                <a:cs typeface="Calibri"/>
              </a:rPr>
              <a:t>Wrapped</a:t>
            </a:r>
          </a:p>
          <a:p>
            <a:pPr algn="ctr">
              <a:buNone/>
            </a:pPr>
            <a:r>
              <a:rPr lang="en-US" sz="1600" dirty="0" smtClean="0">
                <a:latin typeface="Calibri"/>
                <a:cs typeface="Calibri"/>
              </a:rPr>
              <a:t>randomly-branched tree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24" name="ZoneTexte 12"/>
          <p:cNvSpPr txBox="1"/>
          <p:nvPr/>
        </p:nvSpPr>
        <p:spPr>
          <a:xfrm>
            <a:off x="979637" y="5661248"/>
            <a:ext cx="1328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800" dirty="0" smtClean="0">
                <a:latin typeface="Calibri"/>
                <a:cs typeface="Calibri"/>
              </a:rPr>
              <a:t>Klein (1986)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25" name="ZoneTexte 13"/>
          <p:cNvSpPr txBox="1"/>
          <p:nvPr/>
        </p:nvSpPr>
        <p:spPr>
          <a:xfrm>
            <a:off x="6302016" y="6021288"/>
            <a:ext cx="2842620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800" dirty="0" err="1" smtClean="0">
                <a:latin typeface="Calibri"/>
                <a:cs typeface="Calibri"/>
              </a:rPr>
              <a:t>Khokhlov</a:t>
            </a:r>
            <a:r>
              <a:rPr lang="en-US" sz="1800" dirty="0" smtClean="0">
                <a:latin typeface="Calibri"/>
                <a:cs typeface="Calibri"/>
              </a:rPr>
              <a:t> &amp; </a:t>
            </a:r>
            <a:r>
              <a:rPr lang="en-US" sz="1800" dirty="0" err="1" smtClean="0">
                <a:latin typeface="Calibri"/>
                <a:cs typeface="Calibri"/>
              </a:rPr>
              <a:t>Nechaev</a:t>
            </a:r>
            <a:r>
              <a:rPr lang="en-US" sz="1800" dirty="0" smtClean="0">
                <a:latin typeface="Calibri"/>
                <a:cs typeface="Calibri"/>
              </a:rPr>
              <a:t> (1985)</a:t>
            </a:r>
          </a:p>
          <a:p>
            <a:pPr algn="ctr">
              <a:buNone/>
            </a:pPr>
            <a:r>
              <a:rPr lang="en-US" sz="1800" dirty="0" smtClean="0">
                <a:latin typeface="Calibri"/>
                <a:cs typeface="Calibri"/>
              </a:rPr>
              <a:t>Rubinstein (1986,1995)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26" name="ZoneTexte 15"/>
          <p:cNvSpPr txBox="1"/>
          <p:nvPr/>
        </p:nvSpPr>
        <p:spPr>
          <a:xfrm>
            <a:off x="3275856" y="5607589"/>
            <a:ext cx="2258438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800" dirty="0" err="1" smtClean="0">
                <a:latin typeface="Calibri"/>
                <a:cs typeface="Calibri"/>
              </a:rPr>
              <a:t>Grosberg</a:t>
            </a:r>
            <a:r>
              <a:rPr lang="en-US" sz="1800" dirty="0" smtClean="0">
                <a:latin typeface="Calibri"/>
                <a:cs typeface="Calibri"/>
              </a:rPr>
              <a:t> et al. (1988)</a:t>
            </a:r>
          </a:p>
          <a:p>
            <a:pPr algn="ctr">
              <a:buNone/>
            </a:pPr>
            <a:r>
              <a:rPr lang="en-US" sz="1800" dirty="0" smtClean="0">
                <a:latin typeface="Calibri"/>
                <a:cs typeface="Calibri"/>
              </a:rPr>
              <a:t>“Crumpled globule”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27" name="ZoneTexte 39"/>
          <p:cNvSpPr txBox="1"/>
          <p:nvPr/>
        </p:nvSpPr>
        <p:spPr>
          <a:xfrm>
            <a:off x="-31556" y="6453336"/>
            <a:ext cx="460355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900" dirty="0" smtClean="0">
                <a:latin typeface="Calibri"/>
                <a:cs typeface="Calibri"/>
              </a:rPr>
              <a:t>Cates &amp; Deutsch (1986): None of the above, </a:t>
            </a:r>
            <a:endParaRPr lang="en-US" sz="1900" dirty="0">
              <a:latin typeface="Calibri"/>
              <a:cs typeface="Calibri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9632" y="5373216"/>
            <a:ext cx="774086" cy="2880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5936" y="5366518"/>
            <a:ext cx="792088" cy="29473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296" y="5373216"/>
            <a:ext cx="1091489" cy="64807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6916" y="6525344"/>
            <a:ext cx="1443236" cy="2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78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0037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Calibri"/>
                <a:cs typeface="Calibri"/>
              </a:rPr>
              <a:t>Physics of ring polymers: A “bunch” of theories</a:t>
            </a:r>
            <a:endParaRPr lang="en-US" sz="3200" dirty="0">
              <a:latin typeface="Calibri"/>
              <a:cs typeface="Calibri"/>
            </a:endParaRPr>
          </a:p>
        </p:txBody>
      </p:sp>
      <p:pic>
        <p:nvPicPr>
          <p:cNvPr id="5" name="Picture 4" descr="initialState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28" y="1502197"/>
            <a:ext cx="4707239" cy="49659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139" y="2685399"/>
            <a:ext cx="17350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000" i="1" dirty="0" smtClean="0">
                <a:latin typeface="Calibri"/>
                <a:cs typeface="Calibri"/>
              </a:rPr>
              <a:t>Random-walk</a:t>
            </a:r>
            <a:r>
              <a:rPr lang="en-US" sz="1000" dirty="0" smtClean="0">
                <a:latin typeface="Calibri"/>
                <a:cs typeface="Calibri"/>
              </a:rPr>
              <a:t> ribbons</a:t>
            </a:r>
          </a:p>
          <a:p>
            <a:pPr algn="ctr">
              <a:buNone/>
            </a:pPr>
            <a:r>
              <a:rPr lang="en-US" sz="1000" dirty="0" smtClean="0">
                <a:latin typeface="Calibri"/>
                <a:cs typeface="Calibri"/>
              </a:rPr>
              <a:t>Klein, Macromolecules (1986)</a:t>
            </a:r>
            <a:endParaRPr lang="en-US" sz="10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0774" y="4726305"/>
            <a:ext cx="22365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000" i="1" dirty="0" smtClean="0">
                <a:latin typeface="Calibri"/>
                <a:cs typeface="Calibri"/>
              </a:rPr>
              <a:t>Space-filling</a:t>
            </a:r>
            <a:r>
              <a:rPr lang="en-US" sz="1000" dirty="0" smtClean="0">
                <a:latin typeface="Calibri"/>
                <a:cs typeface="Calibri"/>
              </a:rPr>
              <a:t> curves</a:t>
            </a:r>
            <a:endParaRPr lang="en-US" sz="1000" i="1" dirty="0" smtClean="0">
              <a:latin typeface="Calibri"/>
              <a:cs typeface="Calibri"/>
            </a:endParaRPr>
          </a:p>
          <a:p>
            <a:pPr algn="ctr">
              <a:buNone/>
            </a:pPr>
            <a:r>
              <a:rPr lang="en-US" sz="1000" dirty="0" smtClean="0">
                <a:latin typeface="Calibri"/>
                <a:cs typeface="Calibri"/>
              </a:rPr>
              <a:t>Lieberman-Aiden </a:t>
            </a:r>
            <a:r>
              <a:rPr lang="en-US" sz="1000" i="1" dirty="0" smtClean="0">
                <a:latin typeface="Calibri"/>
                <a:cs typeface="Calibri"/>
              </a:rPr>
              <a:t>et al.</a:t>
            </a:r>
            <a:r>
              <a:rPr lang="en-US" sz="1000" dirty="0" smtClean="0">
                <a:latin typeface="Calibri"/>
                <a:cs typeface="Calibri"/>
              </a:rPr>
              <a:t>, Science (2009)</a:t>
            </a:r>
            <a:endParaRPr lang="en-US" sz="1000" dirty="0"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674" y="6435399"/>
            <a:ext cx="16209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000" i="1" dirty="0" smtClean="0">
                <a:latin typeface="Calibri"/>
                <a:cs typeface="Calibri"/>
              </a:rPr>
              <a:t>Ideal lattice trees</a:t>
            </a:r>
            <a:endParaRPr lang="en-US" sz="1000" dirty="0">
              <a:latin typeface="Calibri"/>
              <a:cs typeface="Calibri"/>
            </a:endParaRPr>
          </a:p>
          <a:p>
            <a:pPr algn="ctr">
              <a:buNone/>
            </a:pPr>
            <a:r>
              <a:rPr lang="en-US" sz="1000" dirty="0" err="1" smtClean="0">
                <a:latin typeface="Calibri"/>
                <a:cs typeface="Calibri"/>
              </a:rPr>
              <a:t>Obukhov</a:t>
            </a:r>
            <a:r>
              <a:rPr lang="en-US" sz="1000" dirty="0" smtClean="0">
                <a:latin typeface="Calibri"/>
                <a:cs typeface="Calibri"/>
              </a:rPr>
              <a:t> </a:t>
            </a:r>
            <a:r>
              <a:rPr lang="en-US" sz="1000" i="1" dirty="0" smtClean="0">
                <a:latin typeface="Calibri"/>
                <a:cs typeface="Calibri"/>
              </a:rPr>
              <a:t>et al.</a:t>
            </a:r>
            <a:r>
              <a:rPr lang="en-US" sz="1000" dirty="0" smtClean="0">
                <a:latin typeface="Calibri"/>
                <a:cs typeface="Calibri"/>
              </a:rPr>
              <a:t>, PRL (1994)</a:t>
            </a:r>
            <a:endParaRPr lang="en-US" sz="1000" dirty="0">
              <a:latin typeface="Calibri"/>
              <a:cs typeface="Calibri"/>
            </a:endParaRPr>
          </a:p>
        </p:txBody>
      </p:sp>
      <p:pic>
        <p:nvPicPr>
          <p:cNvPr id="10" name="Picture 9" descr="Klein_R2L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011" y="1767553"/>
            <a:ext cx="1806982" cy="2338448"/>
          </a:xfrm>
          <a:prstGeom prst="rect">
            <a:avLst/>
          </a:prstGeom>
        </p:spPr>
      </p:pic>
      <p:pic>
        <p:nvPicPr>
          <p:cNvPr id="11" name="Picture 10" descr="Moore_R2L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609" y="2970664"/>
            <a:ext cx="1806982" cy="2338448"/>
          </a:xfrm>
          <a:prstGeom prst="rect">
            <a:avLst/>
          </a:prstGeom>
        </p:spPr>
      </p:pic>
      <p:pic>
        <p:nvPicPr>
          <p:cNvPr id="13" name="Picture 12" descr="IdealLatticeAnimal_R2L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207" y="5418246"/>
            <a:ext cx="1806982" cy="2338448"/>
          </a:xfrm>
          <a:prstGeom prst="rect">
            <a:avLst/>
          </a:prstGeom>
        </p:spPr>
      </p:pic>
      <p:pic>
        <p:nvPicPr>
          <p:cNvPr id="14" name="Picture 13" descr="Hilbert_R2L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012" y="4226544"/>
            <a:ext cx="1806984" cy="2338448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566" y="1124744"/>
            <a:ext cx="2788876" cy="433943"/>
          </a:xfrm>
          <a:prstGeom prst="rect">
            <a:avLst/>
          </a:prstGeom>
        </p:spPr>
      </p:pic>
      <p:pic>
        <p:nvPicPr>
          <p:cNvPr id="28" name="Picture 2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95" y="5517232"/>
            <a:ext cx="683422" cy="890388"/>
          </a:xfrm>
          <a:prstGeom prst="rect">
            <a:avLst/>
          </a:prstGeom>
        </p:spPr>
      </p:pic>
      <p:sp>
        <p:nvSpPr>
          <p:cNvPr id="29" name="Freeform 28"/>
          <p:cNvSpPr/>
          <p:nvPr/>
        </p:nvSpPr>
        <p:spPr>
          <a:xfrm>
            <a:off x="668421" y="5485508"/>
            <a:ext cx="543758" cy="989264"/>
          </a:xfrm>
          <a:custGeom>
            <a:avLst/>
            <a:gdLst>
              <a:gd name="connsiteX0" fmla="*/ 213895 w 543758"/>
              <a:gd name="connsiteY0" fmla="*/ 8913 h 989264"/>
              <a:gd name="connsiteX1" fmla="*/ 213895 w 543758"/>
              <a:gd name="connsiteY1" fmla="*/ 8913 h 989264"/>
              <a:gd name="connsiteX2" fmla="*/ 22281 w 543758"/>
              <a:gd name="connsiteY2" fmla="*/ 13369 h 989264"/>
              <a:gd name="connsiteX3" fmla="*/ 8912 w 543758"/>
              <a:gd name="connsiteY3" fmla="*/ 22281 h 989264"/>
              <a:gd name="connsiteX4" fmla="*/ 0 w 543758"/>
              <a:gd name="connsiteY4" fmla="*/ 35650 h 989264"/>
              <a:gd name="connsiteX5" fmla="*/ 4456 w 543758"/>
              <a:gd name="connsiteY5" fmla="*/ 89123 h 989264"/>
              <a:gd name="connsiteX6" fmla="*/ 13369 w 543758"/>
              <a:gd name="connsiteY6" fmla="*/ 102492 h 989264"/>
              <a:gd name="connsiteX7" fmla="*/ 35649 w 543758"/>
              <a:gd name="connsiteY7" fmla="*/ 106948 h 989264"/>
              <a:gd name="connsiteX8" fmla="*/ 57930 w 543758"/>
              <a:gd name="connsiteY8" fmla="*/ 115860 h 989264"/>
              <a:gd name="connsiteX9" fmla="*/ 84667 w 543758"/>
              <a:gd name="connsiteY9" fmla="*/ 120316 h 989264"/>
              <a:gd name="connsiteX10" fmla="*/ 106948 w 543758"/>
              <a:gd name="connsiteY10" fmla="*/ 124772 h 989264"/>
              <a:gd name="connsiteX11" fmla="*/ 124772 w 543758"/>
              <a:gd name="connsiteY11" fmla="*/ 129229 h 989264"/>
              <a:gd name="connsiteX12" fmla="*/ 209439 w 543758"/>
              <a:gd name="connsiteY12" fmla="*/ 133685 h 989264"/>
              <a:gd name="connsiteX13" fmla="*/ 213895 w 543758"/>
              <a:gd name="connsiteY13" fmla="*/ 147053 h 989264"/>
              <a:gd name="connsiteX14" fmla="*/ 227263 w 543758"/>
              <a:gd name="connsiteY14" fmla="*/ 173790 h 989264"/>
              <a:gd name="connsiteX15" fmla="*/ 231719 w 543758"/>
              <a:gd name="connsiteY15" fmla="*/ 534737 h 989264"/>
              <a:gd name="connsiteX16" fmla="*/ 249544 w 543758"/>
              <a:gd name="connsiteY16" fmla="*/ 561474 h 989264"/>
              <a:gd name="connsiteX17" fmla="*/ 294105 w 543758"/>
              <a:gd name="connsiteY17" fmla="*/ 557018 h 989264"/>
              <a:gd name="connsiteX18" fmla="*/ 298562 w 543758"/>
              <a:gd name="connsiteY18" fmla="*/ 543650 h 989264"/>
              <a:gd name="connsiteX19" fmla="*/ 303018 w 543758"/>
              <a:gd name="connsiteY19" fmla="*/ 521369 h 989264"/>
              <a:gd name="connsiteX20" fmla="*/ 307474 w 543758"/>
              <a:gd name="connsiteY20" fmla="*/ 508000 h 989264"/>
              <a:gd name="connsiteX21" fmla="*/ 311930 w 543758"/>
              <a:gd name="connsiteY21" fmla="*/ 490176 h 989264"/>
              <a:gd name="connsiteX22" fmla="*/ 329755 w 543758"/>
              <a:gd name="connsiteY22" fmla="*/ 334211 h 989264"/>
              <a:gd name="connsiteX23" fmla="*/ 347579 w 543758"/>
              <a:gd name="connsiteY23" fmla="*/ 329755 h 989264"/>
              <a:gd name="connsiteX24" fmla="*/ 423334 w 543758"/>
              <a:gd name="connsiteY24" fmla="*/ 343123 h 989264"/>
              <a:gd name="connsiteX25" fmla="*/ 432246 w 543758"/>
              <a:gd name="connsiteY25" fmla="*/ 352036 h 989264"/>
              <a:gd name="connsiteX26" fmla="*/ 445614 w 543758"/>
              <a:gd name="connsiteY26" fmla="*/ 360948 h 989264"/>
              <a:gd name="connsiteX27" fmla="*/ 458983 w 543758"/>
              <a:gd name="connsiteY27" fmla="*/ 414422 h 989264"/>
              <a:gd name="connsiteX28" fmla="*/ 467895 w 543758"/>
              <a:gd name="connsiteY28" fmla="*/ 534737 h 989264"/>
              <a:gd name="connsiteX29" fmla="*/ 463439 w 543758"/>
              <a:gd name="connsiteY29" fmla="*/ 632772 h 989264"/>
              <a:gd name="connsiteX30" fmla="*/ 458983 w 543758"/>
              <a:gd name="connsiteY30" fmla="*/ 646141 h 989264"/>
              <a:gd name="connsiteX31" fmla="*/ 445614 w 543758"/>
              <a:gd name="connsiteY31" fmla="*/ 650597 h 989264"/>
              <a:gd name="connsiteX32" fmla="*/ 423334 w 543758"/>
              <a:gd name="connsiteY32" fmla="*/ 672878 h 989264"/>
              <a:gd name="connsiteX33" fmla="*/ 414421 w 543758"/>
              <a:gd name="connsiteY33" fmla="*/ 681790 h 989264"/>
              <a:gd name="connsiteX34" fmla="*/ 383228 w 543758"/>
              <a:gd name="connsiteY34" fmla="*/ 686246 h 989264"/>
              <a:gd name="connsiteX35" fmla="*/ 254000 w 543758"/>
              <a:gd name="connsiteY35" fmla="*/ 681790 h 989264"/>
              <a:gd name="connsiteX36" fmla="*/ 227263 w 543758"/>
              <a:gd name="connsiteY36" fmla="*/ 672878 h 989264"/>
              <a:gd name="connsiteX37" fmla="*/ 182702 w 543758"/>
              <a:gd name="connsiteY37" fmla="*/ 659509 h 989264"/>
              <a:gd name="connsiteX38" fmla="*/ 169334 w 543758"/>
              <a:gd name="connsiteY38" fmla="*/ 655053 h 989264"/>
              <a:gd name="connsiteX39" fmla="*/ 155965 w 543758"/>
              <a:gd name="connsiteY39" fmla="*/ 650597 h 989264"/>
              <a:gd name="connsiteX40" fmla="*/ 57930 w 543758"/>
              <a:gd name="connsiteY40" fmla="*/ 655053 h 989264"/>
              <a:gd name="connsiteX41" fmla="*/ 44562 w 543758"/>
              <a:gd name="connsiteY41" fmla="*/ 663965 h 989264"/>
              <a:gd name="connsiteX42" fmla="*/ 13369 w 543758"/>
              <a:gd name="connsiteY42" fmla="*/ 699615 h 989264"/>
              <a:gd name="connsiteX43" fmla="*/ 17825 w 543758"/>
              <a:gd name="connsiteY43" fmla="*/ 721895 h 989264"/>
              <a:gd name="connsiteX44" fmla="*/ 26737 w 543758"/>
              <a:gd name="connsiteY44" fmla="*/ 730808 h 989264"/>
              <a:gd name="connsiteX45" fmla="*/ 35649 w 543758"/>
              <a:gd name="connsiteY45" fmla="*/ 744176 h 989264"/>
              <a:gd name="connsiteX46" fmla="*/ 62386 w 543758"/>
              <a:gd name="connsiteY46" fmla="*/ 757544 h 989264"/>
              <a:gd name="connsiteX47" fmla="*/ 98035 w 543758"/>
              <a:gd name="connsiteY47" fmla="*/ 775369 h 989264"/>
              <a:gd name="connsiteX48" fmla="*/ 111404 w 543758"/>
              <a:gd name="connsiteY48" fmla="*/ 779825 h 989264"/>
              <a:gd name="connsiteX49" fmla="*/ 187158 w 543758"/>
              <a:gd name="connsiteY49" fmla="*/ 788737 h 989264"/>
              <a:gd name="connsiteX50" fmla="*/ 204983 w 543758"/>
              <a:gd name="connsiteY50" fmla="*/ 797650 h 989264"/>
              <a:gd name="connsiteX51" fmla="*/ 218351 w 543758"/>
              <a:gd name="connsiteY51" fmla="*/ 802106 h 989264"/>
              <a:gd name="connsiteX52" fmla="*/ 227263 w 543758"/>
              <a:gd name="connsiteY52" fmla="*/ 828843 h 989264"/>
              <a:gd name="connsiteX53" fmla="*/ 231719 w 543758"/>
              <a:gd name="connsiteY53" fmla="*/ 953615 h 989264"/>
              <a:gd name="connsiteX54" fmla="*/ 258456 w 543758"/>
              <a:gd name="connsiteY54" fmla="*/ 989264 h 989264"/>
              <a:gd name="connsiteX55" fmla="*/ 307474 w 543758"/>
              <a:gd name="connsiteY55" fmla="*/ 971439 h 989264"/>
              <a:gd name="connsiteX56" fmla="*/ 311930 w 543758"/>
              <a:gd name="connsiteY56" fmla="*/ 958071 h 989264"/>
              <a:gd name="connsiteX57" fmla="*/ 311930 w 543758"/>
              <a:gd name="connsiteY57" fmla="*/ 806562 h 989264"/>
              <a:gd name="connsiteX58" fmla="*/ 347579 w 543758"/>
              <a:gd name="connsiteY58" fmla="*/ 797650 h 989264"/>
              <a:gd name="connsiteX59" fmla="*/ 383228 w 543758"/>
              <a:gd name="connsiteY59" fmla="*/ 793193 h 989264"/>
              <a:gd name="connsiteX60" fmla="*/ 401053 w 543758"/>
              <a:gd name="connsiteY60" fmla="*/ 788737 h 989264"/>
              <a:gd name="connsiteX61" fmla="*/ 414421 w 543758"/>
              <a:gd name="connsiteY61" fmla="*/ 784281 h 989264"/>
              <a:gd name="connsiteX62" fmla="*/ 454527 w 543758"/>
              <a:gd name="connsiteY62" fmla="*/ 779825 h 989264"/>
              <a:gd name="connsiteX63" fmla="*/ 490176 w 543758"/>
              <a:gd name="connsiteY63" fmla="*/ 770913 h 989264"/>
              <a:gd name="connsiteX64" fmla="*/ 503544 w 543758"/>
              <a:gd name="connsiteY64" fmla="*/ 762000 h 989264"/>
              <a:gd name="connsiteX65" fmla="*/ 516912 w 543758"/>
              <a:gd name="connsiteY65" fmla="*/ 735264 h 989264"/>
              <a:gd name="connsiteX66" fmla="*/ 525825 w 543758"/>
              <a:gd name="connsiteY66" fmla="*/ 726351 h 989264"/>
              <a:gd name="connsiteX67" fmla="*/ 530281 w 543758"/>
              <a:gd name="connsiteY67" fmla="*/ 712983 h 989264"/>
              <a:gd name="connsiteX68" fmla="*/ 543649 w 543758"/>
              <a:gd name="connsiteY68" fmla="*/ 614948 h 989264"/>
              <a:gd name="connsiteX69" fmla="*/ 534737 w 543758"/>
              <a:gd name="connsiteY69" fmla="*/ 405509 h 989264"/>
              <a:gd name="connsiteX70" fmla="*/ 530281 w 543758"/>
              <a:gd name="connsiteY70" fmla="*/ 387685 h 989264"/>
              <a:gd name="connsiteX71" fmla="*/ 525825 w 543758"/>
              <a:gd name="connsiteY71" fmla="*/ 245088 h 989264"/>
              <a:gd name="connsiteX72" fmla="*/ 521369 w 543758"/>
              <a:gd name="connsiteY72" fmla="*/ 231720 h 989264"/>
              <a:gd name="connsiteX73" fmla="*/ 454527 w 543758"/>
              <a:gd name="connsiteY73" fmla="*/ 218351 h 989264"/>
              <a:gd name="connsiteX74" fmla="*/ 369860 w 543758"/>
              <a:gd name="connsiteY74" fmla="*/ 222808 h 989264"/>
              <a:gd name="connsiteX75" fmla="*/ 334211 w 543758"/>
              <a:gd name="connsiteY75" fmla="*/ 218351 h 989264"/>
              <a:gd name="connsiteX76" fmla="*/ 329755 w 543758"/>
              <a:gd name="connsiteY76" fmla="*/ 178246 h 989264"/>
              <a:gd name="connsiteX77" fmla="*/ 325298 w 543758"/>
              <a:gd name="connsiteY77" fmla="*/ 22281 h 989264"/>
              <a:gd name="connsiteX78" fmla="*/ 298562 w 543758"/>
              <a:gd name="connsiteY78" fmla="*/ 13369 h 989264"/>
              <a:gd name="connsiteX79" fmla="*/ 289649 w 543758"/>
              <a:gd name="connsiteY79" fmla="*/ 4457 h 989264"/>
              <a:gd name="connsiteX80" fmla="*/ 271825 w 543758"/>
              <a:gd name="connsiteY80" fmla="*/ 0 h 989264"/>
              <a:gd name="connsiteX81" fmla="*/ 209439 w 543758"/>
              <a:gd name="connsiteY81" fmla="*/ 4457 h 989264"/>
              <a:gd name="connsiteX82" fmla="*/ 213895 w 543758"/>
              <a:gd name="connsiteY82" fmla="*/ 8913 h 98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43758" h="989264">
                <a:moveTo>
                  <a:pt x="213895" y="8913"/>
                </a:moveTo>
                <a:lnTo>
                  <a:pt x="213895" y="8913"/>
                </a:lnTo>
                <a:cubicBezTo>
                  <a:pt x="150024" y="10398"/>
                  <a:pt x="86034" y="9211"/>
                  <a:pt x="22281" y="13369"/>
                </a:cubicBezTo>
                <a:cubicBezTo>
                  <a:pt x="16937" y="13718"/>
                  <a:pt x="12699" y="18494"/>
                  <a:pt x="8912" y="22281"/>
                </a:cubicBezTo>
                <a:cubicBezTo>
                  <a:pt x="5125" y="26068"/>
                  <a:pt x="2971" y="31194"/>
                  <a:pt x="0" y="35650"/>
                </a:cubicBezTo>
                <a:cubicBezTo>
                  <a:pt x="1485" y="53474"/>
                  <a:pt x="948" y="71584"/>
                  <a:pt x="4456" y="89123"/>
                </a:cubicBezTo>
                <a:cubicBezTo>
                  <a:pt x="5506" y="94375"/>
                  <a:pt x="8719" y="99835"/>
                  <a:pt x="13369" y="102492"/>
                </a:cubicBezTo>
                <a:cubicBezTo>
                  <a:pt x="19945" y="106250"/>
                  <a:pt x="28395" y="104772"/>
                  <a:pt x="35649" y="106948"/>
                </a:cubicBezTo>
                <a:cubicBezTo>
                  <a:pt x="43311" y="109246"/>
                  <a:pt x="50213" y="113755"/>
                  <a:pt x="57930" y="115860"/>
                </a:cubicBezTo>
                <a:cubicBezTo>
                  <a:pt x="66647" y="118237"/>
                  <a:pt x="75777" y="118700"/>
                  <a:pt x="84667" y="120316"/>
                </a:cubicBezTo>
                <a:cubicBezTo>
                  <a:pt x="92119" y="121671"/>
                  <a:pt x="99554" y="123129"/>
                  <a:pt x="106948" y="124772"/>
                </a:cubicBezTo>
                <a:cubicBezTo>
                  <a:pt x="112926" y="126101"/>
                  <a:pt x="118671" y="128698"/>
                  <a:pt x="124772" y="129229"/>
                </a:cubicBezTo>
                <a:cubicBezTo>
                  <a:pt x="152927" y="131677"/>
                  <a:pt x="181217" y="132200"/>
                  <a:pt x="209439" y="133685"/>
                </a:cubicBezTo>
                <a:cubicBezTo>
                  <a:pt x="210924" y="138141"/>
                  <a:pt x="211794" y="142852"/>
                  <a:pt x="213895" y="147053"/>
                </a:cubicBezTo>
                <a:cubicBezTo>
                  <a:pt x="231171" y="181606"/>
                  <a:pt x="216063" y="140190"/>
                  <a:pt x="227263" y="173790"/>
                </a:cubicBezTo>
                <a:cubicBezTo>
                  <a:pt x="228748" y="294106"/>
                  <a:pt x="224815" y="414610"/>
                  <a:pt x="231719" y="534737"/>
                </a:cubicBezTo>
                <a:cubicBezTo>
                  <a:pt x="232334" y="545431"/>
                  <a:pt x="249544" y="561474"/>
                  <a:pt x="249544" y="561474"/>
                </a:cubicBezTo>
                <a:cubicBezTo>
                  <a:pt x="264398" y="559989"/>
                  <a:pt x="280076" y="562119"/>
                  <a:pt x="294105" y="557018"/>
                </a:cubicBezTo>
                <a:cubicBezTo>
                  <a:pt x="298519" y="555413"/>
                  <a:pt x="297423" y="548207"/>
                  <a:pt x="298562" y="543650"/>
                </a:cubicBezTo>
                <a:cubicBezTo>
                  <a:pt x="300399" y="536302"/>
                  <a:pt x="301181" y="528717"/>
                  <a:pt x="303018" y="521369"/>
                </a:cubicBezTo>
                <a:cubicBezTo>
                  <a:pt x="304157" y="516812"/>
                  <a:pt x="306184" y="512517"/>
                  <a:pt x="307474" y="508000"/>
                </a:cubicBezTo>
                <a:cubicBezTo>
                  <a:pt x="309156" y="502111"/>
                  <a:pt x="310445" y="496117"/>
                  <a:pt x="311930" y="490176"/>
                </a:cubicBezTo>
                <a:cubicBezTo>
                  <a:pt x="315593" y="365625"/>
                  <a:pt x="268540" y="351700"/>
                  <a:pt x="329755" y="334211"/>
                </a:cubicBezTo>
                <a:cubicBezTo>
                  <a:pt x="335644" y="332529"/>
                  <a:pt x="341638" y="331240"/>
                  <a:pt x="347579" y="329755"/>
                </a:cubicBezTo>
                <a:cubicBezTo>
                  <a:pt x="373923" y="332389"/>
                  <a:pt x="398778" y="332209"/>
                  <a:pt x="423334" y="343123"/>
                </a:cubicBezTo>
                <a:cubicBezTo>
                  <a:pt x="427173" y="344829"/>
                  <a:pt x="428965" y="349411"/>
                  <a:pt x="432246" y="352036"/>
                </a:cubicBezTo>
                <a:cubicBezTo>
                  <a:pt x="436428" y="355382"/>
                  <a:pt x="441158" y="357977"/>
                  <a:pt x="445614" y="360948"/>
                </a:cubicBezTo>
                <a:cubicBezTo>
                  <a:pt x="458419" y="386555"/>
                  <a:pt x="456343" y="377460"/>
                  <a:pt x="458983" y="414422"/>
                </a:cubicBezTo>
                <a:cubicBezTo>
                  <a:pt x="468232" y="543917"/>
                  <a:pt x="457725" y="463546"/>
                  <a:pt x="467895" y="534737"/>
                </a:cubicBezTo>
                <a:cubicBezTo>
                  <a:pt x="466410" y="567415"/>
                  <a:pt x="466048" y="600164"/>
                  <a:pt x="463439" y="632772"/>
                </a:cubicBezTo>
                <a:cubicBezTo>
                  <a:pt x="463064" y="637454"/>
                  <a:pt x="462305" y="642819"/>
                  <a:pt x="458983" y="646141"/>
                </a:cubicBezTo>
                <a:cubicBezTo>
                  <a:pt x="455661" y="649463"/>
                  <a:pt x="450070" y="649112"/>
                  <a:pt x="445614" y="650597"/>
                </a:cubicBezTo>
                <a:cubicBezTo>
                  <a:pt x="430338" y="673511"/>
                  <a:pt x="444551" y="655904"/>
                  <a:pt x="423334" y="672878"/>
                </a:cubicBezTo>
                <a:cubicBezTo>
                  <a:pt x="420053" y="675503"/>
                  <a:pt x="418407" y="680461"/>
                  <a:pt x="414421" y="681790"/>
                </a:cubicBezTo>
                <a:cubicBezTo>
                  <a:pt x="404457" y="685111"/>
                  <a:pt x="393626" y="684761"/>
                  <a:pt x="383228" y="686246"/>
                </a:cubicBezTo>
                <a:cubicBezTo>
                  <a:pt x="340152" y="684761"/>
                  <a:pt x="296944" y="685471"/>
                  <a:pt x="254000" y="681790"/>
                </a:cubicBezTo>
                <a:cubicBezTo>
                  <a:pt x="244640" y="680988"/>
                  <a:pt x="236377" y="675156"/>
                  <a:pt x="227263" y="672878"/>
                </a:cubicBezTo>
                <a:cubicBezTo>
                  <a:pt x="200323" y="666143"/>
                  <a:pt x="215252" y="670360"/>
                  <a:pt x="182702" y="659509"/>
                </a:cubicBezTo>
                <a:lnTo>
                  <a:pt x="169334" y="655053"/>
                </a:lnTo>
                <a:lnTo>
                  <a:pt x="155965" y="650597"/>
                </a:lnTo>
                <a:cubicBezTo>
                  <a:pt x="123287" y="652082"/>
                  <a:pt x="90409" y="651156"/>
                  <a:pt x="57930" y="655053"/>
                </a:cubicBezTo>
                <a:cubicBezTo>
                  <a:pt x="52613" y="655691"/>
                  <a:pt x="48592" y="660438"/>
                  <a:pt x="44562" y="663965"/>
                </a:cubicBezTo>
                <a:cubicBezTo>
                  <a:pt x="23706" y="682214"/>
                  <a:pt x="25449" y="681494"/>
                  <a:pt x="13369" y="699615"/>
                </a:cubicBezTo>
                <a:cubicBezTo>
                  <a:pt x="14854" y="707042"/>
                  <a:pt x="14842" y="714934"/>
                  <a:pt x="17825" y="721895"/>
                </a:cubicBezTo>
                <a:cubicBezTo>
                  <a:pt x="19480" y="725757"/>
                  <a:pt x="24112" y="727527"/>
                  <a:pt x="26737" y="730808"/>
                </a:cubicBezTo>
                <a:cubicBezTo>
                  <a:pt x="30082" y="734990"/>
                  <a:pt x="31862" y="740389"/>
                  <a:pt x="35649" y="744176"/>
                </a:cubicBezTo>
                <a:cubicBezTo>
                  <a:pt x="44287" y="752814"/>
                  <a:pt x="51514" y="753920"/>
                  <a:pt x="62386" y="757544"/>
                </a:cubicBezTo>
                <a:cubicBezTo>
                  <a:pt x="77940" y="773100"/>
                  <a:pt x="67312" y="765129"/>
                  <a:pt x="98035" y="775369"/>
                </a:cubicBezTo>
                <a:lnTo>
                  <a:pt x="111404" y="779825"/>
                </a:lnTo>
                <a:cubicBezTo>
                  <a:pt x="144552" y="790874"/>
                  <a:pt x="120080" y="783946"/>
                  <a:pt x="187158" y="788737"/>
                </a:cubicBezTo>
                <a:cubicBezTo>
                  <a:pt x="193100" y="791708"/>
                  <a:pt x="198877" y="795033"/>
                  <a:pt x="204983" y="797650"/>
                </a:cubicBezTo>
                <a:cubicBezTo>
                  <a:pt x="209300" y="799500"/>
                  <a:pt x="215621" y="798284"/>
                  <a:pt x="218351" y="802106"/>
                </a:cubicBezTo>
                <a:cubicBezTo>
                  <a:pt x="223811" y="809751"/>
                  <a:pt x="227263" y="828843"/>
                  <a:pt x="227263" y="828843"/>
                </a:cubicBezTo>
                <a:cubicBezTo>
                  <a:pt x="228748" y="870434"/>
                  <a:pt x="225664" y="912441"/>
                  <a:pt x="231719" y="953615"/>
                </a:cubicBezTo>
                <a:cubicBezTo>
                  <a:pt x="233456" y="965426"/>
                  <a:pt x="249195" y="980002"/>
                  <a:pt x="258456" y="989264"/>
                </a:cubicBezTo>
                <a:cubicBezTo>
                  <a:pt x="293001" y="985426"/>
                  <a:pt x="295435" y="995519"/>
                  <a:pt x="307474" y="971439"/>
                </a:cubicBezTo>
                <a:cubicBezTo>
                  <a:pt x="309575" y="967238"/>
                  <a:pt x="310445" y="962527"/>
                  <a:pt x="311930" y="958071"/>
                </a:cubicBezTo>
                <a:cubicBezTo>
                  <a:pt x="311333" y="946737"/>
                  <a:pt x="301617" y="826041"/>
                  <a:pt x="311930" y="806562"/>
                </a:cubicBezTo>
                <a:cubicBezTo>
                  <a:pt x="317661" y="795737"/>
                  <a:pt x="335425" y="799170"/>
                  <a:pt x="347579" y="797650"/>
                </a:cubicBezTo>
                <a:cubicBezTo>
                  <a:pt x="359462" y="796164"/>
                  <a:pt x="371415" y="795162"/>
                  <a:pt x="383228" y="793193"/>
                </a:cubicBezTo>
                <a:cubicBezTo>
                  <a:pt x="389269" y="792186"/>
                  <a:pt x="395164" y="790419"/>
                  <a:pt x="401053" y="788737"/>
                </a:cubicBezTo>
                <a:cubicBezTo>
                  <a:pt x="405569" y="787447"/>
                  <a:pt x="409788" y="785053"/>
                  <a:pt x="414421" y="784281"/>
                </a:cubicBezTo>
                <a:cubicBezTo>
                  <a:pt x="427689" y="782070"/>
                  <a:pt x="441211" y="781727"/>
                  <a:pt x="454527" y="779825"/>
                </a:cubicBezTo>
                <a:cubicBezTo>
                  <a:pt x="473346" y="777137"/>
                  <a:pt x="474625" y="776096"/>
                  <a:pt x="490176" y="770913"/>
                </a:cubicBezTo>
                <a:cubicBezTo>
                  <a:pt x="494632" y="767942"/>
                  <a:pt x="499757" y="765787"/>
                  <a:pt x="503544" y="762000"/>
                </a:cubicBezTo>
                <a:cubicBezTo>
                  <a:pt x="520449" y="745095"/>
                  <a:pt x="506038" y="753387"/>
                  <a:pt x="516912" y="735264"/>
                </a:cubicBezTo>
                <a:cubicBezTo>
                  <a:pt x="519074" y="731661"/>
                  <a:pt x="522854" y="729322"/>
                  <a:pt x="525825" y="726351"/>
                </a:cubicBezTo>
                <a:cubicBezTo>
                  <a:pt x="527310" y="721895"/>
                  <a:pt x="529360" y="717589"/>
                  <a:pt x="530281" y="712983"/>
                </a:cubicBezTo>
                <a:cubicBezTo>
                  <a:pt x="539374" y="667518"/>
                  <a:pt x="539273" y="658710"/>
                  <a:pt x="543649" y="614948"/>
                </a:cubicBezTo>
                <a:cubicBezTo>
                  <a:pt x="541683" y="534342"/>
                  <a:pt x="548806" y="475854"/>
                  <a:pt x="534737" y="405509"/>
                </a:cubicBezTo>
                <a:cubicBezTo>
                  <a:pt x="533536" y="399504"/>
                  <a:pt x="531766" y="393626"/>
                  <a:pt x="530281" y="387685"/>
                </a:cubicBezTo>
                <a:cubicBezTo>
                  <a:pt x="528796" y="340153"/>
                  <a:pt x="528538" y="292566"/>
                  <a:pt x="525825" y="245088"/>
                </a:cubicBezTo>
                <a:cubicBezTo>
                  <a:pt x="525557" y="240399"/>
                  <a:pt x="525191" y="234450"/>
                  <a:pt x="521369" y="231720"/>
                </a:cubicBezTo>
                <a:cubicBezTo>
                  <a:pt x="506818" y="221327"/>
                  <a:pt x="468251" y="219876"/>
                  <a:pt x="454527" y="218351"/>
                </a:cubicBezTo>
                <a:cubicBezTo>
                  <a:pt x="426305" y="219837"/>
                  <a:pt x="398121" y="222808"/>
                  <a:pt x="369860" y="222808"/>
                </a:cubicBezTo>
                <a:cubicBezTo>
                  <a:pt x="357884" y="222808"/>
                  <a:pt x="342222" y="227252"/>
                  <a:pt x="334211" y="218351"/>
                </a:cubicBezTo>
                <a:cubicBezTo>
                  <a:pt x="325213" y="208353"/>
                  <a:pt x="331240" y="191614"/>
                  <a:pt x="329755" y="178246"/>
                </a:cubicBezTo>
                <a:cubicBezTo>
                  <a:pt x="328269" y="126258"/>
                  <a:pt x="334966" y="73384"/>
                  <a:pt x="325298" y="22281"/>
                </a:cubicBezTo>
                <a:cubicBezTo>
                  <a:pt x="323552" y="13051"/>
                  <a:pt x="298562" y="13369"/>
                  <a:pt x="298562" y="13369"/>
                </a:cubicBezTo>
                <a:cubicBezTo>
                  <a:pt x="295591" y="10398"/>
                  <a:pt x="293407" y="6336"/>
                  <a:pt x="289649" y="4457"/>
                </a:cubicBezTo>
                <a:cubicBezTo>
                  <a:pt x="284171" y="1718"/>
                  <a:pt x="277949" y="0"/>
                  <a:pt x="271825" y="0"/>
                </a:cubicBezTo>
                <a:cubicBezTo>
                  <a:pt x="250977" y="0"/>
                  <a:pt x="230247" y="3156"/>
                  <a:pt x="209439" y="4457"/>
                </a:cubicBezTo>
                <a:cubicBezTo>
                  <a:pt x="206474" y="4642"/>
                  <a:pt x="213152" y="8170"/>
                  <a:pt x="213895" y="8913"/>
                </a:cubicBezTo>
                <a:close/>
              </a:path>
            </a:pathLst>
          </a:custGeom>
          <a:noFill/>
          <a:ln w="19050" cmpd="sng">
            <a:gradFill flip="none" rotWithShape="1">
              <a:gsLst>
                <a:gs pos="0">
                  <a:srgbClr val="FF0000"/>
                </a:gs>
                <a:gs pos="100000">
                  <a:srgbClr val="0000FF"/>
                </a:gs>
                <a:gs pos="51000">
                  <a:srgbClr val="00FF00"/>
                </a:gs>
              </a:gsLst>
              <a:lin ang="16200000" scaled="0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" y="1743848"/>
            <a:ext cx="673096" cy="876935"/>
          </a:xfrm>
          <a:prstGeom prst="rect">
            <a:avLst/>
          </a:prstGeom>
        </p:spPr>
      </p:pic>
      <p:sp>
        <p:nvSpPr>
          <p:cNvPr id="31" name="Freeform 30"/>
          <p:cNvSpPr/>
          <p:nvPr/>
        </p:nvSpPr>
        <p:spPr>
          <a:xfrm>
            <a:off x="751304" y="1680275"/>
            <a:ext cx="549193" cy="966782"/>
          </a:xfrm>
          <a:custGeom>
            <a:avLst/>
            <a:gdLst>
              <a:gd name="connsiteX0" fmla="*/ 4973 w 549193"/>
              <a:gd name="connsiteY0" fmla="*/ 39242 h 966782"/>
              <a:gd name="connsiteX1" fmla="*/ 4973 w 549193"/>
              <a:gd name="connsiteY1" fmla="*/ 39242 h 966782"/>
              <a:gd name="connsiteX2" fmla="*/ 8541 w 549193"/>
              <a:gd name="connsiteY2" fmla="*/ 281830 h 966782"/>
              <a:gd name="connsiteX3" fmla="*/ 22810 w 549193"/>
              <a:gd name="connsiteY3" fmla="*/ 303234 h 966782"/>
              <a:gd name="connsiteX4" fmla="*/ 44214 w 549193"/>
              <a:gd name="connsiteY4" fmla="*/ 324639 h 966782"/>
              <a:gd name="connsiteX5" fmla="*/ 65618 w 549193"/>
              <a:gd name="connsiteY5" fmla="*/ 331774 h 966782"/>
              <a:gd name="connsiteX6" fmla="*/ 76320 w 549193"/>
              <a:gd name="connsiteY6" fmla="*/ 328207 h 966782"/>
              <a:gd name="connsiteX7" fmla="*/ 83455 w 549193"/>
              <a:gd name="connsiteY7" fmla="*/ 313937 h 966782"/>
              <a:gd name="connsiteX8" fmla="*/ 90590 w 549193"/>
              <a:gd name="connsiteY8" fmla="*/ 303234 h 966782"/>
              <a:gd name="connsiteX9" fmla="*/ 97724 w 549193"/>
              <a:gd name="connsiteY9" fmla="*/ 267560 h 966782"/>
              <a:gd name="connsiteX10" fmla="*/ 104859 w 549193"/>
              <a:gd name="connsiteY10" fmla="*/ 189076 h 966782"/>
              <a:gd name="connsiteX11" fmla="*/ 122696 w 549193"/>
              <a:gd name="connsiteY11" fmla="*/ 131996 h 966782"/>
              <a:gd name="connsiteX12" fmla="*/ 151235 w 549193"/>
              <a:gd name="connsiteY12" fmla="*/ 114159 h 966782"/>
              <a:gd name="connsiteX13" fmla="*/ 161937 w 549193"/>
              <a:gd name="connsiteY13" fmla="*/ 110591 h 966782"/>
              <a:gd name="connsiteX14" fmla="*/ 197610 w 549193"/>
              <a:gd name="connsiteY14" fmla="*/ 114159 h 966782"/>
              <a:gd name="connsiteX15" fmla="*/ 201177 w 549193"/>
              <a:gd name="connsiteY15" fmla="*/ 128429 h 966782"/>
              <a:gd name="connsiteX16" fmla="*/ 204745 w 549193"/>
              <a:gd name="connsiteY16" fmla="*/ 206913 h 966782"/>
              <a:gd name="connsiteX17" fmla="*/ 215447 w 549193"/>
              <a:gd name="connsiteY17" fmla="*/ 231885 h 966782"/>
              <a:gd name="connsiteX18" fmla="*/ 219014 w 549193"/>
              <a:gd name="connsiteY18" fmla="*/ 242588 h 966782"/>
              <a:gd name="connsiteX19" fmla="*/ 222581 w 549193"/>
              <a:gd name="connsiteY19" fmla="*/ 317504 h 966782"/>
              <a:gd name="connsiteX20" fmla="*/ 226149 w 549193"/>
              <a:gd name="connsiteY20" fmla="*/ 328207 h 966782"/>
              <a:gd name="connsiteX21" fmla="*/ 236851 w 549193"/>
              <a:gd name="connsiteY21" fmla="*/ 335342 h 966782"/>
              <a:gd name="connsiteX22" fmla="*/ 265390 w 549193"/>
              <a:gd name="connsiteY22" fmla="*/ 342476 h 966782"/>
              <a:gd name="connsiteX23" fmla="*/ 340304 w 549193"/>
              <a:gd name="connsiteY23" fmla="*/ 338909 h 966782"/>
              <a:gd name="connsiteX24" fmla="*/ 397381 w 549193"/>
              <a:gd name="connsiteY24" fmla="*/ 331774 h 966782"/>
              <a:gd name="connsiteX25" fmla="*/ 408083 w 549193"/>
              <a:gd name="connsiteY25" fmla="*/ 335342 h 966782"/>
              <a:gd name="connsiteX26" fmla="*/ 422353 w 549193"/>
              <a:gd name="connsiteY26" fmla="*/ 360314 h 966782"/>
              <a:gd name="connsiteX27" fmla="*/ 433055 w 549193"/>
              <a:gd name="connsiteY27" fmla="*/ 374584 h 966782"/>
              <a:gd name="connsiteX28" fmla="*/ 443757 w 549193"/>
              <a:gd name="connsiteY28" fmla="*/ 503012 h 966782"/>
              <a:gd name="connsiteX29" fmla="*/ 450892 w 549193"/>
              <a:gd name="connsiteY29" fmla="*/ 538687 h 966782"/>
              <a:gd name="connsiteX30" fmla="*/ 458026 w 549193"/>
              <a:gd name="connsiteY30" fmla="*/ 570794 h 966782"/>
              <a:gd name="connsiteX31" fmla="*/ 450892 w 549193"/>
              <a:gd name="connsiteY31" fmla="*/ 624306 h 966782"/>
              <a:gd name="connsiteX32" fmla="*/ 443757 w 549193"/>
              <a:gd name="connsiteY32" fmla="*/ 635008 h 966782"/>
              <a:gd name="connsiteX33" fmla="*/ 440190 w 549193"/>
              <a:gd name="connsiteY33" fmla="*/ 667116 h 966782"/>
              <a:gd name="connsiteX34" fmla="*/ 436622 w 549193"/>
              <a:gd name="connsiteY34" fmla="*/ 681385 h 966782"/>
              <a:gd name="connsiteX35" fmla="*/ 425920 w 549193"/>
              <a:gd name="connsiteY35" fmla="*/ 688520 h 966782"/>
              <a:gd name="connsiteX36" fmla="*/ 386679 w 549193"/>
              <a:gd name="connsiteY36" fmla="*/ 699223 h 966782"/>
              <a:gd name="connsiteX37" fmla="*/ 358141 w 549193"/>
              <a:gd name="connsiteY37" fmla="*/ 695655 h 966782"/>
              <a:gd name="connsiteX38" fmla="*/ 343871 w 549193"/>
              <a:gd name="connsiteY38" fmla="*/ 688520 h 966782"/>
              <a:gd name="connsiteX39" fmla="*/ 333169 w 549193"/>
              <a:gd name="connsiteY39" fmla="*/ 684953 h 966782"/>
              <a:gd name="connsiteX40" fmla="*/ 322467 w 549193"/>
              <a:gd name="connsiteY40" fmla="*/ 674250 h 966782"/>
              <a:gd name="connsiteX41" fmla="*/ 301063 w 549193"/>
              <a:gd name="connsiteY41" fmla="*/ 667116 h 966782"/>
              <a:gd name="connsiteX42" fmla="*/ 222581 w 549193"/>
              <a:gd name="connsiteY42" fmla="*/ 670683 h 966782"/>
              <a:gd name="connsiteX43" fmla="*/ 194043 w 549193"/>
              <a:gd name="connsiteY43" fmla="*/ 684953 h 966782"/>
              <a:gd name="connsiteX44" fmla="*/ 183341 w 549193"/>
              <a:gd name="connsiteY44" fmla="*/ 688520 h 966782"/>
              <a:gd name="connsiteX45" fmla="*/ 158369 w 549193"/>
              <a:gd name="connsiteY45" fmla="*/ 695655 h 966782"/>
              <a:gd name="connsiteX46" fmla="*/ 83455 w 549193"/>
              <a:gd name="connsiteY46" fmla="*/ 692088 h 966782"/>
              <a:gd name="connsiteX47" fmla="*/ 54916 w 549193"/>
              <a:gd name="connsiteY47" fmla="*/ 695655 h 966782"/>
              <a:gd name="connsiteX48" fmla="*/ 40647 w 549193"/>
              <a:gd name="connsiteY48" fmla="*/ 717060 h 966782"/>
              <a:gd name="connsiteX49" fmla="*/ 33512 w 549193"/>
              <a:gd name="connsiteY49" fmla="*/ 727762 h 966782"/>
              <a:gd name="connsiteX50" fmla="*/ 19243 w 549193"/>
              <a:gd name="connsiteY50" fmla="*/ 784842 h 966782"/>
              <a:gd name="connsiteX51" fmla="*/ 15675 w 549193"/>
              <a:gd name="connsiteY51" fmla="*/ 852624 h 966782"/>
              <a:gd name="connsiteX52" fmla="*/ 12108 w 549193"/>
              <a:gd name="connsiteY52" fmla="*/ 870461 h 966782"/>
              <a:gd name="connsiteX53" fmla="*/ 22810 w 549193"/>
              <a:gd name="connsiteY53" fmla="*/ 934675 h 966782"/>
              <a:gd name="connsiteX54" fmla="*/ 29945 w 549193"/>
              <a:gd name="connsiteY54" fmla="*/ 945378 h 966782"/>
              <a:gd name="connsiteX55" fmla="*/ 40647 w 549193"/>
              <a:gd name="connsiteY55" fmla="*/ 952513 h 966782"/>
              <a:gd name="connsiteX56" fmla="*/ 54916 w 549193"/>
              <a:gd name="connsiteY56" fmla="*/ 959647 h 966782"/>
              <a:gd name="connsiteX57" fmla="*/ 69186 w 549193"/>
              <a:gd name="connsiteY57" fmla="*/ 963215 h 966782"/>
              <a:gd name="connsiteX58" fmla="*/ 79888 w 549193"/>
              <a:gd name="connsiteY58" fmla="*/ 966782 h 966782"/>
              <a:gd name="connsiteX59" fmla="*/ 104859 w 549193"/>
              <a:gd name="connsiteY59" fmla="*/ 963215 h 966782"/>
              <a:gd name="connsiteX60" fmla="*/ 108426 w 549193"/>
              <a:gd name="connsiteY60" fmla="*/ 952513 h 966782"/>
              <a:gd name="connsiteX61" fmla="*/ 115561 w 549193"/>
              <a:gd name="connsiteY61" fmla="*/ 941810 h 966782"/>
              <a:gd name="connsiteX62" fmla="*/ 104859 w 549193"/>
              <a:gd name="connsiteY62" fmla="*/ 859758 h 966782"/>
              <a:gd name="connsiteX63" fmla="*/ 94157 w 549193"/>
              <a:gd name="connsiteY63" fmla="*/ 824084 h 966782"/>
              <a:gd name="connsiteX64" fmla="*/ 90590 w 549193"/>
              <a:gd name="connsiteY64" fmla="*/ 813381 h 966782"/>
              <a:gd name="connsiteX65" fmla="*/ 94157 w 549193"/>
              <a:gd name="connsiteY65" fmla="*/ 795544 h 966782"/>
              <a:gd name="connsiteX66" fmla="*/ 111994 w 549193"/>
              <a:gd name="connsiteY66" fmla="*/ 784842 h 966782"/>
              <a:gd name="connsiteX67" fmla="*/ 119128 w 549193"/>
              <a:gd name="connsiteY67" fmla="*/ 774139 h 966782"/>
              <a:gd name="connsiteX68" fmla="*/ 144100 w 549193"/>
              <a:gd name="connsiteY68" fmla="*/ 759870 h 966782"/>
              <a:gd name="connsiteX69" fmla="*/ 411651 w 549193"/>
              <a:gd name="connsiteY69" fmla="*/ 763437 h 966782"/>
              <a:gd name="connsiteX70" fmla="*/ 433055 w 549193"/>
              <a:gd name="connsiteY70" fmla="*/ 756302 h 966782"/>
              <a:gd name="connsiteX71" fmla="*/ 443757 w 549193"/>
              <a:gd name="connsiteY71" fmla="*/ 752735 h 966782"/>
              <a:gd name="connsiteX72" fmla="*/ 504402 w 549193"/>
              <a:gd name="connsiteY72" fmla="*/ 749167 h 966782"/>
              <a:gd name="connsiteX73" fmla="*/ 515104 w 549193"/>
              <a:gd name="connsiteY73" fmla="*/ 745600 h 966782"/>
              <a:gd name="connsiteX74" fmla="*/ 529373 w 549193"/>
              <a:gd name="connsiteY74" fmla="*/ 742032 h 966782"/>
              <a:gd name="connsiteX75" fmla="*/ 543643 w 549193"/>
              <a:gd name="connsiteY75" fmla="*/ 720627 h 966782"/>
              <a:gd name="connsiteX76" fmla="*/ 543643 w 549193"/>
              <a:gd name="connsiteY76" fmla="*/ 663548 h 966782"/>
              <a:gd name="connsiteX77" fmla="*/ 536508 w 549193"/>
              <a:gd name="connsiteY77" fmla="*/ 649278 h 966782"/>
              <a:gd name="connsiteX78" fmla="*/ 532941 w 549193"/>
              <a:gd name="connsiteY78" fmla="*/ 635008 h 966782"/>
              <a:gd name="connsiteX79" fmla="*/ 540075 w 549193"/>
              <a:gd name="connsiteY79" fmla="*/ 413826 h 966782"/>
              <a:gd name="connsiteX80" fmla="*/ 529373 w 549193"/>
              <a:gd name="connsiteY80" fmla="*/ 249722 h 966782"/>
              <a:gd name="connsiteX81" fmla="*/ 518671 w 549193"/>
              <a:gd name="connsiteY81" fmla="*/ 239020 h 966782"/>
              <a:gd name="connsiteX82" fmla="*/ 507969 w 549193"/>
              <a:gd name="connsiteY82" fmla="*/ 235453 h 966782"/>
              <a:gd name="connsiteX83" fmla="*/ 333169 w 549193"/>
              <a:gd name="connsiteY83" fmla="*/ 231885 h 966782"/>
              <a:gd name="connsiteX84" fmla="*/ 318900 w 549193"/>
              <a:gd name="connsiteY84" fmla="*/ 228318 h 966782"/>
              <a:gd name="connsiteX85" fmla="*/ 322467 w 549193"/>
              <a:gd name="connsiteY85" fmla="*/ 174806 h 966782"/>
              <a:gd name="connsiteX86" fmla="*/ 326035 w 549193"/>
              <a:gd name="connsiteY86" fmla="*/ 149834 h 966782"/>
              <a:gd name="connsiteX87" fmla="*/ 322467 w 549193"/>
              <a:gd name="connsiteY87" fmla="*/ 74917 h 966782"/>
              <a:gd name="connsiteX88" fmla="*/ 318900 w 549193"/>
              <a:gd name="connsiteY88" fmla="*/ 64214 h 966782"/>
              <a:gd name="connsiteX89" fmla="*/ 301063 w 549193"/>
              <a:gd name="connsiteY89" fmla="*/ 42810 h 966782"/>
              <a:gd name="connsiteX90" fmla="*/ 290361 w 549193"/>
              <a:gd name="connsiteY90" fmla="*/ 35675 h 966782"/>
              <a:gd name="connsiteX91" fmla="*/ 268957 w 549193"/>
              <a:gd name="connsiteY91" fmla="*/ 17837 h 966782"/>
              <a:gd name="connsiteX92" fmla="*/ 258255 w 549193"/>
              <a:gd name="connsiteY92" fmla="*/ 14270 h 966782"/>
              <a:gd name="connsiteX93" fmla="*/ 219014 w 549193"/>
              <a:gd name="connsiteY93" fmla="*/ 7135 h 966782"/>
              <a:gd name="connsiteX94" fmla="*/ 147667 w 549193"/>
              <a:gd name="connsiteY94" fmla="*/ 0 h 966782"/>
              <a:gd name="connsiteX95" fmla="*/ 58484 w 549193"/>
              <a:gd name="connsiteY95" fmla="*/ 3568 h 966782"/>
              <a:gd name="connsiteX96" fmla="*/ 44214 w 549193"/>
              <a:gd name="connsiteY96" fmla="*/ 7135 h 966782"/>
              <a:gd name="connsiteX97" fmla="*/ 8541 w 549193"/>
              <a:gd name="connsiteY97" fmla="*/ 17837 h 966782"/>
              <a:gd name="connsiteX98" fmla="*/ 1406 w 549193"/>
              <a:gd name="connsiteY98" fmla="*/ 28540 h 966782"/>
              <a:gd name="connsiteX99" fmla="*/ 4973 w 549193"/>
              <a:gd name="connsiteY99" fmla="*/ 39242 h 96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49193" h="966782">
                <a:moveTo>
                  <a:pt x="4973" y="39242"/>
                </a:moveTo>
                <a:lnTo>
                  <a:pt x="4973" y="39242"/>
                </a:lnTo>
                <a:cubicBezTo>
                  <a:pt x="6162" y="120105"/>
                  <a:pt x="6264" y="200991"/>
                  <a:pt x="8541" y="281830"/>
                </a:cubicBezTo>
                <a:cubicBezTo>
                  <a:pt x="8870" y="293510"/>
                  <a:pt x="15934" y="294982"/>
                  <a:pt x="22810" y="303234"/>
                </a:cubicBezTo>
                <a:cubicBezTo>
                  <a:pt x="33156" y="315649"/>
                  <a:pt x="26635" y="315849"/>
                  <a:pt x="44214" y="324639"/>
                </a:cubicBezTo>
                <a:cubicBezTo>
                  <a:pt x="50941" y="328002"/>
                  <a:pt x="65618" y="331774"/>
                  <a:pt x="65618" y="331774"/>
                </a:cubicBezTo>
                <a:cubicBezTo>
                  <a:pt x="69185" y="330585"/>
                  <a:pt x="73661" y="330866"/>
                  <a:pt x="76320" y="328207"/>
                </a:cubicBezTo>
                <a:cubicBezTo>
                  <a:pt x="80080" y="324447"/>
                  <a:pt x="80817" y="318554"/>
                  <a:pt x="83455" y="313937"/>
                </a:cubicBezTo>
                <a:cubicBezTo>
                  <a:pt x="85582" y="310214"/>
                  <a:pt x="88212" y="306802"/>
                  <a:pt x="90590" y="303234"/>
                </a:cubicBezTo>
                <a:cubicBezTo>
                  <a:pt x="96083" y="286754"/>
                  <a:pt x="95264" y="291337"/>
                  <a:pt x="97724" y="267560"/>
                </a:cubicBezTo>
                <a:cubicBezTo>
                  <a:pt x="100427" y="241430"/>
                  <a:pt x="102988" y="215278"/>
                  <a:pt x="104859" y="189076"/>
                </a:cubicBezTo>
                <a:cubicBezTo>
                  <a:pt x="108805" y="133826"/>
                  <a:pt x="93497" y="146595"/>
                  <a:pt x="122696" y="131996"/>
                </a:cubicBezTo>
                <a:cubicBezTo>
                  <a:pt x="134002" y="115036"/>
                  <a:pt x="125762" y="122650"/>
                  <a:pt x="151235" y="114159"/>
                </a:cubicBezTo>
                <a:lnTo>
                  <a:pt x="161937" y="110591"/>
                </a:lnTo>
                <a:cubicBezTo>
                  <a:pt x="173828" y="111780"/>
                  <a:pt x="186731" y="109214"/>
                  <a:pt x="197610" y="114159"/>
                </a:cubicBezTo>
                <a:cubicBezTo>
                  <a:pt x="202073" y="116188"/>
                  <a:pt x="200801" y="123540"/>
                  <a:pt x="201177" y="128429"/>
                </a:cubicBezTo>
                <a:cubicBezTo>
                  <a:pt x="203186" y="154540"/>
                  <a:pt x="202657" y="180808"/>
                  <a:pt x="204745" y="206913"/>
                </a:cubicBezTo>
                <a:cubicBezTo>
                  <a:pt x="205294" y="213772"/>
                  <a:pt x="213277" y="226822"/>
                  <a:pt x="215447" y="231885"/>
                </a:cubicBezTo>
                <a:cubicBezTo>
                  <a:pt x="216928" y="235342"/>
                  <a:pt x="217825" y="239020"/>
                  <a:pt x="219014" y="242588"/>
                </a:cubicBezTo>
                <a:cubicBezTo>
                  <a:pt x="220203" y="267560"/>
                  <a:pt x="220505" y="292590"/>
                  <a:pt x="222581" y="317504"/>
                </a:cubicBezTo>
                <a:cubicBezTo>
                  <a:pt x="222893" y="321252"/>
                  <a:pt x="223800" y="325270"/>
                  <a:pt x="226149" y="328207"/>
                </a:cubicBezTo>
                <a:cubicBezTo>
                  <a:pt x="228827" y="331555"/>
                  <a:pt x="232822" y="333877"/>
                  <a:pt x="236851" y="335342"/>
                </a:cubicBezTo>
                <a:cubicBezTo>
                  <a:pt x="246066" y="338693"/>
                  <a:pt x="265390" y="342476"/>
                  <a:pt x="265390" y="342476"/>
                </a:cubicBezTo>
                <a:lnTo>
                  <a:pt x="340304" y="338909"/>
                </a:lnTo>
                <a:cubicBezTo>
                  <a:pt x="387124" y="336155"/>
                  <a:pt x="372772" y="339978"/>
                  <a:pt x="397381" y="331774"/>
                </a:cubicBezTo>
                <a:cubicBezTo>
                  <a:pt x="400948" y="332963"/>
                  <a:pt x="405147" y="332993"/>
                  <a:pt x="408083" y="335342"/>
                </a:cubicBezTo>
                <a:cubicBezTo>
                  <a:pt x="412994" y="339271"/>
                  <a:pt x="419719" y="356099"/>
                  <a:pt x="422353" y="360314"/>
                </a:cubicBezTo>
                <a:cubicBezTo>
                  <a:pt x="425504" y="365356"/>
                  <a:pt x="429488" y="369827"/>
                  <a:pt x="433055" y="374584"/>
                </a:cubicBezTo>
                <a:cubicBezTo>
                  <a:pt x="452075" y="431641"/>
                  <a:pt x="437107" y="379975"/>
                  <a:pt x="443757" y="503012"/>
                </a:cubicBezTo>
                <a:cubicBezTo>
                  <a:pt x="445178" y="529306"/>
                  <a:pt x="445862" y="521082"/>
                  <a:pt x="450892" y="538687"/>
                </a:cubicBezTo>
                <a:cubicBezTo>
                  <a:pt x="454249" y="550436"/>
                  <a:pt x="455576" y="558542"/>
                  <a:pt x="458026" y="570794"/>
                </a:cubicBezTo>
                <a:cubicBezTo>
                  <a:pt x="457230" y="580351"/>
                  <a:pt x="458177" y="609735"/>
                  <a:pt x="450892" y="624306"/>
                </a:cubicBezTo>
                <a:cubicBezTo>
                  <a:pt x="448975" y="628141"/>
                  <a:pt x="446135" y="631441"/>
                  <a:pt x="443757" y="635008"/>
                </a:cubicBezTo>
                <a:cubicBezTo>
                  <a:pt x="442568" y="645711"/>
                  <a:pt x="441827" y="656473"/>
                  <a:pt x="440190" y="667116"/>
                </a:cubicBezTo>
                <a:cubicBezTo>
                  <a:pt x="439444" y="671962"/>
                  <a:pt x="439342" y="677306"/>
                  <a:pt x="436622" y="681385"/>
                </a:cubicBezTo>
                <a:cubicBezTo>
                  <a:pt x="434244" y="684952"/>
                  <a:pt x="429838" y="686779"/>
                  <a:pt x="425920" y="688520"/>
                </a:cubicBezTo>
                <a:cubicBezTo>
                  <a:pt x="411109" y="695103"/>
                  <a:pt x="401937" y="696171"/>
                  <a:pt x="386679" y="699223"/>
                </a:cubicBezTo>
                <a:cubicBezTo>
                  <a:pt x="377166" y="698034"/>
                  <a:pt x="367441" y="697980"/>
                  <a:pt x="358141" y="695655"/>
                </a:cubicBezTo>
                <a:cubicBezTo>
                  <a:pt x="352982" y="694365"/>
                  <a:pt x="348759" y="690615"/>
                  <a:pt x="343871" y="688520"/>
                </a:cubicBezTo>
                <a:cubicBezTo>
                  <a:pt x="340415" y="687039"/>
                  <a:pt x="336736" y="686142"/>
                  <a:pt x="333169" y="684953"/>
                </a:cubicBezTo>
                <a:cubicBezTo>
                  <a:pt x="329602" y="681385"/>
                  <a:pt x="326877" y="676700"/>
                  <a:pt x="322467" y="674250"/>
                </a:cubicBezTo>
                <a:cubicBezTo>
                  <a:pt x="315893" y="670598"/>
                  <a:pt x="301063" y="667116"/>
                  <a:pt x="301063" y="667116"/>
                </a:cubicBezTo>
                <a:cubicBezTo>
                  <a:pt x="274902" y="668305"/>
                  <a:pt x="248692" y="668675"/>
                  <a:pt x="222581" y="670683"/>
                </a:cubicBezTo>
                <a:cubicBezTo>
                  <a:pt x="204138" y="672102"/>
                  <a:pt x="210301" y="675662"/>
                  <a:pt x="194043" y="684953"/>
                </a:cubicBezTo>
                <a:cubicBezTo>
                  <a:pt x="190778" y="686819"/>
                  <a:pt x="186957" y="687487"/>
                  <a:pt x="183341" y="688520"/>
                </a:cubicBezTo>
                <a:cubicBezTo>
                  <a:pt x="151985" y="697479"/>
                  <a:pt x="184028" y="687103"/>
                  <a:pt x="158369" y="695655"/>
                </a:cubicBezTo>
                <a:cubicBezTo>
                  <a:pt x="133398" y="694466"/>
                  <a:pt x="108455" y="692088"/>
                  <a:pt x="83455" y="692088"/>
                </a:cubicBezTo>
                <a:cubicBezTo>
                  <a:pt x="73868" y="692088"/>
                  <a:pt x="63197" y="690824"/>
                  <a:pt x="54916" y="695655"/>
                </a:cubicBezTo>
                <a:cubicBezTo>
                  <a:pt x="47509" y="699976"/>
                  <a:pt x="45403" y="709925"/>
                  <a:pt x="40647" y="717060"/>
                </a:cubicBezTo>
                <a:lnTo>
                  <a:pt x="33512" y="727762"/>
                </a:lnTo>
                <a:cubicBezTo>
                  <a:pt x="22542" y="760672"/>
                  <a:pt x="27852" y="741792"/>
                  <a:pt x="19243" y="784842"/>
                </a:cubicBezTo>
                <a:cubicBezTo>
                  <a:pt x="18054" y="807436"/>
                  <a:pt x="17554" y="830077"/>
                  <a:pt x="15675" y="852624"/>
                </a:cubicBezTo>
                <a:cubicBezTo>
                  <a:pt x="15171" y="858666"/>
                  <a:pt x="12108" y="864398"/>
                  <a:pt x="12108" y="870461"/>
                </a:cubicBezTo>
                <a:cubicBezTo>
                  <a:pt x="12108" y="881171"/>
                  <a:pt x="13348" y="920482"/>
                  <a:pt x="22810" y="934675"/>
                </a:cubicBezTo>
                <a:cubicBezTo>
                  <a:pt x="25188" y="938243"/>
                  <a:pt x="26913" y="942346"/>
                  <a:pt x="29945" y="945378"/>
                </a:cubicBezTo>
                <a:cubicBezTo>
                  <a:pt x="32977" y="948410"/>
                  <a:pt x="36924" y="950386"/>
                  <a:pt x="40647" y="952513"/>
                </a:cubicBezTo>
                <a:cubicBezTo>
                  <a:pt x="45264" y="955151"/>
                  <a:pt x="49937" y="957780"/>
                  <a:pt x="54916" y="959647"/>
                </a:cubicBezTo>
                <a:cubicBezTo>
                  <a:pt x="59507" y="961369"/>
                  <a:pt x="64472" y="961868"/>
                  <a:pt x="69186" y="963215"/>
                </a:cubicBezTo>
                <a:cubicBezTo>
                  <a:pt x="72802" y="964248"/>
                  <a:pt x="76321" y="965593"/>
                  <a:pt x="79888" y="966782"/>
                </a:cubicBezTo>
                <a:cubicBezTo>
                  <a:pt x="88212" y="965593"/>
                  <a:pt x="97339" y="966975"/>
                  <a:pt x="104859" y="963215"/>
                </a:cubicBezTo>
                <a:cubicBezTo>
                  <a:pt x="108222" y="961533"/>
                  <a:pt x="106744" y="955876"/>
                  <a:pt x="108426" y="952513"/>
                </a:cubicBezTo>
                <a:cubicBezTo>
                  <a:pt x="110343" y="948678"/>
                  <a:pt x="113183" y="945378"/>
                  <a:pt x="115561" y="941810"/>
                </a:cubicBezTo>
                <a:cubicBezTo>
                  <a:pt x="110833" y="899256"/>
                  <a:pt x="111783" y="890919"/>
                  <a:pt x="104859" y="859758"/>
                </a:cubicBezTo>
                <a:cubicBezTo>
                  <a:pt x="101265" y="843582"/>
                  <a:pt x="100086" y="841872"/>
                  <a:pt x="94157" y="824084"/>
                </a:cubicBezTo>
                <a:lnTo>
                  <a:pt x="90590" y="813381"/>
                </a:lnTo>
                <a:cubicBezTo>
                  <a:pt x="91779" y="807435"/>
                  <a:pt x="90519" y="800395"/>
                  <a:pt x="94157" y="795544"/>
                </a:cubicBezTo>
                <a:cubicBezTo>
                  <a:pt x="98317" y="789997"/>
                  <a:pt x="106730" y="789355"/>
                  <a:pt x="111994" y="784842"/>
                </a:cubicBezTo>
                <a:cubicBezTo>
                  <a:pt x="115249" y="782052"/>
                  <a:pt x="116096" y="777171"/>
                  <a:pt x="119128" y="774139"/>
                </a:cubicBezTo>
                <a:cubicBezTo>
                  <a:pt x="124171" y="769095"/>
                  <a:pt x="138502" y="762669"/>
                  <a:pt x="144100" y="759870"/>
                </a:cubicBezTo>
                <a:cubicBezTo>
                  <a:pt x="254745" y="778309"/>
                  <a:pt x="203871" y="772471"/>
                  <a:pt x="411651" y="763437"/>
                </a:cubicBezTo>
                <a:cubicBezTo>
                  <a:pt x="419165" y="763110"/>
                  <a:pt x="425920" y="758680"/>
                  <a:pt x="433055" y="756302"/>
                </a:cubicBezTo>
                <a:cubicBezTo>
                  <a:pt x="436622" y="755113"/>
                  <a:pt x="440003" y="752956"/>
                  <a:pt x="443757" y="752735"/>
                </a:cubicBezTo>
                <a:lnTo>
                  <a:pt x="504402" y="749167"/>
                </a:lnTo>
                <a:cubicBezTo>
                  <a:pt x="507969" y="747978"/>
                  <a:pt x="511488" y="746633"/>
                  <a:pt x="515104" y="745600"/>
                </a:cubicBezTo>
                <a:cubicBezTo>
                  <a:pt x="519818" y="744253"/>
                  <a:pt x="525683" y="745261"/>
                  <a:pt x="529373" y="742032"/>
                </a:cubicBezTo>
                <a:cubicBezTo>
                  <a:pt x="535826" y="736385"/>
                  <a:pt x="543643" y="720627"/>
                  <a:pt x="543643" y="720627"/>
                </a:cubicBezTo>
                <a:cubicBezTo>
                  <a:pt x="551321" y="697590"/>
                  <a:pt x="550761" y="703885"/>
                  <a:pt x="543643" y="663548"/>
                </a:cubicBezTo>
                <a:cubicBezTo>
                  <a:pt x="542719" y="658311"/>
                  <a:pt x="538886" y="654035"/>
                  <a:pt x="536508" y="649278"/>
                </a:cubicBezTo>
                <a:cubicBezTo>
                  <a:pt x="535319" y="644521"/>
                  <a:pt x="532941" y="639911"/>
                  <a:pt x="532941" y="635008"/>
                </a:cubicBezTo>
                <a:cubicBezTo>
                  <a:pt x="532941" y="437802"/>
                  <a:pt x="520039" y="493980"/>
                  <a:pt x="540075" y="413826"/>
                </a:cubicBezTo>
                <a:cubicBezTo>
                  <a:pt x="539448" y="386863"/>
                  <a:pt x="564624" y="292024"/>
                  <a:pt x="529373" y="249722"/>
                </a:cubicBezTo>
                <a:cubicBezTo>
                  <a:pt x="526143" y="245846"/>
                  <a:pt x="522869" y="241818"/>
                  <a:pt x="518671" y="239020"/>
                </a:cubicBezTo>
                <a:cubicBezTo>
                  <a:pt x="515542" y="236934"/>
                  <a:pt x="511536" y="236642"/>
                  <a:pt x="507969" y="235453"/>
                </a:cubicBezTo>
                <a:cubicBezTo>
                  <a:pt x="451314" y="197681"/>
                  <a:pt x="507043" y="231885"/>
                  <a:pt x="333169" y="231885"/>
                </a:cubicBezTo>
                <a:cubicBezTo>
                  <a:pt x="328266" y="231885"/>
                  <a:pt x="323656" y="229507"/>
                  <a:pt x="318900" y="228318"/>
                </a:cubicBezTo>
                <a:cubicBezTo>
                  <a:pt x="320089" y="210481"/>
                  <a:pt x="320848" y="192609"/>
                  <a:pt x="322467" y="174806"/>
                </a:cubicBezTo>
                <a:cubicBezTo>
                  <a:pt x="323228" y="166432"/>
                  <a:pt x="326035" y="158243"/>
                  <a:pt x="326035" y="149834"/>
                </a:cubicBezTo>
                <a:cubicBezTo>
                  <a:pt x="326035" y="124833"/>
                  <a:pt x="324543" y="99831"/>
                  <a:pt x="322467" y="74917"/>
                </a:cubicBezTo>
                <a:cubicBezTo>
                  <a:pt x="322155" y="71169"/>
                  <a:pt x="320582" y="67578"/>
                  <a:pt x="318900" y="64214"/>
                </a:cubicBezTo>
                <a:cubicBezTo>
                  <a:pt x="314892" y="56197"/>
                  <a:pt x="307824" y="48445"/>
                  <a:pt x="301063" y="42810"/>
                </a:cubicBezTo>
                <a:cubicBezTo>
                  <a:pt x="297769" y="40065"/>
                  <a:pt x="293655" y="38420"/>
                  <a:pt x="290361" y="35675"/>
                </a:cubicBezTo>
                <a:cubicBezTo>
                  <a:pt x="278527" y="25813"/>
                  <a:pt x="282242" y="24480"/>
                  <a:pt x="268957" y="17837"/>
                </a:cubicBezTo>
                <a:cubicBezTo>
                  <a:pt x="265594" y="16155"/>
                  <a:pt x="261871" y="15303"/>
                  <a:pt x="258255" y="14270"/>
                </a:cubicBezTo>
                <a:cubicBezTo>
                  <a:pt x="242174" y="9676"/>
                  <a:pt x="237956" y="9661"/>
                  <a:pt x="219014" y="7135"/>
                </a:cubicBezTo>
                <a:cubicBezTo>
                  <a:pt x="183407" y="2387"/>
                  <a:pt x="189364" y="3475"/>
                  <a:pt x="147667" y="0"/>
                </a:cubicBezTo>
                <a:cubicBezTo>
                  <a:pt x="117939" y="1189"/>
                  <a:pt x="88165" y="1521"/>
                  <a:pt x="58484" y="3568"/>
                </a:cubicBezTo>
                <a:cubicBezTo>
                  <a:pt x="53593" y="3905"/>
                  <a:pt x="48910" y="5726"/>
                  <a:pt x="44214" y="7135"/>
                </a:cubicBezTo>
                <a:cubicBezTo>
                  <a:pt x="782" y="20164"/>
                  <a:pt x="41434" y="9614"/>
                  <a:pt x="8541" y="17837"/>
                </a:cubicBezTo>
                <a:cubicBezTo>
                  <a:pt x="6163" y="21405"/>
                  <a:pt x="3095" y="24599"/>
                  <a:pt x="1406" y="28540"/>
                </a:cubicBezTo>
                <a:cubicBezTo>
                  <a:pt x="-3026" y="38882"/>
                  <a:pt x="4379" y="37458"/>
                  <a:pt x="4973" y="39242"/>
                </a:cubicBezTo>
                <a:close/>
              </a:path>
            </a:pathLst>
          </a:custGeom>
          <a:noFill/>
          <a:ln w="19050" cmpd="sng">
            <a:gradFill flip="none" rotWithShape="1">
              <a:gsLst>
                <a:gs pos="0">
                  <a:srgbClr val="FF0000"/>
                </a:gs>
                <a:gs pos="100000">
                  <a:srgbClr val="0000FF"/>
                </a:gs>
                <a:gs pos="51000">
                  <a:srgbClr val="00FF00"/>
                </a:gs>
              </a:gsLst>
              <a:lin ang="15900000" scaled="0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84" y="3275484"/>
            <a:ext cx="683422" cy="682607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702" y="4027799"/>
            <a:ext cx="689366" cy="690189"/>
          </a:xfrm>
          <a:prstGeom prst="rect">
            <a:avLst/>
          </a:prstGeom>
        </p:spPr>
      </p:pic>
      <p:sp>
        <p:nvSpPr>
          <p:cNvPr id="19" name="Freeform 18"/>
          <p:cNvSpPr/>
          <p:nvPr/>
        </p:nvSpPr>
        <p:spPr>
          <a:xfrm>
            <a:off x="1087889" y="4092864"/>
            <a:ext cx="596128" cy="568103"/>
          </a:xfrm>
          <a:custGeom>
            <a:avLst/>
            <a:gdLst>
              <a:gd name="connsiteX0" fmla="*/ 20956 w 695767"/>
              <a:gd name="connsiteY0" fmla="*/ 645459 h 687562"/>
              <a:gd name="connsiteX1" fmla="*/ 20956 w 695767"/>
              <a:gd name="connsiteY1" fmla="*/ 645459 h 687562"/>
              <a:gd name="connsiteX2" fmla="*/ 33531 w 695767"/>
              <a:gd name="connsiteY2" fmla="*/ 678989 h 687562"/>
              <a:gd name="connsiteX3" fmla="*/ 46105 w 695767"/>
              <a:gd name="connsiteY3" fmla="*/ 687372 h 687562"/>
              <a:gd name="connsiteX4" fmla="*/ 104784 w 695767"/>
              <a:gd name="connsiteY4" fmla="*/ 683181 h 687562"/>
              <a:gd name="connsiteX5" fmla="*/ 222142 w 695767"/>
              <a:gd name="connsiteY5" fmla="*/ 678989 h 687562"/>
              <a:gd name="connsiteX6" fmla="*/ 259865 w 695767"/>
              <a:gd name="connsiteY6" fmla="*/ 670607 h 687562"/>
              <a:gd name="connsiteX7" fmla="*/ 272439 w 695767"/>
              <a:gd name="connsiteY7" fmla="*/ 666415 h 687562"/>
              <a:gd name="connsiteX8" fmla="*/ 285013 w 695767"/>
              <a:gd name="connsiteY8" fmla="*/ 658033 h 687562"/>
              <a:gd name="connsiteX9" fmla="*/ 297587 w 695767"/>
              <a:gd name="connsiteY9" fmla="*/ 632885 h 687562"/>
              <a:gd name="connsiteX10" fmla="*/ 293396 w 695767"/>
              <a:gd name="connsiteY10" fmla="*/ 410747 h 687562"/>
              <a:gd name="connsiteX11" fmla="*/ 255673 w 695767"/>
              <a:gd name="connsiteY11" fmla="*/ 389790 h 687562"/>
              <a:gd name="connsiteX12" fmla="*/ 108975 w 695767"/>
              <a:gd name="connsiteY12" fmla="*/ 385599 h 687562"/>
              <a:gd name="connsiteX13" fmla="*/ 96401 w 695767"/>
              <a:gd name="connsiteY13" fmla="*/ 377216 h 687562"/>
              <a:gd name="connsiteX14" fmla="*/ 83827 w 695767"/>
              <a:gd name="connsiteY14" fmla="*/ 335303 h 687562"/>
              <a:gd name="connsiteX15" fmla="*/ 88018 w 695767"/>
              <a:gd name="connsiteY15" fmla="*/ 247286 h 687562"/>
              <a:gd name="connsiteX16" fmla="*/ 92210 w 695767"/>
              <a:gd name="connsiteY16" fmla="*/ 217947 h 687562"/>
              <a:gd name="connsiteX17" fmla="*/ 96401 w 695767"/>
              <a:gd name="connsiteY17" fmla="*/ 117356 h 687562"/>
              <a:gd name="connsiteX18" fmla="*/ 104784 w 695767"/>
              <a:gd name="connsiteY18" fmla="*/ 92208 h 687562"/>
              <a:gd name="connsiteX19" fmla="*/ 134124 w 695767"/>
              <a:gd name="connsiteY19" fmla="*/ 75443 h 687562"/>
              <a:gd name="connsiteX20" fmla="*/ 192803 w 695767"/>
              <a:gd name="connsiteY20" fmla="*/ 92208 h 687562"/>
              <a:gd name="connsiteX21" fmla="*/ 196994 w 695767"/>
              <a:gd name="connsiteY21" fmla="*/ 104782 h 687562"/>
              <a:gd name="connsiteX22" fmla="*/ 201185 w 695767"/>
              <a:gd name="connsiteY22" fmla="*/ 142504 h 687562"/>
              <a:gd name="connsiteX23" fmla="*/ 205377 w 695767"/>
              <a:gd name="connsiteY23" fmla="*/ 171843 h 687562"/>
              <a:gd name="connsiteX24" fmla="*/ 217951 w 695767"/>
              <a:gd name="connsiteY24" fmla="*/ 234712 h 687562"/>
              <a:gd name="connsiteX25" fmla="*/ 230525 w 695767"/>
              <a:gd name="connsiteY25" fmla="*/ 264051 h 687562"/>
              <a:gd name="connsiteX26" fmla="*/ 243099 w 695767"/>
              <a:gd name="connsiteY26" fmla="*/ 276625 h 687562"/>
              <a:gd name="connsiteX27" fmla="*/ 247291 w 695767"/>
              <a:gd name="connsiteY27" fmla="*/ 289199 h 687562"/>
              <a:gd name="connsiteX28" fmla="*/ 259865 w 695767"/>
              <a:gd name="connsiteY28" fmla="*/ 297582 h 687562"/>
              <a:gd name="connsiteX29" fmla="*/ 347883 w 695767"/>
              <a:gd name="connsiteY29" fmla="*/ 293390 h 687562"/>
              <a:gd name="connsiteX30" fmla="*/ 377223 w 695767"/>
              <a:gd name="connsiteY30" fmla="*/ 289199 h 687562"/>
              <a:gd name="connsiteX31" fmla="*/ 398180 w 695767"/>
              <a:gd name="connsiteY31" fmla="*/ 280817 h 687562"/>
              <a:gd name="connsiteX32" fmla="*/ 427519 w 695767"/>
              <a:gd name="connsiteY32" fmla="*/ 272434 h 687562"/>
              <a:gd name="connsiteX33" fmla="*/ 465242 w 695767"/>
              <a:gd name="connsiteY33" fmla="*/ 259860 h 687562"/>
              <a:gd name="connsiteX34" fmla="*/ 477816 w 695767"/>
              <a:gd name="connsiteY34" fmla="*/ 255669 h 687562"/>
              <a:gd name="connsiteX35" fmla="*/ 490390 w 695767"/>
              <a:gd name="connsiteY35" fmla="*/ 247286 h 687562"/>
              <a:gd name="connsiteX36" fmla="*/ 494581 w 695767"/>
              <a:gd name="connsiteY36" fmla="*/ 230521 h 687562"/>
              <a:gd name="connsiteX37" fmla="*/ 498773 w 695767"/>
              <a:gd name="connsiteY37" fmla="*/ 217947 h 687562"/>
              <a:gd name="connsiteX38" fmla="*/ 502964 w 695767"/>
              <a:gd name="connsiteY38" fmla="*/ 83826 h 687562"/>
              <a:gd name="connsiteX39" fmla="*/ 515538 w 695767"/>
              <a:gd name="connsiteY39" fmla="*/ 79635 h 687562"/>
              <a:gd name="connsiteX40" fmla="*/ 586792 w 695767"/>
              <a:gd name="connsiteY40" fmla="*/ 83826 h 687562"/>
              <a:gd name="connsiteX41" fmla="*/ 595174 w 695767"/>
              <a:gd name="connsiteY41" fmla="*/ 108974 h 687562"/>
              <a:gd name="connsiteX42" fmla="*/ 599366 w 695767"/>
              <a:gd name="connsiteY42" fmla="*/ 121548 h 687562"/>
              <a:gd name="connsiteX43" fmla="*/ 607748 w 695767"/>
              <a:gd name="connsiteY43" fmla="*/ 134121 h 687562"/>
              <a:gd name="connsiteX44" fmla="*/ 616131 w 695767"/>
              <a:gd name="connsiteY44" fmla="*/ 159269 h 687562"/>
              <a:gd name="connsiteX45" fmla="*/ 603557 w 695767"/>
              <a:gd name="connsiteY45" fmla="*/ 305964 h 687562"/>
              <a:gd name="connsiteX46" fmla="*/ 595174 w 695767"/>
              <a:gd name="connsiteY46" fmla="*/ 331112 h 687562"/>
              <a:gd name="connsiteX47" fmla="*/ 582600 w 695767"/>
              <a:gd name="connsiteY47" fmla="*/ 347877 h 687562"/>
              <a:gd name="connsiteX48" fmla="*/ 570026 w 695767"/>
              <a:gd name="connsiteY48" fmla="*/ 356260 h 687562"/>
              <a:gd name="connsiteX49" fmla="*/ 565835 w 695767"/>
              <a:gd name="connsiteY49" fmla="*/ 368834 h 687562"/>
              <a:gd name="connsiteX50" fmla="*/ 553261 w 695767"/>
              <a:gd name="connsiteY50" fmla="*/ 381408 h 687562"/>
              <a:gd name="connsiteX51" fmla="*/ 448476 w 695767"/>
              <a:gd name="connsiteY51" fmla="*/ 393981 h 687562"/>
              <a:gd name="connsiteX52" fmla="*/ 435902 w 695767"/>
              <a:gd name="connsiteY52" fmla="*/ 402364 h 687562"/>
              <a:gd name="connsiteX53" fmla="*/ 419137 w 695767"/>
              <a:gd name="connsiteY53" fmla="*/ 427512 h 687562"/>
              <a:gd name="connsiteX54" fmla="*/ 414945 w 695767"/>
              <a:gd name="connsiteY54" fmla="*/ 511338 h 687562"/>
              <a:gd name="connsiteX55" fmla="*/ 410754 w 695767"/>
              <a:gd name="connsiteY55" fmla="*/ 528103 h 687562"/>
              <a:gd name="connsiteX56" fmla="*/ 406563 w 695767"/>
              <a:gd name="connsiteY56" fmla="*/ 565824 h 687562"/>
              <a:gd name="connsiteX57" fmla="*/ 410754 w 695767"/>
              <a:gd name="connsiteY57" fmla="*/ 645459 h 687562"/>
              <a:gd name="connsiteX58" fmla="*/ 414945 w 695767"/>
              <a:gd name="connsiteY58" fmla="*/ 658033 h 687562"/>
              <a:gd name="connsiteX59" fmla="*/ 423328 w 695767"/>
              <a:gd name="connsiteY59" fmla="*/ 670607 h 687562"/>
              <a:gd name="connsiteX60" fmla="*/ 435902 w 695767"/>
              <a:gd name="connsiteY60" fmla="*/ 674798 h 687562"/>
              <a:gd name="connsiteX61" fmla="*/ 662236 w 695767"/>
              <a:gd name="connsiteY61" fmla="*/ 666415 h 687562"/>
              <a:gd name="connsiteX62" fmla="*/ 683193 w 695767"/>
              <a:gd name="connsiteY62" fmla="*/ 641268 h 687562"/>
              <a:gd name="connsiteX63" fmla="*/ 679002 w 695767"/>
              <a:gd name="connsiteY63" fmla="*/ 586781 h 687562"/>
              <a:gd name="connsiteX64" fmla="*/ 666428 w 695767"/>
              <a:gd name="connsiteY64" fmla="*/ 582590 h 687562"/>
              <a:gd name="connsiteX65" fmla="*/ 641279 w 695767"/>
              <a:gd name="connsiteY65" fmla="*/ 578398 h 687562"/>
              <a:gd name="connsiteX66" fmla="*/ 532304 w 695767"/>
              <a:gd name="connsiteY66" fmla="*/ 582590 h 687562"/>
              <a:gd name="connsiteX67" fmla="*/ 486199 w 695767"/>
              <a:gd name="connsiteY67" fmla="*/ 582590 h 687562"/>
              <a:gd name="connsiteX68" fmla="*/ 482007 w 695767"/>
              <a:gd name="connsiteY68" fmla="*/ 561633 h 687562"/>
              <a:gd name="connsiteX69" fmla="*/ 477816 w 695767"/>
              <a:gd name="connsiteY69" fmla="*/ 549059 h 687562"/>
              <a:gd name="connsiteX70" fmla="*/ 482007 w 695767"/>
              <a:gd name="connsiteY70" fmla="*/ 502955 h 687562"/>
              <a:gd name="connsiteX71" fmla="*/ 507156 w 695767"/>
              <a:gd name="connsiteY71" fmla="*/ 494572 h 687562"/>
              <a:gd name="connsiteX72" fmla="*/ 603557 w 695767"/>
              <a:gd name="connsiteY72" fmla="*/ 490381 h 687562"/>
              <a:gd name="connsiteX73" fmla="*/ 628705 w 695767"/>
              <a:gd name="connsiteY73" fmla="*/ 473616 h 687562"/>
              <a:gd name="connsiteX74" fmla="*/ 653854 w 695767"/>
              <a:gd name="connsiteY74" fmla="*/ 461042 h 687562"/>
              <a:gd name="connsiteX75" fmla="*/ 670619 w 695767"/>
              <a:gd name="connsiteY75" fmla="*/ 435894 h 687562"/>
              <a:gd name="connsiteX76" fmla="*/ 683193 w 695767"/>
              <a:gd name="connsiteY76" fmla="*/ 406555 h 687562"/>
              <a:gd name="connsiteX77" fmla="*/ 691576 w 695767"/>
              <a:gd name="connsiteY77" fmla="*/ 381408 h 687562"/>
              <a:gd name="connsiteX78" fmla="*/ 695767 w 695767"/>
              <a:gd name="connsiteY78" fmla="*/ 368834 h 687562"/>
              <a:gd name="connsiteX79" fmla="*/ 691576 w 695767"/>
              <a:gd name="connsiteY79" fmla="*/ 125739 h 687562"/>
              <a:gd name="connsiteX80" fmla="*/ 687384 w 695767"/>
              <a:gd name="connsiteY80" fmla="*/ 54487 h 687562"/>
              <a:gd name="connsiteX81" fmla="*/ 670619 w 695767"/>
              <a:gd name="connsiteY81" fmla="*/ 16765 h 687562"/>
              <a:gd name="connsiteX82" fmla="*/ 645471 w 695767"/>
              <a:gd name="connsiteY82" fmla="*/ 8383 h 687562"/>
              <a:gd name="connsiteX83" fmla="*/ 607748 w 695767"/>
              <a:gd name="connsiteY83" fmla="*/ 0 h 687562"/>
              <a:gd name="connsiteX84" fmla="*/ 523921 w 695767"/>
              <a:gd name="connsiteY84" fmla="*/ 4191 h 687562"/>
              <a:gd name="connsiteX85" fmla="*/ 511347 w 695767"/>
              <a:gd name="connsiteY85" fmla="*/ 8383 h 687562"/>
              <a:gd name="connsiteX86" fmla="*/ 461050 w 695767"/>
              <a:gd name="connsiteY86" fmla="*/ 16765 h 687562"/>
              <a:gd name="connsiteX87" fmla="*/ 448476 w 695767"/>
              <a:gd name="connsiteY87" fmla="*/ 20957 h 687562"/>
              <a:gd name="connsiteX88" fmla="*/ 431711 w 695767"/>
              <a:gd name="connsiteY88" fmla="*/ 25148 h 687562"/>
              <a:gd name="connsiteX89" fmla="*/ 419137 w 695767"/>
              <a:gd name="connsiteY89" fmla="*/ 33530 h 687562"/>
              <a:gd name="connsiteX90" fmla="*/ 406563 w 695767"/>
              <a:gd name="connsiteY90" fmla="*/ 37722 h 687562"/>
              <a:gd name="connsiteX91" fmla="*/ 398180 w 695767"/>
              <a:gd name="connsiteY91" fmla="*/ 176034 h 687562"/>
              <a:gd name="connsiteX92" fmla="*/ 393989 w 695767"/>
              <a:gd name="connsiteY92" fmla="*/ 201182 h 687562"/>
              <a:gd name="connsiteX93" fmla="*/ 301778 w 695767"/>
              <a:gd name="connsiteY93" fmla="*/ 180226 h 687562"/>
              <a:gd name="connsiteX94" fmla="*/ 297587 w 695767"/>
              <a:gd name="connsiteY94" fmla="*/ 163460 h 687562"/>
              <a:gd name="connsiteX95" fmla="*/ 293396 w 695767"/>
              <a:gd name="connsiteY95" fmla="*/ 50296 h 687562"/>
              <a:gd name="connsiteX96" fmla="*/ 289204 w 695767"/>
              <a:gd name="connsiteY96" fmla="*/ 33530 h 687562"/>
              <a:gd name="connsiteX97" fmla="*/ 259865 w 695767"/>
              <a:gd name="connsiteY97" fmla="*/ 4191 h 687562"/>
              <a:gd name="connsiteX98" fmla="*/ 201185 w 695767"/>
              <a:gd name="connsiteY98" fmla="*/ 0 h 687562"/>
              <a:gd name="connsiteX99" fmla="*/ 33531 w 695767"/>
              <a:gd name="connsiteY99" fmla="*/ 4191 h 687562"/>
              <a:gd name="connsiteX100" fmla="*/ 16765 w 695767"/>
              <a:gd name="connsiteY100" fmla="*/ 8383 h 687562"/>
              <a:gd name="connsiteX101" fmla="*/ 8382 w 695767"/>
              <a:gd name="connsiteY101" fmla="*/ 33530 h 687562"/>
              <a:gd name="connsiteX102" fmla="*/ 0 w 695767"/>
              <a:gd name="connsiteY102" fmla="*/ 71252 h 687562"/>
              <a:gd name="connsiteX103" fmla="*/ 4191 w 695767"/>
              <a:gd name="connsiteY103" fmla="*/ 167652 h 687562"/>
              <a:gd name="connsiteX104" fmla="*/ 8382 w 695767"/>
              <a:gd name="connsiteY104" fmla="*/ 184417 h 687562"/>
              <a:gd name="connsiteX105" fmla="*/ 12574 w 695767"/>
              <a:gd name="connsiteY105" fmla="*/ 209565 h 687562"/>
              <a:gd name="connsiteX106" fmla="*/ 8382 w 695767"/>
              <a:gd name="connsiteY106" fmla="*/ 305964 h 687562"/>
              <a:gd name="connsiteX107" fmla="*/ 4191 w 695767"/>
              <a:gd name="connsiteY107" fmla="*/ 331112 h 687562"/>
              <a:gd name="connsiteX108" fmla="*/ 8382 w 695767"/>
              <a:gd name="connsiteY108" fmla="*/ 406555 h 687562"/>
              <a:gd name="connsiteX109" fmla="*/ 12574 w 695767"/>
              <a:gd name="connsiteY109" fmla="*/ 423320 h 687562"/>
              <a:gd name="connsiteX110" fmla="*/ 46105 w 695767"/>
              <a:gd name="connsiteY110" fmla="*/ 452660 h 687562"/>
              <a:gd name="connsiteX111" fmla="*/ 62870 w 695767"/>
              <a:gd name="connsiteY111" fmla="*/ 461042 h 687562"/>
              <a:gd name="connsiteX112" fmla="*/ 75444 w 695767"/>
              <a:gd name="connsiteY112" fmla="*/ 469425 h 687562"/>
              <a:gd name="connsiteX113" fmla="*/ 222142 w 695767"/>
              <a:gd name="connsiteY113" fmla="*/ 481999 h 687562"/>
              <a:gd name="connsiteX114" fmla="*/ 230525 w 695767"/>
              <a:gd name="connsiteY114" fmla="*/ 498764 h 687562"/>
              <a:gd name="connsiteX115" fmla="*/ 222142 w 695767"/>
              <a:gd name="connsiteY115" fmla="*/ 565824 h 687562"/>
              <a:gd name="connsiteX116" fmla="*/ 213760 w 695767"/>
              <a:gd name="connsiteY116" fmla="*/ 578398 h 687562"/>
              <a:gd name="connsiteX117" fmla="*/ 188611 w 695767"/>
              <a:gd name="connsiteY117" fmla="*/ 595163 h 687562"/>
              <a:gd name="connsiteX118" fmla="*/ 134124 w 695767"/>
              <a:gd name="connsiteY118" fmla="*/ 590972 h 687562"/>
              <a:gd name="connsiteX119" fmla="*/ 125741 w 695767"/>
              <a:gd name="connsiteY119" fmla="*/ 578398 h 687562"/>
              <a:gd name="connsiteX120" fmla="*/ 58679 w 695767"/>
              <a:gd name="connsiteY120" fmla="*/ 582590 h 687562"/>
              <a:gd name="connsiteX121" fmla="*/ 46105 w 695767"/>
              <a:gd name="connsiteY121" fmla="*/ 586781 h 687562"/>
              <a:gd name="connsiteX122" fmla="*/ 33531 w 695767"/>
              <a:gd name="connsiteY122" fmla="*/ 611929 h 687562"/>
              <a:gd name="connsiteX123" fmla="*/ 20956 w 695767"/>
              <a:gd name="connsiteY123" fmla="*/ 624502 h 687562"/>
              <a:gd name="connsiteX124" fmla="*/ 20956 w 695767"/>
              <a:gd name="connsiteY124" fmla="*/ 645459 h 687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695767" h="687562">
                <a:moveTo>
                  <a:pt x="20956" y="645459"/>
                </a:moveTo>
                <a:lnTo>
                  <a:pt x="20956" y="645459"/>
                </a:lnTo>
                <a:cubicBezTo>
                  <a:pt x="25148" y="656636"/>
                  <a:pt x="27389" y="668753"/>
                  <a:pt x="33531" y="678989"/>
                </a:cubicBezTo>
                <a:cubicBezTo>
                  <a:pt x="36123" y="683308"/>
                  <a:pt x="41076" y="687076"/>
                  <a:pt x="46105" y="687372"/>
                </a:cubicBezTo>
                <a:cubicBezTo>
                  <a:pt x="65681" y="688524"/>
                  <a:pt x="85197" y="684114"/>
                  <a:pt x="104784" y="683181"/>
                </a:cubicBezTo>
                <a:cubicBezTo>
                  <a:pt x="143884" y="681319"/>
                  <a:pt x="183023" y="680386"/>
                  <a:pt x="222142" y="678989"/>
                </a:cubicBezTo>
                <a:cubicBezTo>
                  <a:pt x="236539" y="676110"/>
                  <a:pt x="246060" y="674551"/>
                  <a:pt x="259865" y="670607"/>
                </a:cubicBezTo>
                <a:cubicBezTo>
                  <a:pt x="264113" y="669393"/>
                  <a:pt x="268487" y="668391"/>
                  <a:pt x="272439" y="666415"/>
                </a:cubicBezTo>
                <a:cubicBezTo>
                  <a:pt x="276944" y="664162"/>
                  <a:pt x="280822" y="660827"/>
                  <a:pt x="285013" y="658033"/>
                </a:cubicBezTo>
                <a:cubicBezTo>
                  <a:pt x="289252" y="651675"/>
                  <a:pt x="297587" y="641563"/>
                  <a:pt x="297587" y="632885"/>
                </a:cubicBezTo>
                <a:cubicBezTo>
                  <a:pt x="297587" y="558826"/>
                  <a:pt x="298673" y="484618"/>
                  <a:pt x="293396" y="410747"/>
                </a:cubicBezTo>
                <a:cubicBezTo>
                  <a:pt x="292538" y="398730"/>
                  <a:pt x="259665" y="389904"/>
                  <a:pt x="255673" y="389790"/>
                </a:cubicBezTo>
                <a:lnTo>
                  <a:pt x="108975" y="385599"/>
                </a:lnTo>
                <a:cubicBezTo>
                  <a:pt x="104784" y="382805"/>
                  <a:pt x="99963" y="380778"/>
                  <a:pt x="96401" y="377216"/>
                </a:cubicBezTo>
                <a:cubicBezTo>
                  <a:pt x="83693" y="364508"/>
                  <a:pt x="86465" y="353772"/>
                  <a:pt x="83827" y="335303"/>
                </a:cubicBezTo>
                <a:cubicBezTo>
                  <a:pt x="85224" y="305964"/>
                  <a:pt x="85925" y="276584"/>
                  <a:pt x="88018" y="247286"/>
                </a:cubicBezTo>
                <a:cubicBezTo>
                  <a:pt x="88722" y="237432"/>
                  <a:pt x="91574" y="227805"/>
                  <a:pt x="92210" y="217947"/>
                </a:cubicBezTo>
                <a:cubicBezTo>
                  <a:pt x="94371" y="184457"/>
                  <a:pt x="93062" y="150749"/>
                  <a:pt x="96401" y="117356"/>
                </a:cubicBezTo>
                <a:cubicBezTo>
                  <a:pt x="97280" y="108564"/>
                  <a:pt x="97715" y="97509"/>
                  <a:pt x="104784" y="92208"/>
                </a:cubicBezTo>
                <a:cubicBezTo>
                  <a:pt x="125084" y="76984"/>
                  <a:pt x="114922" y="81844"/>
                  <a:pt x="134124" y="75443"/>
                </a:cubicBezTo>
                <a:cubicBezTo>
                  <a:pt x="164431" y="78199"/>
                  <a:pt x="177652" y="69481"/>
                  <a:pt x="192803" y="92208"/>
                </a:cubicBezTo>
                <a:cubicBezTo>
                  <a:pt x="195254" y="95884"/>
                  <a:pt x="195597" y="100591"/>
                  <a:pt x="196994" y="104782"/>
                </a:cubicBezTo>
                <a:cubicBezTo>
                  <a:pt x="198391" y="117356"/>
                  <a:pt x="199616" y="129950"/>
                  <a:pt x="201185" y="142504"/>
                </a:cubicBezTo>
                <a:cubicBezTo>
                  <a:pt x="202410" y="152307"/>
                  <a:pt x="204152" y="162040"/>
                  <a:pt x="205377" y="171843"/>
                </a:cubicBezTo>
                <a:cubicBezTo>
                  <a:pt x="211579" y="221455"/>
                  <a:pt x="204844" y="195392"/>
                  <a:pt x="217951" y="234712"/>
                </a:cubicBezTo>
                <a:cubicBezTo>
                  <a:pt x="221372" y="244976"/>
                  <a:pt x="224049" y="254984"/>
                  <a:pt x="230525" y="264051"/>
                </a:cubicBezTo>
                <a:cubicBezTo>
                  <a:pt x="233970" y="268874"/>
                  <a:pt x="238908" y="272434"/>
                  <a:pt x="243099" y="276625"/>
                </a:cubicBezTo>
                <a:cubicBezTo>
                  <a:pt x="244496" y="280816"/>
                  <a:pt x="244531" y="285749"/>
                  <a:pt x="247291" y="289199"/>
                </a:cubicBezTo>
                <a:cubicBezTo>
                  <a:pt x="250438" y="293133"/>
                  <a:pt x="254832" y="297372"/>
                  <a:pt x="259865" y="297582"/>
                </a:cubicBezTo>
                <a:lnTo>
                  <a:pt x="347883" y="293390"/>
                </a:lnTo>
                <a:cubicBezTo>
                  <a:pt x="357663" y="291993"/>
                  <a:pt x="367639" y="291595"/>
                  <a:pt x="377223" y="289199"/>
                </a:cubicBezTo>
                <a:cubicBezTo>
                  <a:pt x="384522" y="287374"/>
                  <a:pt x="391135" y="283459"/>
                  <a:pt x="398180" y="280817"/>
                </a:cubicBezTo>
                <a:cubicBezTo>
                  <a:pt x="416977" y="273768"/>
                  <a:pt x="405479" y="279046"/>
                  <a:pt x="427519" y="272434"/>
                </a:cubicBezTo>
                <a:cubicBezTo>
                  <a:pt x="440215" y="268625"/>
                  <a:pt x="452668" y="264051"/>
                  <a:pt x="465242" y="259860"/>
                </a:cubicBezTo>
                <a:lnTo>
                  <a:pt x="477816" y="255669"/>
                </a:lnTo>
                <a:cubicBezTo>
                  <a:pt x="482007" y="252875"/>
                  <a:pt x="487596" y="251477"/>
                  <a:pt x="490390" y="247286"/>
                </a:cubicBezTo>
                <a:cubicBezTo>
                  <a:pt x="493585" y="242493"/>
                  <a:pt x="492998" y="236060"/>
                  <a:pt x="494581" y="230521"/>
                </a:cubicBezTo>
                <a:cubicBezTo>
                  <a:pt x="495795" y="226273"/>
                  <a:pt x="497376" y="222138"/>
                  <a:pt x="498773" y="217947"/>
                </a:cubicBezTo>
                <a:cubicBezTo>
                  <a:pt x="500170" y="173240"/>
                  <a:pt x="497582" y="128230"/>
                  <a:pt x="502964" y="83826"/>
                </a:cubicBezTo>
                <a:cubicBezTo>
                  <a:pt x="503496" y="79440"/>
                  <a:pt x="511120" y="79635"/>
                  <a:pt x="515538" y="79635"/>
                </a:cubicBezTo>
                <a:cubicBezTo>
                  <a:pt x="539330" y="79635"/>
                  <a:pt x="563041" y="82429"/>
                  <a:pt x="586792" y="83826"/>
                </a:cubicBezTo>
                <a:lnTo>
                  <a:pt x="595174" y="108974"/>
                </a:lnTo>
                <a:cubicBezTo>
                  <a:pt x="596571" y="113165"/>
                  <a:pt x="596915" y="117872"/>
                  <a:pt x="599366" y="121548"/>
                </a:cubicBezTo>
                <a:cubicBezTo>
                  <a:pt x="602160" y="125739"/>
                  <a:pt x="605702" y="129518"/>
                  <a:pt x="607748" y="134121"/>
                </a:cubicBezTo>
                <a:cubicBezTo>
                  <a:pt x="611337" y="142196"/>
                  <a:pt x="616131" y="159269"/>
                  <a:pt x="616131" y="159269"/>
                </a:cubicBezTo>
                <a:cubicBezTo>
                  <a:pt x="611635" y="289665"/>
                  <a:pt x="624761" y="242354"/>
                  <a:pt x="603557" y="305964"/>
                </a:cubicBezTo>
                <a:cubicBezTo>
                  <a:pt x="603556" y="305968"/>
                  <a:pt x="595176" y="331109"/>
                  <a:pt x="595174" y="331112"/>
                </a:cubicBezTo>
                <a:cubicBezTo>
                  <a:pt x="590983" y="336700"/>
                  <a:pt x="587539" y="342938"/>
                  <a:pt x="582600" y="347877"/>
                </a:cubicBezTo>
                <a:cubicBezTo>
                  <a:pt x="579038" y="351439"/>
                  <a:pt x="574217" y="353466"/>
                  <a:pt x="570026" y="356260"/>
                </a:cubicBezTo>
                <a:cubicBezTo>
                  <a:pt x="568629" y="360451"/>
                  <a:pt x="568286" y="365158"/>
                  <a:pt x="565835" y="368834"/>
                </a:cubicBezTo>
                <a:cubicBezTo>
                  <a:pt x="562547" y="373766"/>
                  <a:pt x="558443" y="378530"/>
                  <a:pt x="553261" y="381408"/>
                </a:cubicBezTo>
                <a:cubicBezTo>
                  <a:pt x="525151" y="397024"/>
                  <a:pt x="469980" y="392849"/>
                  <a:pt x="448476" y="393981"/>
                </a:cubicBezTo>
                <a:cubicBezTo>
                  <a:pt x="444285" y="396775"/>
                  <a:pt x="439219" y="398573"/>
                  <a:pt x="435902" y="402364"/>
                </a:cubicBezTo>
                <a:cubicBezTo>
                  <a:pt x="429268" y="409946"/>
                  <a:pt x="419137" y="427512"/>
                  <a:pt x="419137" y="427512"/>
                </a:cubicBezTo>
                <a:cubicBezTo>
                  <a:pt x="417740" y="455454"/>
                  <a:pt x="417268" y="483458"/>
                  <a:pt x="414945" y="511338"/>
                </a:cubicBezTo>
                <a:cubicBezTo>
                  <a:pt x="414467" y="517078"/>
                  <a:pt x="411630" y="522410"/>
                  <a:pt x="410754" y="528103"/>
                </a:cubicBezTo>
                <a:cubicBezTo>
                  <a:pt x="408830" y="540607"/>
                  <a:pt x="407960" y="553250"/>
                  <a:pt x="406563" y="565824"/>
                </a:cubicBezTo>
                <a:cubicBezTo>
                  <a:pt x="407960" y="592369"/>
                  <a:pt x="408348" y="618986"/>
                  <a:pt x="410754" y="645459"/>
                </a:cubicBezTo>
                <a:cubicBezTo>
                  <a:pt x="411154" y="649859"/>
                  <a:pt x="412969" y="654081"/>
                  <a:pt x="414945" y="658033"/>
                </a:cubicBezTo>
                <a:cubicBezTo>
                  <a:pt x="417198" y="662539"/>
                  <a:pt x="419394" y="667460"/>
                  <a:pt x="423328" y="670607"/>
                </a:cubicBezTo>
                <a:cubicBezTo>
                  <a:pt x="426778" y="673367"/>
                  <a:pt x="431711" y="673401"/>
                  <a:pt x="435902" y="674798"/>
                </a:cubicBezTo>
                <a:lnTo>
                  <a:pt x="662236" y="666415"/>
                </a:lnTo>
                <a:cubicBezTo>
                  <a:pt x="684964" y="665239"/>
                  <a:pt x="679045" y="662008"/>
                  <a:pt x="683193" y="641268"/>
                </a:cubicBezTo>
                <a:cubicBezTo>
                  <a:pt x="681796" y="623106"/>
                  <a:pt x="684006" y="604296"/>
                  <a:pt x="679002" y="586781"/>
                </a:cubicBezTo>
                <a:cubicBezTo>
                  <a:pt x="677788" y="582533"/>
                  <a:pt x="670741" y="583548"/>
                  <a:pt x="666428" y="582590"/>
                </a:cubicBezTo>
                <a:cubicBezTo>
                  <a:pt x="658132" y="580746"/>
                  <a:pt x="649662" y="579795"/>
                  <a:pt x="641279" y="578398"/>
                </a:cubicBezTo>
                <a:cubicBezTo>
                  <a:pt x="604954" y="579795"/>
                  <a:pt x="568575" y="580172"/>
                  <a:pt x="532304" y="582590"/>
                </a:cubicBezTo>
                <a:cubicBezTo>
                  <a:pt x="482901" y="585884"/>
                  <a:pt x="560775" y="593243"/>
                  <a:pt x="486199" y="582590"/>
                </a:cubicBezTo>
                <a:cubicBezTo>
                  <a:pt x="484802" y="575604"/>
                  <a:pt x="483735" y="568544"/>
                  <a:pt x="482007" y="561633"/>
                </a:cubicBezTo>
                <a:cubicBezTo>
                  <a:pt x="480935" y="557347"/>
                  <a:pt x="477816" y="553477"/>
                  <a:pt x="477816" y="549059"/>
                </a:cubicBezTo>
                <a:cubicBezTo>
                  <a:pt x="477816" y="533628"/>
                  <a:pt x="474691" y="516542"/>
                  <a:pt x="482007" y="502955"/>
                </a:cubicBezTo>
                <a:cubicBezTo>
                  <a:pt x="486196" y="495175"/>
                  <a:pt x="498328" y="494956"/>
                  <a:pt x="507156" y="494572"/>
                </a:cubicBezTo>
                <a:lnTo>
                  <a:pt x="603557" y="490381"/>
                </a:lnTo>
                <a:cubicBezTo>
                  <a:pt x="625654" y="483016"/>
                  <a:pt x="607775" y="491058"/>
                  <a:pt x="628705" y="473616"/>
                </a:cubicBezTo>
                <a:cubicBezTo>
                  <a:pt x="639540" y="464587"/>
                  <a:pt x="641250" y="465243"/>
                  <a:pt x="653854" y="461042"/>
                </a:cubicBezTo>
                <a:cubicBezTo>
                  <a:pt x="659442" y="452659"/>
                  <a:pt x="667433" y="445452"/>
                  <a:pt x="670619" y="435894"/>
                </a:cubicBezTo>
                <a:cubicBezTo>
                  <a:pt x="684104" y="395437"/>
                  <a:pt x="662485" y="458321"/>
                  <a:pt x="683193" y="406555"/>
                </a:cubicBezTo>
                <a:cubicBezTo>
                  <a:pt x="686475" y="398351"/>
                  <a:pt x="688782" y="389790"/>
                  <a:pt x="691576" y="381408"/>
                </a:cubicBezTo>
                <a:lnTo>
                  <a:pt x="695767" y="368834"/>
                </a:lnTo>
                <a:cubicBezTo>
                  <a:pt x="694370" y="287802"/>
                  <a:pt x="693737" y="206754"/>
                  <a:pt x="691576" y="125739"/>
                </a:cubicBezTo>
                <a:cubicBezTo>
                  <a:pt x="690942" y="101956"/>
                  <a:pt x="690461" y="78079"/>
                  <a:pt x="687384" y="54487"/>
                </a:cubicBezTo>
                <a:cubicBezTo>
                  <a:pt x="686915" y="50889"/>
                  <a:pt x="678484" y="21681"/>
                  <a:pt x="670619" y="16765"/>
                </a:cubicBezTo>
                <a:cubicBezTo>
                  <a:pt x="663126" y="12082"/>
                  <a:pt x="653854" y="11177"/>
                  <a:pt x="645471" y="8383"/>
                </a:cubicBezTo>
                <a:cubicBezTo>
                  <a:pt x="624828" y="1502"/>
                  <a:pt x="637268" y="4919"/>
                  <a:pt x="607748" y="0"/>
                </a:cubicBezTo>
                <a:cubicBezTo>
                  <a:pt x="579806" y="1397"/>
                  <a:pt x="551793" y="1767"/>
                  <a:pt x="523921" y="4191"/>
                </a:cubicBezTo>
                <a:cubicBezTo>
                  <a:pt x="519519" y="4574"/>
                  <a:pt x="515679" y="7517"/>
                  <a:pt x="511347" y="8383"/>
                </a:cubicBezTo>
                <a:cubicBezTo>
                  <a:pt x="494680" y="11716"/>
                  <a:pt x="461050" y="16765"/>
                  <a:pt x="461050" y="16765"/>
                </a:cubicBezTo>
                <a:cubicBezTo>
                  <a:pt x="456859" y="18162"/>
                  <a:pt x="452724" y="19743"/>
                  <a:pt x="448476" y="20957"/>
                </a:cubicBezTo>
                <a:cubicBezTo>
                  <a:pt x="442937" y="22540"/>
                  <a:pt x="437006" y="22879"/>
                  <a:pt x="431711" y="25148"/>
                </a:cubicBezTo>
                <a:cubicBezTo>
                  <a:pt x="427081" y="27132"/>
                  <a:pt x="423642" y="31277"/>
                  <a:pt x="419137" y="33530"/>
                </a:cubicBezTo>
                <a:cubicBezTo>
                  <a:pt x="415185" y="35506"/>
                  <a:pt x="410754" y="36325"/>
                  <a:pt x="406563" y="37722"/>
                </a:cubicBezTo>
                <a:cubicBezTo>
                  <a:pt x="404466" y="81757"/>
                  <a:pt x="403152" y="131284"/>
                  <a:pt x="398180" y="176034"/>
                </a:cubicBezTo>
                <a:cubicBezTo>
                  <a:pt x="397242" y="184480"/>
                  <a:pt x="395386" y="192799"/>
                  <a:pt x="393989" y="201182"/>
                </a:cubicBezTo>
                <a:cubicBezTo>
                  <a:pt x="314827" y="193643"/>
                  <a:pt x="313305" y="220569"/>
                  <a:pt x="301778" y="180226"/>
                </a:cubicBezTo>
                <a:cubicBezTo>
                  <a:pt x="300195" y="174687"/>
                  <a:pt x="298984" y="169049"/>
                  <a:pt x="297587" y="163460"/>
                </a:cubicBezTo>
                <a:cubicBezTo>
                  <a:pt x="296190" y="125739"/>
                  <a:pt x="295826" y="87965"/>
                  <a:pt x="293396" y="50296"/>
                </a:cubicBezTo>
                <a:cubicBezTo>
                  <a:pt x="293025" y="44547"/>
                  <a:pt x="291780" y="38683"/>
                  <a:pt x="289204" y="33530"/>
                </a:cubicBezTo>
                <a:cubicBezTo>
                  <a:pt x="280876" y="16875"/>
                  <a:pt x="277221" y="6233"/>
                  <a:pt x="259865" y="4191"/>
                </a:cubicBezTo>
                <a:cubicBezTo>
                  <a:pt x="240389" y="1900"/>
                  <a:pt x="220745" y="1397"/>
                  <a:pt x="201185" y="0"/>
                </a:cubicBezTo>
                <a:cubicBezTo>
                  <a:pt x="145300" y="1397"/>
                  <a:pt x="89375" y="1653"/>
                  <a:pt x="33531" y="4191"/>
                </a:cubicBezTo>
                <a:cubicBezTo>
                  <a:pt x="27776" y="4453"/>
                  <a:pt x="20514" y="4009"/>
                  <a:pt x="16765" y="8383"/>
                </a:cubicBezTo>
                <a:cubicBezTo>
                  <a:pt x="11015" y="15092"/>
                  <a:pt x="11176" y="25148"/>
                  <a:pt x="8382" y="33530"/>
                </a:cubicBezTo>
                <a:cubicBezTo>
                  <a:pt x="1505" y="54162"/>
                  <a:pt x="4916" y="41755"/>
                  <a:pt x="0" y="71252"/>
                </a:cubicBezTo>
                <a:cubicBezTo>
                  <a:pt x="1397" y="103385"/>
                  <a:pt x="1815" y="135576"/>
                  <a:pt x="4191" y="167652"/>
                </a:cubicBezTo>
                <a:cubicBezTo>
                  <a:pt x="4616" y="173397"/>
                  <a:pt x="7252" y="178769"/>
                  <a:pt x="8382" y="184417"/>
                </a:cubicBezTo>
                <a:cubicBezTo>
                  <a:pt x="10049" y="192750"/>
                  <a:pt x="11177" y="201182"/>
                  <a:pt x="12574" y="209565"/>
                </a:cubicBezTo>
                <a:cubicBezTo>
                  <a:pt x="11177" y="241698"/>
                  <a:pt x="10595" y="273877"/>
                  <a:pt x="8382" y="305964"/>
                </a:cubicBezTo>
                <a:cubicBezTo>
                  <a:pt x="7797" y="314442"/>
                  <a:pt x="4191" y="322614"/>
                  <a:pt x="4191" y="331112"/>
                </a:cubicBezTo>
                <a:cubicBezTo>
                  <a:pt x="4191" y="356298"/>
                  <a:pt x="6102" y="381472"/>
                  <a:pt x="8382" y="406555"/>
                </a:cubicBezTo>
                <a:cubicBezTo>
                  <a:pt x="8904" y="412292"/>
                  <a:pt x="10305" y="418025"/>
                  <a:pt x="12574" y="423320"/>
                </a:cubicBezTo>
                <a:cubicBezTo>
                  <a:pt x="18862" y="437991"/>
                  <a:pt x="32131" y="445674"/>
                  <a:pt x="46105" y="452660"/>
                </a:cubicBezTo>
                <a:cubicBezTo>
                  <a:pt x="51693" y="455454"/>
                  <a:pt x="57445" y="457942"/>
                  <a:pt x="62870" y="461042"/>
                </a:cubicBezTo>
                <a:cubicBezTo>
                  <a:pt x="67244" y="463541"/>
                  <a:pt x="70841" y="467379"/>
                  <a:pt x="75444" y="469425"/>
                </a:cubicBezTo>
                <a:cubicBezTo>
                  <a:pt x="121809" y="490031"/>
                  <a:pt x="170876" y="480231"/>
                  <a:pt x="222142" y="481999"/>
                </a:cubicBezTo>
                <a:cubicBezTo>
                  <a:pt x="224936" y="487587"/>
                  <a:pt x="230158" y="492527"/>
                  <a:pt x="230525" y="498764"/>
                </a:cubicBezTo>
                <a:cubicBezTo>
                  <a:pt x="230989" y="506653"/>
                  <a:pt x="230884" y="548340"/>
                  <a:pt x="222142" y="565824"/>
                </a:cubicBezTo>
                <a:cubicBezTo>
                  <a:pt x="219889" y="570329"/>
                  <a:pt x="217551" y="575081"/>
                  <a:pt x="213760" y="578398"/>
                </a:cubicBezTo>
                <a:cubicBezTo>
                  <a:pt x="206178" y="585032"/>
                  <a:pt x="188611" y="595163"/>
                  <a:pt x="188611" y="595163"/>
                </a:cubicBezTo>
                <a:cubicBezTo>
                  <a:pt x="170449" y="593766"/>
                  <a:pt x="151725" y="595665"/>
                  <a:pt x="134124" y="590972"/>
                </a:cubicBezTo>
                <a:cubicBezTo>
                  <a:pt x="129257" y="589674"/>
                  <a:pt x="130748" y="578954"/>
                  <a:pt x="125741" y="578398"/>
                </a:cubicBezTo>
                <a:cubicBezTo>
                  <a:pt x="103480" y="575925"/>
                  <a:pt x="81033" y="581193"/>
                  <a:pt x="58679" y="582590"/>
                </a:cubicBezTo>
                <a:cubicBezTo>
                  <a:pt x="54488" y="583987"/>
                  <a:pt x="49555" y="584021"/>
                  <a:pt x="46105" y="586781"/>
                </a:cubicBezTo>
                <a:cubicBezTo>
                  <a:pt x="31969" y="598089"/>
                  <a:pt x="42211" y="598910"/>
                  <a:pt x="33531" y="611929"/>
                </a:cubicBezTo>
                <a:cubicBezTo>
                  <a:pt x="30243" y="616861"/>
                  <a:pt x="25148" y="620311"/>
                  <a:pt x="20956" y="624502"/>
                </a:cubicBezTo>
                <a:lnTo>
                  <a:pt x="20956" y="645459"/>
                </a:lnTo>
                <a:close/>
              </a:path>
            </a:pathLst>
          </a:custGeom>
          <a:noFill/>
          <a:ln w="19050" cmpd="sng">
            <a:gradFill flip="none" rotWithShape="1">
              <a:gsLst>
                <a:gs pos="0">
                  <a:srgbClr val="FF0000"/>
                </a:gs>
                <a:gs pos="100000">
                  <a:srgbClr val="0000FF"/>
                </a:gs>
                <a:gs pos="50000">
                  <a:srgbClr val="00FF00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350952" y="2204864"/>
            <a:ext cx="18295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000" dirty="0" smtClean="0">
                <a:latin typeface="Calibri"/>
                <a:cs typeface="Calibri"/>
              </a:rPr>
              <a:t>( - ) Initial configurations</a:t>
            </a:r>
          </a:p>
          <a:p>
            <a:pPr>
              <a:buNone/>
            </a:pPr>
            <a:r>
              <a:rPr lang="en-US" sz="1000" dirty="0" smtClean="0">
                <a:latin typeface="Calibri"/>
                <a:cs typeface="Calibri"/>
              </a:rPr>
              <a:t>(</a:t>
            </a:r>
            <a:r>
              <a:rPr lang="en-US" sz="1000" dirty="0"/>
              <a:t>▼</a:t>
            </a:r>
            <a:r>
              <a:rPr lang="en-US" sz="1000" dirty="0" smtClean="0">
                <a:latin typeface="Calibri"/>
                <a:cs typeface="Calibri"/>
              </a:rPr>
              <a:t>) Equilibrated configurations</a:t>
            </a: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6588224" y="6485274"/>
            <a:ext cx="26642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800" dirty="0" smtClean="0">
                <a:latin typeface="Calibri"/>
                <a:cs typeface="Calibri"/>
              </a:rPr>
              <a:t>AR &amp; </a:t>
            </a:r>
            <a:r>
              <a:rPr lang="it-IT" sz="1800" dirty="0" err="1" smtClean="0">
                <a:latin typeface="Calibri"/>
                <a:cs typeface="Calibri"/>
              </a:rPr>
              <a:t>Everaers</a:t>
            </a:r>
            <a:r>
              <a:rPr lang="it-IT" sz="1800" dirty="0" smtClean="0">
                <a:latin typeface="Calibri"/>
                <a:cs typeface="Calibri"/>
              </a:rPr>
              <a:t>, PRL (2014)</a:t>
            </a:r>
          </a:p>
        </p:txBody>
      </p:sp>
    </p:spTree>
    <p:extLst>
      <p:ext uri="{BB962C8B-B14F-4D97-AF65-F5344CB8AC3E}">
        <p14:creationId xmlns:p14="http://schemas.microsoft.com/office/powerpoint/2010/main" val="604765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VLatticeAnimal_R2L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556" y="3555743"/>
            <a:ext cx="5390644" cy="69761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9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The model: Interacting Lattice Trees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124" y="3764179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b="1" dirty="0" smtClean="0">
                <a:latin typeface="Calibri"/>
                <a:cs typeface="Calibri"/>
              </a:rPr>
              <a:t>Comparison to MD results up to ~10Mbp</a:t>
            </a:r>
          </a:p>
          <a:p>
            <a:pPr marL="0" indent="0">
              <a:buNone/>
            </a:pPr>
            <a:r>
              <a:rPr lang="en-US" sz="1100" b="1" dirty="0" smtClean="0">
                <a:latin typeface="Calibri"/>
                <a:cs typeface="Calibri"/>
              </a:rPr>
              <a:t>Successful construction of equilibrated configurations</a:t>
            </a:r>
            <a:endParaRPr lang="en-US" sz="1100" b="1" dirty="0">
              <a:latin typeface="Calibri"/>
              <a:cs typeface="Calibri"/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TextBox 7"/>
          <p:cNvSpPr txBox="1"/>
          <p:nvPr/>
        </p:nvSpPr>
        <p:spPr>
          <a:xfrm>
            <a:off x="5436096" y="3356992"/>
            <a:ext cx="3025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Benchmarking the protocol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090" y="942469"/>
            <a:ext cx="2591749" cy="229944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887616" y="2492722"/>
            <a:ext cx="1282913" cy="358029"/>
          </a:xfrm>
          <a:prstGeom prst="ellipse">
            <a:avLst/>
          </a:prstGeom>
          <a:solidFill>
            <a:srgbClr val="008000">
              <a:alpha val="30000"/>
            </a:srgbClr>
          </a:solidFill>
          <a:ln w="381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6"/>
            <a:endCxn id="12" idx="1"/>
          </p:cNvCxnSpPr>
          <p:nvPr/>
        </p:nvCxnSpPr>
        <p:spPr>
          <a:xfrm flipV="1">
            <a:off x="5170529" y="1965177"/>
            <a:ext cx="811050" cy="70656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981579" y="1772816"/>
            <a:ext cx="327094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900" b="1" dirty="0" smtClean="0">
                <a:solidFill>
                  <a:srgbClr val="008000"/>
                </a:solidFill>
                <a:latin typeface="Calibri"/>
                <a:cs typeface="Calibri"/>
              </a:rPr>
              <a:t>Excluded volume interactions</a:t>
            </a:r>
            <a:endParaRPr lang="en-US" sz="19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704029"/>
              </p:ext>
            </p:extLst>
          </p:nvPr>
        </p:nvGraphicFramePr>
        <p:xfrm>
          <a:off x="4533118" y="3808974"/>
          <a:ext cx="4503378" cy="201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126"/>
                <a:gridCol w="1501126"/>
                <a:gridCol w="1501126"/>
              </a:tblGrid>
              <a:tr h="55653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/>
                          <a:cs typeface="Calibri"/>
                        </a:rPr>
                        <a:t>Equilibration</a:t>
                      </a:r>
                      <a:r>
                        <a:rPr lang="en-US" sz="1300" baseline="0" dirty="0" smtClean="0">
                          <a:latin typeface="Calibri"/>
                          <a:cs typeface="Calibri"/>
                        </a:rPr>
                        <a:t> time (MD) [</a:t>
                      </a:r>
                      <a:r>
                        <a:rPr lang="en-US" sz="1300" baseline="0" dirty="0" err="1" smtClean="0">
                          <a:latin typeface="Calibri"/>
                          <a:cs typeface="Calibri"/>
                        </a:rPr>
                        <a:t>secs</a:t>
                      </a:r>
                      <a:r>
                        <a:rPr lang="en-US" sz="1300" baseline="0" dirty="0" smtClean="0">
                          <a:latin typeface="Calibri"/>
                          <a:cs typeface="Calibri"/>
                        </a:rPr>
                        <a:t>]</a:t>
                      </a:r>
                      <a:endParaRPr lang="en-US" sz="13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/>
                          <a:cs typeface="Calibri"/>
                        </a:rPr>
                        <a:t>Equilibration time (MC) [</a:t>
                      </a:r>
                      <a:r>
                        <a:rPr lang="en-US" sz="1300" dirty="0" err="1" smtClean="0">
                          <a:latin typeface="Calibri"/>
                          <a:cs typeface="Calibri"/>
                        </a:rPr>
                        <a:t>secs</a:t>
                      </a:r>
                      <a:r>
                        <a:rPr lang="en-US" sz="1300" dirty="0" smtClean="0">
                          <a:latin typeface="Calibri"/>
                          <a:cs typeface="Calibri"/>
                        </a:rPr>
                        <a:t>]</a:t>
                      </a:r>
                      <a:endParaRPr lang="en-US" sz="13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/>
                          <a:cs typeface="Calibri"/>
                        </a:rPr>
                        <a:t>Performance gain</a:t>
                      </a:r>
                      <a:endParaRPr lang="en-US" sz="13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18021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6.5 x 10</a:t>
                      </a:r>
                      <a:r>
                        <a:rPr lang="en-US" b="1" i="0" baseline="3000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lang="en-US" b="1" i="0" baseline="3000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3.4 x 10</a:t>
                      </a:r>
                      <a:r>
                        <a:rPr lang="en-US" b="1" i="0" baseline="3000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 x 10</a:t>
                      </a:r>
                      <a:r>
                        <a:rPr lang="en-US" b="1" i="0" baseline="3000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+4</a:t>
                      </a:r>
                      <a:endParaRPr lang="en-US" b="1" i="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18021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2.8 x 10</a:t>
                      </a:r>
                      <a:r>
                        <a:rPr lang="en-US" b="1" i="0" baseline="3000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+3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7.0 x 10</a:t>
                      </a:r>
                      <a:r>
                        <a:rPr lang="en-US" b="1" i="0" baseline="3000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4 x 10</a:t>
                      </a:r>
                      <a:r>
                        <a:rPr lang="en-US" b="1" i="0" baseline="3000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+4</a:t>
                      </a:r>
                      <a:endParaRPr lang="en-US" b="1" i="0" dirty="0" smtClean="0">
                        <a:solidFill>
                          <a:srgbClr val="00FF0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18021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1.4 x 10</a:t>
                      </a:r>
                      <a:r>
                        <a:rPr lang="en-US" b="1" i="0" baseline="3000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+5</a:t>
                      </a:r>
                      <a:endParaRPr lang="en-US" b="1" i="0" baseline="30000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6.4 x 10</a:t>
                      </a:r>
                      <a:r>
                        <a:rPr lang="en-US" b="1" i="0" baseline="3000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-1</a:t>
                      </a:r>
                      <a:endParaRPr lang="en-US" b="1" i="0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2 x 10</a:t>
                      </a:r>
                      <a:r>
                        <a:rPr lang="en-US" b="1" i="0" baseline="3000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+5</a:t>
                      </a:r>
                      <a:endParaRPr lang="en-US" b="1" i="0" dirty="0" smtClean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18021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3.8 x 10</a:t>
                      </a:r>
                      <a:r>
                        <a:rPr lang="en-US" b="1" i="0" baseline="3000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+7</a:t>
                      </a:r>
                      <a:endParaRPr lang="en-US" b="1" i="0" baseline="30000" dirty="0">
                        <a:solidFill>
                          <a:srgbClr val="00FF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1.0 x 10</a:t>
                      </a:r>
                      <a:r>
                        <a:rPr lang="en-US" b="1" i="0" baseline="3000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lang="en-US" b="1" i="0" dirty="0">
                        <a:solidFill>
                          <a:srgbClr val="00FF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4 x 10</a:t>
                      </a:r>
                      <a:r>
                        <a:rPr lang="en-US" b="1" i="0" baseline="3000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+6</a:t>
                      </a:r>
                      <a:endParaRPr lang="en-US" b="1" i="0" dirty="0" smtClean="0">
                        <a:solidFill>
                          <a:srgbClr val="00FF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6588224" y="6485274"/>
            <a:ext cx="26642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800" dirty="0" smtClean="0">
                <a:latin typeface="Calibri"/>
                <a:cs typeface="Calibri"/>
              </a:rPr>
              <a:t>AR &amp; </a:t>
            </a:r>
            <a:r>
              <a:rPr lang="it-IT" sz="1800" dirty="0" err="1" smtClean="0">
                <a:latin typeface="Calibri"/>
                <a:cs typeface="Calibri"/>
              </a:rPr>
              <a:t>Everaers</a:t>
            </a:r>
            <a:r>
              <a:rPr lang="it-IT" sz="1800" dirty="0" smtClean="0">
                <a:latin typeface="Calibri"/>
                <a:cs typeface="Calibri"/>
              </a:rPr>
              <a:t>, PRL (2014)</a:t>
            </a:r>
          </a:p>
        </p:txBody>
      </p:sp>
    </p:spTree>
    <p:extLst>
      <p:ext uri="{BB962C8B-B14F-4D97-AF65-F5344CB8AC3E}">
        <p14:creationId xmlns:p14="http://schemas.microsoft.com/office/powerpoint/2010/main" val="3063987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BPribbon.dump.100000_VMD.tg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45" y="1160862"/>
            <a:ext cx="4576011" cy="4212354"/>
          </a:xfrm>
          <a:prstGeom prst="rect">
            <a:avLst/>
          </a:prstGeom>
        </p:spPr>
      </p:pic>
      <p:pic>
        <p:nvPicPr>
          <p:cNvPr id="28" name="Picture 2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026" y="5660568"/>
            <a:ext cx="4830254" cy="31574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-27384"/>
            <a:ext cx="7772400" cy="1143000"/>
          </a:xfrm>
        </p:spPr>
        <p:txBody>
          <a:bodyPr>
            <a:normAutofit/>
          </a:bodyPr>
          <a:lstStyle/>
          <a:p>
            <a:r>
              <a:rPr lang="en-US" sz="3800" dirty="0" smtClean="0">
                <a:latin typeface="Calibri"/>
                <a:cs typeface="Calibri"/>
              </a:rPr>
              <a:t>Well-equilibrated samples of BIG rings</a:t>
            </a:r>
            <a:endParaRPr lang="en-US" sz="3800" dirty="0">
              <a:latin typeface="Calibri"/>
              <a:cs typeface="Calibri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588224" y="6485274"/>
            <a:ext cx="26642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800" dirty="0" smtClean="0">
                <a:latin typeface="Calibri"/>
                <a:cs typeface="Calibri"/>
              </a:rPr>
              <a:t>AR &amp; </a:t>
            </a:r>
            <a:r>
              <a:rPr lang="it-IT" sz="1800" dirty="0" err="1" smtClean="0">
                <a:latin typeface="Calibri"/>
                <a:cs typeface="Calibri"/>
              </a:rPr>
              <a:t>Everaers</a:t>
            </a:r>
            <a:r>
              <a:rPr lang="it-IT" sz="1800" dirty="0" smtClean="0">
                <a:latin typeface="Calibri"/>
                <a:cs typeface="Calibri"/>
              </a:rPr>
              <a:t>, PRL (2014)</a:t>
            </a:r>
          </a:p>
        </p:txBody>
      </p:sp>
    </p:spTree>
    <p:extLst>
      <p:ext uri="{BB962C8B-B14F-4D97-AF65-F5344CB8AC3E}">
        <p14:creationId xmlns:p14="http://schemas.microsoft.com/office/powerpoint/2010/main" val="48742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Outline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600201"/>
            <a:ext cx="8490271" cy="406104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alibri"/>
                <a:cs typeface="Calibri"/>
              </a:rPr>
              <a:t>Efficient multi-scale computational scheme for ring polymers in concentrated solutions and melt</a:t>
            </a:r>
          </a:p>
          <a:p>
            <a:endParaRPr lang="en-US" sz="2800" dirty="0" smtClean="0">
              <a:latin typeface="Calibri"/>
              <a:cs typeface="Calibri"/>
            </a:endParaRPr>
          </a:p>
          <a:p>
            <a:r>
              <a:rPr lang="en-US" sz="2800" dirty="0" smtClean="0">
                <a:latin typeface="Calibri"/>
                <a:cs typeface="Calibri"/>
              </a:rPr>
              <a:t>From ring polymers to chromosomes</a:t>
            </a:r>
          </a:p>
        </p:txBody>
      </p:sp>
    </p:spTree>
    <p:extLst>
      <p:ext uri="{BB962C8B-B14F-4D97-AF65-F5344CB8AC3E}">
        <p14:creationId xmlns:p14="http://schemas.microsoft.com/office/powerpoint/2010/main" val="365222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45" name="Straight Connector 44"/>
          <p:cNvCxnSpPr/>
          <p:nvPr/>
        </p:nvCxnSpPr>
        <p:spPr bwMode="auto">
          <a:xfrm>
            <a:off x="25152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/>
          <p:cNvCxnSpPr/>
          <p:nvPr/>
        </p:nvCxnSpPr>
        <p:spPr bwMode="auto">
          <a:xfrm>
            <a:off x="1683296" y="3996680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>
            <a:off x="1700064" y="4013448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>
            <a:off x="3123456" y="2636912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 bwMode="auto">
          <a:xfrm>
            <a:off x="313184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3131840" y="5373216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Connector 50"/>
          <p:cNvCxnSpPr/>
          <p:nvPr/>
        </p:nvCxnSpPr>
        <p:spPr bwMode="auto">
          <a:xfrm>
            <a:off x="313184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>
            <a:off x="457200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/>
          <p:cNvCxnSpPr/>
          <p:nvPr/>
        </p:nvCxnSpPr>
        <p:spPr bwMode="auto">
          <a:xfrm>
            <a:off x="457200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>
            <a:off x="457200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>
            <a:off x="601216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TextBox 55"/>
          <p:cNvSpPr txBox="1"/>
          <p:nvPr/>
        </p:nvSpPr>
        <p:spPr>
          <a:xfrm>
            <a:off x="107504" y="6207695"/>
            <a:ext cx="2703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>
                <a:latin typeface="Calibri"/>
                <a:cs typeface="Calibri"/>
              </a:rPr>
              <a:t>N+1 nodes, N bonds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Structure of </a:t>
            </a:r>
            <a:r>
              <a:rPr lang="en-US" dirty="0" err="1" smtClean="0">
                <a:latin typeface="Calibri"/>
                <a:cs typeface="Calibri"/>
              </a:rPr>
              <a:t>rbp’s</a:t>
            </a:r>
            <a:r>
              <a:rPr lang="en-US" dirty="0" smtClean="0">
                <a:latin typeface="Calibri"/>
                <a:cs typeface="Calibri"/>
              </a:rPr>
              <a:t>: critical exponents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7269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Structure of </a:t>
            </a:r>
            <a:r>
              <a:rPr lang="en-US" dirty="0" err="1" smtClean="0">
                <a:latin typeface="Calibri"/>
                <a:cs typeface="Calibri"/>
              </a:rPr>
              <a:t>rbp’s</a:t>
            </a:r>
            <a:r>
              <a:rPr lang="en-US" dirty="0" smtClean="0">
                <a:latin typeface="Calibri"/>
                <a:cs typeface="Calibri"/>
              </a:rPr>
              <a:t>: critical exponents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28" name="Straight Connector 27"/>
          <p:cNvCxnSpPr/>
          <p:nvPr/>
        </p:nvCxnSpPr>
        <p:spPr bwMode="auto">
          <a:xfrm>
            <a:off x="25152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>
            <a:off x="1683296" y="3996680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>
            <a:off x="1700064" y="4013448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>
            <a:off x="3123456" y="2636912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>
            <a:off x="313184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3131840" y="5373216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>
            <a:off x="313184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457200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457200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>
            <a:off x="457200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>
            <a:off x="601216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107504" y="6207695"/>
            <a:ext cx="2703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>
                <a:latin typeface="Calibri"/>
                <a:cs typeface="Calibri"/>
              </a:rPr>
              <a:t>N+1 nodes, N bonds</a:t>
            </a: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251520" y="4005064"/>
            <a:ext cx="7200800" cy="1368152"/>
          </a:xfrm>
          <a:prstGeom prst="straightConnector1">
            <a:avLst/>
          </a:prstGeom>
          <a:noFill/>
          <a:ln w="38100" cap="flat" cmpd="sng" algn="ctr">
            <a:solidFill>
              <a:srgbClr val="00C1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5580112" y="4243154"/>
            <a:ext cx="8986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000" b="1" i="1" dirty="0" smtClean="0">
                <a:solidFill>
                  <a:srgbClr val="00C100"/>
                </a:solidFill>
                <a:latin typeface="Calibri"/>
                <a:cs typeface="Calibri"/>
              </a:rPr>
              <a:t>R</a:t>
            </a:r>
            <a:r>
              <a:rPr lang="en-US" sz="3000" b="1" dirty="0" smtClean="0">
                <a:solidFill>
                  <a:srgbClr val="00C100"/>
                </a:solidFill>
                <a:latin typeface="Calibri"/>
                <a:cs typeface="Calibri"/>
              </a:rPr>
              <a:t>(</a:t>
            </a:r>
            <a:r>
              <a:rPr lang="en-US" sz="3000" b="1" i="1" dirty="0" smtClean="0">
                <a:solidFill>
                  <a:srgbClr val="00C100"/>
                </a:solidFill>
                <a:latin typeface="Calibri"/>
                <a:cs typeface="Calibri"/>
              </a:rPr>
              <a:t>L</a:t>
            </a:r>
            <a:r>
              <a:rPr lang="en-US" sz="3000" b="1" dirty="0" smtClean="0">
                <a:solidFill>
                  <a:srgbClr val="00C100"/>
                </a:solidFill>
                <a:latin typeface="Calibri"/>
                <a:cs typeface="Calibri"/>
              </a:rPr>
              <a:t>)</a:t>
            </a:r>
            <a:endParaRPr lang="en-US" sz="3000" b="1" i="1" dirty="0">
              <a:solidFill>
                <a:srgbClr val="00C100"/>
              </a:solidFill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77736" y="3451066"/>
            <a:ext cx="4423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000" b="1" i="1" dirty="0">
                <a:solidFill>
                  <a:srgbClr val="FF0000"/>
                </a:solidFill>
                <a:latin typeface="Calibri"/>
                <a:cs typeface="Calibri"/>
              </a:rPr>
              <a:t>L</a:t>
            </a: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8820472" cy="143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11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Generalized Flory Theory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28" name="Straight Connector 27"/>
          <p:cNvCxnSpPr/>
          <p:nvPr/>
        </p:nvCxnSpPr>
        <p:spPr bwMode="auto">
          <a:xfrm>
            <a:off x="25152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>
            <a:off x="1683296" y="3996680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>
            <a:off x="1700064" y="4013448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>
            <a:off x="3123456" y="2636912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>
            <a:off x="313184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3131840" y="5373216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>
            <a:off x="313184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457200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457200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>
            <a:off x="457200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>
            <a:off x="601216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107504" y="6207695"/>
            <a:ext cx="2703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>
                <a:latin typeface="Calibri"/>
                <a:cs typeface="Calibri"/>
              </a:rPr>
              <a:t>N+1 nodes, N bonds</a:t>
            </a: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251520" y="4005064"/>
            <a:ext cx="7200800" cy="1368152"/>
          </a:xfrm>
          <a:prstGeom prst="straightConnector1">
            <a:avLst/>
          </a:prstGeom>
          <a:noFill/>
          <a:ln w="38100" cap="flat" cmpd="sng" algn="ctr">
            <a:solidFill>
              <a:srgbClr val="00C1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8424936" cy="15841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777736" y="3451066"/>
            <a:ext cx="4423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000" b="1" i="1" dirty="0">
                <a:solidFill>
                  <a:srgbClr val="FF0000"/>
                </a:solidFill>
                <a:latin typeface="Calibri"/>
                <a:cs typeface="Calibri"/>
              </a:rPr>
              <a:t>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-21802826" y="2571523"/>
            <a:ext cx="30914431" cy="929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None/>
            </a:pPr>
            <a:r>
              <a:rPr lang="en-US" sz="1600" dirty="0" smtClean="0">
                <a:latin typeface="Calibri"/>
                <a:cs typeface="Calibri"/>
              </a:rPr>
              <a:t>Isaacson &amp; </a:t>
            </a:r>
            <a:r>
              <a:rPr lang="en-US" sz="1600" dirty="0" err="1" smtClean="0">
                <a:latin typeface="Calibri"/>
                <a:cs typeface="Calibri"/>
              </a:rPr>
              <a:t>Lubensky</a:t>
            </a:r>
            <a:r>
              <a:rPr lang="en-US" sz="1600" dirty="0" smtClean="0">
                <a:latin typeface="Calibri"/>
                <a:cs typeface="Calibri"/>
              </a:rPr>
              <a:t>, J Physique </a:t>
            </a:r>
            <a:r>
              <a:rPr lang="en-US" sz="1600" dirty="0" err="1" smtClean="0">
                <a:latin typeface="Calibri"/>
                <a:cs typeface="Calibri"/>
              </a:rPr>
              <a:t>Lettres</a:t>
            </a:r>
            <a:r>
              <a:rPr lang="en-US" sz="1600" dirty="0" smtClean="0">
                <a:latin typeface="Calibri"/>
                <a:cs typeface="Calibri"/>
              </a:rPr>
              <a:t> (1980)</a:t>
            </a:r>
            <a:endParaRPr lang="en-US" sz="1600" dirty="0">
              <a:latin typeface="Calibri"/>
              <a:cs typeface="Calibri"/>
            </a:endParaRPr>
          </a:p>
          <a:p>
            <a:pPr algn="r">
              <a:buNone/>
            </a:pPr>
            <a:r>
              <a:rPr lang="en-US" sz="1600" dirty="0" err="1" smtClean="0">
                <a:latin typeface="Calibri"/>
                <a:cs typeface="Calibri"/>
              </a:rPr>
              <a:t>Gutin</a:t>
            </a:r>
            <a:r>
              <a:rPr lang="en-US" sz="1600" dirty="0" smtClean="0">
                <a:latin typeface="Calibri"/>
                <a:cs typeface="Calibri"/>
              </a:rPr>
              <a:t>, </a:t>
            </a:r>
            <a:r>
              <a:rPr lang="en-US" sz="1600" dirty="0" err="1" smtClean="0">
                <a:latin typeface="Calibri"/>
                <a:cs typeface="Calibri"/>
              </a:rPr>
              <a:t>Grosberg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smtClean="0">
                <a:latin typeface="Calibri"/>
                <a:cs typeface="Calibri"/>
              </a:rPr>
              <a:t>&amp; </a:t>
            </a:r>
            <a:r>
              <a:rPr lang="en-US" sz="1600" dirty="0" err="1" smtClean="0">
                <a:latin typeface="Calibri"/>
                <a:cs typeface="Calibri"/>
              </a:rPr>
              <a:t>Shakhnovic</a:t>
            </a:r>
            <a:r>
              <a:rPr lang="en-US" sz="1600" dirty="0" smtClean="0">
                <a:latin typeface="Calibri"/>
                <a:cs typeface="Calibri"/>
              </a:rPr>
              <a:t>, Macromolecules (1993)</a:t>
            </a:r>
          </a:p>
          <a:p>
            <a:pPr algn="r">
              <a:buNone/>
            </a:pPr>
            <a:r>
              <a:rPr lang="en-US" sz="1600" dirty="0" err="1" smtClean="0">
                <a:latin typeface="Calibri"/>
                <a:cs typeface="Calibri"/>
              </a:rPr>
              <a:t>Everaers</a:t>
            </a:r>
            <a:r>
              <a:rPr lang="en-US" sz="1600" dirty="0" smtClean="0">
                <a:latin typeface="Calibri"/>
                <a:cs typeface="Calibri"/>
              </a:rPr>
              <a:t>, </a:t>
            </a:r>
            <a:r>
              <a:rPr lang="en-US" sz="1600" dirty="0" err="1" smtClean="0">
                <a:latin typeface="Calibri"/>
                <a:cs typeface="Calibri"/>
              </a:rPr>
              <a:t>Grosberg</a:t>
            </a:r>
            <a:r>
              <a:rPr lang="en-US" sz="1600" dirty="0" smtClean="0">
                <a:latin typeface="Calibri"/>
                <a:cs typeface="Calibri"/>
              </a:rPr>
              <a:t>, Rubinstein &amp; AR, Soft Matter (2017)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80112" y="4243154"/>
            <a:ext cx="8986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000" b="1" i="1" dirty="0" smtClean="0">
                <a:solidFill>
                  <a:srgbClr val="00C100"/>
                </a:solidFill>
                <a:latin typeface="Calibri"/>
                <a:cs typeface="Calibri"/>
              </a:rPr>
              <a:t>R</a:t>
            </a:r>
            <a:r>
              <a:rPr lang="en-US" sz="3000" b="1" dirty="0" smtClean="0">
                <a:solidFill>
                  <a:srgbClr val="00C100"/>
                </a:solidFill>
                <a:latin typeface="Calibri"/>
                <a:cs typeface="Calibri"/>
              </a:rPr>
              <a:t>(</a:t>
            </a:r>
            <a:r>
              <a:rPr lang="en-US" sz="3000" b="1" i="1" dirty="0" smtClean="0">
                <a:solidFill>
                  <a:srgbClr val="00C100"/>
                </a:solidFill>
                <a:latin typeface="Calibri"/>
                <a:cs typeface="Calibri"/>
              </a:rPr>
              <a:t>L</a:t>
            </a:r>
            <a:r>
              <a:rPr lang="en-US" sz="3000" b="1" dirty="0" smtClean="0">
                <a:solidFill>
                  <a:srgbClr val="00C100"/>
                </a:solidFill>
                <a:latin typeface="Calibri"/>
                <a:cs typeface="Calibri"/>
              </a:rPr>
              <a:t>)</a:t>
            </a:r>
            <a:endParaRPr lang="en-US" sz="3000" b="1" i="1" dirty="0">
              <a:solidFill>
                <a:srgbClr val="00C1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4199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Comparison to simulations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712"/>
            <a:ext cx="9144000" cy="313150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75" y="6093296"/>
            <a:ext cx="4254102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A: Math </a:t>
            </a:r>
            <a:r>
              <a:rPr lang="en-US" sz="1800" dirty="0" err="1" smtClean="0">
                <a:latin typeface="Calibri"/>
                <a:cs typeface="Calibri"/>
              </a:rPr>
              <a:t>Theor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Chem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419872" y="908720"/>
            <a:ext cx="1800200" cy="432048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21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712"/>
            <a:ext cx="9144000" cy="3131507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 bwMode="auto">
          <a:xfrm>
            <a:off x="5220072" y="1124744"/>
            <a:ext cx="864096" cy="216024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092280" y="1124744"/>
            <a:ext cx="1080120" cy="216024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880" y="4221088"/>
            <a:ext cx="5588264" cy="701731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Not the same universality class</a:t>
            </a:r>
          </a:p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(</a:t>
            </a:r>
            <a:r>
              <a:rPr lang="en-US" sz="1800" dirty="0" err="1" smtClean="0">
                <a:latin typeface="Calibri"/>
                <a:cs typeface="Calibri"/>
              </a:rPr>
              <a:t>Gutin</a:t>
            </a:r>
            <a:r>
              <a:rPr lang="en-US" sz="1800" dirty="0" smtClean="0">
                <a:latin typeface="Calibri"/>
                <a:cs typeface="Calibri"/>
              </a:rPr>
              <a:t>, </a:t>
            </a:r>
            <a:r>
              <a:rPr lang="en-US" sz="1800" dirty="0" err="1" smtClean="0">
                <a:latin typeface="Calibri"/>
                <a:cs typeface="Calibri"/>
              </a:rPr>
              <a:t>Grosberg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lang="en-US" sz="1800" dirty="0" smtClean="0">
                <a:latin typeface="Calibri"/>
                <a:cs typeface="Calibri"/>
              </a:rPr>
              <a:t>&amp; </a:t>
            </a:r>
            <a:r>
              <a:rPr lang="en-US" sz="1800" dirty="0" err="1" smtClean="0">
                <a:latin typeface="Calibri"/>
                <a:cs typeface="Calibri"/>
              </a:rPr>
              <a:t>Shakhnovich</a:t>
            </a:r>
            <a:r>
              <a:rPr lang="en-US" sz="1800" dirty="0" smtClean="0">
                <a:latin typeface="Calibri"/>
                <a:cs typeface="Calibri"/>
              </a:rPr>
              <a:t>, Macromolecules (1993))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Comparison to simulations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5" y="6093296"/>
            <a:ext cx="4254102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A: Math </a:t>
            </a:r>
            <a:r>
              <a:rPr lang="en-US" sz="1800" dirty="0" err="1" smtClean="0">
                <a:latin typeface="Calibri"/>
                <a:cs typeface="Calibri"/>
              </a:rPr>
              <a:t>Theor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Chem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</p:txBody>
      </p:sp>
    </p:spTree>
    <p:extLst>
      <p:ext uri="{BB962C8B-B14F-4D97-AF65-F5344CB8AC3E}">
        <p14:creationId xmlns:p14="http://schemas.microsoft.com/office/powerpoint/2010/main" val="1576804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712"/>
            <a:ext cx="9144000" cy="31315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86" y="4221088"/>
            <a:ext cx="890500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Different factors affect imperfect agreement:</a:t>
            </a:r>
          </a:p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Finite-size effects of trees: </a:t>
            </a:r>
            <a:r>
              <a:rPr lang="en-US" i="1" dirty="0" smtClean="0">
                <a:latin typeface="Calibri"/>
                <a:cs typeface="Calibri"/>
              </a:rPr>
              <a:t>N</a:t>
            </a:r>
            <a:r>
              <a:rPr lang="en-US" dirty="0" smtClean="0">
                <a:latin typeface="Calibri"/>
                <a:cs typeface="Calibri"/>
              </a:rPr>
              <a:t> up to </a:t>
            </a:r>
            <a:r>
              <a:rPr lang="en-US" i="1" dirty="0" smtClean="0">
                <a:latin typeface="Calibri"/>
                <a:cs typeface="Calibri"/>
              </a:rPr>
              <a:t>O</a:t>
            </a:r>
            <a:r>
              <a:rPr lang="en-US" dirty="0" smtClean="0">
                <a:latin typeface="Calibri"/>
                <a:cs typeface="Calibri"/>
              </a:rPr>
              <a:t>(10</a:t>
            </a:r>
            <a:r>
              <a:rPr lang="en-US" baseline="30000" dirty="0" smtClean="0">
                <a:latin typeface="Calibri"/>
                <a:cs typeface="Calibri"/>
              </a:rPr>
              <a:t>3</a:t>
            </a:r>
            <a:r>
              <a:rPr lang="en-US" dirty="0" smtClean="0">
                <a:latin typeface="Calibri"/>
                <a:cs typeface="Calibri"/>
              </a:rPr>
              <a:t>) =&gt; </a:t>
            </a:r>
            <a:r>
              <a:rPr lang="en-US" i="1" dirty="0" smtClean="0">
                <a:latin typeface="Calibri"/>
                <a:cs typeface="Calibri"/>
              </a:rPr>
              <a:t>L</a:t>
            </a:r>
            <a:r>
              <a:rPr lang="en-US" dirty="0" smtClean="0">
                <a:latin typeface="Calibri"/>
                <a:cs typeface="Calibri"/>
              </a:rPr>
              <a:t> up to </a:t>
            </a:r>
            <a:r>
              <a:rPr lang="en-US" i="1" dirty="0" smtClean="0">
                <a:latin typeface="Calibri"/>
                <a:cs typeface="Calibri"/>
              </a:rPr>
              <a:t>O</a:t>
            </a:r>
            <a:r>
              <a:rPr lang="en-US" dirty="0" smtClean="0">
                <a:latin typeface="Calibri"/>
                <a:cs typeface="Calibri"/>
              </a:rPr>
              <a:t>(10</a:t>
            </a:r>
            <a:r>
              <a:rPr lang="en-US" baseline="30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)</a:t>
            </a:r>
          </a:p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Flory theory is not exact: already known for the simple self-avoiding walk in 3d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Comparison to simulations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5" y="6093296"/>
            <a:ext cx="4254102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A: Math </a:t>
            </a:r>
            <a:r>
              <a:rPr lang="en-US" sz="1800" dirty="0" err="1" smtClean="0">
                <a:latin typeface="Calibri"/>
                <a:cs typeface="Calibri"/>
              </a:rPr>
              <a:t>Theor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Che</a:t>
            </a:r>
            <a:r>
              <a:rPr lang="en-US" sz="1800" dirty="0" err="1">
                <a:latin typeface="Calibri"/>
                <a:cs typeface="Calibri"/>
              </a:rPr>
              <a:t>m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Phy</a:t>
            </a:r>
            <a:r>
              <a:rPr lang="en-US" sz="1800" dirty="0" err="1">
                <a:latin typeface="Calibri"/>
                <a:cs typeface="Calibri"/>
              </a:rPr>
              <a:t>s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</p:txBody>
      </p:sp>
    </p:spTree>
    <p:extLst>
      <p:ext uri="{BB962C8B-B14F-4D97-AF65-F5344CB8AC3E}">
        <p14:creationId xmlns:p14="http://schemas.microsoft.com/office/powerpoint/2010/main" val="3979436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Comparison to simulations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2" name="Picture 1" descr="PathR2_ContactFreq_2-eps-converted-to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0688"/>
            <a:ext cx="3882876" cy="5820461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980728"/>
            <a:ext cx="4241800" cy="444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39952" y="1766426"/>
            <a:ext cx="40324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Interacting trees show pronounced deviations from mean-field behavior.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In self-avoiding walks: 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260328"/>
            <a:ext cx="2194632" cy="10327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543" y="6488668"/>
            <a:ext cx="3236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submitted (2016)</a:t>
            </a:r>
          </a:p>
        </p:txBody>
      </p:sp>
    </p:spTree>
    <p:extLst>
      <p:ext uri="{BB962C8B-B14F-4D97-AF65-F5344CB8AC3E}">
        <p14:creationId xmlns:p14="http://schemas.microsoft.com/office/powerpoint/2010/main" val="2930664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Beyond Flory: distribution functions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35979"/>
            <a:ext cx="8921673" cy="3013101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16" y="4653136"/>
            <a:ext cx="8462048" cy="3668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543" y="6488668"/>
            <a:ext cx="3236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submitted (2016)</a:t>
            </a:r>
          </a:p>
        </p:txBody>
      </p:sp>
    </p:spTree>
    <p:extLst>
      <p:ext uri="{BB962C8B-B14F-4D97-AF65-F5344CB8AC3E}">
        <p14:creationId xmlns:p14="http://schemas.microsoft.com/office/powerpoint/2010/main" val="4234277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Beyond Flory: distribution functions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35979"/>
            <a:ext cx="8921673" cy="3013101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16" y="4653136"/>
            <a:ext cx="8462048" cy="3668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79512" y="3573016"/>
            <a:ext cx="8712968" cy="1584176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543" y="6488668"/>
            <a:ext cx="3236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submitted (2016)</a:t>
            </a:r>
          </a:p>
        </p:txBody>
      </p:sp>
    </p:spTree>
    <p:extLst>
      <p:ext uri="{BB962C8B-B14F-4D97-AF65-F5344CB8AC3E}">
        <p14:creationId xmlns:p14="http://schemas.microsoft.com/office/powerpoint/2010/main" val="2774357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Beyond Flory: distribution functions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48" y="764704"/>
            <a:ext cx="5551612" cy="5661248"/>
          </a:xfrm>
          <a:prstGeom prst="rect">
            <a:avLst/>
          </a:prstGeom>
        </p:spPr>
      </p:pic>
      <p:pic>
        <p:nvPicPr>
          <p:cNvPr id="9" name="Picture 8" descr="Path_E2EDistance_Distribution-eps-converted-to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720080"/>
            <a:ext cx="2080638" cy="60932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543" y="6488668"/>
            <a:ext cx="3236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submitted (2016)</a:t>
            </a:r>
          </a:p>
        </p:txBody>
      </p:sp>
    </p:spTree>
    <p:extLst>
      <p:ext uri="{BB962C8B-B14F-4D97-AF65-F5344CB8AC3E}">
        <p14:creationId xmlns:p14="http://schemas.microsoft.com/office/powerpoint/2010/main" val="268247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FISH_technique.jpg                                             000B12A9Macintosh HD                   BE964467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1025055" cy="73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remer.cremer.pdf                                              0024BF85Macintosh HD                   BE964467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00808"/>
            <a:ext cx="2376264" cy="106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99392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Why now?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1921152"/>
            <a:ext cx="1683250" cy="1167243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2668" y="1124744"/>
            <a:ext cx="3960440" cy="52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 typeface="Wingdings" charset="0"/>
              <a:buNone/>
            </a:pPr>
            <a:r>
              <a:rPr lang="it-IT" sz="1600" b="1" dirty="0" err="1">
                <a:latin typeface="Calibri"/>
                <a:cs typeface="Calibri"/>
              </a:rPr>
              <a:t>Fluorescence</a:t>
            </a:r>
            <a:r>
              <a:rPr lang="it-IT" sz="1600" b="1" dirty="0">
                <a:latin typeface="Calibri"/>
                <a:cs typeface="Calibri"/>
              </a:rPr>
              <a:t> in-situ </a:t>
            </a:r>
            <a:r>
              <a:rPr lang="it-IT" sz="1600" b="1" dirty="0" err="1">
                <a:latin typeface="Calibri"/>
                <a:cs typeface="Calibri"/>
              </a:rPr>
              <a:t>Hybridization</a:t>
            </a:r>
            <a:r>
              <a:rPr lang="it-IT" sz="1600" b="1" dirty="0">
                <a:latin typeface="Calibri"/>
                <a:cs typeface="Calibri"/>
              </a:rPr>
              <a:t> (FISH</a:t>
            </a:r>
            <a:r>
              <a:rPr lang="it-IT" sz="1600" b="1" dirty="0" smtClean="0">
                <a:latin typeface="Calibri"/>
                <a:cs typeface="Calibri"/>
              </a:rPr>
              <a:t>)</a:t>
            </a:r>
          </a:p>
          <a:p>
            <a:pPr algn="ctr" eaLnBrk="0" hangingPunct="0">
              <a:spcBef>
                <a:spcPct val="0"/>
              </a:spcBef>
              <a:buFont typeface="Wingdings" charset="0"/>
              <a:buNone/>
            </a:pPr>
            <a:r>
              <a:rPr lang="it-IT" sz="1600" b="1" dirty="0" err="1" smtClean="0">
                <a:latin typeface="Calibri"/>
                <a:cs typeface="Calibri"/>
              </a:rPr>
              <a:t>Cremer</a:t>
            </a:r>
            <a:r>
              <a:rPr lang="it-IT" sz="1600" b="1" dirty="0" smtClean="0">
                <a:latin typeface="Calibri"/>
                <a:cs typeface="Calibri"/>
              </a:rPr>
              <a:t> &amp; </a:t>
            </a:r>
            <a:r>
              <a:rPr lang="it-IT" sz="1600" b="1" dirty="0" err="1" smtClean="0">
                <a:latin typeface="Calibri"/>
                <a:cs typeface="Calibri"/>
              </a:rPr>
              <a:t>Cremer</a:t>
            </a:r>
            <a:r>
              <a:rPr lang="it-IT" sz="1600" b="1" dirty="0" smtClean="0">
                <a:latin typeface="Calibri"/>
                <a:cs typeface="Calibri"/>
              </a:rPr>
              <a:t>, </a:t>
            </a:r>
            <a:r>
              <a:rPr lang="it-IT" sz="1600" b="1" dirty="0" err="1" smtClean="0">
                <a:latin typeface="Calibri"/>
                <a:cs typeface="Calibri"/>
              </a:rPr>
              <a:t>Nat</a:t>
            </a:r>
            <a:r>
              <a:rPr lang="it-IT" sz="1600" b="1" dirty="0" smtClean="0">
                <a:latin typeface="Calibri"/>
                <a:cs typeface="Calibri"/>
              </a:rPr>
              <a:t>. Rev. </a:t>
            </a:r>
            <a:r>
              <a:rPr lang="it-IT" sz="1600" b="1" dirty="0" err="1" smtClean="0">
                <a:latin typeface="Calibri"/>
                <a:cs typeface="Calibri"/>
              </a:rPr>
              <a:t>Genet</a:t>
            </a:r>
            <a:r>
              <a:rPr lang="it-IT" sz="1600" b="1" dirty="0" smtClean="0">
                <a:latin typeface="Calibri"/>
                <a:cs typeface="Calibri"/>
              </a:rPr>
              <a:t>. (2001)</a:t>
            </a:r>
            <a:endParaRPr lang="it-IT" sz="1600" dirty="0">
              <a:latin typeface="Calibri"/>
              <a:cs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2240" y="3145288"/>
            <a:ext cx="1872208" cy="1291824"/>
          </a:xfrm>
          <a:prstGeom prst="rect">
            <a:avLst/>
          </a:prstGeom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868144" y="1273080"/>
            <a:ext cx="3312368" cy="52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 typeface="Wingdings" charset="0"/>
              <a:buNone/>
            </a:pPr>
            <a:r>
              <a:rPr lang="it-IT" sz="1600" b="1" dirty="0" smtClean="0">
                <a:latin typeface="Calibri"/>
                <a:cs typeface="Calibri"/>
              </a:rPr>
              <a:t>3C, </a:t>
            </a:r>
            <a:r>
              <a:rPr lang="it-IT" sz="1600" b="1" dirty="0" err="1" smtClean="0">
                <a:latin typeface="Calibri"/>
                <a:cs typeface="Calibri"/>
              </a:rPr>
              <a:t>HiC</a:t>
            </a:r>
            <a:endParaRPr lang="it-IT" sz="1600" b="1" dirty="0" smtClean="0">
              <a:latin typeface="Calibri"/>
              <a:cs typeface="Calibri"/>
            </a:endParaRPr>
          </a:p>
          <a:p>
            <a:pPr algn="ctr" eaLnBrk="0" hangingPunct="0">
              <a:spcBef>
                <a:spcPct val="0"/>
              </a:spcBef>
              <a:buFont typeface="Wingdings" charset="0"/>
              <a:buNone/>
            </a:pPr>
            <a:r>
              <a:rPr lang="it-IT" sz="1600" b="1" dirty="0" err="1" smtClean="0">
                <a:latin typeface="Calibri"/>
                <a:cs typeface="Calibri"/>
              </a:rPr>
              <a:t>Dekker</a:t>
            </a:r>
            <a:r>
              <a:rPr lang="it-IT" sz="1600" b="1" dirty="0" smtClean="0">
                <a:latin typeface="Calibri"/>
                <a:cs typeface="Calibri"/>
              </a:rPr>
              <a:t> and </a:t>
            </a:r>
            <a:r>
              <a:rPr lang="it-IT" sz="1600" b="1" dirty="0" err="1" smtClean="0">
                <a:latin typeface="Calibri"/>
                <a:cs typeface="Calibri"/>
              </a:rPr>
              <a:t>coworkers</a:t>
            </a:r>
            <a:r>
              <a:rPr lang="it-IT" sz="1600" b="1" dirty="0" smtClean="0">
                <a:latin typeface="Calibri"/>
                <a:cs typeface="Calibri"/>
              </a:rPr>
              <a:t> (2003, 2009)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7904" y="3212976"/>
            <a:ext cx="2016224" cy="1256591"/>
          </a:xfrm>
          <a:prstGeom prst="rect">
            <a:avLst/>
          </a:prstGeom>
        </p:spPr>
      </p:pic>
      <p:cxnSp>
        <p:nvCxnSpPr>
          <p:cNvPr id="14" name="Straight Arrow Connector 13"/>
          <p:cNvCxnSpPr>
            <a:stCxn id="12" idx="3"/>
            <a:endCxn id="8" idx="1"/>
          </p:cNvCxnSpPr>
          <p:nvPr/>
        </p:nvCxnSpPr>
        <p:spPr bwMode="auto">
          <a:xfrm flipV="1">
            <a:off x="5724128" y="2504774"/>
            <a:ext cx="1080120" cy="133649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2" idx="1"/>
            <a:endCxn id="6" idx="2"/>
          </p:cNvCxnSpPr>
          <p:nvPr/>
        </p:nvCxnSpPr>
        <p:spPr bwMode="auto">
          <a:xfrm flipH="1" flipV="1">
            <a:off x="2591780" y="2764742"/>
            <a:ext cx="1116124" cy="107653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528" y="4860915"/>
            <a:ext cx="2664296" cy="1952461"/>
          </a:xfrm>
          <a:prstGeom prst="rect">
            <a:avLst/>
          </a:prstGeom>
        </p:spPr>
      </p:pic>
      <p:cxnSp>
        <p:nvCxnSpPr>
          <p:cNvPr id="21" name="Straight Arrow Connector 20"/>
          <p:cNvCxnSpPr>
            <a:stCxn id="12" idx="2"/>
            <a:endCxn id="20" idx="3"/>
          </p:cNvCxnSpPr>
          <p:nvPr/>
        </p:nvCxnSpPr>
        <p:spPr bwMode="auto">
          <a:xfrm flipH="1">
            <a:off x="2987824" y="4469567"/>
            <a:ext cx="1728192" cy="1367579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35496" y="4293096"/>
            <a:ext cx="3203848" cy="52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 typeface="Wingdings" charset="0"/>
              <a:buNone/>
            </a:pPr>
            <a:r>
              <a:rPr lang="it-IT" sz="1600" b="1" dirty="0" err="1" smtClean="0">
                <a:latin typeface="Calibri"/>
                <a:cs typeface="Calibri"/>
              </a:rPr>
              <a:t>Chromatin</a:t>
            </a:r>
            <a:r>
              <a:rPr lang="it-IT" sz="1600" b="1" dirty="0" smtClean="0">
                <a:latin typeface="Calibri"/>
                <a:cs typeface="Calibri"/>
              </a:rPr>
              <a:t> </a:t>
            </a:r>
            <a:r>
              <a:rPr lang="it-IT" sz="1600" b="1" dirty="0" err="1" smtClean="0">
                <a:latin typeface="Calibri"/>
                <a:cs typeface="Calibri"/>
              </a:rPr>
              <a:t>dynamics</a:t>
            </a:r>
            <a:r>
              <a:rPr lang="it-IT" sz="1600" b="1" dirty="0" smtClean="0">
                <a:latin typeface="Calibri"/>
                <a:cs typeface="Calibri"/>
              </a:rPr>
              <a:t> by GFP</a:t>
            </a:r>
          </a:p>
          <a:p>
            <a:pPr algn="ctr" eaLnBrk="0" hangingPunct="0">
              <a:spcBef>
                <a:spcPct val="0"/>
              </a:spcBef>
              <a:buFont typeface="Wingdings" charset="0"/>
              <a:buNone/>
            </a:pPr>
            <a:r>
              <a:rPr lang="it-IT" sz="1600" b="1" dirty="0" err="1" smtClean="0">
                <a:latin typeface="Calibri"/>
                <a:cs typeface="Calibri"/>
              </a:rPr>
              <a:t>Belmont</a:t>
            </a:r>
            <a:r>
              <a:rPr lang="it-IT" sz="1600" b="1" dirty="0" smtClean="0">
                <a:latin typeface="Calibri"/>
                <a:cs typeface="Calibri"/>
              </a:rPr>
              <a:t>, Trends Cell </a:t>
            </a:r>
            <a:r>
              <a:rPr lang="it-IT" sz="1600" b="1" dirty="0" err="1" smtClean="0">
                <a:latin typeface="Calibri"/>
                <a:cs typeface="Calibri"/>
              </a:rPr>
              <a:t>Biol</a:t>
            </a:r>
            <a:r>
              <a:rPr lang="it-IT" sz="1600" b="1" dirty="0" smtClean="0">
                <a:latin typeface="Calibri"/>
                <a:cs typeface="Calibri"/>
              </a:rPr>
              <a:t>. (2001)</a:t>
            </a:r>
            <a:endParaRPr lang="it-IT"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8527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88032" y="-90264"/>
            <a:ext cx="7772400" cy="1143000"/>
          </a:xfrm>
        </p:spPr>
        <p:txBody>
          <a:bodyPr/>
          <a:lstStyle/>
          <a:p>
            <a:r>
              <a:rPr lang="en-US" sz="4000" dirty="0" smtClean="0">
                <a:latin typeface="Calibri"/>
                <a:cs typeface="Calibri"/>
              </a:rPr>
              <a:t>The problem of chromosome folding</a:t>
            </a:r>
            <a:endParaRPr lang="en-US" sz="4000" dirty="0">
              <a:latin typeface="Calibri"/>
              <a:cs typeface="Calibri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>
          <a:xfrm>
            <a:off x="107504" y="1268760"/>
            <a:ext cx="8928992" cy="1512168"/>
          </a:xfrm>
        </p:spPr>
        <p:txBody>
          <a:bodyPr/>
          <a:lstStyle/>
          <a:p>
            <a:pPr>
              <a:buNone/>
            </a:pPr>
            <a:r>
              <a:rPr lang="en-US" sz="2600" dirty="0" smtClean="0">
                <a:latin typeface="Calibri"/>
                <a:cs typeface="Calibri"/>
              </a:rPr>
              <a:t>Human genome, 46 chromosomes</a:t>
            </a:r>
          </a:p>
          <a:p>
            <a:pPr>
              <a:buFontTx/>
              <a:buChar char="-"/>
            </a:pPr>
            <a:r>
              <a:rPr lang="en-US" sz="2600" dirty="0" smtClean="0">
                <a:latin typeface="Calibri"/>
                <a:cs typeface="Calibri"/>
              </a:rPr>
              <a:t>Each </a:t>
            </a:r>
            <a:r>
              <a:rPr lang="en-US" sz="2600" dirty="0" err="1" smtClean="0">
                <a:latin typeface="Calibri"/>
                <a:cs typeface="Calibri"/>
              </a:rPr>
              <a:t>chr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smtClean="0">
                <a:latin typeface="Calibri"/>
                <a:cs typeface="Calibri"/>
              </a:rPr>
              <a:t>~1cm of DNA</a:t>
            </a:r>
          </a:p>
          <a:p>
            <a:pPr>
              <a:buFontTx/>
              <a:buChar char="-"/>
            </a:pPr>
            <a:r>
              <a:rPr lang="en-US" sz="2600" dirty="0" smtClean="0">
                <a:latin typeface="Calibri"/>
                <a:cs typeface="Calibri"/>
              </a:rPr>
              <a:t>In the nucleus (~10microns of diameter) of a human cell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2996952"/>
            <a:ext cx="5225007" cy="355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48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5" name="Picture 3" descr="cellcycle.photo.jpg                                            0024BF85Macintosh HD                   BE964467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76200"/>
            <a:ext cx="346392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152400" y="3988296"/>
            <a:ext cx="4495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>
              <a:spcBef>
                <a:spcPct val="0"/>
              </a:spcBef>
              <a:buFont typeface="Wingdings" charset="0"/>
              <a:buNone/>
            </a:pPr>
            <a:r>
              <a:rPr lang="it-IT" sz="1800" b="1" dirty="0" err="1">
                <a:latin typeface="Calibri"/>
                <a:cs typeface="Calibri"/>
              </a:rPr>
              <a:t>Fluorescence</a:t>
            </a:r>
            <a:r>
              <a:rPr lang="it-IT" sz="1800" b="1" dirty="0">
                <a:latin typeface="Calibri"/>
                <a:cs typeface="Calibri"/>
              </a:rPr>
              <a:t> in-situ </a:t>
            </a:r>
            <a:r>
              <a:rPr lang="it-IT" sz="1800" b="1" dirty="0" err="1">
                <a:latin typeface="Calibri"/>
                <a:cs typeface="Calibri"/>
              </a:rPr>
              <a:t>Hybridization</a:t>
            </a:r>
            <a:r>
              <a:rPr lang="it-IT" sz="1800" b="1" dirty="0">
                <a:latin typeface="Calibri"/>
                <a:cs typeface="Calibri"/>
              </a:rPr>
              <a:t> (FISH)</a:t>
            </a:r>
            <a:endParaRPr lang="it-IT" sz="1800" dirty="0">
              <a:latin typeface="Calibri"/>
              <a:cs typeface="Calibri"/>
            </a:endParaRPr>
          </a:p>
        </p:txBody>
      </p:sp>
      <p:pic>
        <p:nvPicPr>
          <p:cNvPr id="146437" name="Picture 5" descr="FISH_technique.jpg                                             000B12A9Macintosh HD                   BE964467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419600"/>
            <a:ext cx="3352800" cy="24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38" name="Picture 6" descr="cremer.cremer.pdf                                              0024BF85Macintosh HD                   BE964467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609553"/>
            <a:ext cx="4851648" cy="217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439" name="Oval 7"/>
          <p:cNvSpPr>
            <a:spLocks noChangeArrowheads="1"/>
          </p:cNvSpPr>
          <p:nvPr/>
        </p:nvSpPr>
        <p:spPr bwMode="auto">
          <a:xfrm>
            <a:off x="6172200" y="2362200"/>
            <a:ext cx="838200" cy="838200"/>
          </a:xfrm>
          <a:prstGeom prst="ellipse">
            <a:avLst/>
          </a:prstGeom>
          <a:gradFill rotWithShape="0">
            <a:gsLst>
              <a:gs pos="0">
                <a:srgbClr val="FFFF00">
                  <a:alpha val="50000"/>
                </a:srgbClr>
              </a:gs>
              <a:gs pos="50000">
                <a:srgbClr val="FFFF00">
                  <a:gamma/>
                  <a:shade val="46275"/>
                  <a:invGamma/>
                  <a:alpha val="0"/>
                </a:srgbClr>
              </a:gs>
              <a:gs pos="100000">
                <a:srgbClr val="FFFF00">
                  <a:alpha val="50000"/>
                </a:srgbClr>
              </a:gs>
            </a:gsLst>
            <a:lin ang="5400000" scaled="1"/>
          </a:gradFill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1" name="Oval 9"/>
          <p:cNvSpPr>
            <a:spLocks noChangeArrowheads="1"/>
          </p:cNvSpPr>
          <p:nvPr/>
        </p:nvSpPr>
        <p:spPr bwMode="auto">
          <a:xfrm>
            <a:off x="6781800" y="152400"/>
            <a:ext cx="838200" cy="838200"/>
          </a:xfrm>
          <a:prstGeom prst="ellipse">
            <a:avLst/>
          </a:prstGeom>
          <a:gradFill rotWithShape="0">
            <a:gsLst>
              <a:gs pos="0">
                <a:srgbClr val="FFFF00">
                  <a:alpha val="50000"/>
                </a:srgbClr>
              </a:gs>
              <a:gs pos="50000">
                <a:srgbClr val="FFFF00">
                  <a:gamma/>
                  <a:shade val="46275"/>
                  <a:invGamma/>
                  <a:alpha val="0"/>
                </a:srgbClr>
              </a:gs>
              <a:gs pos="100000">
                <a:srgbClr val="FFFF00">
                  <a:alpha val="50000"/>
                </a:srgbClr>
              </a:gs>
            </a:gsLst>
            <a:lin ang="5400000" scaled="1"/>
          </a:gradFill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6442" name="AutoShape 10"/>
          <p:cNvCxnSpPr>
            <a:cxnSpLocks noChangeShapeType="1"/>
            <a:stCxn id="146440" idx="0"/>
            <a:endCxn id="146441" idx="0"/>
          </p:cNvCxnSpPr>
          <p:nvPr/>
        </p:nvCxnSpPr>
        <p:spPr bwMode="auto">
          <a:xfrm>
            <a:off x="4076700" y="76200"/>
            <a:ext cx="3124200" cy="61913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6443" name="AutoShape 11"/>
          <p:cNvCxnSpPr>
            <a:cxnSpLocks noChangeShapeType="1"/>
            <a:stCxn id="146440" idx="2"/>
            <a:endCxn id="146441" idx="4"/>
          </p:cNvCxnSpPr>
          <p:nvPr/>
        </p:nvCxnSpPr>
        <p:spPr bwMode="auto">
          <a:xfrm flipV="1">
            <a:off x="4076700" y="1004888"/>
            <a:ext cx="3124200" cy="1166812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6444" name="Text Box 12"/>
          <p:cNvSpPr txBox="1">
            <a:spLocks noChangeArrowheads="1"/>
          </p:cNvSpPr>
          <p:nvPr/>
        </p:nvSpPr>
        <p:spPr bwMode="auto">
          <a:xfrm>
            <a:off x="7496175" y="0"/>
            <a:ext cx="14192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sz="2300" b="1">
                <a:solidFill>
                  <a:srgbClr val="FFFF00"/>
                </a:solidFill>
                <a:latin typeface="Chalkboard" charset="0"/>
              </a:rPr>
              <a:t>MITOSIS</a:t>
            </a:r>
          </a:p>
        </p:txBody>
      </p:sp>
      <p:cxnSp>
        <p:nvCxnSpPr>
          <p:cNvPr id="146445" name="AutoShape 13"/>
          <p:cNvCxnSpPr>
            <a:cxnSpLocks noChangeShapeType="1"/>
            <a:stCxn id="146438" idx="1"/>
            <a:endCxn id="146439" idx="2"/>
          </p:cNvCxnSpPr>
          <p:nvPr/>
        </p:nvCxnSpPr>
        <p:spPr bwMode="auto">
          <a:xfrm flipV="1">
            <a:off x="4139952" y="2781300"/>
            <a:ext cx="2032248" cy="2914377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6446" name="AutoShape 14"/>
          <p:cNvCxnSpPr>
            <a:cxnSpLocks noChangeShapeType="1"/>
            <a:stCxn id="146438" idx="3"/>
            <a:endCxn id="146439" idx="6"/>
          </p:cNvCxnSpPr>
          <p:nvPr/>
        </p:nvCxnSpPr>
        <p:spPr bwMode="auto">
          <a:xfrm flipH="1" flipV="1">
            <a:off x="7010400" y="2781300"/>
            <a:ext cx="1981200" cy="2914377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6447" name="Text Box 15"/>
          <p:cNvSpPr txBox="1">
            <a:spLocks noChangeArrowheads="1"/>
          </p:cNvSpPr>
          <p:nvPr/>
        </p:nvSpPr>
        <p:spPr bwMode="auto">
          <a:xfrm>
            <a:off x="5411788" y="3197225"/>
            <a:ext cx="1903412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sz="2300" b="1">
                <a:solidFill>
                  <a:srgbClr val="FFFF00"/>
                </a:solidFill>
                <a:latin typeface="Chalkboard" charset="0"/>
              </a:rPr>
              <a:t>INTERPHASE</a:t>
            </a:r>
          </a:p>
        </p:txBody>
      </p:sp>
      <p:pic>
        <p:nvPicPr>
          <p:cNvPr id="146448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0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4644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76200"/>
            <a:ext cx="23622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129492" y="6381328"/>
            <a:ext cx="47629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sz="1800" b="1" dirty="0" err="1" smtClean="0">
                <a:solidFill>
                  <a:srgbClr val="FFFF00"/>
                </a:solidFill>
                <a:latin typeface="Chalkboard" charset="0"/>
              </a:rPr>
              <a:t>Cremer</a:t>
            </a:r>
            <a:r>
              <a:rPr lang="it-IT" sz="1800" b="1" dirty="0" smtClean="0">
                <a:solidFill>
                  <a:srgbClr val="FFFF00"/>
                </a:solidFill>
                <a:latin typeface="Chalkboard" charset="0"/>
              </a:rPr>
              <a:t> &amp; </a:t>
            </a:r>
            <a:r>
              <a:rPr lang="it-IT" sz="1800" b="1" dirty="0" err="1" smtClean="0">
                <a:solidFill>
                  <a:srgbClr val="FFFF00"/>
                </a:solidFill>
                <a:latin typeface="Chalkboard" charset="0"/>
              </a:rPr>
              <a:t>Cremer</a:t>
            </a:r>
            <a:r>
              <a:rPr lang="it-IT" sz="1800" b="1" dirty="0" smtClean="0">
                <a:solidFill>
                  <a:srgbClr val="FFFF00"/>
                </a:solidFill>
                <a:latin typeface="Chalkboard" charset="0"/>
              </a:rPr>
              <a:t>, </a:t>
            </a:r>
            <a:r>
              <a:rPr lang="it-IT" sz="1800" b="1" dirty="0" err="1" smtClean="0">
                <a:solidFill>
                  <a:srgbClr val="FFFF00"/>
                </a:solidFill>
                <a:latin typeface="Chalkboard" charset="0"/>
              </a:rPr>
              <a:t>Nat</a:t>
            </a:r>
            <a:r>
              <a:rPr lang="it-IT" sz="1800" b="1" dirty="0" smtClean="0">
                <a:solidFill>
                  <a:srgbClr val="FFFF00"/>
                </a:solidFill>
                <a:latin typeface="Chalkboard" charset="0"/>
              </a:rPr>
              <a:t>. Rev. </a:t>
            </a:r>
            <a:r>
              <a:rPr lang="it-IT" sz="1800" b="1" dirty="0" err="1" smtClean="0">
                <a:solidFill>
                  <a:srgbClr val="FFFF00"/>
                </a:solidFill>
                <a:latin typeface="Chalkboard" charset="0"/>
              </a:rPr>
              <a:t>Genet</a:t>
            </a:r>
            <a:r>
              <a:rPr lang="it-IT" sz="1800" b="1" dirty="0" smtClean="0">
                <a:solidFill>
                  <a:srgbClr val="FFFF00"/>
                </a:solidFill>
                <a:latin typeface="Chalkboard" charset="0"/>
              </a:rPr>
              <a:t>. (2001)</a:t>
            </a:r>
            <a:endParaRPr lang="it-IT" sz="1800" b="1" dirty="0">
              <a:solidFill>
                <a:srgbClr val="FFFF00"/>
              </a:solidFill>
              <a:latin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781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25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4840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6826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7663"/>
            <a:ext cx="67818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6828" name="Picture 28" descr="chr4.ini.pdf                                                   0024BF85Macintosh HD                   BE964467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40768"/>
            <a:ext cx="1600200" cy="154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37" name="Picture 3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25"/>
            <a:ext cx="4114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6838" name="Picture 3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093688"/>
            <a:ext cx="4356100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36712"/>
            <a:ext cx="63373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2204864"/>
            <a:ext cx="683568" cy="606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9" name="Picture 5" descr="chr4.ini.pdf                                                   0024BF85Macintosh HD                   BE964467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40768"/>
            <a:ext cx="1600200" cy="154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36" name="Rectangle 12"/>
          <p:cNvSpPr>
            <a:spLocks noChangeArrowheads="1"/>
          </p:cNvSpPr>
          <p:nvPr/>
        </p:nvSpPr>
        <p:spPr bwMode="auto">
          <a:xfrm>
            <a:off x="2057400" y="1797968"/>
            <a:ext cx="304800" cy="438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37" name="Line 13"/>
          <p:cNvSpPr>
            <a:spLocks noChangeShapeType="1"/>
          </p:cNvSpPr>
          <p:nvPr/>
        </p:nvSpPr>
        <p:spPr bwMode="auto">
          <a:xfrm>
            <a:off x="4191000" y="1444947"/>
            <a:ext cx="1588" cy="1624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38" name="Text Box 14"/>
          <p:cNvSpPr txBox="1">
            <a:spLocks noChangeArrowheads="1"/>
          </p:cNvSpPr>
          <p:nvPr/>
        </p:nvSpPr>
        <p:spPr bwMode="auto">
          <a:xfrm>
            <a:off x="4211960" y="1412776"/>
            <a:ext cx="105102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sz="2200" dirty="0">
                <a:latin typeface="Calibri"/>
                <a:cs typeface="Calibri"/>
              </a:rPr>
              <a:t>700 nm</a:t>
            </a:r>
          </a:p>
        </p:txBody>
      </p:sp>
      <p:cxnSp>
        <p:nvCxnSpPr>
          <p:cNvPr id="154639" name="AutoShape 15"/>
          <p:cNvCxnSpPr>
            <a:cxnSpLocks noChangeShapeType="1"/>
            <a:stCxn id="154636" idx="0"/>
            <a:endCxn id="154641" idx="0"/>
          </p:cNvCxnSpPr>
          <p:nvPr/>
        </p:nvCxnSpPr>
        <p:spPr bwMode="auto">
          <a:xfrm flipV="1">
            <a:off x="2209800" y="1416968"/>
            <a:ext cx="1112044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4640" name="AutoShape 16"/>
          <p:cNvCxnSpPr>
            <a:cxnSpLocks noChangeShapeType="1"/>
            <a:stCxn id="154636" idx="2"/>
          </p:cNvCxnSpPr>
          <p:nvPr/>
        </p:nvCxnSpPr>
        <p:spPr bwMode="auto">
          <a:xfrm>
            <a:off x="2209800" y="2250406"/>
            <a:ext cx="1112838" cy="8239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54641" name="Picture 17" descr="chr.bead.spring.detail.pdf                                     0024BF85Macintosh HD                   BE964467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16968"/>
            <a:ext cx="1462088" cy="16430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45" name="Text Box 21"/>
          <p:cNvSpPr txBox="1">
            <a:spLocks noChangeArrowheads="1"/>
          </p:cNvSpPr>
          <p:nvPr/>
        </p:nvSpPr>
        <p:spPr bwMode="auto">
          <a:xfrm>
            <a:off x="228600" y="3348608"/>
            <a:ext cx="8763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it-IT" dirty="0" err="1">
                <a:latin typeface="Calibri"/>
                <a:cs typeface="Calibri"/>
              </a:rPr>
              <a:t>Brownian</a:t>
            </a:r>
            <a:r>
              <a:rPr lang="it-IT" dirty="0">
                <a:latin typeface="Calibri"/>
                <a:cs typeface="Calibri"/>
              </a:rPr>
              <a:t> Dynamics </a:t>
            </a:r>
            <a:r>
              <a:rPr lang="it-IT" dirty="0" err="1">
                <a:latin typeface="Calibri"/>
                <a:cs typeface="Calibri"/>
              </a:rPr>
              <a:t>simulations</a:t>
            </a:r>
            <a:r>
              <a:rPr lang="it-IT" dirty="0">
                <a:latin typeface="Calibri"/>
                <a:cs typeface="Calibri"/>
              </a:rPr>
              <a:t> of a </a:t>
            </a:r>
            <a:r>
              <a:rPr lang="it-IT" dirty="0" err="1">
                <a:latin typeface="Calibri"/>
                <a:cs typeface="Calibri"/>
              </a:rPr>
              <a:t>generic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bead-spring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polymer</a:t>
            </a:r>
            <a:r>
              <a:rPr lang="it-IT" dirty="0">
                <a:latin typeface="Calibri"/>
                <a:cs typeface="Calibri"/>
              </a:rPr>
              <a:t> model (Kremer &amp; </a:t>
            </a:r>
            <a:r>
              <a:rPr lang="it-IT" dirty="0" err="1">
                <a:latin typeface="Calibri"/>
                <a:cs typeface="Calibri"/>
              </a:rPr>
              <a:t>Grest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dirty="0" err="1">
                <a:latin typeface="Calibri"/>
                <a:cs typeface="Calibri"/>
              </a:rPr>
              <a:t>J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Chem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Phys</a:t>
            </a:r>
            <a:r>
              <a:rPr lang="it-IT" dirty="0">
                <a:latin typeface="Calibri"/>
                <a:cs typeface="Calibri"/>
              </a:rPr>
              <a:t> (1990)), </a:t>
            </a:r>
            <a:r>
              <a:rPr lang="it-IT" dirty="0" err="1">
                <a:latin typeface="Calibri"/>
                <a:cs typeface="Calibri"/>
              </a:rPr>
              <a:t>accounting</a:t>
            </a:r>
            <a:r>
              <a:rPr lang="it-IT" dirty="0">
                <a:latin typeface="Calibri"/>
                <a:cs typeface="Calibri"/>
              </a:rPr>
              <a:t> for:</a:t>
            </a:r>
          </a:p>
          <a:p>
            <a:pPr>
              <a:buFontTx/>
              <a:buNone/>
            </a:pPr>
            <a:r>
              <a:rPr lang="it-IT" dirty="0">
                <a:latin typeface="Calibri"/>
                <a:cs typeface="Calibri"/>
              </a:rPr>
              <a:t>1) </a:t>
            </a:r>
            <a:r>
              <a:rPr lang="it-IT" dirty="0" err="1">
                <a:latin typeface="Calibri"/>
                <a:cs typeface="Calibri"/>
              </a:rPr>
              <a:t>Chromatin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stiffness</a:t>
            </a:r>
            <a:endParaRPr lang="it-IT" dirty="0">
              <a:latin typeface="Calibri"/>
              <a:cs typeface="Calibri"/>
            </a:endParaRPr>
          </a:p>
          <a:p>
            <a:pPr>
              <a:buFontTx/>
              <a:buNone/>
            </a:pPr>
            <a:r>
              <a:rPr lang="it-IT" dirty="0">
                <a:latin typeface="Calibri"/>
                <a:cs typeface="Calibri"/>
              </a:rPr>
              <a:t>2) </a:t>
            </a:r>
            <a:r>
              <a:rPr lang="it-IT" dirty="0" err="1">
                <a:latin typeface="Calibri"/>
                <a:cs typeface="Calibri"/>
              </a:rPr>
              <a:t>Chromatin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 smtClean="0">
                <a:latin typeface="Calibri"/>
                <a:cs typeface="Calibri"/>
              </a:rPr>
              <a:t>density</a:t>
            </a:r>
            <a:endParaRPr lang="it-IT" dirty="0">
              <a:latin typeface="Calibri"/>
              <a:cs typeface="Calibri"/>
            </a:endParaRPr>
          </a:p>
          <a:p>
            <a:pPr>
              <a:buFontTx/>
              <a:buNone/>
            </a:pPr>
            <a:r>
              <a:rPr lang="it-IT" dirty="0" smtClean="0">
                <a:latin typeface="Calibri"/>
                <a:cs typeface="Calibri"/>
              </a:rPr>
              <a:t>3) Hard-core </a:t>
            </a:r>
            <a:r>
              <a:rPr lang="it-IT" dirty="0" err="1" smtClean="0">
                <a:latin typeface="Calibri"/>
                <a:cs typeface="Calibri"/>
              </a:rPr>
              <a:t>repulsion</a:t>
            </a:r>
            <a:r>
              <a:rPr lang="it-IT" dirty="0" smtClean="0">
                <a:latin typeface="Calibri"/>
                <a:cs typeface="Calibri"/>
              </a:rPr>
              <a:t> </a:t>
            </a:r>
            <a:r>
              <a:rPr lang="it-IT" dirty="0" err="1" smtClean="0">
                <a:latin typeface="Calibri"/>
                <a:cs typeface="Calibri"/>
              </a:rPr>
              <a:t>between</a:t>
            </a:r>
            <a:r>
              <a:rPr lang="it-IT" dirty="0" smtClean="0">
                <a:latin typeface="Calibri"/>
                <a:cs typeface="Calibri"/>
              </a:rPr>
              <a:t> </a:t>
            </a:r>
            <a:r>
              <a:rPr lang="it-IT" dirty="0" err="1" smtClean="0">
                <a:latin typeface="Calibri"/>
                <a:cs typeface="Calibri"/>
              </a:rPr>
              <a:t>monomers</a:t>
            </a:r>
            <a:endParaRPr lang="it-IT" dirty="0">
              <a:latin typeface="Calibri"/>
              <a:cs typeface="Calibri"/>
            </a:endParaRPr>
          </a:p>
        </p:txBody>
      </p:sp>
      <p:sp>
        <p:nvSpPr>
          <p:cNvPr id="154646" name="Text Box 22"/>
          <p:cNvSpPr txBox="1">
            <a:spLocks noChangeArrowheads="1"/>
          </p:cNvSpPr>
          <p:nvPr/>
        </p:nvSpPr>
        <p:spPr bwMode="auto">
          <a:xfrm>
            <a:off x="4340696" y="2575247"/>
            <a:ext cx="2895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it-IT" sz="2500" dirty="0">
                <a:latin typeface="Calibri"/>
                <a:cs typeface="Calibri"/>
              </a:rPr>
              <a:t>~120,000 </a:t>
            </a:r>
            <a:r>
              <a:rPr lang="it-IT" sz="2500" dirty="0" err="1">
                <a:latin typeface="Calibri"/>
                <a:cs typeface="Calibri"/>
              </a:rPr>
              <a:t>particles</a:t>
            </a:r>
            <a:endParaRPr lang="it-IT" sz="2500" dirty="0">
              <a:latin typeface="Calibri"/>
              <a:cs typeface="Calibri"/>
            </a:endParaRPr>
          </a:p>
        </p:txBody>
      </p:sp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4840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7" name="Picture 2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7663"/>
            <a:ext cx="67818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8" name="Picture 3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25"/>
            <a:ext cx="4114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" name="Picture 3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093688"/>
            <a:ext cx="4356100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36712"/>
            <a:ext cx="63373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2204864"/>
            <a:ext cx="683568" cy="606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560" y="3833192"/>
            <a:ext cx="4038944" cy="2548136"/>
          </a:xfrm>
          <a:prstGeom prst="rect">
            <a:avLst/>
          </a:prstGeom>
        </p:spPr>
      </p:pic>
      <p:pic>
        <p:nvPicPr>
          <p:cNvPr id="153604" name="Picture 4" descr="chr4.fin.pdf                                                   0024BF85Macintosh HD                   BE964467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3115593"/>
            <a:ext cx="3227387" cy="371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05" name="Picture 5" descr="chr4.ini.pdf                                                   0024BF85Macintosh HD                   BE964467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40768"/>
            <a:ext cx="1600200" cy="154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6" name="Line 6"/>
          <p:cNvSpPr>
            <a:spLocks noChangeShapeType="1"/>
          </p:cNvSpPr>
          <p:nvPr/>
        </p:nvSpPr>
        <p:spPr bwMode="auto">
          <a:xfrm rot="5400000">
            <a:off x="1143000" y="3245768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8" name="Text Box 8"/>
          <p:cNvSpPr txBox="1">
            <a:spLocks noChangeArrowheads="1"/>
          </p:cNvSpPr>
          <p:nvPr/>
        </p:nvSpPr>
        <p:spPr bwMode="auto">
          <a:xfrm>
            <a:off x="2195736" y="6179356"/>
            <a:ext cx="5427712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 typeface="Wingdings" charset="0"/>
              <a:buChar char="ü"/>
            </a:pPr>
            <a:r>
              <a:rPr lang="it-IT" sz="1600" dirty="0" err="1">
                <a:latin typeface="Calibri"/>
                <a:cs typeface="Calibri"/>
              </a:rPr>
              <a:t>Parameter</a:t>
            </a:r>
            <a:r>
              <a:rPr lang="it-IT" sz="1600" dirty="0">
                <a:latin typeface="Calibri"/>
                <a:cs typeface="Calibri"/>
              </a:rPr>
              <a:t>-free model</a:t>
            </a:r>
          </a:p>
          <a:p>
            <a:pPr>
              <a:buFont typeface="Wingdings" charset="0"/>
              <a:buChar char="ü"/>
            </a:pPr>
            <a:r>
              <a:rPr lang="it-IT" sz="1600" dirty="0">
                <a:latin typeface="Calibri"/>
                <a:cs typeface="Calibri"/>
              </a:rPr>
              <a:t>Quantitative </a:t>
            </a:r>
            <a:r>
              <a:rPr lang="it-IT" sz="1600" dirty="0" err="1" smtClean="0">
                <a:latin typeface="Calibri"/>
                <a:cs typeface="Calibri"/>
              </a:rPr>
              <a:t>agreement</a:t>
            </a:r>
            <a:r>
              <a:rPr lang="it-IT" sz="1600" dirty="0">
                <a:latin typeface="Calibri"/>
                <a:cs typeface="Calibri"/>
              </a:rPr>
              <a:t> </a:t>
            </a:r>
            <a:r>
              <a:rPr lang="it-IT" sz="1600" dirty="0" smtClean="0">
                <a:latin typeface="Calibri"/>
                <a:cs typeface="Calibri"/>
              </a:rPr>
              <a:t>with </a:t>
            </a:r>
            <a:r>
              <a:rPr lang="it-IT" sz="1600" dirty="0">
                <a:latin typeface="Calibri"/>
                <a:cs typeface="Calibri"/>
              </a:rPr>
              <a:t>FISH and </a:t>
            </a:r>
            <a:r>
              <a:rPr lang="it-IT" sz="1600" dirty="0" err="1">
                <a:latin typeface="Calibri"/>
                <a:cs typeface="Calibri"/>
              </a:rPr>
              <a:t>HiC</a:t>
            </a:r>
            <a:r>
              <a:rPr lang="it-IT" sz="1600" dirty="0">
                <a:latin typeface="Calibri"/>
                <a:cs typeface="Calibri"/>
              </a:rPr>
              <a:t> </a:t>
            </a:r>
            <a:r>
              <a:rPr lang="it-IT" sz="1600" dirty="0" err="1">
                <a:latin typeface="Calibri"/>
                <a:cs typeface="Calibri"/>
              </a:rPr>
              <a:t>experimental</a:t>
            </a:r>
            <a:r>
              <a:rPr lang="it-IT" sz="1600" dirty="0">
                <a:latin typeface="Calibri"/>
                <a:cs typeface="Calibri"/>
              </a:rPr>
              <a:t> data</a:t>
            </a:r>
          </a:p>
        </p:txBody>
      </p:sp>
      <p:sp>
        <p:nvSpPr>
          <p:cNvPr id="153612" name="Rectangle 12"/>
          <p:cNvSpPr>
            <a:spLocks noChangeArrowheads="1"/>
          </p:cNvSpPr>
          <p:nvPr/>
        </p:nvSpPr>
        <p:spPr bwMode="auto">
          <a:xfrm>
            <a:off x="2057400" y="1797968"/>
            <a:ext cx="304800" cy="438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13" name="Line 13"/>
          <p:cNvSpPr>
            <a:spLocks noChangeShapeType="1"/>
          </p:cNvSpPr>
          <p:nvPr/>
        </p:nvSpPr>
        <p:spPr bwMode="auto">
          <a:xfrm>
            <a:off x="4191000" y="1444947"/>
            <a:ext cx="1588" cy="1624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14" name="Text Box 14"/>
          <p:cNvSpPr txBox="1">
            <a:spLocks noChangeArrowheads="1"/>
          </p:cNvSpPr>
          <p:nvPr/>
        </p:nvSpPr>
        <p:spPr bwMode="auto">
          <a:xfrm>
            <a:off x="4211960" y="1412776"/>
            <a:ext cx="105102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sz="2200" dirty="0">
                <a:latin typeface="Calibri"/>
                <a:cs typeface="Calibri"/>
              </a:rPr>
              <a:t>700 nm</a:t>
            </a:r>
          </a:p>
        </p:txBody>
      </p:sp>
      <p:cxnSp>
        <p:nvCxnSpPr>
          <p:cNvPr id="153615" name="AutoShape 15"/>
          <p:cNvCxnSpPr>
            <a:cxnSpLocks noChangeShapeType="1"/>
            <a:stCxn id="153612" idx="0"/>
            <a:endCxn id="153617" idx="0"/>
          </p:cNvCxnSpPr>
          <p:nvPr/>
        </p:nvCxnSpPr>
        <p:spPr bwMode="auto">
          <a:xfrm flipV="1">
            <a:off x="2209800" y="1402681"/>
            <a:ext cx="1112838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3616" name="AutoShape 16"/>
          <p:cNvCxnSpPr>
            <a:cxnSpLocks noChangeShapeType="1"/>
            <a:stCxn id="153612" idx="2"/>
            <a:endCxn id="153617" idx="2"/>
          </p:cNvCxnSpPr>
          <p:nvPr/>
        </p:nvCxnSpPr>
        <p:spPr bwMode="auto">
          <a:xfrm>
            <a:off x="2209800" y="2250406"/>
            <a:ext cx="1112838" cy="8239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53617" name="Picture 17" descr="chr.bead.spring.detail.pdf                                     0024BF85Macintosh HD                   BE964467: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16968"/>
            <a:ext cx="1462088" cy="16430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4840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" name="Picture 2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7663"/>
            <a:ext cx="67818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0" name="Picture 3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25"/>
            <a:ext cx="4114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1" name="Picture 3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093688"/>
            <a:ext cx="4356100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36712"/>
            <a:ext cx="63373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2204864"/>
            <a:ext cx="683568" cy="606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5" name="Picture 6" descr="cremer.cremer.pdf                                              0024BF85Macintosh HD                   BE964467: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785946"/>
            <a:ext cx="1008112" cy="45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46750" y="1340768"/>
            <a:ext cx="3816857" cy="255255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831363" y="1484784"/>
            <a:ext cx="1620957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latin typeface="Calibri"/>
                <a:cs typeface="Calibri"/>
              </a:rPr>
              <a:t>(Symbols) Experiments</a:t>
            </a:r>
          </a:p>
          <a:p>
            <a:pPr>
              <a:buNone/>
            </a:pPr>
            <a:r>
              <a:rPr lang="en-US" sz="1200" dirty="0" smtClean="0">
                <a:latin typeface="Calibri"/>
                <a:cs typeface="Calibri"/>
              </a:rPr>
              <a:t>(Lines) Simulations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99392"/>
            <a:ext cx="9144000" cy="762000"/>
          </a:xfrm>
        </p:spPr>
        <p:txBody>
          <a:bodyPr/>
          <a:lstStyle/>
          <a:p>
            <a:r>
              <a:rPr lang="it-IT" sz="2900" dirty="0" smtClean="0">
                <a:latin typeface="Calibri"/>
                <a:cs typeface="Calibri"/>
              </a:rPr>
              <a:t>Do </a:t>
            </a:r>
            <a:r>
              <a:rPr lang="it-IT" sz="2900" dirty="0" err="1" smtClean="0">
                <a:latin typeface="Calibri"/>
                <a:cs typeface="Calibri"/>
              </a:rPr>
              <a:t>chromosomes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behave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like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equilibrated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i="1" dirty="0" smtClean="0">
                <a:latin typeface="Calibri"/>
                <a:cs typeface="Calibri"/>
              </a:rPr>
              <a:t>linear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polymers</a:t>
            </a:r>
            <a:r>
              <a:rPr lang="it-IT" sz="2900" dirty="0">
                <a:latin typeface="Calibri"/>
                <a:cs typeface="Calibri"/>
              </a:rPr>
              <a:t>?</a:t>
            </a:r>
          </a:p>
        </p:txBody>
      </p:sp>
      <p:graphicFrame>
        <p:nvGraphicFramePr>
          <p:cNvPr id="111652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215676"/>
              </p:ext>
            </p:extLst>
          </p:nvPr>
        </p:nvGraphicFramePr>
        <p:xfrm>
          <a:off x="3563888" y="4797152"/>
          <a:ext cx="5544616" cy="1512168"/>
        </p:xfrm>
        <a:graphic>
          <a:graphicData uri="http://schemas.openxmlformats.org/drawingml/2006/table">
            <a:tbl>
              <a:tblPr/>
              <a:tblGrid>
                <a:gridCol w="1574397"/>
                <a:gridCol w="2098011"/>
                <a:gridCol w="1872208"/>
              </a:tblGrid>
              <a:tr h="414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Species</a:t>
                      </a: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Chromos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length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, </a:t>
                      </a:r>
                      <a:r>
                        <a:rPr kumimoji="0" lang="it-IT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L</a:t>
                      </a:r>
                      <a:r>
                        <a:rPr kumimoji="0" lang="it-IT" sz="1600" b="1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chain</a:t>
                      </a: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Mixing time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,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t</a:t>
                      </a:r>
                      <a:r>
                        <a:rPr kumimoji="0" lang="it-IT" sz="16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mix</a:t>
                      </a:r>
                      <a:endParaRPr kumimoji="0" lang="it-IT" sz="16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S. </a:t>
                      </a:r>
                      <a:r>
                        <a:rPr kumimoji="0" lang="it-IT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cerevisiae</a:t>
                      </a:r>
                      <a:endParaRPr kumimoji="0" lang="it-IT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1Mbp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1hrs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D. </a:t>
                      </a:r>
                      <a:r>
                        <a:rPr kumimoji="0" lang="it-IT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melanogaster</a:t>
                      </a:r>
                      <a:endParaRPr kumimoji="0" lang="it-IT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10Mbp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1years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H. sapiens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100Mbp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100years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1642" name="Picture 26" descr="reptation.model.jpg                                            0031DF8BMacintosh HD                   BE964467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6" y="4149080"/>
            <a:ext cx="1743472" cy="1116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43" name="Rectangle 27"/>
          <p:cNvSpPr>
            <a:spLocks noChangeArrowheads="1"/>
          </p:cNvSpPr>
          <p:nvPr/>
        </p:nvSpPr>
        <p:spPr bwMode="auto">
          <a:xfrm>
            <a:off x="15652" y="5805264"/>
            <a:ext cx="3493264" cy="53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sz="1300" dirty="0">
                <a:latin typeface="Calibri"/>
                <a:cs typeface="Calibri"/>
              </a:rPr>
              <a:t>De </a:t>
            </a:r>
            <a:r>
              <a:rPr lang="it-IT" sz="1300" dirty="0" err="1">
                <a:latin typeface="Calibri"/>
                <a:cs typeface="Calibri"/>
              </a:rPr>
              <a:t>Gennes</a:t>
            </a:r>
            <a:r>
              <a:rPr lang="it-IT" sz="1300" dirty="0">
                <a:latin typeface="Calibri"/>
                <a:cs typeface="Calibri"/>
              </a:rPr>
              <a:t>, </a:t>
            </a:r>
            <a:r>
              <a:rPr lang="it-IT" sz="1300" dirty="0" err="1" smtClean="0">
                <a:latin typeface="Calibri"/>
                <a:cs typeface="Calibri"/>
              </a:rPr>
              <a:t>J</a:t>
            </a:r>
            <a:r>
              <a:rPr lang="it-IT" sz="1300" dirty="0" smtClean="0">
                <a:latin typeface="Calibri"/>
                <a:cs typeface="Calibri"/>
              </a:rPr>
              <a:t> </a:t>
            </a:r>
            <a:r>
              <a:rPr lang="it-IT" sz="1300" dirty="0" err="1" smtClean="0">
                <a:latin typeface="Calibri"/>
                <a:cs typeface="Calibri"/>
              </a:rPr>
              <a:t>Chem</a:t>
            </a:r>
            <a:r>
              <a:rPr lang="it-IT" sz="1300" dirty="0" smtClean="0">
                <a:latin typeface="Calibri"/>
                <a:cs typeface="Calibri"/>
              </a:rPr>
              <a:t> </a:t>
            </a:r>
            <a:r>
              <a:rPr lang="it-IT" sz="1300" dirty="0" err="1" smtClean="0">
                <a:latin typeface="Calibri"/>
                <a:cs typeface="Calibri"/>
              </a:rPr>
              <a:t>Phys</a:t>
            </a:r>
            <a:r>
              <a:rPr lang="it-IT" sz="1300" dirty="0" smtClean="0">
                <a:latin typeface="Calibri"/>
                <a:cs typeface="Calibri"/>
              </a:rPr>
              <a:t> </a:t>
            </a:r>
            <a:r>
              <a:rPr lang="it-IT" sz="1300" dirty="0">
                <a:latin typeface="Calibri"/>
                <a:cs typeface="Calibri"/>
              </a:rPr>
              <a:t>(1971)</a:t>
            </a:r>
          </a:p>
          <a:p>
            <a:pPr>
              <a:buFontTx/>
              <a:buNone/>
            </a:pPr>
            <a:r>
              <a:rPr lang="it-IT" sz="1300" dirty="0" err="1">
                <a:latin typeface="Calibri"/>
                <a:cs typeface="Calibri"/>
              </a:rPr>
              <a:t>Doi</a:t>
            </a:r>
            <a:r>
              <a:rPr lang="it-IT" sz="1300" dirty="0">
                <a:latin typeface="Calibri"/>
                <a:cs typeface="Calibri"/>
              </a:rPr>
              <a:t> &amp; Edwards, The </a:t>
            </a:r>
            <a:r>
              <a:rPr lang="it-IT" sz="1300" dirty="0" err="1">
                <a:latin typeface="Calibri"/>
                <a:cs typeface="Calibri"/>
              </a:rPr>
              <a:t>Theory</a:t>
            </a:r>
            <a:r>
              <a:rPr lang="it-IT" sz="1300" dirty="0">
                <a:latin typeface="Calibri"/>
                <a:cs typeface="Calibri"/>
              </a:rPr>
              <a:t> of </a:t>
            </a:r>
            <a:r>
              <a:rPr lang="it-IT" sz="1300" dirty="0" err="1">
                <a:latin typeface="Calibri"/>
                <a:cs typeface="Calibri"/>
              </a:rPr>
              <a:t>Polymer</a:t>
            </a:r>
            <a:r>
              <a:rPr lang="it-IT" sz="1300" dirty="0">
                <a:latin typeface="Calibri"/>
                <a:cs typeface="Calibri"/>
              </a:rPr>
              <a:t> Dynamics</a:t>
            </a:r>
          </a:p>
        </p:txBody>
      </p:sp>
      <p:sp>
        <p:nvSpPr>
          <p:cNvPr id="111653" name="Text Box 37"/>
          <p:cNvSpPr txBox="1">
            <a:spLocks noChangeArrowheads="1"/>
          </p:cNvSpPr>
          <p:nvPr/>
        </p:nvSpPr>
        <p:spPr bwMode="auto">
          <a:xfrm>
            <a:off x="4829291" y="6426200"/>
            <a:ext cx="43512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dirty="0" smtClean="0">
                <a:latin typeface="Calibri"/>
                <a:cs typeface="Calibri"/>
              </a:rPr>
              <a:t>AR </a:t>
            </a:r>
            <a:r>
              <a:rPr lang="it-IT" dirty="0">
                <a:latin typeface="Calibri"/>
                <a:cs typeface="Calibri"/>
              </a:rPr>
              <a:t>&amp; </a:t>
            </a:r>
            <a:r>
              <a:rPr lang="it-IT" dirty="0" err="1" smtClean="0">
                <a:latin typeface="Calibri"/>
                <a:cs typeface="Calibri"/>
              </a:rPr>
              <a:t>Everaers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dirty="0" err="1">
                <a:latin typeface="Calibri"/>
                <a:cs typeface="Calibri"/>
              </a:rPr>
              <a:t>PLoS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Comput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Biol</a:t>
            </a:r>
            <a:r>
              <a:rPr lang="it-IT" dirty="0">
                <a:latin typeface="Calibri"/>
                <a:cs typeface="Calibri"/>
              </a:rPr>
              <a:t> (2008)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5085184"/>
            <a:ext cx="3027180" cy="64807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 bwMode="auto">
          <a:xfrm>
            <a:off x="971600" y="731304"/>
            <a:ext cx="1656184" cy="165618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644008" y="731304"/>
            <a:ext cx="1656184" cy="165618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6" name="Freeform 15"/>
          <p:cNvSpPr/>
          <p:nvPr/>
        </p:nvSpPr>
        <p:spPr>
          <a:xfrm rot="18453369">
            <a:off x="4706619" y="1133120"/>
            <a:ext cx="1375988" cy="654016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7" name="Freeform 16"/>
          <p:cNvSpPr/>
          <p:nvPr/>
        </p:nvSpPr>
        <p:spPr>
          <a:xfrm rot="17270737">
            <a:off x="4953321" y="998951"/>
            <a:ext cx="1000354" cy="1227460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00C1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8" name="Freeform 17"/>
          <p:cNvSpPr/>
          <p:nvPr/>
        </p:nvSpPr>
        <p:spPr>
          <a:xfrm rot="11998172">
            <a:off x="5002390" y="1089565"/>
            <a:ext cx="1011075" cy="1011669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3366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4788024" y="1163352"/>
            <a:ext cx="1448544" cy="368424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FF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2771800" y="1484784"/>
            <a:ext cx="1728192" cy="216024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1914222">
            <a:off x="1295162" y="810576"/>
            <a:ext cx="227911" cy="97571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 rot="19321758">
            <a:off x="2123193" y="758029"/>
            <a:ext cx="228631" cy="975712"/>
          </a:xfrm>
          <a:prstGeom prst="roundRect">
            <a:avLst/>
          </a:prstGeom>
          <a:solidFill>
            <a:srgbClr val="00C1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 rot="17074952">
            <a:off x="1573513" y="1546694"/>
            <a:ext cx="230551" cy="975712"/>
          </a:xfrm>
          <a:prstGeom prst="roundRect">
            <a:avLst/>
          </a:prstGeom>
          <a:solidFill>
            <a:srgbClr val="3366F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 rot="18205649">
            <a:off x="1902981" y="1207908"/>
            <a:ext cx="230852" cy="975712"/>
          </a:xfrm>
          <a:prstGeom prst="roundRect">
            <a:avLst/>
          </a:prstGeom>
          <a:solidFill>
            <a:srgbClr val="FF00F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843808" y="2852936"/>
            <a:ext cx="1656184" cy="165618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3" name="Right Arrow 32"/>
          <p:cNvSpPr/>
          <p:nvPr/>
        </p:nvSpPr>
        <p:spPr bwMode="auto">
          <a:xfrm rot="2849223">
            <a:off x="2228086" y="2524053"/>
            <a:ext cx="963341" cy="221213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4" name="Right Arrow 33"/>
          <p:cNvSpPr/>
          <p:nvPr/>
        </p:nvSpPr>
        <p:spPr bwMode="auto">
          <a:xfrm rot="18902109">
            <a:off x="4175421" y="2539711"/>
            <a:ext cx="963341" cy="221213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" name="Freeform 9"/>
          <p:cNvSpPr/>
          <p:nvPr/>
        </p:nvSpPr>
        <p:spPr>
          <a:xfrm rot="18314209">
            <a:off x="2832140" y="3246755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ln w="28575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6" name="Freeform 35"/>
          <p:cNvSpPr/>
          <p:nvPr/>
        </p:nvSpPr>
        <p:spPr>
          <a:xfrm rot="3045686">
            <a:off x="3554400" y="3110581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noFill/>
          <a:ln w="28575" cmpd="sng">
            <a:solidFill>
              <a:srgbClr val="00C1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7" name="Freeform 36"/>
          <p:cNvSpPr/>
          <p:nvPr/>
        </p:nvSpPr>
        <p:spPr>
          <a:xfrm rot="12601900">
            <a:off x="3053742" y="3907197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ln w="28575" cmpd="sng">
            <a:solidFill>
              <a:srgbClr val="3366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9" name="Freeform 38"/>
          <p:cNvSpPr/>
          <p:nvPr/>
        </p:nvSpPr>
        <p:spPr>
          <a:xfrm rot="2793977">
            <a:off x="3497425" y="3627592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ln w="28575" cmpd="sng">
            <a:solidFill>
              <a:srgbClr val="FF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40" name="Rectangle 27"/>
          <p:cNvSpPr>
            <a:spLocks noChangeArrowheads="1"/>
          </p:cNvSpPr>
          <p:nvPr/>
        </p:nvSpPr>
        <p:spPr bwMode="auto">
          <a:xfrm>
            <a:off x="4572000" y="3134637"/>
            <a:ext cx="4394640" cy="108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sz="1900" dirty="0" smtClean="0">
                <a:latin typeface="Calibri"/>
                <a:cs typeface="Calibri"/>
              </a:rPr>
              <a:t>- </a:t>
            </a:r>
            <a:r>
              <a:rPr lang="it-IT" sz="1900" dirty="0" err="1" smtClean="0">
                <a:latin typeface="Calibri"/>
                <a:cs typeface="Calibri"/>
              </a:rPr>
              <a:t>Partial</a:t>
            </a:r>
            <a:r>
              <a:rPr lang="it-IT" sz="1900" dirty="0" smtClean="0">
                <a:latin typeface="Calibri"/>
                <a:cs typeface="Calibri"/>
              </a:rPr>
              <a:t> </a:t>
            </a:r>
            <a:r>
              <a:rPr lang="it-IT" sz="1900" u="sng" dirty="0" err="1" smtClean="0">
                <a:latin typeface="Calibri"/>
                <a:cs typeface="Calibri"/>
              </a:rPr>
              <a:t>structural</a:t>
            </a:r>
            <a:r>
              <a:rPr lang="it-IT" sz="1900" dirty="0" smtClean="0">
                <a:latin typeface="Calibri"/>
                <a:cs typeface="Calibri"/>
              </a:rPr>
              <a:t> </a:t>
            </a:r>
            <a:r>
              <a:rPr lang="it-IT" sz="1900" dirty="0" err="1" smtClean="0">
                <a:latin typeface="Calibri"/>
                <a:cs typeface="Calibri"/>
              </a:rPr>
              <a:t>relaxation</a:t>
            </a:r>
            <a:endParaRPr lang="it-IT" sz="1900" dirty="0" smtClean="0">
              <a:latin typeface="Calibri"/>
              <a:cs typeface="Calibri"/>
            </a:endParaRPr>
          </a:p>
          <a:p>
            <a:pPr>
              <a:buFontTx/>
              <a:buNone/>
            </a:pPr>
            <a:r>
              <a:rPr lang="it-IT" sz="1900" dirty="0" smtClean="0">
                <a:latin typeface="Calibri"/>
                <a:cs typeface="Calibri"/>
              </a:rPr>
              <a:t>- No </a:t>
            </a:r>
            <a:r>
              <a:rPr lang="it-IT" sz="1900" u="sng" dirty="0" err="1" smtClean="0">
                <a:latin typeface="Calibri"/>
                <a:cs typeface="Calibri"/>
              </a:rPr>
              <a:t>topological</a:t>
            </a:r>
            <a:r>
              <a:rPr lang="it-IT" sz="1900" dirty="0" smtClean="0">
                <a:latin typeface="Calibri"/>
                <a:cs typeface="Calibri"/>
              </a:rPr>
              <a:t> </a:t>
            </a:r>
            <a:r>
              <a:rPr lang="it-IT" sz="1900" dirty="0" err="1" smtClean="0">
                <a:latin typeface="Calibri"/>
                <a:cs typeface="Calibri"/>
              </a:rPr>
              <a:t>relaxation</a:t>
            </a:r>
            <a:endParaRPr lang="it-IT" sz="1900" dirty="0">
              <a:latin typeface="Calibri"/>
              <a:cs typeface="Calibri"/>
            </a:endParaRPr>
          </a:p>
          <a:p>
            <a:pPr>
              <a:buFontTx/>
              <a:buNone/>
            </a:pPr>
            <a:r>
              <a:rPr lang="it-IT" sz="1900" dirty="0" smtClean="0">
                <a:latin typeface="Calibri"/>
                <a:cs typeface="Calibri"/>
                <a:sym typeface="Wingdings"/>
              </a:rPr>
              <a:t> Me</a:t>
            </a:r>
            <a:r>
              <a:rPr lang="it-IT" sz="1900" dirty="0" smtClean="0">
                <a:latin typeface="Calibri"/>
                <a:cs typeface="Calibri"/>
              </a:rPr>
              <a:t>mory of the </a:t>
            </a:r>
            <a:r>
              <a:rPr lang="it-IT" sz="1900" dirty="0" err="1" smtClean="0">
                <a:latin typeface="Calibri"/>
                <a:cs typeface="Calibri"/>
              </a:rPr>
              <a:t>initial</a:t>
            </a:r>
            <a:r>
              <a:rPr lang="it-IT" sz="1900" dirty="0" smtClean="0">
                <a:latin typeface="Calibri"/>
                <a:cs typeface="Calibri"/>
              </a:rPr>
              <a:t> state, </a:t>
            </a:r>
            <a:r>
              <a:rPr lang="it-IT" sz="1900" dirty="0" err="1" smtClean="0">
                <a:latin typeface="Calibri"/>
                <a:cs typeface="Calibri"/>
              </a:rPr>
              <a:t>preserved</a:t>
            </a:r>
            <a:r>
              <a:rPr lang="it-IT" sz="1900" dirty="0" smtClean="0">
                <a:latin typeface="Calibri"/>
                <a:cs typeface="Calibri"/>
              </a:rPr>
              <a:t>!!</a:t>
            </a:r>
            <a:endParaRPr lang="it-IT" sz="19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43" grpId="0"/>
      <p:bldP spid="28" grpId="0" animBg="1"/>
      <p:bldP spid="33" grpId="0" animBg="1"/>
      <p:bldP spid="34" grpId="0" animBg="1"/>
      <p:bldP spid="10" grpId="0" animBg="1"/>
      <p:bldP spid="36" grpId="0" animBg="1"/>
      <p:bldP spid="37" grpId="0" animBg="1"/>
      <p:bldP spid="39" grpId="0" animBg="1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99392"/>
            <a:ext cx="9144000" cy="762000"/>
          </a:xfrm>
        </p:spPr>
        <p:txBody>
          <a:bodyPr/>
          <a:lstStyle/>
          <a:p>
            <a:r>
              <a:rPr lang="it-IT" sz="2900" dirty="0" smtClean="0">
                <a:latin typeface="Calibri"/>
                <a:cs typeface="Calibri"/>
              </a:rPr>
              <a:t>Do </a:t>
            </a:r>
            <a:r>
              <a:rPr lang="it-IT" sz="2900" dirty="0" err="1" smtClean="0">
                <a:latin typeface="Calibri"/>
                <a:cs typeface="Calibri"/>
              </a:rPr>
              <a:t>chromosomes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behave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like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equilibrated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i="1" dirty="0" smtClean="0">
                <a:latin typeface="Calibri"/>
                <a:cs typeface="Calibri"/>
              </a:rPr>
              <a:t>linear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polymers</a:t>
            </a:r>
            <a:r>
              <a:rPr lang="it-IT" sz="2900" dirty="0">
                <a:latin typeface="Calibri"/>
                <a:cs typeface="Calibri"/>
              </a:rPr>
              <a:t>?</a:t>
            </a:r>
          </a:p>
        </p:txBody>
      </p:sp>
      <p:graphicFrame>
        <p:nvGraphicFramePr>
          <p:cNvPr id="111652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668796"/>
              </p:ext>
            </p:extLst>
          </p:nvPr>
        </p:nvGraphicFramePr>
        <p:xfrm>
          <a:off x="3563888" y="4797152"/>
          <a:ext cx="5544616" cy="1512168"/>
        </p:xfrm>
        <a:graphic>
          <a:graphicData uri="http://schemas.openxmlformats.org/drawingml/2006/table">
            <a:tbl>
              <a:tblPr/>
              <a:tblGrid>
                <a:gridCol w="1574397"/>
                <a:gridCol w="2098011"/>
                <a:gridCol w="1872208"/>
              </a:tblGrid>
              <a:tr h="414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Species</a:t>
                      </a: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Chromos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length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, </a:t>
                      </a:r>
                      <a:r>
                        <a:rPr kumimoji="0" lang="it-IT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L</a:t>
                      </a:r>
                      <a:r>
                        <a:rPr kumimoji="0" lang="it-IT" sz="1600" b="1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chain</a:t>
                      </a: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Mixing time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,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t</a:t>
                      </a:r>
                      <a:r>
                        <a:rPr kumimoji="0" lang="it-IT" sz="16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mix</a:t>
                      </a:r>
                      <a:endParaRPr kumimoji="0" lang="it-IT" sz="16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S. </a:t>
                      </a:r>
                      <a:r>
                        <a:rPr kumimoji="0" lang="it-IT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cerevisiae</a:t>
                      </a:r>
                      <a:endParaRPr kumimoji="0" lang="it-IT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1Mbp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1hrs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D. </a:t>
                      </a:r>
                      <a:r>
                        <a:rPr kumimoji="0" lang="it-IT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melanogaster</a:t>
                      </a:r>
                      <a:endParaRPr kumimoji="0" lang="it-IT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10Mbp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1years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H. sapiens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100Mbp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≈ 100years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1642" name="Picture 26" descr="reptation.model.jpg                                            0031DF8BMacintosh HD                   BE964467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6" y="4149080"/>
            <a:ext cx="1743472" cy="1116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43" name="Rectangle 27"/>
          <p:cNvSpPr>
            <a:spLocks noChangeArrowheads="1"/>
          </p:cNvSpPr>
          <p:nvPr/>
        </p:nvSpPr>
        <p:spPr bwMode="auto">
          <a:xfrm>
            <a:off x="15652" y="5805264"/>
            <a:ext cx="3493264" cy="53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sz="1300" dirty="0">
                <a:latin typeface="Calibri"/>
                <a:cs typeface="Calibri"/>
              </a:rPr>
              <a:t>De </a:t>
            </a:r>
            <a:r>
              <a:rPr lang="it-IT" sz="1300" dirty="0" err="1">
                <a:latin typeface="Calibri"/>
                <a:cs typeface="Calibri"/>
              </a:rPr>
              <a:t>Gennes</a:t>
            </a:r>
            <a:r>
              <a:rPr lang="it-IT" sz="1300" dirty="0">
                <a:latin typeface="Calibri"/>
                <a:cs typeface="Calibri"/>
              </a:rPr>
              <a:t>, </a:t>
            </a:r>
            <a:r>
              <a:rPr lang="it-IT" sz="1300" dirty="0" err="1" smtClean="0">
                <a:latin typeface="Calibri"/>
                <a:cs typeface="Calibri"/>
              </a:rPr>
              <a:t>J</a:t>
            </a:r>
            <a:r>
              <a:rPr lang="it-IT" sz="1300" dirty="0" smtClean="0">
                <a:latin typeface="Calibri"/>
                <a:cs typeface="Calibri"/>
              </a:rPr>
              <a:t> </a:t>
            </a:r>
            <a:r>
              <a:rPr lang="it-IT" sz="1300" dirty="0" err="1" smtClean="0">
                <a:latin typeface="Calibri"/>
                <a:cs typeface="Calibri"/>
              </a:rPr>
              <a:t>Chem</a:t>
            </a:r>
            <a:r>
              <a:rPr lang="it-IT" sz="1300" dirty="0" smtClean="0">
                <a:latin typeface="Calibri"/>
                <a:cs typeface="Calibri"/>
              </a:rPr>
              <a:t> </a:t>
            </a:r>
            <a:r>
              <a:rPr lang="it-IT" sz="1300" dirty="0" err="1" smtClean="0">
                <a:latin typeface="Calibri"/>
                <a:cs typeface="Calibri"/>
              </a:rPr>
              <a:t>Phys</a:t>
            </a:r>
            <a:r>
              <a:rPr lang="it-IT" sz="1300" dirty="0" smtClean="0">
                <a:latin typeface="Calibri"/>
                <a:cs typeface="Calibri"/>
              </a:rPr>
              <a:t> </a:t>
            </a:r>
            <a:r>
              <a:rPr lang="it-IT" sz="1300" dirty="0">
                <a:latin typeface="Calibri"/>
                <a:cs typeface="Calibri"/>
              </a:rPr>
              <a:t>(1971)</a:t>
            </a:r>
          </a:p>
          <a:p>
            <a:pPr>
              <a:buFontTx/>
              <a:buNone/>
            </a:pPr>
            <a:r>
              <a:rPr lang="it-IT" sz="1300" dirty="0" err="1">
                <a:latin typeface="Calibri"/>
                <a:cs typeface="Calibri"/>
              </a:rPr>
              <a:t>Doi</a:t>
            </a:r>
            <a:r>
              <a:rPr lang="it-IT" sz="1300" dirty="0">
                <a:latin typeface="Calibri"/>
                <a:cs typeface="Calibri"/>
              </a:rPr>
              <a:t> &amp; Edwards, The </a:t>
            </a:r>
            <a:r>
              <a:rPr lang="it-IT" sz="1300" dirty="0" err="1">
                <a:latin typeface="Calibri"/>
                <a:cs typeface="Calibri"/>
              </a:rPr>
              <a:t>Theory</a:t>
            </a:r>
            <a:r>
              <a:rPr lang="it-IT" sz="1300" dirty="0">
                <a:latin typeface="Calibri"/>
                <a:cs typeface="Calibri"/>
              </a:rPr>
              <a:t> of </a:t>
            </a:r>
            <a:r>
              <a:rPr lang="it-IT" sz="1300" dirty="0" err="1">
                <a:latin typeface="Calibri"/>
                <a:cs typeface="Calibri"/>
              </a:rPr>
              <a:t>Polymer</a:t>
            </a:r>
            <a:r>
              <a:rPr lang="it-IT" sz="1300" dirty="0">
                <a:latin typeface="Calibri"/>
                <a:cs typeface="Calibri"/>
              </a:rPr>
              <a:t> Dynamics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5085184"/>
            <a:ext cx="3027180" cy="64807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 bwMode="auto">
          <a:xfrm>
            <a:off x="971600" y="731304"/>
            <a:ext cx="1656184" cy="165618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644008" y="731304"/>
            <a:ext cx="1656184" cy="165618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6" name="Freeform 15"/>
          <p:cNvSpPr/>
          <p:nvPr/>
        </p:nvSpPr>
        <p:spPr>
          <a:xfrm rot="18453369">
            <a:off x="4706619" y="1133120"/>
            <a:ext cx="1375988" cy="654016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7" name="Freeform 16"/>
          <p:cNvSpPr/>
          <p:nvPr/>
        </p:nvSpPr>
        <p:spPr>
          <a:xfrm rot="17270737">
            <a:off x="4953321" y="998951"/>
            <a:ext cx="1000354" cy="1227460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00C1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8" name="Freeform 17"/>
          <p:cNvSpPr/>
          <p:nvPr/>
        </p:nvSpPr>
        <p:spPr>
          <a:xfrm rot="11998172">
            <a:off x="5002390" y="1089565"/>
            <a:ext cx="1011075" cy="1011669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3366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4788024" y="1163352"/>
            <a:ext cx="1448544" cy="368424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FF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2771800" y="1484784"/>
            <a:ext cx="1728192" cy="216024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1914222">
            <a:off x="1295162" y="810576"/>
            <a:ext cx="227911" cy="97571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 rot="19321758">
            <a:off x="2123193" y="758029"/>
            <a:ext cx="228631" cy="975712"/>
          </a:xfrm>
          <a:prstGeom prst="roundRect">
            <a:avLst/>
          </a:prstGeom>
          <a:solidFill>
            <a:srgbClr val="00C1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 rot="17074952">
            <a:off x="1573513" y="1546694"/>
            <a:ext cx="230551" cy="975712"/>
          </a:xfrm>
          <a:prstGeom prst="roundRect">
            <a:avLst/>
          </a:prstGeom>
          <a:solidFill>
            <a:srgbClr val="3366F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 rot="18205649">
            <a:off x="1902981" y="1207908"/>
            <a:ext cx="230852" cy="975712"/>
          </a:xfrm>
          <a:prstGeom prst="roundRect">
            <a:avLst/>
          </a:prstGeom>
          <a:solidFill>
            <a:srgbClr val="FF00F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843808" y="2852936"/>
            <a:ext cx="1656184" cy="165618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3" name="Right Arrow 32"/>
          <p:cNvSpPr/>
          <p:nvPr/>
        </p:nvSpPr>
        <p:spPr bwMode="auto">
          <a:xfrm rot="2849223">
            <a:off x="2228086" y="2524053"/>
            <a:ext cx="963341" cy="221213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4" name="Right Arrow 33"/>
          <p:cNvSpPr/>
          <p:nvPr/>
        </p:nvSpPr>
        <p:spPr bwMode="auto">
          <a:xfrm rot="18902109">
            <a:off x="4175421" y="2539711"/>
            <a:ext cx="963341" cy="221213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" name="Freeform 9"/>
          <p:cNvSpPr/>
          <p:nvPr/>
        </p:nvSpPr>
        <p:spPr>
          <a:xfrm rot="18314209">
            <a:off x="2832140" y="3246755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ln w="28575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6" name="Freeform 35"/>
          <p:cNvSpPr/>
          <p:nvPr/>
        </p:nvSpPr>
        <p:spPr>
          <a:xfrm rot="3045686">
            <a:off x="3554400" y="3110581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noFill/>
          <a:ln w="28575" cmpd="sng">
            <a:solidFill>
              <a:srgbClr val="00C1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7" name="Freeform 36"/>
          <p:cNvSpPr/>
          <p:nvPr/>
        </p:nvSpPr>
        <p:spPr>
          <a:xfrm rot="12601900">
            <a:off x="3053742" y="3907197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ln w="28575" cmpd="sng">
            <a:solidFill>
              <a:srgbClr val="3366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9" name="Freeform 38"/>
          <p:cNvSpPr/>
          <p:nvPr/>
        </p:nvSpPr>
        <p:spPr>
          <a:xfrm rot="2793977">
            <a:off x="3497425" y="3627592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ln w="28575" cmpd="sng">
            <a:solidFill>
              <a:srgbClr val="FF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40" name="Rectangle 27"/>
          <p:cNvSpPr>
            <a:spLocks noChangeArrowheads="1"/>
          </p:cNvSpPr>
          <p:nvPr/>
        </p:nvSpPr>
        <p:spPr bwMode="auto">
          <a:xfrm>
            <a:off x="4572000" y="3134637"/>
            <a:ext cx="4394640" cy="108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sz="1900" dirty="0" smtClean="0">
                <a:latin typeface="Calibri"/>
                <a:cs typeface="Calibri"/>
              </a:rPr>
              <a:t>- </a:t>
            </a:r>
            <a:r>
              <a:rPr lang="it-IT" sz="1900" dirty="0" err="1" smtClean="0">
                <a:latin typeface="Calibri"/>
                <a:cs typeface="Calibri"/>
              </a:rPr>
              <a:t>Partial</a:t>
            </a:r>
            <a:r>
              <a:rPr lang="it-IT" sz="1900" dirty="0" smtClean="0">
                <a:latin typeface="Calibri"/>
                <a:cs typeface="Calibri"/>
              </a:rPr>
              <a:t> </a:t>
            </a:r>
            <a:r>
              <a:rPr lang="it-IT" sz="1900" u="sng" dirty="0" err="1" smtClean="0">
                <a:latin typeface="Calibri"/>
                <a:cs typeface="Calibri"/>
              </a:rPr>
              <a:t>structural</a:t>
            </a:r>
            <a:r>
              <a:rPr lang="it-IT" sz="1900" dirty="0" smtClean="0">
                <a:latin typeface="Calibri"/>
                <a:cs typeface="Calibri"/>
              </a:rPr>
              <a:t> </a:t>
            </a:r>
            <a:r>
              <a:rPr lang="it-IT" sz="1900" dirty="0" err="1" smtClean="0">
                <a:latin typeface="Calibri"/>
                <a:cs typeface="Calibri"/>
              </a:rPr>
              <a:t>relaxation</a:t>
            </a:r>
            <a:endParaRPr lang="it-IT" sz="1900" dirty="0" smtClean="0">
              <a:latin typeface="Calibri"/>
              <a:cs typeface="Calibri"/>
            </a:endParaRPr>
          </a:p>
          <a:p>
            <a:pPr>
              <a:buFontTx/>
              <a:buNone/>
            </a:pPr>
            <a:r>
              <a:rPr lang="it-IT" sz="1900" dirty="0" smtClean="0">
                <a:latin typeface="Calibri"/>
                <a:cs typeface="Calibri"/>
              </a:rPr>
              <a:t>- No </a:t>
            </a:r>
            <a:r>
              <a:rPr lang="it-IT" sz="1900" u="sng" dirty="0" err="1" smtClean="0">
                <a:latin typeface="Calibri"/>
                <a:cs typeface="Calibri"/>
              </a:rPr>
              <a:t>topological</a:t>
            </a:r>
            <a:r>
              <a:rPr lang="it-IT" sz="1900" dirty="0" smtClean="0">
                <a:latin typeface="Calibri"/>
                <a:cs typeface="Calibri"/>
              </a:rPr>
              <a:t> </a:t>
            </a:r>
            <a:r>
              <a:rPr lang="it-IT" sz="1900" dirty="0" err="1" smtClean="0">
                <a:latin typeface="Calibri"/>
                <a:cs typeface="Calibri"/>
              </a:rPr>
              <a:t>relaxation</a:t>
            </a:r>
            <a:endParaRPr lang="it-IT" sz="1900" dirty="0">
              <a:latin typeface="Calibri"/>
              <a:cs typeface="Calibri"/>
            </a:endParaRPr>
          </a:p>
          <a:p>
            <a:pPr>
              <a:buFontTx/>
              <a:buNone/>
            </a:pPr>
            <a:r>
              <a:rPr lang="it-IT" sz="1900" dirty="0" smtClean="0">
                <a:latin typeface="Calibri"/>
                <a:cs typeface="Calibri"/>
                <a:sym typeface="Wingdings"/>
              </a:rPr>
              <a:t> Me</a:t>
            </a:r>
            <a:r>
              <a:rPr lang="it-IT" sz="1900" dirty="0" smtClean="0">
                <a:latin typeface="Calibri"/>
                <a:cs typeface="Calibri"/>
              </a:rPr>
              <a:t>mory of the </a:t>
            </a:r>
            <a:r>
              <a:rPr lang="it-IT" sz="1900" dirty="0" err="1" smtClean="0">
                <a:latin typeface="Calibri"/>
                <a:cs typeface="Calibri"/>
              </a:rPr>
              <a:t>initial</a:t>
            </a:r>
            <a:r>
              <a:rPr lang="it-IT" sz="1900" dirty="0" smtClean="0">
                <a:latin typeface="Calibri"/>
                <a:cs typeface="Calibri"/>
              </a:rPr>
              <a:t> state, </a:t>
            </a:r>
            <a:r>
              <a:rPr lang="it-IT" sz="1900" dirty="0" err="1" smtClean="0">
                <a:latin typeface="Calibri"/>
                <a:cs typeface="Calibri"/>
              </a:rPr>
              <a:t>preserved</a:t>
            </a:r>
            <a:r>
              <a:rPr lang="it-IT" sz="1900" dirty="0" smtClean="0">
                <a:latin typeface="Calibri"/>
                <a:cs typeface="Calibri"/>
              </a:rPr>
              <a:t>!!</a:t>
            </a:r>
            <a:endParaRPr lang="it-IT" sz="1900" dirty="0">
              <a:latin typeface="Calibri"/>
              <a:cs typeface="Calibri"/>
            </a:endParaRPr>
          </a:p>
        </p:txBody>
      </p:sp>
      <p:cxnSp>
        <p:nvCxnSpPr>
          <p:cNvPr id="7" name="Straight Connector 6"/>
          <p:cNvCxnSpPr>
            <a:stCxn id="10" idx="0"/>
            <a:endCxn id="10" idx="53"/>
          </p:cNvCxnSpPr>
          <p:nvPr/>
        </p:nvCxnSpPr>
        <p:spPr bwMode="auto">
          <a:xfrm flipV="1">
            <a:off x="2970791" y="2963785"/>
            <a:ext cx="407682" cy="701168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>
            <a:stCxn id="36" idx="0"/>
            <a:endCxn id="36" idx="52"/>
          </p:cNvCxnSpPr>
          <p:nvPr/>
        </p:nvCxnSpPr>
        <p:spPr bwMode="auto">
          <a:xfrm>
            <a:off x="3880241" y="2953435"/>
            <a:ext cx="548326" cy="568547"/>
          </a:xfrm>
          <a:prstGeom prst="line">
            <a:avLst/>
          </a:prstGeom>
          <a:noFill/>
          <a:ln w="28575" cap="flat" cmpd="sng" algn="ctr">
            <a:solidFill>
              <a:srgbClr val="00C1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>
            <a:stCxn id="37" idx="53"/>
            <a:endCxn id="37" idx="0"/>
          </p:cNvCxnSpPr>
          <p:nvPr/>
        </p:nvCxnSpPr>
        <p:spPr bwMode="auto">
          <a:xfrm>
            <a:off x="3013346" y="4057789"/>
            <a:ext cx="735262" cy="342390"/>
          </a:xfrm>
          <a:prstGeom prst="line">
            <a:avLst/>
          </a:prstGeom>
          <a:noFill/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stCxn id="39" idx="0"/>
            <a:endCxn id="39" idx="52"/>
          </p:cNvCxnSpPr>
          <p:nvPr/>
        </p:nvCxnSpPr>
        <p:spPr bwMode="auto">
          <a:xfrm>
            <a:off x="3797352" y="3480556"/>
            <a:ext cx="588449" cy="526912"/>
          </a:xfrm>
          <a:prstGeom prst="line">
            <a:avLst/>
          </a:prstGeom>
          <a:noFill/>
          <a:ln w="2857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 Box 37"/>
          <p:cNvSpPr txBox="1">
            <a:spLocks noChangeArrowheads="1"/>
          </p:cNvSpPr>
          <p:nvPr/>
        </p:nvSpPr>
        <p:spPr bwMode="auto">
          <a:xfrm>
            <a:off x="4829291" y="6426200"/>
            <a:ext cx="43512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dirty="0" smtClean="0">
                <a:latin typeface="Calibri"/>
                <a:cs typeface="Calibri"/>
              </a:rPr>
              <a:t>AR </a:t>
            </a:r>
            <a:r>
              <a:rPr lang="it-IT" dirty="0">
                <a:latin typeface="Calibri"/>
                <a:cs typeface="Calibri"/>
              </a:rPr>
              <a:t>&amp; </a:t>
            </a:r>
            <a:r>
              <a:rPr lang="it-IT" dirty="0" err="1" smtClean="0">
                <a:latin typeface="Calibri"/>
                <a:cs typeface="Calibri"/>
              </a:rPr>
              <a:t>Everaers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dirty="0" err="1">
                <a:latin typeface="Calibri"/>
                <a:cs typeface="Calibri"/>
              </a:rPr>
              <a:t>PLoS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Comput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Biol</a:t>
            </a:r>
            <a:r>
              <a:rPr lang="it-IT" dirty="0">
                <a:latin typeface="Calibri"/>
                <a:cs typeface="Calibri"/>
              </a:rPr>
              <a:t> (2008)</a:t>
            </a:r>
          </a:p>
        </p:txBody>
      </p:sp>
    </p:spTree>
    <p:extLst>
      <p:ext uri="{BB962C8B-B14F-4D97-AF65-F5344CB8AC3E}">
        <p14:creationId xmlns:p14="http://schemas.microsoft.com/office/powerpoint/2010/main" val="4259993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99392"/>
            <a:ext cx="9144000" cy="762000"/>
          </a:xfrm>
        </p:spPr>
        <p:txBody>
          <a:bodyPr/>
          <a:lstStyle/>
          <a:p>
            <a:r>
              <a:rPr lang="it-IT" sz="2900" dirty="0" smtClean="0">
                <a:latin typeface="Calibri"/>
                <a:cs typeface="Calibri"/>
              </a:rPr>
              <a:t>Do </a:t>
            </a:r>
            <a:r>
              <a:rPr lang="it-IT" sz="2900" dirty="0" err="1" smtClean="0">
                <a:latin typeface="Calibri"/>
                <a:cs typeface="Calibri"/>
              </a:rPr>
              <a:t>chromosomes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behave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like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equilibrated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i="1" dirty="0" smtClean="0">
                <a:latin typeface="Calibri"/>
                <a:cs typeface="Calibri"/>
              </a:rPr>
              <a:t>linear</a:t>
            </a:r>
            <a:r>
              <a:rPr lang="it-IT" sz="2900" dirty="0" smtClean="0">
                <a:latin typeface="Calibri"/>
                <a:cs typeface="Calibri"/>
              </a:rPr>
              <a:t> </a:t>
            </a:r>
            <a:r>
              <a:rPr lang="it-IT" sz="2900" dirty="0" err="1" smtClean="0">
                <a:latin typeface="Calibri"/>
                <a:cs typeface="Calibri"/>
              </a:rPr>
              <a:t>polymers</a:t>
            </a:r>
            <a:r>
              <a:rPr lang="it-IT" sz="2900" dirty="0">
                <a:latin typeface="Calibri"/>
                <a:cs typeface="Calibri"/>
              </a:rPr>
              <a:t>?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971600" y="731304"/>
            <a:ext cx="1656184" cy="165618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644008" y="731304"/>
            <a:ext cx="1656184" cy="165618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6" name="Freeform 15"/>
          <p:cNvSpPr/>
          <p:nvPr/>
        </p:nvSpPr>
        <p:spPr>
          <a:xfrm rot="18453369">
            <a:off x="4706619" y="1133120"/>
            <a:ext cx="1375988" cy="654016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7" name="Freeform 16"/>
          <p:cNvSpPr/>
          <p:nvPr/>
        </p:nvSpPr>
        <p:spPr>
          <a:xfrm rot="17270737">
            <a:off x="4953321" y="998951"/>
            <a:ext cx="1000354" cy="1227460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00C1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8" name="Freeform 17"/>
          <p:cNvSpPr/>
          <p:nvPr/>
        </p:nvSpPr>
        <p:spPr>
          <a:xfrm rot="11998172">
            <a:off x="5002390" y="1089565"/>
            <a:ext cx="1011075" cy="1011669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3366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4788024" y="1163352"/>
            <a:ext cx="1448544" cy="368424"/>
          </a:xfrm>
          <a:custGeom>
            <a:avLst/>
            <a:gdLst>
              <a:gd name="connsiteX0" fmla="*/ 0 w 1752600"/>
              <a:gd name="connsiteY0" fmla="*/ 114300 h 1016737"/>
              <a:gd name="connsiteX1" fmla="*/ 0 w 1752600"/>
              <a:gd name="connsiteY1" fmla="*/ 114300 h 1016737"/>
              <a:gd name="connsiteX2" fmla="*/ 25400 w 1752600"/>
              <a:gd name="connsiteY2" fmla="*/ 469900 h 1016737"/>
              <a:gd name="connsiteX3" fmla="*/ 63500 w 1752600"/>
              <a:gd name="connsiteY3" fmla="*/ 482600 h 1016737"/>
              <a:gd name="connsiteX4" fmla="*/ 101600 w 1752600"/>
              <a:gd name="connsiteY4" fmla="*/ 469900 h 1016737"/>
              <a:gd name="connsiteX5" fmla="*/ 114300 w 1752600"/>
              <a:gd name="connsiteY5" fmla="*/ 419100 h 1016737"/>
              <a:gd name="connsiteX6" fmla="*/ 165100 w 1752600"/>
              <a:gd name="connsiteY6" fmla="*/ 304800 h 1016737"/>
              <a:gd name="connsiteX7" fmla="*/ 190500 w 1752600"/>
              <a:gd name="connsiteY7" fmla="*/ 266700 h 1016737"/>
              <a:gd name="connsiteX8" fmla="*/ 203200 w 1752600"/>
              <a:gd name="connsiteY8" fmla="*/ 215900 h 1016737"/>
              <a:gd name="connsiteX9" fmla="*/ 279400 w 1752600"/>
              <a:gd name="connsiteY9" fmla="*/ 88900 h 1016737"/>
              <a:gd name="connsiteX10" fmla="*/ 355600 w 1752600"/>
              <a:gd name="connsiteY10" fmla="*/ 12700 h 1016737"/>
              <a:gd name="connsiteX11" fmla="*/ 393700 w 1752600"/>
              <a:gd name="connsiteY11" fmla="*/ 0 h 1016737"/>
              <a:gd name="connsiteX12" fmla="*/ 533400 w 1752600"/>
              <a:gd name="connsiteY12" fmla="*/ 12700 h 1016737"/>
              <a:gd name="connsiteX13" fmla="*/ 546100 w 1752600"/>
              <a:gd name="connsiteY13" fmla="*/ 50800 h 1016737"/>
              <a:gd name="connsiteX14" fmla="*/ 533400 w 1752600"/>
              <a:gd name="connsiteY14" fmla="*/ 203200 h 1016737"/>
              <a:gd name="connsiteX15" fmla="*/ 508000 w 1752600"/>
              <a:gd name="connsiteY15" fmla="*/ 241300 h 1016737"/>
              <a:gd name="connsiteX16" fmla="*/ 495300 w 1752600"/>
              <a:gd name="connsiteY16" fmla="*/ 279400 h 1016737"/>
              <a:gd name="connsiteX17" fmla="*/ 469900 w 1752600"/>
              <a:gd name="connsiteY17" fmla="*/ 317500 h 1016737"/>
              <a:gd name="connsiteX18" fmla="*/ 444500 w 1752600"/>
              <a:gd name="connsiteY18" fmla="*/ 406400 h 1016737"/>
              <a:gd name="connsiteX19" fmla="*/ 419100 w 1752600"/>
              <a:gd name="connsiteY19" fmla="*/ 495300 h 1016737"/>
              <a:gd name="connsiteX20" fmla="*/ 431800 w 1752600"/>
              <a:gd name="connsiteY20" fmla="*/ 571500 h 1016737"/>
              <a:gd name="connsiteX21" fmla="*/ 469900 w 1752600"/>
              <a:gd name="connsiteY21" fmla="*/ 596900 h 1016737"/>
              <a:gd name="connsiteX22" fmla="*/ 533400 w 1752600"/>
              <a:gd name="connsiteY22" fmla="*/ 609600 h 1016737"/>
              <a:gd name="connsiteX23" fmla="*/ 584200 w 1752600"/>
              <a:gd name="connsiteY23" fmla="*/ 622300 h 1016737"/>
              <a:gd name="connsiteX24" fmla="*/ 685800 w 1752600"/>
              <a:gd name="connsiteY24" fmla="*/ 596900 h 1016737"/>
              <a:gd name="connsiteX25" fmla="*/ 736600 w 1752600"/>
              <a:gd name="connsiteY25" fmla="*/ 469900 h 1016737"/>
              <a:gd name="connsiteX26" fmla="*/ 762000 w 1752600"/>
              <a:gd name="connsiteY26" fmla="*/ 368300 h 1016737"/>
              <a:gd name="connsiteX27" fmla="*/ 774700 w 1752600"/>
              <a:gd name="connsiteY27" fmla="*/ 317500 h 1016737"/>
              <a:gd name="connsiteX28" fmla="*/ 787400 w 1752600"/>
              <a:gd name="connsiteY28" fmla="*/ 279400 h 1016737"/>
              <a:gd name="connsiteX29" fmla="*/ 825500 w 1752600"/>
              <a:gd name="connsiteY29" fmla="*/ 254000 h 1016737"/>
              <a:gd name="connsiteX30" fmla="*/ 876300 w 1752600"/>
              <a:gd name="connsiteY30" fmla="*/ 266700 h 1016737"/>
              <a:gd name="connsiteX31" fmla="*/ 889000 w 1752600"/>
              <a:gd name="connsiteY31" fmla="*/ 304800 h 1016737"/>
              <a:gd name="connsiteX32" fmla="*/ 876300 w 1752600"/>
              <a:gd name="connsiteY32" fmla="*/ 584200 h 1016737"/>
              <a:gd name="connsiteX33" fmla="*/ 889000 w 1752600"/>
              <a:gd name="connsiteY33" fmla="*/ 762000 h 1016737"/>
              <a:gd name="connsiteX34" fmla="*/ 927100 w 1752600"/>
              <a:gd name="connsiteY34" fmla="*/ 749300 h 1016737"/>
              <a:gd name="connsiteX35" fmla="*/ 952500 w 1752600"/>
              <a:gd name="connsiteY35" fmla="*/ 711200 h 1016737"/>
              <a:gd name="connsiteX36" fmla="*/ 990600 w 1752600"/>
              <a:gd name="connsiteY36" fmla="*/ 647700 h 1016737"/>
              <a:gd name="connsiteX37" fmla="*/ 1003300 w 1752600"/>
              <a:gd name="connsiteY37" fmla="*/ 596900 h 1016737"/>
              <a:gd name="connsiteX38" fmla="*/ 1028700 w 1752600"/>
              <a:gd name="connsiteY38" fmla="*/ 558800 h 1016737"/>
              <a:gd name="connsiteX39" fmla="*/ 1054100 w 1752600"/>
              <a:gd name="connsiteY39" fmla="*/ 508000 h 1016737"/>
              <a:gd name="connsiteX40" fmla="*/ 1066800 w 1752600"/>
              <a:gd name="connsiteY40" fmla="*/ 469900 h 1016737"/>
              <a:gd name="connsiteX41" fmla="*/ 1130300 w 1752600"/>
              <a:gd name="connsiteY41" fmla="*/ 368300 h 1016737"/>
              <a:gd name="connsiteX42" fmla="*/ 1219200 w 1752600"/>
              <a:gd name="connsiteY42" fmla="*/ 317500 h 1016737"/>
              <a:gd name="connsiteX43" fmla="*/ 1384300 w 1752600"/>
              <a:gd name="connsiteY43" fmla="*/ 381000 h 1016737"/>
              <a:gd name="connsiteX44" fmla="*/ 1397000 w 1752600"/>
              <a:gd name="connsiteY44" fmla="*/ 431800 h 1016737"/>
              <a:gd name="connsiteX45" fmla="*/ 1384300 w 1752600"/>
              <a:gd name="connsiteY45" fmla="*/ 584200 h 1016737"/>
              <a:gd name="connsiteX46" fmla="*/ 1308100 w 1752600"/>
              <a:gd name="connsiteY46" fmla="*/ 723900 h 1016737"/>
              <a:gd name="connsiteX47" fmla="*/ 1282700 w 1752600"/>
              <a:gd name="connsiteY47" fmla="*/ 787400 h 1016737"/>
              <a:gd name="connsiteX48" fmla="*/ 1257300 w 1752600"/>
              <a:gd name="connsiteY48" fmla="*/ 825500 h 1016737"/>
              <a:gd name="connsiteX49" fmla="*/ 1244600 w 1752600"/>
              <a:gd name="connsiteY49" fmla="*/ 863600 h 1016737"/>
              <a:gd name="connsiteX50" fmla="*/ 1422400 w 1752600"/>
              <a:gd name="connsiteY50" fmla="*/ 838200 h 1016737"/>
              <a:gd name="connsiteX51" fmla="*/ 1549400 w 1752600"/>
              <a:gd name="connsiteY51" fmla="*/ 736600 h 1016737"/>
              <a:gd name="connsiteX52" fmla="*/ 1587500 w 1752600"/>
              <a:gd name="connsiteY52" fmla="*/ 698500 h 1016737"/>
              <a:gd name="connsiteX53" fmla="*/ 1612900 w 1752600"/>
              <a:gd name="connsiteY53" fmla="*/ 596900 h 1016737"/>
              <a:gd name="connsiteX54" fmla="*/ 1625600 w 1752600"/>
              <a:gd name="connsiteY54" fmla="*/ 546100 h 1016737"/>
              <a:gd name="connsiteX55" fmla="*/ 1638300 w 1752600"/>
              <a:gd name="connsiteY55" fmla="*/ 495300 h 1016737"/>
              <a:gd name="connsiteX56" fmla="*/ 1651000 w 1752600"/>
              <a:gd name="connsiteY56" fmla="*/ 457200 h 1016737"/>
              <a:gd name="connsiteX57" fmla="*/ 1689100 w 1752600"/>
              <a:gd name="connsiteY57" fmla="*/ 508000 h 1016737"/>
              <a:gd name="connsiteX58" fmla="*/ 1663700 w 1752600"/>
              <a:gd name="connsiteY58" fmla="*/ 914400 h 1016737"/>
              <a:gd name="connsiteX59" fmla="*/ 1727200 w 1752600"/>
              <a:gd name="connsiteY59" fmla="*/ 1016000 h 1016737"/>
              <a:gd name="connsiteX60" fmla="*/ 1752600 w 1752600"/>
              <a:gd name="connsiteY60" fmla="*/ 1016000 h 1016737"/>
              <a:gd name="connsiteX61" fmla="*/ 1752600 w 1752600"/>
              <a:gd name="connsiteY61" fmla="*/ 1016000 h 1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52600" h="1016737">
                <a:moveTo>
                  <a:pt x="0" y="114300"/>
                </a:moveTo>
                <a:lnTo>
                  <a:pt x="0" y="114300"/>
                </a:lnTo>
                <a:cubicBezTo>
                  <a:pt x="8467" y="232833"/>
                  <a:pt x="5209" y="352793"/>
                  <a:pt x="25400" y="469900"/>
                </a:cubicBezTo>
                <a:cubicBezTo>
                  <a:pt x="27675" y="483092"/>
                  <a:pt x="50113" y="482600"/>
                  <a:pt x="63500" y="482600"/>
                </a:cubicBezTo>
                <a:cubicBezTo>
                  <a:pt x="76887" y="482600"/>
                  <a:pt x="88900" y="474133"/>
                  <a:pt x="101600" y="469900"/>
                </a:cubicBezTo>
                <a:cubicBezTo>
                  <a:pt x="105833" y="452967"/>
                  <a:pt x="108780" y="435659"/>
                  <a:pt x="114300" y="419100"/>
                </a:cubicBezTo>
                <a:cubicBezTo>
                  <a:pt x="125186" y="386441"/>
                  <a:pt x="147397" y="335780"/>
                  <a:pt x="165100" y="304800"/>
                </a:cubicBezTo>
                <a:cubicBezTo>
                  <a:pt x="172673" y="291548"/>
                  <a:pt x="182033" y="279400"/>
                  <a:pt x="190500" y="266700"/>
                </a:cubicBezTo>
                <a:cubicBezTo>
                  <a:pt x="194733" y="249767"/>
                  <a:pt x="197071" y="232243"/>
                  <a:pt x="203200" y="215900"/>
                </a:cubicBezTo>
                <a:cubicBezTo>
                  <a:pt x="215226" y="183831"/>
                  <a:pt x="261677" y="106623"/>
                  <a:pt x="279400" y="88900"/>
                </a:cubicBezTo>
                <a:cubicBezTo>
                  <a:pt x="304800" y="63500"/>
                  <a:pt x="321522" y="24059"/>
                  <a:pt x="355600" y="12700"/>
                </a:cubicBezTo>
                <a:lnTo>
                  <a:pt x="393700" y="0"/>
                </a:lnTo>
                <a:cubicBezTo>
                  <a:pt x="440267" y="4233"/>
                  <a:pt x="489041" y="-2086"/>
                  <a:pt x="533400" y="12700"/>
                </a:cubicBezTo>
                <a:cubicBezTo>
                  <a:pt x="546100" y="16933"/>
                  <a:pt x="546100" y="37413"/>
                  <a:pt x="546100" y="50800"/>
                </a:cubicBezTo>
                <a:cubicBezTo>
                  <a:pt x="546100" y="101776"/>
                  <a:pt x="543397" y="153214"/>
                  <a:pt x="533400" y="203200"/>
                </a:cubicBezTo>
                <a:cubicBezTo>
                  <a:pt x="530407" y="218167"/>
                  <a:pt x="514826" y="227648"/>
                  <a:pt x="508000" y="241300"/>
                </a:cubicBezTo>
                <a:cubicBezTo>
                  <a:pt x="502013" y="253274"/>
                  <a:pt x="501287" y="267426"/>
                  <a:pt x="495300" y="279400"/>
                </a:cubicBezTo>
                <a:cubicBezTo>
                  <a:pt x="488474" y="293052"/>
                  <a:pt x="476726" y="303848"/>
                  <a:pt x="469900" y="317500"/>
                </a:cubicBezTo>
                <a:cubicBezTo>
                  <a:pt x="459750" y="337800"/>
                  <a:pt x="449925" y="387411"/>
                  <a:pt x="444500" y="406400"/>
                </a:cubicBezTo>
                <a:cubicBezTo>
                  <a:pt x="408061" y="533937"/>
                  <a:pt x="458802" y="336491"/>
                  <a:pt x="419100" y="495300"/>
                </a:cubicBezTo>
                <a:cubicBezTo>
                  <a:pt x="423333" y="520700"/>
                  <a:pt x="420284" y="548468"/>
                  <a:pt x="431800" y="571500"/>
                </a:cubicBezTo>
                <a:cubicBezTo>
                  <a:pt x="438626" y="585152"/>
                  <a:pt x="455608" y="591541"/>
                  <a:pt x="469900" y="596900"/>
                </a:cubicBezTo>
                <a:cubicBezTo>
                  <a:pt x="490111" y="604479"/>
                  <a:pt x="512328" y="604917"/>
                  <a:pt x="533400" y="609600"/>
                </a:cubicBezTo>
                <a:cubicBezTo>
                  <a:pt x="550439" y="613386"/>
                  <a:pt x="567267" y="618067"/>
                  <a:pt x="584200" y="622300"/>
                </a:cubicBezTo>
                <a:cubicBezTo>
                  <a:pt x="618067" y="613833"/>
                  <a:pt x="655866" y="614861"/>
                  <a:pt x="685800" y="596900"/>
                </a:cubicBezTo>
                <a:cubicBezTo>
                  <a:pt x="701257" y="587626"/>
                  <a:pt x="736208" y="471467"/>
                  <a:pt x="736600" y="469900"/>
                </a:cubicBezTo>
                <a:lnTo>
                  <a:pt x="762000" y="368300"/>
                </a:lnTo>
                <a:cubicBezTo>
                  <a:pt x="766233" y="351367"/>
                  <a:pt x="769180" y="334059"/>
                  <a:pt x="774700" y="317500"/>
                </a:cubicBezTo>
                <a:cubicBezTo>
                  <a:pt x="778933" y="304800"/>
                  <a:pt x="779037" y="289853"/>
                  <a:pt x="787400" y="279400"/>
                </a:cubicBezTo>
                <a:cubicBezTo>
                  <a:pt x="796935" y="267481"/>
                  <a:pt x="812800" y="262467"/>
                  <a:pt x="825500" y="254000"/>
                </a:cubicBezTo>
                <a:cubicBezTo>
                  <a:pt x="842433" y="258233"/>
                  <a:pt x="862670" y="255796"/>
                  <a:pt x="876300" y="266700"/>
                </a:cubicBezTo>
                <a:cubicBezTo>
                  <a:pt x="886753" y="275063"/>
                  <a:pt x="889000" y="291413"/>
                  <a:pt x="889000" y="304800"/>
                </a:cubicBezTo>
                <a:cubicBezTo>
                  <a:pt x="889000" y="398029"/>
                  <a:pt x="880533" y="491067"/>
                  <a:pt x="876300" y="584200"/>
                </a:cubicBezTo>
                <a:cubicBezTo>
                  <a:pt x="880533" y="643467"/>
                  <a:pt x="871526" y="705210"/>
                  <a:pt x="889000" y="762000"/>
                </a:cubicBezTo>
                <a:cubicBezTo>
                  <a:pt x="892937" y="774795"/>
                  <a:pt x="916647" y="757663"/>
                  <a:pt x="927100" y="749300"/>
                </a:cubicBezTo>
                <a:cubicBezTo>
                  <a:pt x="939019" y="739765"/>
                  <a:pt x="944410" y="724143"/>
                  <a:pt x="952500" y="711200"/>
                </a:cubicBezTo>
                <a:cubicBezTo>
                  <a:pt x="965583" y="690268"/>
                  <a:pt x="977900" y="668867"/>
                  <a:pt x="990600" y="647700"/>
                </a:cubicBezTo>
                <a:cubicBezTo>
                  <a:pt x="994833" y="630767"/>
                  <a:pt x="996424" y="612943"/>
                  <a:pt x="1003300" y="596900"/>
                </a:cubicBezTo>
                <a:cubicBezTo>
                  <a:pt x="1009313" y="582871"/>
                  <a:pt x="1021127" y="572052"/>
                  <a:pt x="1028700" y="558800"/>
                </a:cubicBezTo>
                <a:cubicBezTo>
                  <a:pt x="1038093" y="542362"/>
                  <a:pt x="1046642" y="525401"/>
                  <a:pt x="1054100" y="508000"/>
                </a:cubicBezTo>
                <a:cubicBezTo>
                  <a:pt x="1059373" y="495695"/>
                  <a:pt x="1061527" y="482205"/>
                  <a:pt x="1066800" y="469900"/>
                </a:cubicBezTo>
                <a:cubicBezTo>
                  <a:pt x="1081890" y="434690"/>
                  <a:pt x="1102951" y="395649"/>
                  <a:pt x="1130300" y="368300"/>
                </a:cubicBezTo>
                <a:cubicBezTo>
                  <a:pt x="1148251" y="350349"/>
                  <a:pt x="1199278" y="327461"/>
                  <a:pt x="1219200" y="317500"/>
                </a:cubicBezTo>
                <a:cubicBezTo>
                  <a:pt x="1322389" y="327819"/>
                  <a:pt x="1342998" y="298397"/>
                  <a:pt x="1384300" y="381000"/>
                </a:cubicBezTo>
                <a:cubicBezTo>
                  <a:pt x="1392106" y="396612"/>
                  <a:pt x="1392767" y="414867"/>
                  <a:pt x="1397000" y="431800"/>
                </a:cubicBezTo>
                <a:cubicBezTo>
                  <a:pt x="1392767" y="482600"/>
                  <a:pt x="1396664" y="534746"/>
                  <a:pt x="1384300" y="584200"/>
                </a:cubicBezTo>
                <a:cubicBezTo>
                  <a:pt x="1355522" y="699312"/>
                  <a:pt x="1342874" y="654352"/>
                  <a:pt x="1308100" y="723900"/>
                </a:cubicBezTo>
                <a:cubicBezTo>
                  <a:pt x="1297905" y="744290"/>
                  <a:pt x="1292895" y="767010"/>
                  <a:pt x="1282700" y="787400"/>
                </a:cubicBezTo>
                <a:cubicBezTo>
                  <a:pt x="1275874" y="801052"/>
                  <a:pt x="1264126" y="811848"/>
                  <a:pt x="1257300" y="825500"/>
                </a:cubicBezTo>
                <a:cubicBezTo>
                  <a:pt x="1251313" y="837474"/>
                  <a:pt x="1231252" y="862573"/>
                  <a:pt x="1244600" y="863600"/>
                </a:cubicBezTo>
                <a:cubicBezTo>
                  <a:pt x="1304292" y="868192"/>
                  <a:pt x="1363133" y="846667"/>
                  <a:pt x="1422400" y="838200"/>
                </a:cubicBezTo>
                <a:cubicBezTo>
                  <a:pt x="1505329" y="796736"/>
                  <a:pt x="1459813" y="826187"/>
                  <a:pt x="1549400" y="736600"/>
                </a:cubicBezTo>
                <a:lnTo>
                  <a:pt x="1587500" y="698500"/>
                </a:lnTo>
                <a:lnTo>
                  <a:pt x="1612900" y="596900"/>
                </a:lnTo>
                <a:lnTo>
                  <a:pt x="1625600" y="546100"/>
                </a:lnTo>
                <a:cubicBezTo>
                  <a:pt x="1629833" y="529167"/>
                  <a:pt x="1632780" y="511859"/>
                  <a:pt x="1638300" y="495300"/>
                </a:cubicBezTo>
                <a:lnTo>
                  <a:pt x="1651000" y="457200"/>
                </a:lnTo>
                <a:cubicBezTo>
                  <a:pt x="1663700" y="474133"/>
                  <a:pt x="1687780" y="486875"/>
                  <a:pt x="1689100" y="508000"/>
                </a:cubicBezTo>
                <a:cubicBezTo>
                  <a:pt x="1705088" y="763801"/>
                  <a:pt x="1700854" y="765786"/>
                  <a:pt x="1663700" y="914400"/>
                </a:cubicBezTo>
                <a:cubicBezTo>
                  <a:pt x="1686514" y="994249"/>
                  <a:pt x="1662583" y="1003077"/>
                  <a:pt x="1727200" y="1016000"/>
                </a:cubicBezTo>
                <a:cubicBezTo>
                  <a:pt x="1735502" y="1017660"/>
                  <a:pt x="1744133" y="1016000"/>
                  <a:pt x="1752600" y="1016000"/>
                </a:cubicBezTo>
                <a:lnTo>
                  <a:pt x="1752600" y="1016000"/>
                </a:lnTo>
              </a:path>
            </a:pathLst>
          </a:custGeom>
          <a:ln w="28575" cmpd="sng">
            <a:solidFill>
              <a:srgbClr val="FF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2771800" y="1484784"/>
            <a:ext cx="1728192" cy="216024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1914222">
            <a:off x="1295162" y="810576"/>
            <a:ext cx="227911" cy="97571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 rot="19321758">
            <a:off x="2123193" y="758029"/>
            <a:ext cx="228631" cy="975712"/>
          </a:xfrm>
          <a:prstGeom prst="roundRect">
            <a:avLst/>
          </a:prstGeom>
          <a:solidFill>
            <a:srgbClr val="00C1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 rot="17074952">
            <a:off x="1573513" y="1546694"/>
            <a:ext cx="230551" cy="975712"/>
          </a:xfrm>
          <a:prstGeom prst="roundRect">
            <a:avLst/>
          </a:prstGeom>
          <a:solidFill>
            <a:srgbClr val="3366F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 rot="18205649">
            <a:off x="1902981" y="1207908"/>
            <a:ext cx="230852" cy="975712"/>
          </a:xfrm>
          <a:prstGeom prst="roundRect">
            <a:avLst/>
          </a:prstGeom>
          <a:solidFill>
            <a:srgbClr val="FF00F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843808" y="2852936"/>
            <a:ext cx="1656184" cy="165618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3" name="Right Arrow 32"/>
          <p:cNvSpPr/>
          <p:nvPr/>
        </p:nvSpPr>
        <p:spPr bwMode="auto">
          <a:xfrm rot="2849223">
            <a:off x="2228086" y="2524053"/>
            <a:ext cx="963341" cy="221213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4" name="Right Arrow 33"/>
          <p:cNvSpPr/>
          <p:nvPr/>
        </p:nvSpPr>
        <p:spPr bwMode="auto">
          <a:xfrm rot="18902109">
            <a:off x="4175421" y="2539711"/>
            <a:ext cx="963341" cy="221213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" name="Freeform 9"/>
          <p:cNvSpPr/>
          <p:nvPr/>
        </p:nvSpPr>
        <p:spPr>
          <a:xfrm rot="18314209">
            <a:off x="2832140" y="3246755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ln w="28575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6" name="Freeform 35"/>
          <p:cNvSpPr/>
          <p:nvPr/>
        </p:nvSpPr>
        <p:spPr>
          <a:xfrm rot="3045686">
            <a:off x="3554400" y="3110581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noFill/>
          <a:ln w="28575" cmpd="sng">
            <a:solidFill>
              <a:srgbClr val="00C1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7" name="Freeform 36"/>
          <p:cNvSpPr/>
          <p:nvPr/>
        </p:nvSpPr>
        <p:spPr>
          <a:xfrm rot="12601900">
            <a:off x="3053742" y="3907197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ln w="28575" cmpd="sng">
            <a:solidFill>
              <a:srgbClr val="3366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9" name="Freeform 38"/>
          <p:cNvSpPr/>
          <p:nvPr/>
        </p:nvSpPr>
        <p:spPr>
          <a:xfrm rot="2793977">
            <a:off x="3497425" y="3627592"/>
            <a:ext cx="901798" cy="403331"/>
          </a:xfrm>
          <a:custGeom>
            <a:avLst/>
            <a:gdLst>
              <a:gd name="connsiteX0" fmla="*/ 115117 w 1105717"/>
              <a:gd name="connsiteY0" fmla="*/ 139700 h 787400"/>
              <a:gd name="connsiteX1" fmla="*/ 115117 w 1105717"/>
              <a:gd name="connsiteY1" fmla="*/ 139700 h 787400"/>
              <a:gd name="connsiteX2" fmla="*/ 216717 w 1105717"/>
              <a:gd name="connsiteY2" fmla="*/ 215900 h 787400"/>
              <a:gd name="connsiteX3" fmla="*/ 229417 w 1105717"/>
              <a:gd name="connsiteY3" fmla="*/ 254000 h 787400"/>
              <a:gd name="connsiteX4" fmla="*/ 216717 w 1105717"/>
              <a:gd name="connsiteY4" fmla="*/ 381000 h 787400"/>
              <a:gd name="connsiteX5" fmla="*/ 115117 w 1105717"/>
              <a:gd name="connsiteY5" fmla="*/ 508000 h 787400"/>
              <a:gd name="connsiteX6" fmla="*/ 77017 w 1105717"/>
              <a:gd name="connsiteY6" fmla="*/ 546100 h 787400"/>
              <a:gd name="connsiteX7" fmla="*/ 13517 w 1105717"/>
              <a:gd name="connsiteY7" fmla="*/ 647700 h 787400"/>
              <a:gd name="connsiteX8" fmla="*/ 13517 w 1105717"/>
              <a:gd name="connsiteY8" fmla="*/ 774700 h 787400"/>
              <a:gd name="connsiteX9" fmla="*/ 51617 w 1105717"/>
              <a:gd name="connsiteY9" fmla="*/ 787400 h 787400"/>
              <a:gd name="connsiteX10" fmla="*/ 102417 w 1105717"/>
              <a:gd name="connsiteY10" fmla="*/ 774700 h 787400"/>
              <a:gd name="connsiteX11" fmla="*/ 140517 w 1105717"/>
              <a:gd name="connsiteY11" fmla="*/ 685800 h 787400"/>
              <a:gd name="connsiteX12" fmla="*/ 127817 w 1105717"/>
              <a:gd name="connsiteY12" fmla="*/ 546100 h 787400"/>
              <a:gd name="connsiteX13" fmla="*/ 102417 w 1105717"/>
              <a:gd name="connsiteY13" fmla="*/ 622300 h 787400"/>
              <a:gd name="connsiteX14" fmla="*/ 140517 w 1105717"/>
              <a:gd name="connsiteY14" fmla="*/ 635000 h 787400"/>
              <a:gd name="connsiteX15" fmla="*/ 229417 w 1105717"/>
              <a:gd name="connsiteY15" fmla="*/ 622300 h 787400"/>
              <a:gd name="connsiteX16" fmla="*/ 292917 w 1105717"/>
              <a:gd name="connsiteY16" fmla="*/ 533400 h 787400"/>
              <a:gd name="connsiteX17" fmla="*/ 305617 w 1105717"/>
              <a:gd name="connsiteY17" fmla="*/ 482600 h 787400"/>
              <a:gd name="connsiteX18" fmla="*/ 318317 w 1105717"/>
              <a:gd name="connsiteY18" fmla="*/ 444500 h 787400"/>
              <a:gd name="connsiteX19" fmla="*/ 305617 w 1105717"/>
              <a:gd name="connsiteY19" fmla="*/ 393700 h 787400"/>
              <a:gd name="connsiteX20" fmla="*/ 242117 w 1105717"/>
              <a:gd name="connsiteY20" fmla="*/ 406400 h 787400"/>
              <a:gd name="connsiteX21" fmla="*/ 229417 w 1105717"/>
              <a:gd name="connsiteY21" fmla="*/ 444500 h 787400"/>
              <a:gd name="connsiteX22" fmla="*/ 242117 w 1105717"/>
              <a:gd name="connsiteY22" fmla="*/ 558800 h 787400"/>
              <a:gd name="connsiteX23" fmla="*/ 254817 w 1105717"/>
              <a:gd name="connsiteY23" fmla="*/ 596900 h 787400"/>
              <a:gd name="connsiteX24" fmla="*/ 292917 w 1105717"/>
              <a:gd name="connsiteY24" fmla="*/ 609600 h 787400"/>
              <a:gd name="connsiteX25" fmla="*/ 369117 w 1105717"/>
              <a:gd name="connsiteY25" fmla="*/ 596900 h 787400"/>
              <a:gd name="connsiteX26" fmla="*/ 381817 w 1105717"/>
              <a:gd name="connsiteY26" fmla="*/ 431800 h 787400"/>
              <a:gd name="connsiteX27" fmla="*/ 356417 w 1105717"/>
              <a:gd name="connsiteY27" fmla="*/ 469900 h 787400"/>
              <a:gd name="connsiteX28" fmla="*/ 331017 w 1105717"/>
              <a:gd name="connsiteY28" fmla="*/ 660400 h 787400"/>
              <a:gd name="connsiteX29" fmla="*/ 343717 w 1105717"/>
              <a:gd name="connsiteY29" fmla="*/ 698500 h 787400"/>
              <a:gd name="connsiteX30" fmla="*/ 559617 w 1105717"/>
              <a:gd name="connsiteY30" fmla="*/ 660400 h 787400"/>
              <a:gd name="connsiteX31" fmla="*/ 597717 w 1105717"/>
              <a:gd name="connsiteY31" fmla="*/ 635000 h 787400"/>
              <a:gd name="connsiteX32" fmla="*/ 572317 w 1105717"/>
              <a:gd name="connsiteY32" fmla="*/ 520700 h 787400"/>
              <a:gd name="connsiteX33" fmla="*/ 546917 w 1105717"/>
              <a:gd name="connsiteY33" fmla="*/ 444500 h 787400"/>
              <a:gd name="connsiteX34" fmla="*/ 597717 w 1105717"/>
              <a:gd name="connsiteY34" fmla="*/ 431800 h 787400"/>
              <a:gd name="connsiteX35" fmla="*/ 635817 w 1105717"/>
              <a:gd name="connsiteY35" fmla="*/ 457200 h 787400"/>
              <a:gd name="connsiteX36" fmla="*/ 673917 w 1105717"/>
              <a:gd name="connsiteY36" fmla="*/ 533400 h 787400"/>
              <a:gd name="connsiteX37" fmla="*/ 686617 w 1105717"/>
              <a:gd name="connsiteY37" fmla="*/ 584200 h 787400"/>
              <a:gd name="connsiteX38" fmla="*/ 673917 w 1105717"/>
              <a:gd name="connsiteY38" fmla="*/ 660400 h 787400"/>
              <a:gd name="connsiteX39" fmla="*/ 661217 w 1105717"/>
              <a:gd name="connsiteY39" fmla="*/ 698500 h 787400"/>
              <a:gd name="connsiteX40" fmla="*/ 699317 w 1105717"/>
              <a:gd name="connsiteY40" fmla="*/ 723900 h 787400"/>
              <a:gd name="connsiteX41" fmla="*/ 826317 w 1105717"/>
              <a:gd name="connsiteY41" fmla="*/ 711200 h 787400"/>
              <a:gd name="connsiteX42" fmla="*/ 839017 w 1105717"/>
              <a:gd name="connsiteY42" fmla="*/ 546100 h 787400"/>
              <a:gd name="connsiteX43" fmla="*/ 800917 w 1105717"/>
              <a:gd name="connsiteY43" fmla="*/ 508000 h 787400"/>
              <a:gd name="connsiteX44" fmla="*/ 673917 w 1105717"/>
              <a:gd name="connsiteY44" fmla="*/ 444500 h 787400"/>
              <a:gd name="connsiteX45" fmla="*/ 699317 w 1105717"/>
              <a:gd name="connsiteY45" fmla="*/ 381000 h 787400"/>
              <a:gd name="connsiteX46" fmla="*/ 775517 w 1105717"/>
              <a:gd name="connsiteY46" fmla="*/ 355600 h 787400"/>
              <a:gd name="connsiteX47" fmla="*/ 813617 w 1105717"/>
              <a:gd name="connsiteY47" fmla="*/ 317500 h 787400"/>
              <a:gd name="connsiteX48" fmla="*/ 826317 w 1105717"/>
              <a:gd name="connsiteY48" fmla="*/ 279400 h 787400"/>
              <a:gd name="connsiteX49" fmla="*/ 839017 w 1105717"/>
              <a:gd name="connsiteY49" fmla="*/ 165100 h 787400"/>
              <a:gd name="connsiteX50" fmla="*/ 966017 w 1105717"/>
              <a:gd name="connsiteY50" fmla="*/ 88900 h 787400"/>
              <a:gd name="connsiteX51" fmla="*/ 1042217 w 1105717"/>
              <a:gd name="connsiteY51" fmla="*/ 38100 h 787400"/>
              <a:gd name="connsiteX52" fmla="*/ 1080317 w 1105717"/>
              <a:gd name="connsiteY52" fmla="*/ 12700 h 787400"/>
              <a:gd name="connsiteX53" fmla="*/ 1105717 w 1105717"/>
              <a:gd name="connsiteY53" fmla="*/ 0 h 787400"/>
              <a:gd name="connsiteX54" fmla="*/ 1105717 w 1105717"/>
              <a:gd name="connsiteY54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717" h="787400">
                <a:moveTo>
                  <a:pt x="115117" y="139700"/>
                </a:moveTo>
                <a:lnTo>
                  <a:pt x="115117" y="139700"/>
                </a:lnTo>
                <a:cubicBezTo>
                  <a:pt x="148984" y="165100"/>
                  <a:pt x="186783" y="185966"/>
                  <a:pt x="216717" y="215900"/>
                </a:cubicBezTo>
                <a:cubicBezTo>
                  <a:pt x="226183" y="225366"/>
                  <a:pt x="229417" y="240613"/>
                  <a:pt x="229417" y="254000"/>
                </a:cubicBezTo>
                <a:cubicBezTo>
                  <a:pt x="229417" y="296544"/>
                  <a:pt x="225631" y="339400"/>
                  <a:pt x="216717" y="381000"/>
                </a:cubicBezTo>
                <a:cubicBezTo>
                  <a:pt x="205409" y="433773"/>
                  <a:pt x="147487" y="475630"/>
                  <a:pt x="115117" y="508000"/>
                </a:cubicBezTo>
                <a:cubicBezTo>
                  <a:pt x="102417" y="520700"/>
                  <a:pt x="85049" y="530036"/>
                  <a:pt x="77017" y="546100"/>
                </a:cubicBezTo>
                <a:cubicBezTo>
                  <a:pt x="42151" y="615832"/>
                  <a:pt x="62976" y="581754"/>
                  <a:pt x="13517" y="647700"/>
                </a:cubicBezTo>
                <a:cubicBezTo>
                  <a:pt x="5702" y="686777"/>
                  <a:pt x="-12534" y="735623"/>
                  <a:pt x="13517" y="774700"/>
                </a:cubicBezTo>
                <a:cubicBezTo>
                  <a:pt x="20943" y="785839"/>
                  <a:pt x="38917" y="783167"/>
                  <a:pt x="51617" y="787400"/>
                </a:cubicBezTo>
                <a:cubicBezTo>
                  <a:pt x="68550" y="783167"/>
                  <a:pt x="87894" y="784382"/>
                  <a:pt x="102417" y="774700"/>
                </a:cubicBezTo>
                <a:cubicBezTo>
                  <a:pt x="128729" y="757159"/>
                  <a:pt x="134145" y="711290"/>
                  <a:pt x="140517" y="685800"/>
                </a:cubicBezTo>
                <a:cubicBezTo>
                  <a:pt x="136284" y="639233"/>
                  <a:pt x="151874" y="586195"/>
                  <a:pt x="127817" y="546100"/>
                </a:cubicBezTo>
                <a:cubicBezTo>
                  <a:pt x="114042" y="523142"/>
                  <a:pt x="102417" y="622300"/>
                  <a:pt x="102417" y="622300"/>
                </a:cubicBezTo>
                <a:cubicBezTo>
                  <a:pt x="115117" y="626533"/>
                  <a:pt x="127130" y="635000"/>
                  <a:pt x="140517" y="635000"/>
                </a:cubicBezTo>
                <a:cubicBezTo>
                  <a:pt x="170451" y="635000"/>
                  <a:pt x="202643" y="635687"/>
                  <a:pt x="229417" y="622300"/>
                </a:cubicBezTo>
                <a:cubicBezTo>
                  <a:pt x="237293" y="618362"/>
                  <a:pt x="284174" y="546514"/>
                  <a:pt x="292917" y="533400"/>
                </a:cubicBezTo>
                <a:cubicBezTo>
                  <a:pt x="297150" y="516467"/>
                  <a:pt x="300822" y="499383"/>
                  <a:pt x="305617" y="482600"/>
                </a:cubicBezTo>
                <a:cubicBezTo>
                  <a:pt x="309295" y="469728"/>
                  <a:pt x="318317" y="457887"/>
                  <a:pt x="318317" y="444500"/>
                </a:cubicBezTo>
                <a:cubicBezTo>
                  <a:pt x="318317" y="427046"/>
                  <a:pt x="309850" y="410633"/>
                  <a:pt x="305617" y="393700"/>
                </a:cubicBezTo>
                <a:cubicBezTo>
                  <a:pt x="284450" y="397933"/>
                  <a:pt x="260078" y="394426"/>
                  <a:pt x="242117" y="406400"/>
                </a:cubicBezTo>
                <a:cubicBezTo>
                  <a:pt x="230978" y="413826"/>
                  <a:pt x="229417" y="431113"/>
                  <a:pt x="229417" y="444500"/>
                </a:cubicBezTo>
                <a:cubicBezTo>
                  <a:pt x="229417" y="482834"/>
                  <a:pt x="235815" y="520987"/>
                  <a:pt x="242117" y="558800"/>
                </a:cubicBezTo>
                <a:cubicBezTo>
                  <a:pt x="244318" y="572005"/>
                  <a:pt x="245351" y="587434"/>
                  <a:pt x="254817" y="596900"/>
                </a:cubicBezTo>
                <a:cubicBezTo>
                  <a:pt x="264283" y="606366"/>
                  <a:pt x="280217" y="605367"/>
                  <a:pt x="292917" y="609600"/>
                </a:cubicBezTo>
                <a:cubicBezTo>
                  <a:pt x="318317" y="605367"/>
                  <a:pt x="346085" y="608416"/>
                  <a:pt x="369117" y="596900"/>
                </a:cubicBezTo>
                <a:cubicBezTo>
                  <a:pt x="422783" y="570067"/>
                  <a:pt x="383028" y="443914"/>
                  <a:pt x="381817" y="431800"/>
                </a:cubicBezTo>
                <a:cubicBezTo>
                  <a:pt x="373350" y="444500"/>
                  <a:pt x="362430" y="455871"/>
                  <a:pt x="356417" y="469900"/>
                </a:cubicBezTo>
                <a:cubicBezTo>
                  <a:pt x="337000" y="515207"/>
                  <a:pt x="332912" y="639553"/>
                  <a:pt x="331017" y="660400"/>
                </a:cubicBezTo>
                <a:cubicBezTo>
                  <a:pt x="335250" y="673100"/>
                  <a:pt x="330512" y="696299"/>
                  <a:pt x="343717" y="698500"/>
                </a:cubicBezTo>
                <a:cubicBezTo>
                  <a:pt x="374440" y="703621"/>
                  <a:pt x="516725" y="688994"/>
                  <a:pt x="559617" y="660400"/>
                </a:cubicBezTo>
                <a:lnTo>
                  <a:pt x="597717" y="635000"/>
                </a:lnTo>
                <a:cubicBezTo>
                  <a:pt x="590466" y="598746"/>
                  <a:pt x="583078" y="556571"/>
                  <a:pt x="572317" y="520700"/>
                </a:cubicBezTo>
                <a:cubicBezTo>
                  <a:pt x="564624" y="495055"/>
                  <a:pt x="546917" y="444500"/>
                  <a:pt x="546917" y="444500"/>
                </a:cubicBezTo>
                <a:cubicBezTo>
                  <a:pt x="563850" y="440267"/>
                  <a:pt x="580438" y="429332"/>
                  <a:pt x="597717" y="431800"/>
                </a:cubicBezTo>
                <a:cubicBezTo>
                  <a:pt x="612827" y="433959"/>
                  <a:pt x="625024" y="446407"/>
                  <a:pt x="635817" y="457200"/>
                </a:cubicBezTo>
                <a:cubicBezTo>
                  <a:pt x="658081" y="479464"/>
                  <a:pt x="665654" y="504478"/>
                  <a:pt x="673917" y="533400"/>
                </a:cubicBezTo>
                <a:cubicBezTo>
                  <a:pt x="678712" y="550183"/>
                  <a:pt x="682384" y="567267"/>
                  <a:pt x="686617" y="584200"/>
                </a:cubicBezTo>
                <a:cubicBezTo>
                  <a:pt x="682384" y="609600"/>
                  <a:pt x="679503" y="635263"/>
                  <a:pt x="673917" y="660400"/>
                </a:cubicBezTo>
                <a:cubicBezTo>
                  <a:pt x="671013" y="673468"/>
                  <a:pt x="656245" y="686071"/>
                  <a:pt x="661217" y="698500"/>
                </a:cubicBezTo>
                <a:cubicBezTo>
                  <a:pt x="666886" y="712672"/>
                  <a:pt x="686617" y="715433"/>
                  <a:pt x="699317" y="723900"/>
                </a:cubicBezTo>
                <a:cubicBezTo>
                  <a:pt x="741650" y="719667"/>
                  <a:pt x="786608" y="726473"/>
                  <a:pt x="826317" y="711200"/>
                </a:cubicBezTo>
                <a:cubicBezTo>
                  <a:pt x="896527" y="684196"/>
                  <a:pt x="852980" y="579612"/>
                  <a:pt x="839017" y="546100"/>
                </a:cubicBezTo>
                <a:cubicBezTo>
                  <a:pt x="832109" y="529521"/>
                  <a:pt x="815094" y="519027"/>
                  <a:pt x="800917" y="508000"/>
                </a:cubicBezTo>
                <a:cubicBezTo>
                  <a:pt x="729294" y="452293"/>
                  <a:pt x="743412" y="461874"/>
                  <a:pt x="673917" y="444500"/>
                </a:cubicBezTo>
                <a:cubicBezTo>
                  <a:pt x="659176" y="400278"/>
                  <a:pt x="646902" y="404296"/>
                  <a:pt x="699317" y="381000"/>
                </a:cubicBezTo>
                <a:cubicBezTo>
                  <a:pt x="723783" y="370126"/>
                  <a:pt x="775517" y="355600"/>
                  <a:pt x="775517" y="355600"/>
                </a:cubicBezTo>
                <a:cubicBezTo>
                  <a:pt x="788217" y="342900"/>
                  <a:pt x="803654" y="332444"/>
                  <a:pt x="813617" y="317500"/>
                </a:cubicBezTo>
                <a:cubicBezTo>
                  <a:pt x="821043" y="306361"/>
                  <a:pt x="824116" y="292605"/>
                  <a:pt x="826317" y="279400"/>
                </a:cubicBezTo>
                <a:cubicBezTo>
                  <a:pt x="832619" y="241587"/>
                  <a:pt x="820843" y="198852"/>
                  <a:pt x="839017" y="165100"/>
                </a:cubicBezTo>
                <a:cubicBezTo>
                  <a:pt x="853911" y="137439"/>
                  <a:pt x="935702" y="107089"/>
                  <a:pt x="966017" y="88900"/>
                </a:cubicBezTo>
                <a:cubicBezTo>
                  <a:pt x="992194" y="73194"/>
                  <a:pt x="1016817" y="55033"/>
                  <a:pt x="1042217" y="38100"/>
                </a:cubicBezTo>
                <a:cubicBezTo>
                  <a:pt x="1054917" y="29633"/>
                  <a:pt x="1066665" y="19526"/>
                  <a:pt x="1080317" y="12700"/>
                </a:cubicBezTo>
                <a:lnTo>
                  <a:pt x="1105717" y="0"/>
                </a:lnTo>
                <a:lnTo>
                  <a:pt x="1105717" y="0"/>
                </a:lnTo>
              </a:path>
            </a:pathLst>
          </a:custGeom>
          <a:ln w="28575" cmpd="sng">
            <a:solidFill>
              <a:srgbClr val="FF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cxnSp>
        <p:nvCxnSpPr>
          <p:cNvPr id="7" name="Straight Connector 6"/>
          <p:cNvCxnSpPr>
            <a:stCxn id="10" idx="0"/>
            <a:endCxn id="10" idx="53"/>
          </p:cNvCxnSpPr>
          <p:nvPr/>
        </p:nvCxnSpPr>
        <p:spPr bwMode="auto">
          <a:xfrm flipV="1">
            <a:off x="2970791" y="2963785"/>
            <a:ext cx="407682" cy="701168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>
            <a:stCxn id="36" idx="0"/>
            <a:endCxn id="36" idx="52"/>
          </p:cNvCxnSpPr>
          <p:nvPr/>
        </p:nvCxnSpPr>
        <p:spPr bwMode="auto">
          <a:xfrm>
            <a:off x="3880241" y="2953435"/>
            <a:ext cx="548326" cy="568547"/>
          </a:xfrm>
          <a:prstGeom prst="line">
            <a:avLst/>
          </a:prstGeom>
          <a:noFill/>
          <a:ln w="28575" cap="flat" cmpd="sng" algn="ctr">
            <a:solidFill>
              <a:srgbClr val="00C1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>
            <a:stCxn id="37" idx="53"/>
            <a:endCxn id="37" idx="0"/>
          </p:cNvCxnSpPr>
          <p:nvPr/>
        </p:nvCxnSpPr>
        <p:spPr bwMode="auto">
          <a:xfrm>
            <a:off x="3013346" y="4057789"/>
            <a:ext cx="735262" cy="342390"/>
          </a:xfrm>
          <a:prstGeom prst="line">
            <a:avLst/>
          </a:prstGeom>
          <a:noFill/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stCxn id="39" idx="0"/>
            <a:endCxn id="39" idx="52"/>
          </p:cNvCxnSpPr>
          <p:nvPr/>
        </p:nvCxnSpPr>
        <p:spPr bwMode="auto">
          <a:xfrm>
            <a:off x="3797352" y="3480556"/>
            <a:ext cx="588449" cy="526912"/>
          </a:xfrm>
          <a:prstGeom prst="line">
            <a:avLst/>
          </a:prstGeom>
          <a:noFill/>
          <a:ln w="2857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2" name="Grouper 14"/>
          <p:cNvGrpSpPr/>
          <p:nvPr/>
        </p:nvGrpSpPr>
        <p:grpSpPr>
          <a:xfrm>
            <a:off x="5391472" y="3361184"/>
            <a:ext cx="3429000" cy="2819400"/>
            <a:chOff x="-76200" y="1371600"/>
            <a:chExt cx="5360988" cy="4629150"/>
          </a:xfrm>
        </p:grpSpPr>
        <p:pic>
          <p:nvPicPr>
            <p:cNvPr id="43" name="Picture 12" descr="intdistances1_flat.png                                         0015F6E1Macintosh HD                   B746CC0A:"/>
            <p:cNvPicPr>
              <a:picLocks noChangeAspect="1" noChangeArrowheads="1"/>
            </p:cNvPicPr>
            <p:nvPr/>
          </p:nvPicPr>
          <p:blipFill>
            <a:blip r:embed="rId3"/>
            <a:srcRect l="52454" t="62016"/>
            <a:stretch>
              <a:fillRect/>
            </a:stretch>
          </p:blipFill>
          <p:spPr bwMode="auto">
            <a:xfrm>
              <a:off x="381000" y="2006600"/>
              <a:ext cx="4903788" cy="399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16" descr="intdistances1_flat.png                                         0015F6E1Macintosh HD                   B746CC0A:"/>
            <p:cNvPicPr>
              <a:picLocks noChangeAspect="1" noChangeArrowheads="1"/>
            </p:cNvPicPr>
            <p:nvPr/>
          </p:nvPicPr>
          <p:blipFill>
            <a:blip r:embed="rId3"/>
            <a:srcRect t="70985" r="94044" b="12813"/>
            <a:stretch>
              <a:fillRect/>
            </a:stretch>
          </p:blipFill>
          <p:spPr bwMode="auto">
            <a:xfrm rot="5400000">
              <a:off x="476250" y="819150"/>
              <a:ext cx="590550" cy="1695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5" name="ZoneTexte 16"/>
          <p:cNvSpPr txBox="1"/>
          <p:nvPr/>
        </p:nvSpPr>
        <p:spPr>
          <a:xfrm>
            <a:off x="7458057" y="3284984"/>
            <a:ext cx="12918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Equilibrated!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5772472" y="4504184"/>
            <a:ext cx="1143000" cy="1524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cxnSp>
        <p:nvCxnSpPr>
          <p:cNvPr id="47" name="Connecteur droit 19"/>
          <p:cNvCxnSpPr>
            <a:stCxn id="46" idx="3"/>
            <a:endCxn id="45" idx="1"/>
          </p:cNvCxnSpPr>
          <p:nvPr/>
        </p:nvCxnSpPr>
        <p:spPr bwMode="auto">
          <a:xfrm flipV="1">
            <a:off x="6915472" y="3454261"/>
            <a:ext cx="542585" cy="1126123"/>
          </a:xfrm>
          <a:prstGeom prst="line">
            <a:avLst/>
          </a:prstGeom>
          <a:solidFill>
            <a:schemeClr val="bg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Espace réservé du contenu 3"/>
          <p:cNvSpPr txBox="1">
            <a:spLocks/>
          </p:cNvSpPr>
          <p:nvPr/>
        </p:nvSpPr>
        <p:spPr bwMode="auto">
          <a:xfrm>
            <a:off x="0" y="4797151"/>
            <a:ext cx="4139952" cy="208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The motion of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chain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 ends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is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irrelevant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 for the relaxation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dynamics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 in the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bulk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 of a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linear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chain</a:t>
            </a: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ＭＳ Ｐゴシック" charset="-128"/>
              <a:cs typeface="Calibri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None/>
              <a:tabLst/>
              <a:defRPr/>
            </a:pPr>
            <a:endParaRPr lang="fr-FR" kern="0" dirty="0">
              <a:latin typeface="Calibri"/>
              <a:ea typeface="ＭＳ Ｐゴシック" charset="-128"/>
              <a:cs typeface="Calibri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Identical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bulk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 relaxation for ring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polymers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 and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linear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chains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ＭＳ Ｐゴシック" charset="-128"/>
                <a:cs typeface="Calibri"/>
              </a:rPr>
              <a:t>!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ＭＳ Ｐゴシック" charset="-128"/>
              <a:cs typeface="Calibri"/>
            </a:endParaRPr>
          </a:p>
        </p:txBody>
      </p:sp>
      <p:sp>
        <p:nvSpPr>
          <p:cNvPr id="35" name="Text Box 37"/>
          <p:cNvSpPr txBox="1">
            <a:spLocks noChangeArrowheads="1"/>
          </p:cNvSpPr>
          <p:nvPr/>
        </p:nvSpPr>
        <p:spPr bwMode="auto">
          <a:xfrm>
            <a:off x="4829291" y="6426200"/>
            <a:ext cx="43512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it-IT" dirty="0" smtClean="0">
                <a:latin typeface="Calibri"/>
                <a:cs typeface="Calibri"/>
              </a:rPr>
              <a:t>AR </a:t>
            </a:r>
            <a:r>
              <a:rPr lang="it-IT" dirty="0">
                <a:latin typeface="Calibri"/>
                <a:cs typeface="Calibri"/>
              </a:rPr>
              <a:t>&amp; </a:t>
            </a:r>
            <a:r>
              <a:rPr lang="it-IT" dirty="0" err="1" smtClean="0">
                <a:latin typeface="Calibri"/>
                <a:cs typeface="Calibri"/>
              </a:rPr>
              <a:t>Everaers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dirty="0" err="1">
                <a:latin typeface="Calibri"/>
                <a:cs typeface="Calibri"/>
              </a:rPr>
              <a:t>PLoS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Comput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dirty="0" err="1">
                <a:latin typeface="Calibri"/>
                <a:cs typeface="Calibri"/>
              </a:rPr>
              <a:t>Biol</a:t>
            </a:r>
            <a:r>
              <a:rPr lang="it-IT" dirty="0">
                <a:latin typeface="Calibri"/>
                <a:cs typeface="Calibri"/>
              </a:rPr>
              <a:t> (2008)</a:t>
            </a:r>
          </a:p>
        </p:txBody>
      </p:sp>
    </p:spTree>
    <p:extLst>
      <p:ext uri="{BB962C8B-B14F-4D97-AF65-F5344CB8AC3E}">
        <p14:creationId xmlns:p14="http://schemas.microsoft.com/office/powerpoint/2010/main" val="1352669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BPribbon.dump.100000_VMD.tg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1412776"/>
            <a:ext cx="4576011" cy="4212354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18" idx="3"/>
            <a:endCxn id="11" idx="1"/>
          </p:cNvCxnSpPr>
          <p:nvPr/>
        </p:nvCxnSpPr>
        <p:spPr>
          <a:xfrm flipV="1">
            <a:off x="2205319" y="2040660"/>
            <a:ext cx="1934633" cy="1797726"/>
          </a:xfrm>
          <a:prstGeom prst="straightConnector1">
            <a:avLst/>
          </a:prstGeom>
          <a:ln w="5715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RBPribbon.dump.100000_singleChr_VMD.tg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012359"/>
            <a:ext cx="2013090" cy="2056601"/>
          </a:xfrm>
          <a:prstGeom prst="rect">
            <a:avLst/>
          </a:prstGeom>
          <a:ln w="57150" cmpd="sng">
            <a:solidFill>
              <a:srgbClr val="FFFF00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539552" y="2924944"/>
            <a:ext cx="1665767" cy="1826884"/>
          </a:xfrm>
          <a:prstGeom prst="rect">
            <a:avLst/>
          </a:prstGeom>
          <a:noFill/>
          <a:ln w="5715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6" y="5876592"/>
            <a:ext cx="4830254" cy="31574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7504" y="-234280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en-US" sz="3800" dirty="0" smtClean="0">
                <a:latin typeface="Calibri"/>
                <a:cs typeface="Calibri"/>
              </a:rPr>
              <a:t>Rings: some (remarkable!) physical consequences</a:t>
            </a:r>
            <a:endParaRPr lang="en-US" sz="3800" dirty="0">
              <a:latin typeface="Calibri"/>
              <a:cs typeface="Calibri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6588224" y="6485274"/>
            <a:ext cx="28803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800" dirty="0" smtClean="0">
                <a:latin typeface="Calibri"/>
                <a:cs typeface="Calibri"/>
              </a:rPr>
              <a:t>AR &amp; </a:t>
            </a:r>
            <a:r>
              <a:rPr lang="it-IT" sz="1800" dirty="0" err="1" smtClean="0">
                <a:latin typeface="Calibri"/>
                <a:cs typeface="Calibri"/>
              </a:rPr>
              <a:t>Everaers</a:t>
            </a:r>
            <a:r>
              <a:rPr lang="it-IT" sz="1800" dirty="0" smtClean="0">
                <a:latin typeface="Calibri"/>
                <a:cs typeface="Calibri"/>
              </a:rPr>
              <a:t>, PRL (2014)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5560" y="2564904"/>
            <a:ext cx="3432944" cy="3707284"/>
          </a:xfrm>
          <a:prstGeom prst="rect">
            <a:avLst/>
          </a:prstGeom>
        </p:spPr>
      </p:pic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572000" y="4293096"/>
            <a:ext cx="4572000" cy="136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800" dirty="0" err="1" smtClean="0">
                <a:latin typeface="Calibri"/>
                <a:cs typeface="Calibri"/>
              </a:rPr>
              <a:t>Halverson</a:t>
            </a:r>
            <a:r>
              <a:rPr lang="it-IT" sz="1800" dirty="0" smtClean="0">
                <a:latin typeface="Calibri"/>
                <a:cs typeface="Calibri"/>
              </a:rPr>
              <a:t> et al., JCP (2011)</a:t>
            </a:r>
          </a:p>
          <a:p>
            <a:pPr>
              <a:buNone/>
            </a:pPr>
            <a:r>
              <a:rPr lang="it-IT" sz="1800" dirty="0" smtClean="0">
                <a:latin typeface="Calibri"/>
                <a:cs typeface="Calibri"/>
              </a:rPr>
              <a:t>Lang, </a:t>
            </a:r>
            <a:r>
              <a:rPr lang="it-IT" sz="1800" dirty="0" err="1" smtClean="0">
                <a:latin typeface="Calibri"/>
                <a:cs typeface="Calibri"/>
              </a:rPr>
              <a:t>Macromolecules</a:t>
            </a:r>
            <a:r>
              <a:rPr lang="it-IT" sz="1800" dirty="0" smtClean="0">
                <a:latin typeface="Calibri"/>
                <a:cs typeface="Calibri"/>
              </a:rPr>
              <a:t> (2013)</a:t>
            </a:r>
          </a:p>
          <a:p>
            <a:pPr>
              <a:buNone/>
            </a:pPr>
            <a:r>
              <a:rPr lang="it-IT" sz="1800" dirty="0" err="1" smtClean="0">
                <a:latin typeface="Calibri"/>
                <a:cs typeface="Calibri"/>
              </a:rPr>
              <a:t>Smrek</a:t>
            </a:r>
            <a:r>
              <a:rPr lang="it-IT" sz="1800" dirty="0" smtClean="0">
                <a:latin typeface="Calibri"/>
                <a:cs typeface="Calibri"/>
              </a:rPr>
              <a:t> &amp; </a:t>
            </a:r>
            <a:r>
              <a:rPr lang="it-IT" sz="1800" dirty="0" err="1" smtClean="0">
                <a:latin typeface="Calibri"/>
                <a:cs typeface="Calibri"/>
              </a:rPr>
              <a:t>Grosberg</a:t>
            </a:r>
            <a:r>
              <a:rPr lang="it-IT" sz="1800" dirty="0" smtClean="0">
                <a:latin typeface="Calibri"/>
                <a:cs typeface="Calibri"/>
              </a:rPr>
              <a:t>, ACS </a:t>
            </a:r>
            <a:r>
              <a:rPr lang="it-IT" sz="1800" dirty="0" err="1" smtClean="0">
                <a:latin typeface="Calibri"/>
                <a:cs typeface="Calibri"/>
              </a:rPr>
              <a:t>Macroletters</a:t>
            </a:r>
            <a:r>
              <a:rPr lang="it-IT" sz="1800" dirty="0" smtClean="0">
                <a:latin typeface="Calibri"/>
                <a:cs typeface="Calibri"/>
              </a:rPr>
              <a:t> (2016)</a:t>
            </a:r>
          </a:p>
          <a:p>
            <a:pPr>
              <a:buNone/>
            </a:pPr>
            <a:r>
              <a:rPr lang="it-IT" sz="1800" dirty="0" smtClean="0">
                <a:latin typeface="Calibri"/>
                <a:cs typeface="Calibri"/>
              </a:rPr>
              <a:t>AR &amp; </a:t>
            </a:r>
            <a:r>
              <a:rPr lang="it-IT" sz="1800" dirty="0" err="1" smtClean="0">
                <a:latin typeface="Calibri"/>
                <a:cs typeface="Calibri"/>
              </a:rPr>
              <a:t>Everaers</a:t>
            </a:r>
            <a:r>
              <a:rPr lang="it-IT" sz="1800" dirty="0" smtClean="0">
                <a:latin typeface="Calibri"/>
                <a:cs typeface="Calibri"/>
              </a:rPr>
              <a:t>, PRE (2016)</a:t>
            </a: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08084"/>
            <a:ext cx="4423420" cy="840996"/>
          </a:xfrm>
          <a:prstGeom prst="rect">
            <a:avLst/>
          </a:prstGeom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60848"/>
            <a:ext cx="2487737" cy="417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980728"/>
            <a:ext cx="2350205" cy="1111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5868144" y="6187349"/>
            <a:ext cx="3312368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800" dirty="0" err="1" smtClean="0">
                <a:latin typeface="Calibri"/>
                <a:cs typeface="Calibri"/>
              </a:rPr>
              <a:t>Ge</a:t>
            </a:r>
            <a:r>
              <a:rPr lang="it-IT" sz="1800" dirty="0" smtClean="0">
                <a:latin typeface="Calibri"/>
                <a:cs typeface="Calibri"/>
              </a:rPr>
              <a:t> et al., </a:t>
            </a:r>
            <a:r>
              <a:rPr lang="it-IT" sz="1800" dirty="0" err="1" smtClean="0">
                <a:latin typeface="Calibri"/>
                <a:cs typeface="Calibri"/>
              </a:rPr>
              <a:t>Macromolecules</a:t>
            </a:r>
            <a:r>
              <a:rPr lang="it-IT" sz="1800" dirty="0" smtClean="0">
                <a:latin typeface="Calibri"/>
                <a:cs typeface="Calibri"/>
              </a:rPr>
              <a:t> (2017)</a:t>
            </a:r>
          </a:p>
          <a:p>
            <a:pPr>
              <a:buNone/>
            </a:pPr>
            <a:r>
              <a:rPr lang="it-IT" sz="1800" dirty="0" err="1" smtClean="0">
                <a:latin typeface="Calibri"/>
                <a:cs typeface="Calibri"/>
              </a:rPr>
              <a:t>Nahali</a:t>
            </a:r>
            <a:r>
              <a:rPr lang="it-IT" sz="1800" dirty="0" smtClean="0">
                <a:latin typeface="Calibri"/>
                <a:cs typeface="Calibri"/>
              </a:rPr>
              <a:t> &amp; AR, </a:t>
            </a:r>
            <a:r>
              <a:rPr lang="it-IT" sz="1800" dirty="0" err="1" smtClean="0">
                <a:latin typeface="Calibri"/>
                <a:cs typeface="Calibri"/>
              </a:rPr>
              <a:t>J</a:t>
            </a:r>
            <a:r>
              <a:rPr lang="it-IT" sz="1800" dirty="0" smtClean="0">
                <a:latin typeface="Calibri"/>
                <a:cs typeface="Calibri"/>
              </a:rPr>
              <a:t> </a:t>
            </a:r>
            <a:r>
              <a:rPr lang="it-IT" sz="1800" dirty="0" err="1" smtClean="0">
                <a:latin typeface="Calibri"/>
                <a:cs typeface="Calibri"/>
              </a:rPr>
              <a:t>Phys</a:t>
            </a:r>
            <a:r>
              <a:rPr lang="it-IT" sz="1800" dirty="0" smtClean="0">
                <a:latin typeface="Calibri"/>
                <a:cs typeface="Calibri"/>
              </a:rPr>
              <a:t> CM (2016)</a:t>
            </a: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6804248" y="620688"/>
            <a:ext cx="21602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800" dirty="0" smtClean="0">
                <a:latin typeface="Calibri"/>
                <a:cs typeface="Calibri"/>
              </a:rPr>
              <a:t>Linear      </a:t>
            </a:r>
            <a:r>
              <a:rPr lang="it-IT" sz="1800" i="1" dirty="0" smtClean="0">
                <a:latin typeface="Calibri"/>
                <a:cs typeface="Calibri"/>
              </a:rPr>
              <a:t>vs.</a:t>
            </a:r>
            <a:r>
              <a:rPr lang="it-IT" sz="1800" dirty="0" smtClean="0">
                <a:latin typeface="Calibri"/>
                <a:cs typeface="Calibri"/>
              </a:rPr>
              <a:t>     </a:t>
            </a:r>
            <a:r>
              <a:rPr lang="it-IT" sz="1800" dirty="0" err="1" smtClean="0">
                <a:latin typeface="Calibri"/>
                <a:cs typeface="Calibri"/>
              </a:rPr>
              <a:t>rings</a:t>
            </a:r>
            <a:endParaRPr lang="it-IT" sz="1800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2362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/>
      <p:bldP spid="14" grpId="0"/>
      <p:bldP spid="14" grpId="1"/>
      <p:bldP spid="17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-1764704" y="53752"/>
            <a:ext cx="8350696" cy="1143000"/>
          </a:xfrm>
        </p:spPr>
        <p:txBody>
          <a:bodyPr/>
          <a:lstStyle/>
          <a:p>
            <a:r>
              <a:rPr lang="en-US" sz="2800" dirty="0" smtClean="0">
                <a:latin typeface="Calibri"/>
                <a:cs typeface="Calibri"/>
              </a:rPr>
              <a:t>Application:</a:t>
            </a: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5" name="Picture 4" descr="prov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44016"/>
            <a:ext cx="5286296" cy="112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9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193" y="1340768"/>
            <a:ext cx="8634287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bri"/>
                <a:cs typeface="Calibri"/>
              </a:rPr>
              <a:t>Studying the elastic and viscous properties of chromatin fibers in solution by </a:t>
            </a:r>
            <a:r>
              <a:rPr lang="en-US" sz="2800" i="1" dirty="0" err="1" smtClean="0">
                <a:latin typeface="Calibri"/>
                <a:cs typeface="Calibri"/>
              </a:rPr>
              <a:t>microrheology</a:t>
            </a:r>
            <a:endParaRPr lang="en-US" sz="2800" i="1" dirty="0" smtClean="0">
              <a:latin typeface="Calibri"/>
              <a:cs typeface="Calibri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-1764704" y="53752"/>
            <a:ext cx="8350696" cy="1143000"/>
          </a:xfrm>
        </p:spPr>
        <p:txBody>
          <a:bodyPr/>
          <a:lstStyle/>
          <a:p>
            <a:r>
              <a:rPr lang="en-US" sz="2800" dirty="0" smtClean="0">
                <a:latin typeface="Calibri"/>
                <a:cs typeface="Calibri"/>
              </a:rPr>
              <a:t>Application:</a:t>
            </a: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5" name="Picture 4" descr="prov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44016"/>
            <a:ext cx="5286296" cy="11247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415337"/>
            <a:ext cx="4968552" cy="15897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192922"/>
            <a:ext cx="5256584" cy="132431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538770" y="5779247"/>
            <a:ext cx="3641742" cy="10341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None/>
            </a:pPr>
            <a:r>
              <a:rPr lang="de-DE" sz="1800" dirty="0" smtClean="0">
                <a:latin typeface="Calibri"/>
                <a:cs typeface="Calibri"/>
              </a:rPr>
              <a:t>Mason &amp; Weitz, </a:t>
            </a:r>
            <a:r>
              <a:rPr lang="de-DE" sz="1800" dirty="0" err="1" smtClean="0">
                <a:latin typeface="Calibri"/>
                <a:cs typeface="Calibri"/>
              </a:rPr>
              <a:t>Phys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Rev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Lett</a:t>
            </a:r>
            <a:r>
              <a:rPr lang="de-DE" sz="1800" dirty="0" smtClean="0">
                <a:latin typeface="Calibri"/>
                <a:cs typeface="Calibri"/>
              </a:rPr>
              <a:t> (1995)</a:t>
            </a:r>
          </a:p>
          <a:p>
            <a:pPr algn="r">
              <a:buNone/>
            </a:pPr>
            <a:r>
              <a:rPr lang="de-DE" sz="1800" dirty="0" err="1" smtClean="0">
                <a:latin typeface="Calibri"/>
                <a:cs typeface="Calibri"/>
              </a:rPr>
              <a:t>Cicuta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>
                <a:latin typeface="Calibri"/>
                <a:cs typeface="Calibri"/>
              </a:rPr>
              <a:t>&amp; Donald, Soft Matter (2007</a:t>
            </a:r>
            <a:r>
              <a:rPr lang="de-DE" sz="1800" dirty="0" smtClean="0">
                <a:latin typeface="Calibri"/>
                <a:cs typeface="Calibri"/>
              </a:rPr>
              <a:t>)</a:t>
            </a:r>
          </a:p>
          <a:p>
            <a:pPr algn="r">
              <a:buNone/>
            </a:pPr>
            <a:r>
              <a:rPr lang="de-DE" sz="1800" dirty="0" smtClean="0">
                <a:latin typeface="Calibri"/>
                <a:cs typeface="Calibri"/>
              </a:rPr>
              <a:t>D</a:t>
            </a:r>
            <a:r>
              <a:rPr lang="de-DE" sz="1800" dirty="0">
                <a:latin typeface="Calibri"/>
                <a:cs typeface="Calibri"/>
              </a:rPr>
              <a:t>. </a:t>
            </a:r>
            <a:r>
              <a:rPr lang="de-DE" sz="1800" dirty="0" smtClean="0">
                <a:latin typeface="Calibri"/>
                <a:cs typeface="Calibri"/>
              </a:rPr>
              <a:t>Wirtz, </a:t>
            </a:r>
            <a:r>
              <a:rPr lang="de-DE" sz="1800" dirty="0" err="1" smtClean="0">
                <a:latin typeface="Calibri"/>
                <a:cs typeface="Calibri"/>
              </a:rPr>
              <a:t>Annu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Rev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Biophys</a:t>
            </a:r>
            <a:r>
              <a:rPr lang="de-DE" sz="1800" dirty="0" smtClean="0">
                <a:latin typeface="Calibri"/>
                <a:cs typeface="Calibri"/>
              </a:rPr>
              <a:t> (</a:t>
            </a:r>
            <a:r>
              <a:rPr lang="de-DE" sz="1800" dirty="0">
                <a:latin typeface="Calibri"/>
                <a:cs typeface="Calibri"/>
              </a:rPr>
              <a:t>2009</a:t>
            </a:r>
            <a:r>
              <a:rPr lang="de-DE" sz="1800" dirty="0" smtClean="0">
                <a:latin typeface="Calibri"/>
                <a:cs typeface="Calibri"/>
              </a:rPr>
              <a:t>)</a:t>
            </a:r>
            <a:endParaRPr lang="de-DE" sz="1800" dirty="0">
              <a:latin typeface="Calibri"/>
              <a:cs typeface="Calibri"/>
            </a:endParaRPr>
          </a:p>
        </p:txBody>
      </p:sp>
      <p:pic>
        <p:nvPicPr>
          <p:cNvPr id="13" name="Picture 12" descr="c2sm25187f-f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636912"/>
            <a:ext cx="3469308" cy="313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94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193" y="1340768"/>
            <a:ext cx="8634287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bri"/>
                <a:cs typeface="Calibri"/>
              </a:rPr>
              <a:t>Studying the elastic and viscous properties of chromatin fibers in solution by </a:t>
            </a:r>
            <a:r>
              <a:rPr lang="en-US" sz="2800" i="1" dirty="0" err="1" smtClean="0">
                <a:latin typeface="Calibri"/>
                <a:cs typeface="Calibri"/>
              </a:rPr>
              <a:t>microrheology</a:t>
            </a:r>
            <a:endParaRPr lang="en-US" sz="2800" i="1" dirty="0" smtClean="0">
              <a:latin typeface="Calibri"/>
              <a:cs typeface="Calibri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83568" y="4221088"/>
            <a:ext cx="3672408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611560" y="5085184"/>
            <a:ext cx="3672408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467544" y="5949280"/>
            <a:ext cx="3672408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 flipV="1">
            <a:off x="1331640" y="3789040"/>
            <a:ext cx="1368152" cy="295232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2339752" y="3789040"/>
            <a:ext cx="1368152" cy="295232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 flipV="1">
            <a:off x="395536" y="3717032"/>
            <a:ext cx="1368152" cy="295232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2483768" y="4293096"/>
            <a:ext cx="576064" cy="72008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3203848" y="4656474"/>
            <a:ext cx="5878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~245 nm (predicted: mesh size of the polymer model)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2339752" y="4120480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2987824" y="4984576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-1764704" y="53752"/>
            <a:ext cx="8350696" cy="1143000"/>
          </a:xfrm>
        </p:spPr>
        <p:txBody>
          <a:bodyPr/>
          <a:lstStyle/>
          <a:p>
            <a:r>
              <a:rPr lang="en-US" sz="2800" dirty="0" smtClean="0">
                <a:latin typeface="Calibri"/>
                <a:cs typeface="Calibri"/>
              </a:rPr>
              <a:t>Application:</a:t>
            </a: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5" name="Picture 4" descr="prov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44016"/>
            <a:ext cx="5286296" cy="112474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95536" y="2394871"/>
            <a:ext cx="7775848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Experiments:</a:t>
            </a:r>
          </a:p>
          <a:p>
            <a:pPr marL="342900" indent="-342900">
              <a:buAutoNum type="arabicParenR"/>
            </a:pPr>
            <a:r>
              <a:rPr lang="en-US" sz="1800" dirty="0" smtClean="0">
                <a:latin typeface="Calibri"/>
                <a:cs typeface="Calibri"/>
              </a:rPr>
              <a:t>290nm: </a:t>
            </a:r>
            <a:r>
              <a:rPr lang="en-US" sz="1800" dirty="0" smtClean="0">
                <a:solidFill>
                  <a:srgbClr val="FF0000"/>
                </a:solidFill>
                <a:latin typeface="Calibri"/>
                <a:cs typeface="Calibri"/>
              </a:rPr>
              <a:t>fibroblasts</a:t>
            </a:r>
            <a:r>
              <a:rPr lang="en-US" sz="1800" dirty="0" smtClean="0">
                <a:latin typeface="Calibri"/>
                <a:cs typeface="Calibri"/>
              </a:rPr>
              <a:t>, Tseng </a:t>
            </a:r>
            <a:r>
              <a:rPr lang="en-US" sz="1800" i="1" dirty="0" smtClean="0">
                <a:latin typeface="Calibri"/>
                <a:cs typeface="Calibri"/>
              </a:rPr>
              <a:t>et al</a:t>
            </a:r>
            <a:r>
              <a:rPr lang="en-US" sz="1800" dirty="0" smtClean="0">
                <a:latin typeface="Calibri"/>
                <a:cs typeface="Calibri"/>
              </a:rPr>
              <a:t>, J Cell </a:t>
            </a:r>
            <a:r>
              <a:rPr lang="en-US" sz="1800" dirty="0" err="1" smtClean="0">
                <a:latin typeface="Calibri"/>
                <a:cs typeface="Calibri"/>
              </a:rPr>
              <a:t>Sci</a:t>
            </a:r>
            <a:r>
              <a:rPr lang="en-US" sz="1800" dirty="0" smtClean="0">
                <a:latin typeface="Calibri"/>
                <a:cs typeface="Calibri"/>
              </a:rPr>
              <a:t> (2004) &lt;= ~100nm polystyrene </a:t>
            </a:r>
            <a:r>
              <a:rPr lang="en-US" sz="1800" dirty="0" err="1" smtClean="0">
                <a:latin typeface="Calibri"/>
                <a:cs typeface="Calibri"/>
              </a:rPr>
              <a:t>np’s</a:t>
            </a:r>
            <a:endParaRPr lang="en-US" sz="1800" dirty="0" smtClean="0">
              <a:latin typeface="Calibri"/>
              <a:cs typeface="Calibri"/>
            </a:endParaRPr>
          </a:p>
          <a:p>
            <a:pPr marL="342900" indent="-342900">
              <a:buAutoNum type="arabicParenR"/>
            </a:pPr>
            <a:r>
              <a:rPr lang="en-US" sz="1800" dirty="0" smtClean="0">
                <a:latin typeface="Calibri"/>
                <a:cs typeface="Calibri"/>
              </a:rPr>
              <a:t>250nm: </a:t>
            </a:r>
            <a:r>
              <a:rPr lang="en-US" sz="1800" dirty="0" err="1" smtClean="0">
                <a:solidFill>
                  <a:srgbClr val="FF0000"/>
                </a:solidFill>
                <a:latin typeface="Calibri"/>
                <a:cs typeface="Calibri"/>
              </a:rPr>
              <a:t>HeLa</a:t>
            </a:r>
            <a:r>
              <a:rPr lang="en-US" sz="1800" dirty="0" smtClean="0">
                <a:solidFill>
                  <a:srgbClr val="FF0000"/>
                </a:solidFill>
                <a:latin typeface="Calibri"/>
                <a:cs typeface="Calibri"/>
              </a:rPr>
              <a:t> cells</a:t>
            </a:r>
            <a:r>
              <a:rPr lang="en-US" sz="1800" dirty="0" smtClean="0">
                <a:latin typeface="Calibri"/>
                <a:cs typeface="Calibri"/>
              </a:rPr>
              <a:t>, </a:t>
            </a:r>
            <a:r>
              <a:rPr lang="en-US" sz="1800" dirty="0" err="1" smtClean="0">
                <a:latin typeface="Calibri"/>
                <a:cs typeface="Calibri"/>
              </a:rPr>
              <a:t>Hameed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i="1" dirty="0" smtClean="0">
                <a:latin typeface="Calibri"/>
                <a:cs typeface="Calibri"/>
              </a:rPr>
              <a:t>et al</a:t>
            </a:r>
            <a:r>
              <a:rPr lang="en-US" sz="1800" dirty="0" smtClean="0">
                <a:latin typeface="Calibri"/>
                <a:cs typeface="Calibri"/>
              </a:rPr>
              <a:t>, </a:t>
            </a:r>
            <a:r>
              <a:rPr lang="en-US" sz="1800" dirty="0" err="1" smtClean="0">
                <a:latin typeface="Calibri"/>
                <a:cs typeface="Calibri"/>
              </a:rPr>
              <a:t>Plos</a:t>
            </a:r>
            <a:r>
              <a:rPr lang="en-US" sz="1800" dirty="0" smtClean="0">
                <a:latin typeface="Calibri"/>
                <a:cs typeface="Calibri"/>
              </a:rPr>
              <a:t> One (2012) &lt;= ~1</a:t>
            </a:r>
            <a:r>
              <a:rPr lang="en-US" sz="1800" dirty="0" smtClean="0">
                <a:latin typeface="Symbol" charset="2"/>
                <a:cs typeface="Symbol" charset="2"/>
              </a:rPr>
              <a:t>m</a:t>
            </a:r>
            <a:r>
              <a:rPr lang="en-US" sz="1800" dirty="0" smtClean="0">
                <a:latin typeface="Calibri"/>
                <a:cs typeface="Calibri"/>
              </a:rPr>
              <a:t>m polystyrene </a:t>
            </a:r>
            <a:r>
              <a:rPr lang="en-US" sz="1800" dirty="0" err="1" smtClean="0">
                <a:latin typeface="Calibri"/>
                <a:cs typeface="Calibri"/>
              </a:rPr>
              <a:t>np’s</a:t>
            </a:r>
            <a:endParaRPr lang="en-US" sz="1800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8423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62272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Principles of </a:t>
            </a:r>
            <a:r>
              <a:rPr lang="en-US" dirty="0" err="1" smtClean="0">
                <a:latin typeface="Calibri"/>
                <a:cs typeface="Calibri"/>
              </a:rPr>
              <a:t>microrheology</a:t>
            </a: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" y="1008113"/>
            <a:ext cx="4415785" cy="4715644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014347"/>
            <a:ext cx="4363229" cy="471890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376" y="5832503"/>
            <a:ext cx="3641742" cy="10341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800" dirty="0" smtClean="0">
                <a:latin typeface="Calibri"/>
                <a:cs typeface="Calibri"/>
              </a:rPr>
              <a:t>Mason &amp; Weitz, </a:t>
            </a:r>
            <a:r>
              <a:rPr lang="de-DE" sz="1800" dirty="0" err="1" smtClean="0">
                <a:latin typeface="Calibri"/>
                <a:cs typeface="Calibri"/>
              </a:rPr>
              <a:t>Phys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Rev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Lett</a:t>
            </a:r>
            <a:r>
              <a:rPr lang="de-DE" sz="1800" dirty="0" smtClean="0">
                <a:latin typeface="Calibri"/>
                <a:cs typeface="Calibri"/>
              </a:rPr>
              <a:t> (1995)</a:t>
            </a:r>
          </a:p>
          <a:p>
            <a:pPr>
              <a:buNone/>
            </a:pPr>
            <a:r>
              <a:rPr lang="de-DE" sz="1800" dirty="0" err="1" smtClean="0">
                <a:latin typeface="Calibri"/>
                <a:cs typeface="Calibri"/>
              </a:rPr>
              <a:t>Cicuta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>
                <a:latin typeface="Calibri"/>
                <a:cs typeface="Calibri"/>
              </a:rPr>
              <a:t>&amp; Donald, Soft Matter (2007</a:t>
            </a:r>
            <a:r>
              <a:rPr lang="de-DE" sz="1800" dirty="0" smtClean="0">
                <a:latin typeface="Calibri"/>
                <a:cs typeface="Calibri"/>
              </a:rPr>
              <a:t>)</a:t>
            </a:r>
          </a:p>
          <a:p>
            <a:pPr>
              <a:buNone/>
            </a:pPr>
            <a:r>
              <a:rPr lang="de-DE" sz="1800" dirty="0" smtClean="0">
                <a:latin typeface="Calibri"/>
                <a:cs typeface="Calibri"/>
              </a:rPr>
              <a:t>D</a:t>
            </a:r>
            <a:r>
              <a:rPr lang="de-DE" sz="1800" dirty="0">
                <a:latin typeface="Calibri"/>
                <a:cs typeface="Calibri"/>
              </a:rPr>
              <a:t>. </a:t>
            </a:r>
            <a:r>
              <a:rPr lang="de-DE" sz="1800" dirty="0" smtClean="0">
                <a:latin typeface="Calibri"/>
                <a:cs typeface="Calibri"/>
              </a:rPr>
              <a:t>Wirtz, </a:t>
            </a:r>
            <a:r>
              <a:rPr lang="de-DE" sz="1800" dirty="0" err="1" smtClean="0">
                <a:latin typeface="Calibri"/>
                <a:cs typeface="Calibri"/>
              </a:rPr>
              <a:t>Annu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Rev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Biophys</a:t>
            </a:r>
            <a:r>
              <a:rPr lang="de-DE" sz="1800" dirty="0" smtClean="0">
                <a:latin typeface="Calibri"/>
                <a:cs typeface="Calibri"/>
              </a:rPr>
              <a:t> (</a:t>
            </a:r>
            <a:r>
              <a:rPr lang="de-DE" sz="1800" dirty="0">
                <a:latin typeface="Calibri"/>
                <a:cs typeface="Calibri"/>
              </a:rPr>
              <a:t>2009</a:t>
            </a:r>
            <a:r>
              <a:rPr lang="de-DE" sz="1800" dirty="0" smtClean="0">
                <a:latin typeface="Calibri"/>
                <a:cs typeface="Calibri"/>
              </a:rPr>
              <a:t>)</a:t>
            </a:r>
            <a:endParaRPr lang="de-DE" sz="1800" dirty="0">
              <a:latin typeface="Calibri"/>
              <a:cs typeface="Calibri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236296" y="5445224"/>
            <a:ext cx="432048" cy="28803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812360" y="5445224"/>
            <a:ext cx="432048" cy="28803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cxnSp>
        <p:nvCxnSpPr>
          <p:cNvPr id="21" name="Straight Arrow Connector 20"/>
          <p:cNvCxnSpPr>
            <a:stCxn id="18" idx="2"/>
            <a:endCxn id="32" idx="0"/>
          </p:cNvCxnSpPr>
          <p:nvPr/>
        </p:nvCxnSpPr>
        <p:spPr bwMode="auto">
          <a:xfrm>
            <a:off x="8028384" y="5733256"/>
            <a:ext cx="372986" cy="43204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17" idx="2"/>
            <a:endCxn id="28" idx="0"/>
          </p:cNvCxnSpPr>
          <p:nvPr/>
        </p:nvCxnSpPr>
        <p:spPr bwMode="auto">
          <a:xfrm flipH="1">
            <a:off x="6688899" y="5733256"/>
            <a:ext cx="763421" cy="43204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6300192" y="6165304"/>
            <a:ext cx="777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800" dirty="0" err="1" smtClean="0">
                <a:latin typeface="Calibri"/>
                <a:cs typeface="Calibri"/>
              </a:rPr>
              <a:t>Elastic</a:t>
            </a:r>
            <a:endParaRPr lang="de-DE" sz="1800" dirty="0" smtClean="0">
              <a:latin typeface="Calibri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956376" y="616530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800" dirty="0" err="1" smtClean="0">
                <a:latin typeface="Calibri"/>
                <a:cs typeface="Calibri"/>
              </a:rPr>
              <a:t>Viscous</a:t>
            </a:r>
            <a:endParaRPr lang="de-DE" sz="1800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4473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62272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Results from MD simulations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96" y="6444044"/>
            <a:ext cx="331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800" dirty="0" smtClean="0">
                <a:latin typeface="Calibri"/>
                <a:cs typeface="Calibri"/>
              </a:rPr>
              <a:t>Valet &amp; Rosa, J </a:t>
            </a:r>
            <a:r>
              <a:rPr lang="de-DE" sz="1800" dirty="0" err="1" smtClean="0">
                <a:latin typeface="Calibri"/>
                <a:cs typeface="Calibri"/>
              </a:rPr>
              <a:t>Chem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Phys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smtClean="0">
                <a:latin typeface="Calibri"/>
                <a:cs typeface="Calibri"/>
              </a:rPr>
              <a:t>(2014)</a:t>
            </a:r>
            <a:endParaRPr lang="de-DE" sz="1800" dirty="0">
              <a:latin typeface="Calibri"/>
              <a:cs typeface="Calibri"/>
            </a:endParaRPr>
          </a:p>
        </p:txBody>
      </p:sp>
      <p:pic>
        <p:nvPicPr>
          <p:cNvPr id="3" name="Picture 2" descr="monomerMSD-eps-converted-t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764704"/>
            <a:ext cx="9144000" cy="2304143"/>
          </a:xfrm>
          <a:prstGeom prst="rect">
            <a:avLst/>
          </a:prstGeom>
        </p:spPr>
      </p:pic>
      <p:pic>
        <p:nvPicPr>
          <p:cNvPr id="4" name="Picture 3" descr="DiffCoeffViscosity_VS_Diam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284984"/>
            <a:ext cx="5152573" cy="33123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16016" y="4239437"/>
            <a:ext cx="14605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Water:</a:t>
            </a:r>
          </a:p>
          <a:p>
            <a:pPr>
              <a:buNone/>
            </a:pPr>
            <a:r>
              <a:rPr lang="en-US" sz="1800" dirty="0" smtClean="0">
                <a:latin typeface="Symbol" charset="2"/>
                <a:cs typeface="Symbol" charset="2"/>
              </a:rPr>
              <a:t>h</a:t>
            </a:r>
            <a:r>
              <a:rPr lang="en-US" sz="1800" baseline="-25000" dirty="0" smtClean="0">
                <a:latin typeface="Symbol" charset="2"/>
                <a:cs typeface="Symbol" charset="2"/>
              </a:rPr>
              <a:t>∞</a:t>
            </a:r>
            <a:r>
              <a:rPr lang="en-US" sz="1800" dirty="0" smtClean="0">
                <a:latin typeface="Calibri"/>
                <a:cs typeface="Calibri"/>
              </a:rPr>
              <a:t> = 10</a:t>
            </a:r>
            <a:r>
              <a:rPr lang="en-US" sz="1800" baseline="30000" dirty="0" smtClean="0">
                <a:latin typeface="Calibri"/>
                <a:cs typeface="Calibri"/>
              </a:rPr>
              <a:t>-3</a:t>
            </a:r>
            <a:r>
              <a:rPr lang="en-US" sz="1800" dirty="0" smtClean="0">
                <a:latin typeface="Calibri"/>
                <a:cs typeface="Calibri"/>
              </a:rPr>
              <a:t> Pa s</a:t>
            </a:r>
            <a:endParaRPr lang="en-US"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3864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62272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Results from MD simulations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96" y="6444044"/>
            <a:ext cx="331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800" dirty="0" smtClean="0">
                <a:latin typeface="Calibri"/>
                <a:cs typeface="Calibri"/>
              </a:rPr>
              <a:t>Valet &amp; Rosa, J </a:t>
            </a:r>
            <a:r>
              <a:rPr lang="de-DE" sz="1800" dirty="0" err="1" smtClean="0">
                <a:latin typeface="Calibri"/>
                <a:cs typeface="Calibri"/>
              </a:rPr>
              <a:t>Chem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Phys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smtClean="0">
                <a:latin typeface="Calibri"/>
                <a:cs typeface="Calibri"/>
              </a:rPr>
              <a:t>(2014)</a:t>
            </a:r>
            <a:endParaRPr lang="de-DE" sz="1800" dirty="0">
              <a:latin typeface="Calibri"/>
              <a:cs typeface="Calibri"/>
            </a:endParaRPr>
          </a:p>
        </p:txBody>
      </p:sp>
      <p:pic>
        <p:nvPicPr>
          <p:cNvPr id="3" name="Picture 2" descr="monomerMSD-eps-converted-t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764704"/>
            <a:ext cx="9144000" cy="2304143"/>
          </a:xfrm>
          <a:prstGeom prst="rect">
            <a:avLst/>
          </a:prstGeom>
        </p:spPr>
      </p:pic>
      <p:pic>
        <p:nvPicPr>
          <p:cNvPr id="4" name="Picture 3" descr="DiffCoeffViscosity_VS_Diam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284984"/>
            <a:ext cx="5152573" cy="33123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16016" y="4239437"/>
            <a:ext cx="14605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Water:</a:t>
            </a:r>
          </a:p>
          <a:p>
            <a:pPr>
              <a:buNone/>
            </a:pPr>
            <a:r>
              <a:rPr lang="en-US" sz="1800" dirty="0" smtClean="0">
                <a:latin typeface="Symbol" charset="2"/>
                <a:cs typeface="Symbol" charset="2"/>
              </a:rPr>
              <a:t>h</a:t>
            </a:r>
            <a:r>
              <a:rPr lang="en-US" sz="1800" baseline="-25000" dirty="0" smtClean="0">
                <a:latin typeface="Symbol" charset="2"/>
                <a:cs typeface="Symbol" charset="2"/>
              </a:rPr>
              <a:t>∞</a:t>
            </a:r>
            <a:r>
              <a:rPr lang="en-US" sz="1800" dirty="0" smtClean="0">
                <a:latin typeface="Calibri"/>
                <a:cs typeface="Calibri"/>
              </a:rPr>
              <a:t> = 10</a:t>
            </a:r>
            <a:r>
              <a:rPr lang="en-US" sz="1800" baseline="30000" dirty="0" smtClean="0">
                <a:latin typeface="Calibri"/>
                <a:cs typeface="Calibri"/>
              </a:rPr>
              <a:t>-3</a:t>
            </a:r>
            <a:r>
              <a:rPr lang="en-US" sz="1800" dirty="0" smtClean="0">
                <a:latin typeface="Calibri"/>
                <a:cs typeface="Calibri"/>
              </a:rPr>
              <a:t> Pa s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796136" y="3429000"/>
            <a:ext cx="504056" cy="50405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6444208" y="3717032"/>
            <a:ext cx="504056" cy="50405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092280" y="4149080"/>
            <a:ext cx="504056" cy="50405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603" y="5013176"/>
            <a:ext cx="3318261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800" dirty="0" smtClean="0">
                <a:solidFill>
                  <a:srgbClr val="FF0000"/>
                </a:solidFill>
                <a:latin typeface="Calibri"/>
                <a:cs typeface="Calibri"/>
              </a:rPr>
              <a:t>Quantitative </a:t>
            </a:r>
            <a:r>
              <a:rPr lang="de-DE" sz="1800" dirty="0" err="1" smtClean="0">
                <a:solidFill>
                  <a:srgbClr val="FF0000"/>
                </a:solidFill>
                <a:latin typeface="Calibri"/>
                <a:cs typeface="Calibri"/>
              </a:rPr>
              <a:t>agreement</a:t>
            </a:r>
            <a:r>
              <a:rPr lang="de-DE" sz="180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de-DE" sz="1800" dirty="0" err="1" smtClean="0">
                <a:solidFill>
                  <a:srgbClr val="FF0000"/>
                </a:solidFill>
                <a:latin typeface="Calibri"/>
                <a:cs typeface="Calibri"/>
              </a:rPr>
              <a:t>with</a:t>
            </a:r>
            <a:r>
              <a:rPr lang="de-DE" sz="1800" dirty="0" smtClean="0">
                <a:solidFill>
                  <a:srgbClr val="FF0000"/>
                </a:solidFill>
                <a:latin typeface="Calibri"/>
                <a:cs typeface="Calibri"/>
              </a:rPr>
              <a:t>:</a:t>
            </a:r>
          </a:p>
          <a:p>
            <a:pPr>
              <a:buNone/>
            </a:pPr>
            <a:r>
              <a:rPr lang="de-DE" sz="1800" dirty="0" smtClean="0">
                <a:solidFill>
                  <a:srgbClr val="FF0000"/>
                </a:solidFill>
                <a:latin typeface="Calibri"/>
                <a:cs typeface="Calibri"/>
              </a:rPr>
              <a:t>Cai et al., </a:t>
            </a:r>
            <a:r>
              <a:rPr lang="de-DE" sz="1800" dirty="0" err="1" smtClean="0">
                <a:solidFill>
                  <a:srgbClr val="FF0000"/>
                </a:solidFill>
                <a:latin typeface="Calibri"/>
                <a:cs typeface="Calibri"/>
              </a:rPr>
              <a:t>Macromolecules</a:t>
            </a:r>
            <a:r>
              <a:rPr lang="de-DE" sz="1800" dirty="0" smtClean="0">
                <a:solidFill>
                  <a:srgbClr val="FF0000"/>
                </a:solidFill>
                <a:latin typeface="Calibri"/>
                <a:cs typeface="Calibri"/>
              </a:rPr>
              <a:t> (2011)</a:t>
            </a:r>
            <a:endParaRPr lang="de-DE" sz="18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5560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62272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Results from MD simulations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96" y="6444044"/>
            <a:ext cx="331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800" dirty="0" smtClean="0">
                <a:latin typeface="Calibri"/>
                <a:cs typeface="Calibri"/>
              </a:rPr>
              <a:t>Valet &amp; Rosa, J </a:t>
            </a:r>
            <a:r>
              <a:rPr lang="de-DE" sz="1800" dirty="0" err="1" smtClean="0">
                <a:latin typeface="Calibri"/>
                <a:cs typeface="Calibri"/>
              </a:rPr>
              <a:t>Chem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Phys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smtClean="0">
                <a:latin typeface="Calibri"/>
                <a:cs typeface="Calibri"/>
              </a:rPr>
              <a:t>(2014)</a:t>
            </a:r>
            <a:endParaRPr lang="de-DE" sz="1800" dirty="0">
              <a:latin typeface="Calibri"/>
              <a:cs typeface="Calibri"/>
            </a:endParaRPr>
          </a:p>
        </p:txBody>
      </p:sp>
      <p:pic>
        <p:nvPicPr>
          <p:cNvPr id="5" name="Picture 4" descr="jumpPDF-eps-converted-t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4" y="620688"/>
            <a:ext cx="4368486" cy="3744416"/>
          </a:xfrm>
          <a:prstGeom prst="rect">
            <a:avLst/>
          </a:prstGeom>
        </p:spPr>
      </p:pic>
      <p:pic>
        <p:nvPicPr>
          <p:cNvPr id="6" name="Picture 5" descr="AngleJumpsPDF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55947"/>
            <a:ext cx="4662388" cy="35574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3968" y="992922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Probability distributions of jumps between </a:t>
            </a:r>
            <a:r>
              <a:rPr lang="en-US" dirty="0" smtClean="0">
                <a:latin typeface="Symbol" charset="2"/>
                <a:cs typeface="Symbol" charset="2"/>
              </a:rPr>
              <a:t>t</a:t>
            </a:r>
            <a:r>
              <a:rPr lang="en-US" dirty="0" smtClean="0">
                <a:latin typeface="Calibri"/>
                <a:cs typeface="Calibri"/>
              </a:rPr>
              <a:t>-consecutive positions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5301208"/>
            <a:ext cx="36762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Probability distributions of angles</a:t>
            </a:r>
          </a:p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between </a:t>
            </a:r>
            <a:r>
              <a:rPr lang="en-US" dirty="0">
                <a:latin typeface="Symbol" charset="2"/>
                <a:cs typeface="Symbol" charset="2"/>
              </a:rPr>
              <a:t>t</a:t>
            </a:r>
            <a:r>
              <a:rPr lang="en-US" dirty="0">
                <a:latin typeface="Calibri"/>
                <a:cs typeface="Calibri"/>
              </a:rPr>
              <a:t>-consecutive </a:t>
            </a:r>
            <a:r>
              <a:rPr lang="en-US" dirty="0" smtClean="0">
                <a:latin typeface="Calibri"/>
                <a:cs typeface="Calibri"/>
              </a:rPr>
              <a:t>jumps </a:t>
            </a:r>
            <a:endParaRPr lang="en-US" dirty="0">
              <a:latin typeface="Calibri"/>
              <a:cs typeface="Calibri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5292080" y="1988840"/>
            <a:ext cx="936104" cy="72008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 rot="5400000" flipV="1">
            <a:off x="6120172" y="2096852"/>
            <a:ext cx="936104" cy="72008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 rot="10800000" flipH="1">
            <a:off x="6948264" y="2204864"/>
            <a:ext cx="936104" cy="72008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039544" y="2636912"/>
            <a:ext cx="540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t</a:t>
            </a:r>
            <a:r>
              <a:rPr lang="en-US" dirty="0" smtClean="0">
                <a:latin typeface="Calibri"/>
                <a:cs typeface="Calibri"/>
              </a:rPr>
              <a:t>=0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00192" y="1700808"/>
            <a:ext cx="540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t</a:t>
            </a:r>
            <a:r>
              <a:rPr lang="en-US" dirty="0" smtClean="0">
                <a:latin typeface="Calibri"/>
                <a:cs typeface="Calibri"/>
              </a:rPr>
              <a:t>=</a:t>
            </a:r>
            <a:r>
              <a:rPr lang="en-US" dirty="0" smtClean="0">
                <a:latin typeface="Symbol" charset="2"/>
                <a:cs typeface="Symbol" charset="2"/>
              </a:rPr>
              <a:t>t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48264" y="2812866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t</a:t>
            </a:r>
            <a:r>
              <a:rPr lang="en-US" dirty="0" smtClean="0">
                <a:latin typeface="Calibri"/>
                <a:cs typeface="Calibri"/>
              </a:rPr>
              <a:t>=2</a:t>
            </a:r>
            <a:r>
              <a:rPr lang="en-US" dirty="0" smtClean="0">
                <a:latin typeface="Symbol" charset="2"/>
                <a:cs typeface="Symbol" charset="2"/>
              </a:rPr>
              <a:t>t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12360" y="1916832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t</a:t>
            </a:r>
            <a:r>
              <a:rPr lang="en-US" dirty="0" smtClean="0">
                <a:latin typeface="Calibri"/>
                <a:cs typeface="Calibri"/>
              </a:rPr>
              <a:t>=3</a:t>
            </a:r>
            <a:r>
              <a:rPr lang="en-US" dirty="0" smtClean="0">
                <a:latin typeface="Symbol" charset="2"/>
                <a:cs typeface="Symbol" charset="2"/>
              </a:rPr>
              <a:t>t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47656" y="2060848"/>
            <a:ext cx="540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>
                <a:latin typeface="Symbol" charset="2"/>
                <a:cs typeface="Symbol" charset="2"/>
              </a:rPr>
              <a:t>q</a:t>
            </a:r>
            <a:r>
              <a:rPr lang="en-US" baseline="-25000" dirty="0" err="1" smtClean="0">
                <a:latin typeface="Symbol" charset="2"/>
                <a:cs typeface="Symbol" charset="2"/>
              </a:rPr>
              <a:t>t</a:t>
            </a:r>
            <a:endParaRPr lang="en-US" baseline="-25000" dirty="0"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07631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62272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Results from MD simulations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96" y="6444044"/>
            <a:ext cx="3307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800" dirty="0" smtClean="0">
                <a:latin typeface="Calibri"/>
                <a:cs typeface="Calibri"/>
              </a:rPr>
              <a:t>Valet &amp; Rosa, J </a:t>
            </a:r>
            <a:r>
              <a:rPr lang="de-DE" sz="1800" dirty="0" err="1" smtClean="0">
                <a:latin typeface="Calibri"/>
                <a:cs typeface="Calibri"/>
              </a:rPr>
              <a:t>Chem</a:t>
            </a:r>
            <a:r>
              <a:rPr lang="de-DE" sz="1800" dirty="0" smtClean="0">
                <a:latin typeface="Calibri"/>
                <a:cs typeface="Calibri"/>
              </a:rPr>
              <a:t> </a:t>
            </a:r>
            <a:r>
              <a:rPr lang="de-DE" sz="1800" dirty="0" err="1" smtClean="0">
                <a:latin typeface="Calibri"/>
                <a:cs typeface="Calibri"/>
              </a:rPr>
              <a:t>Phys</a:t>
            </a:r>
            <a:r>
              <a:rPr lang="de-DE" sz="1800" dirty="0" smtClean="0">
                <a:latin typeface="Calibri"/>
                <a:cs typeface="Calibri"/>
              </a:rPr>
              <a:t> (2014)</a:t>
            </a:r>
            <a:endParaRPr lang="de-DE" sz="1800" dirty="0">
              <a:latin typeface="Calibri"/>
              <a:cs typeface="Calibri"/>
            </a:endParaRPr>
          </a:p>
        </p:txBody>
      </p:sp>
      <p:pic>
        <p:nvPicPr>
          <p:cNvPr id="3" name="Picture 2" descr="Gomega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366"/>
            <a:ext cx="9144000" cy="32657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4250353"/>
            <a:ext cx="9144000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Water: G’(</a:t>
            </a:r>
            <a:r>
              <a:rPr lang="en-US" sz="1800" dirty="0">
                <a:latin typeface="Symbol" charset="2"/>
                <a:cs typeface="Symbol" charset="2"/>
              </a:rPr>
              <a:t>w</a:t>
            </a:r>
            <a:r>
              <a:rPr lang="en-US" sz="1800" dirty="0" smtClean="0">
                <a:latin typeface="Calibri"/>
                <a:cs typeface="Calibri"/>
              </a:rPr>
              <a:t>) = 0, G’’(</a:t>
            </a:r>
            <a:r>
              <a:rPr lang="en-US" sz="1800" dirty="0" smtClean="0">
                <a:latin typeface="Symbol" charset="2"/>
                <a:cs typeface="Symbol" charset="2"/>
              </a:rPr>
              <a:t>w</a:t>
            </a:r>
            <a:r>
              <a:rPr lang="en-US" sz="1800" dirty="0" smtClean="0">
                <a:latin typeface="Calibri"/>
                <a:cs typeface="Calibri"/>
              </a:rPr>
              <a:t>=1Hz) = 10</a:t>
            </a:r>
            <a:r>
              <a:rPr lang="en-US" sz="1800" baseline="30000" dirty="0" smtClean="0">
                <a:latin typeface="Calibri"/>
                <a:cs typeface="Calibri"/>
              </a:rPr>
              <a:t>-3</a:t>
            </a:r>
            <a:r>
              <a:rPr lang="en-US" sz="1800" dirty="0" smtClean="0">
                <a:latin typeface="Calibri"/>
                <a:cs typeface="Calibri"/>
              </a:rPr>
              <a:t>Pa</a:t>
            </a:r>
          </a:p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Experiments (</a:t>
            </a:r>
            <a:r>
              <a:rPr lang="en-US" sz="1800" dirty="0" smtClean="0">
                <a:solidFill>
                  <a:srgbClr val="FF0000"/>
                </a:solidFill>
                <a:latin typeface="Calibri"/>
                <a:cs typeface="Calibri"/>
              </a:rPr>
              <a:t>fibroblasts:</a:t>
            </a:r>
            <a:r>
              <a:rPr lang="en-US" sz="1800" dirty="0" smtClean="0">
                <a:latin typeface="Calibri"/>
                <a:cs typeface="Calibri"/>
              </a:rPr>
              <a:t> Tseng </a:t>
            </a:r>
            <a:r>
              <a:rPr lang="en-US" sz="1800" i="1" dirty="0" smtClean="0">
                <a:latin typeface="Calibri"/>
                <a:cs typeface="Calibri"/>
              </a:rPr>
              <a:t>et al</a:t>
            </a:r>
            <a:r>
              <a:rPr lang="en-US" sz="1800" dirty="0" smtClean="0">
                <a:latin typeface="Calibri"/>
                <a:cs typeface="Calibri"/>
              </a:rPr>
              <a:t>, J Cell </a:t>
            </a:r>
            <a:r>
              <a:rPr lang="en-US" sz="1800" dirty="0" err="1" smtClean="0">
                <a:latin typeface="Calibri"/>
                <a:cs typeface="Calibri"/>
              </a:rPr>
              <a:t>Sci</a:t>
            </a:r>
            <a:r>
              <a:rPr lang="en-US" sz="1800" dirty="0" smtClean="0">
                <a:latin typeface="Calibri"/>
                <a:cs typeface="Calibri"/>
              </a:rPr>
              <a:t> (2004); </a:t>
            </a:r>
            <a:r>
              <a:rPr lang="en-US" sz="1800" dirty="0" err="1" smtClean="0">
                <a:solidFill>
                  <a:srgbClr val="FF0000"/>
                </a:solidFill>
                <a:latin typeface="Calibri"/>
                <a:cs typeface="Calibri"/>
              </a:rPr>
              <a:t>HeLa</a:t>
            </a:r>
            <a:r>
              <a:rPr lang="en-US" sz="1800" dirty="0" smtClean="0">
                <a:solidFill>
                  <a:srgbClr val="FF0000"/>
                </a:solidFill>
                <a:latin typeface="Calibri"/>
                <a:cs typeface="Calibri"/>
              </a:rPr>
              <a:t> cells: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Hameed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i="1" dirty="0" smtClean="0">
                <a:latin typeface="Calibri"/>
                <a:cs typeface="Calibri"/>
              </a:rPr>
              <a:t>et al</a:t>
            </a:r>
            <a:r>
              <a:rPr lang="en-US" sz="1800" dirty="0" smtClean="0">
                <a:latin typeface="Calibri"/>
                <a:cs typeface="Calibri"/>
              </a:rPr>
              <a:t>, </a:t>
            </a:r>
            <a:r>
              <a:rPr lang="en-US" sz="1800" dirty="0" err="1" smtClean="0">
                <a:latin typeface="Calibri"/>
                <a:cs typeface="Calibri"/>
              </a:rPr>
              <a:t>Plos</a:t>
            </a:r>
            <a:r>
              <a:rPr lang="en-US" sz="1800" dirty="0" smtClean="0">
                <a:latin typeface="Calibri"/>
                <a:cs typeface="Calibri"/>
              </a:rPr>
              <a:t> One (2012))</a:t>
            </a:r>
          </a:p>
          <a:p>
            <a:pPr marL="457200" indent="-457200">
              <a:buAutoNum type="arabicParenR"/>
            </a:pPr>
            <a:r>
              <a:rPr lang="en-US" sz="1800" dirty="0" smtClean="0">
                <a:latin typeface="Calibri"/>
                <a:cs typeface="Calibri"/>
              </a:rPr>
              <a:t>Fibroblasts and </a:t>
            </a:r>
            <a:r>
              <a:rPr lang="en-US" sz="1800" dirty="0" err="1" smtClean="0">
                <a:latin typeface="Calibri"/>
                <a:cs typeface="Calibri"/>
              </a:rPr>
              <a:t>HeLa</a:t>
            </a:r>
            <a:r>
              <a:rPr lang="en-US" sz="1800" dirty="0" smtClean="0">
                <a:latin typeface="Calibri"/>
                <a:cs typeface="Calibri"/>
              </a:rPr>
              <a:t> cells typically show </a:t>
            </a:r>
            <a:r>
              <a:rPr lang="en-US" sz="1800" dirty="0">
                <a:latin typeface="Calibri"/>
                <a:cs typeface="Calibri"/>
              </a:rPr>
              <a:t>G’</a:t>
            </a:r>
            <a:r>
              <a:rPr lang="en-US" sz="1800" dirty="0" smtClean="0">
                <a:latin typeface="Calibri"/>
                <a:cs typeface="Calibri"/>
              </a:rPr>
              <a:t>(</a:t>
            </a:r>
            <a:r>
              <a:rPr lang="en-US" sz="1800" dirty="0" smtClean="0">
                <a:latin typeface="Symbol" charset="2"/>
                <a:cs typeface="Symbol" charset="2"/>
              </a:rPr>
              <a:t>w</a:t>
            </a:r>
            <a:r>
              <a:rPr lang="en-US" sz="1800" dirty="0" smtClean="0">
                <a:latin typeface="Calibri"/>
                <a:cs typeface="Calibri"/>
              </a:rPr>
              <a:t>) &gt; G</a:t>
            </a:r>
            <a:r>
              <a:rPr lang="en-US" sz="1800" dirty="0">
                <a:latin typeface="Calibri"/>
                <a:cs typeface="Calibri"/>
              </a:rPr>
              <a:t>’’</a:t>
            </a:r>
            <a:r>
              <a:rPr lang="en-US" sz="1800" dirty="0" smtClean="0">
                <a:latin typeface="Calibri"/>
                <a:cs typeface="Calibri"/>
              </a:rPr>
              <a:t>(</a:t>
            </a:r>
            <a:r>
              <a:rPr lang="en-US" sz="1800" dirty="0" smtClean="0">
                <a:latin typeface="Symbol" charset="2"/>
                <a:cs typeface="Symbol" charset="2"/>
              </a:rPr>
              <a:t>w</a:t>
            </a:r>
            <a:r>
              <a:rPr lang="en-US" sz="1800" dirty="0" smtClean="0">
                <a:latin typeface="Calibri"/>
                <a:cs typeface="Calibri"/>
              </a:rPr>
              <a:t>)</a:t>
            </a:r>
          </a:p>
          <a:p>
            <a:pPr marL="457200" indent="-457200">
              <a:buAutoNum type="arabicParenR"/>
            </a:pPr>
            <a:r>
              <a:rPr lang="en-US" sz="1800" dirty="0" err="1" smtClean="0">
                <a:latin typeface="Calibri"/>
                <a:cs typeface="Calibri"/>
              </a:rPr>
              <a:t>HeLa</a:t>
            </a:r>
            <a:r>
              <a:rPr lang="en-US" sz="1800" dirty="0" smtClean="0">
                <a:latin typeface="Calibri"/>
                <a:cs typeface="Calibri"/>
              </a:rPr>
              <a:t> cells show better quantitative agreement with our findings</a:t>
            </a:r>
          </a:p>
          <a:p>
            <a:pPr marL="457200" indent="-457200">
              <a:buAutoNum type="arabicParenR"/>
            </a:pPr>
            <a:r>
              <a:rPr lang="en-US" sz="1800" dirty="0" smtClean="0">
                <a:latin typeface="Calibri"/>
                <a:cs typeface="Calibri"/>
              </a:rPr>
              <a:t>Importance of active mechanisms (discussed by </a:t>
            </a:r>
            <a:r>
              <a:rPr lang="en-US" sz="1800" dirty="0" err="1" smtClean="0">
                <a:latin typeface="Calibri"/>
                <a:cs typeface="Calibri"/>
              </a:rPr>
              <a:t>Hameed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i="1" dirty="0" smtClean="0">
                <a:latin typeface="Calibri"/>
                <a:cs typeface="Calibri"/>
              </a:rPr>
              <a:t>et al, ibid</a:t>
            </a:r>
            <a:r>
              <a:rPr lang="en-US" sz="1800" dirty="0" smtClean="0">
                <a:latin typeface="Calibri"/>
                <a:cs typeface="Calibri"/>
              </a:rPr>
              <a:t>)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971600" y="1196752"/>
            <a:ext cx="7992888" cy="57606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907704" y="1772816"/>
            <a:ext cx="1800200" cy="165618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516216" y="1772816"/>
            <a:ext cx="1800200" cy="165618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2411760" y="4941168"/>
            <a:ext cx="108012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6084168" y="4941168"/>
            <a:ext cx="1368152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78263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43655"/>
            <a:ext cx="7772400" cy="1143000"/>
          </a:xfrm>
        </p:spPr>
        <p:txBody>
          <a:bodyPr/>
          <a:lstStyle/>
          <a:p>
            <a:r>
              <a:rPr lang="en-US" sz="3600" dirty="0" smtClean="0">
                <a:latin typeface="Calibri"/>
                <a:cs typeface="Calibri"/>
              </a:rPr>
              <a:t>Systematic fine-graining of the model</a:t>
            </a:r>
            <a:endParaRPr lang="en-US" sz="3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2332" y="13131"/>
            <a:ext cx="5371668" cy="17596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024" y="3871847"/>
            <a:ext cx="8748464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How stable is the model?</a:t>
            </a:r>
          </a:p>
          <a:p>
            <a:endParaRPr lang="en-US" sz="2400" dirty="0" smtClean="0">
              <a:latin typeface="Calibri"/>
              <a:cs typeface="Calibri"/>
            </a:endParaRPr>
          </a:p>
          <a:p>
            <a:r>
              <a:rPr lang="en-US" sz="2400" dirty="0" smtClean="0">
                <a:latin typeface="Calibri"/>
                <a:cs typeface="Calibri"/>
              </a:rPr>
              <a:t>How stable is chromosome folding against local properties of the chromatin fiber?</a:t>
            </a:r>
          </a:p>
        </p:txBody>
      </p:sp>
    </p:spTree>
    <p:extLst>
      <p:ext uri="{BB962C8B-B14F-4D97-AF65-F5344CB8AC3E}">
        <p14:creationId xmlns:p14="http://schemas.microsoft.com/office/powerpoint/2010/main" val="4105342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64" y="762000"/>
            <a:ext cx="7169727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273" y="246529"/>
            <a:ext cx="8509000" cy="523220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1400" b="1" dirty="0" smtClean="0">
                <a:solidFill>
                  <a:schemeClr val="tx2"/>
                </a:solidFill>
                <a:latin typeface="Calibri"/>
                <a:cs typeface="Calibri"/>
              </a:rPr>
              <a:t>Illustration </a:t>
            </a: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of the adopted set-up used to model the unfolding of the 30nm model chromatin fiber into the 10nm model chromatin fiber.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04091" y="5748618"/>
            <a:ext cx="8347364" cy="62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>
            <a:spAutoFit/>
          </a:bodyPr>
          <a:lstStyle/>
          <a:p>
            <a:pPr eaLnBrk="1" hangingPunct="1">
              <a:buNone/>
            </a:pPr>
            <a:r>
              <a:rPr lang="en-US" sz="1100" dirty="0" err="1">
                <a:latin typeface="Calibri"/>
                <a:cs typeface="Calibri"/>
              </a:rPr>
              <a:t>Florescu</a:t>
            </a:r>
            <a:r>
              <a:rPr lang="en-US" sz="1100" dirty="0">
                <a:latin typeface="Calibri"/>
                <a:cs typeface="Calibri"/>
              </a:rPr>
              <a:t> AM, </a:t>
            </a:r>
            <a:r>
              <a:rPr lang="en-US" sz="1100" dirty="0" err="1">
                <a:latin typeface="Calibri"/>
                <a:cs typeface="Calibri"/>
              </a:rPr>
              <a:t>Therizols</a:t>
            </a:r>
            <a:r>
              <a:rPr lang="en-US" sz="1100" dirty="0">
                <a:latin typeface="Calibri"/>
                <a:cs typeface="Calibri"/>
              </a:rPr>
              <a:t> P, Rosa A (2016) Large Scale Chromosome Folding Is Stable against Local Changes in Chromatin Structure. </a:t>
            </a:r>
            <a:r>
              <a:rPr lang="en-US" sz="1100" dirty="0" err="1">
                <a:latin typeface="Calibri"/>
                <a:cs typeface="Calibri"/>
              </a:rPr>
              <a:t>PLoS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Comput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Biol</a:t>
            </a:r>
            <a:r>
              <a:rPr lang="en-US" sz="1100" dirty="0">
                <a:latin typeface="Calibri"/>
                <a:cs typeface="Calibri"/>
              </a:rPr>
              <a:t> 12(6): e1004987. doi:10.1371/journal.pcbi.1004987</a:t>
            </a:r>
          </a:p>
          <a:p>
            <a:pPr eaLnBrk="1" hangingPunct="1">
              <a:buNone/>
            </a:pPr>
            <a:r>
              <a:rPr lang="en-US" sz="1100" dirty="0">
                <a:latin typeface="Calibri"/>
                <a:cs typeface="Calibri"/>
                <a:hlinkClick r:id="rId3"/>
              </a:rPr>
              <a:t>http://journals.plos.org/ploscompbiol/article?id=info:doi/10.1371/journal.pcbi.1004987</a:t>
            </a:r>
            <a:endParaRPr lang="en-US" sz="1100" dirty="0">
              <a:latin typeface="Calibri"/>
              <a:cs typeface="Calibri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818" y="6342530"/>
            <a:ext cx="3417455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557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455" y="762000"/>
            <a:ext cx="3821545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273" y="246529"/>
            <a:ext cx="8509000" cy="307777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1400" b="1" dirty="0" smtClean="0">
                <a:solidFill>
                  <a:schemeClr val="tx2"/>
                </a:solidFill>
                <a:latin typeface="Calibri"/>
                <a:cs typeface="Calibri"/>
              </a:rPr>
              <a:t>Model </a:t>
            </a: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chromosome conformations with a 8% total amount of 10nm chromatin fiber.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04091" y="5748618"/>
            <a:ext cx="8347364" cy="62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>
            <a:spAutoFit/>
          </a:bodyPr>
          <a:lstStyle/>
          <a:p>
            <a:pPr eaLnBrk="1" hangingPunct="1">
              <a:buNone/>
            </a:pPr>
            <a:r>
              <a:rPr lang="en-US" sz="1100" dirty="0" err="1">
                <a:latin typeface="Calibri"/>
                <a:cs typeface="Calibri"/>
              </a:rPr>
              <a:t>Florescu</a:t>
            </a:r>
            <a:r>
              <a:rPr lang="en-US" sz="1100" dirty="0">
                <a:latin typeface="Calibri"/>
                <a:cs typeface="Calibri"/>
              </a:rPr>
              <a:t> AM, </a:t>
            </a:r>
            <a:r>
              <a:rPr lang="en-US" sz="1100" dirty="0" err="1">
                <a:latin typeface="Calibri"/>
                <a:cs typeface="Calibri"/>
              </a:rPr>
              <a:t>Therizols</a:t>
            </a:r>
            <a:r>
              <a:rPr lang="en-US" sz="1100" dirty="0">
                <a:latin typeface="Calibri"/>
                <a:cs typeface="Calibri"/>
              </a:rPr>
              <a:t> P, Rosa A (2016) Large Scale Chromosome Folding Is Stable against Local Changes in Chromatin Structure. </a:t>
            </a:r>
            <a:r>
              <a:rPr lang="en-US" sz="1100" dirty="0" err="1">
                <a:latin typeface="Calibri"/>
                <a:cs typeface="Calibri"/>
              </a:rPr>
              <a:t>PLoS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Comput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Biol</a:t>
            </a:r>
            <a:r>
              <a:rPr lang="en-US" sz="1100" dirty="0">
                <a:latin typeface="Calibri"/>
                <a:cs typeface="Calibri"/>
              </a:rPr>
              <a:t> 12(6): e1004987. doi:10.1371/journal.pcbi.1004987</a:t>
            </a:r>
          </a:p>
          <a:p>
            <a:pPr eaLnBrk="1" hangingPunct="1">
              <a:buNone/>
            </a:pPr>
            <a:r>
              <a:rPr lang="en-US" sz="1100" dirty="0">
                <a:latin typeface="Calibri"/>
                <a:cs typeface="Calibri"/>
                <a:hlinkClick r:id="rId3"/>
              </a:rPr>
              <a:t>http://journals.plos.org/ploscompbiol/article?id=info:doi/10.1371/journal.pcbi.1004987</a:t>
            </a:r>
            <a:endParaRPr lang="en-US" sz="1100" dirty="0">
              <a:latin typeface="Calibri"/>
              <a:cs typeface="Calibri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818" y="6342530"/>
            <a:ext cx="3417455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554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630" y="762000"/>
            <a:ext cx="4525818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273" y="246529"/>
            <a:ext cx="8509000" cy="307777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1400" b="1" dirty="0" smtClean="0">
                <a:solidFill>
                  <a:schemeClr val="tx2"/>
                </a:solidFill>
                <a:latin typeface="Calibri"/>
                <a:cs typeface="Calibri"/>
              </a:rPr>
              <a:t>Structural </a:t>
            </a: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properties of model chromosomes composed of both 10nm fiber and 30nm fiber.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04091" y="5748618"/>
            <a:ext cx="8347364" cy="62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>
            <a:spAutoFit/>
          </a:bodyPr>
          <a:lstStyle/>
          <a:p>
            <a:pPr eaLnBrk="1" hangingPunct="1">
              <a:buNone/>
            </a:pPr>
            <a:r>
              <a:rPr lang="en-US" sz="1100" dirty="0" err="1">
                <a:latin typeface="Calibri"/>
                <a:cs typeface="Calibri"/>
              </a:rPr>
              <a:t>Florescu</a:t>
            </a:r>
            <a:r>
              <a:rPr lang="en-US" sz="1100" dirty="0">
                <a:latin typeface="Calibri"/>
                <a:cs typeface="Calibri"/>
              </a:rPr>
              <a:t> AM, </a:t>
            </a:r>
            <a:r>
              <a:rPr lang="en-US" sz="1100" dirty="0" err="1">
                <a:latin typeface="Calibri"/>
                <a:cs typeface="Calibri"/>
              </a:rPr>
              <a:t>Therizols</a:t>
            </a:r>
            <a:r>
              <a:rPr lang="en-US" sz="1100" dirty="0">
                <a:latin typeface="Calibri"/>
                <a:cs typeface="Calibri"/>
              </a:rPr>
              <a:t> P, Rosa A (2016) Large Scale Chromosome Folding Is Stable against Local Changes in Chromatin Structure. </a:t>
            </a:r>
            <a:r>
              <a:rPr lang="en-US" sz="1100" dirty="0" err="1">
                <a:latin typeface="Calibri"/>
                <a:cs typeface="Calibri"/>
              </a:rPr>
              <a:t>PLoS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Comput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Biol</a:t>
            </a:r>
            <a:r>
              <a:rPr lang="en-US" sz="1100" dirty="0">
                <a:latin typeface="Calibri"/>
                <a:cs typeface="Calibri"/>
              </a:rPr>
              <a:t> 12(6): e1004987. doi:10.1371/journal.pcbi.1004987</a:t>
            </a:r>
          </a:p>
          <a:p>
            <a:pPr eaLnBrk="1" hangingPunct="1">
              <a:buNone/>
            </a:pPr>
            <a:r>
              <a:rPr lang="en-US" sz="1100" dirty="0">
                <a:latin typeface="Calibri"/>
                <a:cs typeface="Calibri"/>
                <a:hlinkClick r:id="rId3"/>
              </a:rPr>
              <a:t>http://journals.plos.org/ploscompbiol/article?id=info:doi/10.1371/journal.pcbi.1004987</a:t>
            </a:r>
            <a:endParaRPr lang="en-US" sz="1100" dirty="0">
              <a:latin typeface="Calibri"/>
              <a:cs typeface="Calibri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818" y="6342530"/>
            <a:ext cx="3417455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512" y="1442387"/>
            <a:ext cx="3557384" cy="335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Random </a:t>
            </a:r>
            <a:r>
              <a:rPr lang="en-US" dirty="0" err="1" smtClean="0">
                <a:latin typeface="Calibri"/>
                <a:cs typeface="Calibri"/>
              </a:rPr>
              <a:t>decondensation</a:t>
            </a: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Localized, close to the COM</a:t>
            </a:r>
          </a:p>
          <a:p>
            <a:pPr marL="457200" indent="-457200">
              <a:buAutoNum type="arabicParenR"/>
            </a:pPr>
            <a:endParaRPr lang="en-US" dirty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Localized, far from the COM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31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630" y="762000"/>
            <a:ext cx="4525818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273" y="246529"/>
            <a:ext cx="8509000" cy="307777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1400" b="1" dirty="0" smtClean="0">
                <a:solidFill>
                  <a:schemeClr val="tx2"/>
                </a:solidFill>
                <a:latin typeface="Calibri"/>
                <a:cs typeface="Calibri"/>
              </a:rPr>
              <a:t>Structural </a:t>
            </a: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properties of model chromosomes composed of both 10nm fiber and 30nm fiber.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04091" y="5748618"/>
            <a:ext cx="8347364" cy="62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>
            <a:spAutoFit/>
          </a:bodyPr>
          <a:lstStyle/>
          <a:p>
            <a:pPr eaLnBrk="1" hangingPunct="1">
              <a:buNone/>
            </a:pPr>
            <a:r>
              <a:rPr lang="en-US" sz="1100" dirty="0" err="1">
                <a:latin typeface="Calibri"/>
                <a:cs typeface="Calibri"/>
              </a:rPr>
              <a:t>Florescu</a:t>
            </a:r>
            <a:r>
              <a:rPr lang="en-US" sz="1100" dirty="0">
                <a:latin typeface="Calibri"/>
                <a:cs typeface="Calibri"/>
              </a:rPr>
              <a:t> AM, </a:t>
            </a:r>
            <a:r>
              <a:rPr lang="en-US" sz="1100" dirty="0" err="1">
                <a:latin typeface="Calibri"/>
                <a:cs typeface="Calibri"/>
              </a:rPr>
              <a:t>Therizols</a:t>
            </a:r>
            <a:r>
              <a:rPr lang="en-US" sz="1100" dirty="0">
                <a:latin typeface="Calibri"/>
                <a:cs typeface="Calibri"/>
              </a:rPr>
              <a:t> P, Rosa A (2016) Large Scale Chromosome Folding Is Stable against Local Changes in Chromatin Structure. </a:t>
            </a:r>
            <a:r>
              <a:rPr lang="en-US" sz="1100" dirty="0" err="1">
                <a:latin typeface="Calibri"/>
                <a:cs typeface="Calibri"/>
              </a:rPr>
              <a:t>PLoS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Comput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Biol</a:t>
            </a:r>
            <a:r>
              <a:rPr lang="en-US" sz="1100" dirty="0">
                <a:latin typeface="Calibri"/>
                <a:cs typeface="Calibri"/>
              </a:rPr>
              <a:t> 12(6): e1004987. doi:10.1371/journal.pcbi.1004987</a:t>
            </a:r>
          </a:p>
          <a:p>
            <a:pPr eaLnBrk="1" hangingPunct="1">
              <a:buNone/>
            </a:pPr>
            <a:r>
              <a:rPr lang="en-US" sz="1100" dirty="0">
                <a:latin typeface="Calibri"/>
                <a:cs typeface="Calibri"/>
                <a:hlinkClick r:id="rId3"/>
              </a:rPr>
              <a:t>http://journals.plos.org/ploscompbiol/article?id=info:doi/10.1371/journal.pcbi.1004987</a:t>
            </a:r>
            <a:endParaRPr lang="en-US" sz="1100" dirty="0">
              <a:latin typeface="Calibri"/>
              <a:cs typeface="Calibri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818" y="6342530"/>
            <a:ext cx="3417455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5364088" y="764704"/>
            <a:ext cx="0" cy="4608512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79512" y="1442387"/>
            <a:ext cx="3557384" cy="335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Random </a:t>
            </a:r>
            <a:r>
              <a:rPr lang="en-US" dirty="0" err="1" smtClean="0">
                <a:latin typeface="Calibri"/>
                <a:cs typeface="Calibri"/>
              </a:rPr>
              <a:t>decondensation</a:t>
            </a: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Localized, close to the COM</a:t>
            </a:r>
          </a:p>
          <a:p>
            <a:pPr marL="457200" indent="-457200">
              <a:buAutoNum type="arabicParenR"/>
            </a:pPr>
            <a:endParaRPr lang="en-US" dirty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Localized, far from the COM</a:t>
            </a:r>
            <a:endParaRPr lang="en-US" dirty="0">
              <a:latin typeface="Calibri"/>
              <a:cs typeface="Calibri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7596336" y="764704"/>
            <a:ext cx="0" cy="4608512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21508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630" y="762000"/>
            <a:ext cx="4525818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273" y="246529"/>
            <a:ext cx="8509000" cy="307777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1400" b="1" dirty="0" smtClean="0">
                <a:solidFill>
                  <a:schemeClr val="tx2"/>
                </a:solidFill>
                <a:latin typeface="Calibri"/>
                <a:cs typeface="Calibri"/>
              </a:rPr>
              <a:t>Structural </a:t>
            </a: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properties of model chromosomes composed of both 10nm fiber and 30nm fiber.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04091" y="5748618"/>
            <a:ext cx="8347364" cy="62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>
            <a:spAutoFit/>
          </a:bodyPr>
          <a:lstStyle/>
          <a:p>
            <a:pPr eaLnBrk="1" hangingPunct="1">
              <a:buNone/>
            </a:pPr>
            <a:r>
              <a:rPr lang="en-US" sz="1100" dirty="0" err="1">
                <a:latin typeface="Calibri"/>
                <a:cs typeface="Calibri"/>
              </a:rPr>
              <a:t>Florescu</a:t>
            </a:r>
            <a:r>
              <a:rPr lang="en-US" sz="1100" dirty="0">
                <a:latin typeface="Calibri"/>
                <a:cs typeface="Calibri"/>
              </a:rPr>
              <a:t> AM, </a:t>
            </a:r>
            <a:r>
              <a:rPr lang="en-US" sz="1100" dirty="0" err="1">
                <a:latin typeface="Calibri"/>
                <a:cs typeface="Calibri"/>
              </a:rPr>
              <a:t>Therizols</a:t>
            </a:r>
            <a:r>
              <a:rPr lang="en-US" sz="1100" dirty="0">
                <a:latin typeface="Calibri"/>
                <a:cs typeface="Calibri"/>
              </a:rPr>
              <a:t> P, Rosa A (2016) Large Scale Chromosome Folding Is Stable against Local Changes in Chromatin Structure. </a:t>
            </a:r>
            <a:r>
              <a:rPr lang="en-US" sz="1100" dirty="0" err="1">
                <a:latin typeface="Calibri"/>
                <a:cs typeface="Calibri"/>
              </a:rPr>
              <a:t>PLoS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Comput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Biol</a:t>
            </a:r>
            <a:r>
              <a:rPr lang="en-US" sz="1100" dirty="0">
                <a:latin typeface="Calibri"/>
                <a:cs typeface="Calibri"/>
              </a:rPr>
              <a:t> 12(6): e1004987. doi:10.1371/journal.pcbi.1004987</a:t>
            </a:r>
          </a:p>
          <a:p>
            <a:pPr eaLnBrk="1" hangingPunct="1">
              <a:buNone/>
            </a:pPr>
            <a:r>
              <a:rPr lang="en-US" sz="1100" dirty="0">
                <a:latin typeface="Calibri"/>
                <a:cs typeface="Calibri"/>
                <a:hlinkClick r:id="rId3"/>
              </a:rPr>
              <a:t>http://journals.plos.org/ploscompbiol/article?id=info:doi/10.1371/journal.pcbi.1004987</a:t>
            </a:r>
            <a:endParaRPr lang="en-US" sz="1100" dirty="0">
              <a:latin typeface="Calibri"/>
              <a:cs typeface="Calibri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818" y="6342530"/>
            <a:ext cx="3417455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1442387"/>
            <a:ext cx="3557384" cy="335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Random </a:t>
            </a:r>
            <a:r>
              <a:rPr lang="en-US" dirty="0" err="1" smtClean="0">
                <a:latin typeface="Calibri"/>
                <a:cs typeface="Calibri"/>
              </a:rPr>
              <a:t>decondensation</a:t>
            </a: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Localized, close to the COM</a:t>
            </a:r>
          </a:p>
          <a:p>
            <a:pPr marL="457200" indent="-457200">
              <a:buAutoNum type="arabicParenR"/>
            </a:pPr>
            <a:endParaRPr lang="en-US" dirty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 smtClean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endParaRPr lang="en-US" dirty="0">
              <a:latin typeface="Calibri"/>
              <a:cs typeface="Calibri"/>
            </a:endParaRPr>
          </a:p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Localized, far from the COM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5004048" y="836712"/>
            <a:ext cx="288032" cy="4536504"/>
          </a:xfrm>
          <a:prstGeom prst="rect">
            <a:avLst/>
          </a:prstGeom>
          <a:solidFill>
            <a:srgbClr val="F9FF70">
              <a:alpha val="5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7308304" y="836712"/>
            <a:ext cx="288032" cy="4536504"/>
          </a:xfrm>
          <a:prstGeom prst="rect">
            <a:avLst/>
          </a:prstGeom>
          <a:solidFill>
            <a:srgbClr val="F9FF70">
              <a:alpha val="5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428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91" y="762000"/>
            <a:ext cx="4514273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273" y="246529"/>
            <a:ext cx="8509000" cy="523220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1400" b="1" dirty="0" smtClean="0">
                <a:solidFill>
                  <a:schemeClr val="tx2"/>
                </a:solidFill>
                <a:latin typeface="Calibri"/>
                <a:cs typeface="Calibri"/>
              </a:rPr>
              <a:t>Comparison </a:t>
            </a: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of experimental </a:t>
            </a:r>
            <a:r>
              <a:rPr lang="en-US" sz="1400" b="1" dirty="0" smtClean="0">
                <a:solidFill>
                  <a:schemeClr val="tx2"/>
                </a:solidFill>
                <a:latin typeface="Calibri"/>
                <a:cs typeface="Calibri"/>
              </a:rPr>
              <a:t>[</a:t>
            </a:r>
            <a:r>
              <a:rPr lang="en-US" sz="1400" b="1" dirty="0" err="1" smtClean="0">
                <a:solidFill>
                  <a:schemeClr val="tx2"/>
                </a:solidFill>
                <a:latin typeface="Calibri"/>
                <a:cs typeface="Calibri"/>
              </a:rPr>
              <a:t>Therizols</a:t>
            </a:r>
            <a:r>
              <a:rPr lang="en-US" sz="1400" b="1" dirty="0" smtClean="0">
                <a:solidFill>
                  <a:schemeClr val="tx2"/>
                </a:solidFill>
                <a:latin typeface="Calibri"/>
                <a:cs typeface="Calibri"/>
              </a:rPr>
              <a:t> et al., Science (2014)] </a:t>
            </a: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(left) and simulation (right) data for the distribution functions, </a:t>
            </a:r>
            <a:r>
              <a:rPr lang="en-US" sz="1400" b="1" dirty="0" err="1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1400" b="1" baseline="-25000" dirty="0" err="1">
                <a:solidFill>
                  <a:schemeClr val="tx2"/>
                </a:solidFill>
                <a:latin typeface="Calibri"/>
                <a:cs typeface="Calibri"/>
              </a:rPr>
              <a:t>L</a:t>
            </a: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(R), of spatial distances R between the ends of the murine </a:t>
            </a:r>
            <a:r>
              <a:rPr lang="en-US" sz="1400" b="1" dirty="0" err="1">
                <a:solidFill>
                  <a:schemeClr val="tx2"/>
                </a:solidFill>
                <a:latin typeface="Calibri"/>
                <a:cs typeface="Calibri"/>
              </a:rPr>
              <a:t>Ptn</a:t>
            </a: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, Nrp1 and Sox6 genes.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04091" y="5748618"/>
            <a:ext cx="8347364" cy="62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>
            <a:spAutoFit/>
          </a:bodyPr>
          <a:lstStyle/>
          <a:p>
            <a:pPr eaLnBrk="1" hangingPunct="1">
              <a:buNone/>
            </a:pPr>
            <a:r>
              <a:rPr lang="en-US" sz="1100" dirty="0" err="1">
                <a:latin typeface="Calibri"/>
                <a:cs typeface="Calibri"/>
              </a:rPr>
              <a:t>Florescu</a:t>
            </a:r>
            <a:r>
              <a:rPr lang="en-US" sz="1100" dirty="0">
                <a:latin typeface="Calibri"/>
                <a:cs typeface="Calibri"/>
              </a:rPr>
              <a:t> AM, </a:t>
            </a:r>
            <a:r>
              <a:rPr lang="en-US" sz="1100" dirty="0" err="1">
                <a:latin typeface="Calibri"/>
                <a:cs typeface="Calibri"/>
              </a:rPr>
              <a:t>Therizols</a:t>
            </a:r>
            <a:r>
              <a:rPr lang="en-US" sz="1100" dirty="0">
                <a:latin typeface="Calibri"/>
                <a:cs typeface="Calibri"/>
              </a:rPr>
              <a:t> P, Rosa A (2016) Large Scale Chromosome Folding Is Stable against Local Changes in Chromatin Structure. </a:t>
            </a:r>
            <a:r>
              <a:rPr lang="en-US" sz="1100" dirty="0" err="1">
                <a:latin typeface="Calibri"/>
                <a:cs typeface="Calibri"/>
              </a:rPr>
              <a:t>PLoS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Comput</a:t>
            </a:r>
            <a:r>
              <a:rPr lang="en-US" sz="1100" dirty="0">
                <a:latin typeface="Calibri"/>
                <a:cs typeface="Calibri"/>
              </a:rPr>
              <a:t> </a:t>
            </a:r>
            <a:r>
              <a:rPr lang="en-US" sz="1100" dirty="0" err="1">
                <a:latin typeface="Calibri"/>
                <a:cs typeface="Calibri"/>
              </a:rPr>
              <a:t>Biol</a:t>
            </a:r>
            <a:r>
              <a:rPr lang="en-US" sz="1100" dirty="0">
                <a:latin typeface="Calibri"/>
                <a:cs typeface="Calibri"/>
              </a:rPr>
              <a:t> 12(6): e1004987. doi:10.1371/journal.pcbi.1004987</a:t>
            </a:r>
          </a:p>
          <a:p>
            <a:pPr eaLnBrk="1" hangingPunct="1">
              <a:buNone/>
            </a:pPr>
            <a:r>
              <a:rPr lang="en-US" sz="1100" dirty="0">
                <a:latin typeface="Calibri"/>
                <a:cs typeface="Calibri"/>
                <a:hlinkClick r:id="rId3"/>
              </a:rPr>
              <a:t>http://journals.plos.org/ploscompbiol/article?id=info:doi/10.1371/journal.pcbi.1004987</a:t>
            </a:r>
            <a:endParaRPr lang="en-US" sz="1100" dirty="0">
              <a:latin typeface="Calibri"/>
              <a:cs typeface="Calibri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818" y="6342530"/>
            <a:ext cx="3417455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869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Conclusions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600201"/>
            <a:ext cx="8490271" cy="4061048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Calibri"/>
                <a:cs typeface="Calibri"/>
              </a:rPr>
              <a:t>Efficient multi-scale computational scheme for ring polymers</a:t>
            </a:r>
          </a:p>
          <a:p>
            <a:endParaRPr lang="en-US" sz="2800" dirty="0" smtClean="0">
              <a:latin typeface="Calibri"/>
              <a:cs typeface="Calibri"/>
            </a:endParaRPr>
          </a:p>
          <a:p>
            <a:r>
              <a:rPr lang="en-US" sz="2800" dirty="0" smtClean="0">
                <a:latin typeface="Calibri"/>
                <a:cs typeface="Calibri"/>
              </a:rPr>
              <a:t>Which can be used to simulate the generic behavior of chromosomes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 smtClean="0">
                <a:latin typeface="Calibri"/>
                <a:cs typeface="Calibri"/>
              </a:rPr>
              <a:t>Open questions / perspectives:</a:t>
            </a:r>
          </a:p>
          <a:p>
            <a:pPr lvl="1"/>
            <a:r>
              <a:rPr lang="en-US" sz="2400" dirty="0" smtClean="0">
                <a:latin typeface="Calibri"/>
                <a:cs typeface="Calibri"/>
              </a:rPr>
              <a:t>Chromosomes not homogeneous polymers, introducing sequence-dependent effects</a:t>
            </a:r>
          </a:p>
        </p:txBody>
      </p:sp>
    </p:spTree>
    <p:extLst>
      <p:ext uri="{BB962C8B-B14F-4D97-AF65-F5344CB8AC3E}">
        <p14:creationId xmlns:p14="http://schemas.microsoft.com/office/powerpoint/2010/main" val="857458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458200" cy="41148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Acknowledgements:</a:t>
            </a:r>
            <a:endParaRPr lang="en-US" sz="2400" dirty="0">
              <a:latin typeface="Calibri"/>
              <a:cs typeface="Calibri"/>
            </a:endParaRPr>
          </a:p>
          <a:p>
            <a:pPr lvl="1"/>
            <a:r>
              <a:rPr lang="en-US" sz="2400" dirty="0" smtClean="0">
                <a:latin typeface="Calibri"/>
                <a:cs typeface="Calibri"/>
              </a:rPr>
              <a:t>D</a:t>
            </a:r>
            <a:r>
              <a:rPr lang="en-US" sz="2400" dirty="0">
                <a:latin typeface="Calibri"/>
                <a:cs typeface="Calibri"/>
              </a:rPr>
              <a:t>. </a:t>
            </a:r>
            <a:r>
              <a:rPr lang="en-US" sz="2400" dirty="0" err="1">
                <a:latin typeface="Calibri"/>
                <a:cs typeface="Calibri"/>
              </a:rPr>
              <a:t>Jost</a:t>
            </a:r>
            <a:r>
              <a:rPr lang="en-US" sz="2400" dirty="0">
                <a:latin typeface="Calibri"/>
                <a:cs typeface="Calibri"/>
              </a:rPr>
              <a:t>, C. </a:t>
            </a:r>
            <a:r>
              <a:rPr lang="en-US" sz="2400" dirty="0" err="1">
                <a:latin typeface="Calibri"/>
                <a:cs typeface="Calibri"/>
              </a:rPr>
              <a:t>Vaillant</a:t>
            </a:r>
            <a:r>
              <a:rPr lang="en-US" sz="2400" dirty="0">
                <a:latin typeface="Calibri"/>
                <a:cs typeface="Calibri"/>
              </a:rPr>
              <a:t>, L. </a:t>
            </a:r>
            <a:r>
              <a:rPr lang="en-US" sz="2400" dirty="0" err="1">
                <a:latin typeface="Calibri"/>
                <a:cs typeface="Calibri"/>
              </a:rPr>
              <a:t>Tubiana</a:t>
            </a:r>
            <a:r>
              <a:rPr lang="en-US" sz="2400" dirty="0">
                <a:latin typeface="Calibri"/>
                <a:cs typeface="Calibri"/>
              </a:rPr>
              <a:t>, C. </a:t>
            </a:r>
            <a:r>
              <a:rPr lang="en-US" sz="2400" dirty="0" err="1">
                <a:latin typeface="Calibri"/>
                <a:cs typeface="Calibri"/>
              </a:rPr>
              <a:t>Micheletti</a:t>
            </a:r>
            <a:r>
              <a:rPr lang="en-US" sz="2400" dirty="0">
                <a:latin typeface="Calibri"/>
                <a:cs typeface="Calibri"/>
              </a:rPr>
              <a:t>, M. Di Stefano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M. Rubinstein, A. Yu. </a:t>
            </a:r>
            <a:r>
              <a:rPr lang="en-US" sz="2400" dirty="0" err="1">
                <a:latin typeface="Calibri"/>
                <a:cs typeface="Calibri"/>
              </a:rPr>
              <a:t>Grosberg</a:t>
            </a:r>
            <a:endParaRPr lang="en-US" sz="2400" dirty="0">
              <a:latin typeface="Calibri"/>
              <a:cs typeface="Calibri"/>
            </a:endParaRPr>
          </a:p>
          <a:p>
            <a:pPr lvl="1"/>
            <a:r>
              <a:rPr lang="en-US" sz="2400" dirty="0">
                <a:latin typeface="Calibri"/>
                <a:cs typeface="Calibri"/>
              </a:rPr>
              <a:t>C. Zimmer, K. </a:t>
            </a:r>
            <a:r>
              <a:rPr lang="en-US" sz="2400" dirty="0" err="1" smtClean="0">
                <a:latin typeface="Calibri"/>
                <a:cs typeface="Calibri"/>
              </a:rPr>
              <a:t>Bystricky</a:t>
            </a:r>
            <a:endParaRPr lang="en-US" sz="2400" dirty="0" smtClean="0">
              <a:latin typeface="Calibri"/>
              <a:cs typeface="Calibri"/>
            </a:endParaRPr>
          </a:p>
          <a:p>
            <a:endParaRPr lang="en-US" sz="2400" dirty="0" smtClean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 smtClean="0">
                <a:latin typeface="Calibri"/>
                <a:cs typeface="Calibri"/>
              </a:rPr>
              <a:t>Generous computational resources from:</a:t>
            </a:r>
          </a:p>
          <a:p>
            <a:pPr lvl="1"/>
            <a:r>
              <a:rPr lang="en-US" sz="2400" dirty="0" smtClean="0">
                <a:latin typeface="Calibri"/>
                <a:cs typeface="Calibri"/>
              </a:rPr>
              <a:t>PSMN (ENS-Lyon, France), P2CHPD (UCB, Lyon 1, France)</a:t>
            </a:r>
          </a:p>
          <a:p>
            <a:pPr lvl="1"/>
            <a:r>
              <a:rPr lang="en-US" sz="2400" dirty="0" smtClean="0">
                <a:latin typeface="Calibri"/>
                <a:cs typeface="Calibri"/>
              </a:rPr>
              <a:t>CINECA (Bologna, Italy)</a:t>
            </a:r>
          </a:p>
        </p:txBody>
      </p:sp>
    </p:spTree>
    <p:extLst>
      <p:ext uri="{BB962C8B-B14F-4D97-AF65-F5344CB8AC3E}">
        <p14:creationId xmlns:p14="http://schemas.microsoft.com/office/powerpoint/2010/main" val="3659669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15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297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928992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Calibri"/>
                <a:cs typeface="Calibri"/>
              </a:rPr>
              <a:t>Thank you!</a:t>
            </a:r>
            <a:endParaRPr lang="en-US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1674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it-IT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it-IT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X:Templates:Presentations:Designs:Paper</Template>
  <TotalTime>22492875</TotalTime>
  <Words>2767</Words>
  <Application>Microsoft Macintosh PowerPoint</Application>
  <PresentationFormat>On-screen Show (4:3)</PresentationFormat>
  <Paragraphs>388</Paragraphs>
  <Slides>49</Slides>
  <Notes>24</Notes>
  <HiddenSlides>12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Blank Presentation</vt:lpstr>
      <vt:lpstr>PowerPoint Presentation</vt:lpstr>
      <vt:lpstr>Outline</vt:lpstr>
      <vt:lpstr>Ring polymers everywhere!</vt:lpstr>
      <vt:lpstr>PowerPoint Presentation</vt:lpstr>
      <vt:lpstr>PowerPoint Presentation</vt:lpstr>
      <vt:lpstr>PowerPoint Presentation</vt:lpstr>
      <vt:lpstr>PowerPoint Presentation</vt:lpstr>
      <vt:lpstr>Physics of ring polymers: A “bunch” of theories</vt:lpstr>
      <vt:lpstr>The model: Interacting Lattice Trees</vt:lpstr>
      <vt:lpstr>Well-equilibrated samples of BIG rings</vt:lpstr>
      <vt:lpstr>Outline</vt:lpstr>
      <vt:lpstr>Structure of rbp’s: critical exponents</vt:lpstr>
      <vt:lpstr>Structure of rbp’s: critical exponents</vt:lpstr>
      <vt:lpstr>Generalized Flory Theory</vt:lpstr>
      <vt:lpstr>Comparison to simulations</vt:lpstr>
      <vt:lpstr>Comparison to simulations</vt:lpstr>
      <vt:lpstr>Comparison to simulations</vt:lpstr>
      <vt:lpstr>Comparison to simulations</vt:lpstr>
      <vt:lpstr>Beyond Flory: distribution functions</vt:lpstr>
      <vt:lpstr>Beyond Flory: distribution functions</vt:lpstr>
      <vt:lpstr>Beyond Flory: distribution functions</vt:lpstr>
      <vt:lpstr>Why now?</vt:lpstr>
      <vt:lpstr>The problem of chromosome folding</vt:lpstr>
      <vt:lpstr>PowerPoint Presentation</vt:lpstr>
      <vt:lpstr>PowerPoint Presentation</vt:lpstr>
      <vt:lpstr>PowerPoint Presentation</vt:lpstr>
      <vt:lpstr>PowerPoint Presentation</vt:lpstr>
      <vt:lpstr>Do chromosomes behave like equilibrated linear polymers?</vt:lpstr>
      <vt:lpstr>Do chromosomes behave like equilibrated linear polymers?</vt:lpstr>
      <vt:lpstr>Do chromosomes behave like equilibrated linear polymers?</vt:lpstr>
      <vt:lpstr>Rings: some (remarkable!) physical consequences</vt:lpstr>
      <vt:lpstr>Application:</vt:lpstr>
      <vt:lpstr>Application:</vt:lpstr>
      <vt:lpstr>Application:</vt:lpstr>
      <vt:lpstr>Principles of microrheology</vt:lpstr>
      <vt:lpstr>Results from MD simulations</vt:lpstr>
      <vt:lpstr>Results from MD simulations</vt:lpstr>
      <vt:lpstr>Results from MD simulations</vt:lpstr>
      <vt:lpstr>Results from MD simulations</vt:lpstr>
      <vt:lpstr>Systematic fine-graining of the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PowerPoint Presentation</vt:lpstr>
      <vt:lpstr>Thank you!</vt:lpstr>
    </vt:vector>
  </TitlesOfParts>
  <Company>ecole polytechnique federale de lausanne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Polymer models for eukaryotic chromosomes</dc:title>
  <dc:creator>angelo rosa</dc:creator>
  <cp:lastModifiedBy>Angelo Rosa</cp:lastModifiedBy>
  <cp:revision>2661</cp:revision>
  <cp:lastPrinted>2012-09-06T09:55:27Z</cp:lastPrinted>
  <dcterms:created xsi:type="dcterms:W3CDTF">2009-03-02T09:11:09Z</dcterms:created>
  <dcterms:modified xsi:type="dcterms:W3CDTF">2018-02-01T17:46:41Z</dcterms:modified>
</cp:coreProperties>
</file>