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5"/>
  </p:notesMasterIdLst>
  <p:sldIdLst>
    <p:sldId id="577" r:id="rId2"/>
    <p:sldId id="588" r:id="rId3"/>
    <p:sldId id="505" r:id="rId4"/>
    <p:sldId id="535" r:id="rId5"/>
    <p:sldId id="507" r:id="rId6"/>
    <p:sldId id="508" r:id="rId7"/>
    <p:sldId id="509" r:id="rId8"/>
    <p:sldId id="510" r:id="rId9"/>
    <p:sldId id="591" r:id="rId10"/>
    <p:sldId id="590" r:id="rId11"/>
    <p:sldId id="512" r:id="rId12"/>
    <p:sldId id="513" r:id="rId13"/>
    <p:sldId id="514" r:id="rId14"/>
    <p:sldId id="517" r:id="rId15"/>
    <p:sldId id="518" r:id="rId16"/>
    <p:sldId id="545" r:id="rId17"/>
    <p:sldId id="547" r:id="rId18"/>
    <p:sldId id="519" r:id="rId19"/>
    <p:sldId id="573" r:id="rId20"/>
    <p:sldId id="520" r:id="rId21"/>
    <p:sldId id="521" r:id="rId22"/>
    <p:sldId id="522" r:id="rId23"/>
    <p:sldId id="582" r:id="rId24"/>
    <p:sldId id="576" r:id="rId25"/>
    <p:sldId id="592" r:id="rId26"/>
    <p:sldId id="589" r:id="rId27"/>
    <p:sldId id="530" r:id="rId28"/>
    <p:sldId id="531" r:id="rId29"/>
    <p:sldId id="532" r:id="rId30"/>
    <p:sldId id="574" r:id="rId31"/>
    <p:sldId id="583" r:id="rId32"/>
    <p:sldId id="575" r:id="rId33"/>
    <p:sldId id="504" r:id="rId34"/>
  </p:sldIdLst>
  <p:sldSz cx="9144000" cy="6858000" type="screen4x3"/>
  <p:notesSz cx="6797675" cy="9874250"/>
  <p:embeddedFontLst>
    <p:embeddedFont>
      <p:font typeface="HY나무M" panose="02030600000101010101" pitchFamily="18" charset="-127"/>
      <p:regular r:id="rId36"/>
    </p:embeddedFont>
    <p:embeddedFont>
      <p:font typeface="맑은 고딕" panose="020B0503020000020004" pitchFamily="50" charset="-127"/>
      <p:regular r:id="rId37"/>
      <p:bold r:id="rId38"/>
    </p:embeddedFont>
    <p:embeddedFont>
      <p:font typeface="Arial Unicode MS" panose="020B0604020202020204" pitchFamily="50" charset="-127"/>
      <p:regular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  <p:embeddedFont>
      <p:font typeface="Comic Sans MS" panose="030F0702030302020204" pitchFamily="66" charset="0"/>
      <p:regular r:id="rId44"/>
      <p:bold r:id="rId45"/>
      <p:italic r:id="rId46"/>
      <p:boldItalic r:id="rId47"/>
    </p:embeddedFont>
    <p:embeddedFont>
      <p:font typeface="Cambria Math" panose="02040503050406030204" pitchFamily="18" charset="0"/>
      <p:regular r:id="rId4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B5C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0" autoAdjust="0"/>
    <p:restoredTop sz="94660" autoAdjust="0"/>
  </p:normalViewPr>
  <p:slideViewPr>
    <p:cSldViewPr>
      <p:cViewPr varScale="1">
        <p:scale>
          <a:sx n="76" d="100"/>
          <a:sy n="76" d="100"/>
        </p:scale>
        <p:origin x="25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56" y="-9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png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38.png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38.png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7" Type="http://schemas.openxmlformats.org/officeDocument/2006/relationships/image" Target="../media/image64.wmf"/><Relationship Id="rId2" Type="http://schemas.openxmlformats.org/officeDocument/2006/relationships/image" Target="../media/image61.wmf"/><Relationship Id="rId1" Type="http://schemas.openxmlformats.org/officeDocument/2006/relationships/image" Target="../media/image38.png"/><Relationship Id="rId6" Type="http://schemas.openxmlformats.org/officeDocument/2006/relationships/image" Target="../media/image63.wmf"/><Relationship Id="rId5" Type="http://schemas.openxmlformats.org/officeDocument/2006/relationships/image" Target="../media/image41.wmf"/><Relationship Id="rId4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39.wmf"/><Relationship Id="rId1" Type="http://schemas.openxmlformats.org/officeDocument/2006/relationships/image" Target="../media/image61.wmf"/><Relationship Id="rId4" Type="http://schemas.openxmlformats.org/officeDocument/2006/relationships/image" Target="../media/image6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1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61.wmf"/><Relationship Id="rId1" Type="http://schemas.openxmlformats.org/officeDocument/2006/relationships/image" Target="../media/image38.png"/><Relationship Id="rId6" Type="http://schemas.openxmlformats.org/officeDocument/2006/relationships/image" Target="../media/image54.wmf"/><Relationship Id="rId5" Type="http://schemas.openxmlformats.org/officeDocument/2006/relationships/image" Target="../media/image63.wmf"/><Relationship Id="rId4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4838" tIns="47419" rIns="94838" bIns="4741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4838" tIns="47419" rIns="94838" bIns="47419" rtlCol="0"/>
          <a:lstStyle>
            <a:lvl1pPr algn="r">
              <a:defRPr sz="1200"/>
            </a:lvl1pPr>
          </a:lstStyle>
          <a:p>
            <a:fld id="{9139AE88-6047-4512-B5CD-C15E45C41877}" type="datetimeFigureOut">
              <a:rPr lang="ko-KR" altLang="en-US" smtClean="0"/>
              <a:pPr/>
              <a:t>2018-09-13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38" tIns="47419" rIns="94838" bIns="4741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4838" tIns="47419" rIns="94838" bIns="4741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4838" tIns="47419" rIns="94838" bIns="4741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4838" tIns="47419" rIns="94838" bIns="47419" rtlCol="0" anchor="b"/>
          <a:lstStyle>
            <a:lvl1pPr algn="r">
              <a:defRPr sz="1200"/>
            </a:lvl1pPr>
          </a:lstStyle>
          <a:p>
            <a:fld id="{46FCF354-AC2B-490C-8C73-420731BBDD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198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CF354-AC2B-490C-8C73-420731BBDDE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890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First</a:t>
            </a:r>
            <a:r>
              <a:rPr lang="en-US" altLang="ko-KR" baseline="0" dirty="0" smtClean="0"/>
              <a:t> could give compact configuration, the second may be resonance.  So what does give the short </a:t>
            </a:r>
            <a:r>
              <a:rPr lang="en-US" altLang="ko-KR" baseline="0" dirty="0" err="1" smtClean="0"/>
              <a:t>distrance</a:t>
            </a:r>
            <a:r>
              <a:rPr lang="en-US" altLang="ko-KR" baseline="0" dirty="0" smtClean="0"/>
              <a:t> behavior 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CF354-AC2B-490C-8C73-420731BBDDE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284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First</a:t>
            </a:r>
            <a:r>
              <a:rPr lang="en-US" altLang="ko-KR" baseline="0" dirty="0" smtClean="0"/>
              <a:t> could give compact configuration, the second may be resonance.  So what does give the short </a:t>
            </a:r>
            <a:r>
              <a:rPr lang="en-US" altLang="ko-KR" baseline="0" dirty="0" err="1" smtClean="0"/>
              <a:t>distrance</a:t>
            </a:r>
            <a:r>
              <a:rPr lang="en-US" altLang="ko-KR" baseline="0" dirty="0" smtClean="0"/>
              <a:t> behavior 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CF354-AC2B-490C-8C73-420731BBDDE2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0352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3E3C-3146-4674-8AAD-867E48845855}" type="datetime1">
              <a:rPr lang="ko-KR" altLang="en-US" smtClean="0"/>
              <a:pPr/>
              <a:t>2018-09-13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796118" y="6356350"/>
            <a:ext cx="2133600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B8203-58E7-41E8-8B0B-0A860B0DA16C}" type="datetime1">
              <a:rPr lang="ko-KR" altLang="en-US" smtClean="0"/>
              <a:pPr/>
              <a:t>2018-09-13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oleObject" Target="../embeddings/oleObject4.bin"/><Relationship Id="rId18" Type="http://schemas.openxmlformats.org/officeDocument/2006/relationships/oleObject" Target="../embeddings/oleObject6.bin"/><Relationship Id="rId3" Type="http://schemas.openxmlformats.org/officeDocument/2006/relationships/image" Target="../media/image9.gif"/><Relationship Id="rId7" Type="http://schemas.openxmlformats.org/officeDocument/2006/relationships/image" Target="../media/image4.wmf"/><Relationship Id="rId12" Type="http://schemas.openxmlformats.org/officeDocument/2006/relationships/image" Target="../media/image5.wmf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11.jpeg"/><Relationship Id="rId19" Type="http://schemas.openxmlformats.org/officeDocument/2006/relationships/image" Target="../media/image8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gif"/><Relationship Id="rId1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2.bin"/><Relationship Id="rId18" Type="http://schemas.openxmlformats.org/officeDocument/2006/relationships/oleObject" Target="../embeddings/oleObject14.bin"/><Relationship Id="rId3" Type="http://schemas.openxmlformats.org/officeDocument/2006/relationships/oleObject" Target="../embeddings/oleObject7.bin"/><Relationship Id="rId21" Type="http://schemas.openxmlformats.org/officeDocument/2006/relationships/image" Target="../media/image21.wmf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7.wmf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9.wmf"/><Relationship Id="rId20" Type="http://schemas.openxmlformats.org/officeDocument/2006/relationships/oleObject" Target="../embeddings/oleObject15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1.bin"/><Relationship Id="rId24" Type="http://schemas.openxmlformats.org/officeDocument/2006/relationships/image" Target="../media/image22.wmf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23" Type="http://schemas.openxmlformats.org/officeDocument/2006/relationships/oleObject" Target="../embeddings/oleObject16.bin"/><Relationship Id="rId10" Type="http://schemas.openxmlformats.org/officeDocument/2006/relationships/image" Target="../media/image16.wmf"/><Relationship Id="rId19" Type="http://schemas.openxmlformats.org/officeDocument/2006/relationships/image" Target="../media/image20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8.wmf"/><Relationship Id="rId22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emf"/><Relationship Id="rId5" Type="http://schemas.openxmlformats.org/officeDocument/2006/relationships/image" Target="../media/image2.gif"/><Relationship Id="rId10" Type="http://schemas.openxmlformats.org/officeDocument/2006/relationships/image" Target="../media/image28.png"/><Relationship Id="rId4" Type="http://schemas.openxmlformats.org/officeDocument/2006/relationships/image" Target="../media/image24.wmf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32.wmf"/><Relationship Id="rId18" Type="http://schemas.openxmlformats.org/officeDocument/2006/relationships/oleObject" Target="../embeddings/oleObject25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22.bin"/><Relationship Id="rId17" Type="http://schemas.openxmlformats.org/officeDocument/2006/relationships/image" Target="../media/image34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4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31.wmf"/><Relationship Id="rId5" Type="http://schemas.openxmlformats.org/officeDocument/2006/relationships/image" Target="../media/image37.emf"/><Relationship Id="rId15" Type="http://schemas.openxmlformats.org/officeDocument/2006/relationships/image" Target="../media/image33.wmf"/><Relationship Id="rId10" Type="http://schemas.openxmlformats.org/officeDocument/2006/relationships/oleObject" Target="../embeddings/oleObject21.bin"/><Relationship Id="rId19" Type="http://schemas.openxmlformats.org/officeDocument/2006/relationships/image" Target="../media/image35.wmf"/><Relationship Id="rId4" Type="http://schemas.openxmlformats.org/officeDocument/2006/relationships/image" Target="../media/image36.emf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2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image" Target="../media/image42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9.wmf"/><Relationship Id="rId11" Type="http://schemas.openxmlformats.org/officeDocument/2006/relationships/image" Target="../media/image41.wmf"/><Relationship Id="rId5" Type="http://schemas.openxmlformats.org/officeDocument/2006/relationships/oleObject" Target="../embeddings/oleObject27.bin"/><Relationship Id="rId10" Type="http://schemas.openxmlformats.org/officeDocument/2006/relationships/oleObject" Target="../embeddings/oleObject30.bin"/><Relationship Id="rId4" Type="http://schemas.openxmlformats.org/officeDocument/2006/relationships/image" Target="../media/image38.png"/><Relationship Id="rId9" Type="http://schemas.openxmlformats.org/officeDocument/2006/relationships/oleObject" Target="../embeddings/oleObject2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4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3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7.emf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13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5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2.wmf"/><Relationship Id="rId4" Type="http://schemas.openxmlformats.org/officeDocument/2006/relationships/image" Target="../media/image38.png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5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oleObject" Target="../embeddings/oleObject52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image" Target="../media/image5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50.bin"/><Relationship Id="rId14" Type="http://schemas.openxmlformats.org/officeDocument/2006/relationships/image" Target="../media/image6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oleObject" Target="../embeddings/oleObject58.bin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4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39.wmf"/><Relationship Id="rId4" Type="http://schemas.openxmlformats.org/officeDocument/2006/relationships/image" Target="../media/image38.png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63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6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41.wmf"/><Relationship Id="rId4" Type="http://schemas.openxmlformats.org/officeDocument/2006/relationships/image" Target="../media/image61.png"/><Relationship Id="rId9" Type="http://schemas.openxmlformats.org/officeDocument/2006/relationships/oleObject" Target="../embeddings/oleObject62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8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6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6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75.bin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74.bin"/><Relationship Id="rId5" Type="http://schemas.openxmlformats.org/officeDocument/2006/relationships/oleObject" Target="../embeddings/oleObject71.bin"/><Relationship Id="rId15" Type="http://schemas.openxmlformats.org/officeDocument/2006/relationships/image" Target="../media/image67.png"/><Relationship Id="rId10" Type="http://schemas.openxmlformats.org/officeDocument/2006/relationships/image" Target="../media/image40.wmf"/><Relationship Id="rId4" Type="http://schemas.openxmlformats.org/officeDocument/2006/relationships/image" Target="../media/image38.png"/><Relationship Id="rId9" Type="http://schemas.openxmlformats.org/officeDocument/2006/relationships/oleObject" Target="../embeddings/oleObject73.bin"/><Relationship Id="rId14" Type="http://schemas.openxmlformats.org/officeDocument/2006/relationships/image" Target="../media/image54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77.emf"/><Relationship Id="rId3" Type="http://schemas.openxmlformats.org/officeDocument/2006/relationships/oleObject" Target="../embeddings/oleObject76.bin"/><Relationship Id="rId7" Type="http://schemas.openxmlformats.org/officeDocument/2006/relationships/image" Target="../media/image71.wmf"/><Relationship Id="rId12" Type="http://schemas.openxmlformats.org/officeDocument/2006/relationships/image" Target="../media/image76.emf"/><Relationship Id="rId17" Type="http://schemas.openxmlformats.org/officeDocument/2006/relationships/image" Target="../media/image78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4.wmf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73.wmf"/><Relationship Id="rId5" Type="http://schemas.openxmlformats.org/officeDocument/2006/relationships/image" Target="../media/image75.png"/><Relationship Id="rId15" Type="http://schemas.openxmlformats.org/officeDocument/2006/relationships/oleObject" Target="../embeddings/oleObject80.bin"/><Relationship Id="rId10" Type="http://schemas.openxmlformats.org/officeDocument/2006/relationships/oleObject" Target="../embeddings/oleObject79.bin"/><Relationship Id="rId4" Type="http://schemas.openxmlformats.org/officeDocument/2006/relationships/image" Target="../media/image70.wmf"/><Relationship Id="rId9" Type="http://schemas.openxmlformats.org/officeDocument/2006/relationships/image" Target="../media/image72.wmf"/><Relationship Id="rId14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32.wmf"/><Relationship Id="rId18" Type="http://schemas.openxmlformats.org/officeDocument/2006/relationships/oleObject" Target="../embeddings/oleObject87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34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86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31.wmf"/><Relationship Id="rId5" Type="http://schemas.openxmlformats.org/officeDocument/2006/relationships/image" Target="../media/image37.emf"/><Relationship Id="rId15" Type="http://schemas.openxmlformats.org/officeDocument/2006/relationships/image" Target="../media/image33.wmf"/><Relationship Id="rId10" Type="http://schemas.openxmlformats.org/officeDocument/2006/relationships/oleObject" Target="../embeddings/oleObject83.bin"/><Relationship Id="rId19" Type="http://schemas.openxmlformats.org/officeDocument/2006/relationships/image" Target="../media/image35.wmf"/><Relationship Id="rId4" Type="http://schemas.openxmlformats.org/officeDocument/2006/relationships/image" Target="../media/image36.emf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85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emf"/><Relationship Id="rId4" Type="http://schemas.openxmlformats.org/officeDocument/2006/relationships/image" Target="../media/image8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image" Target="../media/image105.png"/><Relationship Id="rId7" Type="http://schemas.openxmlformats.org/officeDocument/2006/relationships/oleObject" Target="../embeddings/oleObject8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7.emf"/><Relationship Id="rId5" Type="http://schemas.openxmlformats.org/officeDocument/2006/relationships/image" Target="../media/image106.png"/><Relationship Id="rId10" Type="http://schemas.openxmlformats.org/officeDocument/2006/relationships/image" Target="../media/image86.wmf"/><Relationship Id="rId4" Type="http://schemas.openxmlformats.org/officeDocument/2006/relationships/image" Target="../media/image1060.png"/><Relationship Id="rId9" Type="http://schemas.openxmlformats.org/officeDocument/2006/relationships/oleObject" Target="../embeddings/oleObject89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image" Target="../media/image87.emf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1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90.bin"/><Relationship Id="rId9" Type="http://schemas.openxmlformats.org/officeDocument/2006/relationships/image" Target="../media/image91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96.w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12" Type="http://schemas.openxmlformats.org/officeDocument/2006/relationships/oleObject" Target="../embeddings/oleObject9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93.wmf"/><Relationship Id="rId11" Type="http://schemas.openxmlformats.org/officeDocument/2006/relationships/image" Target="../media/image90.emf"/><Relationship Id="rId5" Type="http://schemas.openxmlformats.org/officeDocument/2006/relationships/oleObject" Target="../embeddings/oleObject93.bin"/><Relationship Id="rId10" Type="http://schemas.openxmlformats.org/officeDocument/2006/relationships/image" Target="../media/image95.wmf"/><Relationship Id="rId4" Type="http://schemas.openxmlformats.org/officeDocument/2006/relationships/image" Target="../media/image92.wmf"/><Relationship Id="rId9" Type="http://schemas.openxmlformats.org/officeDocument/2006/relationships/oleObject" Target="../embeddings/oleObject95.bin"/><Relationship Id="rId14" Type="http://schemas.openxmlformats.org/officeDocument/2006/relationships/image" Target="../media/image9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285852" y="2214554"/>
            <a:ext cx="6886548" cy="4166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sz="2000" b="1" dirty="0" smtClean="0">
                <a:latin typeface="Verdana" pitchFamily="34" charset="0"/>
              </a:rPr>
              <a:t>                       Su </a:t>
            </a:r>
            <a:r>
              <a:rPr lang="en-US" altLang="ko-KR" sz="2000" b="1" dirty="0">
                <a:latin typeface="Verdana" pitchFamily="34" charset="0"/>
              </a:rPr>
              <a:t>Houng </a:t>
            </a:r>
            <a:r>
              <a:rPr lang="en-US" altLang="ko-KR" sz="2000" b="1" dirty="0" smtClean="0">
                <a:latin typeface="Verdana" pitchFamily="34" charset="0"/>
              </a:rPr>
              <a:t>Lee</a:t>
            </a:r>
            <a:endParaRPr lang="en-US" altLang="ko-KR" sz="2000" b="1" dirty="0">
              <a:latin typeface="Verdana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dirty="0">
                <a:solidFill>
                  <a:schemeClr val="bg1"/>
                </a:solidFill>
                <a:latin typeface="Verdana" pitchFamily="34" charset="0"/>
              </a:rPr>
              <a:t>   </a:t>
            </a:r>
            <a:r>
              <a:rPr lang="en-US" altLang="ko-KR" dirty="0" smtClean="0">
                <a:solidFill>
                  <a:schemeClr val="bg1"/>
                </a:solidFill>
                <a:latin typeface="Verdana" pitchFamily="34" charset="0"/>
              </a:rPr>
              <a:t>      </a:t>
            </a:r>
            <a:endParaRPr lang="en-US" altLang="ko-KR" sz="1600" dirty="0">
              <a:latin typeface="Verdana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en-US" altLang="ko-KR" sz="1600" dirty="0" smtClean="0">
              <a:latin typeface="Verdana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en-US" altLang="ko-KR" sz="1600" dirty="0">
              <a:latin typeface="Verdana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sz="1600" dirty="0" smtClean="0">
                <a:latin typeface="Verdana" pitchFamily="34" charset="0"/>
              </a:rPr>
              <a:t>Attempts to understand the static energy of the 6 quark (2-baryon)  and 9 quark (3-baryon) configuration in a constituent quark model and their possible relation to nuclear force at short distance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en-US" altLang="ko-KR" sz="1600" b="1" dirty="0">
              <a:latin typeface="Verdana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</a:pPr>
            <a:endParaRPr lang="en-US" altLang="ko-KR" sz="1400" dirty="0" smtClean="0">
              <a:latin typeface="Verdana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sz="1400" dirty="0" smtClean="0">
                <a:latin typeface="Verdana" pitchFamily="34" charset="0"/>
              </a:rPr>
              <a:t>Acknowledgement</a:t>
            </a:r>
            <a:r>
              <a:rPr lang="en-US" altLang="ko-KR" sz="1400" dirty="0" smtClean="0">
                <a:latin typeface="Verdana" pitchFamily="34" charset="0"/>
              </a:rPr>
              <a:t>: Quark model group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sz="1400" dirty="0">
                <a:latin typeface="Verdana" pitchFamily="34" charset="0"/>
              </a:rPr>
              <a:t> </a:t>
            </a:r>
            <a:r>
              <a:rPr lang="en-US" altLang="ko-KR" sz="1400" dirty="0" smtClean="0">
                <a:latin typeface="Verdana" pitchFamily="34" charset="0"/>
              </a:rPr>
              <a:t> </a:t>
            </a:r>
            <a:r>
              <a:rPr lang="en-US" altLang="ko-KR" sz="1400" dirty="0" smtClean="0">
                <a:latin typeface="Verdana" pitchFamily="34" charset="0"/>
              </a:rPr>
              <a:t>Aaron </a:t>
            </a:r>
            <a:r>
              <a:rPr lang="en-US" altLang="ko-KR" sz="1400" dirty="0" smtClean="0">
                <a:latin typeface="Verdana" pitchFamily="34" charset="0"/>
              </a:rPr>
              <a:t>Park, Woosung Park, </a:t>
            </a:r>
            <a:r>
              <a:rPr lang="en-US" altLang="ko-KR" sz="1400" dirty="0" err="1" smtClean="0">
                <a:latin typeface="Verdana" pitchFamily="34" charset="0"/>
              </a:rPr>
              <a:t>Sungtae</a:t>
            </a:r>
            <a:r>
              <a:rPr lang="en-US" altLang="ko-KR" sz="1400" dirty="0" smtClean="0">
                <a:latin typeface="Verdana" pitchFamily="34" charset="0"/>
              </a:rPr>
              <a:t> Cho, SHL</a:t>
            </a:r>
            <a:endParaRPr lang="en-US" altLang="ko-KR" sz="16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1560" y="404664"/>
            <a:ext cx="7848227" cy="1797052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tIns="118800" bIns="118800" anchor="ctr" anchorCtr="1"/>
          <a:lstStyle/>
          <a:p>
            <a:pPr algn="ctr"/>
            <a:r>
              <a:rPr lang="en-US" altLang="ko-KR" sz="3600" b="1" dirty="0" smtClean="0">
                <a:solidFill>
                  <a:schemeClr val="bg1"/>
                </a:solidFill>
                <a:latin typeface="Times New Roman" pitchFamily="18" charset="0"/>
              </a:rPr>
              <a:t>Nuclear force at short distance: </a:t>
            </a:r>
          </a:p>
          <a:p>
            <a:pPr algn="ctr"/>
            <a:r>
              <a:rPr lang="en-US" altLang="ko-KR" sz="3600" b="1" dirty="0" smtClean="0">
                <a:solidFill>
                  <a:schemeClr val="bg1"/>
                </a:solidFill>
                <a:latin typeface="Times New Roman" pitchFamily="18" charset="0"/>
              </a:rPr>
              <a:t>A constituent quark model perspective</a:t>
            </a:r>
            <a:endParaRPr lang="en-US" altLang="ko-KR" sz="3600" b="1" baseline="-25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6" name="Picture 20" descr="영문_좌우_백색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780928"/>
            <a:ext cx="1714512" cy="47942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775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95536" y="1268760"/>
            <a:ext cx="806489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AutoNum type="romanUcPeriod"/>
            </a:pPr>
            <a:r>
              <a:rPr lang="en-US" altLang="ko-KR" sz="2400" dirty="0" smtClean="0">
                <a:latin typeface="Verdana" pitchFamily="34" charset="0"/>
              </a:rPr>
              <a:t>Few words on “</a:t>
            </a:r>
            <a:r>
              <a:rPr lang="en-US" altLang="ko-KR" sz="2400" dirty="0" err="1" smtClean="0">
                <a:latin typeface="Verdana" pitchFamily="34" charset="0"/>
              </a:rPr>
              <a:t>Multiquark</a:t>
            </a:r>
            <a:r>
              <a:rPr lang="en-US" altLang="ko-KR" sz="2400" dirty="0" smtClean="0">
                <a:latin typeface="Verdana" pitchFamily="34" charset="0"/>
              </a:rPr>
              <a:t> states”</a:t>
            </a:r>
          </a:p>
          <a:p>
            <a:pPr marL="514350" indent="-514350">
              <a:spcBef>
                <a:spcPct val="50000"/>
              </a:spcBef>
              <a:buAutoNum type="romanUcPeriod"/>
            </a:pPr>
            <a:endParaRPr lang="en-US" altLang="ko-KR" sz="2400" dirty="0">
              <a:latin typeface="Verdana" pitchFamily="34" charset="0"/>
            </a:endParaRPr>
          </a:p>
          <a:p>
            <a:pPr marL="514350" indent="-514350">
              <a:spcBef>
                <a:spcPct val="50000"/>
              </a:spcBef>
              <a:buFontTx/>
              <a:buAutoNum type="romanUcPeriod"/>
            </a:pPr>
            <a:r>
              <a:rPr lang="en-US" altLang="ko-KR" sz="2400" dirty="0" smtClean="0">
                <a:latin typeface="Verdana" pitchFamily="34" charset="0"/>
              </a:rPr>
              <a:t>Constituent </a:t>
            </a:r>
            <a:r>
              <a:rPr lang="en-US" altLang="ko-KR" sz="2400" dirty="0">
                <a:latin typeface="Verdana" pitchFamily="34" charset="0"/>
              </a:rPr>
              <a:t>quark model, </a:t>
            </a:r>
            <a:r>
              <a:rPr lang="en-US" altLang="ko-KR" sz="2400" dirty="0" err="1">
                <a:latin typeface="Verdana" pitchFamily="34" charset="0"/>
              </a:rPr>
              <a:t>Multiquark</a:t>
            </a:r>
            <a:r>
              <a:rPr lang="en-US" altLang="ko-KR" sz="2400" dirty="0">
                <a:latin typeface="Verdana" pitchFamily="34" charset="0"/>
              </a:rPr>
              <a:t> states and Short distance 2-N static </a:t>
            </a:r>
            <a:r>
              <a:rPr lang="en-US" altLang="ko-KR" sz="2400" dirty="0" smtClean="0">
                <a:latin typeface="Verdana" pitchFamily="34" charset="0"/>
              </a:rPr>
              <a:t>energy</a:t>
            </a:r>
          </a:p>
          <a:p>
            <a:pPr marL="514350" indent="-514350">
              <a:spcBef>
                <a:spcPct val="50000"/>
              </a:spcBef>
              <a:buFontTx/>
              <a:buAutoNum type="romanUcPeriod"/>
            </a:pPr>
            <a:endParaRPr lang="en-US" altLang="ko-KR" sz="2400" dirty="0" smtClean="0">
              <a:latin typeface="Verdana" pitchFamily="34" charset="0"/>
            </a:endParaRPr>
          </a:p>
          <a:p>
            <a:pPr marL="514350" indent="-514350">
              <a:spcBef>
                <a:spcPct val="50000"/>
              </a:spcBef>
              <a:buFontTx/>
              <a:buAutoNum type="romanUcPeriod"/>
            </a:pPr>
            <a:r>
              <a:rPr lang="en-US" altLang="ko-KR" sz="2400" dirty="0" smtClean="0">
                <a:latin typeface="Verdana" pitchFamily="34" charset="0"/>
              </a:rPr>
              <a:t> </a:t>
            </a:r>
            <a:r>
              <a:rPr lang="en-US" altLang="ko-KR" sz="2400" dirty="0" err="1" smtClean="0">
                <a:latin typeface="Verdana" pitchFamily="34" charset="0"/>
              </a:rPr>
              <a:t>Tribaryons</a:t>
            </a:r>
            <a:r>
              <a:rPr lang="en-US" altLang="ko-KR" sz="2400" dirty="0" smtClean="0">
                <a:latin typeface="Verdana" pitchFamily="34" charset="0"/>
              </a:rPr>
              <a:t> and short distance 3-N static energy</a:t>
            </a:r>
          </a:p>
          <a:p>
            <a:pPr>
              <a:spcBef>
                <a:spcPct val="50000"/>
              </a:spcBef>
            </a:pPr>
            <a:endParaRPr lang="en-US" altLang="ko-KR" sz="2400" dirty="0" smtClean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en-US" altLang="ko-KR" sz="2400" dirty="0" smtClean="0">
              <a:latin typeface="Verdana" pitchFamily="34" charset="0"/>
            </a:endParaRPr>
          </a:p>
        </p:txBody>
      </p:sp>
      <p:pic>
        <p:nvPicPr>
          <p:cNvPr id="140290" name="Picture 2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2" name="Picture 4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4" name="Picture 6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340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39552" y="2103239"/>
            <a:ext cx="80648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400" dirty="0" smtClean="0">
                <a:latin typeface="Verdana" pitchFamily="34" charset="0"/>
              </a:rPr>
              <a:t>Few words on “</a:t>
            </a:r>
            <a:r>
              <a:rPr lang="en-US" altLang="ko-KR" sz="2400" dirty="0" err="1" smtClean="0">
                <a:latin typeface="Verdana" pitchFamily="34" charset="0"/>
              </a:rPr>
              <a:t>Multiquark</a:t>
            </a:r>
            <a:r>
              <a:rPr lang="en-US" altLang="ko-KR" sz="2400" dirty="0" smtClean="0">
                <a:latin typeface="Verdana" pitchFamily="34" charset="0"/>
              </a:rPr>
              <a:t> states”</a:t>
            </a:r>
          </a:p>
        </p:txBody>
      </p:sp>
      <p:pic>
        <p:nvPicPr>
          <p:cNvPr id="140290" name="Picture 2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2" name="Picture 4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4" name="Picture 6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353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pic>
        <p:nvPicPr>
          <p:cNvPr id="156680" name="Picture 8" descr="http://belle.kek.jp/image/B-logo-smal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890577"/>
            <a:ext cx="1352550" cy="1038225"/>
          </a:xfrm>
          <a:prstGeom prst="rect">
            <a:avLst/>
          </a:prstGeom>
          <a:noFill/>
        </p:spPr>
      </p:pic>
      <p:graphicFrame>
        <p:nvGraphicFramePr>
          <p:cNvPr id="156681" name="Object 9"/>
          <p:cNvGraphicFramePr>
            <a:graphicFrameLocks noChangeAspect="1"/>
          </p:cNvGraphicFramePr>
          <p:nvPr/>
        </p:nvGraphicFramePr>
        <p:xfrm>
          <a:off x="3679834" y="823917"/>
          <a:ext cx="210661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40" name="Equation" r:id="rId4" imgW="1206360" imgH="228600" progId="Equation.3">
                  <p:embed/>
                </p:oleObj>
              </mc:Choice>
              <mc:Fallback>
                <p:oleObj name="Equation" r:id="rId4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9834" y="823917"/>
                        <a:ext cx="2106612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82" name="Object 10"/>
          <p:cNvGraphicFramePr>
            <a:graphicFrameLocks noChangeAspect="1"/>
          </p:cNvGraphicFramePr>
          <p:nvPr/>
        </p:nvGraphicFramePr>
        <p:xfrm>
          <a:off x="3633803" y="1325567"/>
          <a:ext cx="3081337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41" name="Equation" r:id="rId6" imgW="1765080" imgH="177480" progId="Equation.3">
                  <p:embed/>
                </p:oleObj>
              </mc:Choice>
              <mc:Fallback>
                <p:oleObj name="Equation" r:id="rId6" imgW="17650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803" y="1325567"/>
                        <a:ext cx="3081337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5720" y="85723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- 2003 -</a:t>
            </a:r>
            <a:endParaRPr lang="ko-KR" altLang="en-US" dirty="0"/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285720" y="214290"/>
            <a:ext cx="1285884" cy="490537"/>
          </a:xfrm>
          <a:prstGeom prst="rect">
            <a:avLst/>
          </a:prstGeom>
          <a:solidFill>
            <a:srgbClr val="EAEAEA"/>
          </a:solidFill>
          <a:ln w="25400" algn="ctr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en-US" altLang="ko-KR" sz="2000" dirty="0" smtClean="0">
                <a:latin typeface="Comic Sans MS" pitchFamily="66" charset="0"/>
              </a:rPr>
              <a:t>X(3872)</a:t>
            </a:r>
            <a:endParaRPr kumimoji="1" lang="en-US" altLang="ko-KR" sz="2000" baseline="30000" dirty="0" smtClean="0">
              <a:latin typeface="Comic Sans MS" pitchFamily="66" charset="0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4714876" y="819139"/>
            <a:ext cx="1000132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487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95675" y="1735634"/>
            <a:ext cx="56483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874" name="Picture 10" descr="Particle Data Group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64876" name="Picture 12" descr="Particle Data Group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64878" name="Picture 14" descr="Particle Data Group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64880" name="Picture 16" descr="http://nicadd.niu.edu/~dhiman/logos/logo_pdg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57300" y="2027719"/>
            <a:ext cx="2238375" cy="742951"/>
          </a:xfrm>
          <a:prstGeom prst="rect">
            <a:avLst/>
          </a:prstGeom>
          <a:noFill/>
        </p:spPr>
      </p:pic>
      <p:pic>
        <p:nvPicPr>
          <p:cNvPr id="19" name="Picture 8" descr="http://belle.kek.jp/image/B-logo-smal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446802"/>
            <a:ext cx="1352550" cy="1038225"/>
          </a:xfrm>
          <a:prstGeom prst="rect">
            <a:avLst/>
          </a:prstGeom>
          <a:noFill/>
        </p:spPr>
      </p:pic>
      <p:graphicFrame>
        <p:nvGraphicFramePr>
          <p:cNvPr id="2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792"/>
              </p:ext>
            </p:extLst>
          </p:nvPr>
        </p:nvGraphicFramePr>
        <p:xfrm>
          <a:off x="2000232" y="4380118"/>
          <a:ext cx="13525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42" name="Equation" r:id="rId11" imgW="774360" imgH="228600" progId="Equation.3">
                  <p:embed/>
                </p:oleObj>
              </mc:Choice>
              <mc:Fallback>
                <p:oleObj name="Equation" r:id="rId11" imgW="774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4380118"/>
                        <a:ext cx="13525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5988368"/>
              </p:ext>
            </p:extLst>
          </p:nvPr>
        </p:nvGraphicFramePr>
        <p:xfrm>
          <a:off x="1938339" y="4881785"/>
          <a:ext cx="248285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43" name="Equation" r:id="rId13" imgW="1422360" imgH="177480" progId="Equation.3">
                  <p:embed/>
                </p:oleObj>
              </mc:Choice>
              <mc:Fallback>
                <p:oleObj name="Equation" r:id="rId13" imgW="14223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339" y="4881785"/>
                        <a:ext cx="2482850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012643"/>
              </p:ext>
            </p:extLst>
          </p:nvPr>
        </p:nvGraphicFramePr>
        <p:xfrm>
          <a:off x="1962153" y="5216748"/>
          <a:ext cx="30384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44" name="Equation" r:id="rId15" imgW="1739880" imgH="253800" progId="Equation.3">
                  <p:embed/>
                </p:oleObj>
              </mc:Choice>
              <mc:Fallback>
                <p:oleObj name="Equation" r:id="rId15" imgW="17398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153" y="5216748"/>
                        <a:ext cx="3038475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85720" y="400603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- 2007 -</a:t>
            </a:r>
            <a:endParaRPr lang="ko-KR" altLang="en-US" dirty="0"/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285720" y="3375232"/>
            <a:ext cx="1285884" cy="490537"/>
          </a:xfrm>
          <a:prstGeom prst="rect">
            <a:avLst/>
          </a:prstGeom>
          <a:solidFill>
            <a:srgbClr val="EAEAEA"/>
          </a:solidFill>
          <a:ln w="25400" algn="ctr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en-US" altLang="ko-KR" sz="2000" dirty="0" smtClean="0">
                <a:latin typeface="Comic Sans MS" pitchFamily="66" charset="0"/>
              </a:rPr>
              <a:t>Z(4430)</a:t>
            </a:r>
            <a:endParaRPr kumimoji="1" lang="en-US" altLang="ko-KR" sz="2000" baseline="30000" dirty="0" smtClean="0">
              <a:latin typeface="Comic Sans MS" pitchFamily="66" charset="0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2786050" y="4375364"/>
            <a:ext cx="642942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317160" y="4648576"/>
            <a:ext cx="928694" cy="64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5245722" y="407707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- 2014 -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531606" y="464857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Spin parity = 1+</a:t>
            </a:r>
            <a:endParaRPr lang="ko-KR" altLang="en-US" dirty="0"/>
          </a:p>
        </p:txBody>
      </p:sp>
      <p:graphicFrame>
        <p:nvGraphicFramePr>
          <p:cNvPr id="2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846633"/>
              </p:ext>
            </p:extLst>
          </p:nvPr>
        </p:nvGraphicFramePr>
        <p:xfrm>
          <a:off x="5388598" y="5561398"/>
          <a:ext cx="1397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45" name="Equation" r:id="rId18" imgW="799920" imgH="253800" progId="Equation.3">
                  <p:embed/>
                </p:oleObj>
              </mc:Choice>
              <mc:Fallback>
                <p:oleObj name="Equation" r:id="rId18" imgW="7999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8598" y="5561398"/>
                        <a:ext cx="13970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5388598" y="6279508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G=+  </a:t>
            </a:r>
            <a:r>
              <a:rPr lang="en-US" altLang="ko-KR" dirty="0" smtClean="0">
                <a:sym typeface="Wingdings" pitchFamily="2" charset="2"/>
              </a:rPr>
              <a:t> will look at C=-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187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graphicFrame>
        <p:nvGraphicFramePr>
          <p:cNvPr id="156681" name="Object 9"/>
          <p:cNvGraphicFramePr>
            <a:graphicFrameLocks noChangeAspect="1"/>
          </p:cNvGraphicFramePr>
          <p:nvPr/>
        </p:nvGraphicFramePr>
        <p:xfrm>
          <a:off x="1701800" y="1208088"/>
          <a:ext cx="19510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94" name="Equation" r:id="rId3" imgW="1117440" imgH="241200" progId="Equation.3">
                  <p:embed/>
                </p:oleObj>
              </mc:Choice>
              <mc:Fallback>
                <p:oleObj name="Equation" r:id="rId3" imgW="1117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1208088"/>
                        <a:ext cx="1951038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82" name="Object 10"/>
          <p:cNvGraphicFramePr>
            <a:graphicFrameLocks noChangeAspect="1"/>
          </p:cNvGraphicFramePr>
          <p:nvPr>
            <p:extLst/>
          </p:nvPr>
        </p:nvGraphicFramePr>
        <p:xfrm>
          <a:off x="1763688" y="2007493"/>
          <a:ext cx="268287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95" name="Equation" r:id="rId5" imgW="1536480" imgH="215640" progId="Equation.3">
                  <p:embed/>
                </p:oleObj>
              </mc:Choice>
              <mc:Fallback>
                <p:oleObj name="Equation" r:id="rId5" imgW="1536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007493"/>
                        <a:ext cx="2682875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83" name="Object 11"/>
          <p:cNvGraphicFramePr>
            <a:graphicFrameLocks noChangeAspect="1"/>
          </p:cNvGraphicFramePr>
          <p:nvPr>
            <p:extLst/>
          </p:nvPr>
        </p:nvGraphicFramePr>
        <p:xfrm>
          <a:off x="1828676" y="2475805"/>
          <a:ext cx="252730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96" name="Equation" r:id="rId7" imgW="1447560" imgH="215640" progId="Equation.3">
                  <p:embed/>
                </p:oleObj>
              </mc:Choice>
              <mc:Fallback>
                <p:oleObj name="Equation" r:id="rId7" imgW="14475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676" y="2475805"/>
                        <a:ext cx="2527300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5720" y="91652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- 2015 -</a:t>
            </a:r>
            <a:endParaRPr lang="ko-KR" altLang="en-US" dirty="0"/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285720" y="214290"/>
            <a:ext cx="3350176" cy="490537"/>
          </a:xfrm>
          <a:prstGeom prst="rect">
            <a:avLst/>
          </a:prstGeom>
          <a:solidFill>
            <a:srgbClr val="EAEAEA"/>
          </a:solidFill>
          <a:ln w="25400" algn="ctr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en-US" altLang="ko-KR" sz="2000" dirty="0" err="1" smtClean="0">
                <a:latin typeface="Comic Sans MS" pitchFamily="66" charset="0"/>
              </a:rPr>
              <a:t>Pentaquark</a:t>
            </a:r>
            <a:r>
              <a:rPr kumimoji="1" lang="en-US" altLang="ko-KR" sz="2000" dirty="0" smtClean="0">
                <a:latin typeface="Comic Sans MS" pitchFamily="66" charset="0"/>
              </a:rPr>
              <a:t> - Pc</a:t>
            </a:r>
            <a:endParaRPr kumimoji="1" lang="en-US" altLang="ko-KR" sz="2000" baseline="30000" dirty="0" smtClean="0">
              <a:latin typeface="Comic Sans MS" pitchFamily="66" charset="0"/>
            </a:endParaRPr>
          </a:p>
        </p:txBody>
      </p:sp>
      <p:graphicFrame>
        <p:nvGraphicFramePr>
          <p:cNvPr id="165897" name="Object 9"/>
          <p:cNvGraphicFramePr>
            <a:graphicFrameLocks noChangeAspect="1"/>
          </p:cNvGraphicFramePr>
          <p:nvPr/>
        </p:nvGraphicFramePr>
        <p:xfrm>
          <a:off x="539552" y="2325762"/>
          <a:ext cx="90805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97" name="Equation" r:id="rId9" imgW="520560" imgH="177480" progId="Equation.3">
                  <p:embed/>
                </p:oleObj>
              </mc:Choice>
              <mc:Fallback>
                <p:oleObj name="Equation" r:id="rId9" imgW="5205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325762"/>
                        <a:ext cx="908050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타원 17"/>
          <p:cNvSpPr/>
          <p:nvPr/>
        </p:nvSpPr>
        <p:spPr>
          <a:xfrm>
            <a:off x="2339752" y="1214422"/>
            <a:ext cx="772436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04138" name="Object 10"/>
          <p:cNvGraphicFramePr>
            <a:graphicFrameLocks noChangeAspect="1"/>
          </p:cNvGraphicFramePr>
          <p:nvPr>
            <p:extLst/>
          </p:nvPr>
        </p:nvGraphicFramePr>
        <p:xfrm>
          <a:off x="5816475" y="1988840"/>
          <a:ext cx="3148013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98" name="Equation" r:id="rId11" imgW="1803240" imgH="215640" progId="Equation.3">
                  <p:embed/>
                </p:oleObj>
              </mc:Choice>
              <mc:Fallback>
                <p:oleObj name="Equation" r:id="rId11" imgW="1803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6475" y="1988840"/>
                        <a:ext cx="3148013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4139" name="Object 11"/>
          <p:cNvGraphicFramePr>
            <a:graphicFrameLocks noChangeAspect="1"/>
          </p:cNvGraphicFramePr>
          <p:nvPr>
            <p:extLst/>
          </p:nvPr>
        </p:nvGraphicFramePr>
        <p:xfrm>
          <a:off x="5868144" y="2457153"/>
          <a:ext cx="2284412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99" name="Equation" r:id="rId13" imgW="1307880" imgH="215640" progId="Equation.3">
                  <p:embed/>
                </p:oleObj>
              </mc:Choice>
              <mc:Fallback>
                <p:oleObj name="Equation" r:id="rId13" imgW="1307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2457153"/>
                        <a:ext cx="2284412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4140" name="Object 12"/>
          <p:cNvGraphicFramePr>
            <a:graphicFrameLocks noChangeAspect="1"/>
          </p:cNvGraphicFramePr>
          <p:nvPr>
            <p:extLst/>
          </p:nvPr>
        </p:nvGraphicFramePr>
        <p:xfrm>
          <a:off x="4574734" y="2307804"/>
          <a:ext cx="93027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00" name="Equation" r:id="rId15" imgW="533160" imgH="177480" progId="Equation.3">
                  <p:embed/>
                </p:oleObj>
              </mc:Choice>
              <mc:Fallback>
                <p:oleObj name="Equation" r:id="rId15" imgW="5331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4734" y="2307804"/>
                        <a:ext cx="930275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왼쪽 중괄호 22"/>
          <p:cNvSpPr/>
          <p:nvPr/>
        </p:nvSpPr>
        <p:spPr>
          <a:xfrm>
            <a:off x="1475656" y="2204864"/>
            <a:ext cx="144016" cy="5040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왼쪽 중괄호 23"/>
          <p:cNvSpPr/>
          <p:nvPr/>
        </p:nvSpPr>
        <p:spPr>
          <a:xfrm>
            <a:off x="5508104" y="2186906"/>
            <a:ext cx="144016" cy="5040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8596" y="1268760"/>
            <a:ext cx="928694" cy="64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" name="Object 9"/>
          <p:cNvGraphicFramePr>
            <a:graphicFrameLocks noChangeAspect="1"/>
          </p:cNvGraphicFramePr>
          <p:nvPr>
            <p:extLst/>
          </p:nvPr>
        </p:nvGraphicFramePr>
        <p:xfrm>
          <a:off x="1694632" y="4347426"/>
          <a:ext cx="2373312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01" name="수식" r:id="rId18" imgW="1358640" imgH="241200" progId="Equation.3">
                  <p:embed/>
                </p:oleObj>
              </mc:Choice>
              <mc:Fallback>
                <p:oleObj name="수식" r:id="rId18" imgW="13586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4632" y="4347426"/>
                        <a:ext cx="2373312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0"/>
          <p:cNvGraphicFramePr>
            <a:graphicFrameLocks noChangeAspect="1"/>
          </p:cNvGraphicFramePr>
          <p:nvPr>
            <p:extLst/>
          </p:nvPr>
        </p:nvGraphicFramePr>
        <p:xfrm>
          <a:off x="350559" y="5805264"/>
          <a:ext cx="54102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02" name="수식" r:id="rId20" imgW="3098520" imgH="266400" progId="Equation.3">
                  <p:embed/>
                </p:oleObj>
              </mc:Choice>
              <mc:Fallback>
                <p:oleObj name="수식" r:id="rId20" imgW="309852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59" y="5805264"/>
                        <a:ext cx="5410200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85720" y="405586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- 2017 -</a:t>
            </a:r>
            <a:endParaRPr lang="ko-KR" altLang="en-US" dirty="0"/>
          </a:p>
        </p:txBody>
      </p: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285720" y="3353628"/>
            <a:ext cx="3350176" cy="490537"/>
          </a:xfrm>
          <a:prstGeom prst="rect">
            <a:avLst/>
          </a:prstGeom>
          <a:solidFill>
            <a:srgbClr val="EAEAEA"/>
          </a:solidFill>
          <a:ln w="25400" algn="ctr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en-US" altLang="ko-KR" sz="2000" dirty="0" smtClean="0">
                <a:latin typeface="Comic Sans MS" pitchFamily="66" charset="0"/>
              </a:rPr>
              <a:t>Baryon with </a:t>
            </a:r>
            <a:r>
              <a:rPr kumimoji="1" lang="en-US" altLang="ko-KR" sz="2000" dirty="0" err="1" smtClean="0">
                <a:latin typeface="Comic Sans MS" pitchFamily="66" charset="0"/>
              </a:rPr>
              <a:t>ccu</a:t>
            </a:r>
            <a:r>
              <a:rPr kumimoji="1" lang="en-US" altLang="ko-KR" sz="2000" dirty="0" smtClean="0">
                <a:latin typeface="Comic Sans MS" pitchFamily="66" charset="0"/>
              </a:rPr>
              <a:t> </a:t>
            </a:r>
            <a:endParaRPr kumimoji="1" lang="en-US" altLang="ko-KR" sz="2000" baseline="30000" dirty="0" smtClean="0">
              <a:latin typeface="Comic Sans MS" pitchFamily="66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8596" y="4408098"/>
            <a:ext cx="928694" cy="64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60759" y="4222711"/>
            <a:ext cx="3021735" cy="2141089"/>
          </a:xfrm>
          <a:prstGeom prst="rect">
            <a:avLst/>
          </a:prstGeom>
        </p:spPr>
      </p:pic>
      <p:graphicFrame>
        <p:nvGraphicFramePr>
          <p:cNvPr id="28" name="Object 10"/>
          <p:cNvGraphicFramePr>
            <a:graphicFrameLocks noChangeAspect="1"/>
          </p:cNvGraphicFramePr>
          <p:nvPr>
            <p:extLst/>
          </p:nvPr>
        </p:nvGraphicFramePr>
        <p:xfrm>
          <a:off x="289531" y="5229200"/>
          <a:ext cx="48561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03" name="수식" r:id="rId23" imgW="2781000" imgH="253800" progId="Equation.3">
                  <p:embed/>
                </p:oleObj>
              </mc:Choice>
              <mc:Fallback>
                <p:oleObj name="수식" r:id="rId23" imgW="27810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31" y="5229200"/>
                        <a:ext cx="4856162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6156176" y="3714307"/>
            <a:ext cx="277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PRL119 (2017)112001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499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156681" name="Object 9"/>
          <p:cNvGraphicFramePr>
            <a:graphicFrameLocks noChangeAspect="1"/>
          </p:cNvGraphicFramePr>
          <p:nvPr/>
        </p:nvGraphicFramePr>
        <p:xfrm>
          <a:off x="1763688" y="260648"/>
          <a:ext cx="14414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50" name="Equation" r:id="rId3" imgW="825480" imgH="228600" progId="Equation.3">
                  <p:embed/>
                </p:oleObj>
              </mc:Choice>
              <mc:Fallback>
                <p:oleObj name="Equation" r:id="rId3" imgW="825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60648"/>
                        <a:ext cx="14414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5720" y="857232"/>
            <a:ext cx="407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WASA-at-COSY  [H. Clement]-</a:t>
            </a:r>
            <a:endParaRPr lang="ko-KR" altLang="en-US" dirty="0"/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285720" y="214290"/>
            <a:ext cx="1285884" cy="490537"/>
          </a:xfrm>
          <a:prstGeom prst="rect">
            <a:avLst/>
          </a:prstGeom>
          <a:solidFill>
            <a:srgbClr val="EAEAEA"/>
          </a:solidFill>
          <a:ln w="25400" algn="ctr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en-US" altLang="ko-KR" sz="2000" dirty="0" smtClean="0">
                <a:latin typeface="Comic Sans MS" pitchFamily="66" charset="0"/>
              </a:rPr>
              <a:t>d*(2380)</a:t>
            </a:r>
            <a:endParaRPr kumimoji="1" lang="en-US" altLang="ko-KR" sz="2000" baseline="30000" dirty="0" smtClean="0">
              <a:latin typeface="Comic Sans MS" pitchFamily="66" charset="0"/>
            </a:endParaRPr>
          </a:p>
        </p:txBody>
      </p:sp>
      <p:pic>
        <p:nvPicPr>
          <p:cNvPr id="164874" name="Picture 10" descr="Particle Data Grou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64876" name="Picture 12" descr="Particle Data Grou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64878" name="Picture 14" descr="Particle Data Grou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1137" y="347821"/>
            <a:ext cx="3105000" cy="2159867"/>
          </a:xfrm>
          <a:prstGeom prst="rect">
            <a:avLst/>
          </a:prstGeom>
        </p:spPr>
      </p:pic>
      <p:graphicFrame>
        <p:nvGraphicFramePr>
          <p:cNvPr id="47" name="Object 11"/>
          <p:cNvGraphicFramePr>
            <a:graphicFrameLocks noChangeAspect="1"/>
          </p:cNvGraphicFramePr>
          <p:nvPr>
            <p:extLst/>
          </p:nvPr>
        </p:nvGraphicFramePr>
        <p:xfrm>
          <a:off x="3418582" y="331763"/>
          <a:ext cx="144145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51" name="수식" r:id="rId7" imgW="825480" imgH="164880" progId="Equation.3">
                  <p:embed/>
                </p:oleObj>
              </mc:Choice>
              <mc:Fallback>
                <p:oleObj name="수식" r:id="rId7" imgW="825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8582" y="331763"/>
                        <a:ext cx="1441450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55650" y="3644354"/>
            <a:ext cx="3529013" cy="252095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900113" y="3283991"/>
            <a:ext cx="2909887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1"/>
            <a:r>
              <a:rPr kumimoji="1" lang="en-US" altLang="ko-KR" sz="1800">
                <a:solidFill>
                  <a:schemeClr val="bg1"/>
                </a:solidFill>
                <a:latin typeface="Arial" charset="0"/>
              </a:rPr>
              <a:t>Scalar tetraquark (Jaffe 76)</a:t>
            </a:r>
          </a:p>
        </p:txBody>
      </p: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251520" y="2721992"/>
            <a:ext cx="3096344" cy="490537"/>
          </a:xfrm>
          <a:prstGeom prst="rect">
            <a:avLst/>
          </a:prstGeom>
          <a:solidFill>
            <a:srgbClr val="EAEAEA"/>
          </a:solidFill>
          <a:ln w="25400" algn="ctr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en-US" altLang="ko-KR" sz="2000" dirty="0" smtClean="0">
                <a:latin typeface="Comic Sans MS" pitchFamily="66" charset="0"/>
              </a:rPr>
              <a:t>Revival of an old topic</a:t>
            </a:r>
            <a:endParaRPr kumimoji="1" lang="en-US" altLang="ko-KR" sz="2000" baseline="30000" dirty="0" smtClean="0">
              <a:latin typeface="Comic Sans MS" pitchFamily="66" charset="0"/>
            </a:endParaRPr>
          </a:p>
        </p:txBody>
      </p:sp>
      <p:pic>
        <p:nvPicPr>
          <p:cNvPr id="23" name="Picture 2" descr="Exotics"/>
          <p:cNvPicPr>
            <a:picLocks noChangeAspect="1" noChangeArrowheads="1"/>
          </p:cNvPicPr>
          <p:nvPr/>
        </p:nvPicPr>
        <p:blipFill>
          <a:blip r:embed="rId9" cstate="print">
            <a:lum bright="-20000" contrast="38000"/>
          </a:blip>
          <a:srcRect/>
          <a:stretch>
            <a:fillRect/>
          </a:stretch>
        </p:blipFill>
        <p:spPr bwMode="auto">
          <a:xfrm>
            <a:off x="971550" y="3814216"/>
            <a:ext cx="3216275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5608265" y="3294509"/>
            <a:ext cx="2592387" cy="474663"/>
          </a:xfrm>
          <a:prstGeom prst="rect">
            <a:avLst/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latinLnBrk="1"/>
            <a:r>
              <a:rPr kumimoji="1" lang="en-US" altLang="ko-KR" sz="1800">
                <a:solidFill>
                  <a:schemeClr val="bg1"/>
                </a:solidFill>
                <a:latin typeface="Arial" charset="0"/>
              </a:rPr>
              <a:t>Search for H dibaryon</a:t>
            </a: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5292352" y="3284984"/>
            <a:ext cx="3240088" cy="2592388"/>
          </a:xfrm>
          <a:prstGeom prst="rect">
            <a:avLst/>
          </a:prstGeom>
          <a:noFill/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10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5536827" y="3991422"/>
            <a:ext cx="2571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347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표 22"/>
          <p:cNvGraphicFramePr>
            <a:graphicFrameLocks noGrp="1"/>
          </p:cNvGraphicFramePr>
          <p:nvPr>
            <p:extLst/>
          </p:nvPr>
        </p:nvGraphicFramePr>
        <p:xfrm>
          <a:off x="611560" y="1268761"/>
          <a:ext cx="7704855" cy="4896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971"/>
                <a:gridCol w="1540971"/>
                <a:gridCol w="1540971"/>
                <a:gridCol w="1540971"/>
                <a:gridCol w="1540971"/>
              </a:tblGrid>
              <a:tr h="666799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Normal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</a:rPr>
                        <a:t> meson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</a:rPr>
                        <a:t>Compact</a:t>
                      </a:r>
                      <a:r>
                        <a:rPr lang="en-US" altLang="ko-KR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baseline="0" dirty="0" err="1" smtClean="0">
                          <a:solidFill>
                            <a:srgbClr val="FF0000"/>
                          </a:solidFill>
                        </a:rPr>
                        <a:t>multiquark</a:t>
                      </a:r>
                      <a:r>
                        <a:rPr lang="en-US" altLang="ko-KR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Molecules</a:t>
                      </a:r>
                      <a:endParaRPr lang="ko-KR" alt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Resonance</a:t>
                      </a:r>
                      <a:endParaRPr lang="ko-KR" alt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55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Geometrical configuration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Examples</a:t>
                      </a:r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Nucleon, </a:t>
                      </a:r>
                      <a:r>
                        <a:rPr lang="en-US" altLang="ko-KR" dirty="0" err="1" smtClean="0"/>
                        <a:t>pion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en-US" altLang="ko-KR" dirty="0" err="1" smtClean="0"/>
                        <a:t>kaon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X(3872)</a:t>
                      </a:r>
                      <a:endParaRPr lang="ko-KR" altLang="en-US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K*, rho meson</a:t>
                      </a:r>
                      <a:endParaRPr lang="ko-KR" alt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7" name="AutoShape 41"/>
          <p:cNvSpPr>
            <a:spLocks noChangeArrowheads="1"/>
          </p:cNvSpPr>
          <p:nvPr/>
        </p:nvSpPr>
        <p:spPr bwMode="auto">
          <a:xfrm>
            <a:off x="3968640" y="2825443"/>
            <a:ext cx="895350" cy="72027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Oval 39"/>
          <p:cNvSpPr>
            <a:spLocks noChangeArrowheads="1"/>
          </p:cNvSpPr>
          <p:nvPr/>
        </p:nvSpPr>
        <p:spPr bwMode="auto">
          <a:xfrm>
            <a:off x="4046427" y="2857193"/>
            <a:ext cx="287338" cy="2877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>
                <a:solidFill>
                  <a:schemeClr val="bg1"/>
                </a:solidFill>
                <a:latin typeface="Comic Sans MS" pitchFamily="66" charset="0"/>
              </a:rPr>
              <a:t>u</a:t>
            </a:r>
          </a:p>
        </p:txBody>
      </p:sp>
      <p:sp>
        <p:nvSpPr>
          <p:cNvPr id="6" name="Oval 40"/>
          <p:cNvSpPr>
            <a:spLocks noChangeArrowheads="1"/>
          </p:cNvSpPr>
          <p:nvPr/>
        </p:nvSpPr>
        <p:spPr bwMode="auto">
          <a:xfrm>
            <a:off x="4433902" y="2857193"/>
            <a:ext cx="287338" cy="28779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>
                <a:solidFill>
                  <a:schemeClr val="bg1"/>
                </a:solidFill>
                <a:latin typeface="Comic Sans MS" pitchFamily="66" charset="0"/>
              </a:rPr>
              <a:t>u</a:t>
            </a: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4446500" y="3181046"/>
            <a:ext cx="287338" cy="28779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>
                <a:solidFill>
                  <a:schemeClr val="tx1"/>
                </a:solidFill>
                <a:latin typeface="Comic Sans MS" pitchFamily="66" charset="0"/>
              </a:rPr>
              <a:t>u</a:t>
            </a:r>
          </a:p>
        </p:txBody>
      </p:sp>
      <p:sp>
        <p:nvSpPr>
          <p:cNvPr id="9" name="Oval 25"/>
          <p:cNvSpPr>
            <a:spLocks noChangeArrowheads="1"/>
          </p:cNvSpPr>
          <p:nvPr/>
        </p:nvSpPr>
        <p:spPr bwMode="auto">
          <a:xfrm>
            <a:off x="4075849" y="3192921"/>
            <a:ext cx="287338" cy="287793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 smtClean="0">
                <a:solidFill>
                  <a:schemeClr val="tx1"/>
                </a:solidFill>
                <a:latin typeface="Comic Sans MS" pitchFamily="66" charset="0"/>
              </a:rPr>
              <a:t>d</a:t>
            </a:r>
            <a:endParaRPr kumimoji="1" lang="en-US" altLang="ko-K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4" name="그룹 27"/>
          <p:cNvGrpSpPr/>
          <p:nvPr/>
        </p:nvGrpSpPr>
        <p:grpSpPr>
          <a:xfrm>
            <a:off x="2411760" y="2780928"/>
            <a:ext cx="895350" cy="720277"/>
            <a:chOff x="3388618" y="2924944"/>
            <a:chExt cx="895350" cy="720277"/>
          </a:xfrm>
        </p:grpSpPr>
        <p:sp>
          <p:nvSpPr>
            <p:cNvPr id="12" name="AutoShape 41"/>
            <p:cNvSpPr>
              <a:spLocks noChangeArrowheads="1"/>
            </p:cNvSpPr>
            <p:nvPr/>
          </p:nvSpPr>
          <p:spPr bwMode="auto">
            <a:xfrm>
              <a:off x="3388618" y="2924944"/>
              <a:ext cx="895350" cy="72027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Oval 39"/>
            <p:cNvSpPr>
              <a:spLocks noChangeArrowheads="1"/>
            </p:cNvSpPr>
            <p:nvPr/>
          </p:nvSpPr>
          <p:spPr bwMode="auto">
            <a:xfrm>
              <a:off x="3504310" y="3031934"/>
              <a:ext cx="287338" cy="2877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 algn="ctr" latinLnBrk="1">
                <a:lnSpc>
                  <a:spcPct val="80000"/>
                </a:lnSpc>
                <a:spcBef>
                  <a:spcPct val="50000"/>
                </a:spcBef>
              </a:pPr>
              <a:r>
                <a:rPr kumimoji="1" lang="en-US" altLang="ko-KR" sz="2000" dirty="0">
                  <a:solidFill>
                    <a:schemeClr val="bg1"/>
                  </a:solidFill>
                  <a:latin typeface="Comic Sans MS" pitchFamily="66" charset="0"/>
                </a:rPr>
                <a:t>u</a:t>
              </a:r>
            </a:p>
          </p:txBody>
        </p:sp>
        <p:sp>
          <p:nvSpPr>
            <p:cNvPr id="14" name="Oval 25"/>
            <p:cNvSpPr>
              <a:spLocks noChangeArrowheads="1"/>
            </p:cNvSpPr>
            <p:nvPr/>
          </p:nvSpPr>
          <p:spPr bwMode="auto">
            <a:xfrm>
              <a:off x="3867214" y="3262373"/>
              <a:ext cx="287338" cy="28779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457200" indent="-457200" algn="ctr" latinLnBrk="1">
                <a:lnSpc>
                  <a:spcPct val="80000"/>
                </a:lnSpc>
                <a:spcBef>
                  <a:spcPct val="50000"/>
                </a:spcBef>
              </a:pPr>
              <a:r>
                <a:rPr kumimoji="1" lang="en-US" altLang="ko-KR" sz="2000" dirty="0" smtClean="0">
                  <a:solidFill>
                    <a:schemeClr val="tx1"/>
                  </a:solidFill>
                  <a:latin typeface="Comic Sans MS" pitchFamily="66" charset="0"/>
                </a:rPr>
                <a:t>d</a:t>
              </a:r>
              <a:endParaRPr kumimoji="1" lang="en-US" altLang="ko-KR" sz="2000" dirty="0">
                <a:solidFill>
                  <a:schemeClr val="tx1"/>
                </a:solidFill>
                <a:latin typeface="Comic Sans MS" pitchFamily="66" charset="0"/>
              </a:endParaRPr>
            </a:p>
          </p:txBody>
        </p:sp>
      </p:grpSp>
      <p:sp>
        <p:nvSpPr>
          <p:cNvPr id="15" name="AutoShape 41"/>
          <p:cNvSpPr>
            <a:spLocks noChangeArrowheads="1"/>
          </p:cNvSpPr>
          <p:nvPr/>
        </p:nvSpPr>
        <p:spPr bwMode="auto">
          <a:xfrm>
            <a:off x="5508104" y="2060848"/>
            <a:ext cx="895350" cy="71913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Oval 39"/>
          <p:cNvSpPr>
            <a:spLocks noChangeArrowheads="1"/>
          </p:cNvSpPr>
          <p:nvPr/>
        </p:nvSpPr>
        <p:spPr bwMode="auto">
          <a:xfrm>
            <a:off x="5621516" y="2136552"/>
            <a:ext cx="287338" cy="2873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>
                <a:solidFill>
                  <a:schemeClr val="bg1"/>
                </a:solidFill>
                <a:latin typeface="Comic Sans MS" pitchFamily="66" charset="0"/>
              </a:rPr>
              <a:t>u</a:t>
            </a:r>
          </a:p>
        </p:txBody>
      </p:sp>
      <p:sp>
        <p:nvSpPr>
          <p:cNvPr id="18" name="AutoShape 41"/>
          <p:cNvSpPr>
            <a:spLocks noChangeArrowheads="1"/>
          </p:cNvSpPr>
          <p:nvPr/>
        </p:nvSpPr>
        <p:spPr bwMode="auto">
          <a:xfrm>
            <a:off x="5508292" y="3357935"/>
            <a:ext cx="895350" cy="71913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" name="Oval 39"/>
          <p:cNvSpPr>
            <a:spLocks noChangeArrowheads="1"/>
          </p:cNvSpPr>
          <p:nvPr/>
        </p:nvSpPr>
        <p:spPr bwMode="auto">
          <a:xfrm>
            <a:off x="5621704" y="3429695"/>
            <a:ext cx="287338" cy="2873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>
                <a:solidFill>
                  <a:schemeClr val="bg1"/>
                </a:solidFill>
                <a:latin typeface="Comic Sans MS" pitchFamily="66" charset="0"/>
              </a:rPr>
              <a:t>u</a:t>
            </a:r>
          </a:p>
        </p:txBody>
      </p:sp>
      <p:cxnSp>
        <p:nvCxnSpPr>
          <p:cNvPr id="22" name="직선 연결선 21"/>
          <p:cNvCxnSpPr/>
          <p:nvPr/>
        </p:nvCxnSpPr>
        <p:spPr>
          <a:xfrm rot="16200000" flipH="1">
            <a:off x="5703873" y="3050441"/>
            <a:ext cx="504000" cy="188"/>
          </a:xfrm>
          <a:prstGeom prst="line">
            <a:avLst/>
          </a:prstGeom>
          <a:ln w="317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500034" y="285728"/>
            <a:ext cx="7456342" cy="490537"/>
          </a:xfrm>
          <a:prstGeom prst="rect">
            <a:avLst/>
          </a:prstGeom>
          <a:solidFill>
            <a:srgbClr val="EAEAEA"/>
          </a:solidFill>
          <a:ln w="25400" algn="ctr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2000" dirty="0" smtClean="0">
                <a:latin typeface="Comic Sans MS" pitchFamily="66" charset="0"/>
              </a:rPr>
              <a:t>Normal meson, compact </a:t>
            </a:r>
            <a:r>
              <a:rPr lang="en-US" altLang="ko-KR" sz="2000" dirty="0" err="1" smtClean="0">
                <a:latin typeface="Comic Sans MS" pitchFamily="66" charset="0"/>
              </a:rPr>
              <a:t>multiquark</a:t>
            </a:r>
            <a:r>
              <a:rPr lang="en-US" altLang="ko-KR" sz="2000" dirty="0" smtClean="0">
                <a:latin typeface="Comic Sans MS" pitchFamily="66" charset="0"/>
              </a:rPr>
              <a:t>,  molecules, resonances</a:t>
            </a:r>
            <a:endParaRPr lang="en-US" altLang="ko-KR" sz="2000" baseline="30000" dirty="0">
              <a:latin typeface="Comic Sans MS" pitchFamily="66" charset="0"/>
            </a:endParaRPr>
          </a:p>
        </p:txBody>
      </p:sp>
      <p:sp>
        <p:nvSpPr>
          <p:cNvPr id="36" name="AutoShape 41"/>
          <p:cNvSpPr>
            <a:spLocks noChangeArrowheads="1"/>
          </p:cNvSpPr>
          <p:nvPr/>
        </p:nvSpPr>
        <p:spPr bwMode="auto">
          <a:xfrm>
            <a:off x="7236296" y="2564904"/>
            <a:ext cx="576064" cy="122413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" name="Oval 39"/>
          <p:cNvSpPr>
            <a:spLocks noChangeArrowheads="1"/>
          </p:cNvSpPr>
          <p:nvPr/>
        </p:nvSpPr>
        <p:spPr bwMode="auto">
          <a:xfrm>
            <a:off x="7353710" y="2650560"/>
            <a:ext cx="287338" cy="28779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>
                <a:solidFill>
                  <a:schemeClr val="bg1"/>
                </a:solidFill>
                <a:latin typeface="Comic Sans MS" pitchFamily="66" charset="0"/>
              </a:rPr>
              <a:t>u</a:t>
            </a:r>
          </a:p>
        </p:txBody>
      </p:sp>
      <p:sp>
        <p:nvSpPr>
          <p:cNvPr id="38" name="Oval 25"/>
          <p:cNvSpPr>
            <a:spLocks noChangeArrowheads="1"/>
          </p:cNvSpPr>
          <p:nvPr/>
        </p:nvSpPr>
        <p:spPr bwMode="auto">
          <a:xfrm>
            <a:off x="7380312" y="3357231"/>
            <a:ext cx="287338" cy="28779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 smtClean="0">
                <a:solidFill>
                  <a:schemeClr val="tx1"/>
                </a:solidFill>
                <a:latin typeface="Comic Sans MS" pitchFamily="66" charset="0"/>
              </a:rPr>
              <a:t>d</a:t>
            </a:r>
            <a:endParaRPr kumimoji="1" lang="en-US" altLang="ko-KR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7" name="Oval 39"/>
          <p:cNvSpPr>
            <a:spLocks noChangeArrowheads="1"/>
          </p:cNvSpPr>
          <p:nvPr/>
        </p:nvSpPr>
        <p:spPr bwMode="auto">
          <a:xfrm>
            <a:off x="6012854" y="2132856"/>
            <a:ext cx="287338" cy="2873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>
                <a:solidFill>
                  <a:schemeClr val="bg1"/>
                </a:solidFill>
                <a:latin typeface="Comic Sans MS" pitchFamily="66" charset="0"/>
              </a:rPr>
              <a:t>u</a:t>
            </a:r>
          </a:p>
        </p:txBody>
      </p:sp>
      <p:sp>
        <p:nvSpPr>
          <p:cNvPr id="28" name="Oval 39"/>
          <p:cNvSpPr>
            <a:spLocks noChangeArrowheads="1"/>
          </p:cNvSpPr>
          <p:nvPr/>
        </p:nvSpPr>
        <p:spPr bwMode="auto">
          <a:xfrm>
            <a:off x="5855190" y="2434536"/>
            <a:ext cx="287338" cy="287337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>
                <a:solidFill>
                  <a:schemeClr val="bg1"/>
                </a:solidFill>
                <a:latin typeface="Comic Sans MS" pitchFamily="66" charset="0"/>
              </a:rPr>
              <a:t>d</a:t>
            </a:r>
          </a:p>
        </p:txBody>
      </p:sp>
      <p:sp>
        <p:nvSpPr>
          <p:cNvPr id="30" name="Oval 39"/>
          <p:cNvSpPr>
            <a:spLocks noChangeArrowheads="1"/>
          </p:cNvSpPr>
          <p:nvPr/>
        </p:nvSpPr>
        <p:spPr bwMode="auto">
          <a:xfrm>
            <a:off x="5995204" y="3419743"/>
            <a:ext cx="287338" cy="2873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 smtClean="0">
                <a:solidFill>
                  <a:schemeClr val="bg1"/>
                </a:solidFill>
                <a:latin typeface="Comic Sans MS" pitchFamily="66" charset="0"/>
              </a:rPr>
              <a:t>d</a:t>
            </a:r>
            <a:endParaRPr kumimoji="1" lang="en-US" altLang="ko-KR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1" name="Oval 39"/>
          <p:cNvSpPr>
            <a:spLocks noChangeArrowheads="1"/>
          </p:cNvSpPr>
          <p:nvPr/>
        </p:nvSpPr>
        <p:spPr bwMode="auto">
          <a:xfrm>
            <a:off x="5868144" y="3717727"/>
            <a:ext cx="287338" cy="287337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457200" indent="-457200" algn="ctr"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>
                <a:solidFill>
                  <a:schemeClr val="bg1"/>
                </a:solidFill>
                <a:latin typeface="Comic Sans MS" pitchFamily="66" charset="0"/>
              </a:rPr>
              <a:t>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2986" y="6356350"/>
            <a:ext cx="92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Pc, d*</a:t>
            </a:r>
            <a:endParaRPr lang="ko-KR" altLang="en-US"/>
          </a:p>
        </p:txBody>
      </p:sp>
      <p:sp>
        <p:nvSpPr>
          <p:cNvPr id="13" name="위로 굽은 화살표 12"/>
          <p:cNvSpPr/>
          <p:nvPr/>
        </p:nvSpPr>
        <p:spPr>
          <a:xfrm>
            <a:off x="5724128" y="6381328"/>
            <a:ext cx="487100" cy="21602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위로 굽은 화살표 28"/>
          <p:cNvSpPr/>
          <p:nvPr/>
        </p:nvSpPr>
        <p:spPr>
          <a:xfrm>
            <a:off x="4355976" y="6381328"/>
            <a:ext cx="487100" cy="216024"/>
          </a:xfrm>
          <a:prstGeom prst="bentUpArrow">
            <a:avLst/>
          </a:prstGeom>
          <a:scene3d>
            <a:camera prst="orthographicFront">
              <a:rot lat="0" lon="10799977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079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39552" y="2103239"/>
            <a:ext cx="80648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400" dirty="0" smtClean="0">
                <a:latin typeface="Verdana" pitchFamily="34" charset="0"/>
              </a:rPr>
              <a:t>II:  Constituent quark model, </a:t>
            </a:r>
            <a:r>
              <a:rPr lang="en-US" altLang="ko-KR" sz="2400" dirty="0" err="1" smtClean="0">
                <a:latin typeface="Verdana" pitchFamily="34" charset="0"/>
              </a:rPr>
              <a:t>Multiquark</a:t>
            </a:r>
            <a:r>
              <a:rPr lang="en-US" altLang="ko-KR" sz="2400" dirty="0" smtClean="0">
                <a:latin typeface="Verdana" pitchFamily="34" charset="0"/>
              </a:rPr>
              <a:t> states and Short distance 2-N static energy</a:t>
            </a:r>
          </a:p>
        </p:txBody>
      </p:sp>
      <p:pic>
        <p:nvPicPr>
          <p:cNvPr id="140290" name="Picture 2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2" name="Picture 4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4" name="Picture 6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52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-6368" y="-3755"/>
            <a:ext cx="9140320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NN potential in SU(3)  from Lattice:  HAL QCD  (PTEP 2012, 01A105)   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547664" y="421253"/>
            <a:ext cx="6106502" cy="6403843"/>
            <a:chOff x="2718308" y="421253"/>
            <a:chExt cx="6106502" cy="6403843"/>
          </a:xfrm>
        </p:grpSpPr>
        <p:grpSp>
          <p:nvGrpSpPr>
            <p:cNvPr id="12" name="그룹 11"/>
            <p:cNvGrpSpPr/>
            <p:nvPr/>
          </p:nvGrpSpPr>
          <p:grpSpPr>
            <a:xfrm>
              <a:off x="2718308" y="421253"/>
              <a:ext cx="6106502" cy="6403843"/>
              <a:chOff x="2718308" y="421253"/>
              <a:chExt cx="6106502" cy="6403843"/>
            </a:xfrm>
          </p:grpSpPr>
          <p:pic>
            <p:nvPicPr>
              <p:cNvPr id="7" name="그림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18309" y="421253"/>
                <a:ext cx="6106501" cy="2237467"/>
              </a:xfrm>
              <a:prstGeom prst="rect">
                <a:avLst/>
              </a:prstGeom>
            </p:spPr>
          </p:pic>
          <p:pic>
            <p:nvPicPr>
              <p:cNvPr id="8" name="그림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18308" y="2589429"/>
                <a:ext cx="6106501" cy="4235667"/>
              </a:xfrm>
              <a:prstGeom prst="rect">
                <a:avLst/>
              </a:prstGeom>
            </p:spPr>
          </p:pic>
        </p:grpSp>
        <p:sp>
          <p:nvSpPr>
            <p:cNvPr id="36" name="Text Box 7"/>
            <p:cNvSpPr txBox="1">
              <a:spLocks noChangeArrowheads="1"/>
            </p:cNvSpPr>
            <p:nvPr/>
          </p:nvSpPr>
          <p:spPr bwMode="auto">
            <a:xfrm>
              <a:off x="4058693" y="1895330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Spin=0</a:t>
              </a:r>
            </a:p>
          </p:txBody>
        </p:sp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4067249" y="4005064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Spin=0</a:t>
              </a:r>
            </a:p>
          </p:txBody>
        </p:sp>
        <p:sp>
          <p:nvSpPr>
            <p:cNvPr id="38" name="Text Box 7"/>
            <p:cNvSpPr txBox="1">
              <a:spLocks noChangeArrowheads="1"/>
            </p:cNvSpPr>
            <p:nvPr/>
          </p:nvSpPr>
          <p:spPr bwMode="auto">
            <a:xfrm>
              <a:off x="3275161" y="6120424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Spin=0</a:t>
              </a:r>
            </a:p>
          </p:txBody>
        </p:sp>
        <p:sp>
          <p:nvSpPr>
            <p:cNvPr id="39" name="Text Box 7"/>
            <p:cNvSpPr txBox="1">
              <a:spLocks noChangeArrowheads="1"/>
            </p:cNvSpPr>
            <p:nvPr/>
          </p:nvSpPr>
          <p:spPr bwMode="auto">
            <a:xfrm>
              <a:off x="7162898" y="1916832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7234906" y="4005064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7235601" y="6070184"/>
              <a:ext cx="1152823" cy="3508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Spin=1</a:t>
              </a:r>
            </a:p>
          </p:txBody>
        </p:sp>
      </p:grp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35496" y="2700362"/>
            <a:ext cx="1629786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Highly repulsive</a:t>
            </a: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277918" y="5661248"/>
            <a:ext cx="1629786" cy="33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Attractive</a:t>
            </a:r>
          </a:p>
        </p:txBody>
      </p:sp>
      <p:sp>
        <p:nvSpPr>
          <p:cNvPr id="9" name="오른쪽 화살표 8"/>
          <p:cNvSpPr/>
          <p:nvPr/>
        </p:nvSpPr>
        <p:spPr>
          <a:xfrm>
            <a:off x="1691680" y="2852936"/>
            <a:ext cx="36860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오른쪽 화살표 44"/>
          <p:cNvSpPr/>
          <p:nvPr/>
        </p:nvSpPr>
        <p:spPr>
          <a:xfrm>
            <a:off x="1403648" y="5831553"/>
            <a:ext cx="36860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7757626" y="5771930"/>
            <a:ext cx="1629786" cy="609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Weakly repulsive</a:t>
            </a:r>
          </a:p>
        </p:txBody>
      </p:sp>
      <p:sp>
        <p:nvSpPr>
          <p:cNvPr id="15" name="왼쪽 화살표 14"/>
          <p:cNvSpPr/>
          <p:nvPr/>
        </p:nvSpPr>
        <p:spPr>
          <a:xfrm>
            <a:off x="5148064" y="5994160"/>
            <a:ext cx="2626569" cy="7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7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967070"/>
              </p:ext>
            </p:extLst>
          </p:nvPr>
        </p:nvGraphicFramePr>
        <p:xfrm>
          <a:off x="351351" y="641701"/>
          <a:ext cx="525462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95" name="Equation" r:id="rId6" imgW="304560" imgH="177480" progId="Equation.DSMT4">
                  <p:embed/>
                </p:oleObj>
              </mc:Choice>
              <mc:Fallback>
                <p:oleObj name="Equation" r:id="rId6" imgW="3045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51" y="641701"/>
                        <a:ext cx="525462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124210"/>
              </p:ext>
            </p:extLst>
          </p:nvPr>
        </p:nvGraphicFramePr>
        <p:xfrm>
          <a:off x="2058495" y="609153"/>
          <a:ext cx="594238" cy="339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96" name="Equation" r:id="rId8" imgW="444240" imgH="253800" progId="Equation.DSMT4">
                  <p:embed/>
                </p:oleObj>
              </mc:Choice>
              <mc:Fallback>
                <p:oleObj name="Equation" r:id="rId8" imgW="4442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495" y="609153"/>
                        <a:ext cx="594238" cy="3395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030210"/>
              </p:ext>
            </p:extLst>
          </p:nvPr>
        </p:nvGraphicFramePr>
        <p:xfrm>
          <a:off x="5019675" y="608013"/>
          <a:ext cx="560388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97" name="Equation" r:id="rId10" imgW="419040" imgH="304560" progId="Equation.DSMT4">
                  <p:embed/>
                </p:oleObj>
              </mc:Choice>
              <mc:Fallback>
                <p:oleObj name="Equation" r:id="rId10" imgW="41904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9675" y="608013"/>
                        <a:ext cx="560388" cy="407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420875"/>
              </p:ext>
            </p:extLst>
          </p:nvPr>
        </p:nvGraphicFramePr>
        <p:xfrm>
          <a:off x="2224395" y="2746001"/>
          <a:ext cx="57626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98" name="Equation" r:id="rId12" imgW="431640" imgH="253800" progId="Equation.DSMT4">
                  <p:embed/>
                </p:oleObj>
              </mc:Choice>
              <mc:Fallback>
                <p:oleObj name="Equation" r:id="rId12" imgW="4316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4395" y="2746001"/>
                        <a:ext cx="576262" cy="339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32138"/>
              </p:ext>
            </p:extLst>
          </p:nvPr>
        </p:nvGraphicFramePr>
        <p:xfrm>
          <a:off x="5084763" y="2749550"/>
          <a:ext cx="5588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99" name="Equation" r:id="rId14" imgW="419040" imgH="253800" progId="Equation.DSMT4">
                  <p:embed/>
                </p:oleObj>
              </mc:Choice>
              <mc:Fallback>
                <p:oleObj name="Equation" r:id="rId14" imgW="4190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4763" y="2749550"/>
                        <a:ext cx="558800" cy="339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322667"/>
              </p:ext>
            </p:extLst>
          </p:nvPr>
        </p:nvGraphicFramePr>
        <p:xfrm>
          <a:off x="2181225" y="4659313"/>
          <a:ext cx="43973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900" name="Equation" r:id="rId16" imgW="330120" imgH="253800" progId="Equation.DSMT4">
                  <p:embed/>
                </p:oleObj>
              </mc:Choice>
              <mc:Fallback>
                <p:oleObj name="Equation" r:id="rId16" imgW="3301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4659313"/>
                        <a:ext cx="439738" cy="339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34932"/>
              </p:ext>
            </p:extLst>
          </p:nvPr>
        </p:nvGraphicFramePr>
        <p:xfrm>
          <a:off x="5060950" y="4845050"/>
          <a:ext cx="56038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901" name="Equation" r:id="rId18" imgW="419040" imgH="253800" progId="Equation.DSMT4">
                  <p:embed/>
                </p:oleObj>
              </mc:Choice>
              <mc:Fallback>
                <p:oleObj name="Equation" r:id="rId18" imgW="4190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0950" y="4845050"/>
                        <a:ext cx="560388" cy="339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94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876256" y="6309320"/>
            <a:ext cx="2133600" cy="365125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3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82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115888"/>
            <a:ext cx="92525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Compact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dibaryon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states and nuclear force at short distance</a:t>
            </a:r>
            <a:endParaRPr lang="en-US" altLang="ko-KR" sz="14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052736"/>
            <a:ext cx="781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Long distance nuclear force: </a:t>
            </a:r>
            <a:r>
              <a:rPr lang="en-US" altLang="ko-KR" smtClean="0"/>
              <a:t>meson exchange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6232" y="3573016"/>
            <a:ext cx="8633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ko-KR" dirty="0" smtClean="0"/>
              <a:t>Short distance dynamics could be understood using quark dynamics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   </a:t>
            </a:r>
            <a:r>
              <a:rPr lang="en-US" altLang="ko-KR" smtClean="0">
                <a:solidFill>
                  <a:srgbClr val="FF0000"/>
                </a:solidFill>
              </a:rPr>
              <a:t>M. Oka</a:t>
            </a:r>
            <a:r>
              <a:rPr lang="en-US" altLang="ko-KR" dirty="0" smtClean="0">
                <a:solidFill>
                  <a:srgbClr val="FF0000"/>
                </a:solidFill>
              </a:rPr>
              <a:t>; quark cluster model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9" name="Oval 37"/>
          <p:cNvSpPr>
            <a:spLocks noChangeArrowheads="1"/>
          </p:cNvSpPr>
          <p:nvPr/>
        </p:nvSpPr>
        <p:spPr bwMode="auto">
          <a:xfrm>
            <a:off x="3310787" y="5011170"/>
            <a:ext cx="877014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10" name="Oval 44"/>
          <p:cNvSpPr>
            <a:spLocks noChangeArrowheads="1"/>
          </p:cNvSpPr>
          <p:nvPr/>
        </p:nvSpPr>
        <p:spPr bwMode="auto">
          <a:xfrm>
            <a:off x="3435692" y="5185735"/>
            <a:ext cx="287338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1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1" name="Oval 45"/>
          <p:cNvSpPr>
            <a:spLocks noChangeArrowheads="1"/>
          </p:cNvSpPr>
          <p:nvPr/>
        </p:nvSpPr>
        <p:spPr bwMode="auto">
          <a:xfrm>
            <a:off x="3807167" y="5185735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2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2" name="Oval 47"/>
          <p:cNvSpPr>
            <a:spLocks noChangeArrowheads="1"/>
          </p:cNvSpPr>
          <p:nvPr/>
        </p:nvSpPr>
        <p:spPr bwMode="auto">
          <a:xfrm>
            <a:off x="3623017" y="5508842"/>
            <a:ext cx="287338" cy="303212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3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3" name="Oval 48"/>
          <p:cNvSpPr>
            <a:spLocks noChangeArrowheads="1"/>
          </p:cNvSpPr>
          <p:nvPr/>
        </p:nvSpPr>
        <p:spPr bwMode="auto">
          <a:xfrm>
            <a:off x="4318899" y="5011170"/>
            <a:ext cx="877015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14" name="Oval 49"/>
          <p:cNvSpPr>
            <a:spLocks noChangeArrowheads="1"/>
          </p:cNvSpPr>
          <p:nvPr/>
        </p:nvSpPr>
        <p:spPr bwMode="auto">
          <a:xfrm>
            <a:off x="4443805" y="5185735"/>
            <a:ext cx="287337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4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5" name="Oval 50"/>
          <p:cNvSpPr>
            <a:spLocks noChangeArrowheads="1"/>
          </p:cNvSpPr>
          <p:nvPr/>
        </p:nvSpPr>
        <p:spPr bwMode="auto">
          <a:xfrm>
            <a:off x="4631130" y="5508971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6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6" name="Oval 52"/>
          <p:cNvSpPr>
            <a:spLocks noChangeArrowheads="1"/>
          </p:cNvSpPr>
          <p:nvPr/>
        </p:nvSpPr>
        <p:spPr bwMode="auto">
          <a:xfrm>
            <a:off x="4774005" y="5176210"/>
            <a:ext cx="287337" cy="302955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5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graphicFrame>
        <p:nvGraphicFramePr>
          <p:cNvPr id="1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499062"/>
              </p:ext>
            </p:extLst>
          </p:nvPr>
        </p:nvGraphicFramePr>
        <p:xfrm>
          <a:off x="3589346" y="4533510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83" name="Equation" r:id="rId5" imgW="164880" imgH="228600" progId="Equation.DSMT4">
                  <p:embed/>
                </p:oleObj>
              </mc:Choice>
              <mc:Fallback>
                <p:oleObj name="Equation" r:id="rId5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9346" y="4533510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221152"/>
              </p:ext>
            </p:extLst>
          </p:nvPr>
        </p:nvGraphicFramePr>
        <p:xfrm>
          <a:off x="4608519" y="4559393"/>
          <a:ext cx="3333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84" name="Equation" r:id="rId7" imgW="190440" imgH="228600" progId="Equation.DSMT4">
                  <p:embed/>
                </p:oleObj>
              </mc:Choice>
              <mc:Fallback>
                <p:oleObj name="Equation" r:id="rId7" imgW="190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19" y="4559393"/>
                        <a:ext cx="3333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모서리가 둥근 직사각형 21"/>
          <p:cNvSpPr/>
          <p:nvPr/>
        </p:nvSpPr>
        <p:spPr>
          <a:xfrm>
            <a:off x="2987824" y="4509120"/>
            <a:ext cx="2411195" cy="165618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>
            <a:endCxn id="14" idx="2"/>
          </p:cNvCxnSpPr>
          <p:nvPr/>
        </p:nvCxnSpPr>
        <p:spPr>
          <a:xfrm flipV="1">
            <a:off x="3945279" y="5337213"/>
            <a:ext cx="498526" cy="3232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4083392" y="5327687"/>
            <a:ext cx="3604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4127513" y="5396431"/>
            <a:ext cx="443329" cy="1844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37"/>
          <p:cNvSpPr>
            <a:spLocks noChangeArrowheads="1"/>
          </p:cNvSpPr>
          <p:nvPr/>
        </p:nvSpPr>
        <p:spPr bwMode="auto">
          <a:xfrm>
            <a:off x="2158647" y="2067232"/>
            <a:ext cx="877014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27" name="Oval 44"/>
          <p:cNvSpPr>
            <a:spLocks noChangeArrowheads="1"/>
          </p:cNvSpPr>
          <p:nvPr/>
        </p:nvSpPr>
        <p:spPr bwMode="auto">
          <a:xfrm>
            <a:off x="2283552" y="2241797"/>
            <a:ext cx="287338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1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28" name="Oval 45"/>
          <p:cNvSpPr>
            <a:spLocks noChangeArrowheads="1"/>
          </p:cNvSpPr>
          <p:nvPr/>
        </p:nvSpPr>
        <p:spPr bwMode="auto">
          <a:xfrm>
            <a:off x="2655027" y="2241797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2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29" name="Oval 47"/>
          <p:cNvSpPr>
            <a:spLocks noChangeArrowheads="1"/>
          </p:cNvSpPr>
          <p:nvPr/>
        </p:nvSpPr>
        <p:spPr bwMode="auto">
          <a:xfrm>
            <a:off x="2470877" y="2564904"/>
            <a:ext cx="287338" cy="303212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3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0" name="Oval 48"/>
          <p:cNvSpPr>
            <a:spLocks noChangeArrowheads="1"/>
          </p:cNvSpPr>
          <p:nvPr/>
        </p:nvSpPr>
        <p:spPr bwMode="auto">
          <a:xfrm>
            <a:off x="5295797" y="2067232"/>
            <a:ext cx="877015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31" name="Oval 49"/>
          <p:cNvSpPr>
            <a:spLocks noChangeArrowheads="1"/>
          </p:cNvSpPr>
          <p:nvPr/>
        </p:nvSpPr>
        <p:spPr bwMode="auto">
          <a:xfrm>
            <a:off x="5420703" y="2241797"/>
            <a:ext cx="287337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4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2" name="Oval 50"/>
          <p:cNvSpPr>
            <a:spLocks noChangeArrowheads="1"/>
          </p:cNvSpPr>
          <p:nvPr/>
        </p:nvSpPr>
        <p:spPr bwMode="auto">
          <a:xfrm>
            <a:off x="5608028" y="2565033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6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3" name="Oval 52"/>
          <p:cNvSpPr>
            <a:spLocks noChangeArrowheads="1"/>
          </p:cNvSpPr>
          <p:nvPr/>
        </p:nvSpPr>
        <p:spPr bwMode="auto">
          <a:xfrm>
            <a:off x="5750903" y="2232272"/>
            <a:ext cx="287337" cy="302955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5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graphicFrame>
        <p:nvGraphicFramePr>
          <p:cNvPr id="3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914027"/>
              </p:ext>
            </p:extLst>
          </p:nvPr>
        </p:nvGraphicFramePr>
        <p:xfrm>
          <a:off x="2437206" y="1589572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85" name="Equation" r:id="rId9" imgW="164880" imgH="228600" progId="Equation.DSMT4">
                  <p:embed/>
                </p:oleObj>
              </mc:Choice>
              <mc:Fallback>
                <p:oleObj name="Equation" r:id="rId9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7206" y="1589572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799043"/>
              </p:ext>
            </p:extLst>
          </p:nvPr>
        </p:nvGraphicFramePr>
        <p:xfrm>
          <a:off x="5608028" y="1615032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86" name="Equation" r:id="rId10" imgW="164880" imgH="228600" progId="Equation.DSMT4">
                  <p:embed/>
                </p:oleObj>
              </mc:Choice>
              <mc:Fallback>
                <p:oleObj name="Equation" r:id="rId10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8028" y="1615032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9577407"/>
              </p:ext>
            </p:extLst>
          </p:nvPr>
        </p:nvGraphicFramePr>
        <p:xfrm>
          <a:off x="5458802" y="903833"/>
          <a:ext cx="1158875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87" name="Equation" r:id="rId12" imgW="672840" imgH="431640" progId="Equation.DSMT4">
                  <p:embed/>
                </p:oleObj>
              </mc:Choice>
              <mc:Fallback>
                <p:oleObj name="Equation" r:id="rId12" imgW="6728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8802" y="903833"/>
                        <a:ext cx="1158875" cy="74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오른쪽 화살표 38"/>
          <p:cNvSpPr/>
          <p:nvPr/>
        </p:nvSpPr>
        <p:spPr>
          <a:xfrm>
            <a:off x="3131840" y="2420888"/>
            <a:ext cx="448100" cy="1590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왼쪽 화살표 39"/>
          <p:cNvSpPr/>
          <p:nvPr/>
        </p:nvSpPr>
        <p:spPr>
          <a:xfrm>
            <a:off x="4699964" y="2420888"/>
            <a:ext cx="448100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Oval 48"/>
          <p:cNvSpPr>
            <a:spLocks noChangeArrowheads="1"/>
          </p:cNvSpPr>
          <p:nvPr/>
        </p:nvSpPr>
        <p:spPr bwMode="auto">
          <a:xfrm>
            <a:off x="3779912" y="2231400"/>
            <a:ext cx="648072" cy="4775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38" name="Oval 45"/>
          <p:cNvSpPr>
            <a:spLocks noChangeArrowheads="1"/>
          </p:cNvSpPr>
          <p:nvPr/>
        </p:nvSpPr>
        <p:spPr bwMode="auto">
          <a:xfrm>
            <a:off x="3813487" y="2327112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>
                <a:ea typeface="굴림" pitchFamily="50" charset="-127"/>
              </a:rPr>
              <a:t>q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41" name="Oval 45"/>
          <p:cNvSpPr>
            <a:spLocks noChangeArrowheads="1"/>
          </p:cNvSpPr>
          <p:nvPr/>
        </p:nvSpPr>
        <p:spPr bwMode="auto">
          <a:xfrm>
            <a:off x="4121615" y="2328784"/>
            <a:ext cx="276225" cy="30295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>
                <a:ea typeface="굴림" pitchFamily="50" charset="-127"/>
              </a:rPr>
              <a:t>q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78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3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90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115888"/>
            <a:ext cx="92525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Quark wave function for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multiquark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states </a:t>
            </a:r>
            <a:r>
              <a:rPr lang="en-US" altLang="ko-KR" sz="1400" b="1" i="1" dirty="0" smtClean="0">
                <a:solidFill>
                  <a:schemeClr val="bg1"/>
                </a:solidFill>
                <a:latin typeface="Verdana" pitchFamily="34" charset="0"/>
              </a:rPr>
              <a:t>(</a:t>
            </a:r>
            <a:r>
              <a:rPr lang="en-US" altLang="ko-KR" sz="1400" b="1" i="1" dirty="0" err="1" smtClean="0">
                <a:solidFill>
                  <a:schemeClr val="bg1"/>
                </a:solidFill>
                <a:latin typeface="Verdana" pitchFamily="34" charset="0"/>
              </a:rPr>
              <a:t>W.Park</a:t>
            </a:r>
            <a:r>
              <a:rPr lang="en-US" altLang="ko-KR" sz="1400" b="1" i="1" dirty="0" smtClean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altLang="ko-KR" sz="1400" b="1" i="1" dirty="0" err="1" smtClean="0">
                <a:solidFill>
                  <a:schemeClr val="bg1"/>
                </a:solidFill>
                <a:latin typeface="Verdana" pitchFamily="34" charset="0"/>
              </a:rPr>
              <a:t>A.Park</a:t>
            </a:r>
            <a:r>
              <a:rPr lang="en-US" altLang="ko-KR" sz="1400" b="1" i="1" dirty="0" smtClean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altLang="ko-KR" sz="1400" b="1" i="1" dirty="0" err="1" smtClean="0">
                <a:solidFill>
                  <a:schemeClr val="bg1"/>
                </a:solidFill>
                <a:latin typeface="Verdana" pitchFamily="34" charset="0"/>
              </a:rPr>
              <a:t>S.Cho</a:t>
            </a:r>
            <a:r>
              <a:rPr lang="en-US" altLang="ko-KR" sz="1400" b="1" i="1" dirty="0" smtClean="0">
                <a:solidFill>
                  <a:schemeClr val="bg1"/>
                </a:solidFill>
                <a:latin typeface="Verdana" pitchFamily="34" charset="0"/>
              </a:rPr>
              <a:t>, SHL) </a:t>
            </a:r>
            <a:endParaRPr lang="en-US" altLang="ko-KR" sz="14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33424" y="941742"/>
            <a:ext cx="8785671" cy="81253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Pauli principle:  </a:t>
            </a:r>
          </a:p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>
                <a:latin typeface="Arial" charset="0"/>
              </a:rPr>
              <a:t> </a:t>
            </a:r>
            <a:r>
              <a:rPr kumimoji="1" lang="en-US" altLang="ko-KR" dirty="0" smtClean="0">
                <a:latin typeface="Arial" charset="0"/>
              </a:rPr>
              <a:t>      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Totally antisymmetric (color </a:t>
            </a:r>
            <a:r>
              <a:rPr kumimoji="1" lang="en-US" altLang="ko-KR" dirty="0" smtClean="0">
                <a:solidFill>
                  <a:srgbClr val="FF0000"/>
                </a:solidFill>
                <a:latin typeface="Arial" charset="0"/>
              </a:rPr>
              <a:t>x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 spin </a:t>
            </a:r>
            <a:r>
              <a:rPr kumimoji="1" lang="en-US" altLang="ko-KR" dirty="0" smtClean="0">
                <a:solidFill>
                  <a:srgbClr val="FF0000"/>
                </a:solidFill>
                <a:latin typeface="Arial" charset="0"/>
              </a:rPr>
              <a:t>x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 flavor) wave function (s-wave </a:t>
            </a:r>
            <a:r>
              <a:rPr kumimoji="1" lang="en-US" altLang="ko-KR" dirty="0" smtClean="0">
                <a:latin typeface="Arial" charset="0"/>
              </a:rPr>
              <a:t>quark</a:t>
            </a:r>
            <a:r>
              <a:rPr kumimoji="1" lang="en-US" altLang="ko-KR" dirty="0">
                <a:latin typeface="Arial" charset="0"/>
              </a:rPr>
              <a:t>s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)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Oval 26"/>
          <p:cNvSpPr>
            <a:spLocks noChangeArrowheads="1"/>
          </p:cNvSpPr>
          <p:nvPr/>
        </p:nvSpPr>
        <p:spPr bwMode="auto">
          <a:xfrm>
            <a:off x="3148942" y="2348880"/>
            <a:ext cx="287337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1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1" name="Oval 27"/>
          <p:cNvSpPr>
            <a:spLocks noChangeArrowheads="1"/>
          </p:cNvSpPr>
          <p:nvPr/>
        </p:nvSpPr>
        <p:spPr bwMode="auto">
          <a:xfrm>
            <a:off x="3580817" y="2383627"/>
            <a:ext cx="276225" cy="303212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2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2" name="Oval 34"/>
          <p:cNvSpPr>
            <a:spLocks noChangeArrowheads="1"/>
          </p:cNvSpPr>
          <p:nvPr/>
        </p:nvSpPr>
        <p:spPr bwMode="auto">
          <a:xfrm>
            <a:off x="3940856" y="2365080"/>
            <a:ext cx="287338" cy="303212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3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3" name="Oval 35"/>
          <p:cNvSpPr>
            <a:spLocks noChangeArrowheads="1"/>
          </p:cNvSpPr>
          <p:nvPr/>
        </p:nvSpPr>
        <p:spPr bwMode="auto">
          <a:xfrm>
            <a:off x="3206638" y="2795954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>
                <a:ea typeface="굴림" pitchFamily="50" charset="-127"/>
              </a:rPr>
              <a:t>4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4" name="Oval 40"/>
          <p:cNvSpPr>
            <a:spLocks noChangeArrowheads="1"/>
          </p:cNvSpPr>
          <p:nvPr/>
        </p:nvSpPr>
        <p:spPr bwMode="auto">
          <a:xfrm>
            <a:off x="3569381" y="2853065"/>
            <a:ext cx="287338" cy="302955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5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5" name="Oval 41"/>
          <p:cNvSpPr>
            <a:spLocks noChangeArrowheads="1"/>
          </p:cNvSpPr>
          <p:nvPr/>
        </p:nvSpPr>
        <p:spPr bwMode="auto">
          <a:xfrm>
            <a:off x="3940856" y="2837386"/>
            <a:ext cx="276225" cy="303212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6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6" name="Oval 43"/>
          <p:cNvSpPr>
            <a:spLocks noChangeArrowheads="1"/>
          </p:cNvSpPr>
          <p:nvPr/>
        </p:nvSpPr>
        <p:spPr bwMode="auto">
          <a:xfrm>
            <a:off x="2820652" y="2055585"/>
            <a:ext cx="1679340" cy="130140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69051" y="3952339"/>
            <a:ext cx="8005898" cy="11141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Can be use to understand</a:t>
            </a:r>
          </a:p>
          <a:p>
            <a:pPr marL="342900" indent="-342900">
              <a:lnSpc>
                <a:spcPct val="105000"/>
              </a:lnSpc>
              <a:spcBef>
                <a:spcPct val="50000"/>
              </a:spcBef>
              <a:buAutoNum type="arabicParenR"/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Compact </a:t>
            </a:r>
            <a:r>
              <a:rPr kumimoji="1" lang="en-US" altLang="ko-KR" sz="1600" dirty="0" err="1" smtClean="0">
                <a:latin typeface="Arial" charset="0"/>
                <a:sym typeface="Wingdings" pitchFamily="2" charset="2"/>
              </a:rPr>
              <a:t>dibaryon</a:t>
            </a: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 states</a:t>
            </a:r>
          </a:p>
          <a:p>
            <a:pPr marL="342900" indent="-342900">
              <a:lnSpc>
                <a:spcPct val="105000"/>
              </a:lnSpc>
              <a:spcBef>
                <a:spcPct val="50000"/>
              </a:spcBef>
              <a:buAutoNum type="arabicParenR"/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NN potential at short distance</a:t>
            </a:r>
          </a:p>
        </p:txBody>
      </p:sp>
    </p:spTree>
    <p:extLst>
      <p:ext uri="{BB962C8B-B14F-4D97-AF65-F5344CB8AC3E}">
        <p14:creationId xmlns:p14="http://schemas.microsoft.com/office/powerpoint/2010/main" val="265837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aphicFrame>
        <p:nvGraphicFramePr>
          <p:cNvPr id="3" name="Object 11"/>
          <p:cNvGraphicFramePr>
            <a:graphicFrameLocks noChangeAspect="1"/>
          </p:cNvGraphicFramePr>
          <p:nvPr/>
        </p:nvGraphicFramePr>
        <p:xfrm>
          <a:off x="0" y="0"/>
          <a:ext cx="91440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94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54592" y="115888"/>
            <a:ext cx="88931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Quark wave function for light </a:t>
            </a:r>
            <a:r>
              <a:rPr lang="en-US" altLang="ko-KR" sz="2000" b="1" i="1" dirty="0" err="1" smtClean="0">
                <a:solidFill>
                  <a:schemeClr val="bg1"/>
                </a:solidFill>
                <a:latin typeface="Verdana" pitchFamily="34" charset="0"/>
              </a:rPr>
              <a:t>dibaryons</a:t>
            </a:r>
            <a:r>
              <a:rPr lang="en-US" altLang="ko-KR" sz="2000" b="1" i="1" dirty="0" smtClean="0">
                <a:solidFill>
                  <a:schemeClr val="bg1"/>
                </a:solidFill>
                <a:latin typeface="Verdana" pitchFamily="34" charset="0"/>
              </a:rPr>
              <a:t>  </a:t>
            </a:r>
            <a:r>
              <a:rPr lang="en-US" altLang="ko-KR" sz="1600" b="1" i="1" dirty="0" smtClean="0">
                <a:solidFill>
                  <a:schemeClr val="bg1"/>
                </a:solidFill>
                <a:latin typeface="Verdana" pitchFamily="34" charset="0"/>
              </a:rPr>
              <a:t>(</a:t>
            </a:r>
            <a:r>
              <a:rPr lang="en-US" altLang="ko-KR" sz="1600" b="1" i="1" dirty="0" err="1" smtClean="0">
                <a:solidFill>
                  <a:schemeClr val="bg1"/>
                </a:solidFill>
                <a:latin typeface="Verdana" pitchFamily="34" charset="0"/>
              </a:rPr>
              <a:t>W.Park</a:t>
            </a:r>
            <a:r>
              <a:rPr lang="en-US" altLang="ko-KR" sz="1600" b="1" i="1" dirty="0" smtClean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altLang="ko-KR" sz="1600" b="1" i="1" dirty="0" err="1" smtClean="0">
                <a:solidFill>
                  <a:schemeClr val="bg1"/>
                </a:solidFill>
                <a:latin typeface="Verdana" pitchFamily="34" charset="0"/>
              </a:rPr>
              <a:t>A.Park</a:t>
            </a:r>
            <a:r>
              <a:rPr lang="en-US" altLang="ko-KR" sz="1600" b="1" i="1" dirty="0" smtClean="0">
                <a:solidFill>
                  <a:schemeClr val="bg1"/>
                </a:solidFill>
                <a:latin typeface="Verdana" pitchFamily="34" charset="0"/>
              </a:rPr>
              <a:t>, SHL15.) </a:t>
            </a:r>
            <a:endParaRPr lang="en-US" altLang="ko-KR" sz="16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67544" y="1772816"/>
          <a:ext cx="7632848" cy="365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95" name="Equation" r:id="rId5" imgW="4787640" imgH="228600" progId="Equation.3">
                  <p:embed/>
                </p:oleObj>
              </mc:Choice>
              <mc:Fallback>
                <p:oleObj name="Equation" r:id="rId5" imgW="478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772816"/>
                        <a:ext cx="7632848" cy="3654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720" y="764704"/>
            <a:ext cx="4934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Choose the spatial part to be symmetric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6232" y="1268760"/>
            <a:ext cx="7444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Choose the Color-Flavor-Spin part to be antisymmetric : SU(12) 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611560" y="2636912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11560" y="285293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11560" y="3068960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11560" y="3284984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11560" y="350100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1560" y="3717032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7704" y="2348880"/>
            <a:ext cx="3019425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985656" y="2514668"/>
            <a:ext cx="198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Physical State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 flipH="1">
            <a:off x="4860032" y="2708920"/>
            <a:ext cx="108012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89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260648"/>
            <a:ext cx="6510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en-US" altLang="ko-KR" dirty="0" err="1" smtClean="0"/>
              <a:t>Dibaryon</a:t>
            </a:r>
            <a:r>
              <a:rPr lang="en-US" altLang="ko-KR" dirty="0" smtClean="0"/>
              <a:t>:  5 Independent color singlet bases</a:t>
            </a:r>
            <a:endParaRPr lang="ko-KR" alt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028950" y="889000"/>
          <a:ext cx="2509838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270" name="Equation" r:id="rId3" imgW="1574640" imgH="253800" progId="Equation.3">
                  <p:embed/>
                </p:oleObj>
              </mc:Choice>
              <mc:Fallback>
                <p:oleObj name="Equation" r:id="rId3" imgW="157464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889000"/>
                        <a:ext cx="2509838" cy="404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그룹 4"/>
          <p:cNvGrpSpPr/>
          <p:nvPr/>
        </p:nvGrpSpPr>
        <p:grpSpPr>
          <a:xfrm>
            <a:off x="1331640" y="836712"/>
            <a:ext cx="432048" cy="648072"/>
            <a:chOff x="611560" y="3284984"/>
            <a:chExt cx="432048" cy="648072"/>
          </a:xfrm>
        </p:grpSpPr>
        <p:sp>
          <p:nvSpPr>
            <p:cNvPr id="6" name="직사각형 5"/>
            <p:cNvSpPr/>
            <p:nvPr/>
          </p:nvSpPr>
          <p:spPr>
            <a:xfrm>
              <a:off x="827584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827584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827584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6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11560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1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611560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611560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3009900" y="1897063"/>
          <a:ext cx="2549525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271" name="Equation" r:id="rId5" imgW="1600200" imgH="253800" progId="Equation.3">
                  <p:embed/>
                </p:oleObj>
              </mc:Choice>
              <mc:Fallback>
                <p:oleObj name="Equation" r:id="rId5" imgW="1600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1897063"/>
                        <a:ext cx="2549525" cy="404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1331640" y="1844824"/>
            <a:ext cx="432048" cy="648072"/>
            <a:chOff x="611560" y="3284984"/>
            <a:chExt cx="432048" cy="648072"/>
          </a:xfrm>
        </p:grpSpPr>
        <p:sp>
          <p:nvSpPr>
            <p:cNvPr id="14" name="직사각형 13"/>
            <p:cNvSpPr/>
            <p:nvPr/>
          </p:nvSpPr>
          <p:spPr>
            <a:xfrm>
              <a:off x="827584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827584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827584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6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611560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1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611560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611560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0" name="Object 4"/>
          <p:cNvGraphicFramePr>
            <a:graphicFrameLocks noChangeAspect="1"/>
          </p:cNvGraphicFramePr>
          <p:nvPr/>
        </p:nvGraphicFramePr>
        <p:xfrm>
          <a:off x="3019425" y="2833688"/>
          <a:ext cx="2528888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272" name="Equation" r:id="rId7" imgW="1587240" imgH="253800" progId="Equation.3">
                  <p:embed/>
                </p:oleObj>
              </mc:Choice>
              <mc:Fallback>
                <p:oleObj name="Equation" r:id="rId7" imgW="158724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425" y="2833688"/>
                        <a:ext cx="2528888" cy="404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그룹 20"/>
          <p:cNvGrpSpPr/>
          <p:nvPr/>
        </p:nvGrpSpPr>
        <p:grpSpPr>
          <a:xfrm>
            <a:off x="1331640" y="2780928"/>
            <a:ext cx="432048" cy="648072"/>
            <a:chOff x="611560" y="3284984"/>
            <a:chExt cx="432048" cy="648072"/>
          </a:xfrm>
        </p:grpSpPr>
        <p:sp>
          <p:nvSpPr>
            <p:cNvPr id="22" name="직사각형 21"/>
            <p:cNvSpPr/>
            <p:nvPr/>
          </p:nvSpPr>
          <p:spPr>
            <a:xfrm>
              <a:off x="827584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827584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827584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6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611560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1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11560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11560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8" name="Object 4"/>
          <p:cNvGraphicFramePr>
            <a:graphicFrameLocks noChangeAspect="1"/>
          </p:cNvGraphicFramePr>
          <p:nvPr/>
        </p:nvGraphicFramePr>
        <p:xfrm>
          <a:off x="3009900" y="3769271"/>
          <a:ext cx="2549525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273" name="Equation" r:id="rId9" imgW="1600200" imgH="253800" progId="Equation.3">
                  <p:embed/>
                </p:oleObj>
              </mc:Choice>
              <mc:Fallback>
                <p:oleObj name="Equation" r:id="rId9" imgW="1600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3769271"/>
                        <a:ext cx="2549525" cy="404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1331640" y="3717032"/>
            <a:ext cx="432048" cy="648072"/>
            <a:chOff x="611560" y="3284984"/>
            <a:chExt cx="432048" cy="648072"/>
          </a:xfrm>
        </p:grpSpPr>
        <p:sp>
          <p:nvSpPr>
            <p:cNvPr id="30" name="직사각형 29"/>
            <p:cNvSpPr/>
            <p:nvPr/>
          </p:nvSpPr>
          <p:spPr>
            <a:xfrm>
              <a:off x="827584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27584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827584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6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11560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1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11560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11560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6" name="Object 4"/>
          <p:cNvGraphicFramePr>
            <a:graphicFrameLocks noChangeAspect="1"/>
          </p:cNvGraphicFramePr>
          <p:nvPr/>
        </p:nvGraphicFramePr>
        <p:xfrm>
          <a:off x="3030538" y="4633913"/>
          <a:ext cx="250825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274" name="Equation" r:id="rId11" imgW="1574640" imgH="253800" progId="Equation.3">
                  <p:embed/>
                </p:oleObj>
              </mc:Choice>
              <mc:Fallback>
                <p:oleObj name="Equation" r:id="rId11" imgW="157464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0538" y="4633913"/>
                        <a:ext cx="2508250" cy="404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그룹 36"/>
          <p:cNvGrpSpPr/>
          <p:nvPr/>
        </p:nvGrpSpPr>
        <p:grpSpPr>
          <a:xfrm>
            <a:off x="1331640" y="4581128"/>
            <a:ext cx="432048" cy="648072"/>
            <a:chOff x="611560" y="3284984"/>
            <a:chExt cx="432048" cy="648072"/>
          </a:xfrm>
        </p:grpSpPr>
        <p:sp>
          <p:nvSpPr>
            <p:cNvPr id="38" name="직사각형 37"/>
            <p:cNvSpPr/>
            <p:nvPr/>
          </p:nvSpPr>
          <p:spPr>
            <a:xfrm>
              <a:off x="827584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27584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5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827584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6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11560" y="3284984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1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11560" y="3501008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611560" y="3717032"/>
              <a:ext cx="216024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465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31" name="Object 11"/>
          <p:cNvGraphicFramePr>
            <a:graphicFrameLocks noChangeAspect="1"/>
          </p:cNvGraphicFramePr>
          <p:nvPr/>
        </p:nvGraphicFramePr>
        <p:xfrm>
          <a:off x="0" y="0"/>
          <a:ext cx="9144000" cy="692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88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926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215329" y="115888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b="1" i="1" dirty="0" err="1" smtClean="0">
                <a:solidFill>
                  <a:schemeClr val="bg1"/>
                </a:solidFill>
                <a:latin typeface="Verdana" pitchFamily="34" charset="0"/>
              </a:rPr>
              <a:t>Storng</a:t>
            </a:r>
            <a:r>
              <a:rPr lang="en-US" altLang="ko-KR" b="1" i="1" dirty="0" smtClean="0">
                <a:solidFill>
                  <a:schemeClr val="bg1"/>
                </a:solidFill>
                <a:latin typeface="Verdana" pitchFamily="34" charset="0"/>
              </a:rPr>
              <a:t> repulsion at short distance </a:t>
            </a:r>
            <a:r>
              <a:rPr lang="en-US" altLang="ko-KR" b="1" i="1" dirty="0" smtClean="0">
                <a:solidFill>
                  <a:schemeClr val="bg1"/>
                </a:solidFill>
                <a:latin typeface="Verdana" pitchFamily="34" charset="0"/>
                <a:sym typeface="Wingdings" panose="05000000000000000000" pitchFamily="2" charset="2"/>
              </a:rPr>
              <a:t> Pauli forbidden 6 quark state</a:t>
            </a:r>
            <a:endParaRPr lang="en-US" altLang="ko-KR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07504" y="764704"/>
            <a:ext cx="8005898" cy="26730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 smtClean="0">
                <a:solidFill>
                  <a:srgbClr val="FF0000"/>
                </a:solidFill>
                <a:latin typeface="+mj-lt"/>
                <a:sym typeface="Wingdings" pitchFamily="2" charset="2"/>
              </a:rPr>
              <a:t>Example 1</a:t>
            </a:r>
            <a:r>
              <a:rPr kumimoji="1" lang="en-US" altLang="ko-KR" sz="1600" dirty="0" smtClean="0">
                <a:latin typeface="+mj-lt"/>
                <a:sym typeface="Wingdings" pitchFamily="2" charset="2"/>
              </a:rPr>
              <a:t>:   </a:t>
            </a:r>
            <a:r>
              <a:rPr kumimoji="1" lang="en-US" altLang="ko-KR" sz="1600" dirty="0" smtClean="0">
                <a:latin typeface="Symbol" panose="05050102010706020507" pitchFamily="18" charset="2"/>
                <a:sym typeface="Wingdings" pitchFamily="2" charset="2"/>
              </a:rPr>
              <a:t>WW</a:t>
            </a: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 </a:t>
            </a:r>
            <a:r>
              <a:rPr kumimoji="1" lang="en-US" altLang="ko-KR" sz="1600" dirty="0">
                <a:latin typeface="Arial" charset="0"/>
                <a:sym typeface="Wingdings" pitchFamily="2" charset="2"/>
              </a:rPr>
              <a:t>in the </a:t>
            </a: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Spin=3 </a:t>
            </a:r>
            <a:r>
              <a:rPr kumimoji="1" lang="en-US" altLang="ko-KR" sz="1600" dirty="0">
                <a:latin typeface="Arial" charset="0"/>
                <a:sym typeface="Wingdings" pitchFamily="2" charset="2"/>
              </a:rPr>
              <a:t>channel is highly repulsive </a:t>
            </a: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because</a:t>
            </a: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Char char="à"/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Flavor is totally symmetric</a:t>
            </a: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Char char="à"/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Spin is totally symmetric </a:t>
            </a: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Char char="à"/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Remaining part should be totally antisymmetric</a:t>
            </a: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Char char="à"/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But color singlet implies </a:t>
            </a:r>
          </a:p>
          <a:p>
            <a:pPr>
              <a:lnSpc>
                <a:spcPct val="105000"/>
              </a:lnSpc>
              <a:spcBef>
                <a:spcPct val="50000"/>
              </a:spcBef>
            </a:pPr>
            <a:endParaRPr kumimoji="1" lang="en-US" altLang="ko-KR" sz="1600" dirty="0" smtClean="0">
              <a:latin typeface="Arial" charset="0"/>
              <a:sym typeface="Wingdings" pitchFamily="2" charset="2"/>
            </a:endParaRP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Char char="à"/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Hence,  short distance repulsion in this channel 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940152" y="1556792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940152" y="177281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5940152" y="1988840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940152" y="2204864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940152" y="242088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940152" y="2636912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4283968" y="134076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4499992" y="134076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4716016" y="134076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932040" y="134076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148064" y="134076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364088" y="134076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563888" y="2348880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3563888" y="2564904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563888" y="278092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3779912" y="2348880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779912" y="2564904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3779912" y="2780928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오른쪽 중괄호 2"/>
          <p:cNvSpPr/>
          <p:nvPr/>
        </p:nvSpPr>
        <p:spPr>
          <a:xfrm>
            <a:off x="3675980" y="1268760"/>
            <a:ext cx="391964" cy="3600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오른쪽 화살표 4"/>
          <p:cNvSpPr/>
          <p:nvPr/>
        </p:nvSpPr>
        <p:spPr>
          <a:xfrm>
            <a:off x="5580112" y="191683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99250" y="5305633"/>
            <a:ext cx="4616766" cy="10079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Such forbidden configuration are highly repulsive at r0  </a:t>
            </a:r>
            <a:r>
              <a:rPr kumimoji="1" lang="en-US" altLang="ko-KR" sz="1200" b="1" dirty="0" smtClean="0">
                <a:solidFill>
                  <a:schemeClr val="tx2"/>
                </a:solidFill>
                <a:latin typeface="Arial" charset="0"/>
                <a:sym typeface="Wingdings" pitchFamily="2" charset="2"/>
              </a:rPr>
              <a:t>(Oka et al quark cluster model)</a:t>
            </a:r>
          </a:p>
          <a:p>
            <a:pPr marL="457200" indent="-457200"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400" dirty="0">
                <a:latin typeface="Arial" charset="0"/>
                <a:sym typeface="Wingdings" pitchFamily="2" charset="2"/>
              </a:rPr>
              <a:t> </a:t>
            </a:r>
            <a:r>
              <a:rPr kumimoji="1" lang="en-US" altLang="ko-KR" sz="1400" dirty="0" smtClean="0">
                <a:latin typeface="Arial" charset="0"/>
                <a:sym typeface="Wingdings" pitchFamily="2" charset="2"/>
              </a:rPr>
              <a:t>  what about states that are allowed?  </a:t>
            </a:r>
            <a:endParaRPr kumimoji="1" lang="en-US" altLang="ko-K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119224" y="3644260"/>
            <a:ext cx="8005898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 smtClean="0">
                <a:solidFill>
                  <a:srgbClr val="FF0000"/>
                </a:solidFill>
                <a:latin typeface="+mj-lt"/>
                <a:sym typeface="Wingdings" pitchFamily="2" charset="2"/>
              </a:rPr>
              <a:t>Example 2</a:t>
            </a:r>
            <a:r>
              <a:rPr kumimoji="1" lang="en-US" altLang="ko-KR" sz="1600" dirty="0" smtClean="0">
                <a:latin typeface="+mj-lt"/>
                <a:sym typeface="Wingdings" pitchFamily="2" charset="2"/>
              </a:rPr>
              <a:t>:  </a:t>
            </a: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NN in spin 0, octet channel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5746" y="3449527"/>
            <a:ext cx="4392488" cy="3046772"/>
          </a:xfrm>
          <a:prstGeom prst="rect">
            <a:avLst/>
          </a:prstGeom>
        </p:spPr>
      </p:pic>
      <p:sp>
        <p:nvSpPr>
          <p:cNvPr id="4" name="오른쪽 화살표 3"/>
          <p:cNvSpPr/>
          <p:nvPr/>
        </p:nvSpPr>
        <p:spPr>
          <a:xfrm>
            <a:off x="4283968" y="3861048"/>
            <a:ext cx="93610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99250" y="764704"/>
            <a:ext cx="123239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109298" y="3645024"/>
            <a:ext cx="123239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70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aphicFrame>
        <p:nvGraphicFramePr>
          <p:cNvPr id="31" name="Object 11"/>
          <p:cNvGraphicFramePr>
            <a:graphicFrameLocks noChangeAspect="1"/>
          </p:cNvGraphicFramePr>
          <p:nvPr/>
        </p:nvGraphicFramePr>
        <p:xfrm>
          <a:off x="0" y="0"/>
          <a:ext cx="9144000" cy="692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64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926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b="1" i="1" dirty="0" smtClean="0">
                <a:solidFill>
                  <a:schemeClr val="bg1"/>
                </a:solidFill>
                <a:latin typeface="Verdana" pitchFamily="34" charset="0"/>
              </a:rPr>
              <a:t>Constituent quark model </a:t>
            </a:r>
            <a:endParaRPr lang="en-US" altLang="ko-KR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3" y="836712"/>
            <a:ext cx="8064897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latin typeface="Arial" charset="0"/>
              </a:rPr>
              <a:t>In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 Constituent quark model (Can fit experimental hadron spectrum well)     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51" name="Object 7"/>
          <p:cNvGraphicFramePr>
            <a:graphicFrameLocks noChangeAspect="1"/>
          </p:cNvGraphicFramePr>
          <p:nvPr>
            <p:extLst/>
          </p:nvPr>
        </p:nvGraphicFramePr>
        <p:xfrm>
          <a:off x="822325" y="1412776"/>
          <a:ext cx="694213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65" name="Equation" r:id="rId5" imgW="3974760" imgH="482400" progId="Equation.DSMT4">
                  <p:embed/>
                </p:oleObj>
              </mc:Choice>
              <mc:Fallback>
                <p:oleObj name="Equation" r:id="rId5" imgW="39747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1412776"/>
                        <a:ext cx="6942138" cy="844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6338416" y="2795662"/>
            <a:ext cx="0" cy="647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lg"/>
            <a:tailEnd type="none" w="med" len="lg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5613896" y="2776612"/>
            <a:ext cx="0" cy="647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med" len="lg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5436096" y="2927425"/>
            <a:ext cx="360363" cy="360362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 dirty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u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6155853" y="2924250"/>
            <a:ext cx="360363" cy="360362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d</a:t>
            </a: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V="1">
            <a:off x="5983957" y="3630687"/>
            <a:ext cx="0" cy="647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med" len="lg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5795044" y="3802137"/>
            <a:ext cx="360363" cy="360363"/>
          </a:xfrm>
          <a:prstGeom prst="ellipse">
            <a:avLst/>
          </a:prstGeom>
          <a:solidFill>
            <a:srgbClr val="0099FF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s</a:t>
            </a:r>
          </a:p>
        </p:txBody>
      </p:sp>
      <p:sp>
        <p:nvSpPr>
          <p:cNvPr id="19" name="AutoShape 16"/>
          <p:cNvSpPr>
            <a:spLocks noChangeArrowheads="1"/>
          </p:cNvSpPr>
          <p:nvPr/>
        </p:nvSpPr>
        <p:spPr bwMode="auto">
          <a:xfrm>
            <a:off x="5293394" y="2636912"/>
            <a:ext cx="1366838" cy="168910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cxnSp>
        <p:nvCxnSpPr>
          <p:cNvPr id="6" name="직선 화살표 연결선 5"/>
          <p:cNvCxnSpPr>
            <a:stCxn id="11" idx="6"/>
            <a:endCxn id="12" idx="2"/>
          </p:cNvCxnSpPr>
          <p:nvPr/>
        </p:nvCxnSpPr>
        <p:spPr>
          <a:xfrm flipV="1">
            <a:off x="5796459" y="3104431"/>
            <a:ext cx="359394" cy="31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5983957" y="3119512"/>
            <a:ext cx="0" cy="5111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843216"/>
              </p:ext>
            </p:extLst>
          </p:nvPr>
        </p:nvGraphicFramePr>
        <p:xfrm>
          <a:off x="5874072" y="2822650"/>
          <a:ext cx="198438" cy="22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66" name="Equation" r:id="rId7" imgW="114120" imgH="126720" progId="Equation.DSMT4">
                  <p:embed/>
                </p:oleObj>
              </mc:Choice>
              <mc:Fallback>
                <p:oleObj name="Equation" r:id="rId7" imgW="114120" imgH="126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4072" y="2822650"/>
                        <a:ext cx="198438" cy="2222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612488"/>
              </p:ext>
            </p:extLst>
          </p:nvPr>
        </p:nvGraphicFramePr>
        <p:xfrm>
          <a:off x="5760355" y="3284091"/>
          <a:ext cx="2635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67" name="Equation" r:id="rId9" imgW="152280" imgH="164880" progId="Equation.DSMT4">
                  <p:embed/>
                </p:oleObj>
              </mc:Choice>
              <mc:Fallback>
                <p:oleObj name="Equation" r:id="rId9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0355" y="3284091"/>
                        <a:ext cx="263525" cy="2889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268862"/>
              </p:ext>
            </p:extLst>
          </p:nvPr>
        </p:nvGraphicFramePr>
        <p:xfrm>
          <a:off x="4360863" y="3201988"/>
          <a:ext cx="8096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68" name="Equation" r:id="rId11" imgW="469800" imgH="253800" progId="Equation.DSMT4">
                  <p:embed/>
                </p:oleObj>
              </mc:Choice>
              <mc:Fallback>
                <p:oleObj name="Equation" r:id="rId11" imgW="4698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0863" y="3201988"/>
                        <a:ext cx="809625" cy="4445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483679"/>
              </p:ext>
            </p:extLst>
          </p:nvPr>
        </p:nvGraphicFramePr>
        <p:xfrm>
          <a:off x="757238" y="4483100"/>
          <a:ext cx="77089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69" name="Equation" r:id="rId13" imgW="4470120" imgH="533160" progId="Equation.DSMT4">
                  <p:embed/>
                </p:oleObj>
              </mc:Choice>
              <mc:Fallback>
                <p:oleObj name="Equation" r:id="rId13" imgW="447012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4483100"/>
                        <a:ext cx="7708900" cy="933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직선 연결선 29"/>
          <p:cNvCxnSpPr/>
          <p:nvPr/>
        </p:nvCxnSpPr>
        <p:spPr>
          <a:xfrm>
            <a:off x="4716016" y="5517232"/>
            <a:ext cx="345638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569051" y="5750832"/>
            <a:ext cx="8005898" cy="33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Char char="à"/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In this talk,  Will concentrate on the Color-Spin-Flavor part  </a:t>
            </a:r>
          </a:p>
        </p:txBody>
      </p:sp>
      <p:sp>
        <p:nvSpPr>
          <p:cNvPr id="22" name="Oval 8"/>
          <p:cNvSpPr>
            <a:spLocks noChangeArrowheads="1"/>
          </p:cNvSpPr>
          <p:nvPr/>
        </p:nvSpPr>
        <p:spPr bwMode="auto">
          <a:xfrm>
            <a:off x="6803925" y="3501008"/>
            <a:ext cx="360363" cy="360362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 dirty="0" smtClean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q</a:t>
            </a:r>
            <a:endParaRPr kumimoji="1" lang="en-US" altLang="ko-KR" sz="2000" kern="0" dirty="0">
              <a:solidFill>
                <a:srgbClr val="000000"/>
              </a:solidFill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" name="왼쪽 화살표 2"/>
          <p:cNvSpPr/>
          <p:nvPr/>
        </p:nvSpPr>
        <p:spPr>
          <a:xfrm>
            <a:off x="6444208" y="3646488"/>
            <a:ext cx="321816" cy="705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7195729" y="3534113"/>
            <a:ext cx="682197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....  </a:t>
            </a:r>
          </a:p>
        </p:txBody>
      </p:sp>
      <p:sp>
        <p:nvSpPr>
          <p:cNvPr id="4" name="위로 굽은 화살표 3"/>
          <p:cNvSpPr/>
          <p:nvPr/>
        </p:nvSpPr>
        <p:spPr>
          <a:xfrm>
            <a:off x="6516216" y="5649528"/>
            <a:ext cx="576064" cy="28803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19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555625" y="4325938"/>
          <a:ext cx="732948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696" name="Equation" r:id="rId3" imgW="4724280" imgH="228600" progId="Equation.3">
                  <p:embed/>
                </p:oleObj>
              </mc:Choice>
              <mc:Fallback>
                <p:oleObj name="Equation" r:id="rId3" imgW="4724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4325938"/>
                        <a:ext cx="7329488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3097213" y="2247900"/>
            <a:ext cx="0" cy="647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med" len="lg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3544888" y="2254250"/>
            <a:ext cx="0" cy="647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med" len="lg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1747838" y="2292350"/>
            <a:ext cx="0" cy="647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arrow" w="med" len="lg"/>
            <a:tailEnd type="none" w="med" len="lg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1292225" y="2273300"/>
            <a:ext cx="0" cy="647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med" len="lg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1114425" y="2424113"/>
            <a:ext cx="360363" cy="360362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u</a:t>
            </a: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1565275" y="2420938"/>
            <a:ext cx="360363" cy="360362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d</a:t>
            </a: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2917825" y="2411413"/>
            <a:ext cx="360363" cy="360362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u</a:t>
            </a: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3357563" y="2411413"/>
            <a:ext cx="360362" cy="360362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d</a:t>
            </a: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971550" y="2205038"/>
            <a:ext cx="1019175" cy="835025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2806700" y="2190750"/>
            <a:ext cx="1019175" cy="835025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1519238" y="3127375"/>
            <a:ext cx="0" cy="647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med" len="lg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1330325" y="3298825"/>
            <a:ext cx="360363" cy="360363"/>
          </a:xfrm>
          <a:prstGeom prst="ellipse">
            <a:avLst/>
          </a:prstGeom>
          <a:solidFill>
            <a:srgbClr val="0099FF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s</a:t>
            </a:r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828675" y="2133600"/>
            <a:ext cx="1366838" cy="168910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639763" y="3055938"/>
          <a:ext cx="35877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697" name="Equation" r:id="rId5" imgW="152280" imgH="164880" progId="Equation.3">
                  <p:embed/>
                </p:oleObj>
              </mc:Choice>
              <mc:Fallback>
                <p:oleObj name="Equation" r:id="rId5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3055938"/>
                        <a:ext cx="358775" cy="3889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3328988" y="3127375"/>
            <a:ext cx="0" cy="647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med" len="lg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3132138" y="3300413"/>
            <a:ext cx="360362" cy="360362"/>
          </a:xfrm>
          <a:prstGeom prst="ellipse">
            <a:avLst/>
          </a:prstGeom>
          <a:solidFill>
            <a:srgbClr val="0099FF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57200" indent="-457200" algn="ctr" fontAlgn="auto" latinLnBrk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>
                <a:solidFill>
                  <a:srgbClr val="000000"/>
                </a:solidFill>
                <a:latin typeface="Arial" pitchFamily="34" charset="0"/>
                <a:ea typeface="굴림" pitchFamily="50" charset="-127"/>
              </a:rPr>
              <a:t>s</a:t>
            </a:r>
          </a:p>
        </p:txBody>
      </p:sp>
      <p:graphicFrame>
        <p:nvGraphicFramePr>
          <p:cNvPr id="2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188158"/>
              </p:ext>
            </p:extLst>
          </p:nvPr>
        </p:nvGraphicFramePr>
        <p:xfrm>
          <a:off x="1979712" y="836613"/>
          <a:ext cx="4735513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698" name="Equation" r:id="rId7" imgW="3149280" imgH="444240" progId="Equation.DSMT4">
                  <p:embed/>
                </p:oleObj>
              </mc:Choice>
              <mc:Fallback>
                <p:oleObj name="Equation" r:id="rId7" imgW="31492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836613"/>
                        <a:ext cx="4735513" cy="668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1"/>
          <p:cNvGraphicFramePr>
            <a:graphicFrameLocks noChangeAspect="1"/>
          </p:cNvGraphicFramePr>
          <p:nvPr/>
        </p:nvGraphicFramePr>
        <p:xfrm>
          <a:off x="4391025" y="2220913"/>
          <a:ext cx="3340100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699" name="Equation" r:id="rId9" imgW="2222280" imgH="431640" progId="Equation.3">
                  <p:embed/>
                </p:oleObj>
              </mc:Choice>
              <mc:Fallback>
                <p:oleObj name="Equation" r:id="rId9" imgW="22222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1025" y="2220913"/>
                        <a:ext cx="3340100" cy="64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2"/>
          <p:cNvGraphicFramePr>
            <a:graphicFrameLocks noChangeAspect="1"/>
          </p:cNvGraphicFramePr>
          <p:nvPr/>
        </p:nvGraphicFramePr>
        <p:xfrm>
          <a:off x="4402138" y="2938463"/>
          <a:ext cx="4048125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00" name="Equation" r:id="rId11" imgW="2692080" imgH="431640" progId="Equation.3">
                  <p:embed/>
                </p:oleObj>
              </mc:Choice>
              <mc:Fallback>
                <p:oleObj name="Equation" r:id="rId11" imgW="26920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2138" y="2938463"/>
                        <a:ext cx="4048125" cy="64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323850" y="1771650"/>
            <a:ext cx="8351838" cy="2233613"/>
          </a:xfrm>
          <a:prstGeom prst="rect">
            <a:avLst/>
          </a:prstGeom>
          <a:noFill/>
          <a:ln w="12700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539750" y="1555750"/>
            <a:ext cx="1295400" cy="409575"/>
          </a:xfrm>
          <a:prstGeom prst="rect">
            <a:avLst/>
          </a:prstGeom>
          <a:solidFill>
            <a:srgbClr val="FFFFFF"/>
          </a:solidFill>
          <a:ln w="12700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 latinLnBrk="1">
              <a:spcBef>
                <a:spcPct val="50000"/>
              </a:spcBef>
              <a:spcAft>
                <a:spcPts val="0"/>
              </a:spcAft>
              <a:defRPr/>
            </a:pPr>
            <a:r>
              <a:rPr kumimoji="1" lang="en-US" altLang="ko-KR" sz="2000" kern="0">
                <a:solidFill>
                  <a:srgbClr val="000000"/>
                </a:solidFill>
                <a:latin typeface="Verdana" pitchFamily="34" charset="0"/>
                <a:ea typeface="굴림" pitchFamily="50" charset="-127"/>
              </a:rPr>
              <a:t>Example</a:t>
            </a:r>
          </a:p>
        </p:txBody>
      </p:sp>
      <p:graphicFrame>
        <p:nvGraphicFramePr>
          <p:cNvPr id="25" name="Group 25"/>
          <p:cNvGraphicFramePr>
            <a:graphicFrameLocks noGrp="1"/>
          </p:cNvGraphicFramePr>
          <p:nvPr/>
        </p:nvGraphicFramePr>
        <p:xfrm>
          <a:off x="1216025" y="4997450"/>
          <a:ext cx="6164263" cy="1239838"/>
        </p:xfrm>
        <a:graphic>
          <a:graphicData uri="http://schemas.openxmlformats.org/drawingml/2006/table">
            <a:tbl>
              <a:tblPr/>
              <a:tblGrid>
                <a:gridCol w="1231900"/>
                <a:gridCol w="1233488"/>
                <a:gridCol w="1233487"/>
                <a:gridCol w="1233488"/>
                <a:gridCol w="1231900"/>
              </a:tblGrid>
              <a:tr h="41275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Mass diff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M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굴림" pitchFamily="50" charset="-127"/>
                        </a:rPr>
                        <a:t>D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 –M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M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굴림" pitchFamily="50" charset="-127"/>
                        </a:rPr>
                        <a:t>S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-M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굴림" pitchFamily="50" charset="-127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M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굴림" pitchFamily="50" charset="-127"/>
                        </a:rPr>
                        <a:t>S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c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-M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굴림" pitchFamily="50" charset="-127"/>
                        </a:rPr>
                        <a:t>L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M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굴림" pitchFamily="50" charset="-127"/>
                        </a:rPr>
                        <a:t>S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b</a:t>
                      </a: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-M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굴림" pitchFamily="50" charset="-127"/>
                        </a:rPr>
                        <a:t>L</a:t>
                      </a:r>
                      <a:r>
                        <a:rPr kumimoji="0" lang="en-US" altLang="ko-K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1433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Formula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290 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77 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154 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180 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Experiment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290 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75 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170 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192 MeV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" name="AutoShape 51"/>
          <p:cNvSpPr>
            <a:spLocks noChangeArrowheads="1"/>
          </p:cNvSpPr>
          <p:nvPr/>
        </p:nvSpPr>
        <p:spPr bwMode="auto">
          <a:xfrm>
            <a:off x="2643188" y="2138363"/>
            <a:ext cx="1366837" cy="168910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kern="0">
              <a:solidFill>
                <a:sysClr val="windowText" lastClr="000000"/>
              </a:solidFill>
              <a:ea typeface="굴림" pitchFamily="50" charset="-127"/>
            </a:endParaRPr>
          </a:p>
        </p:txBody>
      </p:sp>
      <p:grpSp>
        <p:nvGrpSpPr>
          <p:cNvPr id="27" name="Group 52"/>
          <p:cNvGrpSpPr>
            <a:grpSpLocks/>
          </p:cNvGrpSpPr>
          <p:nvPr/>
        </p:nvGrpSpPr>
        <p:grpSpPr bwMode="auto">
          <a:xfrm>
            <a:off x="2584450" y="836613"/>
            <a:ext cx="2971800" cy="5294312"/>
            <a:chOff x="1628" y="527"/>
            <a:chExt cx="1872" cy="3335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3273" y="527"/>
              <a:ext cx="227" cy="18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29" name="AutoShape 54"/>
            <p:cNvSpPr>
              <a:spLocks noChangeArrowheads="1"/>
            </p:cNvSpPr>
            <p:nvPr/>
          </p:nvSpPr>
          <p:spPr bwMode="auto">
            <a:xfrm>
              <a:off x="1628" y="3430"/>
              <a:ext cx="590" cy="432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  <p:sp>
          <p:nvSpPr>
            <p:cNvPr id="30" name="Line 55"/>
            <p:cNvSpPr>
              <a:spLocks noChangeShapeType="1"/>
            </p:cNvSpPr>
            <p:nvPr/>
          </p:nvSpPr>
          <p:spPr bwMode="auto">
            <a:xfrm flipH="1">
              <a:off x="2154" y="709"/>
              <a:ext cx="1180" cy="2721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kern="0">
                <a:solidFill>
                  <a:sysClr val="windowText" lastClr="000000"/>
                </a:solidFill>
                <a:ea typeface="굴림" pitchFamily="50" charset="-127"/>
              </a:endParaRPr>
            </a:p>
          </p:txBody>
        </p:sp>
      </p:grpSp>
      <p:graphicFrame>
        <p:nvGraphicFramePr>
          <p:cNvPr id="31" name="Object 13"/>
          <p:cNvGraphicFramePr>
            <a:graphicFrameLocks noChangeAspect="1"/>
          </p:cNvGraphicFramePr>
          <p:nvPr/>
        </p:nvGraphicFramePr>
        <p:xfrm>
          <a:off x="2479675" y="3084513"/>
          <a:ext cx="3302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01" name="Equation" r:id="rId13" imgW="139680" imgH="152280" progId="Equation.3">
                  <p:embed/>
                </p:oleObj>
              </mc:Choice>
              <mc:Fallback>
                <p:oleObj name="Equation" r:id="rId13" imgW="13968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5" y="3084513"/>
                        <a:ext cx="330200" cy="358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265707" y="183853"/>
            <a:ext cx="8064897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latin typeface="Arial" charset="0"/>
              </a:rPr>
              <a:t>Baryon Mass splitting in a simplified version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7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31" name="Object 11"/>
          <p:cNvGraphicFramePr>
            <a:graphicFrameLocks noChangeAspect="1"/>
          </p:cNvGraphicFramePr>
          <p:nvPr/>
        </p:nvGraphicFramePr>
        <p:xfrm>
          <a:off x="0" y="0"/>
          <a:ext cx="9144000" cy="692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720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926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b="1" i="1" dirty="0" smtClean="0">
                <a:solidFill>
                  <a:schemeClr val="bg1"/>
                </a:solidFill>
                <a:latin typeface="Verdana" pitchFamily="34" charset="0"/>
              </a:rPr>
              <a:t>When allowed, Where are the Compact </a:t>
            </a:r>
            <a:r>
              <a:rPr lang="en-US" altLang="ko-KR" b="1" i="1" dirty="0" err="1" smtClean="0">
                <a:solidFill>
                  <a:schemeClr val="bg1"/>
                </a:solidFill>
                <a:latin typeface="Verdana" pitchFamily="34" charset="0"/>
              </a:rPr>
              <a:t>multiquark</a:t>
            </a:r>
            <a:r>
              <a:rPr lang="en-US" altLang="ko-KR" b="1" i="1" dirty="0" smtClean="0">
                <a:solidFill>
                  <a:schemeClr val="bg1"/>
                </a:solidFill>
                <a:latin typeface="Verdana" pitchFamily="34" charset="0"/>
              </a:rPr>
              <a:t> configuration? </a:t>
            </a:r>
            <a:endParaRPr lang="en-US" altLang="ko-KR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3" y="836712"/>
            <a:ext cx="8064897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latin typeface="Arial" charset="0"/>
              </a:rPr>
              <a:t>Kinetic energy part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71776"/>
              </p:ext>
            </p:extLst>
          </p:nvPr>
        </p:nvGraphicFramePr>
        <p:xfrm>
          <a:off x="713556" y="1390650"/>
          <a:ext cx="7962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721" name="Equation" r:id="rId5" imgW="4559040" imgH="507960" progId="Equation.DSMT4">
                  <p:embed/>
                </p:oleObj>
              </mc:Choice>
              <mc:Fallback>
                <p:oleObj name="Equation" r:id="rId5" imgW="45590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556" y="1390650"/>
                        <a:ext cx="79629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670558" y="3384120"/>
            <a:ext cx="8005898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Compact state 6 quark state  vs  2 separated baryons   Additional kinetic energy</a:t>
            </a:r>
          </a:p>
        </p:txBody>
      </p:sp>
      <p:graphicFrame>
        <p:nvGraphicFramePr>
          <p:cNvPr id="70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399737"/>
              </p:ext>
            </p:extLst>
          </p:nvPr>
        </p:nvGraphicFramePr>
        <p:xfrm>
          <a:off x="3570318" y="5736357"/>
          <a:ext cx="53594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722" name="Equation" r:id="rId7" imgW="3111480" imgH="457200" progId="Equation.DSMT4">
                  <p:embed/>
                </p:oleObj>
              </mc:Choice>
              <mc:Fallback>
                <p:oleObj name="Equation" r:id="rId7" imgW="31114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0318" y="5736357"/>
                        <a:ext cx="5359400" cy="788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Oval 37"/>
          <p:cNvSpPr>
            <a:spLocks noChangeArrowheads="1"/>
          </p:cNvSpPr>
          <p:nvPr/>
        </p:nvSpPr>
        <p:spPr bwMode="auto">
          <a:xfrm>
            <a:off x="2158647" y="4587512"/>
            <a:ext cx="877014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74" name="Oval 44"/>
          <p:cNvSpPr>
            <a:spLocks noChangeArrowheads="1"/>
          </p:cNvSpPr>
          <p:nvPr/>
        </p:nvSpPr>
        <p:spPr bwMode="auto">
          <a:xfrm>
            <a:off x="2283552" y="4762077"/>
            <a:ext cx="287338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1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75" name="Oval 45"/>
          <p:cNvSpPr>
            <a:spLocks noChangeArrowheads="1"/>
          </p:cNvSpPr>
          <p:nvPr/>
        </p:nvSpPr>
        <p:spPr bwMode="auto">
          <a:xfrm>
            <a:off x="2655027" y="4762077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2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77" name="Oval 47"/>
          <p:cNvSpPr>
            <a:spLocks noChangeArrowheads="1"/>
          </p:cNvSpPr>
          <p:nvPr/>
        </p:nvSpPr>
        <p:spPr bwMode="auto">
          <a:xfrm>
            <a:off x="2470877" y="5085184"/>
            <a:ext cx="287338" cy="303212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3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78" name="Oval 48"/>
          <p:cNvSpPr>
            <a:spLocks noChangeArrowheads="1"/>
          </p:cNvSpPr>
          <p:nvPr/>
        </p:nvSpPr>
        <p:spPr bwMode="auto">
          <a:xfrm>
            <a:off x="5295797" y="4587512"/>
            <a:ext cx="877015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79" name="Oval 49"/>
          <p:cNvSpPr>
            <a:spLocks noChangeArrowheads="1"/>
          </p:cNvSpPr>
          <p:nvPr/>
        </p:nvSpPr>
        <p:spPr bwMode="auto">
          <a:xfrm>
            <a:off x="5420703" y="4762077"/>
            <a:ext cx="287337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4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80" name="Oval 50"/>
          <p:cNvSpPr>
            <a:spLocks noChangeArrowheads="1"/>
          </p:cNvSpPr>
          <p:nvPr/>
        </p:nvSpPr>
        <p:spPr bwMode="auto">
          <a:xfrm>
            <a:off x="5608028" y="5085313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6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82" name="Oval 52"/>
          <p:cNvSpPr>
            <a:spLocks noChangeArrowheads="1"/>
          </p:cNvSpPr>
          <p:nvPr/>
        </p:nvSpPr>
        <p:spPr bwMode="auto">
          <a:xfrm>
            <a:off x="5750903" y="4752552"/>
            <a:ext cx="287337" cy="302955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5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1475656" y="2420888"/>
            <a:ext cx="156000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835389"/>
              </p:ext>
            </p:extLst>
          </p:nvPr>
        </p:nvGraphicFramePr>
        <p:xfrm>
          <a:off x="2437206" y="4109852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723" name="Equation" r:id="rId9" imgW="164880" imgH="228600" progId="Equation.DSMT4">
                  <p:embed/>
                </p:oleObj>
              </mc:Choice>
              <mc:Fallback>
                <p:oleObj name="Equation" r:id="rId9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7206" y="4109852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651139"/>
              </p:ext>
            </p:extLst>
          </p:nvPr>
        </p:nvGraphicFramePr>
        <p:xfrm>
          <a:off x="5608028" y="4135312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724" name="Equation" r:id="rId11" imgW="164880" imgH="228600" progId="Equation.DSMT4">
                  <p:embed/>
                </p:oleObj>
              </mc:Choice>
              <mc:Fallback>
                <p:oleObj name="Equation" r:id="rId11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8028" y="4135312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449561"/>
              </p:ext>
            </p:extLst>
          </p:nvPr>
        </p:nvGraphicFramePr>
        <p:xfrm>
          <a:off x="487363" y="4740275"/>
          <a:ext cx="12049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725" name="Equation" r:id="rId13" imgW="698400" imgH="279360" progId="Equation.DSMT4">
                  <p:embed/>
                </p:oleObj>
              </mc:Choice>
              <mc:Fallback>
                <p:oleObj name="Equation" r:id="rId13" imgW="69840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4740275"/>
                        <a:ext cx="1204912" cy="4889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670175"/>
              </p:ext>
            </p:extLst>
          </p:nvPr>
        </p:nvGraphicFramePr>
        <p:xfrm>
          <a:off x="3688156" y="4005064"/>
          <a:ext cx="939800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726" name="Equation" r:id="rId15" imgW="545760" imgH="431640" progId="Equation.DSMT4">
                  <p:embed/>
                </p:oleObj>
              </mc:Choice>
              <mc:Fallback>
                <p:oleObj name="Equation" r:id="rId15" imgW="5457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8156" y="4005064"/>
                        <a:ext cx="939800" cy="74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모서리가 둥근 직사각형 4"/>
          <p:cNvSpPr/>
          <p:nvPr/>
        </p:nvSpPr>
        <p:spPr>
          <a:xfrm>
            <a:off x="1763688" y="4005064"/>
            <a:ext cx="4896544" cy="165618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오른쪽 화살표 2"/>
          <p:cNvSpPr/>
          <p:nvPr/>
        </p:nvSpPr>
        <p:spPr>
          <a:xfrm>
            <a:off x="3131840" y="4941168"/>
            <a:ext cx="448100" cy="1590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왼쪽 화살표 5"/>
          <p:cNvSpPr/>
          <p:nvPr/>
        </p:nvSpPr>
        <p:spPr>
          <a:xfrm>
            <a:off x="4699964" y="4941168"/>
            <a:ext cx="448100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82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4" y="260648"/>
            <a:ext cx="4103960" cy="36304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latin typeface="Arial" charset="0"/>
              </a:rPr>
              <a:t>Color-Color interaction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6" name="Text Box 7"/>
          <p:cNvSpPr txBox="1">
            <a:spLocks noChangeArrowheads="1"/>
          </p:cNvSpPr>
          <p:nvPr/>
        </p:nvSpPr>
        <p:spPr bwMode="auto">
          <a:xfrm>
            <a:off x="595121" y="2446129"/>
            <a:ext cx="4552943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Related to Casimir 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7236296" y="2393292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7236296" y="260931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7236296" y="2825340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7452320" y="2393292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7452320" y="260931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7452320" y="2825340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른쪽 중괄호 5"/>
          <p:cNvSpPr/>
          <p:nvPr/>
        </p:nvSpPr>
        <p:spPr>
          <a:xfrm>
            <a:off x="2402356" y="3041364"/>
            <a:ext cx="213409" cy="963700"/>
          </a:xfrm>
          <a:prstGeom prst="rightBrace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991941" y="3617428"/>
            <a:ext cx="12119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If color singlet</a:t>
            </a:r>
            <a:endParaRPr lang="ko-KR" altLang="en-US" sz="1200"/>
          </a:p>
        </p:txBody>
      </p:sp>
      <p:cxnSp>
        <p:nvCxnSpPr>
          <p:cNvPr id="33" name="직선 연결선 32"/>
          <p:cNvCxnSpPr/>
          <p:nvPr/>
        </p:nvCxnSpPr>
        <p:spPr>
          <a:xfrm>
            <a:off x="3347864" y="2010966"/>
            <a:ext cx="156000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47664" y="3028673"/>
                <a:ext cx="4390626" cy="372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( </m:t>
                        </m:r>
                        <m:sSubSup>
                          <m:sSub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US" altLang="ko-KR" dirty="0"/>
                          <m:t>+</m:t>
                        </m:r>
                        <m:sSubSup>
                          <m:sSub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US" altLang="ko-KR" dirty="0"/>
                          <m:t>+ …. </m:t>
                        </m:r>
                        <m:sSubSup>
                          <m:sSub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US" altLang="ko-KR" dirty="0"/>
                          <m:t>)</m:t>
                        </m:r>
                      </m:e>
                      <m:sup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=2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</m:e>
                    </m:nary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ko-KR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altLang="ko-KR" dirty="0">
                                    <a:latin typeface="Symbol" panose="05050102010706020507" pitchFamily="18" charset="2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p>
                            </m:sSub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  <m:sup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dirty="0" smtClean="0">
                    <a:latin typeface="Symbol" panose="05050102010706020507" pitchFamily="18" charset="2"/>
                  </a:rPr>
                  <a:t> </a:t>
                </a:r>
                <a:r>
                  <a:rPr lang="ko-KR" altLang="en-US" smtClean="0">
                    <a:latin typeface="Symbol" panose="05050102010706020507" pitchFamily="18" charset="2"/>
                  </a:rPr>
                  <a:t> </a:t>
                </a:r>
                <a:endParaRPr lang="ko-KR" altLang="en-US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3028673"/>
                <a:ext cx="4390626" cy="372731"/>
              </a:xfrm>
              <a:prstGeom prst="rect">
                <a:avLst/>
              </a:prstGeom>
              <a:blipFill rotWithShape="0">
                <a:blip r:embed="rId4"/>
                <a:stretch>
                  <a:fillRect l="-1389" t="-114754" r="-417" b="-18852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455512" y="4572819"/>
            <a:ext cx="8688488" cy="7325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Char char="à"/>
            </a:pPr>
            <a:r>
              <a:rPr kumimoji="1" lang="en-US" altLang="ko-KR" sz="1600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Sum of color-color interaction is additive</a:t>
            </a:r>
          </a:p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 </a:t>
            </a:r>
            <a:r>
              <a:rPr kumimoji="1" lang="en-US" altLang="ko-KR" sz="1600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       when the total number of quarks  </a:t>
            </a:r>
            <a:r>
              <a:rPr kumimoji="1" lang="en-US" altLang="ko-KR" sz="1600" i="1" dirty="0" err="1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N</a:t>
            </a:r>
            <a:r>
              <a:rPr kumimoji="1" lang="en-US" altLang="ko-KR" sz="1600" i="1" baseline="-25000" dirty="0" err="1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T</a:t>
            </a:r>
            <a:r>
              <a:rPr kumimoji="1" lang="en-US" altLang="ko-KR" sz="1600" i="1" baseline="-25000" dirty="0" err="1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otal</a:t>
            </a:r>
            <a:r>
              <a:rPr kumimoji="1" lang="en-US" altLang="ko-KR" sz="1600" i="1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=N</a:t>
            </a:r>
            <a:r>
              <a:rPr kumimoji="1" lang="en-US" altLang="ko-KR" sz="1600" i="1" baseline="-25000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B1</a:t>
            </a:r>
            <a:r>
              <a:rPr kumimoji="1" lang="en-US" altLang="ko-KR" sz="1600" i="1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+N</a:t>
            </a:r>
            <a:r>
              <a:rPr kumimoji="1" lang="en-US" altLang="ko-KR" sz="1600" i="1" baseline="-25000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B2</a:t>
            </a:r>
          </a:p>
        </p:txBody>
      </p:sp>
      <p:graphicFrame>
        <p:nvGraphicFramePr>
          <p:cNvPr id="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265616"/>
              </p:ext>
            </p:extLst>
          </p:nvPr>
        </p:nvGraphicFramePr>
        <p:xfrm>
          <a:off x="713556" y="1052736"/>
          <a:ext cx="7962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28" name="Equation" r:id="rId5" imgW="4559040" imgH="507960" progId="Equation.DSMT4">
                  <p:embed/>
                </p:oleObj>
              </mc:Choice>
              <mc:Fallback>
                <p:oleObj name="Equation" r:id="rId5" imgW="45590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556" y="1052736"/>
                        <a:ext cx="79629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Oval 37"/>
          <p:cNvSpPr>
            <a:spLocks noChangeArrowheads="1"/>
          </p:cNvSpPr>
          <p:nvPr/>
        </p:nvSpPr>
        <p:spPr bwMode="auto">
          <a:xfrm>
            <a:off x="6503298" y="4215838"/>
            <a:ext cx="877014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27" name="Oval 44"/>
          <p:cNvSpPr>
            <a:spLocks noChangeArrowheads="1"/>
          </p:cNvSpPr>
          <p:nvPr/>
        </p:nvSpPr>
        <p:spPr bwMode="auto">
          <a:xfrm>
            <a:off x="6628203" y="4390403"/>
            <a:ext cx="287338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1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28" name="Oval 45"/>
          <p:cNvSpPr>
            <a:spLocks noChangeArrowheads="1"/>
          </p:cNvSpPr>
          <p:nvPr/>
        </p:nvSpPr>
        <p:spPr bwMode="auto">
          <a:xfrm>
            <a:off x="6999678" y="4390403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2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29" name="Oval 47"/>
          <p:cNvSpPr>
            <a:spLocks noChangeArrowheads="1"/>
          </p:cNvSpPr>
          <p:nvPr/>
        </p:nvSpPr>
        <p:spPr bwMode="auto">
          <a:xfrm>
            <a:off x="6815528" y="4713510"/>
            <a:ext cx="287338" cy="303212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3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0" name="Oval 48"/>
          <p:cNvSpPr>
            <a:spLocks noChangeArrowheads="1"/>
          </p:cNvSpPr>
          <p:nvPr/>
        </p:nvSpPr>
        <p:spPr bwMode="auto">
          <a:xfrm>
            <a:off x="7511409" y="4215838"/>
            <a:ext cx="877015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34" name="Oval 49"/>
          <p:cNvSpPr>
            <a:spLocks noChangeArrowheads="1"/>
          </p:cNvSpPr>
          <p:nvPr/>
        </p:nvSpPr>
        <p:spPr bwMode="auto">
          <a:xfrm>
            <a:off x="7636315" y="4390403"/>
            <a:ext cx="287337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4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5" name="Oval 50"/>
          <p:cNvSpPr>
            <a:spLocks noChangeArrowheads="1"/>
          </p:cNvSpPr>
          <p:nvPr/>
        </p:nvSpPr>
        <p:spPr bwMode="auto">
          <a:xfrm>
            <a:off x="7823640" y="4713639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6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6" name="Oval 52"/>
          <p:cNvSpPr>
            <a:spLocks noChangeArrowheads="1"/>
          </p:cNvSpPr>
          <p:nvPr/>
        </p:nvSpPr>
        <p:spPr bwMode="auto">
          <a:xfrm>
            <a:off x="7966515" y="4380878"/>
            <a:ext cx="287337" cy="302955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5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graphicFrame>
        <p:nvGraphicFramePr>
          <p:cNvPr id="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7792614"/>
              </p:ext>
            </p:extLst>
          </p:nvPr>
        </p:nvGraphicFramePr>
        <p:xfrm>
          <a:off x="6848865" y="3818666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29" name="Equation" r:id="rId7" imgW="164880" imgH="228600" progId="Equation.DSMT4">
                  <p:embed/>
                </p:oleObj>
              </mc:Choice>
              <mc:Fallback>
                <p:oleObj name="Equation" r:id="rId7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8865" y="3818666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4021127"/>
              </p:ext>
            </p:extLst>
          </p:nvPr>
        </p:nvGraphicFramePr>
        <p:xfrm>
          <a:off x="7812360" y="3821038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30" name="Equation" r:id="rId9" imgW="164880" imgH="228600" progId="Equation.DSMT4">
                  <p:embed/>
                </p:oleObj>
              </mc:Choice>
              <mc:Fallback>
                <p:oleObj name="Equation" r:id="rId9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3821038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317313"/>
              </p:ext>
            </p:extLst>
          </p:nvPr>
        </p:nvGraphicFramePr>
        <p:xfrm>
          <a:off x="1691680" y="5445224"/>
          <a:ext cx="587851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31" name="Equation" r:id="rId11" imgW="3365280" imgH="457200" progId="Equation.DSMT4">
                  <p:embed/>
                </p:oleObj>
              </mc:Choice>
              <mc:Fallback>
                <p:oleObj name="Equation" r:id="rId11" imgW="33652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5445224"/>
                        <a:ext cx="5878512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654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685310" cy="365125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4" y="404664"/>
            <a:ext cx="4103960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latin typeface="Arial" charset="0"/>
              </a:rPr>
              <a:t>Quark 3-body force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5" name="Text Box 7"/>
          <p:cNvSpPr txBox="1">
            <a:spLocks noChangeArrowheads="1"/>
          </p:cNvSpPr>
          <p:nvPr/>
        </p:nvSpPr>
        <p:spPr bwMode="auto">
          <a:xfrm>
            <a:off x="539552" y="2420888"/>
            <a:ext cx="2088232" cy="33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Two types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7812360" y="1844824"/>
            <a:ext cx="115212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539552" y="3140968"/>
            <a:ext cx="4620544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  - Note, related to 2 Casimir  </a:t>
            </a:r>
          </a:p>
        </p:txBody>
      </p:sp>
      <p:graphicFrame>
        <p:nvGraphicFramePr>
          <p:cNvPr id="1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4539285"/>
              </p:ext>
            </p:extLst>
          </p:nvPr>
        </p:nvGraphicFramePr>
        <p:xfrm>
          <a:off x="713556" y="958602"/>
          <a:ext cx="7962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64" name="Equation" r:id="rId3" imgW="4559040" imgH="507960" progId="Equation.DSMT4">
                  <p:embed/>
                </p:oleObj>
              </mc:Choice>
              <mc:Fallback>
                <p:oleObj name="Equation" r:id="rId3" imgW="45590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556" y="958602"/>
                        <a:ext cx="79629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360883"/>
              </p:ext>
            </p:extLst>
          </p:nvPr>
        </p:nvGraphicFramePr>
        <p:xfrm>
          <a:off x="2339752" y="2384227"/>
          <a:ext cx="5398898" cy="540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65" name="Equation" r:id="rId5" imgW="3555720" imgH="355320" progId="Equation.DSMT4">
                  <p:embed/>
                </p:oleObj>
              </mc:Choice>
              <mc:Fallback>
                <p:oleObj name="Equation" r:id="rId5" imgW="355572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384227"/>
                        <a:ext cx="5398898" cy="54071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889722"/>
              </p:ext>
            </p:extLst>
          </p:nvPr>
        </p:nvGraphicFramePr>
        <p:xfrm>
          <a:off x="2034483" y="3571105"/>
          <a:ext cx="6266529" cy="656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66" name="Equation" r:id="rId7" imgW="4127400" imgH="431640" progId="Equation.DSMT4">
                  <p:embed/>
                </p:oleObj>
              </mc:Choice>
              <mc:Fallback>
                <p:oleObj name="Equation" r:id="rId7" imgW="41274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483" y="3571105"/>
                        <a:ext cx="6266529" cy="65658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23528" y="4725144"/>
            <a:ext cx="8688488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rgbClr val="002060"/>
                </a:solidFill>
                <a:latin typeface="Arial" charset="0"/>
                <a:sym typeface="Wingdings" panose="05000000000000000000" pitchFamily="2" charset="2"/>
              </a:rPr>
              <a:t> 3-quark interaction are additive: For color singlet state composed of </a:t>
            </a:r>
            <a:r>
              <a:rPr kumimoji="1" lang="en-US" altLang="ko-KR" sz="1600" i="1" dirty="0" err="1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N</a:t>
            </a:r>
            <a:r>
              <a:rPr kumimoji="1" lang="en-US" altLang="ko-KR" sz="1600" i="1" baseline="-25000" dirty="0" err="1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Total</a:t>
            </a:r>
            <a:r>
              <a:rPr kumimoji="1" lang="en-US" altLang="ko-KR" sz="1600" i="1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=N</a:t>
            </a:r>
            <a:r>
              <a:rPr kumimoji="1" lang="en-US" altLang="ko-KR" sz="1600" i="1" baseline="-25000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B1</a:t>
            </a:r>
            <a:r>
              <a:rPr kumimoji="1" lang="en-US" altLang="ko-KR" sz="1600" i="1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+N</a:t>
            </a:r>
            <a:r>
              <a:rPr kumimoji="1" lang="en-US" altLang="ko-KR" sz="1600" i="1" baseline="-25000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B2 </a:t>
            </a:r>
            <a:r>
              <a:rPr kumimoji="1" lang="en-US" altLang="ko-KR" sz="1600" i="1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quarks</a:t>
            </a:r>
            <a:endParaRPr kumimoji="1" lang="en-US" altLang="ko-KR" sz="1600" i="1" baseline="-25000" dirty="0" smtClean="0">
              <a:solidFill>
                <a:srgbClr val="002060"/>
              </a:solidFill>
              <a:latin typeface="Arial" charset="0"/>
              <a:sym typeface="Wingdings" pitchFamily="2" charset="2"/>
            </a:endParaRPr>
          </a:p>
        </p:txBody>
      </p:sp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662449"/>
              </p:ext>
            </p:extLst>
          </p:nvPr>
        </p:nvGraphicFramePr>
        <p:xfrm>
          <a:off x="2195736" y="5553670"/>
          <a:ext cx="4059237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67" name="Equation" r:id="rId9" imgW="2323800" imgH="431640" progId="Equation.DSMT4">
                  <p:embed/>
                </p:oleObj>
              </mc:Choice>
              <mc:Fallback>
                <p:oleObj name="Equation" r:id="rId9" imgW="23238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553670"/>
                        <a:ext cx="4059237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535907"/>
              </p:ext>
            </p:extLst>
          </p:nvPr>
        </p:nvGraphicFramePr>
        <p:xfrm>
          <a:off x="2195736" y="5157192"/>
          <a:ext cx="11541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68" name="Equation" r:id="rId11" imgW="660240" imgH="241200" progId="Equation.DSMT4">
                  <p:embed/>
                </p:oleObj>
              </mc:Choice>
              <mc:Fallback>
                <p:oleObj name="Equation" r:id="rId11" imgW="6602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157192"/>
                        <a:ext cx="1154113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051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685310" cy="365125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4" y="260648"/>
            <a:ext cx="4103960" cy="36304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latin typeface="Arial" charset="0"/>
              </a:rPr>
              <a:t>Color spin interaction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5" name="Text Box 7"/>
          <p:cNvSpPr txBox="1">
            <a:spLocks noChangeArrowheads="1"/>
          </p:cNvSpPr>
          <p:nvPr/>
        </p:nvSpPr>
        <p:spPr bwMode="auto">
          <a:xfrm>
            <a:off x="335276" y="2276872"/>
            <a:ext cx="8005898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 Color-spin interaction for quark-quark  and quark antiquark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5436096" y="1772816"/>
            <a:ext cx="156000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869530" y="2635655"/>
                <a:ext cx="2150717" cy="7035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dirty="0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altLang="ko-KR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altLang="ko-KR" b="0" i="0" dirty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 altLang="ko-KR" dirty="0">
                                  <a:latin typeface="Symbol" panose="05050102010706020507" pitchFamily="18" charset="2"/>
                                </a:rPr>
                                <m:t>l</m:t>
                              </m:r>
                            </m:e>
                            <m:sub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altLang="ko-KR" dirty="0">
                                  <a:latin typeface="Symbol" panose="05050102010706020507" pitchFamily="18" charset="2"/>
                                </a:rPr>
                                <m:t>l</m:t>
                              </m:r>
                            </m:e>
                            <m:sub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bSup>
                          <m: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Sup>
                            <m:sSubSupPr>
                              <m:ctrlP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altLang="ko-KR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 altLang="ko-KR" b="0" i="0" dirty="0" smtClean="0">
                                  <a:latin typeface="Symbol" panose="05050102010706020507" pitchFamily="18" charset="2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altLang="ko-KR" b="0" i="0" dirty="0" smtClean="0">
                                  <a:latin typeface="Symbol" panose="05050102010706020507" pitchFamily="18" charset="2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bSup>
                          <m: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ko-KR" altLang="en-US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9530" y="2635655"/>
                <a:ext cx="2150717" cy="70352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416313"/>
              </p:ext>
            </p:extLst>
          </p:nvPr>
        </p:nvGraphicFramePr>
        <p:xfrm>
          <a:off x="1872203" y="3991809"/>
          <a:ext cx="4932045" cy="1516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093"/>
                <a:gridCol w="515744"/>
                <a:gridCol w="515744"/>
                <a:gridCol w="515744"/>
                <a:gridCol w="515744"/>
                <a:gridCol w="515744"/>
                <a:gridCol w="515744"/>
                <a:gridCol w="515744"/>
                <a:gridCol w="515744"/>
              </a:tblGrid>
              <a:tr h="3330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 </a:t>
                      </a:r>
                      <a:r>
                        <a:rPr kumimoji="0" lang="en-US" altLang="ko-KR" sz="16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qq</a:t>
                      </a:r>
                      <a:endParaRPr kumimoji="0" lang="ko-KR" altLang="en-US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i="1" dirty="0">
                        <a:solidFill>
                          <a:schemeClr val="bg1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err="1" smtClean="0">
                          <a:solidFill>
                            <a:schemeClr val="bg1"/>
                          </a:solidFill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qq</a:t>
                      </a:r>
                      <a:endParaRPr lang="ko-KR" altLang="en-US" sz="1600" i="1" dirty="0">
                        <a:solidFill>
                          <a:schemeClr val="bg1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i="1" dirty="0">
                        <a:solidFill>
                          <a:schemeClr val="bg1"/>
                        </a:solidFill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solidFill>
                            <a:schemeClr val="tx2"/>
                          </a:solidFill>
                        </a:rPr>
                        <a:t>Color</a:t>
                      </a:r>
                      <a:endParaRPr lang="ko-KR" altLang="en-US" sz="1200" baseline="-25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A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A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2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solidFill>
                            <a:schemeClr val="tx2"/>
                          </a:solidFill>
                        </a:rPr>
                        <a:t>Flavor</a:t>
                      </a:r>
                      <a:endParaRPr lang="ko-KR" altLang="en-US" sz="1200" baseline="-25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A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A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20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aseline="0" dirty="0" smtClean="0">
                          <a:solidFill>
                            <a:schemeClr val="tx2"/>
                          </a:solidFill>
                        </a:rPr>
                        <a:t>Spin</a:t>
                      </a:r>
                      <a:endParaRPr lang="ko-KR" altLang="en-US" sz="1200" baseline="-25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A(1)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S(3)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S(3)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A(1)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0277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i="1" dirty="0" smtClean="0">
                          <a:solidFill>
                            <a:schemeClr val="tx2"/>
                          </a:solidFill>
                        </a:rPr>
                        <a:t>K</a:t>
                      </a:r>
                      <a:endParaRPr lang="ko-KR" altLang="en-US" sz="1400" i="1" baseline="-25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-8</a:t>
                      </a:r>
                      <a:endParaRPr lang="ko-KR" altLang="en-US" sz="120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-4/3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8/3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-16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16/3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2"/>
                          </a:solidFill>
                        </a:rPr>
                        <a:t>-2/3</a:t>
                      </a:r>
                      <a:endParaRPr lang="ko-KR" alt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1971872" y="3501008"/>
            <a:ext cx="4620544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  </a:t>
            </a:r>
            <a:r>
              <a:rPr kumimoji="1" lang="en-US" altLang="ko-KR" sz="1600" dirty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 </a:t>
            </a:r>
            <a:r>
              <a:rPr kumimoji="1" lang="en-US" altLang="ko-KR" sz="1600" dirty="0" smtClean="0">
                <a:solidFill>
                  <a:srgbClr val="002060"/>
                </a:solidFill>
                <a:latin typeface="Arial" charset="0"/>
                <a:sym typeface="Wingdings" pitchFamily="2" charset="2"/>
              </a:rPr>
              <a:t>           quark-quark     and        quark-antiquark</a:t>
            </a:r>
          </a:p>
        </p:txBody>
      </p:sp>
      <p:cxnSp>
        <p:nvCxnSpPr>
          <p:cNvPr id="38" name="직선 연결선 37"/>
          <p:cNvCxnSpPr/>
          <p:nvPr/>
        </p:nvCxnSpPr>
        <p:spPr>
          <a:xfrm>
            <a:off x="5654236" y="4067897"/>
            <a:ext cx="18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324765"/>
              </p:ext>
            </p:extLst>
          </p:nvPr>
        </p:nvGraphicFramePr>
        <p:xfrm>
          <a:off x="713556" y="814586"/>
          <a:ext cx="7962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94" name="Equation" r:id="rId4" imgW="4559040" imgH="507960" progId="Equation.DSMT4">
                  <p:embed/>
                </p:oleObj>
              </mc:Choice>
              <mc:Fallback>
                <p:oleObj name="Equation" r:id="rId4" imgW="45590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556" y="814586"/>
                        <a:ext cx="79629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37"/>
          <p:cNvSpPr>
            <a:spLocks noChangeArrowheads="1"/>
          </p:cNvSpPr>
          <p:nvPr/>
        </p:nvSpPr>
        <p:spPr bwMode="auto">
          <a:xfrm>
            <a:off x="2542858" y="5877272"/>
            <a:ext cx="877014" cy="58076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15" name="Oval 44"/>
          <p:cNvSpPr>
            <a:spLocks noChangeArrowheads="1"/>
          </p:cNvSpPr>
          <p:nvPr/>
        </p:nvSpPr>
        <p:spPr bwMode="auto">
          <a:xfrm>
            <a:off x="2667763" y="6016357"/>
            <a:ext cx="287338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>
                <a:ea typeface="굴림" pitchFamily="50" charset="-127"/>
              </a:rPr>
              <a:t>u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17" name="Oval 47"/>
          <p:cNvSpPr>
            <a:spLocks noChangeArrowheads="1"/>
          </p:cNvSpPr>
          <p:nvPr/>
        </p:nvSpPr>
        <p:spPr bwMode="auto">
          <a:xfrm>
            <a:off x="3043817" y="6016357"/>
            <a:ext cx="287338" cy="303212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>
                <a:ea typeface="굴림" pitchFamily="50" charset="-127"/>
              </a:rPr>
              <a:t>d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" name="아래쪽 화살표 2"/>
          <p:cNvSpPr/>
          <p:nvPr/>
        </p:nvSpPr>
        <p:spPr>
          <a:xfrm>
            <a:off x="2955101" y="5669884"/>
            <a:ext cx="72008" cy="144016"/>
          </a:xfrm>
          <a:prstGeom prst="downArrow">
            <a:avLst/>
          </a:prstGeom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Oval 37"/>
          <p:cNvSpPr>
            <a:spLocks noChangeArrowheads="1"/>
          </p:cNvSpPr>
          <p:nvPr/>
        </p:nvSpPr>
        <p:spPr bwMode="auto">
          <a:xfrm>
            <a:off x="4572000" y="5872574"/>
            <a:ext cx="877014" cy="58076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20" name="Oval 44"/>
          <p:cNvSpPr>
            <a:spLocks noChangeArrowheads="1"/>
          </p:cNvSpPr>
          <p:nvPr/>
        </p:nvSpPr>
        <p:spPr bwMode="auto">
          <a:xfrm>
            <a:off x="4696905" y="6011659"/>
            <a:ext cx="287338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>
                <a:ea typeface="굴림" pitchFamily="50" charset="-127"/>
              </a:rPr>
              <a:t>u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072959" y="6011659"/>
            <a:ext cx="287338" cy="303212"/>
          </a:xfrm>
          <a:prstGeom prst="ellipse">
            <a:avLst/>
          </a:prstGeom>
          <a:noFill/>
          <a:ln w="15875" algn="ctr">
            <a:solidFill>
              <a:srgbClr val="00B0F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>
                <a:ea typeface="굴림" pitchFamily="50" charset="-127"/>
              </a:rPr>
              <a:t>d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22" name="아래쪽 화살표 21"/>
          <p:cNvSpPr/>
          <p:nvPr/>
        </p:nvSpPr>
        <p:spPr>
          <a:xfrm>
            <a:off x="4984243" y="5665186"/>
            <a:ext cx="72008" cy="144016"/>
          </a:xfrm>
          <a:prstGeom prst="downArrow">
            <a:avLst/>
          </a:prstGeom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842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4" y="260647"/>
            <a:ext cx="5112568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Color spin interaction  - General remarks  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12333" y="301946"/>
                <a:ext cx="2262927" cy="3187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b="0" i="1" dirty="0" smtClean="0"/>
                  <a:t>K</a:t>
                </a:r>
                <a:r>
                  <a:rPr lang="en-US" altLang="ko-KR" b="0" dirty="0" smtClean="0"/>
                  <a:t>=</a:t>
                </a:r>
                <a14:m>
                  <m:oMath xmlns:m="http://schemas.openxmlformats.org/officeDocument/2006/math"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ko-KR" altLang="en-US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2333" y="301946"/>
                <a:ext cx="2262927" cy="318742"/>
              </a:xfrm>
              <a:prstGeom prst="rect">
                <a:avLst/>
              </a:prstGeom>
              <a:blipFill rotWithShape="0">
                <a:blip r:embed="rId2"/>
                <a:stretch>
                  <a:fillRect l="-6469" t="-151923" r="-4582" b="-22115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0" y="833174"/>
            <a:ext cx="2978572" cy="363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>
                <a:solidFill>
                  <a:srgbClr val="FF0000"/>
                </a:solidFill>
                <a:latin typeface="Arial" charset="0"/>
              </a:rPr>
              <a:t>1</a:t>
            </a:r>
            <a:r>
              <a:rPr kumimoji="1" lang="en-US" altLang="ko-KR" dirty="0" smtClean="0">
                <a:solidFill>
                  <a:srgbClr val="FF0000"/>
                </a:solidFill>
                <a:latin typeface="Arial" charset="0"/>
              </a:rPr>
              <a:t>) Part of a larger group</a:t>
            </a:r>
            <a:endParaRPr kumimoji="1" lang="en-US" altLang="ko-KR" dirty="0">
              <a:solidFill>
                <a:srgbClr val="FF0000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Box 27"/>
              <p:cNvSpPr txBox="1">
                <a:spLocks noChangeArrowheads="1"/>
              </p:cNvSpPr>
              <p:nvPr/>
            </p:nvSpPr>
            <p:spPr bwMode="auto">
              <a:xfrm>
                <a:off x="166812" y="1268760"/>
                <a:ext cx="8857232" cy="44989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457200" indent="-457200">
                  <a:spcBef>
                    <a:spcPct val="50000"/>
                  </a:spcBef>
                </a:pPr>
                <a:r>
                  <a:rPr lang="en-US" altLang="ko-KR" sz="1600" dirty="0" smtClean="0">
                    <a:latin typeface="Verdana" pitchFamily="34" charset="0"/>
                  </a:rPr>
                  <a:t>- Color: SU(3)  and 8 generators</a:t>
                </a:r>
                <a14:m>
                  <m:oMath xmlns:m="http://schemas.openxmlformats.org/officeDocument/2006/math">
                    <m:r>
                      <a:rPr lang="en-US" altLang="ko-KR" sz="1600" b="0" i="0" dirty="0" smtClean="0">
                        <a:latin typeface="Cambria Math" panose="02040503050406030204" pitchFamily="18" charset="0"/>
                      </a:rPr>
                      <m:t>     </m:t>
                    </m:r>
                    <m:sSubSup>
                      <m:sSubSup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altLang="ko-KR" sz="1600" dirty="0">
                            <a:latin typeface="Symbol" panose="05050102010706020507" pitchFamily="18" charset="2"/>
                          </a:rPr>
                          <m:t>l</m:t>
                        </m:r>
                      </m:e>
                      <m:sub/>
                      <m:sup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bSup>
                  </m:oMath>
                </a14:m>
                <a:endParaRPr lang="en-US" altLang="ko-KR" sz="1600" dirty="0" smtClean="0">
                  <a:latin typeface="Verdana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</a:pPr>
                <a:endParaRPr lang="en-US" altLang="ko-KR" sz="1600" dirty="0" smtClean="0">
                  <a:latin typeface="Verdana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en-US" altLang="ko-KR" sz="1600" dirty="0" smtClean="0">
                    <a:latin typeface="Verdana" pitchFamily="34" charset="0"/>
                  </a:rPr>
                  <a:t>- Spin:  SU(2) and 3 generators </a:t>
                </a:r>
                <a14:m>
                  <m:oMath xmlns:m="http://schemas.openxmlformats.org/officeDocument/2006/math">
                    <m:r>
                      <a:rPr lang="en-US" altLang="ko-KR" sz="1600" dirty="0" smtClean="0">
                        <a:latin typeface="Cambria Math" panose="02040503050406030204" pitchFamily="18" charset="0"/>
                      </a:rPr>
                      <m:t>     </m:t>
                    </m:r>
                    <m:sSubSup>
                      <m:sSubSup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altLang="ko-KR" sz="1600" b="0" i="0" dirty="0" smtClean="0">
                            <a:latin typeface="Symbol" panose="05050102010706020507" pitchFamily="18" charset="2"/>
                          </a:rPr>
                          <m:t>s</m:t>
                        </m:r>
                      </m:e>
                      <m:sub/>
                      <m:sup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</m:oMath>
                </a14:m>
                <a:r>
                  <a:rPr lang="en-US" altLang="ko-KR" sz="1600" dirty="0" smtClean="0">
                    <a:latin typeface="Verdana" pitchFamily="34" charset="0"/>
                  </a:rPr>
                  <a:t>  </a:t>
                </a:r>
              </a:p>
              <a:p>
                <a:pPr marL="457200" indent="-457200">
                  <a:spcBef>
                    <a:spcPct val="50000"/>
                  </a:spcBef>
                </a:pPr>
                <a:endParaRPr lang="en-US" altLang="ko-KR" sz="1600" dirty="0" smtClean="0">
                  <a:latin typeface="Verdana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en-US" altLang="ko-KR" sz="1600" dirty="0" smtClean="0">
                    <a:latin typeface="Verdana" pitchFamily="34" charset="0"/>
                  </a:rPr>
                  <a:t>- SU(6) generator: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altLang="ko-KR" sz="1600" dirty="0">
                            <a:latin typeface="Symbol" panose="05050102010706020507" pitchFamily="18" charset="2"/>
                          </a:rPr>
                          <m:t>l</m:t>
                        </m:r>
                      </m:e>
                      <m:sub/>
                      <m:sup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bSup>
                    <m:r>
                      <a:rPr lang="en-US" altLang="ko-KR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Sup>
                      <m:sSubSup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altLang="ko-KR" sz="1600" dirty="0">
                            <a:latin typeface="Symbol" panose="05050102010706020507" pitchFamily="18" charset="2"/>
                          </a:rPr>
                          <m:t>s</m:t>
                        </m:r>
                      </m:e>
                      <m:sub/>
                      <m:sup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altLang="ko-KR" sz="16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1600" dirty="0" smtClean="0">
                    <a:latin typeface="Verdana" pitchFamily="34" charset="0"/>
                  </a:rPr>
                  <a:t> (24)  +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altLang="ko-KR" sz="1600" dirty="0">
                            <a:latin typeface="Symbol" panose="05050102010706020507" pitchFamily="18" charset="2"/>
                          </a:rPr>
                          <m:t>l</m:t>
                        </m:r>
                      </m:e>
                      <m:sub/>
                      <m:sup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bSup>
                    <m:r>
                      <a:rPr lang="en-US" altLang="ko-KR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ko-KR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1600" dirty="0">
                    <a:latin typeface="Verdana" pitchFamily="34" charset="0"/>
                  </a:rPr>
                  <a:t> </a:t>
                </a:r>
                <a:r>
                  <a:rPr lang="en-US" altLang="ko-KR" sz="1600" dirty="0" smtClean="0">
                    <a:latin typeface="Verdana" pitchFamily="34" charset="0"/>
                  </a:rPr>
                  <a:t>(</a:t>
                </a:r>
                <a:r>
                  <a:rPr lang="en-US" altLang="ko-KR" sz="1600" dirty="0">
                    <a:latin typeface="Verdana" pitchFamily="34" charset="0"/>
                  </a:rPr>
                  <a:t>8</a:t>
                </a:r>
                <a:r>
                  <a:rPr lang="en-US" altLang="ko-KR" sz="1600" dirty="0" smtClean="0">
                    <a:latin typeface="Verdana" pitchFamily="34" charset="0"/>
                  </a:rPr>
                  <a:t>)  + </a:t>
                </a:r>
                <a14:m>
                  <m:oMath xmlns:m="http://schemas.openxmlformats.org/officeDocument/2006/math">
                    <m:r>
                      <a:rPr lang="en-US" altLang="ko-KR" sz="16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altLang="ko-KR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Sup>
                      <m:sSubSup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altLang="ko-KR" sz="1600" dirty="0">
                            <a:latin typeface="Symbol" panose="05050102010706020507" pitchFamily="18" charset="2"/>
                          </a:rPr>
                          <m:t>s</m:t>
                        </m:r>
                      </m:e>
                      <m:sub/>
                      <m:sup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1600" dirty="0">
                    <a:latin typeface="Verdana" pitchFamily="34" charset="0"/>
                  </a:rPr>
                  <a:t> </a:t>
                </a:r>
                <a:r>
                  <a:rPr lang="en-US" altLang="ko-KR" sz="1600" dirty="0" smtClean="0">
                    <a:latin typeface="Verdana" pitchFamily="34" charset="0"/>
                  </a:rPr>
                  <a:t>(</a:t>
                </a:r>
                <a:r>
                  <a:rPr lang="en-US" altLang="ko-KR" sz="1600" dirty="0">
                    <a:latin typeface="Verdana" pitchFamily="34" charset="0"/>
                  </a:rPr>
                  <a:t>3</a:t>
                </a:r>
                <a:r>
                  <a:rPr lang="en-US" altLang="ko-KR" sz="1600" dirty="0" smtClean="0">
                    <a:latin typeface="Verdana" pitchFamily="34" charset="0"/>
                  </a:rPr>
                  <a:t>) = </a:t>
                </a: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ko-KR" sz="1600" dirty="0" smtClean="0">
                    <a:latin typeface="Verdana" pitchFamily="34" charset="0"/>
                  </a:rPr>
                  <a:t>    (35 generators) </a:t>
                </a:r>
                <a:endParaRPr lang="en-US" altLang="ko-KR" sz="1600" dirty="0">
                  <a:latin typeface="Verdana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en-US" altLang="ko-KR" sz="1600" dirty="0" smtClean="0">
                    <a:latin typeface="Verdana" pitchFamily="34" charset="0"/>
                  </a:rPr>
                  <a:t>    Therefore SU(6) Casmir of </a:t>
                </a:r>
                <a:r>
                  <a:rPr lang="en-US" altLang="ko-KR" sz="1600" i="1" dirty="0" smtClean="0">
                    <a:latin typeface="Verdana" pitchFamily="34" charset="0"/>
                  </a:rPr>
                  <a:t>N</a:t>
                </a:r>
                <a:r>
                  <a:rPr lang="en-US" altLang="ko-KR" sz="1600" dirty="0" smtClean="0">
                    <a:latin typeface="Verdana" pitchFamily="34" charset="0"/>
                  </a:rPr>
                  <a:t> quarks   </a:t>
                </a:r>
                <a14:m>
                  <m:oMath xmlns:m="http://schemas.openxmlformats.org/officeDocument/2006/math">
                    <m:r>
                      <a:rPr lang="en-US" altLang="ko-KR" sz="16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ctrlPr>
                              <a:rPr lang="en-US" altLang="ko-KR" sz="16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altLang="ko-KR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+…</m:t>
                                </m:r>
                                <m:sSub>
                                  <m:sSubPr>
                                    <m:ctrlP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=2 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altLang="ko-KR" sz="16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ko-KR" sz="16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nary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nary>
                        <m:sSubSup>
                          <m:sSubSupPr>
                            <m:ctrlPr>
                              <a:rPr lang="en-US" altLang="ko-KR" sz="16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) </m:t>
                        </m:r>
                      </m:e>
                      <m:sup/>
                    </m:sSup>
                  </m:oMath>
                </a14:m>
                <a:endParaRPr lang="en-US" altLang="ko-KR" sz="1600" dirty="0" smtClean="0">
                  <a:latin typeface="Verdana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en-US" altLang="ko-KR" sz="1600" dirty="0">
                    <a:latin typeface="Verdana" pitchFamily="34" charset="0"/>
                  </a:rPr>
                  <a:t> </a:t>
                </a:r>
                <a:r>
                  <a:rPr lang="en-US" altLang="ko-KR" sz="1600" dirty="0" smtClean="0">
                    <a:latin typeface="Verdana" pitchFamily="34" charset="0"/>
                  </a:rPr>
                  <a:t>                          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ko-KR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ko-KR" sz="16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altLang="ko-KR" sz="1600" dirty="0" smtClean="0">
                    <a:latin typeface="Verdana" pitchFamily="34" charset="0"/>
                  </a:rPr>
                  <a:t>  and      </a:t>
                </a:r>
                <a14:m>
                  <m:oMath xmlns:m="http://schemas.openxmlformats.org/officeDocument/2006/math">
                    <m:r>
                      <a:rPr lang="en-US" altLang="ko-KR" sz="1600" i="1">
                        <a:latin typeface="Cambria Math" panose="02040503050406030204" pitchFamily="18" charset="0"/>
                      </a:rPr>
                      <m:t>2 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sz="1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ko-K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ko-KR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ko-K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ko-KR" sz="16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ko-KR" sz="1600" dirty="0" smtClean="0">
                    <a:latin typeface="Verdana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ko-KR" sz="1600" i="1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sz="1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ko-KR" sz="1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sSub>
                          <m:sSubPr>
                            <m:ctrlPr>
                              <a:rPr lang="en-US" altLang="ko-K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ko-KR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altLang="ko-KR" sz="1600" dirty="0">
                                    <a:latin typeface="Symbol" panose="05050102010706020507" pitchFamily="18" charset="2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a:rPr lang="en-US" altLang="ko-KR" sz="1600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altLang="ko-KR" sz="1600" dirty="0"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sz="16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nary>
                    <m:f>
                      <m:fPr>
                        <m:ctrlPr>
                          <a:rPr lang="en-US" altLang="ko-KR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ko-KR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altLang="ko-K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ko-K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altLang="ko-KR" sz="1600" b="0" i="0" dirty="0" smtClean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altLang="ko-KR" sz="1600" b="0" i="0" dirty="0" smtClean="0">
                            <a:latin typeface="Symbol" panose="05050102010706020507" pitchFamily="18" charset="2"/>
                          </a:rPr>
                          <m:t>l</m:t>
                        </m:r>
                      </m:e>
                      <m:sub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ko-KR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altLang="ko-K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ko-K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altLang="ko-KR" sz="1600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sz="1600" b="0" i="0" dirty="0" smtClean="0">
                                <a:latin typeface="Symbol" panose="05050102010706020507" pitchFamily="18" charset="2"/>
                              </a:rPr>
                              <m:t>ls</m:t>
                            </m:r>
                            <m:r>
                              <m:rPr>
                                <m:nor/>
                              </m:rPr>
                              <a:rPr lang="en-US" altLang="ko-KR" sz="1600" b="0" i="0" dirty="0" smtClean="0">
                                <a:latin typeface="Symbol" panose="05050102010706020507" pitchFamily="18" charset="2"/>
                              </a:rPr>
                              <m:t>)</m:t>
                            </m:r>
                          </m:e>
                          <m:sub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altLang="ko-KR" sz="1600" b="0" i="0" dirty="0" smtClean="0">
                            <a:latin typeface="Symbol" panose="05050102010706020507" pitchFamily="18" charset="2"/>
                          </a:rPr>
                          <m:t>ls</m:t>
                        </m:r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altLang="ko-KR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ko-KR" sz="1600" dirty="0" smtClean="0">
                    <a:latin typeface="Verdana" pitchFamily="34" charset="0"/>
                  </a:rPr>
                  <a:t>)</a:t>
                </a:r>
              </a:p>
              <a:p>
                <a:pPr marL="457200" indent="-457200">
                  <a:spcBef>
                    <a:spcPct val="50000"/>
                  </a:spcBef>
                </a:pPr>
                <a:endParaRPr lang="en-US" altLang="ko-KR" sz="1600" dirty="0" smtClean="0">
                  <a:latin typeface="Verdana" pitchFamily="34" charset="0"/>
                  <a:sym typeface="Wingdings" panose="05000000000000000000" pitchFamily="2" charset="2"/>
                </a:endParaRP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en-US" altLang="ko-KR" sz="1600" dirty="0">
                    <a:latin typeface="Verdana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altLang="ko-KR" sz="1600" dirty="0" smtClean="0">
                    <a:latin typeface="Verdana" pitchFamily="34" charset="0"/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sz="1600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sz="1600" dirty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sz="1600" dirty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sz="1600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sz="1600" dirty="0"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sz="1600" dirty="0"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ko-KR" sz="1600" dirty="0" smtClean="0">
                    <a:latin typeface="Verdana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ko-KR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altLang="ko-KR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altLang="ko-KR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altLang="ko-KR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r>
                      <a:rPr lang="en-US" altLang="ko-KR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f>
                      <m:f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altLang="ko-KR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ko-KR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sz="1600" dirty="0"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𝑇𝑜𝑡𝑎𝑙</m:t>
                            </m:r>
                          </m:sub>
                          <m:sup>
                            <m:r>
                              <a:rPr lang="en-US" altLang="ko-KR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altLang="ko-KR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Sup>
                              <m:sSubSupPr>
                                <m:ctrlPr>
                                  <a:rPr lang="en-US" altLang="ko-KR" sz="16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lang="en-US" altLang="ko-KR" sz="1600" dirty="0">
                                    <a:latin typeface="Symbol" panose="05050102010706020507" pitchFamily="18" charset="2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a:rPr lang="en-US" altLang="ko-KR" sz="16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ko-KR" sz="16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d>
                    <m:r>
                      <a:rPr lang="en-US" altLang="ko-KR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ko-KR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ko-KR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en-US" altLang="ko-KR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ko-KR" sz="16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sz="1600" b="0" i="0" dirty="0" smtClean="0"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𝑇𝑜𝑡𝑎𝑙</m:t>
                            </m:r>
                          </m:sub>
                          <m:sup>
                            <m:r>
                              <a:rPr lang="en-US" altLang="ko-KR" sz="16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ko-KR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altLang="ko-KR" sz="16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Sup>
                              <m:sSubSupPr>
                                <m:ctrlPr>
                                  <a:rPr lang="en-US" altLang="ko-KR" sz="16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lang="en-US" altLang="ko-KR" sz="1600" b="0" i="0" dirty="0" smtClean="0">
                                    <a:latin typeface="Symbol" panose="05050102010706020507" pitchFamily="18" charset="2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a:rPr lang="en-US" altLang="ko-KR" sz="16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ko-KR" sz="16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d>
                  </m:oMath>
                </a14:m>
                <a:endParaRPr lang="en-US" altLang="ko-KR" sz="1600" dirty="0" smtClean="0">
                  <a:latin typeface="Verdana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</a:pPr>
                <a:endParaRPr lang="en-US" altLang="ko-KR" sz="1600" dirty="0">
                  <a:latin typeface="Verdana" pitchFamily="34" charset="0"/>
                </a:endParaRP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en-US" altLang="ko-KR" sz="1600" dirty="0" smtClean="0">
                    <a:latin typeface="Verdana" pitchFamily="34" charset="0"/>
                  </a:rPr>
                  <a:t>                                            </a:t>
                </a:r>
                <a:r>
                  <a:rPr lang="en-US" altLang="ko-KR" sz="1400" dirty="0" smtClean="0">
                    <a:latin typeface="Verdana" pitchFamily="34" charset="0"/>
                  </a:rPr>
                  <a:t>total spin–N x(quark spin)  , total color-N x(quark color)      </a:t>
                </a:r>
                <a:endParaRPr lang="en-US" altLang="ko-KR" sz="1400" dirty="0">
                  <a:latin typeface="Verdana" pitchFamily="34" charset="0"/>
                </a:endParaRPr>
              </a:p>
            </p:txBody>
          </p:sp>
        </mc:Choice>
        <mc:Fallback xmlns="">
          <p:sp>
            <p:nvSpPr>
              <p:cNvPr id="37" name="Text 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812" y="1268760"/>
                <a:ext cx="8857232" cy="4498989"/>
              </a:xfrm>
              <a:prstGeom prst="rect">
                <a:avLst/>
              </a:prstGeom>
              <a:blipFill rotWithShape="0">
                <a:blip r:embed="rId3"/>
                <a:stretch>
                  <a:fillRect l="-344" t="-407" r="-1514" b="-40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직선 화살표 연결선 3"/>
          <p:cNvCxnSpPr/>
          <p:nvPr/>
        </p:nvCxnSpPr>
        <p:spPr>
          <a:xfrm>
            <a:off x="4355976" y="5013176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화살표 연결선 5"/>
          <p:cNvCxnSpPr/>
          <p:nvPr/>
        </p:nvCxnSpPr>
        <p:spPr>
          <a:xfrm>
            <a:off x="6300192" y="5013176"/>
            <a:ext cx="72008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8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4" y="260647"/>
            <a:ext cx="5112568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Color spin interaction  - General remarks  II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7"/>
              <p:cNvSpPr txBox="1">
                <a:spLocks noChangeArrowheads="1"/>
              </p:cNvSpPr>
              <p:nvPr/>
            </p:nvSpPr>
            <p:spPr bwMode="auto">
              <a:xfrm>
                <a:off x="-1" y="908720"/>
                <a:ext cx="8325269" cy="5095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5000"/>
                  </a:lnSpc>
                  <a:spcBef>
                    <a:spcPct val="50000"/>
                  </a:spcBef>
                </a:pPr>
                <a:r>
                  <a:rPr kumimoji="1" lang="en-US" altLang="ko-KR" dirty="0" smtClean="0">
                    <a:solidFill>
                      <a:srgbClr val="FF0000"/>
                    </a:solidFill>
                    <a:latin typeface="Arial" charset="0"/>
                  </a:rPr>
                  <a:t>    </a:t>
                </a:r>
                <a:r>
                  <a:rPr lang="en-US" altLang="ko-KR" dirty="0" smtClean="0">
                    <a:solidFill>
                      <a:srgbClr val="FF0000"/>
                    </a:solidFill>
                    <a:latin typeface="Verdana" pitchFamily="34" charset="0"/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ko-KR" dirty="0">
                    <a:solidFill>
                      <a:srgbClr val="FF0000"/>
                    </a:solidFill>
                    <a:latin typeface="Verdana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ko-K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 </m:t>
                    </m:r>
                    <m:sSub>
                      <m:sSubPr>
                        <m:ctrlP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altLang="ko-K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r>
                      <a:rPr lang="en-US" altLang="ko-K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f>
                      <m:fPr>
                        <m:ctrlP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altLang="ko-K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𝑇𝑜𝑡𝑎𝑙</m:t>
                            </m:r>
                          </m:sub>
                          <m:sup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Sup>
                              <m:sSubSupPr>
                                <m:ctrlPr>
                                  <a:rPr lang="en-US" altLang="ko-KR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lang="en-US" altLang="ko-KR" dirty="0">
                                    <a:solidFill>
                                      <a:srgbClr val="FF0000"/>
                                    </a:solidFill>
                                    <a:latin typeface="Symbol" panose="05050102010706020507" pitchFamily="18" charset="2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a:rPr lang="en-US" altLang="ko-KR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ko-KR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d>
                    <m:r>
                      <a:rPr lang="en-US" altLang="ko-KR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𝑇𝑜𝑡𝑎𝑙</m:t>
                            </m:r>
                          </m:sub>
                          <m:sup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Sup>
                              <m:sSubSupPr>
                                <m:ctrlPr>
                                  <a:rPr lang="en-US" altLang="ko-KR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lang="en-US" altLang="ko-KR" dirty="0">
                                    <a:solidFill>
                                      <a:srgbClr val="FF0000"/>
                                    </a:solidFill>
                                    <a:latin typeface="Symbol" panose="05050102010706020507" pitchFamily="18" charset="2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a:rPr lang="en-US" altLang="ko-KR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altLang="ko-KR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d>
                  </m:oMath>
                </a14:m>
                <a:endParaRPr kumimoji="1" lang="en-US" altLang="ko-KR" dirty="0">
                  <a:solidFill>
                    <a:schemeClr val="tx2">
                      <a:lumMod val="75000"/>
                    </a:schemeClr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34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" y="908720"/>
                <a:ext cx="8325269" cy="509563"/>
              </a:xfrm>
              <a:prstGeom prst="rect">
                <a:avLst/>
              </a:prstGeom>
              <a:blipFill rotWithShape="0">
                <a:blip r:embed="rId2"/>
                <a:stretch>
                  <a:fillRect t="-70238" b="-122619"/>
                </a:stretch>
              </a:blipFill>
              <a:ln w="9525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63228" y="1700808"/>
            <a:ext cx="8317018" cy="5770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>
                <a:latin typeface="Arial" charset="0"/>
              </a:rPr>
              <a:t>2</a:t>
            </a:r>
            <a:r>
              <a:rPr kumimoji="1" lang="en-US" altLang="ko-KR" dirty="0" smtClean="0">
                <a:latin typeface="Arial" charset="0"/>
              </a:rPr>
              <a:t>)  Color –flavor-spin wave function should be totally antisymmetric. </a:t>
            </a:r>
            <a:r>
              <a:rPr kumimoji="1" lang="en-US" altLang="ko-KR" sz="1200" dirty="0" smtClean="0">
                <a:latin typeface="Arial" charset="0"/>
              </a:rPr>
              <a:t>(</a:t>
            </a:r>
            <a:r>
              <a:rPr kumimoji="1" lang="en-US" altLang="ko-KR" sz="1200" dirty="0" err="1" smtClean="0">
                <a:latin typeface="Arial" charset="0"/>
              </a:rPr>
              <a:t>Aerts</a:t>
            </a:r>
            <a:r>
              <a:rPr kumimoji="1" lang="en-US" altLang="ko-KR" sz="1200" dirty="0" smtClean="0">
                <a:latin typeface="Arial" charset="0"/>
              </a:rPr>
              <a:t>, Mulders, de Swart  78)</a:t>
            </a:r>
            <a:endParaRPr kumimoji="1" lang="en-US" altLang="ko-KR" sz="1200" dirty="0"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51520" y="2402944"/>
                <a:ext cx="8622810" cy="391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b="0" dirty="0" smtClean="0"/>
                  <a:t>For SU(2) flavor</a:t>
                </a:r>
                <a:r>
                  <a:rPr lang="en-US" altLang="ko-KR" b="0" dirty="0" smtClean="0">
                    <a:solidFill>
                      <a:srgbClr val="FF0000"/>
                    </a:solidFill>
                  </a:rPr>
                  <a:t>:     </a:t>
                </a:r>
                <a14:m>
                  <m:oMath xmlns:m="http://schemas.openxmlformats.org/officeDocument/2006/math">
                    <m:r>
                      <a:rPr lang="en-US" altLang="ko-KR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ko-KR" altLang="en-US" dirty="0">
                  <a:solidFill>
                    <a:srgbClr val="FF0000"/>
                  </a:solidFill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402944"/>
                <a:ext cx="8622810" cy="391967"/>
              </a:xfrm>
              <a:prstGeom prst="rect">
                <a:avLst/>
              </a:prstGeom>
              <a:blipFill rotWithShape="0">
                <a:blip r:embed="rId4"/>
                <a:stretch>
                  <a:fillRect l="-1625" t="-109375" b="-175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51520" y="3054544"/>
                <a:ext cx="8073749" cy="391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b="0" dirty="0" smtClean="0">
                    <a:solidFill>
                      <a:schemeClr val="tx2">
                        <a:lumMod val="75000"/>
                      </a:schemeClr>
                    </a:solidFill>
                  </a:rPr>
                  <a:t>For SU(3) flavor:     </a:t>
                </a:r>
                <a14:m>
                  <m:oMath xmlns:m="http://schemas.openxmlformats.org/officeDocument/2006/math">
                    <m:r>
                      <a:rPr lang="en-US" altLang="ko-KR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−10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sSub>
                      <m:sSub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ko-KR" altLang="en-US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054544"/>
                <a:ext cx="8073749" cy="391967"/>
              </a:xfrm>
              <a:prstGeom prst="rect">
                <a:avLst/>
              </a:prstGeom>
              <a:blipFill rotWithShape="0">
                <a:blip r:embed="rId5"/>
                <a:stretch>
                  <a:fillRect l="-1736" t="-109375" b="-175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48108" y="5822775"/>
                <a:ext cx="8506496" cy="414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b="0" dirty="0" smtClean="0"/>
                  <a:t>For SU(4) flavor</a:t>
                </a:r>
                <a:r>
                  <a:rPr lang="en-US" altLang="ko-KR" b="0" dirty="0" smtClean="0">
                    <a:solidFill>
                      <a:srgbClr val="FF0000"/>
                    </a:solidFill>
                  </a:rPr>
                  <a:t>:     </a:t>
                </a:r>
                <a14:m>
                  <m:oMath xmlns:m="http://schemas.openxmlformats.org/officeDocument/2006/math">
                    <m:r>
                      <a:rPr lang="en-US" altLang="ko-KR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72</m:t>
                            </m:r>
                          </m:num>
                          <m:den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sSubSup>
                      <m:sSubSup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𝑆𝑈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(4)</m:t>
                        </m:r>
                      </m:sup>
                    </m:sSubSup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ko-KR" altLang="en-US" dirty="0">
                  <a:solidFill>
                    <a:srgbClr val="FF0000"/>
                  </a:solidFill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08" y="5822775"/>
                <a:ext cx="8506496" cy="414537"/>
              </a:xfrm>
              <a:prstGeom prst="rect">
                <a:avLst/>
              </a:prstGeom>
              <a:blipFill rotWithShape="0">
                <a:blip r:embed="rId6"/>
                <a:stretch>
                  <a:fillRect l="-1720" t="-100000" b="-16176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직사각형 10"/>
          <p:cNvSpPr/>
          <p:nvPr/>
        </p:nvSpPr>
        <p:spPr>
          <a:xfrm>
            <a:off x="1187624" y="393305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187624" y="4149080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619672" y="393305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403648" y="393305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03648" y="4149080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835696" y="393305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051720" y="393305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2267744" y="393305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오른쪽 중괄호 2"/>
          <p:cNvSpPr/>
          <p:nvPr/>
        </p:nvSpPr>
        <p:spPr>
          <a:xfrm>
            <a:off x="1979712" y="4509120"/>
            <a:ext cx="252028" cy="593575"/>
          </a:xfrm>
          <a:prstGeom prst="rightBrace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오른쪽 중괄호 23"/>
          <p:cNvSpPr/>
          <p:nvPr/>
        </p:nvSpPr>
        <p:spPr>
          <a:xfrm>
            <a:off x="1115616" y="4509120"/>
            <a:ext cx="252028" cy="593575"/>
          </a:xfrm>
          <a:prstGeom prst="rightBrace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971600" y="3933056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971600" y="4149080"/>
            <a:ext cx="21602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00580" y="5084537"/>
                <a:ext cx="74923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b="0" i="1" dirty="0" smtClean="0">
                    <a:solidFill>
                      <a:schemeClr val="tx2">
                        <a:lumMod val="75000"/>
                      </a:schemeClr>
                    </a:solidFill>
                  </a:rPr>
                  <a:t>     q         p       </a:t>
                </a:r>
                <a:r>
                  <a:rPr lang="en-US" altLang="ko-KR" b="0" dirty="0" smtClean="0">
                    <a:solidFill>
                      <a:schemeClr val="tx2">
                        <a:lumMod val="75000"/>
                      </a:schemeClr>
                    </a:solidFill>
                  </a:rPr>
                  <a:t>using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ko-KR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ko-KR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ko-KR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ko-KR" b="0" i="1" dirty="0" smtClean="0">
                    <a:solidFill>
                      <a:schemeClr val="tx2">
                        <a:lumMod val="75000"/>
                      </a:schemeClr>
                    </a:solidFill>
                  </a:rPr>
                  <a:t>  </a:t>
                </a:r>
                <a:r>
                  <a:rPr lang="en-US" altLang="ko-KR" b="0" i="1" dirty="0" smtClean="0">
                    <a:solidFill>
                      <a:schemeClr val="tx2">
                        <a:lumMod val="75000"/>
                      </a:schemeClr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altLang="ko-KR" b="0" i="1" dirty="0" smtClean="0">
                    <a:solidFill>
                      <a:schemeClr val="tx2">
                        <a:lumMod val="75000"/>
                      </a:schemeClr>
                    </a:solidFill>
                  </a:rPr>
                  <a:t> </a:t>
                </a:r>
                <a:r>
                  <a:rPr lang="en-US" altLang="ko-KR" b="0" dirty="0" smtClean="0">
                    <a:solidFill>
                      <a:schemeClr val="tx2">
                        <a:lumMod val="75000"/>
                      </a:schemeClr>
                    </a:solidFill>
                  </a:rPr>
                  <a:t>4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altLang="ko-KR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US" altLang="ko-KR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altLang="ko-KR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+6)/3</m:t>
                        </m:r>
                      </m:e>
                    </m:d>
                  </m:oMath>
                </a14:m>
                <a:endParaRPr lang="ko-KR" altLang="en-US" i="1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80" y="5084537"/>
                <a:ext cx="7492372" cy="276999"/>
              </a:xfrm>
              <a:prstGeom prst="rect">
                <a:avLst/>
              </a:prstGeom>
              <a:blipFill rotWithShape="0">
                <a:blip r:embed="rId7"/>
                <a:stretch>
                  <a:fillRect t="-28261" b="-5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21737" y="3901129"/>
                <a:ext cx="3523337" cy="391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b="0" dirty="0" smtClean="0">
                    <a:solidFill>
                      <a:schemeClr val="tx2">
                        <a:lumMod val="75000"/>
                      </a:schemeClr>
                    </a:solidFill>
                  </a:rPr>
                  <a:t>4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altLang="ko-KR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d>
                      <m:dPr>
                        <m:ctrlP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ko-KR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altLang="ko-KR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ko-KR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altLang="ko-KR" b="0" i="1" smtClean="0">
                                <a:solidFill>
                                  <a:schemeClr val="tx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𝑞𝑝</m:t>
                        </m:r>
                      </m:e>
                    </m:d>
                  </m:oMath>
                </a14:m>
                <a:r>
                  <a:rPr lang="en-US" altLang="ko-KR" b="0" i="1" dirty="0" smtClean="0">
                    <a:solidFill>
                      <a:schemeClr val="tx2">
                        <a:lumMod val="75000"/>
                      </a:schemeClr>
                    </a:solidFill>
                  </a:rPr>
                  <a:t>  </a:t>
                </a:r>
                <a:endParaRPr lang="ko-KR" altLang="en-US" i="1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737" y="3901129"/>
                <a:ext cx="3523337" cy="391967"/>
              </a:xfrm>
              <a:prstGeom prst="rect">
                <a:avLst/>
              </a:prstGeom>
              <a:blipFill rotWithShape="0">
                <a:blip r:embed="rId8"/>
                <a:stretch>
                  <a:fillRect l="-4152" t="-7813" b="-1875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직사각형 3"/>
          <p:cNvSpPr/>
          <p:nvPr/>
        </p:nvSpPr>
        <p:spPr>
          <a:xfrm>
            <a:off x="614088" y="3671693"/>
            <a:ext cx="7846344" cy="189558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69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31" name="Object 11"/>
          <p:cNvGraphicFramePr>
            <a:graphicFrameLocks noChangeAspect="1"/>
          </p:cNvGraphicFramePr>
          <p:nvPr/>
        </p:nvGraphicFramePr>
        <p:xfrm>
          <a:off x="0" y="0"/>
          <a:ext cx="9144000" cy="692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25" name="Image" r:id="rId3" imgW="8857143" imgH="2409524" progId="">
                  <p:embed/>
                </p:oleObj>
              </mc:Choice>
              <mc:Fallback>
                <p:oleObj name="Image" r:id="rId3" imgW="8857143" imgH="240952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314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926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250825" y="115888"/>
            <a:ext cx="8642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b="1" i="1" dirty="0" smtClean="0">
                <a:solidFill>
                  <a:schemeClr val="bg1"/>
                </a:solidFill>
                <a:latin typeface="Verdana" pitchFamily="34" charset="0"/>
              </a:rPr>
              <a:t>Short distance energy is dominated by color-spin interaction</a:t>
            </a:r>
            <a:endParaRPr lang="en-US" altLang="ko-KR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51" name="Object 7"/>
          <p:cNvGraphicFramePr>
            <a:graphicFrameLocks noChangeAspect="1"/>
          </p:cNvGraphicFramePr>
          <p:nvPr>
            <p:extLst/>
          </p:nvPr>
        </p:nvGraphicFramePr>
        <p:xfrm>
          <a:off x="713556" y="836712"/>
          <a:ext cx="7962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26" name="Equation" r:id="rId5" imgW="4559040" imgH="507960" progId="Equation.DSMT4">
                  <p:embed/>
                </p:oleObj>
              </mc:Choice>
              <mc:Fallback>
                <p:oleObj name="Equation" r:id="rId5" imgW="45590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556" y="836712"/>
                        <a:ext cx="79629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Oval 37"/>
          <p:cNvSpPr>
            <a:spLocks noChangeArrowheads="1"/>
          </p:cNvSpPr>
          <p:nvPr/>
        </p:nvSpPr>
        <p:spPr bwMode="auto">
          <a:xfrm>
            <a:off x="3275856" y="3147352"/>
            <a:ext cx="877014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33" name="Oval 44"/>
          <p:cNvSpPr>
            <a:spLocks noChangeArrowheads="1"/>
          </p:cNvSpPr>
          <p:nvPr/>
        </p:nvSpPr>
        <p:spPr bwMode="auto">
          <a:xfrm>
            <a:off x="3400761" y="3321917"/>
            <a:ext cx="287338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1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4" name="Oval 45"/>
          <p:cNvSpPr>
            <a:spLocks noChangeArrowheads="1"/>
          </p:cNvSpPr>
          <p:nvPr/>
        </p:nvSpPr>
        <p:spPr bwMode="auto">
          <a:xfrm>
            <a:off x="3772236" y="3321917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2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5" name="Oval 47"/>
          <p:cNvSpPr>
            <a:spLocks noChangeArrowheads="1"/>
          </p:cNvSpPr>
          <p:nvPr/>
        </p:nvSpPr>
        <p:spPr bwMode="auto">
          <a:xfrm>
            <a:off x="3588086" y="3645024"/>
            <a:ext cx="287338" cy="303212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3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6" name="Oval 48"/>
          <p:cNvSpPr>
            <a:spLocks noChangeArrowheads="1"/>
          </p:cNvSpPr>
          <p:nvPr/>
        </p:nvSpPr>
        <p:spPr bwMode="auto">
          <a:xfrm>
            <a:off x="4283968" y="3147352"/>
            <a:ext cx="877015" cy="92972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lt"/>
              <a:ea typeface="굴림" pitchFamily="50" charset="-127"/>
            </a:endParaRPr>
          </a:p>
        </p:txBody>
      </p:sp>
      <p:sp>
        <p:nvSpPr>
          <p:cNvPr id="37" name="Oval 49"/>
          <p:cNvSpPr>
            <a:spLocks noChangeArrowheads="1"/>
          </p:cNvSpPr>
          <p:nvPr/>
        </p:nvSpPr>
        <p:spPr bwMode="auto">
          <a:xfrm>
            <a:off x="4408874" y="3321917"/>
            <a:ext cx="287337" cy="302955"/>
          </a:xfrm>
          <a:prstGeom prst="ellipse">
            <a:avLst/>
          </a:prstGeom>
          <a:solidFill>
            <a:srgbClr val="00FFFF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4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8" name="Oval 50"/>
          <p:cNvSpPr>
            <a:spLocks noChangeArrowheads="1"/>
          </p:cNvSpPr>
          <p:nvPr/>
        </p:nvSpPr>
        <p:spPr bwMode="auto">
          <a:xfrm>
            <a:off x="4596199" y="3645153"/>
            <a:ext cx="276225" cy="302955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6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sp>
        <p:nvSpPr>
          <p:cNvPr id="39" name="Oval 52"/>
          <p:cNvSpPr>
            <a:spLocks noChangeArrowheads="1"/>
          </p:cNvSpPr>
          <p:nvPr/>
        </p:nvSpPr>
        <p:spPr bwMode="auto">
          <a:xfrm>
            <a:off x="4739074" y="3312392"/>
            <a:ext cx="287337" cy="302955"/>
          </a:xfrm>
          <a:prstGeom prst="ellipse">
            <a:avLst/>
          </a:prstGeom>
          <a:solidFill>
            <a:srgbClr val="00FF00"/>
          </a:solidFill>
          <a:ln w="9525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 sz="1000" b="1" dirty="0" smtClean="0">
                <a:latin typeface="+mn-lt"/>
                <a:ea typeface="굴림" pitchFamily="50" charset="-127"/>
              </a:rPr>
              <a:t>5</a:t>
            </a:r>
            <a:endParaRPr lang="en-US" altLang="ko-KR" sz="1000" b="1" dirty="0">
              <a:latin typeface="+mn-lt"/>
              <a:ea typeface="굴림" pitchFamily="50" charset="-127"/>
            </a:endParaRPr>
          </a:p>
        </p:txBody>
      </p:sp>
      <p:graphicFrame>
        <p:nvGraphicFramePr>
          <p:cNvPr id="4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144047"/>
              </p:ext>
            </p:extLst>
          </p:nvPr>
        </p:nvGraphicFramePr>
        <p:xfrm>
          <a:off x="3554415" y="2669692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27" name="Equation" r:id="rId7" imgW="164880" imgH="228600" progId="Equation.DSMT4">
                  <p:embed/>
                </p:oleObj>
              </mc:Choice>
              <mc:Fallback>
                <p:oleObj name="Equation" r:id="rId7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4415" y="2669692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797096"/>
              </p:ext>
            </p:extLst>
          </p:nvPr>
        </p:nvGraphicFramePr>
        <p:xfrm>
          <a:off x="4573588" y="2695575"/>
          <a:ext cx="3333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28" name="Equation" r:id="rId9" imgW="190440" imgH="228600" progId="Equation.DSMT4">
                  <p:embed/>
                </p:oleObj>
              </mc:Choice>
              <mc:Fallback>
                <p:oleObj name="Equation" r:id="rId9" imgW="190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3588" y="2695575"/>
                        <a:ext cx="3333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4231429"/>
              </p:ext>
            </p:extLst>
          </p:nvPr>
        </p:nvGraphicFramePr>
        <p:xfrm>
          <a:off x="919411" y="3300115"/>
          <a:ext cx="12049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29" name="Equation" r:id="rId11" imgW="698400" imgH="279360" progId="Equation.DSMT4">
                  <p:embed/>
                </p:oleObj>
              </mc:Choice>
              <mc:Fallback>
                <p:oleObj name="Equation" r:id="rId11" imgW="69840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411" y="3300115"/>
                        <a:ext cx="1204912" cy="4889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모서리가 둥근 직사각형 45"/>
          <p:cNvSpPr/>
          <p:nvPr/>
        </p:nvSpPr>
        <p:spPr>
          <a:xfrm>
            <a:off x="2952893" y="2645302"/>
            <a:ext cx="2411195" cy="165618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>
            <a:endCxn id="37" idx="2"/>
          </p:cNvCxnSpPr>
          <p:nvPr/>
        </p:nvCxnSpPr>
        <p:spPr>
          <a:xfrm flipV="1">
            <a:off x="3910348" y="3473395"/>
            <a:ext cx="498526" cy="3232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>
            <a:off x="4048461" y="3463869"/>
            <a:ext cx="3604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4092582" y="3532613"/>
            <a:ext cx="443329" cy="1844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244243" y="1772816"/>
            <a:ext cx="156000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234727"/>
              </p:ext>
            </p:extLst>
          </p:nvPr>
        </p:nvGraphicFramePr>
        <p:xfrm>
          <a:off x="251520" y="4437112"/>
          <a:ext cx="77089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30" name="Equation" r:id="rId13" imgW="4470120" imgH="533160" progId="Equation.DSMT4">
                  <p:embed/>
                </p:oleObj>
              </mc:Choice>
              <mc:Fallback>
                <p:oleObj name="Equation" r:id="rId13" imgW="447012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4437112"/>
                        <a:ext cx="7708900" cy="933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32340" y="5704819"/>
                <a:ext cx="4876164" cy="3187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ko-KR" dirty="0" smtClean="0"/>
                  <a:t>Most important part </a:t>
                </a:r>
                <a14:m>
                  <m:oMath xmlns:m="http://schemas.openxmlformats.org/officeDocument/2006/math"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ko-KR" altLang="en-US" dirty="0">
                  <a:solidFill>
                    <a:srgbClr val="FF0000"/>
                  </a:solidFill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2340" y="5704819"/>
                <a:ext cx="4876164" cy="318742"/>
              </a:xfrm>
              <a:prstGeom prst="rect">
                <a:avLst/>
              </a:prstGeom>
              <a:blipFill rotWithShape="0">
                <a:blip r:embed="rId15"/>
                <a:stretch>
                  <a:fillRect l="-2875" t="-151923" b="-22115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61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0526" y="200353"/>
            <a:ext cx="6336704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latin typeface="Arial" charset="0"/>
              </a:rPr>
              <a:t>Comparison with lattice – NN interaction in SU(2)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346328"/>
              </p:ext>
            </p:extLst>
          </p:nvPr>
        </p:nvGraphicFramePr>
        <p:xfrm>
          <a:off x="506854" y="1737309"/>
          <a:ext cx="317023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953" name="Equation" r:id="rId3" imgW="1815840" imgH="253800" progId="Equation.DSMT4">
                  <p:embed/>
                </p:oleObj>
              </mc:Choice>
              <mc:Fallback>
                <p:oleObj name="Equation" r:id="rId3" imgW="18158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854" y="1737309"/>
                        <a:ext cx="3170238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2856" y="1909650"/>
            <a:ext cx="4826862" cy="1454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942656" y="1628800"/>
            <a:ext cx="5201344" cy="3185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400" dirty="0" smtClean="0">
                <a:latin typeface="Arial" charset="0"/>
              </a:rPr>
              <a:t>K of 6 quark state and their decays (W Park, A Park, Lee 2015)</a:t>
            </a:r>
            <a:endParaRPr kumimoji="1" lang="en-US" altLang="ko-KR" sz="14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713766"/>
              </p:ext>
            </p:extLst>
          </p:nvPr>
        </p:nvGraphicFramePr>
        <p:xfrm>
          <a:off x="4143048" y="2432315"/>
          <a:ext cx="652550" cy="327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954" name="Equation" r:id="rId6" imgW="482400" imgH="241200" progId="Equation.DSMT4">
                  <p:embed/>
                </p:oleObj>
              </mc:Choice>
              <mc:Fallback>
                <p:oleObj name="Equation" r:id="rId6" imgW="482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048" y="2432315"/>
                        <a:ext cx="652550" cy="32750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9892019"/>
              </p:ext>
            </p:extLst>
          </p:nvPr>
        </p:nvGraphicFramePr>
        <p:xfrm>
          <a:off x="4332048" y="2806676"/>
          <a:ext cx="46355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955" name="Equation" r:id="rId8" imgW="342720" imgH="228600" progId="Equation.DSMT4">
                  <p:embed/>
                </p:oleObj>
              </mc:Choice>
              <mc:Fallback>
                <p:oleObj name="Equation" r:id="rId8" imgW="342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2048" y="2806676"/>
                        <a:ext cx="463550" cy="311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350198"/>
              </p:ext>
            </p:extLst>
          </p:nvPr>
        </p:nvGraphicFramePr>
        <p:xfrm>
          <a:off x="1075424" y="3722976"/>
          <a:ext cx="135096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956" name="Equation" r:id="rId10" imgW="774360" imgH="457200" progId="Equation.DSMT4">
                  <p:embed/>
                </p:oleObj>
              </mc:Choice>
              <mc:Fallback>
                <p:oleObj name="Equation" r:id="rId10" imgW="7743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424" y="3722976"/>
                        <a:ext cx="1350963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69570" y="3717032"/>
            <a:ext cx="3570750" cy="261253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77" y="4643329"/>
            <a:ext cx="2018250" cy="239267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>
            <a:off x="4365690" y="3954675"/>
            <a:ext cx="1440000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>
            <a:off x="4365690" y="4281526"/>
            <a:ext cx="1440000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6866208" y="1967445"/>
            <a:ext cx="520017" cy="11704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8124623" y="1965698"/>
            <a:ext cx="520017" cy="117047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607393" y="3977553"/>
            <a:ext cx="157729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 comparison</a:t>
            </a:r>
            <a:endParaRPr lang="ko-KR" altLang="en-US" dirty="0">
              <a:solidFill>
                <a:srgbClr val="FF0000"/>
              </a:solidFill>
              <a:latin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6909" y="1038236"/>
                <a:ext cx="8622810" cy="3919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ko-KR" b="0" dirty="0" smtClean="0"/>
                  <a:t>For SU(2) flavor</a:t>
                </a:r>
                <a:r>
                  <a:rPr lang="en-US" altLang="ko-KR" b="0" dirty="0" smtClean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ko-KR" altLang="en-US" dirty="0">
                  <a:solidFill>
                    <a:srgbClr val="FF0000"/>
                  </a:solidFill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09" y="1038236"/>
                <a:ext cx="8622810" cy="391967"/>
              </a:xfrm>
              <a:prstGeom prst="rect">
                <a:avLst/>
              </a:prstGeom>
              <a:blipFill rotWithShape="0">
                <a:blip r:embed="rId14"/>
                <a:stretch>
                  <a:fillRect l="-1625" t="-107692" b="-17076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252418" y="2948626"/>
            <a:ext cx="389063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dirty="0" smtClean="0"/>
              <a:t>Positive for all 6 quark configuration</a:t>
            </a:r>
            <a:endParaRPr lang="ko-KR" altLang="en-US" dirty="0">
              <a:solidFill>
                <a:srgbClr val="FF0000"/>
              </a:solidFill>
              <a:latin typeface="Symbol" panose="05050102010706020507" pitchFamily="18" charset="2"/>
            </a:endParaRPr>
          </a:p>
        </p:txBody>
      </p:sp>
      <p:graphicFrame>
        <p:nvGraphicFramePr>
          <p:cNvPr id="4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045815"/>
              </p:ext>
            </p:extLst>
          </p:nvPr>
        </p:nvGraphicFramePr>
        <p:xfrm>
          <a:off x="501705" y="2346309"/>
          <a:ext cx="10414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957" name="Equation" r:id="rId15" imgW="596880" imgH="228600" progId="Equation.DSMT4">
                  <p:embed/>
                </p:oleObj>
              </mc:Choice>
              <mc:Fallback>
                <p:oleObj name="Equation" r:id="rId15" imgW="596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705" y="2346309"/>
                        <a:ext cx="104140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1657421" y="2396168"/>
            <a:ext cx="389063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dirty="0" smtClean="0"/>
              <a:t>For P, N and </a:t>
            </a:r>
            <a:r>
              <a:rPr lang="en-US" altLang="ko-KR" dirty="0" smtClean="0">
                <a:latin typeface="Symbol" panose="05050102010706020507" pitchFamily="18" charset="2"/>
              </a:rPr>
              <a:t>L</a:t>
            </a:r>
            <a:endParaRPr lang="ko-KR" altLang="en-US" dirty="0">
              <a:solidFill>
                <a:srgbClr val="FF0000"/>
              </a:solidFill>
              <a:latin typeface="Symbol" panose="05050102010706020507" pitchFamily="18" charset="2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26" y="4882596"/>
            <a:ext cx="5597099" cy="199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9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-6368" y="-3755"/>
            <a:ext cx="9140320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Divide by V(1) part at short distance at look at ratios  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547664" y="421253"/>
            <a:ext cx="6106502" cy="6403843"/>
            <a:chOff x="2718308" y="421253"/>
            <a:chExt cx="6106502" cy="6403843"/>
          </a:xfrm>
        </p:grpSpPr>
        <p:grpSp>
          <p:nvGrpSpPr>
            <p:cNvPr id="12" name="그룹 11"/>
            <p:cNvGrpSpPr/>
            <p:nvPr/>
          </p:nvGrpSpPr>
          <p:grpSpPr>
            <a:xfrm>
              <a:off x="2718308" y="421253"/>
              <a:ext cx="6106502" cy="6403843"/>
              <a:chOff x="2718308" y="421253"/>
              <a:chExt cx="6106502" cy="6403843"/>
            </a:xfrm>
          </p:grpSpPr>
          <p:pic>
            <p:nvPicPr>
              <p:cNvPr id="7" name="그림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18309" y="421253"/>
                <a:ext cx="6106501" cy="2237467"/>
              </a:xfrm>
              <a:prstGeom prst="rect">
                <a:avLst/>
              </a:prstGeom>
            </p:spPr>
          </p:pic>
          <p:pic>
            <p:nvPicPr>
              <p:cNvPr id="8" name="그림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18308" y="2589429"/>
                <a:ext cx="6106501" cy="4235667"/>
              </a:xfrm>
              <a:prstGeom prst="rect">
                <a:avLst/>
              </a:prstGeom>
            </p:spPr>
          </p:pic>
        </p:grpSp>
        <p:sp>
          <p:nvSpPr>
            <p:cNvPr id="36" name="Text Box 7"/>
            <p:cNvSpPr txBox="1">
              <a:spLocks noChangeArrowheads="1"/>
            </p:cNvSpPr>
            <p:nvPr/>
          </p:nvSpPr>
          <p:spPr bwMode="auto">
            <a:xfrm>
              <a:off x="4058693" y="1895330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Spin=0</a:t>
              </a:r>
            </a:p>
          </p:txBody>
        </p:sp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4067249" y="4005064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Spin=0</a:t>
              </a:r>
            </a:p>
          </p:txBody>
        </p:sp>
        <p:sp>
          <p:nvSpPr>
            <p:cNvPr id="38" name="Text Box 7"/>
            <p:cNvSpPr txBox="1">
              <a:spLocks noChangeArrowheads="1"/>
            </p:cNvSpPr>
            <p:nvPr/>
          </p:nvSpPr>
          <p:spPr bwMode="auto">
            <a:xfrm>
              <a:off x="3275161" y="6120424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Spin=0</a:t>
              </a:r>
            </a:p>
          </p:txBody>
        </p:sp>
        <p:sp>
          <p:nvSpPr>
            <p:cNvPr id="39" name="Text Box 7"/>
            <p:cNvSpPr txBox="1">
              <a:spLocks noChangeArrowheads="1"/>
            </p:cNvSpPr>
            <p:nvPr/>
          </p:nvSpPr>
          <p:spPr bwMode="auto">
            <a:xfrm>
              <a:off x="7162898" y="1916832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Spin=1</a:t>
              </a: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7234906" y="4005064"/>
              <a:ext cx="1152823" cy="3329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Spin=1</a:t>
              </a: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7235601" y="6070184"/>
              <a:ext cx="1152823" cy="3508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  <a:spcBef>
                  <a:spcPct val="50000"/>
                </a:spcBef>
              </a:pPr>
              <a:r>
                <a:rPr kumimoji="1" lang="en-US" altLang="ko-KR" sz="1600" dirty="0" smtClean="0">
                  <a:latin typeface="Arial" charset="0"/>
                  <a:sym typeface="Wingdings" pitchFamily="2" charset="2"/>
                </a:rPr>
                <a:t>Spin=1</a:t>
              </a:r>
            </a:p>
          </p:txBody>
        </p:sp>
      </p:grp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35496" y="2700362"/>
            <a:ext cx="1629786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Highly repulsive</a:t>
            </a: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277918" y="5661248"/>
            <a:ext cx="1629786" cy="33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Attractive</a:t>
            </a:r>
          </a:p>
        </p:txBody>
      </p:sp>
      <p:sp>
        <p:nvSpPr>
          <p:cNvPr id="9" name="오른쪽 화살표 8"/>
          <p:cNvSpPr/>
          <p:nvPr/>
        </p:nvSpPr>
        <p:spPr>
          <a:xfrm>
            <a:off x="1691680" y="2852936"/>
            <a:ext cx="36860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오른쪽 화살표 44"/>
          <p:cNvSpPr/>
          <p:nvPr/>
        </p:nvSpPr>
        <p:spPr>
          <a:xfrm>
            <a:off x="1403648" y="5831553"/>
            <a:ext cx="36860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7757626" y="5771930"/>
            <a:ext cx="1629786" cy="609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Weakly repulsive</a:t>
            </a:r>
          </a:p>
        </p:txBody>
      </p:sp>
      <p:sp>
        <p:nvSpPr>
          <p:cNvPr id="15" name="왼쪽 화살표 14"/>
          <p:cNvSpPr/>
          <p:nvPr/>
        </p:nvSpPr>
        <p:spPr>
          <a:xfrm>
            <a:off x="5148064" y="5994160"/>
            <a:ext cx="2626569" cy="7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7" name="Object 27"/>
          <p:cNvGraphicFramePr>
            <a:graphicFrameLocks noChangeAspect="1"/>
          </p:cNvGraphicFramePr>
          <p:nvPr>
            <p:extLst/>
          </p:nvPr>
        </p:nvGraphicFramePr>
        <p:xfrm>
          <a:off x="351351" y="641701"/>
          <a:ext cx="525462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65" name="Equation" r:id="rId6" imgW="304560" imgH="177480" progId="Equation.DSMT4">
                  <p:embed/>
                </p:oleObj>
              </mc:Choice>
              <mc:Fallback>
                <p:oleObj name="Equation" r:id="rId6" imgW="3045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51" y="641701"/>
                        <a:ext cx="525462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27"/>
          <p:cNvGraphicFramePr>
            <a:graphicFrameLocks noChangeAspect="1"/>
          </p:cNvGraphicFramePr>
          <p:nvPr>
            <p:extLst/>
          </p:nvPr>
        </p:nvGraphicFramePr>
        <p:xfrm>
          <a:off x="2058495" y="609153"/>
          <a:ext cx="594238" cy="339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66" name="Equation" r:id="rId8" imgW="444240" imgH="253800" progId="Equation.DSMT4">
                  <p:embed/>
                </p:oleObj>
              </mc:Choice>
              <mc:Fallback>
                <p:oleObj name="Equation" r:id="rId8" imgW="4442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495" y="609153"/>
                        <a:ext cx="594238" cy="3395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27"/>
          <p:cNvGraphicFramePr>
            <a:graphicFrameLocks noChangeAspect="1"/>
          </p:cNvGraphicFramePr>
          <p:nvPr>
            <p:extLst/>
          </p:nvPr>
        </p:nvGraphicFramePr>
        <p:xfrm>
          <a:off x="5019675" y="608013"/>
          <a:ext cx="560388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67" name="Equation" r:id="rId10" imgW="419040" imgH="304560" progId="Equation.DSMT4">
                  <p:embed/>
                </p:oleObj>
              </mc:Choice>
              <mc:Fallback>
                <p:oleObj name="Equation" r:id="rId10" imgW="41904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9675" y="608013"/>
                        <a:ext cx="560388" cy="407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27"/>
          <p:cNvGraphicFramePr>
            <a:graphicFrameLocks noChangeAspect="1"/>
          </p:cNvGraphicFramePr>
          <p:nvPr>
            <p:extLst/>
          </p:nvPr>
        </p:nvGraphicFramePr>
        <p:xfrm>
          <a:off x="2224395" y="2746001"/>
          <a:ext cx="57626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68" name="Equation" r:id="rId12" imgW="431640" imgH="253800" progId="Equation.DSMT4">
                  <p:embed/>
                </p:oleObj>
              </mc:Choice>
              <mc:Fallback>
                <p:oleObj name="Equation" r:id="rId12" imgW="4316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4395" y="2746001"/>
                        <a:ext cx="576262" cy="339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27"/>
          <p:cNvGraphicFramePr>
            <a:graphicFrameLocks noChangeAspect="1"/>
          </p:cNvGraphicFramePr>
          <p:nvPr>
            <p:extLst/>
          </p:nvPr>
        </p:nvGraphicFramePr>
        <p:xfrm>
          <a:off x="5084763" y="2749550"/>
          <a:ext cx="5588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69" name="Equation" r:id="rId14" imgW="419040" imgH="253800" progId="Equation.DSMT4">
                  <p:embed/>
                </p:oleObj>
              </mc:Choice>
              <mc:Fallback>
                <p:oleObj name="Equation" r:id="rId14" imgW="4190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4763" y="2749550"/>
                        <a:ext cx="558800" cy="339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27"/>
          <p:cNvGraphicFramePr>
            <a:graphicFrameLocks noChangeAspect="1"/>
          </p:cNvGraphicFramePr>
          <p:nvPr>
            <p:extLst/>
          </p:nvPr>
        </p:nvGraphicFramePr>
        <p:xfrm>
          <a:off x="2181225" y="4659313"/>
          <a:ext cx="43973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70" name="Equation" r:id="rId16" imgW="330120" imgH="253800" progId="Equation.DSMT4">
                  <p:embed/>
                </p:oleObj>
              </mc:Choice>
              <mc:Fallback>
                <p:oleObj name="Equation" r:id="rId16" imgW="3301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4659313"/>
                        <a:ext cx="439738" cy="339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27"/>
          <p:cNvGraphicFramePr>
            <a:graphicFrameLocks noChangeAspect="1"/>
          </p:cNvGraphicFramePr>
          <p:nvPr>
            <p:extLst/>
          </p:nvPr>
        </p:nvGraphicFramePr>
        <p:xfrm>
          <a:off x="5060950" y="4845050"/>
          <a:ext cx="56038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71" name="Equation" r:id="rId18" imgW="419040" imgH="253800" progId="Equation.DSMT4">
                  <p:embed/>
                </p:oleObj>
              </mc:Choice>
              <mc:Fallback>
                <p:oleObj name="Equation" r:id="rId18" imgW="4190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0950" y="4845050"/>
                        <a:ext cx="560388" cy="3397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991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377390"/>
            <a:ext cx="6831001" cy="3892934"/>
          </a:xfrm>
          <a:prstGeom prst="rect">
            <a:avLst/>
          </a:prstGeom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0526" y="200353"/>
            <a:ext cx="8919192" cy="36304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latin typeface="Arial" charset="0"/>
              </a:rPr>
              <a:t>Comparison with lattice – HAL QCD SU(3) vs quark model-- </a:t>
            </a:r>
            <a:r>
              <a:rPr kumimoji="1" lang="en-US" altLang="ko-KR" dirty="0" smtClean="0">
                <a:solidFill>
                  <a:srgbClr val="FF0000"/>
                </a:solidFill>
                <a:latin typeface="Arial" charset="0"/>
              </a:rPr>
              <a:t>preliminary</a:t>
            </a:r>
            <a:endParaRPr kumimoji="1" lang="en-US" altLang="ko-KR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837583" y="5462471"/>
            <a:ext cx="1629786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x-axis: </a:t>
            </a:r>
            <a:r>
              <a:rPr kumimoji="1" lang="en-US" altLang="ko-KR" sz="1600" dirty="0" err="1" smtClean="0">
                <a:latin typeface="Arial" charset="0"/>
                <a:sym typeface="Wingdings" pitchFamily="2" charset="2"/>
              </a:rPr>
              <a:t>fm</a:t>
            </a:r>
            <a:endParaRPr kumimoji="1" lang="en-US" altLang="ko-KR" sz="1600" dirty="0" smtClean="0">
              <a:latin typeface="Arial" charset="0"/>
              <a:sym typeface="Wingdings" pitchFamily="2" charset="2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07504" y="4293096"/>
            <a:ext cx="1629786" cy="332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>
                <a:latin typeface="Arial" charset="0"/>
                <a:sym typeface="Wingdings" pitchFamily="2" charset="2"/>
              </a:rPr>
              <a:t>y</a:t>
            </a: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-axis: ratio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860032" y="834378"/>
            <a:ext cx="3600400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latin typeface="Arial" charset="0"/>
                <a:sym typeface="Wingdings" pitchFamily="2" charset="2"/>
              </a:rPr>
              <a:t>A. Park </a:t>
            </a:r>
          </a:p>
        </p:txBody>
      </p:sp>
    </p:spTree>
    <p:extLst>
      <p:ext uri="{BB962C8B-B14F-4D97-AF65-F5344CB8AC3E}">
        <p14:creationId xmlns:p14="http://schemas.microsoft.com/office/powerpoint/2010/main" val="2823781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539552" y="2103239"/>
            <a:ext cx="80648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400" dirty="0" smtClean="0">
                <a:latin typeface="Verdana" pitchFamily="34" charset="0"/>
              </a:rPr>
              <a:t>III.  </a:t>
            </a:r>
            <a:r>
              <a:rPr lang="en-US" altLang="ko-KR" sz="2400" dirty="0" err="1" smtClean="0">
                <a:latin typeface="Verdana" pitchFamily="34" charset="0"/>
              </a:rPr>
              <a:t>Tribaryons</a:t>
            </a:r>
            <a:r>
              <a:rPr lang="en-US" altLang="ko-KR" sz="2400" dirty="0" smtClean="0">
                <a:latin typeface="Verdana" pitchFamily="34" charset="0"/>
              </a:rPr>
              <a:t>  </a:t>
            </a:r>
          </a:p>
          <a:p>
            <a:pPr algn="ctr">
              <a:spcBef>
                <a:spcPct val="50000"/>
              </a:spcBef>
            </a:pPr>
            <a:r>
              <a:rPr lang="en-US" altLang="ko-KR" sz="2400" dirty="0" smtClean="0">
                <a:latin typeface="Verdana" pitchFamily="34" charset="0"/>
              </a:rPr>
              <a:t>and </a:t>
            </a:r>
          </a:p>
          <a:p>
            <a:pPr algn="ctr">
              <a:spcBef>
                <a:spcPct val="50000"/>
              </a:spcBef>
            </a:pPr>
            <a:r>
              <a:rPr lang="en-US" altLang="ko-KR" sz="2400" dirty="0" smtClean="0">
                <a:latin typeface="Verdana" pitchFamily="34" charset="0"/>
              </a:rPr>
              <a:t>Short distance repulsive three body nuclear force</a:t>
            </a:r>
            <a:endParaRPr lang="en-US" altLang="ko-KR" sz="1600" dirty="0" smtClean="0">
              <a:latin typeface="Verdana" pitchFamily="34" charset="0"/>
            </a:endParaRPr>
          </a:p>
        </p:txBody>
      </p:sp>
      <p:pic>
        <p:nvPicPr>
          <p:cNvPr id="140290" name="Picture 2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2" name="Picture 4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4" name="Picture 6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391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pic>
        <p:nvPicPr>
          <p:cNvPr id="140290" name="Picture 2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2" name="Picture 4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pic>
        <p:nvPicPr>
          <p:cNvPr id="140294" name="Picture 6" descr="Particle Data 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-136525"/>
            <a:ext cx="9525" cy="9525"/>
          </a:xfrm>
          <a:prstGeom prst="rect">
            <a:avLst/>
          </a:prstGeom>
          <a:noFill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07504" y="260647"/>
            <a:ext cx="6552728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Three body nuclear force is repulsive at short distance  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0" y="833174"/>
            <a:ext cx="5076056" cy="8125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Bef>
                <a:spcPct val="50000"/>
              </a:spcBef>
              <a:buAutoNum type="arabicParenR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Review by </a:t>
            </a:r>
            <a:r>
              <a:rPr kumimoji="1" lang="en-US" altLang="ko-KR" dirty="0" err="1" smtClean="0">
                <a:solidFill>
                  <a:schemeClr val="tx1"/>
                </a:solidFill>
                <a:latin typeface="Arial" charset="0"/>
              </a:rPr>
              <a:t>Sakuragi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>
                <a:latin typeface="Arial" charset="0"/>
              </a:rPr>
              <a:t> </a:t>
            </a:r>
            <a:r>
              <a:rPr kumimoji="1" lang="en-US" altLang="ko-KR" smtClean="0">
                <a:latin typeface="Arial" charset="0"/>
              </a:rPr>
              <a:t>     </a:t>
            </a:r>
            <a:r>
              <a:rPr kumimoji="1" lang="en-US" altLang="ko-KR" smtClean="0">
                <a:solidFill>
                  <a:schemeClr val="tx1"/>
                </a:solidFill>
                <a:latin typeface="Arial" charset="0"/>
              </a:rPr>
              <a:t>(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PTEP 2016,06A106)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71406" y="2204635"/>
            <a:ext cx="8317018" cy="363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>
                <a:solidFill>
                  <a:srgbClr val="FF0000"/>
                </a:solidFill>
                <a:latin typeface="Arial" charset="0"/>
              </a:rPr>
              <a:t>2</a:t>
            </a:r>
            <a:r>
              <a:rPr kumimoji="1" lang="en-US" altLang="ko-KR" dirty="0" smtClean="0">
                <a:solidFill>
                  <a:srgbClr val="FF0000"/>
                </a:solidFill>
                <a:latin typeface="Arial" charset="0"/>
              </a:rPr>
              <a:t>) Hyperon Puzzle : slide by Tamura</a:t>
            </a:r>
            <a:endParaRPr kumimoji="1" lang="en-US" altLang="ko-KR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296" y="2676119"/>
            <a:ext cx="5304376" cy="390586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643829"/>
            <a:ext cx="2380500" cy="270953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3687" y="643829"/>
            <a:ext cx="2639250" cy="270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1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4" y="260647"/>
            <a:ext cx="8272742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err="1" smtClean="0">
                <a:solidFill>
                  <a:schemeClr val="tx1"/>
                </a:solidFill>
                <a:latin typeface="Arial" charset="0"/>
              </a:rPr>
              <a:t>Tribaryon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 configurations </a:t>
            </a:r>
            <a:r>
              <a:rPr kumimoji="1" lang="en-US" altLang="ko-KR" sz="1600" dirty="0" smtClean="0">
                <a:solidFill>
                  <a:schemeClr val="tx1"/>
                </a:solidFill>
                <a:latin typeface="Arial" charset="0"/>
              </a:rPr>
              <a:t>(Aaron Park, W. Park, SH Lee </a:t>
            </a:r>
            <a:r>
              <a:rPr kumimoji="1" lang="en-US" altLang="ko-KR" sz="1600" dirty="0" smtClean="0">
                <a:solidFill>
                  <a:schemeClr val="tx1"/>
                </a:solidFill>
                <a:latin typeface="Arial" charset="0"/>
              </a:rPr>
              <a:t>PRD98(2018)034001)</a:t>
            </a:r>
            <a:endParaRPr kumimoji="1" lang="en-US" altLang="ko-KR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36732" y="908599"/>
            <a:ext cx="6191451" cy="363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>
                <a:latin typeface="Arial" charset="0"/>
              </a:rPr>
              <a:t>1</a:t>
            </a:r>
            <a:r>
              <a:rPr kumimoji="1" lang="en-US" altLang="ko-KR" dirty="0" smtClean="0">
                <a:latin typeface="Arial" charset="0"/>
              </a:rPr>
              <a:t>) Color singlet x Flavor spin state</a:t>
            </a:r>
            <a:endParaRPr kumimoji="1" lang="en-US" altLang="ko-KR" dirty="0">
              <a:latin typeface="Arial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875" y="1022317"/>
            <a:ext cx="3881250" cy="10282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2434128"/>
            <a:ext cx="4243500" cy="2515534"/>
          </a:xfrm>
          <a:prstGeom prst="rect">
            <a:avLst/>
          </a:prstGeom>
        </p:spPr>
      </p:pic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36733" y="2420888"/>
            <a:ext cx="6191451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 smtClean="0">
                <a:latin typeface="Arial" charset="0"/>
              </a:rPr>
              <a:t>2) Possible Flavor state</a:t>
            </a:r>
            <a:endParaRPr kumimoji="1" lang="en-US" altLang="ko-KR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6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4" y="260647"/>
            <a:ext cx="5112568" cy="67403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Color spin interaction  - General remarks </a:t>
            </a:r>
            <a:r>
              <a:rPr kumimoji="1" lang="en-US" altLang="ko-KR" dirty="0" err="1" smtClean="0">
                <a:solidFill>
                  <a:schemeClr val="tx1"/>
                </a:solidFill>
                <a:latin typeface="Arial" charset="0"/>
              </a:rPr>
              <a:t>Tribaryon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 configuration (Aaron Park)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12333" y="349210"/>
                <a:ext cx="2362313" cy="7035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dirty="0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altLang="ko-KR" b="0" i="0" dirty="0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altLang="ko-KR" b="0" i="0" dirty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 altLang="ko-KR" dirty="0">
                                  <a:latin typeface="Symbol" panose="05050102010706020507" pitchFamily="18" charset="2"/>
                                </a:rPr>
                                <m:t>l</m:t>
                              </m:r>
                            </m:e>
                            <m:sub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altLang="ko-KR" dirty="0">
                                  <a:latin typeface="Symbol" panose="05050102010706020507" pitchFamily="18" charset="2"/>
                                </a:rPr>
                                <m:t>l</m:t>
                              </m:r>
                            </m:e>
                            <m:sub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bSup>
                          <m: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Sup>
                            <m:sSubSupPr>
                              <m:ctrlP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altLang="ko-KR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 altLang="ko-KR" b="0" i="0" dirty="0" smtClean="0">
                                  <a:latin typeface="Symbol" panose="05050102010706020507" pitchFamily="18" charset="2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altLang="ko-KR" b="0" i="0" dirty="0" smtClean="0">
                                  <a:latin typeface="Symbol" panose="05050102010706020507" pitchFamily="18" charset="2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bSup>
                          <m:r>
                            <a:rPr lang="en-US" altLang="ko-KR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ko-KR" altLang="en-US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2333" y="349210"/>
                <a:ext cx="2362313" cy="70352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0" y="1029594"/>
            <a:ext cx="2978572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>
                <a:latin typeface="Arial" charset="0"/>
              </a:rPr>
              <a:t>1</a:t>
            </a:r>
            <a:r>
              <a:rPr kumimoji="1" lang="en-US" altLang="ko-KR" dirty="0" smtClean="0">
                <a:latin typeface="Arial" charset="0"/>
              </a:rPr>
              <a:t>) SU(2): Three nucleons</a:t>
            </a:r>
            <a:endParaRPr kumimoji="1" lang="en-US" altLang="ko-KR" dirty="0">
              <a:latin typeface="Arial" charset="0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63228" y="2432655"/>
            <a:ext cx="8317018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>
                <a:solidFill>
                  <a:srgbClr val="FF0000"/>
                </a:solidFill>
                <a:latin typeface="Arial" charset="0"/>
              </a:rPr>
              <a:t>2</a:t>
            </a:r>
            <a:r>
              <a:rPr kumimoji="1" lang="en-US" altLang="ko-KR" dirty="0" smtClean="0">
                <a:solidFill>
                  <a:srgbClr val="FF0000"/>
                </a:solidFill>
                <a:latin typeface="Arial" charset="0"/>
              </a:rPr>
              <a:t>)  SU(3): </a:t>
            </a:r>
            <a:r>
              <a:rPr kumimoji="1" lang="en-US" altLang="ko-KR" smtClean="0">
                <a:solidFill>
                  <a:srgbClr val="FF0000"/>
                </a:solidFill>
                <a:latin typeface="Arial" charset="0"/>
              </a:rPr>
              <a:t>Including hyperons</a:t>
            </a:r>
            <a:endParaRPr kumimoji="1" lang="en-US" altLang="ko-KR" dirty="0">
              <a:solidFill>
                <a:srgbClr val="FF0000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18716" y="1412251"/>
                <a:ext cx="8528232" cy="391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b="0" dirty="0" smtClean="0"/>
                  <a:t>For SU(2) flavor</a:t>
                </a:r>
                <a:r>
                  <a:rPr lang="en-US" altLang="ko-KR" b="0" dirty="0" smtClean="0">
                    <a:solidFill>
                      <a:srgbClr val="FF0000"/>
                    </a:solidFill>
                  </a:rPr>
                  <a:t>:     </a:t>
                </a:r>
                <a14:m>
                  <m:oMath xmlns:m="http://schemas.openxmlformats.org/officeDocument/2006/math">
                    <m:r>
                      <a:rPr lang="en-US" altLang="ko-KR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altLang="ko-KR" dirty="0" smtClean="0">
                  <a:solidFill>
                    <a:srgbClr val="FF0000"/>
                  </a:solidFill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16" y="1412251"/>
                <a:ext cx="8528232" cy="391967"/>
              </a:xfrm>
              <a:prstGeom prst="rect">
                <a:avLst/>
              </a:prstGeom>
              <a:blipFill rotWithShape="0">
                <a:blip r:embed="rId4"/>
                <a:stretch>
                  <a:fillRect l="-1644" t="-110938" b="-1734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607912" y="1844824"/>
            <a:ext cx="6853059" cy="350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sz="1600" dirty="0" smtClean="0">
                <a:solidFill>
                  <a:srgbClr val="0000FF"/>
                </a:solidFill>
                <a:latin typeface="Arial" charset="0"/>
                <a:sym typeface="Wingdings" pitchFamily="2" charset="2"/>
              </a:rPr>
              <a:t> For nucleon </a:t>
            </a:r>
            <a:r>
              <a:rPr kumimoji="1" lang="en-US" altLang="ko-KR" sz="1600" dirty="0" smtClean="0">
                <a:solidFill>
                  <a:srgbClr val="0000FF"/>
                </a:solidFill>
                <a:latin typeface="Symbol" panose="05050102010706020507" pitchFamily="18" charset="2"/>
                <a:sym typeface="Wingdings" pitchFamily="2" charset="2"/>
              </a:rPr>
              <a:t> </a:t>
            </a:r>
            <a:r>
              <a:rPr kumimoji="1" lang="en-US" altLang="ko-KR" sz="1600" i="1" dirty="0" smtClean="0">
                <a:solidFill>
                  <a:srgbClr val="0000FF"/>
                </a:solidFill>
                <a:latin typeface="Arial" charset="0"/>
                <a:sym typeface="Wingdings" pitchFamily="2" charset="2"/>
              </a:rPr>
              <a:t>K= -8,  But  </a:t>
            </a:r>
            <a:r>
              <a:rPr kumimoji="1" lang="en-US" altLang="ko-KR" sz="1600" dirty="0" smtClean="0">
                <a:solidFill>
                  <a:srgbClr val="0000FF"/>
                </a:solidFill>
                <a:latin typeface="Arial" charset="0"/>
                <a:sym typeface="Wingdings" pitchFamily="2" charset="2"/>
              </a:rPr>
              <a:t> </a:t>
            </a:r>
            <a:r>
              <a:rPr kumimoji="1" lang="en-US" altLang="ko-KR" sz="1600" dirty="0" err="1" smtClean="0">
                <a:solidFill>
                  <a:srgbClr val="0000FF"/>
                </a:solidFill>
                <a:latin typeface="Arial" charset="0"/>
                <a:sym typeface="Wingdings" pitchFamily="2" charset="2"/>
              </a:rPr>
              <a:t>But</a:t>
            </a:r>
            <a:r>
              <a:rPr kumimoji="1" lang="en-US" altLang="ko-KR" sz="1600" dirty="0" smtClean="0">
                <a:solidFill>
                  <a:srgbClr val="0000FF"/>
                </a:solidFill>
                <a:latin typeface="Arial" charset="0"/>
                <a:sym typeface="Wingdings" pitchFamily="2" charset="2"/>
              </a:rPr>
              <a:t> </a:t>
            </a:r>
            <a:r>
              <a:rPr kumimoji="1" lang="en-US" altLang="ko-KR" sz="1600" dirty="0" err="1" smtClean="0">
                <a:solidFill>
                  <a:srgbClr val="0000FF"/>
                </a:solidFill>
                <a:latin typeface="Arial" charset="0"/>
                <a:sym typeface="Wingdings" pitchFamily="2" charset="2"/>
              </a:rPr>
              <a:t>Tribaryon</a:t>
            </a:r>
            <a:r>
              <a:rPr kumimoji="1" lang="en-US" altLang="ko-KR" sz="1600" dirty="0" smtClean="0">
                <a:solidFill>
                  <a:srgbClr val="0000FF"/>
                </a:solidFill>
                <a:latin typeface="Arial" charset="0"/>
                <a:sym typeface="Wingdings" pitchFamily="2" charset="2"/>
              </a:rPr>
              <a:t> (N=9)  K&gt;&gt;0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51520" y="4765225"/>
                <a:ext cx="8073749" cy="391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b="0" dirty="0" smtClean="0">
                    <a:solidFill>
                      <a:schemeClr val="tx2">
                        <a:lumMod val="75000"/>
                      </a:schemeClr>
                    </a:solidFill>
                  </a:rPr>
                  <a:t>For SU(3) flavor:     </a:t>
                </a:r>
                <a14:m>
                  <m:oMath xmlns:m="http://schemas.openxmlformats.org/officeDocument/2006/math">
                    <m:r>
                      <a:rPr lang="en-US" altLang="ko-KR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altLang="ko-KR" b="0" i="0" dirty="0" smtClean="0">
                                <a:solidFill>
                                  <a:srgbClr val="FF0000"/>
                                </a:solidFill>
                                <a:latin typeface="Symbol" panose="05050102010706020507" pitchFamily="18" charset="2"/>
                              </a:rPr>
                              <m:t>s</m:t>
                            </m:r>
                          </m:e>
                          <m:sub>
                            <m:r>
                              <a:rPr lang="en-US" altLang="ko-KR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altLang="ko-KR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bSup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−10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sSub>
                      <m:sSub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ko-KR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ko-KR" altLang="en-US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765225"/>
                <a:ext cx="8073749" cy="391967"/>
              </a:xfrm>
              <a:prstGeom prst="rect">
                <a:avLst/>
              </a:prstGeom>
              <a:blipFill rotWithShape="0">
                <a:blip r:embed="rId5"/>
                <a:stretch>
                  <a:fillRect l="-1736" t="-110938" b="-1734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51520" y="5589240"/>
            <a:ext cx="849694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</a:rPr>
              <a:t>All </a:t>
            </a:r>
            <a:r>
              <a:rPr lang="en-US" altLang="ko-KR" dirty="0" err="1" smtClean="0">
                <a:solidFill>
                  <a:schemeClr val="tx2">
                    <a:lumMod val="75000"/>
                  </a:schemeClr>
                </a:solidFill>
              </a:rPr>
              <a:t>tribaryon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</a:rPr>
              <a:t>channel is very repulsive</a:t>
            </a:r>
          </a:p>
          <a:p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   Three Baryon force should be repulsive with or without strangeness </a:t>
            </a:r>
            <a:endParaRPr lang="en-US" altLang="ko-K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1275" y="1933564"/>
            <a:ext cx="3081039" cy="2575556"/>
          </a:xfrm>
          <a:prstGeom prst="rect">
            <a:avLst/>
          </a:prstGeom>
        </p:spPr>
      </p:pic>
      <p:graphicFrame>
        <p:nvGraphicFramePr>
          <p:cNvPr id="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331428"/>
              </p:ext>
            </p:extLst>
          </p:nvPr>
        </p:nvGraphicFramePr>
        <p:xfrm>
          <a:off x="3403557" y="4128252"/>
          <a:ext cx="23272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26" name="Equation" r:id="rId7" imgW="1333440" imgH="253800" progId="Equation.DSMT4">
                  <p:embed/>
                </p:oleObj>
              </mc:Choice>
              <mc:Fallback>
                <p:oleObj name="Equation" r:id="rId7" imgW="13334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557" y="4128252"/>
                        <a:ext cx="2327275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1012675"/>
              </p:ext>
            </p:extLst>
          </p:nvPr>
        </p:nvGraphicFramePr>
        <p:xfrm>
          <a:off x="4188643" y="3140968"/>
          <a:ext cx="8874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27" name="Equation" r:id="rId9" imgW="507960" imgH="241200" progId="Equation.DSMT4">
                  <p:embed/>
                </p:oleObj>
              </mc:Choice>
              <mc:Fallback>
                <p:oleObj name="Equation" r:id="rId9" imgW="5079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8643" y="3140968"/>
                        <a:ext cx="887413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왼쪽 중괄호 3"/>
          <p:cNvSpPr/>
          <p:nvPr/>
        </p:nvSpPr>
        <p:spPr>
          <a:xfrm>
            <a:off x="5292080" y="2567774"/>
            <a:ext cx="360040" cy="155426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608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4" y="250598"/>
            <a:ext cx="8064896" cy="38318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Color spin interaction  -  </a:t>
            </a:r>
            <a:r>
              <a:rPr kumimoji="1" lang="en-US" altLang="ko-KR" dirty="0" err="1" smtClean="0">
                <a:solidFill>
                  <a:schemeClr val="tx1"/>
                </a:solidFill>
                <a:latin typeface="Arial" charset="0"/>
              </a:rPr>
              <a:t>Tribaryon</a:t>
            </a: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 configuration  with broken SU(3)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63228" y="879035"/>
            <a:ext cx="5012828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>
                <a:latin typeface="Arial" charset="0"/>
              </a:rPr>
              <a:t>1</a:t>
            </a:r>
            <a:r>
              <a:rPr kumimoji="1" lang="en-US" altLang="ko-KR" dirty="0" smtClean="0">
                <a:latin typeface="Arial" charset="0"/>
              </a:rPr>
              <a:t>) With one strangeness and isospin 0</a:t>
            </a:r>
            <a:endParaRPr kumimoji="1" lang="en-US" altLang="ko-KR" dirty="0">
              <a:latin typeface="Arial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51520" y="3356992"/>
            <a:ext cx="771833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</a:rPr>
              <a:t>With one strangeness:  least repulsive state is S=3/2, Flavor </a:t>
            </a:r>
            <a:r>
              <a:rPr lang="en-US" altLang="ko-KR" dirty="0" err="1" smtClean="0">
                <a:solidFill>
                  <a:schemeClr val="tx2">
                    <a:lumMod val="75000"/>
                  </a:schemeClr>
                </a:solidFill>
              </a:rPr>
              <a:t>antidecuplet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741" y="1052736"/>
            <a:ext cx="2251125" cy="1881800"/>
          </a:xfrm>
          <a:prstGeom prst="rect">
            <a:avLst/>
          </a:prstGeom>
        </p:spPr>
      </p:pic>
      <p:graphicFrame>
        <p:nvGraphicFramePr>
          <p:cNvPr id="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696996"/>
              </p:ext>
            </p:extLst>
          </p:nvPr>
        </p:nvGraphicFramePr>
        <p:xfrm>
          <a:off x="1052513" y="3797300"/>
          <a:ext cx="624522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852" name="Equation" r:id="rId4" imgW="3848040" imgH="482400" progId="Equation.DSMT4">
                  <p:embed/>
                </p:oleObj>
              </mc:Choice>
              <mc:Fallback>
                <p:oleObj name="Equation" r:id="rId4" imgW="38480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3797300"/>
                        <a:ext cx="6245225" cy="784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414831"/>
              </p:ext>
            </p:extLst>
          </p:nvPr>
        </p:nvGraphicFramePr>
        <p:xfrm>
          <a:off x="1042988" y="5307013"/>
          <a:ext cx="6265862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853" name="Equation" r:id="rId6" imgW="3860640" imgH="482400" progId="Equation.DSMT4">
                  <p:embed/>
                </p:oleObj>
              </mc:Choice>
              <mc:Fallback>
                <p:oleObj name="Equation" r:id="rId6" imgW="38606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5307013"/>
                        <a:ext cx="6265862" cy="7858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1383" y="1556792"/>
            <a:ext cx="1112625" cy="6596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8354" y="1556792"/>
            <a:ext cx="1035000" cy="8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7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07504" y="260647"/>
            <a:ext cx="5112568" cy="36304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0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kumimoji="1" lang="en-US" altLang="ko-KR" dirty="0" smtClean="0">
                <a:solidFill>
                  <a:schemeClr val="tx1"/>
                </a:solidFill>
                <a:latin typeface="Arial" charset="0"/>
              </a:rPr>
              <a:t>Purely three body repulsion </a:t>
            </a:r>
            <a:endParaRPr kumimoji="1" lang="en-US" altLang="ko-KR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63228" y="802235"/>
            <a:ext cx="2978572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 smtClean="0">
                <a:latin typeface="Arial" charset="0"/>
                <a:sym typeface="Wingdings" panose="05000000000000000000" pitchFamily="2" charset="2"/>
              </a:rPr>
              <a:t></a:t>
            </a:r>
            <a:r>
              <a:rPr kumimoji="1" lang="en-US" altLang="ko-KR" dirty="0" smtClean="0">
                <a:latin typeface="Arial" charset="0"/>
              </a:rPr>
              <a:t> 2-Nucleon </a:t>
            </a:r>
            <a:endParaRPr kumimoji="1" lang="en-US" altLang="ko-KR" dirty="0">
              <a:latin typeface="Arial" charset="0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63228" y="2432655"/>
            <a:ext cx="8317018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>
                <a:solidFill>
                  <a:srgbClr val="FF0000"/>
                </a:solidFill>
                <a:latin typeface="Arial" charset="0"/>
              </a:rPr>
              <a:t>1</a:t>
            </a:r>
            <a:r>
              <a:rPr kumimoji="1" lang="en-US" altLang="ko-KR" dirty="0" smtClean="0">
                <a:solidFill>
                  <a:srgbClr val="FF0000"/>
                </a:solidFill>
                <a:latin typeface="Arial" charset="0"/>
              </a:rPr>
              <a:t>)  SU(2): Triton configuration (I,S)=(1/2,1/2)</a:t>
            </a:r>
            <a:endParaRPr kumimoji="1" lang="en-US" altLang="ko-KR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1054" y="5536911"/>
            <a:ext cx="84969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</a:rPr>
              <a:t>Intrinsic three nucleon forces are repulsive </a:t>
            </a:r>
          </a:p>
        </p:txBody>
      </p:sp>
      <p:graphicFrame>
        <p:nvGraphicFramePr>
          <p:cNvPr id="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513327"/>
              </p:ext>
            </p:extLst>
          </p:nvPr>
        </p:nvGraphicFramePr>
        <p:xfrm>
          <a:off x="5500591" y="256302"/>
          <a:ext cx="21066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82" name="Equation" r:id="rId3" imgW="1206360" imgH="355320" progId="Equation.DSMT4">
                  <p:embed/>
                </p:oleObj>
              </mc:Choice>
              <mc:Fallback>
                <p:oleObj name="Equation" r:id="rId3" imgW="120636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591" y="256302"/>
                        <a:ext cx="2106613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314926"/>
              </p:ext>
            </p:extLst>
          </p:nvPr>
        </p:nvGraphicFramePr>
        <p:xfrm>
          <a:off x="1817116" y="753043"/>
          <a:ext cx="26828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83" name="Equation" r:id="rId5" imgW="1536480" imgH="253800" progId="Equation.DSMT4">
                  <p:embed/>
                </p:oleObj>
              </mc:Choice>
              <mc:Fallback>
                <p:oleObj name="Equation" r:id="rId5" imgW="1536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7116" y="753043"/>
                        <a:ext cx="2682875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71212" y="1317626"/>
            <a:ext cx="2978572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 smtClean="0">
                <a:latin typeface="Arial" charset="0"/>
                <a:sym typeface="Wingdings" panose="05000000000000000000" pitchFamily="2" charset="2"/>
              </a:rPr>
              <a:t></a:t>
            </a:r>
            <a:r>
              <a:rPr kumimoji="1" lang="en-US" altLang="ko-KR" dirty="0" smtClean="0">
                <a:latin typeface="Arial" charset="0"/>
              </a:rPr>
              <a:t> 3-Nucleon </a:t>
            </a:r>
            <a:endParaRPr kumimoji="1" lang="en-US" altLang="ko-KR" dirty="0">
              <a:latin typeface="Arial" charset="0"/>
            </a:endParaRPr>
          </a:p>
        </p:txBody>
      </p:sp>
      <p:graphicFrame>
        <p:nvGraphicFramePr>
          <p:cNvPr id="3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0344"/>
              </p:ext>
            </p:extLst>
          </p:nvPr>
        </p:nvGraphicFramePr>
        <p:xfrm>
          <a:off x="1800421" y="1288875"/>
          <a:ext cx="36353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84" name="Equation" r:id="rId7" imgW="2082600" imgH="279360" progId="Equation.DSMT4">
                  <p:embed/>
                </p:oleObj>
              </mc:Choice>
              <mc:Fallback>
                <p:oleObj name="Equation" r:id="rId7" imgW="208260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421" y="1288875"/>
                        <a:ext cx="363537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458396"/>
              </p:ext>
            </p:extLst>
          </p:nvPr>
        </p:nvGraphicFramePr>
        <p:xfrm>
          <a:off x="822325" y="3138488"/>
          <a:ext cx="401161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85" name="Equation" r:id="rId9" imgW="2298600" imgH="279360" progId="Equation.DSMT4">
                  <p:embed/>
                </p:oleObj>
              </mc:Choice>
              <mc:Fallback>
                <p:oleObj name="Equation" r:id="rId9" imgW="229860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3138488"/>
                        <a:ext cx="401161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5406" y="2481368"/>
            <a:ext cx="1112625" cy="659600"/>
          </a:xfrm>
          <a:prstGeom prst="rect">
            <a:avLst/>
          </a:prstGeom>
        </p:spPr>
      </p:pic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71406" y="3909914"/>
            <a:ext cx="8317018" cy="383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kumimoji="1" lang="en-US" altLang="ko-KR" dirty="0" smtClean="0">
                <a:solidFill>
                  <a:srgbClr val="FF0000"/>
                </a:solidFill>
                <a:latin typeface="Arial" charset="0"/>
              </a:rPr>
              <a:t>2)  Configuration with one strange quark</a:t>
            </a:r>
            <a:endParaRPr kumimoji="1" lang="en-US" altLang="ko-KR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3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81277"/>
              </p:ext>
            </p:extLst>
          </p:nvPr>
        </p:nvGraphicFramePr>
        <p:xfrm>
          <a:off x="771525" y="4524375"/>
          <a:ext cx="412273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886" name="Equation" r:id="rId12" imgW="2361960" imgH="279360" progId="Equation.DSMT4">
                  <p:embed/>
                </p:oleObj>
              </mc:Choice>
              <mc:Fallback>
                <p:oleObj name="Equation" r:id="rId12" imgW="23619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4524375"/>
                        <a:ext cx="4122738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8104" y="3981936"/>
            <a:ext cx="1035000" cy="8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1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-9526" y="0"/>
            <a:ext cx="9426579" cy="620713"/>
            <a:chOff x="-6" y="0"/>
            <a:chExt cx="5938" cy="391"/>
          </a:xfrm>
        </p:grpSpPr>
        <p:graphicFrame>
          <p:nvGraphicFramePr>
            <p:cNvPr id="11" name="Object 17"/>
            <p:cNvGraphicFramePr>
              <a:graphicFrameLocks noChangeAspect="1"/>
            </p:cNvGraphicFramePr>
            <p:nvPr>
              <p:extLst/>
            </p:nvPr>
          </p:nvGraphicFramePr>
          <p:xfrm>
            <a:off x="-6" y="0"/>
            <a:ext cx="5760" cy="3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724" name="Image" r:id="rId3" imgW="8857143" imgH="2409524" progId="">
                    <p:embed/>
                  </p:oleObj>
                </mc:Choice>
                <mc:Fallback>
                  <p:oleObj name="Image" r:id="rId3" imgW="8857143" imgH="2409524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3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59314"/>
                        <a:stretch>
                          <a:fillRect/>
                        </a:stretch>
                      </p:blipFill>
                      <p:spPr bwMode="auto">
                        <a:xfrm>
                          <a:off x="-6" y="0"/>
                          <a:ext cx="5760" cy="3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172" y="73"/>
              <a:ext cx="576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b="1" i="1" dirty="0" smtClean="0">
                  <a:solidFill>
                    <a:schemeClr val="bg1"/>
                  </a:solidFill>
                  <a:latin typeface="Verdana" pitchFamily="34" charset="0"/>
                </a:rPr>
                <a:t>Summary </a:t>
              </a:r>
              <a:endParaRPr lang="en-US" altLang="ko-KR" b="1" baseline="-250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</p:grp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79512" y="1124744"/>
            <a:ext cx="8954966" cy="3816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kumimoji="1" lang="en-US" altLang="ko-KR" sz="2000" dirty="0" smtClean="0">
                <a:latin typeface="HY나무M" pitchFamily="18" charset="-127"/>
                <a:ea typeface="HY나무M" pitchFamily="18" charset="-127"/>
                <a:cs typeface="Arial Unicode MS" pitchFamily="50" charset="-127"/>
              </a:rPr>
              <a:t>Constituent quark model can be used to study </a:t>
            </a:r>
            <a:r>
              <a:rPr kumimoji="1" lang="en-US" altLang="ko-KR" sz="2000" dirty="0" err="1" smtClean="0">
                <a:latin typeface="HY나무M" pitchFamily="18" charset="-127"/>
                <a:ea typeface="HY나무M" pitchFamily="18" charset="-127"/>
                <a:cs typeface="Arial Unicode MS" pitchFamily="50" charset="-127"/>
              </a:rPr>
              <a:t>multiquark</a:t>
            </a:r>
            <a:r>
              <a:rPr kumimoji="1" lang="en-US" altLang="ko-KR" sz="2000" dirty="0">
                <a:latin typeface="HY나무M" pitchFamily="18" charset="-127"/>
                <a:ea typeface="HY나무M" pitchFamily="18" charset="-127"/>
                <a:cs typeface="Arial Unicode MS" pitchFamily="50" charset="-127"/>
              </a:rPr>
              <a:t> configurations:  </a:t>
            </a:r>
            <a:r>
              <a:rPr kumimoji="1" lang="en-US" altLang="ko-KR" sz="2000" dirty="0" smtClean="0">
                <a:latin typeface="HY나무M" pitchFamily="18" charset="-127"/>
                <a:ea typeface="HY나무M" pitchFamily="18" charset="-127"/>
                <a:cs typeface="Arial Unicode MS" pitchFamily="50" charset="-127"/>
              </a:rPr>
              <a:t> d*, </a:t>
            </a:r>
            <a:r>
              <a:rPr kumimoji="1" lang="en-US" altLang="ko-KR" sz="2000" dirty="0">
                <a:latin typeface="HY나무M" pitchFamily="18" charset="-127"/>
                <a:ea typeface="HY나무M" pitchFamily="18" charset="-127"/>
                <a:cs typeface="Arial Unicode MS" pitchFamily="50" charset="-127"/>
              </a:rPr>
              <a:t>Pc, X(3872), Z are most likely molecular states  </a:t>
            </a:r>
            <a:endParaRPr kumimoji="1" lang="en-US" altLang="ko-KR" sz="2000" dirty="0" smtClean="0">
              <a:latin typeface="HY나무M" pitchFamily="18" charset="-127"/>
              <a:ea typeface="HY나무M" pitchFamily="18" charset="-127"/>
              <a:cs typeface="Arial Unicode MS" pitchFamily="50" charset="-127"/>
            </a:endParaRPr>
          </a:p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 smtClean="0">
                <a:latin typeface="HY나무M" pitchFamily="18" charset="-127"/>
                <a:ea typeface="HY나무M" pitchFamily="18" charset="-127"/>
                <a:cs typeface="Arial Unicode MS" pitchFamily="50" charset="-127"/>
              </a:rPr>
              <a:t>     </a:t>
            </a:r>
          </a:p>
          <a:p>
            <a:pPr marL="342900" indent="-342900" latinLnBrk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kumimoji="1" lang="en-US" altLang="ko-KR" sz="2000" dirty="0" smtClean="0">
                <a:latin typeface="HY나무M" pitchFamily="18" charset="-127"/>
                <a:ea typeface="HY나무M" pitchFamily="18" charset="-127"/>
                <a:cs typeface="Arial Unicode MS" pitchFamily="50" charset="-127"/>
              </a:rPr>
              <a:t>Qualitative features of the short distance Nuclear  two-body repulsion from HAL QCD can be understood from a very simple constituent quark picture</a:t>
            </a:r>
          </a:p>
          <a:p>
            <a:pPr marL="342900" indent="-342900" latinLnBrk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endParaRPr kumimoji="1" lang="en-US" altLang="ko-KR" sz="2000" dirty="0" smtClean="0">
              <a:latin typeface="HY나무M" pitchFamily="18" charset="-127"/>
              <a:ea typeface="HY나무M" pitchFamily="18" charset="-127"/>
              <a:cs typeface="Arial Unicode MS" pitchFamily="50" charset="-127"/>
              <a:sym typeface="Wingdings" panose="05000000000000000000" pitchFamily="2" charset="2"/>
            </a:endParaRPr>
          </a:p>
          <a:p>
            <a:pPr marL="342900" indent="-342900" latinLnBrk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kumimoji="1" lang="en-US" altLang="ko-KR" sz="2000" dirty="0" smtClean="0">
                <a:latin typeface="HY나무M" pitchFamily="18" charset="-127"/>
                <a:ea typeface="HY나무M" pitchFamily="18" charset="-127"/>
                <a:cs typeface="Arial Unicode MS" pitchFamily="50" charset="-127"/>
                <a:sym typeface="Wingdings" panose="05000000000000000000" pitchFamily="2" charset="2"/>
              </a:rPr>
              <a:t>Short distance Nuclear three-body interactions seems to be repulsive in the NNN and NN</a:t>
            </a:r>
            <a:r>
              <a:rPr kumimoji="1" lang="en-US" altLang="ko-KR" sz="2000" dirty="0" smtClean="0">
                <a:latin typeface="Symbol" panose="05050102010706020507" pitchFamily="18" charset="2"/>
                <a:ea typeface="HY나무M" pitchFamily="18" charset="-127"/>
                <a:cs typeface="Arial Unicode MS" pitchFamily="50" charset="-127"/>
                <a:sym typeface="Wingdings" panose="05000000000000000000" pitchFamily="2" charset="2"/>
              </a:rPr>
              <a:t>L</a:t>
            </a:r>
            <a:r>
              <a:rPr kumimoji="1" lang="en-US" altLang="ko-KR" sz="2000" dirty="0" smtClean="0">
                <a:latin typeface="HY나무M" pitchFamily="18" charset="-127"/>
                <a:ea typeface="HY나무M" pitchFamily="18" charset="-127"/>
                <a:cs typeface="Arial Unicode MS" pitchFamily="50" charset="-127"/>
                <a:sym typeface="Wingdings" panose="05000000000000000000" pitchFamily="2" charset="2"/>
              </a:rPr>
              <a:t> configurations even in the SU(3) symmetry breaking case as required from phenomenology  </a:t>
            </a:r>
          </a:p>
          <a:p>
            <a:pPr latinLnBrk="1">
              <a:lnSpc>
                <a:spcPct val="80000"/>
              </a:lnSpc>
              <a:spcBef>
                <a:spcPct val="50000"/>
              </a:spcBef>
            </a:pPr>
            <a:r>
              <a:rPr kumimoji="1" lang="en-US" altLang="ko-KR" sz="2000" dirty="0">
                <a:latin typeface="HY나무M" pitchFamily="18" charset="-127"/>
                <a:ea typeface="HY나무M" pitchFamily="18" charset="-127"/>
                <a:cs typeface="Arial Unicode MS" pitchFamily="50" charset="-127"/>
                <a:sym typeface="Wingdings" panose="05000000000000000000" pitchFamily="2" charset="2"/>
              </a:rPr>
              <a:t> </a:t>
            </a:r>
            <a:r>
              <a:rPr kumimoji="1" lang="en-US" altLang="ko-KR" sz="2000" dirty="0" smtClean="0">
                <a:latin typeface="HY나무M" pitchFamily="18" charset="-127"/>
                <a:ea typeface="HY나무M" pitchFamily="18" charset="-127"/>
                <a:cs typeface="Arial Unicode MS" pitchFamily="50" charset="-127"/>
                <a:sym typeface="Wingdings" panose="05000000000000000000" pitchFamily="2" charset="2"/>
              </a:rPr>
              <a:t>    more work in progress and looking forward to more lattice data on this </a:t>
            </a:r>
            <a:endParaRPr kumimoji="1" lang="en-US" altLang="ko-KR" sz="2000" dirty="0">
              <a:solidFill>
                <a:schemeClr val="tx1"/>
              </a:solidFill>
              <a:latin typeface="HY나무M" pitchFamily="18" charset="-127"/>
              <a:ea typeface="HY나무M" pitchFamily="18" charset="-127"/>
              <a:cs typeface="Arial Unicode MS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112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57340</TotalTime>
  <Words>1307</Words>
  <Application>Microsoft Office PowerPoint</Application>
  <PresentationFormat>화면 슬라이드 쇼(4:3)</PresentationFormat>
  <Paragraphs>369</Paragraphs>
  <Slides>33</Slides>
  <Notes>3</Notes>
  <HiddenSlides>0</HiddenSlides>
  <MMClips>0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33</vt:i4>
      </vt:variant>
    </vt:vector>
  </HeadingPairs>
  <TitlesOfParts>
    <vt:vector size="48" baseType="lpstr">
      <vt:lpstr>HY나무M</vt:lpstr>
      <vt:lpstr>맑은 고딕</vt:lpstr>
      <vt:lpstr>Arial Unicode MS</vt:lpstr>
      <vt:lpstr>Verdana</vt:lpstr>
      <vt:lpstr>Wingdings</vt:lpstr>
      <vt:lpstr>Times New Roman</vt:lpstr>
      <vt:lpstr>Comic Sans MS</vt:lpstr>
      <vt:lpstr>굴림</vt:lpstr>
      <vt:lpstr>Arial</vt:lpstr>
      <vt:lpstr>Cambria Math</vt:lpstr>
      <vt:lpstr>Symbol</vt:lpstr>
      <vt:lpstr>Office 테마</vt:lpstr>
      <vt:lpstr>Image</vt:lpstr>
      <vt:lpstr>Equation</vt:lpstr>
      <vt:lpstr>수식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이수형교수님10</cp:lastModifiedBy>
  <cp:revision>1834</cp:revision>
  <cp:lastPrinted>2018-06-05T04:55:05Z</cp:lastPrinted>
  <dcterms:created xsi:type="dcterms:W3CDTF">2006-10-05T04:04:58Z</dcterms:created>
  <dcterms:modified xsi:type="dcterms:W3CDTF">2018-09-13T12:38:55Z</dcterms:modified>
</cp:coreProperties>
</file>