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❑"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3" d="100"/>
          <a:sy n="133" d="100"/>
        </p:scale>
        <p:origin x="-98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923281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685800" y="2125977"/>
            <a:ext cx="7772400" cy="144018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sz="quarter" idx="1"/>
          </p:nvPr>
        </p:nvSpPr>
        <p:spPr>
          <a:xfrm>
            <a:off x="1371600" y="3840479"/>
            <a:ext cx="6400800" cy="171452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73812" y="1283208"/>
            <a:ext cx="8796375" cy="363220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173812" y="1283208"/>
            <a:ext cx="8796375" cy="363220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15" y="0"/>
            <a:ext cx="4607925" cy="345427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71309" y="44677"/>
            <a:ext cx="1045006" cy="85067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685800" y="2125977"/>
            <a:ext cx="7772400" cy="144018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sz="quarter" idx="1"/>
          </p:nvPr>
        </p:nvSpPr>
        <p:spPr>
          <a:xfrm>
            <a:off x="1371600" y="3840479"/>
            <a:ext cx="6400800" cy="171452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25"/>
            <a:ext cx="9144000" cy="953998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44016" y="169290"/>
            <a:ext cx="7855968" cy="680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577338"/>
            <a:ext cx="3977641" cy="4526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3845559" y="3348135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6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22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❑"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511.0333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1.jpeg"/><Relationship Id="rId7" Type="http://schemas.openxmlformats.org/officeDocument/2006/relationships/image" Target="../media/image72.tif"/><Relationship Id="rId12" Type="http://schemas.openxmlformats.org/officeDocument/2006/relationships/image" Target="../media/image7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tif"/><Relationship Id="rId4" Type="http://schemas.openxmlformats.org/officeDocument/2006/relationships/image" Target="../media/image69.png"/><Relationship Id="rId9" Type="http://schemas.openxmlformats.org/officeDocument/2006/relationships/image" Target="../media/image74.tif"/><Relationship Id="rId14" Type="http://schemas.openxmlformats.org/officeDocument/2006/relationships/image" Target="../media/image79.t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0" y="4908865"/>
            <a:ext cx="9144000" cy="15424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0" y="426959"/>
            <a:ext cx="9144000" cy="190501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8" name="Shape 78"/>
          <p:cNvSpPr/>
          <p:nvPr/>
        </p:nvSpPr>
        <p:spPr>
          <a:xfrm>
            <a:off x="685800" y="1231990"/>
            <a:ext cx="7772400" cy="96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ctr">
              <a:lnSpc>
                <a:spcPct val="150000"/>
              </a:lnSpc>
              <a:defRPr sz="2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Deeply Virtual       and      Production with CLAS:</a:t>
            </a:r>
          </a:p>
          <a:p>
            <a:pPr algn="ctr">
              <a:lnSpc>
                <a:spcPct val="150000"/>
              </a:lnSpc>
              <a:defRPr sz="2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Transversity GPDs</a:t>
            </a:r>
          </a:p>
        </p:txBody>
      </p:sp>
      <p:sp>
        <p:nvSpPr>
          <p:cNvPr id="79" name="Shape 79"/>
          <p:cNvSpPr/>
          <p:nvPr/>
        </p:nvSpPr>
        <p:spPr>
          <a:xfrm>
            <a:off x="1371600" y="2779476"/>
            <a:ext cx="6400800" cy="14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November 25, 2016</a:t>
            </a:r>
          </a:p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>
              <a:lnSpc>
                <a:spcPct val="200000"/>
              </a:lnSpc>
              <a:defRPr sz="2100">
                <a:latin typeface="Arial"/>
                <a:ea typeface="Arial"/>
                <a:cs typeface="Arial"/>
                <a:sym typeface="Arial"/>
              </a:defRPr>
            </a:pPr>
            <a:r>
              <a:t>W. Kim</a:t>
            </a:r>
          </a:p>
          <a:p>
            <a:pPr lvl="1" algn="ctr">
              <a:lnSpc>
                <a:spcPct val="200000"/>
              </a:lnSpc>
              <a:buSzTx/>
              <a:buNone/>
              <a:defRPr sz="2100">
                <a:latin typeface="Arial"/>
                <a:ea typeface="Arial"/>
                <a:cs typeface="Arial"/>
                <a:sym typeface="Arial"/>
              </a:defRPr>
            </a:pPr>
            <a:r>
              <a:t>(CLAS Collaboration)</a:t>
            </a:r>
          </a:p>
        </p:txBody>
      </p:sp>
      <p:pic>
        <p:nvPicPr>
          <p:cNvPr id="80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36994" y="3191468"/>
            <a:ext cx="1551890" cy="475225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81" name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11843" y="1127824"/>
            <a:ext cx="1551785" cy="503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image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66811" y="5004204"/>
            <a:ext cx="1410378" cy="1351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image4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54011" y="3811742"/>
            <a:ext cx="1917748" cy="59929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84" name="Shape 84"/>
          <p:cNvSpPr/>
          <p:nvPr/>
        </p:nvSpPr>
        <p:spPr>
          <a:xfrm>
            <a:off x="2317312" y="457431"/>
            <a:ext cx="4509376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2016 2</a:t>
            </a:r>
            <a:r>
              <a:rPr baseline="31999"/>
              <a:t>nd</a:t>
            </a:r>
            <a:r>
              <a:t> HaPhy Meeting</a:t>
            </a:r>
          </a:p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Hadron Production: Theory and Experiment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681218" y="1271009"/>
            <a:ext cx="3063259" cy="264111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7" name="Shape 87"/>
          <p:cNvSpPr/>
          <p:nvPr/>
        </p:nvSpPr>
        <p:spPr>
          <a:xfrm>
            <a:off x="5340096" y="1293868"/>
            <a:ext cx="3038875" cy="262129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5445378" y="4134610"/>
            <a:ext cx="3429635" cy="792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Bound </a:t>
            </a:r>
            <a:r>
              <a:rPr spc="-5"/>
              <a:t>states at </a:t>
            </a:r>
            <a:r>
              <a:t>low</a:t>
            </a:r>
            <a:r>
              <a:rPr spc="-55"/>
              <a:t> </a:t>
            </a:r>
            <a:r>
              <a:rPr spc="-5"/>
              <a:t>energy:</a:t>
            </a:r>
          </a:p>
          <a:p>
            <a:pPr indent="12700"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hadrons.</a:t>
            </a:r>
          </a:p>
          <a:p>
            <a:pPr indent="12700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 </a:t>
            </a:r>
            <a:r>
              <a:rPr spc="-5"/>
              <a:t>unique laboratory </a:t>
            </a:r>
            <a:r>
              <a:t>to </a:t>
            </a:r>
            <a:r>
              <a:rPr spc="-5"/>
              <a:t>study</a:t>
            </a:r>
            <a:r>
              <a:rPr spc="-120"/>
              <a:t> </a:t>
            </a:r>
            <a:r>
              <a:t>QCD</a:t>
            </a:r>
          </a:p>
        </p:txBody>
      </p:sp>
      <p:sp>
        <p:nvSpPr>
          <p:cNvPr id="89" name="Shape 89"/>
          <p:cNvSpPr/>
          <p:nvPr/>
        </p:nvSpPr>
        <p:spPr>
          <a:xfrm>
            <a:off x="805077" y="4120641"/>
            <a:ext cx="2985774" cy="792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defRPr b="1" spc="-5">
                <a:latin typeface="Arial"/>
                <a:ea typeface="Arial"/>
                <a:cs typeface="Arial"/>
                <a:sym typeface="Arial"/>
              </a:defRPr>
            </a:pPr>
            <a:r>
              <a:t>Degrees </a:t>
            </a:r>
            <a:r>
              <a:rPr spc="0"/>
              <a:t>of </a:t>
            </a:r>
            <a:r>
              <a:t>freedom at</a:t>
            </a:r>
            <a:r>
              <a:rPr spc="-20"/>
              <a:t> </a:t>
            </a:r>
            <a:r>
              <a:rPr spc="0"/>
              <a:t>high  </a:t>
            </a:r>
            <a:r>
              <a:t>energy</a:t>
            </a:r>
            <a:r>
              <a:rPr b="0"/>
              <a:t>: quarks and</a:t>
            </a:r>
            <a:r>
              <a:rPr b="0" spc="-40"/>
              <a:t> </a:t>
            </a:r>
            <a:r>
              <a:rPr b="0"/>
              <a:t>gluons.</a:t>
            </a:r>
          </a:p>
          <a:p>
            <a:pPr indent="12700"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Perturbation</a:t>
            </a:r>
            <a:r>
              <a:rPr spc="-40"/>
              <a:t> </a:t>
            </a:r>
            <a:r>
              <a:t>theory</a:t>
            </a:r>
          </a:p>
        </p:txBody>
      </p:sp>
      <p:sp>
        <p:nvSpPr>
          <p:cNvPr id="90" name="Shape 90"/>
          <p:cNvSpPr/>
          <p:nvPr/>
        </p:nvSpPr>
        <p:spPr>
          <a:xfrm>
            <a:off x="671576" y="5201665"/>
            <a:ext cx="8242301" cy="867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The observed states are not the degrees of freedom</a:t>
            </a:r>
            <a:r>
              <a:rPr spc="-229"/>
              <a:t> </a:t>
            </a:r>
            <a:r>
              <a:t>but…</a:t>
            </a:r>
          </a:p>
          <a:p>
            <a:pPr marR="5080" indent="12700">
              <a:defRPr sz="2000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… </a:t>
            </a:r>
            <a:r>
              <a:rPr b="1" spc="-4"/>
              <a:t>factorisation allows </a:t>
            </a:r>
            <a:r>
              <a:rPr b="1" spc="-9"/>
              <a:t>us </a:t>
            </a:r>
            <a:r>
              <a:rPr b="1"/>
              <a:t>to </a:t>
            </a:r>
            <a:r>
              <a:rPr b="1" spc="-4"/>
              <a:t>relate them </a:t>
            </a:r>
            <a:r>
              <a:rPr b="1"/>
              <a:t>to </a:t>
            </a:r>
            <a:r>
              <a:rPr b="1" spc="-4"/>
              <a:t>degrees </a:t>
            </a:r>
            <a:r>
              <a:rPr b="1" spc="-9"/>
              <a:t>of </a:t>
            </a:r>
            <a:r>
              <a:rPr b="1" spc="-4"/>
              <a:t>freedom in  </a:t>
            </a:r>
            <a:r>
              <a:rPr b="1"/>
              <a:t>some ‘hard’</a:t>
            </a:r>
            <a:r>
              <a:rPr b="1" spc="-220"/>
              <a:t> </a:t>
            </a:r>
            <a:r>
              <a:rPr b="1"/>
              <a:t>processes</a:t>
            </a:r>
          </a:p>
        </p:txBody>
      </p:sp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xfrm>
            <a:off x="286878" y="296281"/>
            <a:ext cx="8697243" cy="680738"/>
          </a:xfrm>
          <a:prstGeom prst="rect">
            <a:avLst/>
          </a:prstGeom>
        </p:spPr>
        <p:txBody>
          <a:bodyPr/>
          <a:lstStyle/>
          <a:p>
            <a:pPr indent="12700">
              <a:defRPr spc="-100"/>
            </a:pPr>
            <a:r>
              <a:t>OUR GOAL: TO</a:t>
            </a:r>
            <a:r>
              <a:rPr spc="0"/>
              <a:t> </a:t>
            </a:r>
            <a:r>
              <a:t>UNDERSTAND THE STRUCTURE OF THE NUCLEON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-16779" y="308849"/>
            <a:ext cx="9482358" cy="680738"/>
          </a:xfrm>
          <a:prstGeom prst="rect">
            <a:avLst/>
          </a:prstGeom>
        </p:spPr>
        <p:txBody>
          <a:bodyPr/>
          <a:lstStyle/>
          <a:p>
            <a:pPr indent="868044">
              <a:defRPr spc="-100"/>
            </a:pPr>
            <a:r>
              <a:t>DISTRIBUTIONS ENCODING THE</a:t>
            </a:r>
            <a:r>
              <a:rPr spc="0"/>
              <a:t> </a:t>
            </a:r>
            <a:r>
              <a:t>NUCLEON STRUCTURE</a:t>
            </a:r>
          </a:p>
        </p:txBody>
      </p:sp>
      <p:sp>
        <p:nvSpPr>
          <p:cNvPr id="94" name="Shape 94"/>
          <p:cNvSpPr/>
          <p:nvPr/>
        </p:nvSpPr>
        <p:spPr>
          <a:xfrm>
            <a:off x="1902710" y="1709660"/>
            <a:ext cx="5336298" cy="464985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6758940" y="2005583"/>
            <a:ext cx="2385079" cy="227228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6953884" y="2201416"/>
            <a:ext cx="2091436" cy="168363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-2" y="2007105"/>
            <a:ext cx="2746252" cy="227076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4284" y="2269617"/>
            <a:ext cx="2129155" cy="15962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9" name="Shape 99"/>
          <p:cNvSpPr/>
          <p:nvPr/>
        </p:nvSpPr>
        <p:spPr>
          <a:xfrm>
            <a:off x="6463665" y="1036699"/>
            <a:ext cx="2508905" cy="99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defRPr sz="1600" b="1" spc="-5">
                <a:latin typeface="Arial"/>
                <a:ea typeface="Arial"/>
                <a:cs typeface="Arial"/>
                <a:sym typeface="Arial"/>
              </a:defRPr>
            </a:pPr>
            <a:r>
              <a:t>GPDs</a:t>
            </a:r>
            <a:r>
              <a:rPr b="0"/>
              <a:t>: Fraction of  longitudinal momentum x et  transverse position</a:t>
            </a:r>
            <a:r>
              <a:rPr b="0" spc="-35"/>
              <a:t> </a:t>
            </a:r>
            <a:r>
              <a:rPr b="0"/>
              <a:t>b</a:t>
            </a:r>
          </a:p>
          <a:p>
            <a:pPr indent="509269">
              <a:spcBef>
                <a:spcPts val="700"/>
              </a:spcBef>
              <a:defRPr sz="1600" b="1" i="1" spc="-5">
                <a:solidFill>
                  <a:srgbClr val="49929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Scan in</a:t>
            </a:r>
            <a:r>
              <a:rPr spc="-65"/>
              <a:t> </a:t>
            </a:r>
            <a:r>
              <a:t>position</a:t>
            </a:r>
          </a:p>
        </p:txBody>
      </p:sp>
      <p:sp>
        <p:nvSpPr>
          <p:cNvPr id="100" name="Shape 100"/>
          <p:cNvSpPr/>
          <p:nvPr/>
        </p:nvSpPr>
        <p:spPr>
          <a:xfrm>
            <a:off x="78738" y="1036699"/>
            <a:ext cx="2585087" cy="1022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88900">
              <a:defRPr sz="1600" b="1" spc="-5">
                <a:latin typeface="Arial"/>
                <a:ea typeface="Arial"/>
                <a:cs typeface="Arial"/>
                <a:sym typeface="Arial"/>
              </a:defRPr>
            </a:pPr>
            <a:r>
              <a:t>TMDs</a:t>
            </a:r>
            <a:r>
              <a:rPr b="0"/>
              <a:t>: Fraction of  longitudinal momentum x et  transverse momentum</a:t>
            </a:r>
            <a:r>
              <a:rPr b="0" spc="5"/>
              <a:t> </a:t>
            </a:r>
            <a:r>
              <a:rPr b="0"/>
              <a:t>k</a:t>
            </a:r>
          </a:p>
          <a:p>
            <a:pPr indent="12700">
              <a:spcBef>
                <a:spcPts val="900"/>
              </a:spcBef>
              <a:defRPr sz="1600" b="1" i="1" spc="-5">
                <a:solidFill>
                  <a:srgbClr val="49929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Scan in</a:t>
            </a:r>
            <a:r>
              <a:rPr spc="-50"/>
              <a:t> </a:t>
            </a:r>
            <a:r>
              <a:rPr spc="-10"/>
              <a:t>momentum</a:t>
            </a:r>
          </a:p>
        </p:txBody>
      </p:sp>
      <p:sp>
        <p:nvSpPr>
          <p:cNvPr id="101" name="Shape 101"/>
          <p:cNvSpPr/>
          <p:nvPr/>
        </p:nvSpPr>
        <p:spPr>
          <a:xfrm>
            <a:off x="7030846" y="4170145"/>
            <a:ext cx="2014474" cy="155526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107" name="Group 107"/>
          <p:cNvGrpSpPr/>
          <p:nvPr/>
        </p:nvGrpSpPr>
        <p:grpSpPr>
          <a:xfrm>
            <a:off x="7293060" y="4281905"/>
            <a:ext cx="344999" cy="302449"/>
            <a:chOff x="0" y="-1"/>
            <a:chExt cx="344997" cy="302447"/>
          </a:xfrm>
        </p:grpSpPr>
        <p:sp>
          <p:nvSpPr>
            <p:cNvPr id="102" name="Shape 102"/>
            <p:cNvSpPr/>
            <p:nvPr/>
          </p:nvSpPr>
          <p:spPr>
            <a:xfrm>
              <a:off x="-1" y="38109"/>
              <a:ext cx="233756" cy="264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52" y="0"/>
                  </a:moveTo>
                  <a:lnTo>
                    <a:pt x="20976" y="0"/>
                  </a:lnTo>
                  <a:lnTo>
                    <a:pt x="20800" y="31"/>
                  </a:lnTo>
                  <a:lnTo>
                    <a:pt x="16481" y="1256"/>
                  </a:lnTo>
                  <a:lnTo>
                    <a:pt x="12455" y="3238"/>
                  </a:lnTo>
                  <a:lnTo>
                    <a:pt x="8746" y="5906"/>
                  </a:lnTo>
                  <a:lnTo>
                    <a:pt x="5483" y="9217"/>
                  </a:lnTo>
                  <a:lnTo>
                    <a:pt x="2760" y="13098"/>
                  </a:lnTo>
                  <a:lnTo>
                    <a:pt x="717" y="17489"/>
                  </a:lnTo>
                  <a:lnTo>
                    <a:pt x="0" y="20260"/>
                  </a:lnTo>
                  <a:lnTo>
                    <a:pt x="216" y="20824"/>
                  </a:lnTo>
                  <a:lnTo>
                    <a:pt x="656" y="21278"/>
                  </a:lnTo>
                  <a:lnTo>
                    <a:pt x="1281" y="21557"/>
                  </a:lnTo>
                  <a:lnTo>
                    <a:pt x="1978" y="21600"/>
                  </a:lnTo>
                  <a:lnTo>
                    <a:pt x="2616" y="21409"/>
                  </a:lnTo>
                  <a:lnTo>
                    <a:pt x="3126" y="21020"/>
                  </a:lnTo>
                  <a:lnTo>
                    <a:pt x="3440" y="20467"/>
                  </a:lnTo>
                  <a:lnTo>
                    <a:pt x="4109" y="18309"/>
                  </a:lnTo>
                  <a:lnTo>
                    <a:pt x="4943" y="16326"/>
                  </a:lnTo>
                  <a:lnTo>
                    <a:pt x="7114" y="12631"/>
                  </a:lnTo>
                  <a:lnTo>
                    <a:pt x="9802" y="9435"/>
                  </a:lnTo>
                  <a:lnTo>
                    <a:pt x="12889" y="6809"/>
                  </a:lnTo>
                  <a:lnTo>
                    <a:pt x="16269" y="4805"/>
                  </a:lnTo>
                  <a:lnTo>
                    <a:pt x="19779" y="3487"/>
                  </a:lnTo>
                  <a:lnTo>
                    <a:pt x="21167" y="3155"/>
                  </a:lnTo>
                  <a:lnTo>
                    <a:pt x="21173" y="3114"/>
                  </a:lnTo>
                  <a:lnTo>
                    <a:pt x="21035" y="3103"/>
                  </a:lnTo>
                  <a:lnTo>
                    <a:pt x="21176" y="3095"/>
                  </a:lnTo>
                  <a:lnTo>
                    <a:pt x="21600" y="20"/>
                  </a:lnTo>
                  <a:lnTo>
                    <a:pt x="21352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>
              <a:off x="224572" y="76356"/>
              <a:ext cx="99401" cy="37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" y="0"/>
                  </a:moveTo>
                  <a:lnTo>
                    <a:pt x="974" y="209"/>
                  </a:lnTo>
                  <a:lnTo>
                    <a:pt x="0" y="21600"/>
                  </a:lnTo>
                  <a:lnTo>
                    <a:pt x="21600" y="951"/>
                  </a:lnTo>
                  <a:lnTo>
                    <a:pt x="5245" y="951"/>
                  </a:lnTo>
                  <a:lnTo>
                    <a:pt x="1323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230659" y="70494"/>
              <a:ext cx="28179" cy="12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248" y="0"/>
                  </a:lnTo>
                  <a:lnTo>
                    <a:pt x="0" y="6189"/>
                  </a:lnTo>
                  <a:lnTo>
                    <a:pt x="13840" y="21600"/>
                  </a:lnTo>
                  <a:lnTo>
                    <a:pt x="19582" y="1364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233735" y="-2"/>
              <a:ext cx="111262" cy="7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9" y="0"/>
                  </a:moveTo>
                  <a:lnTo>
                    <a:pt x="0" y="10621"/>
                  </a:lnTo>
                  <a:lnTo>
                    <a:pt x="3572" y="11081"/>
                  </a:lnTo>
                  <a:lnTo>
                    <a:pt x="4974" y="11690"/>
                  </a:lnTo>
                  <a:lnTo>
                    <a:pt x="6072" y="12972"/>
                  </a:lnTo>
                  <a:lnTo>
                    <a:pt x="6759" y="14742"/>
                  </a:lnTo>
                  <a:lnTo>
                    <a:pt x="6926" y="16816"/>
                  </a:lnTo>
                  <a:lnTo>
                    <a:pt x="6499" y="18829"/>
                  </a:lnTo>
                  <a:lnTo>
                    <a:pt x="5601" y="20395"/>
                  </a:lnTo>
                  <a:lnTo>
                    <a:pt x="4360" y="21367"/>
                  </a:lnTo>
                  <a:lnTo>
                    <a:pt x="2906" y="21600"/>
                  </a:lnTo>
                  <a:lnTo>
                    <a:pt x="17519" y="21600"/>
                  </a:lnTo>
                  <a:lnTo>
                    <a:pt x="21600" y="1952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229142" y="38351"/>
              <a:ext cx="40281" cy="3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4" y="0"/>
                  </a:moveTo>
                  <a:lnTo>
                    <a:pt x="0" y="21600"/>
                  </a:lnTo>
                  <a:lnTo>
                    <a:pt x="2386" y="21438"/>
                  </a:lnTo>
                  <a:lnTo>
                    <a:pt x="15921" y="21438"/>
                  </a:lnTo>
                  <a:lnTo>
                    <a:pt x="17938" y="20253"/>
                  </a:lnTo>
                  <a:lnTo>
                    <a:pt x="20421" y="17009"/>
                  </a:lnTo>
                  <a:lnTo>
                    <a:pt x="21600" y="12836"/>
                  </a:lnTo>
                  <a:lnTo>
                    <a:pt x="21139" y="8539"/>
                  </a:lnTo>
                  <a:lnTo>
                    <a:pt x="19241" y="4872"/>
                  </a:lnTo>
                  <a:lnTo>
                    <a:pt x="16206" y="2216"/>
                  </a:lnTo>
                  <a:lnTo>
                    <a:pt x="12334" y="955"/>
                  </a:lnTo>
                  <a:lnTo>
                    <a:pt x="2464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8" name="Shape 108"/>
          <p:cNvSpPr/>
          <p:nvPr/>
        </p:nvSpPr>
        <p:spPr>
          <a:xfrm>
            <a:off x="7249793" y="4140072"/>
            <a:ext cx="201315" cy="282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baseline="-16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</a:t>
            </a:r>
            <a:r>
              <a:rPr sz="800" b="1" baseline="0"/>
              <a:t>2</a:t>
            </a:r>
          </a:p>
        </p:txBody>
      </p:sp>
      <p:grpSp>
        <p:nvGrpSpPr>
          <p:cNvPr id="114" name="Group 114"/>
          <p:cNvGrpSpPr/>
          <p:nvPr/>
        </p:nvGrpSpPr>
        <p:grpSpPr>
          <a:xfrm>
            <a:off x="7839462" y="5504154"/>
            <a:ext cx="697246" cy="199805"/>
            <a:chOff x="0" y="0"/>
            <a:chExt cx="697244" cy="199803"/>
          </a:xfrm>
        </p:grpSpPr>
        <p:sp>
          <p:nvSpPr>
            <p:cNvPr id="109" name="Shape 109"/>
            <p:cNvSpPr/>
            <p:nvPr/>
          </p:nvSpPr>
          <p:spPr>
            <a:xfrm>
              <a:off x="-1" y="9911"/>
              <a:ext cx="525879" cy="189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6" y="0"/>
                  </a:moveTo>
                  <a:lnTo>
                    <a:pt x="539" y="99"/>
                  </a:lnTo>
                  <a:lnTo>
                    <a:pt x="270" y="520"/>
                  </a:lnTo>
                  <a:lnTo>
                    <a:pt x="79" y="1200"/>
                  </a:lnTo>
                  <a:lnTo>
                    <a:pt x="0" y="2003"/>
                  </a:lnTo>
                  <a:lnTo>
                    <a:pt x="37" y="2830"/>
                  </a:lnTo>
                  <a:lnTo>
                    <a:pt x="1407" y="7239"/>
                  </a:lnTo>
                  <a:lnTo>
                    <a:pt x="2790" y="10645"/>
                  </a:lnTo>
                  <a:lnTo>
                    <a:pt x="4271" y="13599"/>
                  </a:lnTo>
                  <a:lnTo>
                    <a:pt x="5826" y="16085"/>
                  </a:lnTo>
                  <a:lnTo>
                    <a:pt x="7453" y="18124"/>
                  </a:lnTo>
                  <a:lnTo>
                    <a:pt x="9133" y="19690"/>
                  </a:lnTo>
                  <a:lnTo>
                    <a:pt x="10855" y="20784"/>
                  </a:lnTo>
                  <a:lnTo>
                    <a:pt x="12597" y="21424"/>
                  </a:lnTo>
                  <a:lnTo>
                    <a:pt x="14366" y="21600"/>
                  </a:lnTo>
                  <a:lnTo>
                    <a:pt x="15247" y="21518"/>
                  </a:lnTo>
                  <a:lnTo>
                    <a:pt x="17011" y="20992"/>
                  </a:lnTo>
                  <a:lnTo>
                    <a:pt x="18753" y="20002"/>
                  </a:lnTo>
                  <a:lnTo>
                    <a:pt x="20469" y="18540"/>
                  </a:lnTo>
                  <a:lnTo>
                    <a:pt x="21600" y="17268"/>
                  </a:lnTo>
                  <a:lnTo>
                    <a:pt x="14313" y="17268"/>
                  </a:lnTo>
                  <a:lnTo>
                    <a:pt x="13500" y="17245"/>
                  </a:lnTo>
                  <a:lnTo>
                    <a:pt x="11893" y="16856"/>
                  </a:lnTo>
                  <a:lnTo>
                    <a:pt x="10302" y="16053"/>
                  </a:lnTo>
                  <a:lnTo>
                    <a:pt x="8752" y="14819"/>
                  </a:lnTo>
                  <a:lnTo>
                    <a:pt x="7240" y="13167"/>
                  </a:lnTo>
                  <a:lnTo>
                    <a:pt x="5789" y="11093"/>
                  </a:lnTo>
                  <a:lnTo>
                    <a:pt x="4402" y="8606"/>
                  </a:lnTo>
                  <a:lnTo>
                    <a:pt x="3097" y="5693"/>
                  </a:lnTo>
                  <a:lnTo>
                    <a:pt x="1882" y="2370"/>
                  </a:lnTo>
                  <a:lnTo>
                    <a:pt x="1371" y="737"/>
                  </a:lnTo>
                  <a:lnTo>
                    <a:pt x="1125" y="215"/>
                  </a:lnTo>
                  <a:lnTo>
                    <a:pt x="836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348467" y="68843"/>
              <a:ext cx="283035" cy="92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84" y="0"/>
                  </a:moveTo>
                  <a:lnTo>
                    <a:pt x="15974" y="7846"/>
                  </a:lnTo>
                  <a:lnTo>
                    <a:pt x="13221" y="12326"/>
                  </a:lnTo>
                  <a:lnTo>
                    <a:pt x="10381" y="15936"/>
                  </a:lnTo>
                  <a:lnTo>
                    <a:pt x="7454" y="18663"/>
                  </a:lnTo>
                  <a:lnTo>
                    <a:pt x="4488" y="20495"/>
                  </a:lnTo>
                  <a:lnTo>
                    <a:pt x="1493" y="21458"/>
                  </a:lnTo>
                  <a:lnTo>
                    <a:pt x="0" y="21600"/>
                  </a:lnTo>
                  <a:lnTo>
                    <a:pt x="13539" y="21600"/>
                  </a:lnTo>
                  <a:lnTo>
                    <a:pt x="17534" y="15316"/>
                  </a:lnTo>
                  <a:lnTo>
                    <a:pt x="20481" y="9226"/>
                  </a:lnTo>
                  <a:lnTo>
                    <a:pt x="21600" y="6108"/>
                  </a:lnTo>
                  <a:lnTo>
                    <a:pt x="19484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631482" y="50058"/>
              <a:ext cx="50568" cy="72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58" y="0"/>
                  </a:lnTo>
                  <a:lnTo>
                    <a:pt x="3495" y="521"/>
                  </a:lnTo>
                  <a:lnTo>
                    <a:pt x="6109" y="1858"/>
                  </a:lnTo>
                  <a:lnTo>
                    <a:pt x="7780" y="3796"/>
                  </a:lnTo>
                  <a:lnTo>
                    <a:pt x="8240" y="5958"/>
                  </a:lnTo>
                  <a:lnTo>
                    <a:pt x="7498" y="8085"/>
                  </a:lnTo>
                  <a:lnTo>
                    <a:pt x="5567" y="9916"/>
                  </a:lnTo>
                  <a:lnTo>
                    <a:pt x="0" y="13480"/>
                  </a:lnTo>
                  <a:lnTo>
                    <a:pt x="1224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603760" y="50058"/>
              <a:ext cx="47023" cy="4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2" y="0"/>
                  </a:moveTo>
                  <a:lnTo>
                    <a:pt x="9912" y="502"/>
                  </a:lnTo>
                  <a:lnTo>
                    <a:pt x="6936" y="2368"/>
                  </a:lnTo>
                  <a:lnTo>
                    <a:pt x="0" y="9009"/>
                  </a:lnTo>
                  <a:lnTo>
                    <a:pt x="12740" y="21600"/>
                  </a:lnTo>
                  <a:lnTo>
                    <a:pt x="18726" y="15889"/>
                  </a:lnTo>
                  <a:lnTo>
                    <a:pt x="20803" y="12955"/>
                  </a:lnTo>
                  <a:lnTo>
                    <a:pt x="21600" y="9547"/>
                  </a:lnTo>
                  <a:lnTo>
                    <a:pt x="21106" y="6082"/>
                  </a:lnTo>
                  <a:lnTo>
                    <a:pt x="19309" y="2977"/>
                  </a:lnTo>
                  <a:lnTo>
                    <a:pt x="16498" y="835"/>
                  </a:lnTo>
                  <a:lnTo>
                    <a:pt x="13232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577071" y="-1"/>
              <a:ext cx="120173" cy="6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669"/>
                  </a:lnTo>
                  <a:lnTo>
                    <a:pt x="4798" y="21600"/>
                  </a:lnTo>
                  <a:lnTo>
                    <a:pt x="7512" y="17255"/>
                  </a:lnTo>
                  <a:lnTo>
                    <a:pt x="8676" y="16034"/>
                  </a:lnTo>
                  <a:lnTo>
                    <a:pt x="9975" y="15706"/>
                  </a:lnTo>
                  <a:lnTo>
                    <a:pt x="18870" y="1570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15" name="Shape 115"/>
          <p:cNvSpPr/>
          <p:nvPr/>
        </p:nvSpPr>
        <p:spPr>
          <a:xfrm>
            <a:off x="8126730" y="5710123"/>
            <a:ext cx="89555" cy="259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</a:t>
            </a:r>
          </a:p>
        </p:txBody>
      </p:sp>
      <p:sp>
        <p:nvSpPr>
          <p:cNvPr id="116" name="Shape 116"/>
          <p:cNvSpPr/>
          <p:nvPr/>
        </p:nvSpPr>
        <p:spPr>
          <a:xfrm>
            <a:off x="7307960" y="5031992"/>
            <a:ext cx="1685036" cy="12"/>
          </a:xfrm>
          <a:prstGeom prst="line">
            <a:avLst/>
          </a:prstGeom>
          <a:ln w="28575">
            <a:solidFill>
              <a:srgbClr val="7E7E7E"/>
            </a:solidFill>
            <a:prstDash val="lgDash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7327606" y="5109583"/>
            <a:ext cx="320060" cy="209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300" i="1" spc="5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</a:t>
            </a:r>
            <a:r>
              <a:rPr spc="-170"/>
              <a:t> </a:t>
            </a:r>
            <a:r>
              <a:rPr i="0" spc="-580">
                <a:latin typeface="Symbol"/>
                <a:ea typeface="Symbol"/>
                <a:cs typeface="Symbol"/>
                <a:sym typeface="Symbol"/>
              </a:rPr>
              <a:t>+</a:t>
            </a:r>
            <a:r>
              <a:rPr i="0" spc="-225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i="0" spc="-700">
                <a:latin typeface="Symbol"/>
                <a:ea typeface="Symbol"/>
                <a:cs typeface="Symbol"/>
                <a:sym typeface="Symbol"/>
              </a:rPr>
              <a:t>ξ</a:t>
            </a:r>
          </a:p>
        </p:txBody>
      </p:sp>
      <p:sp>
        <p:nvSpPr>
          <p:cNvPr id="118" name="Shape 118"/>
          <p:cNvSpPr/>
          <p:nvPr/>
        </p:nvSpPr>
        <p:spPr>
          <a:xfrm>
            <a:off x="8562047" y="5109583"/>
            <a:ext cx="317520" cy="209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300" i="1" spc="5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</a:t>
            </a:r>
            <a:r>
              <a:rPr spc="-170"/>
              <a:t> </a:t>
            </a:r>
            <a:r>
              <a:rPr i="0" spc="-580">
                <a:latin typeface="Symbol"/>
                <a:ea typeface="Symbol"/>
                <a:cs typeface="Symbol"/>
                <a:sym typeface="Symbol"/>
              </a:rPr>
              <a:t>−</a:t>
            </a:r>
            <a:r>
              <a:rPr i="0" spc="-24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i="0" spc="-700">
                <a:latin typeface="Symbol"/>
                <a:ea typeface="Symbol"/>
                <a:cs typeface="Symbol"/>
                <a:sym typeface="Symbol"/>
              </a:rPr>
              <a:t>ξ</a:t>
            </a:r>
          </a:p>
        </p:txBody>
      </p:sp>
      <p:sp>
        <p:nvSpPr>
          <p:cNvPr id="119" name="Shape 119"/>
          <p:cNvSpPr/>
          <p:nvPr/>
        </p:nvSpPr>
        <p:spPr>
          <a:xfrm>
            <a:off x="8451767" y="5591464"/>
            <a:ext cx="424186" cy="357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28575">
              <a:lnSpc>
                <a:spcPts val="1300"/>
              </a:lnSpc>
              <a:defRPr sz="1100" i="1" spc="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 </a:t>
            </a:r>
            <a:r>
              <a:rPr i="0" spc="-490">
                <a:latin typeface="Symbol"/>
                <a:ea typeface="Symbol"/>
                <a:cs typeface="Symbol"/>
                <a:sym typeface="Symbol"/>
              </a:rPr>
              <a:t>≠</a:t>
            </a:r>
            <a:r>
              <a:rPr i="0" spc="-9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spc="-15"/>
              <a:t>x</a:t>
            </a:r>
            <a:r>
              <a:rPr sz="1000" spc="-22" baseline="-23804"/>
              <a:t>Bj</a:t>
            </a:r>
            <a:endParaRPr sz="1000" spc="18" baseline="-23804"/>
          </a:p>
          <a:p>
            <a:pPr indent="12700">
              <a:lnSpc>
                <a:spcPts val="1400"/>
              </a:lnSpc>
              <a:defRPr sz="1200" spc="-650">
                <a:latin typeface="Symbol"/>
                <a:ea typeface="Symbol"/>
                <a:cs typeface="Symbol"/>
                <a:sym typeface="Symbol"/>
              </a:defRPr>
            </a:pPr>
            <a:r>
              <a:t>ξ</a:t>
            </a:r>
            <a:r>
              <a:rPr spc="45"/>
              <a:t> </a:t>
            </a:r>
            <a:r>
              <a:rPr spc="10">
                <a:latin typeface="Times New Roman"/>
                <a:ea typeface="Times New Roman"/>
                <a:cs typeface="Times New Roman"/>
                <a:sym typeface="Times New Roman"/>
              </a:rPr>
              <a:t>~ </a:t>
            </a:r>
            <a:r>
              <a:rPr i="1" spc="-20"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sz="1000" i="1" spc="-30" baseline="-23804">
                <a:latin typeface="Times New Roman"/>
                <a:ea typeface="Times New Roman"/>
                <a:cs typeface="Times New Roman"/>
                <a:sym typeface="Times New Roman"/>
              </a:rPr>
              <a:t>Bj</a:t>
            </a:r>
          </a:p>
        </p:txBody>
      </p:sp>
      <p:grpSp>
        <p:nvGrpSpPr>
          <p:cNvPr id="123" name="Group 123"/>
          <p:cNvGrpSpPr/>
          <p:nvPr/>
        </p:nvGrpSpPr>
        <p:grpSpPr>
          <a:xfrm>
            <a:off x="617460" y="4282025"/>
            <a:ext cx="512184" cy="265864"/>
            <a:chOff x="-1" y="-1"/>
            <a:chExt cx="512183" cy="265862"/>
          </a:xfrm>
        </p:grpSpPr>
        <p:sp>
          <p:nvSpPr>
            <p:cNvPr id="120" name="Shape 120"/>
            <p:cNvSpPr/>
            <p:nvPr/>
          </p:nvSpPr>
          <p:spPr>
            <a:xfrm>
              <a:off x="388304" y="236770"/>
              <a:ext cx="118963" cy="29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06" y="0"/>
                  </a:moveTo>
                  <a:lnTo>
                    <a:pt x="950" y="2722"/>
                  </a:lnTo>
                  <a:lnTo>
                    <a:pt x="0" y="7253"/>
                  </a:lnTo>
                  <a:lnTo>
                    <a:pt x="198" y="17730"/>
                  </a:lnTo>
                  <a:lnTo>
                    <a:pt x="1308" y="21600"/>
                  </a:lnTo>
                  <a:lnTo>
                    <a:pt x="21600" y="15181"/>
                  </a:lnTo>
                  <a:lnTo>
                    <a:pt x="17367" y="15181"/>
                  </a:lnTo>
                  <a:lnTo>
                    <a:pt x="9706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>
              <a:off x="425807" y="158136"/>
              <a:ext cx="86376" cy="99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98" y="0"/>
                  </a:moveTo>
                  <a:lnTo>
                    <a:pt x="384" y="1717"/>
                  </a:lnTo>
                  <a:lnTo>
                    <a:pt x="0" y="3434"/>
                  </a:lnTo>
                  <a:lnTo>
                    <a:pt x="6720" y="12146"/>
                  </a:lnTo>
                  <a:lnTo>
                    <a:pt x="17308" y="16615"/>
                  </a:lnTo>
                  <a:lnTo>
                    <a:pt x="14541" y="21600"/>
                  </a:lnTo>
                  <a:lnTo>
                    <a:pt x="20372" y="21600"/>
                  </a:lnTo>
                  <a:lnTo>
                    <a:pt x="21600" y="21517"/>
                  </a:lnTo>
                  <a:lnTo>
                    <a:pt x="5271" y="332"/>
                  </a:lnTo>
                  <a:lnTo>
                    <a:pt x="3298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>
              <a:off x="-2" y="-2"/>
              <a:ext cx="466827" cy="236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2" y="0"/>
                  </a:moveTo>
                  <a:lnTo>
                    <a:pt x="0" y="2086"/>
                  </a:lnTo>
                  <a:lnTo>
                    <a:pt x="20441" y="21600"/>
                  </a:lnTo>
                  <a:lnTo>
                    <a:pt x="21600" y="21425"/>
                  </a:lnTo>
                  <a:lnTo>
                    <a:pt x="20946" y="19508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1122283" y="4364200"/>
            <a:ext cx="521246" cy="183310"/>
            <a:chOff x="-1" y="-1"/>
            <a:chExt cx="521245" cy="183308"/>
          </a:xfrm>
        </p:grpSpPr>
        <p:sp>
          <p:nvSpPr>
            <p:cNvPr id="124" name="Shape 124"/>
            <p:cNvSpPr/>
            <p:nvPr/>
          </p:nvSpPr>
          <p:spPr>
            <a:xfrm>
              <a:off x="-2" y="37058"/>
              <a:ext cx="472549" cy="146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1" y="0"/>
                  </a:moveTo>
                  <a:lnTo>
                    <a:pt x="0" y="17979"/>
                  </a:lnTo>
                  <a:lnTo>
                    <a:pt x="304" y="21600"/>
                  </a:lnTo>
                  <a:lnTo>
                    <a:pt x="20790" y="3629"/>
                  </a:lnTo>
                  <a:lnTo>
                    <a:pt x="21600" y="968"/>
                  </a:lnTo>
                  <a:lnTo>
                    <a:pt x="20491" y="0"/>
                  </a:lnTo>
                  <a:close/>
                </a:path>
              </a:pathLst>
            </a:custGeom>
            <a:solidFill>
              <a:srgbClr val="348FA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421010" y="24773"/>
              <a:ext cx="100235" cy="8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24" y="0"/>
                  </a:moveTo>
                  <a:lnTo>
                    <a:pt x="15632" y="0"/>
                  </a:lnTo>
                  <a:lnTo>
                    <a:pt x="17083" y="5947"/>
                  </a:lnTo>
                  <a:lnTo>
                    <a:pt x="7285" y="8940"/>
                  </a:lnTo>
                  <a:lnTo>
                    <a:pt x="1068" y="16054"/>
                  </a:lnTo>
                  <a:lnTo>
                    <a:pt x="0" y="17255"/>
                  </a:lnTo>
                  <a:lnTo>
                    <a:pt x="27" y="19227"/>
                  </a:lnTo>
                  <a:lnTo>
                    <a:pt x="1095" y="20398"/>
                  </a:lnTo>
                  <a:lnTo>
                    <a:pt x="2163" y="21600"/>
                  </a:lnTo>
                  <a:lnTo>
                    <a:pt x="3915" y="21600"/>
                  </a:lnTo>
                  <a:lnTo>
                    <a:pt x="4955" y="20367"/>
                  </a:lnTo>
                  <a:lnTo>
                    <a:pt x="21600" y="1356"/>
                  </a:lnTo>
                  <a:lnTo>
                    <a:pt x="17124" y="0"/>
                  </a:lnTo>
                  <a:close/>
                </a:path>
              </a:pathLst>
            </a:custGeom>
            <a:solidFill>
              <a:srgbClr val="348FA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397642" y="-2"/>
              <a:ext cx="102828" cy="3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15" y="0"/>
                  </a:moveTo>
                  <a:lnTo>
                    <a:pt x="747" y="2295"/>
                  </a:lnTo>
                  <a:lnTo>
                    <a:pt x="374" y="6293"/>
                  </a:lnTo>
                  <a:lnTo>
                    <a:pt x="0" y="10218"/>
                  </a:lnTo>
                  <a:lnTo>
                    <a:pt x="827" y="14290"/>
                  </a:lnTo>
                  <a:lnTo>
                    <a:pt x="2268" y="15326"/>
                  </a:lnTo>
                  <a:lnTo>
                    <a:pt x="10638" y="21600"/>
                  </a:lnTo>
                  <a:lnTo>
                    <a:pt x="20145" y="14438"/>
                  </a:lnTo>
                  <a:lnTo>
                    <a:pt x="21600" y="14438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rgbClr val="348FA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8" name="Shape 128"/>
          <p:cNvSpPr/>
          <p:nvPr/>
        </p:nvSpPr>
        <p:spPr>
          <a:xfrm>
            <a:off x="1082890" y="4518659"/>
            <a:ext cx="40542" cy="57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415" y="0"/>
                </a:moveTo>
                <a:lnTo>
                  <a:pt x="18585" y="4555"/>
                </a:lnTo>
                <a:lnTo>
                  <a:pt x="21600" y="9547"/>
                </a:lnTo>
                <a:lnTo>
                  <a:pt x="21297" y="14385"/>
                </a:lnTo>
                <a:lnTo>
                  <a:pt x="17513" y="18481"/>
                </a:lnTo>
                <a:lnTo>
                  <a:pt x="14027" y="20133"/>
                </a:lnTo>
                <a:lnTo>
                  <a:pt x="9833" y="21181"/>
                </a:lnTo>
                <a:lnTo>
                  <a:pt x="5101" y="21600"/>
                </a:lnTo>
                <a:lnTo>
                  <a:pt x="0" y="21361"/>
                </a:lnTo>
              </a:path>
            </a:pathLst>
          </a:custGeom>
          <a:ln w="25400">
            <a:solidFill>
              <a:srgbClr val="781168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073614" y="4596891"/>
            <a:ext cx="30846" cy="534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29" y="21600"/>
                </a:moveTo>
                <a:lnTo>
                  <a:pt x="2269" y="18226"/>
                </a:lnTo>
                <a:lnTo>
                  <a:pt x="0" y="14616"/>
                </a:lnTo>
                <a:lnTo>
                  <a:pt x="14877" y="665"/>
                </a:lnTo>
                <a:lnTo>
                  <a:pt x="21600" y="0"/>
                </a:lnTo>
              </a:path>
            </a:pathLst>
          </a:custGeom>
          <a:ln w="25399">
            <a:solidFill>
              <a:srgbClr val="348FA6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1023847" y="4625466"/>
            <a:ext cx="40093" cy="57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38" y="0"/>
                </a:moveTo>
                <a:lnTo>
                  <a:pt x="18706" y="4539"/>
                </a:lnTo>
                <a:lnTo>
                  <a:pt x="21600" y="9523"/>
                </a:lnTo>
                <a:lnTo>
                  <a:pt x="21171" y="14353"/>
                </a:lnTo>
                <a:lnTo>
                  <a:pt x="17270" y="18436"/>
                </a:lnTo>
                <a:lnTo>
                  <a:pt x="13805" y="20082"/>
                </a:lnTo>
                <a:lnTo>
                  <a:pt x="9664" y="21141"/>
                </a:lnTo>
                <a:lnTo>
                  <a:pt x="5009" y="21600"/>
                </a:lnTo>
                <a:lnTo>
                  <a:pt x="0" y="21445"/>
                </a:lnTo>
              </a:path>
            </a:pathLst>
          </a:custGeom>
          <a:ln w="25400">
            <a:solidFill>
              <a:srgbClr val="781168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1028621" y="4702935"/>
            <a:ext cx="30845" cy="5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37" y="21600"/>
                </a:moveTo>
                <a:lnTo>
                  <a:pt x="2272" y="18248"/>
                </a:lnTo>
                <a:lnTo>
                  <a:pt x="0" y="14644"/>
                </a:lnTo>
                <a:lnTo>
                  <a:pt x="14876" y="666"/>
                </a:lnTo>
                <a:lnTo>
                  <a:pt x="21600" y="0"/>
                </a:lnTo>
              </a:path>
            </a:pathLst>
          </a:custGeom>
          <a:ln w="25399">
            <a:solidFill>
              <a:srgbClr val="348FA6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998091" y="4741545"/>
            <a:ext cx="39254" cy="5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62" y="0"/>
                </a:moveTo>
                <a:lnTo>
                  <a:pt x="18718" y="4522"/>
                </a:lnTo>
                <a:lnTo>
                  <a:pt x="21600" y="9496"/>
                </a:lnTo>
                <a:lnTo>
                  <a:pt x="21160" y="14334"/>
                </a:lnTo>
                <a:lnTo>
                  <a:pt x="17249" y="18443"/>
                </a:lnTo>
                <a:lnTo>
                  <a:pt x="13785" y="20075"/>
                </a:lnTo>
                <a:lnTo>
                  <a:pt x="9647" y="21139"/>
                </a:lnTo>
                <a:lnTo>
                  <a:pt x="4998" y="21600"/>
                </a:lnTo>
                <a:lnTo>
                  <a:pt x="0" y="21420"/>
                </a:lnTo>
              </a:path>
            </a:pathLst>
          </a:custGeom>
          <a:ln w="25400">
            <a:solidFill>
              <a:srgbClr val="781168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982303" y="4807710"/>
            <a:ext cx="30845" cy="53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37" y="21600"/>
                </a:moveTo>
                <a:lnTo>
                  <a:pt x="2272" y="18225"/>
                </a:lnTo>
                <a:lnTo>
                  <a:pt x="0" y="14616"/>
                </a:lnTo>
                <a:lnTo>
                  <a:pt x="14876" y="686"/>
                </a:lnTo>
                <a:lnTo>
                  <a:pt x="21600" y="0"/>
                </a:lnTo>
              </a:path>
            </a:pathLst>
          </a:custGeom>
          <a:ln w="25399">
            <a:solidFill>
              <a:srgbClr val="348FA6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939378" y="4847082"/>
            <a:ext cx="39547" cy="56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86" y="0"/>
                </a:moveTo>
                <a:lnTo>
                  <a:pt x="18731" y="4524"/>
                </a:lnTo>
                <a:lnTo>
                  <a:pt x="21600" y="9502"/>
                </a:lnTo>
                <a:lnTo>
                  <a:pt x="21146" y="14335"/>
                </a:lnTo>
                <a:lnTo>
                  <a:pt x="17225" y="18424"/>
                </a:lnTo>
                <a:lnTo>
                  <a:pt x="13764" y="20069"/>
                </a:lnTo>
                <a:lnTo>
                  <a:pt x="9632" y="21138"/>
                </a:lnTo>
                <a:lnTo>
                  <a:pt x="4990" y="21600"/>
                </a:lnTo>
                <a:lnTo>
                  <a:pt x="0" y="21423"/>
                </a:lnTo>
              </a:path>
            </a:pathLst>
          </a:custGeom>
          <a:ln w="25400">
            <a:solidFill>
              <a:srgbClr val="781168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937307" y="4913757"/>
            <a:ext cx="30845" cy="53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37" y="21600"/>
                </a:moveTo>
                <a:lnTo>
                  <a:pt x="2272" y="18225"/>
                </a:lnTo>
                <a:lnTo>
                  <a:pt x="0" y="14616"/>
                </a:lnTo>
                <a:lnTo>
                  <a:pt x="14876" y="665"/>
                </a:lnTo>
                <a:lnTo>
                  <a:pt x="21600" y="0"/>
                </a:lnTo>
              </a:path>
            </a:pathLst>
          </a:custGeom>
          <a:ln w="25399">
            <a:solidFill>
              <a:srgbClr val="348FA6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476287" y="5184266"/>
            <a:ext cx="151809" cy="219586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476287" y="5184266"/>
            <a:ext cx="151808" cy="21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6"/>
                </a:moveTo>
                <a:lnTo>
                  <a:pt x="849" y="6598"/>
                </a:lnTo>
                <a:lnTo>
                  <a:pt x="3163" y="3164"/>
                </a:lnTo>
                <a:lnTo>
                  <a:pt x="6596" y="849"/>
                </a:lnTo>
                <a:lnTo>
                  <a:pt x="10800" y="0"/>
                </a:lnTo>
                <a:lnTo>
                  <a:pt x="15004" y="849"/>
                </a:lnTo>
                <a:lnTo>
                  <a:pt x="18437" y="3164"/>
                </a:lnTo>
                <a:lnTo>
                  <a:pt x="20751" y="6598"/>
                </a:lnTo>
                <a:lnTo>
                  <a:pt x="21600" y="10806"/>
                </a:lnTo>
                <a:lnTo>
                  <a:pt x="20751" y="15007"/>
                </a:lnTo>
                <a:lnTo>
                  <a:pt x="18437" y="18438"/>
                </a:lnTo>
                <a:lnTo>
                  <a:pt x="15004" y="20751"/>
                </a:lnTo>
                <a:lnTo>
                  <a:pt x="10800" y="21600"/>
                </a:lnTo>
                <a:lnTo>
                  <a:pt x="6596" y="20751"/>
                </a:lnTo>
                <a:lnTo>
                  <a:pt x="3163" y="18438"/>
                </a:lnTo>
                <a:lnTo>
                  <a:pt x="849" y="15007"/>
                </a:lnTo>
                <a:lnTo>
                  <a:pt x="0" y="10806"/>
                </a:lnTo>
                <a:close/>
              </a:path>
            </a:pathLst>
          </a:custGeom>
          <a:ln w="25400">
            <a:solidFill>
              <a:srgbClr val="C4630D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8" name="Shape 138"/>
          <p:cNvSpPr/>
          <p:nvPr/>
        </p:nvSpPr>
        <p:spPr>
          <a:xfrm flipV="1">
            <a:off x="605027" y="4967228"/>
            <a:ext cx="339033" cy="244732"/>
          </a:xfrm>
          <a:prstGeom prst="line">
            <a:avLst/>
          </a:prstGeom>
          <a:ln w="25399">
            <a:solidFill>
              <a:srgbClr val="348FA6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 flipV="1">
            <a:off x="944877" y="4966967"/>
            <a:ext cx="436886" cy="6242"/>
          </a:xfrm>
          <a:prstGeom prst="line">
            <a:avLst/>
          </a:prstGeom>
          <a:ln w="25399">
            <a:solidFill>
              <a:srgbClr val="348FA6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143" name="Group 143"/>
          <p:cNvGrpSpPr/>
          <p:nvPr/>
        </p:nvGrpSpPr>
        <p:grpSpPr>
          <a:xfrm>
            <a:off x="631390" y="5233384"/>
            <a:ext cx="761435" cy="117902"/>
            <a:chOff x="-1" y="0"/>
            <a:chExt cx="761434" cy="117900"/>
          </a:xfrm>
        </p:grpSpPr>
        <p:sp>
          <p:nvSpPr>
            <p:cNvPr id="140" name="Shape 140"/>
            <p:cNvSpPr/>
            <p:nvPr/>
          </p:nvSpPr>
          <p:spPr>
            <a:xfrm>
              <a:off x="645583" y="45982"/>
              <a:ext cx="115851" cy="7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16" y="0"/>
                  </a:moveTo>
                  <a:lnTo>
                    <a:pt x="16887" y="0"/>
                  </a:lnTo>
                  <a:lnTo>
                    <a:pt x="16887" y="7633"/>
                  </a:lnTo>
                  <a:lnTo>
                    <a:pt x="8141" y="7671"/>
                  </a:lnTo>
                  <a:lnTo>
                    <a:pt x="379" y="15036"/>
                  </a:lnTo>
                  <a:lnTo>
                    <a:pt x="0" y="17364"/>
                  </a:lnTo>
                  <a:lnTo>
                    <a:pt x="663" y="19158"/>
                  </a:lnTo>
                  <a:lnTo>
                    <a:pt x="1326" y="20989"/>
                  </a:lnTo>
                  <a:lnTo>
                    <a:pt x="2771" y="21600"/>
                  </a:lnTo>
                  <a:lnTo>
                    <a:pt x="21600" y="3816"/>
                  </a:lnTo>
                  <a:lnTo>
                    <a:pt x="17516" y="0"/>
                  </a:lnTo>
                  <a:close/>
                </a:path>
              </a:pathLst>
            </a:custGeom>
            <a:solidFill>
              <a:srgbClr val="348FA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-2" y="46111"/>
              <a:ext cx="710937" cy="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37" y="0"/>
                  </a:moveTo>
                  <a:lnTo>
                    <a:pt x="0" y="1506"/>
                  </a:lnTo>
                  <a:lnTo>
                    <a:pt x="2" y="21600"/>
                  </a:lnTo>
                  <a:lnTo>
                    <a:pt x="20941" y="20094"/>
                  </a:lnTo>
                  <a:lnTo>
                    <a:pt x="21600" y="10017"/>
                  </a:lnTo>
                  <a:lnTo>
                    <a:pt x="20937" y="0"/>
                  </a:lnTo>
                  <a:close/>
                </a:path>
              </a:pathLst>
            </a:custGeom>
            <a:solidFill>
              <a:srgbClr val="348FA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>
              <a:off x="645329" y="-1"/>
              <a:ext cx="94201" cy="4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79" y="0"/>
                  </a:moveTo>
                  <a:lnTo>
                    <a:pt x="1602" y="952"/>
                  </a:lnTo>
                  <a:lnTo>
                    <a:pt x="816" y="3808"/>
                  </a:lnTo>
                  <a:lnTo>
                    <a:pt x="0" y="6605"/>
                  </a:lnTo>
                  <a:lnTo>
                    <a:pt x="466" y="10294"/>
                  </a:lnTo>
                  <a:lnTo>
                    <a:pt x="1864" y="11900"/>
                  </a:lnTo>
                  <a:lnTo>
                    <a:pt x="10041" y="21600"/>
                  </a:lnTo>
                  <a:lnTo>
                    <a:pt x="21600" y="21540"/>
                  </a:lnTo>
                  <a:lnTo>
                    <a:pt x="4777" y="1607"/>
                  </a:lnTo>
                  <a:lnTo>
                    <a:pt x="3379" y="0"/>
                  </a:lnTo>
                  <a:close/>
                </a:path>
              </a:pathLst>
            </a:custGeom>
            <a:solidFill>
              <a:srgbClr val="348FA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147" name="Group 147"/>
          <p:cNvGrpSpPr/>
          <p:nvPr/>
        </p:nvGrpSpPr>
        <p:grpSpPr>
          <a:xfrm>
            <a:off x="621263" y="5274792"/>
            <a:ext cx="761404" cy="118029"/>
            <a:chOff x="-1" y="0"/>
            <a:chExt cx="761403" cy="118027"/>
          </a:xfrm>
        </p:grpSpPr>
        <p:sp>
          <p:nvSpPr>
            <p:cNvPr id="144" name="Shape 144"/>
            <p:cNvSpPr/>
            <p:nvPr/>
          </p:nvSpPr>
          <p:spPr>
            <a:xfrm>
              <a:off x="645298" y="71746"/>
              <a:ext cx="94370" cy="46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56" y="0"/>
                  </a:moveTo>
                  <a:lnTo>
                    <a:pt x="1861" y="9679"/>
                  </a:lnTo>
                  <a:lnTo>
                    <a:pt x="474" y="11281"/>
                  </a:lnTo>
                  <a:lnTo>
                    <a:pt x="0" y="14958"/>
                  </a:lnTo>
                  <a:lnTo>
                    <a:pt x="814" y="17745"/>
                  </a:lnTo>
                  <a:lnTo>
                    <a:pt x="1599" y="20592"/>
                  </a:lnTo>
                  <a:lnTo>
                    <a:pt x="3373" y="21600"/>
                  </a:lnTo>
                  <a:lnTo>
                    <a:pt x="21600" y="71"/>
                  </a:lnTo>
                  <a:lnTo>
                    <a:pt x="10056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645590" y="-1"/>
              <a:ext cx="115812" cy="71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9" y="0"/>
                  </a:moveTo>
                  <a:lnTo>
                    <a:pt x="1320" y="610"/>
                  </a:lnTo>
                  <a:lnTo>
                    <a:pt x="656" y="2442"/>
                  </a:lnTo>
                  <a:lnTo>
                    <a:pt x="0" y="4236"/>
                  </a:lnTo>
                  <a:lnTo>
                    <a:pt x="379" y="6602"/>
                  </a:lnTo>
                  <a:lnTo>
                    <a:pt x="8112" y="13921"/>
                  </a:lnTo>
                  <a:lnTo>
                    <a:pt x="16909" y="13967"/>
                  </a:lnTo>
                  <a:lnTo>
                    <a:pt x="16885" y="21600"/>
                  </a:lnTo>
                  <a:lnTo>
                    <a:pt x="17547" y="21600"/>
                  </a:lnTo>
                  <a:lnTo>
                    <a:pt x="21600" y="17822"/>
                  </a:lnTo>
                  <a:lnTo>
                    <a:pt x="2789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-2" y="44074"/>
              <a:ext cx="710942" cy="2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" y="0"/>
                  </a:moveTo>
                  <a:lnTo>
                    <a:pt x="0" y="19835"/>
                  </a:lnTo>
                  <a:lnTo>
                    <a:pt x="20941" y="21600"/>
                  </a:lnTo>
                  <a:lnTo>
                    <a:pt x="21600" y="11789"/>
                  </a:lnTo>
                  <a:lnTo>
                    <a:pt x="20936" y="176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48" name="Shape 148"/>
          <p:cNvSpPr/>
          <p:nvPr/>
        </p:nvSpPr>
        <p:spPr>
          <a:xfrm>
            <a:off x="1388236" y="4895977"/>
            <a:ext cx="250189" cy="171343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1388235" y="4895977"/>
            <a:ext cx="250211" cy="171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603"/>
                </a:moveTo>
                <a:lnTo>
                  <a:pt x="193" y="2195"/>
                </a:lnTo>
                <a:lnTo>
                  <a:pt x="720" y="1051"/>
                </a:lnTo>
                <a:lnTo>
                  <a:pt x="1503" y="281"/>
                </a:lnTo>
                <a:lnTo>
                  <a:pt x="2467" y="0"/>
                </a:lnTo>
                <a:lnTo>
                  <a:pt x="19133" y="0"/>
                </a:lnTo>
                <a:lnTo>
                  <a:pt x="20092" y="281"/>
                </a:lnTo>
                <a:lnTo>
                  <a:pt x="20876" y="1051"/>
                </a:lnTo>
                <a:lnTo>
                  <a:pt x="21406" y="2195"/>
                </a:lnTo>
                <a:lnTo>
                  <a:pt x="21600" y="3603"/>
                </a:lnTo>
                <a:lnTo>
                  <a:pt x="21600" y="17997"/>
                </a:lnTo>
                <a:lnTo>
                  <a:pt x="21406" y="19398"/>
                </a:lnTo>
                <a:lnTo>
                  <a:pt x="20876" y="20543"/>
                </a:lnTo>
                <a:lnTo>
                  <a:pt x="20092" y="21316"/>
                </a:lnTo>
                <a:lnTo>
                  <a:pt x="19133" y="21600"/>
                </a:lnTo>
                <a:lnTo>
                  <a:pt x="2467" y="21600"/>
                </a:lnTo>
                <a:lnTo>
                  <a:pt x="1503" y="21316"/>
                </a:lnTo>
                <a:lnTo>
                  <a:pt x="720" y="20543"/>
                </a:lnTo>
                <a:lnTo>
                  <a:pt x="193" y="19398"/>
                </a:lnTo>
                <a:lnTo>
                  <a:pt x="0" y="17997"/>
                </a:lnTo>
                <a:lnTo>
                  <a:pt x="0" y="3603"/>
                </a:lnTo>
                <a:close/>
              </a:path>
            </a:pathLst>
          </a:custGeom>
          <a:ln w="25400">
            <a:solidFill>
              <a:srgbClr val="006C92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153" name="Group 153"/>
          <p:cNvGrpSpPr/>
          <p:nvPr/>
        </p:nvGrpSpPr>
        <p:grpSpPr>
          <a:xfrm>
            <a:off x="1051124" y="4976720"/>
            <a:ext cx="337265" cy="342310"/>
            <a:chOff x="-1" y="-1"/>
            <a:chExt cx="337263" cy="342309"/>
          </a:xfrm>
        </p:grpSpPr>
        <p:sp>
          <p:nvSpPr>
            <p:cNvPr id="150" name="Shape 150"/>
            <p:cNvSpPr/>
            <p:nvPr/>
          </p:nvSpPr>
          <p:spPr>
            <a:xfrm>
              <a:off x="223436" y="292383"/>
              <a:ext cx="92278" cy="4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9" y="0"/>
                  </a:moveTo>
                  <a:lnTo>
                    <a:pt x="387" y="12364"/>
                  </a:lnTo>
                  <a:lnTo>
                    <a:pt x="0" y="15773"/>
                  </a:lnTo>
                  <a:lnTo>
                    <a:pt x="892" y="18301"/>
                  </a:lnTo>
                  <a:lnTo>
                    <a:pt x="1754" y="20885"/>
                  </a:lnTo>
                  <a:lnTo>
                    <a:pt x="3598" y="21600"/>
                  </a:lnTo>
                  <a:lnTo>
                    <a:pt x="21600" y="215"/>
                  </a:lnTo>
                  <a:lnTo>
                    <a:pt x="13172" y="215"/>
                  </a:lnTo>
                  <a:lnTo>
                    <a:pt x="10809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219626" y="224425"/>
              <a:ext cx="117637" cy="68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13" y="0"/>
                  </a:moveTo>
                  <a:lnTo>
                    <a:pt x="1190" y="761"/>
                  </a:lnTo>
                  <a:lnTo>
                    <a:pt x="583" y="2725"/>
                  </a:lnTo>
                  <a:lnTo>
                    <a:pt x="0" y="4689"/>
                  </a:lnTo>
                  <a:lnTo>
                    <a:pt x="420" y="7093"/>
                  </a:lnTo>
                  <a:lnTo>
                    <a:pt x="7211" y="13247"/>
                  </a:lnTo>
                  <a:lnTo>
                    <a:pt x="11057" y="13585"/>
                  </a:lnTo>
                  <a:lnTo>
                    <a:pt x="16888" y="13585"/>
                  </a:lnTo>
                  <a:lnTo>
                    <a:pt x="17075" y="21600"/>
                  </a:lnTo>
                  <a:lnTo>
                    <a:pt x="17645" y="21600"/>
                  </a:lnTo>
                  <a:lnTo>
                    <a:pt x="21600" y="17232"/>
                  </a:lnTo>
                  <a:lnTo>
                    <a:pt x="3732" y="1042"/>
                  </a:lnTo>
                  <a:lnTo>
                    <a:pt x="2613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-2" y="-2"/>
              <a:ext cx="337011" cy="292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70" y="0"/>
                  </a:moveTo>
                  <a:lnTo>
                    <a:pt x="16333" y="94"/>
                  </a:lnTo>
                  <a:lnTo>
                    <a:pt x="12674" y="600"/>
                  </a:lnTo>
                  <a:lnTo>
                    <a:pt x="9354" y="1464"/>
                  </a:lnTo>
                  <a:lnTo>
                    <a:pt x="6437" y="2646"/>
                  </a:lnTo>
                  <a:lnTo>
                    <a:pt x="3968" y="4138"/>
                  </a:lnTo>
                  <a:lnTo>
                    <a:pt x="2031" y="5874"/>
                  </a:lnTo>
                  <a:lnTo>
                    <a:pt x="438" y="8454"/>
                  </a:lnTo>
                  <a:lnTo>
                    <a:pt x="0" y="10771"/>
                  </a:lnTo>
                  <a:lnTo>
                    <a:pt x="26" y="11362"/>
                  </a:lnTo>
                  <a:lnTo>
                    <a:pt x="941" y="14252"/>
                  </a:lnTo>
                  <a:lnTo>
                    <a:pt x="2965" y="16711"/>
                  </a:lnTo>
                  <a:lnTo>
                    <a:pt x="5185" y="18315"/>
                  </a:lnTo>
                  <a:lnTo>
                    <a:pt x="7871" y="19647"/>
                  </a:lnTo>
                  <a:lnTo>
                    <a:pt x="10942" y="20661"/>
                  </a:lnTo>
                  <a:lnTo>
                    <a:pt x="14322" y="21336"/>
                  </a:lnTo>
                  <a:lnTo>
                    <a:pt x="17281" y="21600"/>
                  </a:lnTo>
                  <a:lnTo>
                    <a:pt x="18396" y="20775"/>
                  </a:lnTo>
                  <a:lnTo>
                    <a:pt x="16594" y="19681"/>
                  </a:lnTo>
                  <a:lnTo>
                    <a:pt x="16186" y="19657"/>
                  </a:lnTo>
                  <a:lnTo>
                    <a:pt x="14477" y="19460"/>
                  </a:lnTo>
                  <a:lnTo>
                    <a:pt x="11262" y="18812"/>
                  </a:lnTo>
                  <a:lnTo>
                    <a:pt x="8362" y="17855"/>
                  </a:lnTo>
                  <a:lnTo>
                    <a:pt x="5881" y="16626"/>
                  </a:lnTo>
                  <a:lnTo>
                    <a:pt x="3504" y="14797"/>
                  </a:lnTo>
                  <a:lnTo>
                    <a:pt x="1898" y="12338"/>
                  </a:lnTo>
                  <a:lnTo>
                    <a:pt x="1627" y="10696"/>
                  </a:lnTo>
                  <a:lnTo>
                    <a:pt x="1657" y="10302"/>
                  </a:lnTo>
                  <a:lnTo>
                    <a:pt x="2879" y="7572"/>
                  </a:lnTo>
                  <a:lnTo>
                    <a:pt x="4901" y="5667"/>
                  </a:lnTo>
                  <a:lnTo>
                    <a:pt x="7133" y="4344"/>
                  </a:lnTo>
                  <a:lnTo>
                    <a:pt x="9846" y="3246"/>
                  </a:lnTo>
                  <a:lnTo>
                    <a:pt x="12986" y="2439"/>
                  </a:lnTo>
                  <a:lnTo>
                    <a:pt x="16487" y="1970"/>
                  </a:lnTo>
                  <a:lnTo>
                    <a:pt x="18995" y="1867"/>
                  </a:lnTo>
                  <a:lnTo>
                    <a:pt x="21515" y="1867"/>
                  </a:lnTo>
                  <a:lnTo>
                    <a:pt x="21600" y="94"/>
                  </a:lnTo>
                  <a:lnTo>
                    <a:pt x="20281" y="19"/>
                  </a:lnTo>
                  <a:lnTo>
                    <a:pt x="18970" y="0"/>
                  </a:lnTo>
                  <a:close/>
                </a:path>
              </a:pathLst>
            </a:custGeom>
            <a:solidFill>
              <a:srgbClr val="781168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54" name="Shape 154"/>
          <p:cNvSpPr/>
          <p:nvPr/>
        </p:nvSpPr>
        <p:spPr>
          <a:xfrm>
            <a:off x="159194" y="5266435"/>
            <a:ext cx="304153" cy="88792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59192" y="5266435"/>
            <a:ext cx="304160" cy="88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77"/>
                </a:moveTo>
                <a:lnTo>
                  <a:pt x="17354" y="5377"/>
                </a:lnTo>
                <a:lnTo>
                  <a:pt x="17354" y="0"/>
                </a:lnTo>
                <a:lnTo>
                  <a:pt x="21600" y="10784"/>
                </a:lnTo>
                <a:lnTo>
                  <a:pt x="17354" y="21600"/>
                </a:lnTo>
                <a:lnTo>
                  <a:pt x="17354" y="16192"/>
                </a:lnTo>
                <a:lnTo>
                  <a:pt x="0" y="16192"/>
                </a:lnTo>
                <a:lnTo>
                  <a:pt x="0" y="5377"/>
                </a:lnTo>
                <a:close/>
              </a:path>
            </a:pathLst>
          </a:custGeom>
          <a:ln w="25400">
            <a:solidFill>
              <a:srgbClr val="C4630D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1636141" y="4937504"/>
            <a:ext cx="271545" cy="6720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1636141" y="4937504"/>
            <a:ext cx="271540" cy="67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90"/>
                </a:moveTo>
                <a:lnTo>
                  <a:pt x="18003" y="5390"/>
                </a:lnTo>
                <a:lnTo>
                  <a:pt x="18003" y="0"/>
                </a:lnTo>
                <a:lnTo>
                  <a:pt x="21600" y="10820"/>
                </a:lnTo>
                <a:lnTo>
                  <a:pt x="18003" y="21600"/>
                </a:lnTo>
                <a:lnTo>
                  <a:pt x="18003" y="16210"/>
                </a:lnTo>
                <a:lnTo>
                  <a:pt x="0" y="16210"/>
                </a:lnTo>
                <a:lnTo>
                  <a:pt x="0" y="5390"/>
                </a:lnTo>
                <a:close/>
              </a:path>
            </a:pathLst>
          </a:custGeom>
          <a:ln w="25400">
            <a:solidFill>
              <a:srgbClr val="006C92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632866" y="4345813"/>
            <a:ext cx="11049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200" spc="-5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</a:t>
            </a:r>
          </a:p>
        </p:txBody>
      </p:sp>
      <p:sp>
        <p:nvSpPr>
          <p:cNvPr id="159" name="Shape 159"/>
          <p:cNvSpPr/>
          <p:nvPr/>
        </p:nvSpPr>
        <p:spPr>
          <a:xfrm>
            <a:off x="1570735" y="4450079"/>
            <a:ext cx="187346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200" spc="-5">
                <a:solidFill>
                  <a:srgbClr val="FC11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</a:t>
            </a:r>
            <a:r>
              <a:rPr spc="330"/>
              <a:t>’</a:t>
            </a:r>
          </a:p>
        </p:txBody>
      </p:sp>
      <p:sp>
        <p:nvSpPr>
          <p:cNvPr id="160" name="Shape 160"/>
          <p:cNvSpPr/>
          <p:nvPr/>
        </p:nvSpPr>
        <p:spPr>
          <a:xfrm>
            <a:off x="302768" y="5394959"/>
            <a:ext cx="103505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200" spc="-19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</a:t>
            </a:r>
          </a:p>
        </p:txBody>
      </p:sp>
      <p:sp>
        <p:nvSpPr>
          <p:cNvPr id="161" name="Shape 161"/>
          <p:cNvSpPr/>
          <p:nvPr/>
        </p:nvSpPr>
        <p:spPr>
          <a:xfrm>
            <a:off x="1493010" y="5276088"/>
            <a:ext cx="127638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200">
                <a:solidFill>
                  <a:srgbClr val="FC112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  <p:sp>
        <p:nvSpPr>
          <p:cNvPr id="162" name="Shape 162"/>
          <p:cNvSpPr/>
          <p:nvPr/>
        </p:nvSpPr>
        <p:spPr>
          <a:xfrm>
            <a:off x="828547" y="4627117"/>
            <a:ext cx="1231265" cy="37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200" spc="-670">
                <a:latin typeface="Symbol"/>
                <a:ea typeface="Symbol"/>
                <a:cs typeface="Symbol"/>
                <a:sym typeface="Symbol"/>
              </a:defRPr>
            </a:pPr>
            <a:r>
              <a:t>γ∗</a:t>
            </a:r>
          </a:p>
          <a:p>
            <a:pPr marR="5080" algn="r">
              <a:spcBef>
                <a:spcPts val="400"/>
              </a:spcBef>
              <a:defRPr sz="1200" spc="-5">
                <a:solidFill>
                  <a:srgbClr val="FC11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</a:t>
            </a:r>
          </a:p>
        </p:txBody>
      </p:sp>
      <p:sp>
        <p:nvSpPr>
          <p:cNvPr id="163" name="Shape 163"/>
          <p:cNvSpPr/>
          <p:nvPr/>
        </p:nvSpPr>
        <p:spPr>
          <a:xfrm>
            <a:off x="1392268" y="5141562"/>
            <a:ext cx="6606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700" spc="-525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r>
              <a:t>}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-11203" y="300711"/>
            <a:ext cx="8896275" cy="680738"/>
          </a:xfrm>
          <a:prstGeom prst="rect">
            <a:avLst/>
          </a:prstGeom>
        </p:spPr>
        <p:txBody>
          <a:bodyPr/>
          <a:lstStyle/>
          <a:p>
            <a:pPr indent="868044">
              <a:defRPr spc="-100"/>
            </a:pPr>
            <a:r>
              <a:t>ACCESSING THE GENERALIZED</a:t>
            </a:r>
            <a:r>
              <a:rPr spc="0"/>
              <a:t> </a:t>
            </a:r>
            <a:r>
              <a:t>PARTON DISTRIBUTIONS</a:t>
            </a:r>
          </a:p>
        </p:txBody>
      </p:sp>
      <p:sp>
        <p:nvSpPr>
          <p:cNvPr id="166" name="Shape 166"/>
          <p:cNvSpPr/>
          <p:nvPr/>
        </p:nvSpPr>
        <p:spPr>
          <a:xfrm>
            <a:off x="1299582" y="2055746"/>
            <a:ext cx="3016526" cy="227343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171" name="Group 171"/>
          <p:cNvGrpSpPr/>
          <p:nvPr/>
        </p:nvGrpSpPr>
        <p:grpSpPr>
          <a:xfrm>
            <a:off x="1779282" y="2241779"/>
            <a:ext cx="502675" cy="409323"/>
            <a:chOff x="-1" y="-1"/>
            <a:chExt cx="502674" cy="409321"/>
          </a:xfrm>
        </p:grpSpPr>
        <p:sp>
          <p:nvSpPr>
            <p:cNvPr id="167" name="Shape 167"/>
            <p:cNvSpPr/>
            <p:nvPr/>
          </p:nvSpPr>
          <p:spPr>
            <a:xfrm>
              <a:off x="-2" y="36455"/>
              <a:ext cx="395422" cy="372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6" y="0"/>
                  </a:moveTo>
                  <a:lnTo>
                    <a:pt x="17794" y="338"/>
                  </a:lnTo>
                  <a:lnTo>
                    <a:pt x="15040" y="1155"/>
                  </a:lnTo>
                  <a:lnTo>
                    <a:pt x="12382" y="2421"/>
                  </a:lnTo>
                  <a:lnTo>
                    <a:pt x="9850" y="4106"/>
                  </a:lnTo>
                  <a:lnTo>
                    <a:pt x="7491" y="6188"/>
                  </a:lnTo>
                  <a:lnTo>
                    <a:pt x="6034" y="7785"/>
                  </a:lnTo>
                  <a:lnTo>
                    <a:pt x="4681" y="9543"/>
                  </a:lnTo>
                  <a:lnTo>
                    <a:pt x="3446" y="11441"/>
                  </a:lnTo>
                  <a:lnTo>
                    <a:pt x="2343" y="13509"/>
                  </a:lnTo>
                  <a:lnTo>
                    <a:pt x="1392" y="15680"/>
                  </a:lnTo>
                  <a:lnTo>
                    <a:pt x="608" y="17953"/>
                  </a:lnTo>
                  <a:lnTo>
                    <a:pt x="18" y="20241"/>
                  </a:lnTo>
                  <a:lnTo>
                    <a:pt x="0" y="20678"/>
                  </a:lnTo>
                  <a:lnTo>
                    <a:pt x="136" y="21076"/>
                  </a:lnTo>
                  <a:lnTo>
                    <a:pt x="403" y="21392"/>
                  </a:lnTo>
                  <a:lnTo>
                    <a:pt x="775" y="21580"/>
                  </a:lnTo>
                  <a:lnTo>
                    <a:pt x="1187" y="21600"/>
                  </a:lnTo>
                  <a:lnTo>
                    <a:pt x="1562" y="21455"/>
                  </a:lnTo>
                  <a:lnTo>
                    <a:pt x="1860" y="21173"/>
                  </a:lnTo>
                  <a:lnTo>
                    <a:pt x="2037" y="20778"/>
                  </a:lnTo>
                  <a:lnTo>
                    <a:pt x="2301" y="19653"/>
                  </a:lnTo>
                  <a:lnTo>
                    <a:pt x="2606" y="18578"/>
                  </a:lnTo>
                  <a:lnTo>
                    <a:pt x="3328" y="16482"/>
                  </a:lnTo>
                  <a:lnTo>
                    <a:pt x="4216" y="14465"/>
                  </a:lnTo>
                  <a:lnTo>
                    <a:pt x="5791" y="11684"/>
                  </a:lnTo>
                  <a:lnTo>
                    <a:pt x="7616" y="9219"/>
                  </a:lnTo>
                  <a:lnTo>
                    <a:pt x="9656" y="7086"/>
                  </a:lnTo>
                  <a:lnTo>
                    <a:pt x="11855" y="5312"/>
                  </a:lnTo>
                  <a:lnTo>
                    <a:pt x="14193" y="3914"/>
                  </a:lnTo>
                  <a:lnTo>
                    <a:pt x="16608" y="2928"/>
                  </a:lnTo>
                  <a:lnTo>
                    <a:pt x="19071" y="2347"/>
                  </a:lnTo>
                  <a:lnTo>
                    <a:pt x="20610" y="2214"/>
                  </a:lnTo>
                  <a:lnTo>
                    <a:pt x="20514" y="2200"/>
                  </a:lnTo>
                  <a:lnTo>
                    <a:pt x="21137" y="2200"/>
                  </a:lnTo>
                  <a:lnTo>
                    <a:pt x="21600" y="133"/>
                  </a:lnTo>
                  <a:lnTo>
                    <a:pt x="20805" y="15"/>
                  </a:lnTo>
                  <a:lnTo>
                    <a:pt x="20736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378183" y="75974"/>
              <a:ext cx="124490" cy="35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4" y="0"/>
                  </a:moveTo>
                  <a:lnTo>
                    <a:pt x="0" y="21600"/>
                  </a:lnTo>
                  <a:lnTo>
                    <a:pt x="21600" y="3718"/>
                  </a:lnTo>
                  <a:lnTo>
                    <a:pt x="20942" y="1775"/>
                  </a:lnTo>
                  <a:lnTo>
                    <a:pt x="5047" y="1775"/>
                  </a:lnTo>
                  <a:lnTo>
                    <a:pt x="1454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>
              <a:off x="386561" y="38745"/>
              <a:ext cx="42315" cy="40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14" y="0"/>
                  </a:moveTo>
                  <a:lnTo>
                    <a:pt x="0" y="20039"/>
                  </a:lnTo>
                  <a:lnTo>
                    <a:pt x="10574" y="21600"/>
                  </a:lnTo>
                  <a:lnTo>
                    <a:pt x="14431" y="21377"/>
                  </a:lnTo>
                  <a:lnTo>
                    <a:pt x="17790" y="19660"/>
                  </a:lnTo>
                  <a:lnTo>
                    <a:pt x="20297" y="16726"/>
                  </a:lnTo>
                  <a:lnTo>
                    <a:pt x="21600" y="12850"/>
                  </a:lnTo>
                  <a:lnTo>
                    <a:pt x="21352" y="8795"/>
                  </a:lnTo>
                  <a:lnTo>
                    <a:pt x="19711" y="5278"/>
                  </a:lnTo>
                  <a:lnTo>
                    <a:pt x="16939" y="2659"/>
                  </a:lnTo>
                  <a:lnTo>
                    <a:pt x="13298" y="1296"/>
                  </a:lnTo>
                  <a:lnTo>
                    <a:pt x="4514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>
              <a:off x="395400" y="-2"/>
              <a:ext cx="103474" cy="78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" y="0"/>
                  </a:moveTo>
                  <a:lnTo>
                    <a:pt x="0" y="10610"/>
                  </a:lnTo>
                  <a:lnTo>
                    <a:pt x="3591" y="11270"/>
                  </a:lnTo>
                  <a:lnTo>
                    <a:pt x="5080" y="11963"/>
                  </a:lnTo>
                  <a:lnTo>
                    <a:pt x="6213" y="13295"/>
                  </a:lnTo>
                  <a:lnTo>
                    <a:pt x="6884" y="15085"/>
                  </a:lnTo>
                  <a:lnTo>
                    <a:pt x="6986" y="17148"/>
                  </a:lnTo>
                  <a:lnTo>
                    <a:pt x="6453" y="19120"/>
                  </a:lnTo>
                  <a:lnTo>
                    <a:pt x="5428" y="20613"/>
                  </a:lnTo>
                  <a:lnTo>
                    <a:pt x="4054" y="21486"/>
                  </a:lnTo>
                  <a:lnTo>
                    <a:pt x="2478" y="21600"/>
                  </a:lnTo>
                  <a:lnTo>
                    <a:pt x="21600" y="21600"/>
                  </a:lnTo>
                  <a:lnTo>
                    <a:pt x="1921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177" name="Group 177"/>
          <p:cNvGrpSpPr/>
          <p:nvPr/>
        </p:nvGrpSpPr>
        <p:grpSpPr>
          <a:xfrm>
            <a:off x="2508429" y="3999454"/>
            <a:ext cx="1024097" cy="292530"/>
            <a:chOff x="-1" y="0"/>
            <a:chExt cx="1024096" cy="292529"/>
          </a:xfrm>
        </p:grpSpPr>
        <p:sp>
          <p:nvSpPr>
            <p:cNvPr id="172" name="Shape 172"/>
            <p:cNvSpPr/>
            <p:nvPr/>
          </p:nvSpPr>
          <p:spPr>
            <a:xfrm>
              <a:off x="-2" y="35835"/>
              <a:ext cx="712742" cy="256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5" y="0"/>
                  </a:moveTo>
                  <a:lnTo>
                    <a:pt x="396" y="76"/>
                  </a:lnTo>
                  <a:lnTo>
                    <a:pt x="198" y="394"/>
                  </a:lnTo>
                  <a:lnTo>
                    <a:pt x="57" y="897"/>
                  </a:lnTo>
                  <a:lnTo>
                    <a:pt x="0" y="1490"/>
                  </a:lnTo>
                  <a:lnTo>
                    <a:pt x="27" y="2099"/>
                  </a:lnTo>
                  <a:lnTo>
                    <a:pt x="1433" y="6561"/>
                  </a:lnTo>
                  <a:lnTo>
                    <a:pt x="2911" y="10185"/>
                  </a:lnTo>
                  <a:lnTo>
                    <a:pt x="4493" y="13327"/>
                  </a:lnTo>
                  <a:lnTo>
                    <a:pt x="6160" y="15946"/>
                  </a:lnTo>
                  <a:lnTo>
                    <a:pt x="7907" y="18084"/>
                  </a:lnTo>
                  <a:lnTo>
                    <a:pt x="9709" y="19708"/>
                  </a:lnTo>
                  <a:lnTo>
                    <a:pt x="11556" y="20841"/>
                  </a:lnTo>
                  <a:lnTo>
                    <a:pt x="13438" y="21472"/>
                  </a:lnTo>
                  <a:lnTo>
                    <a:pt x="14389" y="21600"/>
                  </a:lnTo>
                  <a:lnTo>
                    <a:pt x="15340" y="21600"/>
                  </a:lnTo>
                  <a:lnTo>
                    <a:pt x="17241" y="21226"/>
                  </a:lnTo>
                  <a:lnTo>
                    <a:pt x="19135" y="20349"/>
                  </a:lnTo>
                  <a:lnTo>
                    <a:pt x="21005" y="18960"/>
                  </a:lnTo>
                  <a:lnTo>
                    <a:pt x="21600" y="18393"/>
                  </a:lnTo>
                  <a:lnTo>
                    <a:pt x="14389" y="18393"/>
                  </a:lnTo>
                  <a:lnTo>
                    <a:pt x="13496" y="18265"/>
                  </a:lnTo>
                  <a:lnTo>
                    <a:pt x="11725" y="17677"/>
                  </a:lnTo>
                  <a:lnTo>
                    <a:pt x="9990" y="16598"/>
                  </a:lnTo>
                  <a:lnTo>
                    <a:pt x="8292" y="15059"/>
                  </a:lnTo>
                  <a:lnTo>
                    <a:pt x="6652" y="13049"/>
                  </a:lnTo>
                  <a:lnTo>
                    <a:pt x="5086" y="10570"/>
                  </a:lnTo>
                  <a:lnTo>
                    <a:pt x="3608" y="7630"/>
                  </a:lnTo>
                  <a:lnTo>
                    <a:pt x="2219" y="4210"/>
                  </a:lnTo>
                  <a:lnTo>
                    <a:pt x="1010" y="544"/>
                  </a:lnTo>
                  <a:lnTo>
                    <a:pt x="829" y="158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504375" y="72986"/>
              <a:ext cx="458117" cy="18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4" y="0"/>
                  </a:moveTo>
                  <a:lnTo>
                    <a:pt x="18540" y="3998"/>
                  </a:lnTo>
                  <a:lnTo>
                    <a:pt x="16139" y="8549"/>
                  </a:lnTo>
                  <a:lnTo>
                    <a:pt x="13617" y="12406"/>
                  </a:lnTo>
                  <a:lnTo>
                    <a:pt x="11001" y="15596"/>
                  </a:lnTo>
                  <a:lnTo>
                    <a:pt x="8312" y="18122"/>
                  </a:lnTo>
                  <a:lnTo>
                    <a:pt x="5569" y="19952"/>
                  </a:lnTo>
                  <a:lnTo>
                    <a:pt x="2791" y="21116"/>
                  </a:lnTo>
                  <a:lnTo>
                    <a:pt x="0" y="21600"/>
                  </a:lnTo>
                  <a:lnTo>
                    <a:pt x="9824" y="21600"/>
                  </a:lnTo>
                  <a:lnTo>
                    <a:pt x="11743" y="19725"/>
                  </a:lnTo>
                  <a:lnTo>
                    <a:pt x="14516" y="16337"/>
                  </a:lnTo>
                  <a:lnTo>
                    <a:pt x="17180" y="12239"/>
                  </a:lnTo>
                  <a:lnTo>
                    <a:pt x="19720" y="7415"/>
                  </a:lnTo>
                  <a:lnTo>
                    <a:pt x="21600" y="2989"/>
                  </a:lnTo>
                  <a:lnTo>
                    <a:pt x="20244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960850" y="52679"/>
              <a:ext cx="49505" cy="71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3131" y="385"/>
                  </a:lnTo>
                  <a:lnTo>
                    <a:pt x="5918" y="1632"/>
                  </a:lnTo>
                  <a:lnTo>
                    <a:pt x="7810" y="3514"/>
                  </a:lnTo>
                  <a:lnTo>
                    <a:pt x="8490" y="5682"/>
                  </a:lnTo>
                  <a:lnTo>
                    <a:pt x="7953" y="7872"/>
                  </a:lnTo>
                  <a:lnTo>
                    <a:pt x="6196" y="9820"/>
                  </a:lnTo>
                  <a:lnTo>
                    <a:pt x="708" y="13810"/>
                  </a:lnTo>
                  <a:lnTo>
                    <a:pt x="1351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933720" y="52679"/>
              <a:ext cx="46598" cy="45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81" y="0"/>
                  </a:moveTo>
                  <a:lnTo>
                    <a:pt x="9277" y="734"/>
                  </a:lnTo>
                  <a:lnTo>
                    <a:pt x="6382" y="2794"/>
                  </a:lnTo>
                  <a:lnTo>
                    <a:pt x="0" y="9659"/>
                  </a:lnTo>
                  <a:lnTo>
                    <a:pt x="13334" y="21600"/>
                  </a:lnTo>
                  <a:lnTo>
                    <a:pt x="19163" y="15359"/>
                  </a:lnTo>
                  <a:lnTo>
                    <a:pt x="21030" y="12313"/>
                  </a:lnTo>
                  <a:lnTo>
                    <a:pt x="21600" y="8888"/>
                  </a:lnTo>
                  <a:lnTo>
                    <a:pt x="20877" y="5496"/>
                  </a:lnTo>
                  <a:lnTo>
                    <a:pt x="18868" y="2552"/>
                  </a:lnTo>
                  <a:lnTo>
                    <a:pt x="15907" y="602"/>
                  </a:lnTo>
                  <a:lnTo>
                    <a:pt x="12581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>
              <a:off x="905699" y="-1"/>
              <a:ext cx="118397" cy="73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4359"/>
                  </a:lnTo>
                  <a:lnTo>
                    <a:pt x="5113" y="21600"/>
                  </a:lnTo>
                  <a:lnTo>
                    <a:pt x="7625" y="17328"/>
                  </a:lnTo>
                  <a:lnTo>
                    <a:pt x="8764" y="16047"/>
                  </a:lnTo>
                  <a:lnTo>
                    <a:pt x="10064" y="15590"/>
                  </a:lnTo>
                  <a:lnTo>
                    <a:pt x="19093" y="15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78" name="Shape 178"/>
          <p:cNvSpPr/>
          <p:nvPr/>
        </p:nvSpPr>
        <p:spPr>
          <a:xfrm>
            <a:off x="2898138" y="4287646"/>
            <a:ext cx="89555" cy="259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</a:t>
            </a:r>
          </a:p>
        </p:txBody>
      </p:sp>
      <p:sp>
        <p:nvSpPr>
          <p:cNvPr id="179" name="Shape 179"/>
          <p:cNvSpPr/>
          <p:nvPr/>
        </p:nvSpPr>
        <p:spPr>
          <a:xfrm>
            <a:off x="1697851" y="3315582"/>
            <a:ext cx="5769768" cy="16"/>
          </a:xfrm>
          <a:prstGeom prst="line">
            <a:avLst/>
          </a:prstGeom>
          <a:ln w="28575">
            <a:solidFill>
              <a:srgbClr val="7E7E7E"/>
            </a:solidFill>
            <a:prstDash val="lgDash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1733599" y="3425695"/>
            <a:ext cx="502669" cy="292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900" i="1" spc="2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</a:t>
            </a:r>
            <a:r>
              <a:rPr spc="-204"/>
              <a:t> </a:t>
            </a:r>
            <a:r>
              <a:rPr i="0" spc="-818">
                <a:latin typeface="Symbol"/>
                <a:ea typeface="Symbol"/>
                <a:cs typeface="Symbol"/>
                <a:sym typeface="Symbol"/>
              </a:rPr>
              <a:t>+</a:t>
            </a:r>
            <a:r>
              <a:rPr i="0" spc="-30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sz="2000" i="0" spc="-1029">
                <a:latin typeface="Symbol"/>
                <a:ea typeface="Symbol"/>
                <a:cs typeface="Symbol"/>
                <a:sym typeface="Symbol"/>
              </a:rPr>
              <a:t>ξ</a:t>
            </a:r>
          </a:p>
        </p:txBody>
      </p:sp>
      <p:sp>
        <p:nvSpPr>
          <p:cNvPr id="181" name="Shape 181"/>
          <p:cNvSpPr/>
          <p:nvPr/>
        </p:nvSpPr>
        <p:spPr>
          <a:xfrm>
            <a:off x="3581956" y="3425695"/>
            <a:ext cx="462916" cy="292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900" i="1" spc="2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</a:t>
            </a:r>
            <a:r>
              <a:rPr spc="-208"/>
              <a:t> </a:t>
            </a:r>
            <a:r>
              <a:rPr i="0" spc="-818">
                <a:latin typeface="Symbol"/>
                <a:ea typeface="Symbol"/>
                <a:cs typeface="Symbol"/>
                <a:sym typeface="Symbol"/>
              </a:rPr>
              <a:t>−</a:t>
            </a:r>
            <a:r>
              <a:rPr i="0" spc="-33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sz="2000" i="0" spc="-1029">
                <a:latin typeface="Symbol"/>
                <a:ea typeface="Symbol"/>
                <a:cs typeface="Symbol"/>
                <a:sym typeface="Symbol"/>
              </a:rPr>
              <a:t>ξ</a:t>
            </a:r>
          </a:p>
        </p:txBody>
      </p:sp>
      <p:sp>
        <p:nvSpPr>
          <p:cNvPr id="182" name="Shape 182"/>
          <p:cNvSpPr/>
          <p:nvPr/>
        </p:nvSpPr>
        <p:spPr>
          <a:xfrm>
            <a:off x="3502254" y="3980076"/>
            <a:ext cx="622320" cy="544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36193">
              <a:lnSpc>
                <a:spcPts val="2000"/>
              </a:lnSpc>
              <a:defRPr sz="1700" i="1" spc="4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 </a:t>
            </a:r>
            <a:r>
              <a:rPr i="0" spc="-715">
                <a:latin typeface="Symbol"/>
                <a:ea typeface="Symbol"/>
                <a:cs typeface="Symbol"/>
                <a:sym typeface="Symbol"/>
              </a:rPr>
              <a:t>≠</a:t>
            </a:r>
            <a:r>
              <a:rPr i="0" spc="-8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spc="-5"/>
              <a:t>x</a:t>
            </a:r>
            <a:r>
              <a:rPr sz="1500" spc="-7" baseline="-25000"/>
              <a:t>Bj</a:t>
            </a:r>
            <a:endParaRPr sz="1500" spc="35" baseline="-25000"/>
          </a:p>
          <a:p>
            <a:pPr indent="12700">
              <a:lnSpc>
                <a:spcPts val="2100"/>
              </a:lnSpc>
              <a:defRPr spc="-943">
                <a:latin typeface="Symbol"/>
                <a:ea typeface="Symbol"/>
                <a:cs typeface="Symbol"/>
                <a:sym typeface="Symbol"/>
              </a:defRPr>
            </a:pPr>
            <a:r>
              <a:t>ξ</a:t>
            </a:r>
            <a:r>
              <a:rPr spc="95"/>
              <a:t> </a:t>
            </a:r>
            <a:r>
              <a:rPr sz="1700" spc="45">
                <a:latin typeface="Times New Roman"/>
                <a:ea typeface="Times New Roman"/>
                <a:cs typeface="Times New Roman"/>
                <a:sym typeface="Times New Roman"/>
              </a:rPr>
              <a:t>~</a:t>
            </a:r>
            <a:r>
              <a:rPr sz="1700" spc="4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700" i="1" spc="-5"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sz="1500" i="1" spc="-7" baseline="-25000">
                <a:latin typeface="Times New Roman"/>
                <a:ea typeface="Times New Roman"/>
                <a:cs typeface="Times New Roman"/>
                <a:sym typeface="Times New Roman"/>
              </a:rPr>
              <a:t>Bj</a:t>
            </a:r>
          </a:p>
        </p:txBody>
      </p:sp>
      <p:sp>
        <p:nvSpPr>
          <p:cNvPr id="183" name="Shape 183"/>
          <p:cNvSpPr/>
          <p:nvPr/>
        </p:nvSpPr>
        <p:spPr>
          <a:xfrm>
            <a:off x="4635496" y="3618483"/>
            <a:ext cx="2538117" cy="400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Nucleon structure - </a:t>
            </a:r>
            <a:r>
              <a:rPr spc="-5"/>
              <a:t>Low</a:t>
            </a:r>
            <a:r>
              <a:rPr spc="-150"/>
              <a:t> </a:t>
            </a:r>
            <a:r>
              <a:rPr spc="-5"/>
              <a:t>energy:  </a:t>
            </a:r>
            <a:r>
              <a:t>Encoded by the</a:t>
            </a:r>
            <a:r>
              <a:rPr spc="-145"/>
              <a:t> </a:t>
            </a:r>
            <a:r>
              <a:t>GPDs</a:t>
            </a:r>
          </a:p>
        </p:txBody>
      </p:sp>
      <p:sp>
        <p:nvSpPr>
          <p:cNvPr id="184" name="Shape 184"/>
          <p:cNvSpPr/>
          <p:nvPr/>
        </p:nvSpPr>
        <p:spPr>
          <a:xfrm>
            <a:off x="531367" y="1263138"/>
            <a:ext cx="7709535" cy="206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5"/>
              <a:t>generalized parton distributions </a:t>
            </a:r>
            <a:r>
              <a:t>(GPDs) </a:t>
            </a:r>
            <a:r>
              <a:rPr spc="-5"/>
              <a:t>indirectly parametrize </a:t>
            </a:r>
            <a:r>
              <a:t>the cross  </a:t>
            </a:r>
            <a:r>
              <a:rPr spc="-5"/>
              <a:t>sections </a:t>
            </a:r>
            <a:r>
              <a:t>of </a:t>
            </a:r>
            <a:r>
              <a:rPr spc="-5"/>
              <a:t>deep exclusive</a:t>
            </a:r>
            <a:r>
              <a:rPr spc="15"/>
              <a:t> </a:t>
            </a:r>
            <a:r>
              <a:rPr spc="-5"/>
              <a:t>processes.</a:t>
            </a:r>
          </a:p>
          <a:p>
            <a:pPr>
              <a:defRPr sz="2100" spc="-5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pc="-5"/>
          </a:p>
          <a:p>
            <a:pPr indent="1193800">
              <a:defRPr baseline="-16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</a:t>
            </a:r>
            <a:r>
              <a:rPr sz="800" b="1" baseline="0"/>
              <a:t>2</a:t>
            </a:r>
            <a:endParaRPr sz="800" baseline="-28955"/>
          </a:p>
          <a:p>
            <a:pPr>
              <a:defRPr sz="800" baseline="-28955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800" baseline="-28955"/>
          </a:p>
          <a:p>
            <a:pPr marR="1552575" indent="4068445">
              <a:defRPr sz="1400" spc="-5">
                <a:latin typeface="Arial"/>
                <a:ea typeface="Arial"/>
                <a:cs typeface="Arial"/>
                <a:sym typeface="Arial"/>
              </a:defRPr>
            </a:pPr>
            <a:r>
              <a:t>Hard </a:t>
            </a:r>
            <a:r>
              <a:rPr spc="0"/>
              <a:t>kernel - </a:t>
            </a:r>
            <a:r>
              <a:t>High</a:t>
            </a:r>
            <a:r>
              <a:rPr spc="-85"/>
              <a:t> </a:t>
            </a:r>
            <a:r>
              <a:t>energy:  perturbative</a:t>
            </a:r>
            <a:r>
              <a:rPr spc="-80"/>
              <a:t> </a:t>
            </a:r>
            <a:r>
              <a:rPr spc="0"/>
              <a:t>computation</a:t>
            </a:r>
          </a:p>
          <a:p>
            <a:pPr>
              <a:defRPr sz="14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pc="0"/>
          </a:p>
          <a:p>
            <a:pPr indent="1542413" algn="ctr">
              <a:defRPr sz="1200" i="1" spc="-5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Factorisation</a:t>
            </a:r>
          </a:p>
        </p:txBody>
      </p:sp>
      <p:sp>
        <p:nvSpPr>
          <p:cNvPr id="185" name="Shape 185"/>
          <p:cNvSpPr/>
          <p:nvPr/>
        </p:nvSpPr>
        <p:spPr>
          <a:xfrm>
            <a:off x="531367" y="4829809"/>
            <a:ext cx="7377432" cy="169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5"/>
              <a:t>amplitude is a linear combination </a:t>
            </a:r>
            <a:r>
              <a:t>of </a:t>
            </a:r>
            <a:r>
              <a:rPr spc="-5"/>
              <a:t>complex integral </a:t>
            </a:r>
            <a:r>
              <a:t>of GPDs </a:t>
            </a:r>
            <a:r>
              <a:rPr spc="-5"/>
              <a:t>called  Compton </a:t>
            </a:r>
            <a:r>
              <a:t>Form Factors</a:t>
            </a:r>
            <a:r>
              <a:rPr spc="-85"/>
              <a:t> </a:t>
            </a:r>
            <a:r>
              <a:t>(CFFs).</a:t>
            </a:r>
          </a:p>
          <a:p>
            <a:pPr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indent="1926588">
              <a:tabLst>
                <a:tab pos="2882900" algn="l"/>
              </a:tabLst>
              <a:defRPr spc="-730">
                <a:latin typeface="Apple Symbols"/>
                <a:ea typeface="Apple Symbols"/>
                <a:cs typeface="Apple Symbols"/>
                <a:sym typeface="Apple Symbols"/>
              </a:defRPr>
            </a:pPr>
            <a:endParaRPr/>
          </a:p>
          <a:p>
            <a:pPr indent="25400">
              <a:spcBef>
                <a:spcPts val="1300"/>
              </a:spcBef>
              <a:defRPr b="1">
                <a:solidFill>
                  <a:srgbClr val="C4630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5"/>
              <a:t>GPDs are </a:t>
            </a:r>
            <a:r>
              <a:rPr spc="-10"/>
              <a:t>universal: </a:t>
            </a:r>
            <a:r>
              <a:rPr spc="-5"/>
              <a:t>Meson </a:t>
            </a:r>
            <a:r>
              <a:t>or photon electroproduction</a:t>
            </a:r>
            <a:r>
              <a:rPr spc="20"/>
              <a:t> </a:t>
            </a:r>
            <a:r>
              <a:rPr spc="-5"/>
              <a:t>are</a:t>
            </a:r>
          </a:p>
          <a:p>
            <a:pPr indent="25400">
              <a:defRPr b="1" spc="-5">
                <a:solidFill>
                  <a:srgbClr val="C4630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parametrized by </a:t>
            </a:r>
            <a:r>
              <a:rPr spc="0"/>
              <a:t>the </a:t>
            </a:r>
            <a:r>
              <a:t>same</a:t>
            </a:r>
            <a:r>
              <a:rPr spc="0"/>
              <a:t> </a:t>
            </a:r>
            <a:r>
              <a:t>GPDs.</a:t>
            </a:r>
          </a:p>
        </p:txBody>
      </p:sp>
      <p:pic>
        <p:nvPicPr>
          <p:cNvPr id="186" name="image1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70955" y="5378012"/>
            <a:ext cx="4030363" cy="5979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788809" y="2316907"/>
            <a:ext cx="4698492" cy="122220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xfrm>
            <a:off x="173812" y="1283195"/>
            <a:ext cx="8796375" cy="3632226"/>
          </a:xfrm>
          <a:prstGeom prst="rect">
            <a:avLst/>
          </a:prstGeom>
        </p:spPr>
        <p:txBody>
          <a:bodyPr/>
          <a:lstStyle/>
          <a:p>
            <a:pPr indent="591184">
              <a:defRPr spc="-100"/>
            </a:pPr>
            <a:r>
              <a:t>DVCS is </a:t>
            </a:r>
            <a:r>
              <a:rPr spc="0"/>
              <a:t>the </a:t>
            </a:r>
            <a:r>
              <a:t>process </a:t>
            </a:r>
            <a:r>
              <a:rPr b="1" spc="0">
                <a:solidFill>
                  <a:srgbClr val="FF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ep→epγ</a:t>
            </a:r>
            <a:r>
              <a:rPr spc="0"/>
              <a:t>. It </a:t>
            </a:r>
            <a:r>
              <a:t>is a golden channel </a:t>
            </a:r>
            <a:r>
              <a:rPr spc="0"/>
              <a:t>for GPDs</a:t>
            </a:r>
            <a:r>
              <a:rPr spc="200"/>
              <a:t> </a:t>
            </a:r>
            <a:r>
              <a:t>since:</a:t>
            </a:r>
          </a:p>
          <a:p>
            <a:pPr marL="1645920" indent="-140969">
              <a:buSzPct val="100000"/>
              <a:buChar char="-"/>
              <a:tabLst>
                <a:tab pos="1638300" algn="l"/>
              </a:tabLst>
              <a:defRPr spc="-100"/>
            </a:pPr>
            <a:r>
              <a:t>Unlike DVMP, no additional non-perturbative</a:t>
            </a:r>
            <a:r>
              <a:rPr spc="100"/>
              <a:t> </a:t>
            </a:r>
            <a:r>
              <a:t>structure.</a:t>
            </a:r>
          </a:p>
          <a:p>
            <a:pPr marL="1645920" indent="-140969">
              <a:buSzPct val="100000"/>
              <a:buChar char="-"/>
              <a:tabLst>
                <a:tab pos="1638300" algn="l"/>
              </a:tabLst>
              <a:defRPr spc="-100"/>
            </a:pPr>
            <a:r>
              <a:t>DVCS interferes with Bethe-Heitler</a:t>
            </a:r>
            <a:r>
              <a:rPr spc="0"/>
              <a:t> </a:t>
            </a:r>
            <a:r>
              <a:t>process.</a:t>
            </a:r>
          </a:p>
          <a:p>
            <a:pPr indent="578484">
              <a:defRPr spc="-100"/>
            </a:pPr>
            <a:endParaRPr/>
          </a:p>
          <a:p>
            <a:pPr indent="5591809">
              <a:defRPr spc="-100">
                <a:solidFill>
                  <a:srgbClr val="7E7E7E"/>
                </a:solidFill>
              </a:defRPr>
            </a:pPr>
            <a:r>
              <a:t>Bethe-Heitler:</a:t>
            </a:r>
          </a:p>
          <a:p>
            <a:pPr indent="5591809">
              <a:defRPr spc="-100">
                <a:solidFill>
                  <a:srgbClr val="7E7E7E"/>
                </a:solidFill>
              </a:defRPr>
            </a:pPr>
            <a:r>
              <a:t>-calculable</a:t>
            </a:r>
          </a:p>
          <a:p>
            <a:pPr indent="5591809">
              <a:defRPr spc="-100">
                <a:solidFill>
                  <a:srgbClr val="7E7E7E"/>
                </a:solidFill>
              </a:defRPr>
            </a:pPr>
            <a:r>
              <a:t>-dominates </a:t>
            </a:r>
            <a:r>
              <a:rPr spc="0"/>
              <a:t>at </a:t>
            </a:r>
            <a:r>
              <a:t>low energies</a:t>
            </a:r>
          </a:p>
          <a:p>
            <a:pPr indent="5591809">
              <a:defRPr spc="-100">
                <a:solidFill>
                  <a:srgbClr val="7E7E7E"/>
                </a:solidFill>
              </a:defRPr>
            </a:pPr>
            <a:r>
              <a:t>-boosts signal </a:t>
            </a:r>
            <a:r>
              <a:rPr spc="0"/>
              <a:t>via</a:t>
            </a:r>
            <a:r>
              <a:t> interference</a:t>
            </a:r>
          </a:p>
          <a:p>
            <a:pPr indent="578484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R="5080" indent="591184">
              <a:lnSpc>
                <a:spcPct val="160700"/>
              </a:lnSpc>
              <a:tabLst>
                <a:tab pos="5702300" algn="l"/>
              </a:tabLst>
              <a:defRPr spc="-100"/>
            </a:pPr>
            <a:r>
              <a:t>Through </a:t>
            </a:r>
            <a:r>
              <a:rPr spc="0"/>
              <a:t>the </a:t>
            </a:r>
            <a:r>
              <a:t>interference, we access </a:t>
            </a:r>
            <a:r>
              <a:rPr spc="0"/>
              <a:t>the</a:t>
            </a:r>
            <a:r>
              <a:rPr spc="100"/>
              <a:t> </a:t>
            </a:r>
            <a:r>
              <a:rPr b="1">
                <a:solidFill>
                  <a:srgbClr val="C4630D"/>
                </a:solidFill>
              </a:rPr>
              <a:t>real</a:t>
            </a:r>
            <a:r>
              <a:rPr b="1" spc="0">
                <a:solidFill>
                  <a:srgbClr val="C4630D"/>
                </a:solidFill>
              </a:rPr>
              <a:t> </a:t>
            </a:r>
            <a:r>
              <a:t>and	</a:t>
            </a:r>
            <a:r>
              <a:rPr spc="0"/>
              <a:t>the </a:t>
            </a:r>
            <a:r>
              <a:rPr b="1">
                <a:solidFill>
                  <a:srgbClr val="C4630D"/>
                </a:solidFill>
              </a:rPr>
              <a:t>imaginary </a:t>
            </a:r>
            <a:r>
              <a:t>part </a:t>
            </a:r>
            <a:r>
              <a:rPr spc="0"/>
              <a:t>of</a:t>
            </a:r>
            <a:r>
              <a:t> </a:t>
            </a:r>
            <a:r>
              <a:rPr spc="0"/>
              <a:t>CFFs.  </a:t>
            </a:r>
            <a:r>
              <a:rPr u="sng">
                <a:solidFill>
                  <a:srgbClr val="006FC0"/>
                </a:solidFill>
              </a:rPr>
              <a:t>Method</a:t>
            </a:r>
            <a:r>
              <a:t>: Measure </a:t>
            </a:r>
            <a:r>
              <a:rPr spc="0"/>
              <a:t>cross </a:t>
            </a:r>
            <a:r>
              <a:t>sections and asymmetries (beam, target, both) on</a:t>
            </a:r>
            <a:r>
              <a:rPr spc="100"/>
              <a:t> </a:t>
            </a:r>
            <a:r>
              <a:t>proton</a:t>
            </a:r>
          </a:p>
          <a:p>
            <a:pPr indent="591184">
              <a:defRPr spc="-100"/>
            </a:pPr>
            <a:r>
              <a:t>and neutron </a:t>
            </a:r>
            <a:r>
              <a:rPr spc="0"/>
              <a:t>to </a:t>
            </a:r>
            <a:r>
              <a:t>disentangle all </a:t>
            </a:r>
            <a:r>
              <a:rPr spc="0"/>
              <a:t>CFFs.</a:t>
            </a:r>
          </a:p>
        </p:txBody>
      </p:sp>
      <p:sp>
        <p:nvSpPr>
          <p:cNvPr id="190" name="Shape 190"/>
          <p:cNvSpPr/>
          <p:nvPr/>
        </p:nvSpPr>
        <p:spPr>
          <a:xfrm>
            <a:off x="1631313" y="5020588"/>
            <a:ext cx="252012" cy="139536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1887601" y="5008148"/>
            <a:ext cx="1861825" cy="178409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4256659" y="6054852"/>
            <a:ext cx="227968" cy="184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200" spc="-1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UL</a:t>
            </a:r>
          </a:p>
        </p:txBody>
      </p:sp>
      <p:pic>
        <p:nvPicPr>
          <p:cNvPr id="193" name="image1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88354" y="5303265"/>
            <a:ext cx="5255646" cy="10949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17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8690" y="5049149"/>
            <a:ext cx="1343151" cy="1702111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5"/>
          <p:cNvSpPr>
            <a:spLocks noGrp="1"/>
          </p:cNvSpPr>
          <p:nvPr>
            <p:ph type="title"/>
          </p:nvPr>
        </p:nvSpPr>
        <p:spPr>
          <a:xfrm>
            <a:off x="1334628" y="296281"/>
            <a:ext cx="7352432" cy="680736"/>
          </a:xfrm>
          <a:prstGeom prst="rect">
            <a:avLst/>
          </a:prstGeom>
        </p:spPr>
        <p:txBody>
          <a:bodyPr/>
          <a:lstStyle/>
          <a:p>
            <a:pPr indent="12700">
              <a:defRPr spc="-100"/>
            </a:pPr>
            <a:r>
              <a:t>DEEPLY VIRTUAL COMPTON</a:t>
            </a:r>
            <a:r>
              <a:rPr spc="0"/>
              <a:t> </a:t>
            </a:r>
            <a:r>
              <a:t>SCATTERING (DVCS)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/>
        </p:nvSpPr>
        <p:spPr>
          <a:xfrm>
            <a:off x="1344801" y="4856734"/>
            <a:ext cx="6728716" cy="2001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8"/>
                </a:moveTo>
                <a:lnTo>
                  <a:pt x="25" y="652"/>
                </a:lnTo>
                <a:lnTo>
                  <a:pt x="93" y="313"/>
                </a:lnTo>
                <a:lnTo>
                  <a:pt x="194" y="84"/>
                </a:lnTo>
                <a:lnTo>
                  <a:pt x="318" y="0"/>
                </a:lnTo>
                <a:lnTo>
                  <a:pt x="21282" y="0"/>
                </a:lnTo>
                <a:lnTo>
                  <a:pt x="21406" y="84"/>
                </a:lnTo>
                <a:lnTo>
                  <a:pt x="21507" y="313"/>
                </a:lnTo>
                <a:lnTo>
                  <a:pt x="21575" y="652"/>
                </a:lnTo>
                <a:lnTo>
                  <a:pt x="21600" y="1068"/>
                </a:lnTo>
                <a:lnTo>
                  <a:pt x="21600" y="20532"/>
                </a:lnTo>
                <a:lnTo>
                  <a:pt x="21575" y="20948"/>
                </a:lnTo>
                <a:lnTo>
                  <a:pt x="21507" y="21287"/>
                </a:lnTo>
                <a:lnTo>
                  <a:pt x="21406" y="21516"/>
                </a:lnTo>
                <a:lnTo>
                  <a:pt x="21282" y="21600"/>
                </a:lnTo>
                <a:lnTo>
                  <a:pt x="318" y="21600"/>
                </a:lnTo>
                <a:lnTo>
                  <a:pt x="194" y="21516"/>
                </a:lnTo>
                <a:lnTo>
                  <a:pt x="93" y="21287"/>
                </a:lnTo>
                <a:lnTo>
                  <a:pt x="25" y="20948"/>
                </a:lnTo>
                <a:lnTo>
                  <a:pt x="0" y="20532"/>
                </a:lnTo>
                <a:lnTo>
                  <a:pt x="0" y="106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-4" y="980693"/>
            <a:ext cx="4288164" cy="3234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9"/>
                </a:moveTo>
                <a:lnTo>
                  <a:pt x="41" y="731"/>
                </a:lnTo>
                <a:lnTo>
                  <a:pt x="155" y="437"/>
                </a:lnTo>
                <a:lnTo>
                  <a:pt x="330" y="206"/>
                </a:lnTo>
                <a:lnTo>
                  <a:pt x="551" y="54"/>
                </a:lnTo>
                <a:lnTo>
                  <a:pt x="806" y="0"/>
                </a:lnTo>
                <a:lnTo>
                  <a:pt x="20795" y="0"/>
                </a:lnTo>
                <a:lnTo>
                  <a:pt x="21049" y="54"/>
                </a:lnTo>
                <a:lnTo>
                  <a:pt x="21270" y="206"/>
                </a:lnTo>
                <a:lnTo>
                  <a:pt x="21445" y="437"/>
                </a:lnTo>
                <a:lnTo>
                  <a:pt x="21559" y="731"/>
                </a:lnTo>
                <a:lnTo>
                  <a:pt x="21600" y="1069"/>
                </a:lnTo>
                <a:lnTo>
                  <a:pt x="21600" y="20532"/>
                </a:lnTo>
                <a:lnTo>
                  <a:pt x="21559" y="20870"/>
                </a:lnTo>
                <a:lnTo>
                  <a:pt x="21445" y="21163"/>
                </a:lnTo>
                <a:lnTo>
                  <a:pt x="21270" y="21394"/>
                </a:lnTo>
                <a:lnTo>
                  <a:pt x="21049" y="21546"/>
                </a:lnTo>
                <a:lnTo>
                  <a:pt x="20795" y="21600"/>
                </a:lnTo>
                <a:lnTo>
                  <a:pt x="806" y="21600"/>
                </a:lnTo>
                <a:lnTo>
                  <a:pt x="551" y="21546"/>
                </a:lnTo>
                <a:lnTo>
                  <a:pt x="330" y="21394"/>
                </a:lnTo>
                <a:lnTo>
                  <a:pt x="155" y="21163"/>
                </a:lnTo>
                <a:lnTo>
                  <a:pt x="41" y="20870"/>
                </a:lnTo>
                <a:lnTo>
                  <a:pt x="0" y="20532"/>
                </a:lnTo>
                <a:lnTo>
                  <a:pt x="0" y="1069"/>
                </a:lnTo>
                <a:close/>
              </a:path>
            </a:pathLst>
          </a:custGeom>
          <a:ln w="25400">
            <a:solidFill>
              <a:srgbClr val="00693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5990840" y="965707"/>
            <a:ext cx="3131453" cy="3234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34"/>
                </a:moveTo>
                <a:lnTo>
                  <a:pt x="54" y="707"/>
                </a:lnTo>
                <a:lnTo>
                  <a:pt x="206" y="423"/>
                </a:lnTo>
                <a:lnTo>
                  <a:pt x="437" y="200"/>
                </a:lnTo>
                <a:lnTo>
                  <a:pt x="731" y="53"/>
                </a:lnTo>
                <a:lnTo>
                  <a:pt x="1069" y="0"/>
                </a:lnTo>
                <a:lnTo>
                  <a:pt x="20531" y="0"/>
                </a:lnTo>
                <a:lnTo>
                  <a:pt x="20869" y="53"/>
                </a:lnTo>
                <a:lnTo>
                  <a:pt x="21163" y="200"/>
                </a:lnTo>
                <a:lnTo>
                  <a:pt x="21394" y="423"/>
                </a:lnTo>
                <a:lnTo>
                  <a:pt x="21546" y="707"/>
                </a:lnTo>
                <a:lnTo>
                  <a:pt x="21600" y="1034"/>
                </a:lnTo>
                <a:lnTo>
                  <a:pt x="21600" y="20566"/>
                </a:lnTo>
                <a:lnTo>
                  <a:pt x="21546" y="20893"/>
                </a:lnTo>
                <a:lnTo>
                  <a:pt x="21394" y="21177"/>
                </a:lnTo>
                <a:lnTo>
                  <a:pt x="21163" y="21400"/>
                </a:lnTo>
                <a:lnTo>
                  <a:pt x="20869" y="21547"/>
                </a:lnTo>
                <a:lnTo>
                  <a:pt x="20531" y="21600"/>
                </a:lnTo>
                <a:lnTo>
                  <a:pt x="1069" y="21600"/>
                </a:lnTo>
                <a:lnTo>
                  <a:pt x="731" y="21547"/>
                </a:lnTo>
                <a:lnTo>
                  <a:pt x="437" y="21400"/>
                </a:lnTo>
                <a:lnTo>
                  <a:pt x="206" y="21177"/>
                </a:lnTo>
                <a:lnTo>
                  <a:pt x="54" y="20893"/>
                </a:lnTo>
                <a:lnTo>
                  <a:pt x="0" y="20566"/>
                </a:lnTo>
                <a:lnTo>
                  <a:pt x="0" y="1034"/>
                </a:lnTo>
                <a:close/>
              </a:path>
            </a:pathLst>
          </a:custGeom>
          <a:ln w="25400">
            <a:solidFill>
              <a:srgbClr val="860009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0" name="Shape 200"/>
          <p:cNvSpPr/>
          <p:nvPr/>
        </p:nvSpPr>
        <p:spPr>
          <a:xfrm>
            <a:off x="6215886" y="1058797"/>
            <a:ext cx="2777498" cy="603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 algn="ctr">
              <a:defRPr sz="1400" spc="-5">
                <a:latin typeface="Arial"/>
                <a:ea typeface="Arial"/>
                <a:cs typeface="Arial"/>
                <a:sym typeface="Arial"/>
              </a:defRPr>
            </a:pPr>
            <a:r>
              <a:t>Generalized </a:t>
            </a:r>
            <a:r>
              <a:rPr spc="0"/>
              <a:t>Parton Distributions  Models, </a:t>
            </a:r>
            <a:r>
              <a:t>Parametrizations </a:t>
            </a:r>
            <a:r>
              <a:rPr spc="0"/>
              <a:t>from  </a:t>
            </a:r>
            <a:r>
              <a:rPr b="1" spc="0"/>
              <a:t>Irfu/IPNO </a:t>
            </a:r>
            <a:r>
              <a:rPr b="1"/>
              <a:t>phenomenology</a:t>
            </a:r>
            <a:r>
              <a:rPr b="1" spc="-125"/>
              <a:t> </a:t>
            </a:r>
            <a:r>
              <a:rPr b="1" spc="0"/>
              <a:t>teams</a:t>
            </a:r>
          </a:p>
        </p:txBody>
      </p:sp>
      <p:sp>
        <p:nvSpPr>
          <p:cNvPr id="201" name="Shape 201"/>
          <p:cNvSpPr/>
          <p:nvPr/>
        </p:nvSpPr>
        <p:spPr>
          <a:xfrm>
            <a:off x="22302" y="1390646"/>
            <a:ext cx="2320036" cy="146216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4847209" y="5216452"/>
            <a:ext cx="3179845" cy="157151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178421" y="2862944"/>
            <a:ext cx="2163829" cy="11920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2342258" y="1464557"/>
            <a:ext cx="1759967" cy="258382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2963671" y="1473327"/>
            <a:ext cx="940444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29792" marR="5080" indent="-17724">
              <a:defRPr sz="1100" b="1">
                <a:solidFill>
                  <a:srgbClr val="00693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Jefferson</a:t>
            </a:r>
            <a:r>
              <a:rPr spc="-120"/>
              <a:t> </a:t>
            </a:r>
            <a:r>
              <a:t>Lab  </a:t>
            </a:r>
            <a:r>
              <a:rPr spc="-4"/>
              <a:t>Hall</a:t>
            </a:r>
            <a:r>
              <a:rPr spc="-95"/>
              <a:t> </a:t>
            </a:r>
            <a:r>
              <a:t>B</a:t>
            </a:r>
          </a:p>
        </p:txBody>
      </p:sp>
      <p:sp>
        <p:nvSpPr>
          <p:cNvPr id="206" name="Shape 206"/>
          <p:cNvSpPr/>
          <p:nvPr/>
        </p:nvSpPr>
        <p:spPr>
          <a:xfrm>
            <a:off x="2826510" y="2143885"/>
            <a:ext cx="1213497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1100" b="1" spc="-4">
                <a:solidFill>
                  <a:srgbClr val="00693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PRL115 </a:t>
            </a:r>
            <a:r>
              <a:rPr spc="0"/>
              <a:t>(2015)</a:t>
            </a:r>
            <a:r>
              <a:rPr spc="-85"/>
              <a:t> </a:t>
            </a:r>
            <a:r>
              <a:rPr spc="0"/>
              <a:t>21,</a:t>
            </a:r>
          </a:p>
          <a:p>
            <a:pPr indent="635" algn="ctr">
              <a:defRPr sz="1100" b="1" spc="-4">
                <a:solidFill>
                  <a:srgbClr val="00693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212003</a:t>
            </a:r>
          </a:p>
        </p:txBody>
      </p:sp>
      <p:sp>
        <p:nvSpPr>
          <p:cNvPr id="207" name="Shape 207"/>
          <p:cNvSpPr/>
          <p:nvPr/>
        </p:nvSpPr>
        <p:spPr>
          <a:xfrm>
            <a:off x="598110" y="2905378"/>
            <a:ext cx="1536083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200" b="1" spc="-5">
                <a:solidFill>
                  <a:srgbClr val="00693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Jefferson </a:t>
            </a:r>
            <a:r>
              <a:rPr spc="0"/>
              <a:t>Lab, </a:t>
            </a:r>
            <a:r>
              <a:t>Hall</a:t>
            </a:r>
            <a:r>
              <a:rPr spc="-100"/>
              <a:t> </a:t>
            </a:r>
            <a:r>
              <a:t>A</a:t>
            </a:r>
          </a:p>
        </p:txBody>
      </p:sp>
      <p:sp>
        <p:nvSpPr>
          <p:cNvPr id="208" name="Shape 208"/>
          <p:cNvSpPr/>
          <p:nvPr/>
        </p:nvSpPr>
        <p:spPr>
          <a:xfrm>
            <a:off x="1344799" y="1465337"/>
            <a:ext cx="952464" cy="2616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1456435" y="1507488"/>
            <a:ext cx="728366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100" b="1" spc="-9">
                <a:solidFill>
                  <a:srgbClr val="00693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COMPASS</a:t>
            </a:r>
          </a:p>
        </p:txBody>
      </p:sp>
      <p:sp>
        <p:nvSpPr>
          <p:cNvPr id="210" name="Shape 210"/>
          <p:cNvSpPr/>
          <p:nvPr/>
        </p:nvSpPr>
        <p:spPr>
          <a:xfrm>
            <a:off x="766366" y="1006094"/>
            <a:ext cx="2592710" cy="400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400" spc="-5">
                <a:latin typeface="Arial"/>
                <a:ea typeface="Arial"/>
                <a:cs typeface="Arial"/>
                <a:sym typeface="Arial"/>
              </a:defRPr>
            </a:pPr>
            <a:r>
              <a:t>DVCS cross-section </a:t>
            </a:r>
            <a:r>
              <a:rPr spc="0"/>
              <a:t>results</a:t>
            </a:r>
            <a:r>
              <a:rPr spc="-70"/>
              <a:t> </a:t>
            </a:r>
            <a:r>
              <a:rPr spc="0"/>
              <a:t>from</a:t>
            </a:r>
          </a:p>
          <a:p>
            <a:pPr indent="56511"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t>Irfu/IPNO experimental</a:t>
            </a:r>
            <a:r>
              <a:rPr spc="-155"/>
              <a:t> </a:t>
            </a:r>
            <a:r>
              <a:t>teams</a:t>
            </a:r>
          </a:p>
        </p:txBody>
      </p:sp>
      <p:sp>
        <p:nvSpPr>
          <p:cNvPr id="211" name="Shape 211"/>
          <p:cNvSpPr/>
          <p:nvPr/>
        </p:nvSpPr>
        <p:spPr>
          <a:xfrm>
            <a:off x="1615819" y="5358765"/>
            <a:ext cx="2955932" cy="907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1600" b="1" spc="-15">
                <a:solidFill>
                  <a:srgbClr val="0047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NSAC </a:t>
            </a:r>
            <a:r>
              <a:rPr spc="-5"/>
              <a:t>Long Range Plan</a:t>
            </a:r>
            <a:r>
              <a:rPr spc="20"/>
              <a:t> </a:t>
            </a:r>
            <a:r>
              <a:rPr spc="-5"/>
              <a:t>(2015)</a:t>
            </a:r>
          </a:p>
          <a:p>
            <a:pPr algn="ctr">
              <a:defRPr sz="1600" spc="-5">
                <a:latin typeface="Arial"/>
                <a:ea typeface="Arial"/>
                <a:cs typeface="Arial"/>
                <a:sym typeface="Arial"/>
              </a:defRPr>
            </a:pPr>
            <a:r>
              <a:t>First 3D pictures of the</a:t>
            </a:r>
            <a:r>
              <a:rPr spc="45"/>
              <a:t> </a:t>
            </a:r>
            <a:r>
              <a:t>nucleon</a:t>
            </a:r>
          </a:p>
          <a:p>
            <a:pPr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indent="6985" algn="ctr">
              <a:defRPr sz="1600" b="1" spc="-35">
                <a:latin typeface="Arial"/>
                <a:ea typeface="Arial"/>
                <a:cs typeface="Arial"/>
                <a:sym typeface="Arial"/>
              </a:defRPr>
            </a:pPr>
            <a:r>
              <a:t>An </a:t>
            </a:r>
            <a:r>
              <a:rPr spc="-25"/>
              <a:t>ANR </a:t>
            </a:r>
            <a:r>
              <a:t>PARTONS </a:t>
            </a:r>
            <a:r>
              <a:rPr spc="-5"/>
              <a:t>result</a:t>
            </a:r>
            <a:r>
              <a:rPr spc="165"/>
              <a:t> </a:t>
            </a:r>
            <a:r>
              <a:rPr spc="-5"/>
              <a:t>!</a:t>
            </a:r>
          </a:p>
        </p:txBody>
      </p:sp>
      <p:grpSp>
        <p:nvGrpSpPr>
          <p:cNvPr id="215" name="Group 215"/>
          <p:cNvGrpSpPr/>
          <p:nvPr/>
        </p:nvGrpSpPr>
        <p:grpSpPr>
          <a:xfrm>
            <a:off x="4225132" y="2078578"/>
            <a:ext cx="1900988" cy="845875"/>
            <a:chOff x="-1" y="-1"/>
            <a:chExt cx="1900986" cy="845874"/>
          </a:xfrm>
        </p:grpSpPr>
        <p:sp>
          <p:nvSpPr>
            <p:cNvPr id="212" name="Shape 212"/>
            <p:cNvSpPr/>
            <p:nvPr/>
          </p:nvSpPr>
          <p:spPr>
            <a:xfrm>
              <a:off x="-2" y="211464"/>
              <a:ext cx="26434" cy="422937"/>
            </a:xfrm>
            <a:prstGeom prst="rect">
              <a:avLst/>
            </a:pr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52840" y="211464"/>
              <a:ext cx="52851" cy="422937"/>
            </a:xfrm>
            <a:prstGeom prst="rect">
              <a:avLst/>
            </a:pr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132087" y="-2"/>
              <a:ext cx="1768899" cy="84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36" y="0"/>
                  </a:moveTo>
                  <a:lnTo>
                    <a:pt x="16436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6436" y="16200"/>
                  </a:lnTo>
                  <a:lnTo>
                    <a:pt x="16436" y="21600"/>
                  </a:lnTo>
                  <a:lnTo>
                    <a:pt x="21600" y="10800"/>
                  </a:lnTo>
                  <a:lnTo>
                    <a:pt x="16436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216" name="Shape 216"/>
          <p:cNvSpPr/>
          <p:nvPr/>
        </p:nvSpPr>
        <p:spPr>
          <a:xfrm>
            <a:off x="4238371" y="2277364"/>
            <a:ext cx="13" cy="448312"/>
          </a:xfrm>
          <a:prstGeom prst="line">
            <a:avLst/>
          </a:prstGeom>
          <a:ln w="51815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4277995" y="2290064"/>
            <a:ext cx="52833" cy="422912"/>
          </a:xfrm>
          <a:prstGeom prst="rect">
            <a:avLst/>
          </a:pr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4357242" y="2078607"/>
            <a:ext cx="1768876" cy="845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400"/>
                </a:moveTo>
                <a:lnTo>
                  <a:pt x="16436" y="5400"/>
                </a:lnTo>
                <a:lnTo>
                  <a:pt x="16436" y="0"/>
                </a:lnTo>
                <a:lnTo>
                  <a:pt x="21600" y="10800"/>
                </a:lnTo>
                <a:lnTo>
                  <a:pt x="16436" y="21600"/>
                </a:lnTo>
                <a:lnTo>
                  <a:pt x="16436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223" name="Group 223"/>
          <p:cNvGrpSpPr/>
          <p:nvPr/>
        </p:nvGrpSpPr>
        <p:grpSpPr>
          <a:xfrm>
            <a:off x="6959317" y="4097245"/>
            <a:ext cx="931851" cy="844091"/>
            <a:chOff x="-1" y="-1"/>
            <a:chExt cx="931850" cy="844090"/>
          </a:xfrm>
        </p:grpSpPr>
        <p:sp>
          <p:nvSpPr>
            <p:cNvPr id="219" name="Shape 219"/>
            <p:cNvSpPr/>
            <p:nvPr/>
          </p:nvSpPr>
          <p:spPr>
            <a:xfrm>
              <a:off x="-2" y="415427"/>
              <a:ext cx="561116" cy="428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9" y="0"/>
                  </a:moveTo>
                  <a:lnTo>
                    <a:pt x="0" y="19782"/>
                  </a:lnTo>
                  <a:lnTo>
                    <a:pt x="15113" y="21600"/>
                  </a:lnTo>
                  <a:lnTo>
                    <a:pt x="11680" y="16198"/>
                  </a:lnTo>
                  <a:lnTo>
                    <a:pt x="21600" y="5402"/>
                  </a:lnTo>
                  <a:lnTo>
                    <a:pt x="4821" y="5402"/>
                  </a:lnTo>
                  <a:lnTo>
                    <a:pt x="1389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125234" y="55631"/>
              <a:ext cx="739679" cy="467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97" y="0"/>
                  </a:moveTo>
                  <a:lnTo>
                    <a:pt x="0" y="21600"/>
                  </a:lnTo>
                  <a:lnTo>
                    <a:pt x="12728" y="21600"/>
                  </a:lnTo>
                  <a:lnTo>
                    <a:pt x="21600" y="9916"/>
                  </a:lnTo>
                  <a:lnTo>
                    <a:pt x="16397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700046" y="22231"/>
              <a:ext cx="205000" cy="236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24" y="0"/>
                  </a:moveTo>
                  <a:lnTo>
                    <a:pt x="0" y="2039"/>
                  </a:lnTo>
                  <a:lnTo>
                    <a:pt x="18790" y="21600"/>
                  </a:lnTo>
                  <a:lnTo>
                    <a:pt x="21600" y="19561"/>
                  </a:lnTo>
                  <a:lnTo>
                    <a:pt x="2824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740177" y="-2"/>
              <a:ext cx="191673" cy="225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7" y="0"/>
                  </a:moveTo>
                  <a:lnTo>
                    <a:pt x="0" y="1071"/>
                  </a:lnTo>
                  <a:lnTo>
                    <a:pt x="20097" y="21600"/>
                  </a:lnTo>
                  <a:lnTo>
                    <a:pt x="21600" y="20541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224" name="Shape 224"/>
          <p:cNvSpPr/>
          <p:nvPr/>
        </p:nvSpPr>
        <p:spPr>
          <a:xfrm>
            <a:off x="7699502" y="4097273"/>
            <a:ext cx="191663" cy="225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541"/>
                </a:moveTo>
                <a:lnTo>
                  <a:pt x="20097" y="21600"/>
                </a:lnTo>
                <a:lnTo>
                  <a:pt x="0" y="1071"/>
                </a:lnTo>
                <a:lnTo>
                  <a:pt x="1517" y="0"/>
                </a:lnTo>
                <a:lnTo>
                  <a:pt x="21600" y="20541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7659368" y="4119498"/>
            <a:ext cx="204997" cy="236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561"/>
                </a:moveTo>
                <a:lnTo>
                  <a:pt x="18790" y="21600"/>
                </a:lnTo>
                <a:lnTo>
                  <a:pt x="0" y="2039"/>
                </a:lnTo>
                <a:lnTo>
                  <a:pt x="2824" y="0"/>
                </a:lnTo>
                <a:lnTo>
                  <a:pt x="21600" y="19561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6959344" y="4152898"/>
            <a:ext cx="864890" cy="788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873"/>
                </a:moveTo>
                <a:lnTo>
                  <a:pt x="7577" y="18663"/>
                </a:lnTo>
                <a:lnTo>
                  <a:pt x="9804" y="21600"/>
                </a:lnTo>
                <a:lnTo>
                  <a:pt x="0" y="20612"/>
                </a:lnTo>
                <a:lnTo>
                  <a:pt x="901" y="9857"/>
                </a:lnTo>
                <a:lnTo>
                  <a:pt x="3127" y="12794"/>
                </a:lnTo>
                <a:lnTo>
                  <a:pt x="17150" y="0"/>
                </a:lnTo>
                <a:lnTo>
                  <a:pt x="21600" y="5873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230" name="Group 230"/>
          <p:cNvGrpSpPr/>
          <p:nvPr/>
        </p:nvGrpSpPr>
        <p:grpSpPr>
          <a:xfrm>
            <a:off x="2314928" y="4097248"/>
            <a:ext cx="931975" cy="844090"/>
            <a:chOff x="-1" y="-1"/>
            <a:chExt cx="931973" cy="844089"/>
          </a:xfrm>
        </p:grpSpPr>
        <p:sp>
          <p:nvSpPr>
            <p:cNvPr id="227" name="Shape 227"/>
            <p:cNvSpPr/>
            <p:nvPr/>
          </p:nvSpPr>
          <p:spPr>
            <a:xfrm>
              <a:off x="66936" y="55632"/>
              <a:ext cx="865037" cy="788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3" y="0"/>
                  </a:moveTo>
                  <a:lnTo>
                    <a:pt x="0" y="5873"/>
                  </a:lnTo>
                  <a:lnTo>
                    <a:pt x="14020" y="18663"/>
                  </a:lnTo>
                  <a:lnTo>
                    <a:pt x="11794" y="21600"/>
                  </a:lnTo>
                  <a:lnTo>
                    <a:pt x="21600" y="20612"/>
                  </a:lnTo>
                  <a:lnTo>
                    <a:pt x="20943" y="12794"/>
                  </a:lnTo>
                  <a:lnTo>
                    <a:pt x="18473" y="12794"/>
                  </a:lnTo>
                  <a:lnTo>
                    <a:pt x="4453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26802" y="22232"/>
              <a:ext cx="204999" cy="236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6" y="0"/>
                  </a:moveTo>
                  <a:lnTo>
                    <a:pt x="0" y="19561"/>
                  </a:lnTo>
                  <a:lnTo>
                    <a:pt x="2824" y="21600"/>
                  </a:lnTo>
                  <a:lnTo>
                    <a:pt x="21600" y="2039"/>
                  </a:lnTo>
                  <a:lnTo>
                    <a:pt x="18776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-2" y="-2"/>
              <a:ext cx="191672" cy="225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3" y="0"/>
                  </a:moveTo>
                  <a:lnTo>
                    <a:pt x="0" y="20541"/>
                  </a:lnTo>
                  <a:lnTo>
                    <a:pt x="1503" y="21600"/>
                  </a:lnTo>
                  <a:lnTo>
                    <a:pt x="21600" y="1071"/>
                  </a:lnTo>
                  <a:lnTo>
                    <a:pt x="20083" y="0"/>
                  </a:lnTo>
                  <a:close/>
                </a:path>
              </a:pathLst>
            </a:custGeom>
            <a:solidFill>
              <a:srgbClr val="0091C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231" name="Shape 231"/>
          <p:cNvSpPr/>
          <p:nvPr/>
        </p:nvSpPr>
        <p:spPr>
          <a:xfrm>
            <a:off x="2314955" y="4097273"/>
            <a:ext cx="191664" cy="225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541"/>
                </a:moveTo>
                <a:lnTo>
                  <a:pt x="1503" y="21600"/>
                </a:lnTo>
                <a:lnTo>
                  <a:pt x="21600" y="1071"/>
                </a:lnTo>
                <a:lnTo>
                  <a:pt x="20083" y="0"/>
                </a:lnTo>
                <a:lnTo>
                  <a:pt x="0" y="20541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2341752" y="4119498"/>
            <a:ext cx="204985" cy="236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561"/>
                </a:moveTo>
                <a:lnTo>
                  <a:pt x="2824" y="21600"/>
                </a:lnTo>
                <a:lnTo>
                  <a:pt x="21600" y="2039"/>
                </a:lnTo>
                <a:lnTo>
                  <a:pt x="18776" y="0"/>
                </a:lnTo>
                <a:lnTo>
                  <a:pt x="0" y="19561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2381885" y="4152898"/>
            <a:ext cx="865005" cy="788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73"/>
                </a:moveTo>
                <a:lnTo>
                  <a:pt x="14020" y="18663"/>
                </a:lnTo>
                <a:lnTo>
                  <a:pt x="11794" y="21600"/>
                </a:lnTo>
                <a:lnTo>
                  <a:pt x="21600" y="20612"/>
                </a:lnTo>
                <a:lnTo>
                  <a:pt x="20696" y="9857"/>
                </a:lnTo>
                <a:lnTo>
                  <a:pt x="18473" y="12794"/>
                </a:lnTo>
                <a:lnTo>
                  <a:pt x="4453" y="0"/>
                </a:lnTo>
                <a:lnTo>
                  <a:pt x="0" y="5873"/>
                </a:lnTo>
                <a:close/>
              </a:path>
            </a:pathLst>
          </a:custGeom>
          <a:ln w="25400">
            <a:solidFill>
              <a:srgbClr val="00698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4" name="Shape 234"/>
          <p:cNvSpPr/>
          <p:nvPr/>
        </p:nvSpPr>
        <p:spPr>
          <a:xfrm>
            <a:off x="3773804" y="3957954"/>
            <a:ext cx="2834394" cy="11933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84" y="0"/>
                </a:moveTo>
                <a:lnTo>
                  <a:pt x="1516" y="0"/>
                </a:lnTo>
                <a:lnTo>
                  <a:pt x="1168" y="95"/>
                </a:lnTo>
                <a:lnTo>
                  <a:pt x="849" y="366"/>
                </a:lnTo>
                <a:lnTo>
                  <a:pt x="568" y="791"/>
                </a:lnTo>
                <a:lnTo>
                  <a:pt x="333" y="1348"/>
                </a:lnTo>
                <a:lnTo>
                  <a:pt x="154" y="2017"/>
                </a:lnTo>
                <a:lnTo>
                  <a:pt x="40" y="2774"/>
                </a:lnTo>
                <a:lnTo>
                  <a:pt x="0" y="3600"/>
                </a:lnTo>
                <a:lnTo>
                  <a:pt x="0" y="18000"/>
                </a:lnTo>
                <a:lnTo>
                  <a:pt x="40" y="18826"/>
                </a:lnTo>
                <a:lnTo>
                  <a:pt x="154" y="19583"/>
                </a:lnTo>
                <a:lnTo>
                  <a:pt x="333" y="20252"/>
                </a:lnTo>
                <a:lnTo>
                  <a:pt x="568" y="20809"/>
                </a:lnTo>
                <a:lnTo>
                  <a:pt x="849" y="21234"/>
                </a:lnTo>
                <a:lnTo>
                  <a:pt x="1168" y="21505"/>
                </a:lnTo>
                <a:lnTo>
                  <a:pt x="1516" y="21600"/>
                </a:lnTo>
                <a:lnTo>
                  <a:pt x="20084" y="21600"/>
                </a:lnTo>
                <a:lnTo>
                  <a:pt x="20432" y="21505"/>
                </a:lnTo>
                <a:lnTo>
                  <a:pt x="20751" y="21234"/>
                </a:lnTo>
                <a:lnTo>
                  <a:pt x="21032" y="20809"/>
                </a:lnTo>
                <a:lnTo>
                  <a:pt x="21267" y="20252"/>
                </a:lnTo>
                <a:lnTo>
                  <a:pt x="21446" y="19583"/>
                </a:lnTo>
                <a:lnTo>
                  <a:pt x="21560" y="18826"/>
                </a:lnTo>
                <a:lnTo>
                  <a:pt x="21600" y="18000"/>
                </a:lnTo>
                <a:lnTo>
                  <a:pt x="21600" y="3600"/>
                </a:lnTo>
                <a:lnTo>
                  <a:pt x="21560" y="2774"/>
                </a:lnTo>
                <a:lnTo>
                  <a:pt x="21446" y="2017"/>
                </a:lnTo>
                <a:lnTo>
                  <a:pt x="21267" y="1348"/>
                </a:lnTo>
                <a:lnTo>
                  <a:pt x="21032" y="791"/>
                </a:lnTo>
                <a:lnTo>
                  <a:pt x="20751" y="366"/>
                </a:lnTo>
                <a:lnTo>
                  <a:pt x="20432" y="95"/>
                </a:lnTo>
                <a:lnTo>
                  <a:pt x="20084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3773804" y="3957954"/>
            <a:ext cx="2834394" cy="11933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600"/>
                </a:moveTo>
                <a:lnTo>
                  <a:pt x="40" y="2774"/>
                </a:lnTo>
                <a:lnTo>
                  <a:pt x="154" y="2017"/>
                </a:lnTo>
                <a:lnTo>
                  <a:pt x="333" y="1348"/>
                </a:lnTo>
                <a:lnTo>
                  <a:pt x="568" y="791"/>
                </a:lnTo>
                <a:lnTo>
                  <a:pt x="849" y="366"/>
                </a:lnTo>
                <a:lnTo>
                  <a:pt x="1168" y="95"/>
                </a:lnTo>
                <a:lnTo>
                  <a:pt x="1516" y="0"/>
                </a:lnTo>
                <a:lnTo>
                  <a:pt x="20084" y="0"/>
                </a:lnTo>
                <a:lnTo>
                  <a:pt x="20432" y="95"/>
                </a:lnTo>
                <a:lnTo>
                  <a:pt x="20751" y="366"/>
                </a:lnTo>
                <a:lnTo>
                  <a:pt x="21032" y="791"/>
                </a:lnTo>
                <a:lnTo>
                  <a:pt x="21267" y="1348"/>
                </a:lnTo>
                <a:lnTo>
                  <a:pt x="21446" y="2017"/>
                </a:lnTo>
                <a:lnTo>
                  <a:pt x="21560" y="2774"/>
                </a:lnTo>
                <a:lnTo>
                  <a:pt x="21600" y="3600"/>
                </a:lnTo>
                <a:lnTo>
                  <a:pt x="21600" y="18000"/>
                </a:lnTo>
                <a:lnTo>
                  <a:pt x="21560" y="18826"/>
                </a:lnTo>
                <a:lnTo>
                  <a:pt x="21446" y="19583"/>
                </a:lnTo>
                <a:lnTo>
                  <a:pt x="21267" y="20252"/>
                </a:lnTo>
                <a:lnTo>
                  <a:pt x="21032" y="20809"/>
                </a:lnTo>
                <a:lnTo>
                  <a:pt x="20751" y="21234"/>
                </a:lnTo>
                <a:lnTo>
                  <a:pt x="20432" y="21505"/>
                </a:lnTo>
                <a:lnTo>
                  <a:pt x="20084" y="21600"/>
                </a:lnTo>
                <a:lnTo>
                  <a:pt x="1516" y="21600"/>
                </a:lnTo>
                <a:lnTo>
                  <a:pt x="1168" y="21505"/>
                </a:lnTo>
                <a:lnTo>
                  <a:pt x="849" y="21234"/>
                </a:lnTo>
                <a:lnTo>
                  <a:pt x="568" y="20809"/>
                </a:lnTo>
                <a:lnTo>
                  <a:pt x="333" y="20252"/>
                </a:lnTo>
                <a:lnTo>
                  <a:pt x="154" y="19583"/>
                </a:lnTo>
                <a:lnTo>
                  <a:pt x="40" y="18826"/>
                </a:lnTo>
                <a:lnTo>
                  <a:pt x="0" y="18000"/>
                </a:lnTo>
                <a:lnTo>
                  <a:pt x="0" y="3600"/>
                </a:lnTo>
                <a:close/>
              </a:path>
            </a:pathLst>
          </a:custGeom>
          <a:ln w="25400">
            <a:solidFill>
              <a:srgbClr val="006C92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6" name="Shape 236"/>
          <p:cNvSpPr/>
          <p:nvPr/>
        </p:nvSpPr>
        <p:spPr>
          <a:xfrm>
            <a:off x="4947539" y="4097363"/>
            <a:ext cx="1627761" cy="85907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3946778" y="4097235"/>
            <a:ext cx="922601" cy="95482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431087" y="3721353"/>
            <a:ext cx="171704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200" b="1" spc="-5">
                <a:solidFill>
                  <a:srgbClr val="00693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PRC92 (2015) </a:t>
            </a:r>
            <a:r>
              <a:rPr spc="0"/>
              <a:t>5,</a:t>
            </a:r>
            <a:r>
              <a:rPr spc="-80"/>
              <a:t> </a:t>
            </a:r>
            <a:r>
              <a:t>055202</a:t>
            </a:r>
          </a:p>
        </p:txBody>
      </p:sp>
      <p:sp>
        <p:nvSpPr>
          <p:cNvPr id="239" name="Shape 239"/>
          <p:cNvSpPr/>
          <p:nvPr/>
        </p:nvSpPr>
        <p:spPr>
          <a:xfrm>
            <a:off x="5057392" y="4927343"/>
            <a:ext cx="12522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defRPr sz="1200" b="1" spc="-5">
                <a:solidFill>
                  <a:srgbClr val="00476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arXiv:1512.06174</a:t>
            </a:r>
          </a:p>
        </p:txBody>
      </p:sp>
      <p:sp>
        <p:nvSpPr>
          <p:cNvPr id="240" name="Shape 240"/>
          <p:cNvSpPr/>
          <p:nvPr/>
        </p:nvSpPr>
        <p:spPr>
          <a:xfrm>
            <a:off x="6788277" y="3828033"/>
            <a:ext cx="1875791" cy="22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600" b="1" spc="-5">
                <a:solidFill>
                  <a:srgbClr val="86000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PLB (2015)</a:t>
            </a:r>
            <a:r>
              <a:rPr spc="-50"/>
              <a:t> </a:t>
            </a:r>
            <a:r>
              <a:t>190-196</a:t>
            </a:r>
          </a:p>
        </p:txBody>
      </p:sp>
      <p:sp>
        <p:nvSpPr>
          <p:cNvPr id="241" name="Shape 241"/>
          <p:cNvSpPr/>
          <p:nvPr/>
        </p:nvSpPr>
        <p:spPr>
          <a:xfrm>
            <a:off x="6269992" y="1880308"/>
            <a:ext cx="2669286" cy="1933197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2" name="Shape 242"/>
          <p:cNvSpPr>
            <a:spLocks noGrp="1"/>
          </p:cNvSpPr>
          <p:nvPr>
            <p:ph type="title"/>
          </p:nvPr>
        </p:nvSpPr>
        <p:spPr>
          <a:xfrm>
            <a:off x="1156828" y="298687"/>
            <a:ext cx="7683277" cy="680737"/>
          </a:xfrm>
          <a:prstGeom prst="rect">
            <a:avLst/>
          </a:prstGeom>
        </p:spPr>
        <p:txBody>
          <a:bodyPr/>
          <a:lstStyle/>
          <a:p>
            <a:pPr indent="12700">
              <a:defRPr spc="-100"/>
            </a:pPr>
            <a:r>
              <a:t>OUR STRATEGY: FROM</a:t>
            </a:r>
            <a:r>
              <a:rPr spc="0"/>
              <a:t> </a:t>
            </a:r>
            <a:r>
              <a:t>DATA TO PHENOMENOLOGY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/>
        </p:nvSpPr>
        <p:spPr>
          <a:xfrm>
            <a:off x="0" y="25"/>
            <a:ext cx="9144000" cy="95399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45" name="image2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390396"/>
            <a:ext cx="9144000" cy="5491075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46"/>
          <p:cNvSpPr>
            <a:spLocks noGrp="1"/>
          </p:cNvSpPr>
          <p:nvPr>
            <p:ph type="title"/>
          </p:nvPr>
        </p:nvSpPr>
        <p:spPr>
          <a:xfrm>
            <a:off x="1372735" y="321680"/>
            <a:ext cx="6144530" cy="680740"/>
          </a:xfrm>
          <a:prstGeom prst="rect">
            <a:avLst/>
          </a:prstGeom>
        </p:spPr>
        <p:txBody>
          <a:bodyPr/>
          <a:lstStyle>
            <a:lvl1pPr indent="12700">
              <a:defRPr sz="2400" spc="-200"/>
            </a:lvl1pPr>
          </a:lstStyle>
          <a:p>
            <a:r>
              <a:t>GENERALIZED PARTON DISTRIBUTIONS</a:t>
            </a:r>
          </a:p>
        </p:txBody>
      </p:sp>
      <p:sp>
        <p:nvSpPr>
          <p:cNvPr id="247" name="Shape 247"/>
          <p:cNvSpPr/>
          <p:nvPr/>
        </p:nvSpPr>
        <p:spPr>
          <a:xfrm>
            <a:off x="1388516" y="2191345"/>
            <a:ext cx="1567707" cy="577255"/>
          </a:xfrm>
          <a:prstGeom prst="rect">
            <a:avLst/>
          </a:prstGeom>
          <a:solidFill>
            <a:srgbClr val="FFF81B">
              <a:alpha val="50000"/>
            </a:srgbClr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/>
        </p:nvSpPr>
        <p:spPr>
          <a:xfrm>
            <a:off x="0" y="25"/>
            <a:ext cx="9144000" cy="95399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85216" y="276351"/>
            <a:ext cx="7855968" cy="680747"/>
          </a:xfrm>
          <a:prstGeom prst="rect">
            <a:avLst/>
          </a:prstGeom>
        </p:spPr>
        <p:txBody>
          <a:bodyPr/>
          <a:lstStyle/>
          <a:p>
            <a:pPr algn="ctr">
              <a:defRPr sz="2500"/>
            </a:pPr>
            <a:r>
              <a:t>Accessing GPDs from DVπ</a:t>
            </a:r>
            <a:r>
              <a:rPr baseline="31999"/>
              <a:t>0</a:t>
            </a:r>
            <a:r>
              <a:t>p</a:t>
            </a:r>
          </a:p>
        </p:txBody>
      </p:sp>
      <p:pic>
        <p:nvPicPr>
          <p:cNvPr id="251" name="image2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9770" y="3655252"/>
            <a:ext cx="3750905" cy="2685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2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58097" y="2103971"/>
            <a:ext cx="4787835" cy="6345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2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64217" y="2864649"/>
            <a:ext cx="1754012" cy="419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2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466571" y="4313773"/>
            <a:ext cx="4057660" cy="436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25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66571" y="5672763"/>
            <a:ext cx="4057660" cy="441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mage26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367770" y="1333500"/>
            <a:ext cx="6734697" cy="634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image27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460221" y="3655252"/>
            <a:ext cx="2855084" cy="471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image28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453871" y="5043089"/>
            <a:ext cx="2117291" cy="3365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image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529" y="961450"/>
            <a:ext cx="8292942" cy="6239451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Shape 261"/>
          <p:cNvSpPr/>
          <p:nvPr/>
        </p:nvSpPr>
        <p:spPr>
          <a:xfrm>
            <a:off x="-2" y="-1"/>
            <a:ext cx="142237" cy="414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pic>
        <p:nvPicPr>
          <p:cNvPr id="262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05190" y="254355"/>
            <a:ext cx="1809898" cy="445338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Shape 263"/>
          <p:cNvSpPr/>
          <p:nvPr/>
        </p:nvSpPr>
        <p:spPr>
          <a:xfrm>
            <a:off x="3624620" y="263908"/>
            <a:ext cx="4607401" cy="426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r>
              <a:t>: access to chiral-odd GPDs</a:t>
            </a:r>
          </a:p>
        </p:txBody>
      </p:sp>
      <p:sp>
        <p:nvSpPr>
          <p:cNvPr id="264" name="Shape 264"/>
          <p:cNvSpPr/>
          <p:nvPr/>
        </p:nvSpPr>
        <p:spPr>
          <a:xfrm>
            <a:off x="558800" y="952500"/>
            <a:ext cx="8280400" cy="542380"/>
          </a:xfrm>
          <a:prstGeom prst="rect">
            <a:avLst/>
          </a:prstGeom>
          <a:solidFill>
            <a:srgbClr val="8FF8D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creenshot 2016-11-23 15.39.5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1348" y="1381287"/>
            <a:ext cx="8512808" cy="3332034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Shape 267"/>
          <p:cNvSpPr/>
          <p:nvPr/>
        </p:nvSpPr>
        <p:spPr>
          <a:xfrm>
            <a:off x="48973" y="4924685"/>
            <a:ext cx="8550678" cy="1317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1">
              <a:buSzTx/>
              <a:buNone/>
            </a:pPr>
            <a:r>
              <a:t> Target and double spin asymmetries for deep exclusive 𝝅</a:t>
            </a:r>
            <a:r>
              <a:rPr baseline="31999"/>
              <a:t>0 </a:t>
            </a:r>
            <a:r>
              <a:t>production plotted as a function of 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ɸ </a:t>
            </a:r>
            <a:r>
              <a:rPr>
                <a:latin typeface="Arial"/>
                <a:ea typeface="Arial"/>
                <a:cs typeface="Arial"/>
                <a:sym typeface="Arial"/>
              </a:rPr>
              <a:t>for each kinematic bin in (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𝑸</a:t>
            </a:r>
            <a:r>
              <a:rPr i="1" baseline="31999">
                <a:latin typeface="Arial"/>
                <a:ea typeface="Arial"/>
                <a:cs typeface="Arial"/>
                <a:sym typeface="Arial"/>
              </a:rPr>
              <a:t>2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, </a:t>
            </a:r>
            <a:r>
              <a:rPr>
                <a:latin typeface="Arial"/>
                <a:ea typeface="Arial"/>
                <a:cs typeface="Arial"/>
                <a:sym typeface="Arial"/>
              </a:rPr>
              <a:t>𝓍</a:t>
            </a:r>
            <a:r>
              <a:rPr i="1" baseline="-5999">
                <a:latin typeface="Arial"/>
                <a:ea typeface="Arial"/>
                <a:cs typeface="Arial"/>
                <a:sym typeface="Arial"/>
              </a:rPr>
              <a:t>B</a:t>
            </a:r>
            <a:r>
              <a:rPr>
                <a:latin typeface="Arial"/>
                <a:ea typeface="Arial"/>
                <a:cs typeface="Arial"/>
                <a:sym typeface="Arial"/>
              </a:rPr>
              <a:t>) space and -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t</a:t>
            </a:r>
            <a:r>
              <a:rPr>
                <a:latin typeface="Arial"/>
                <a:ea typeface="Arial"/>
                <a:cs typeface="Arial"/>
                <a:sym typeface="Arial"/>
              </a:rPr>
              <a:t> range. The curves are simultaneous fit results. The shaded bands represent the overall systematic uncertainties.</a:t>
            </a:r>
          </a:p>
        </p:txBody>
      </p:sp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xfrm>
            <a:off x="1124089" y="229481"/>
            <a:ext cx="5432398" cy="716563"/>
          </a:xfrm>
          <a:prstGeom prst="rect">
            <a:avLst/>
          </a:prstGeom>
        </p:spPr>
        <p:txBody>
          <a:bodyPr/>
          <a:lstStyle/>
          <a:p>
            <a:pPr defTabSz="533540">
              <a:defRPr sz="1600"/>
            </a:pPr>
            <a:r>
              <a:t>Target and  Double  Spin  Asymmetry Mome</a:t>
            </a:r>
            <a:r>
              <a:rPr spc="-100"/>
              <a:t>n</a:t>
            </a:r>
            <a:r>
              <a:t>ts of</a:t>
            </a:r>
          </a:p>
          <a:p>
            <a:pPr defTabSz="533540">
              <a:defRPr sz="1600"/>
            </a:pPr>
            <a:r>
              <a:t>Exclusi</a:t>
            </a:r>
            <a:r>
              <a:rPr spc="-100"/>
              <a:t>v</a:t>
            </a:r>
            <a:r>
              <a:t>e  π</a:t>
            </a:r>
            <a:r>
              <a:rPr baseline="15937"/>
              <a:t>0   </a:t>
            </a:r>
            <a:r>
              <a:t>Electroproduction as a Function of −t</a:t>
            </a:r>
          </a:p>
        </p:txBody>
      </p:sp>
      <p:sp>
        <p:nvSpPr>
          <p:cNvPr id="269" name="Shape 269"/>
          <p:cNvSpPr/>
          <p:nvPr/>
        </p:nvSpPr>
        <p:spPr>
          <a:xfrm flipV="1">
            <a:off x="8612573" y="1661491"/>
            <a:ext cx="1" cy="2771626"/>
          </a:xfrm>
          <a:prstGeom prst="line">
            <a:avLst/>
          </a:prstGeom>
          <a:ln w="12700">
            <a:solidFill>
              <a:srgbClr val="5B5B5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0" y="25"/>
            <a:ext cx="9144000" cy="95399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2" name="Shape 272"/>
          <p:cNvSpPr>
            <a:spLocks noGrp="1"/>
          </p:cNvSpPr>
          <p:nvPr>
            <p:ph type="title"/>
          </p:nvPr>
        </p:nvSpPr>
        <p:spPr>
          <a:xfrm>
            <a:off x="1124089" y="229481"/>
            <a:ext cx="5432398" cy="716563"/>
          </a:xfrm>
          <a:prstGeom prst="rect">
            <a:avLst/>
          </a:prstGeom>
        </p:spPr>
        <p:txBody>
          <a:bodyPr/>
          <a:lstStyle/>
          <a:p>
            <a:pPr defTabSz="533540">
              <a:defRPr sz="1600"/>
            </a:pPr>
            <a:r>
              <a:t>Target and  Double  Spin  Asymmetry Mome</a:t>
            </a:r>
            <a:r>
              <a:rPr spc="-100"/>
              <a:t>n</a:t>
            </a:r>
            <a:r>
              <a:t>ts of</a:t>
            </a:r>
          </a:p>
          <a:p>
            <a:pPr defTabSz="533540">
              <a:defRPr sz="1600"/>
            </a:pPr>
            <a:r>
              <a:t>Exclusi</a:t>
            </a:r>
            <a:r>
              <a:rPr spc="-100"/>
              <a:t>v</a:t>
            </a:r>
            <a:r>
              <a:t>e  π</a:t>
            </a:r>
            <a:r>
              <a:rPr baseline="15937"/>
              <a:t>0   </a:t>
            </a:r>
            <a:r>
              <a:t>Electroproduction as a Function of −t</a:t>
            </a:r>
          </a:p>
        </p:txBody>
      </p:sp>
      <p:sp>
        <p:nvSpPr>
          <p:cNvPr id="273" name="Shape 273"/>
          <p:cNvSpPr/>
          <p:nvPr/>
        </p:nvSpPr>
        <p:spPr>
          <a:xfrm>
            <a:off x="5200237" y="1175198"/>
            <a:ext cx="3684259" cy="5494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342899" indent="-342899">
              <a:buSzPct val="100000"/>
              <a:buFont typeface="Wingdings"/>
              <a:buChar char="❑"/>
              <a:defRPr sz="1900">
                <a:latin typeface="Arial"/>
                <a:ea typeface="Arial"/>
                <a:cs typeface="Arial"/>
                <a:sym typeface="Arial"/>
              </a:defRPr>
            </a:pPr>
            <a:r>
              <a:t>Andrey KIM, Ph.D. Thesis KNU (2014)</a:t>
            </a:r>
            <a:br/>
            <a:endParaRPr/>
          </a:p>
          <a:p>
            <a:pPr marL="342899" lvl="4" indent="-342899">
              <a:buFont typeface="Wingdings"/>
              <a:defRPr sz="1900">
                <a:latin typeface="Arial"/>
                <a:ea typeface="Arial"/>
                <a:cs typeface="Arial"/>
                <a:sym typeface="Arial"/>
              </a:defRPr>
            </a:pPr>
            <a:r>
              <a:t>The target and double spin asymmetry moments of exclusive 𝝅</a:t>
            </a:r>
            <a:r>
              <a:rPr baseline="31999"/>
              <a:t>0 </a:t>
            </a:r>
            <a:r>
              <a:t>electroproduction as a function of -</a:t>
            </a:r>
            <a:r>
              <a:rPr i="1"/>
              <a:t>t</a:t>
            </a:r>
            <a:r>
              <a:t> in 2 bins in (</a:t>
            </a:r>
            <a:r>
              <a:rPr i="1"/>
              <a:t>𝑸</a:t>
            </a:r>
            <a:r>
              <a:rPr i="1" baseline="31999"/>
              <a:t>2</a:t>
            </a:r>
            <a:r>
              <a:rPr i="1"/>
              <a:t>, </a:t>
            </a:r>
            <a:r>
              <a:t>𝓍</a:t>
            </a:r>
            <a:r>
              <a:rPr i="1" baseline="-5999"/>
              <a:t>B</a:t>
            </a:r>
            <a:r>
              <a:t>) plane (left and right columns). The shaded bands represent the systematic uncertainties (including fit uncertainties), and the curves show the predictions from two GPD formalisms: GK (dashed) and GGL (solid). Note that  </a:t>
            </a:r>
            <a:br/>
            <a:r>
              <a:t>            moment is zero in the GK Model, and therefore is not shown.</a:t>
            </a:r>
            <a:b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http://arxiv.org/abs/1511.03338</a:t>
            </a:r>
          </a:p>
        </p:txBody>
      </p:sp>
      <p:pic>
        <p:nvPicPr>
          <p:cNvPr id="274" name="Screenshot 2016-11-23 15.19.0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14" y="1425545"/>
            <a:ext cx="5165793" cy="499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562191" y="5569755"/>
            <a:ext cx="601682" cy="2885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/>
          </p:cNvSpPr>
          <p:nvPr>
            <p:ph type="title"/>
          </p:nvPr>
        </p:nvSpPr>
        <p:spPr>
          <a:xfrm>
            <a:off x="433369" y="290795"/>
            <a:ext cx="8277262" cy="680721"/>
          </a:xfrm>
          <a:prstGeom prst="rect">
            <a:avLst/>
          </a:prstGeom>
        </p:spPr>
        <p:txBody>
          <a:bodyPr/>
          <a:lstStyle/>
          <a:p>
            <a:r>
              <a:t>Goloskokov/Kroll(GK) Model and Goldstein/Liuti (GGL) Model</a:t>
            </a:r>
          </a:p>
        </p:txBody>
      </p:sp>
      <p:sp>
        <p:nvSpPr>
          <p:cNvPr id="278" name="Shape 27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2000" u="sng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20000"/>
              </a:lnSpc>
              <a:defRPr sz="2100" u="sng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</a:t>
            </a:r>
            <a:r>
              <a:rPr b="1"/>
              <a:t>Both     </a:t>
            </a:r>
          </a:p>
          <a:p>
            <a:pPr>
              <a:lnSpc>
                <a:spcPct val="150000"/>
              </a:lnSpc>
              <a:defRPr sz="2100">
                <a:latin typeface="+mn-lt"/>
                <a:ea typeface="+mn-ea"/>
                <a:cs typeface="+mn-cs"/>
                <a:sym typeface="Helvetica"/>
              </a:defRPr>
            </a:pPr>
            <a:r>
              <a:t>Calculate the contributions from the transverse virtual photon amplitudes using chiral-odd GPDs with </a:t>
            </a:r>
            <a:r>
              <a:rPr i="1"/>
              <a:t>-t</a:t>
            </a:r>
            <a:r>
              <a:t> dependence, incorporated from Regge phenomenology. </a:t>
            </a:r>
          </a:p>
          <a:p>
            <a:pPr>
              <a:lnSpc>
                <a:spcPct val="150000"/>
              </a:lnSpc>
              <a:defRPr sz="21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50000"/>
              </a:lnSpc>
              <a:defRPr sz="2100">
                <a:latin typeface="+mn-lt"/>
                <a:ea typeface="+mn-ea"/>
                <a:cs typeface="+mn-cs"/>
                <a:sym typeface="Helvetica"/>
              </a:defRPr>
            </a:pPr>
            <a:r>
              <a:t>The main difference between them is the GPD parametrization method.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/>
          </p:cNvSpPr>
          <p:nvPr>
            <p:ph type="body" idx="1"/>
          </p:nvPr>
        </p:nvSpPr>
        <p:spPr>
          <a:xfrm>
            <a:off x="173812" y="1283208"/>
            <a:ext cx="8796375" cy="5279110"/>
          </a:xfrm>
          <a:prstGeom prst="rect">
            <a:avLst/>
          </a:prstGeom>
        </p:spPr>
        <p:txBody>
          <a:bodyPr/>
          <a:lstStyle/>
          <a:p>
            <a:pPr defTabSz="841247">
              <a:lnSpc>
                <a:spcPct val="120000"/>
              </a:lnSpc>
              <a:defRPr sz="1840" u="sng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defTabSz="841247">
              <a:lnSpc>
                <a:spcPct val="120000"/>
              </a:lnSpc>
              <a:defRPr sz="1932" u="sng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</a:t>
            </a:r>
            <a:r>
              <a:rPr b="1"/>
              <a:t>GGL     </a:t>
            </a:r>
          </a:p>
          <a:p>
            <a:pPr defTabSz="841247">
              <a:lnSpc>
                <a:spcPct val="150000"/>
              </a:lnSpc>
              <a:defRPr sz="1932">
                <a:latin typeface="+mn-lt"/>
                <a:ea typeface="+mn-ea"/>
                <a:cs typeface="+mn-cs"/>
                <a:sym typeface="Helvetica"/>
              </a:defRPr>
            </a:pPr>
            <a:r>
              <a:t>Provides chiral-odd GPD parametrisation via linear relations to chiral-even GPDs under parity and charge conjugation symmetries in a Regge-ized diquark model.</a:t>
            </a:r>
          </a:p>
          <a:p>
            <a:pPr defTabSz="841247">
              <a:lnSpc>
                <a:spcPct val="150000"/>
              </a:lnSpc>
              <a:defRPr sz="1932">
                <a:latin typeface="+mn-lt"/>
                <a:ea typeface="+mn-ea"/>
                <a:cs typeface="+mn-cs"/>
                <a:sym typeface="Helvetica"/>
              </a:defRPr>
            </a:pPr>
            <a:r>
              <a:t>This approach allows the model to overcome the issue that very few constraints on chiral-odd GPDs exist, while chiral-even GPDs can be relatively well-constrained using deep inelastic scattering, nucleon form-factor and DVCS measurements.</a:t>
            </a:r>
          </a:p>
          <a:p>
            <a:pPr defTabSz="841247">
              <a:lnSpc>
                <a:spcPct val="150000"/>
              </a:lnSpc>
              <a:defRPr sz="1840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defTabSz="841247">
              <a:lnSpc>
                <a:spcPct val="150000"/>
              </a:lnSpc>
              <a:defRPr sz="1840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defTabSz="841247">
              <a:lnSpc>
                <a:spcPct val="150000"/>
              </a:lnSpc>
              <a:defRPr sz="1840">
                <a:latin typeface="+mn-lt"/>
                <a:ea typeface="+mn-ea"/>
                <a:cs typeface="+mn-cs"/>
                <a:sym typeface="Helvetica"/>
              </a:defRPr>
            </a:pPr>
            <a:r>
              <a:t>Reference</a:t>
            </a:r>
          </a:p>
          <a:p>
            <a:pPr defTabSz="841247">
              <a:lnSpc>
                <a:spcPct val="150000"/>
              </a:lnSpc>
              <a:defRPr sz="1840">
                <a:latin typeface="+mn-lt"/>
                <a:ea typeface="+mn-ea"/>
                <a:cs typeface="+mn-cs"/>
                <a:sym typeface="Helvetica"/>
              </a:defRPr>
            </a:pPr>
            <a:r>
              <a:t>G.R.Goldstein, J.O.G Hernandez, S.Liuti,            Phys. Rev. D. 91, 114013 (2015)</a:t>
            </a:r>
          </a:p>
        </p:txBody>
      </p:sp>
      <p:sp>
        <p:nvSpPr>
          <p:cNvPr id="281" name="Shape 281"/>
          <p:cNvSpPr>
            <a:spLocks noGrp="1"/>
          </p:cNvSpPr>
          <p:nvPr>
            <p:ph type="title"/>
          </p:nvPr>
        </p:nvSpPr>
        <p:spPr>
          <a:xfrm>
            <a:off x="433369" y="290795"/>
            <a:ext cx="8277262" cy="680721"/>
          </a:xfrm>
          <a:prstGeom prst="rect">
            <a:avLst/>
          </a:prstGeom>
        </p:spPr>
        <p:txBody>
          <a:bodyPr/>
          <a:lstStyle/>
          <a:p>
            <a:r>
              <a:t>Goloskokov/Kroll(GK) Model and Goldstein/Liuti (GGL) Model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/>
          </p:cNvSpPr>
          <p:nvPr>
            <p:ph type="body" idx="1"/>
          </p:nvPr>
        </p:nvSpPr>
        <p:spPr>
          <a:xfrm>
            <a:off x="558380" y="1283208"/>
            <a:ext cx="8027240" cy="5344024"/>
          </a:xfrm>
          <a:prstGeom prst="rect">
            <a:avLst/>
          </a:prstGeom>
        </p:spPr>
        <p:txBody>
          <a:bodyPr/>
          <a:lstStyle/>
          <a:p>
            <a:pPr defTabSz="713231">
              <a:lnSpc>
                <a:spcPct val="120000"/>
              </a:lnSpc>
              <a:defRPr sz="1482" u="sng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</a:t>
            </a:r>
            <a:r>
              <a:rPr sz="1637"/>
              <a:t>      </a:t>
            </a:r>
            <a:r>
              <a:rPr sz="1637" b="1"/>
              <a:t>GK       </a:t>
            </a:r>
          </a:p>
          <a:p>
            <a:pPr defTabSz="713231">
              <a:lnSpc>
                <a:spcPct val="150000"/>
              </a:lnSpc>
              <a:defRPr sz="1637">
                <a:latin typeface="+mn-lt"/>
                <a:ea typeface="+mn-ea"/>
                <a:cs typeface="+mn-cs"/>
                <a:sym typeface="Helvetica"/>
              </a:defRPr>
            </a:pPr>
            <a:r>
              <a:t>Chiral-odd GPDs are constructed from double distributions and constrained using latest results from lattice QCD [1] and transversely parton distribution functions [2] with</a:t>
            </a:r>
          </a:p>
          <a:p>
            <a:pPr defTabSz="713231">
              <a:lnSpc>
                <a:spcPct val="150000"/>
              </a:lnSpc>
              <a:defRPr sz="1637">
                <a:latin typeface="+mn-lt"/>
                <a:ea typeface="+mn-ea"/>
                <a:cs typeface="+mn-cs"/>
                <a:sym typeface="Helvetica"/>
              </a:defRPr>
            </a:pPr>
            <a:r>
              <a:t>the emphasis on </a:t>
            </a:r>
            <a:r>
              <a:rPr i="1"/>
              <a:t>𝐻</a:t>
            </a:r>
            <a:r>
              <a:rPr i="1" baseline="-5999"/>
              <a:t>T  </a:t>
            </a:r>
            <a:r>
              <a:t>and </a:t>
            </a:r>
            <a:r>
              <a:rPr i="1"/>
              <a:t>Ē</a:t>
            </a:r>
            <a:r>
              <a:rPr i="1" baseline="-5999"/>
              <a:t>T </a:t>
            </a:r>
            <a:r>
              <a:t>, while the contribution from the other chiral-odd GPDs are considered negligible.</a:t>
            </a:r>
          </a:p>
          <a:p>
            <a:pPr defTabSz="713231">
              <a:lnSpc>
                <a:spcPct val="150000"/>
              </a:lnSpc>
              <a:defRPr sz="1637">
                <a:latin typeface="+mn-lt"/>
                <a:ea typeface="+mn-ea"/>
                <a:cs typeface="+mn-cs"/>
                <a:sym typeface="Helvetica"/>
              </a:defRPr>
            </a:pPr>
            <a:r>
              <a:t>Non-Perturbative double distribution 𝐹(𝑥</a:t>
            </a:r>
            <a:r>
              <a:rPr i="1"/>
              <a:t>,𝑦</a:t>
            </a:r>
            <a:r>
              <a:t>) used for Parametrizing GPDs. Specify Fraction of Initial Momentum &amp; Longitudinal Part of Momentum Transfer carried by nucleon constituent.</a:t>
            </a:r>
          </a:p>
          <a:p>
            <a:pPr defTabSz="713231">
              <a:lnSpc>
                <a:spcPct val="120000"/>
              </a:lnSpc>
              <a:defRPr sz="1403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defTabSz="713231">
              <a:lnSpc>
                <a:spcPct val="120000"/>
              </a:lnSpc>
              <a:defRPr sz="1403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defTabSz="713231">
              <a:lnSpc>
                <a:spcPct val="120000"/>
              </a:lnSpc>
              <a:defRPr sz="1482">
                <a:latin typeface="+mn-lt"/>
                <a:ea typeface="+mn-ea"/>
                <a:cs typeface="+mn-cs"/>
                <a:sym typeface="Helvetica"/>
              </a:defRPr>
            </a:pPr>
            <a:r>
              <a:t>Reference</a:t>
            </a:r>
          </a:p>
          <a:p>
            <a:pPr lvl="3" defTabSz="713231">
              <a:lnSpc>
                <a:spcPct val="120000"/>
              </a:lnSpc>
              <a:buSzTx/>
              <a:buNone/>
              <a:defRPr sz="1482">
                <a:latin typeface="+mn-lt"/>
                <a:ea typeface="+mn-ea"/>
                <a:cs typeface="+mn-cs"/>
                <a:sym typeface="Helvetica"/>
              </a:defRPr>
            </a:pPr>
            <a:r>
              <a:t>[1] M. Göckeler </a:t>
            </a:r>
            <a:r>
              <a:rPr i="1"/>
              <a:t>et al</a:t>
            </a:r>
            <a:r>
              <a:t>. (QCDSF and UKQCD Collaborations), Phys. Rev. Lett. 98 222001 (2007)</a:t>
            </a:r>
          </a:p>
          <a:p>
            <a:pPr lvl="3" defTabSz="713231">
              <a:lnSpc>
                <a:spcPct val="120000"/>
              </a:lnSpc>
              <a:buSzTx/>
              <a:buNone/>
              <a:defRPr sz="1482">
                <a:latin typeface="+mn-lt"/>
                <a:ea typeface="+mn-ea"/>
                <a:cs typeface="+mn-cs"/>
                <a:sym typeface="Helvetica"/>
              </a:defRPr>
            </a:pPr>
            <a:r>
              <a:t>[2] M. Anselmino </a:t>
            </a:r>
            <a:r>
              <a:rPr i="1"/>
              <a:t>et al., </a:t>
            </a:r>
            <a:r>
              <a:t>Nuclear Physics B - Proceedings Supplements 191, 98 (2009), proceedings of the Ring-berg Workshop New Trends in {Hera} Physics 2008.</a:t>
            </a:r>
          </a:p>
          <a:p>
            <a:pPr lvl="3" defTabSz="713231">
              <a:lnSpc>
                <a:spcPct val="120000"/>
              </a:lnSpc>
              <a:buSzTx/>
              <a:buNone/>
              <a:defRPr sz="1482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lvl="3" defTabSz="713231">
              <a:lnSpc>
                <a:spcPct val="120000"/>
              </a:lnSpc>
              <a:buSzTx/>
              <a:buNone/>
              <a:defRPr sz="1482">
                <a:latin typeface="+mn-lt"/>
                <a:ea typeface="+mn-ea"/>
                <a:cs typeface="+mn-cs"/>
                <a:sym typeface="Helvetica"/>
              </a:defRPr>
            </a:pPr>
            <a:r>
              <a:t>Theoretical Model of Goloskokov and Kroll, Euro. Phys. J. A 47, 112 (2011)</a:t>
            </a:r>
          </a:p>
        </p:txBody>
      </p:sp>
      <p:sp>
        <p:nvSpPr>
          <p:cNvPr id="284" name="Shape 284"/>
          <p:cNvSpPr>
            <a:spLocks noGrp="1"/>
          </p:cNvSpPr>
          <p:nvPr>
            <p:ph type="title"/>
          </p:nvPr>
        </p:nvSpPr>
        <p:spPr>
          <a:xfrm>
            <a:off x="433369" y="290795"/>
            <a:ext cx="8277262" cy="680721"/>
          </a:xfrm>
          <a:prstGeom prst="rect">
            <a:avLst/>
          </a:prstGeom>
        </p:spPr>
        <p:txBody>
          <a:bodyPr/>
          <a:lstStyle/>
          <a:p>
            <a:r>
              <a:t>Goloskokov/Kroll(GK) Model and Goldstein/Liuti (GGL) Model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/>
          </p:cNvSpPr>
          <p:nvPr>
            <p:ph type="title"/>
          </p:nvPr>
        </p:nvSpPr>
        <p:spPr>
          <a:xfrm>
            <a:off x="367740" y="334388"/>
            <a:ext cx="8246545" cy="680724"/>
          </a:xfrm>
          <a:prstGeom prst="rect">
            <a:avLst/>
          </a:prstGeom>
        </p:spPr>
        <p:txBody>
          <a:bodyPr/>
          <a:lstStyle/>
          <a:p>
            <a:r>
              <a:t>Exclusive      electroproduction at W &gt; 2GeV with CLAS I</a:t>
            </a:r>
          </a:p>
        </p:txBody>
      </p:sp>
      <p:pic>
        <p:nvPicPr>
          <p:cNvPr id="287" name="image3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37453" y="1412338"/>
            <a:ext cx="4548214" cy="40333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image3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05938" y="324742"/>
            <a:ext cx="228425" cy="304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image3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0246" y="2069937"/>
            <a:ext cx="2494104" cy="60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Shape 290"/>
          <p:cNvSpPr/>
          <p:nvPr/>
        </p:nvSpPr>
        <p:spPr>
          <a:xfrm>
            <a:off x="551107" y="2186226"/>
            <a:ext cx="663135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Black</a:t>
            </a:r>
          </a:p>
        </p:txBody>
      </p:sp>
      <p:sp>
        <p:nvSpPr>
          <p:cNvPr id="291" name="Shape 291"/>
          <p:cNvSpPr/>
          <p:nvPr/>
        </p:nvSpPr>
        <p:spPr>
          <a:xfrm>
            <a:off x="601838" y="3141981"/>
            <a:ext cx="59951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Blue</a:t>
            </a:r>
          </a:p>
        </p:txBody>
      </p:sp>
      <p:sp>
        <p:nvSpPr>
          <p:cNvPr id="292" name="Shape 292"/>
          <p:cNvSpPr/>
          <p:nvPr/>
        </p:nvSpPr>
        <p:spPr>
          <a:xfrm>
            <a:off x="620926" y="4097737"/>
            <a:ext cx="535999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FF26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Red</a:t>
            </a:r>
          </a:p>
        </p:txBody>
      </p:sp>
      <p:sp>
        <p:nvSpPr>
          <p:cNvPr id="293" name="Shape 293"/>
          <p:cNvSpPr/>
          <p:nvPr/>
        </p:nvSpPr>
        <p:spPr>
          <a:xfrm>
            <a:off x="595526" y="5053493"/>
            <a:ext cx="4750588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b="1">
                <a:latin typeface="+mn-lt"/>
                <a:ea typeface="+mn-ea"/>
                <a:cs typeface="+mn-cs"/>
                <a:sym typeface="Helvetica"/>
              </a:defRPr>
            </a:pPr>
            <a:r>
              <a:t>Curves:</a:t>
            </a:r>
            <a:r>
              <a:rPr b="0"/>
              <a:t> Theoretical Model of </a:t>
            </a:r>
          </a:p>
          <a:p>
            <a:pPr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Goloskov and Kroll (Euro. Phys. J. A47 (2011)</a:t>
            </a:r>
          </a:p>
        </p:txBody>
      </p:sp>
      <p:pic>
        <p:nvPicPr>
          <p:cNvPr id="294" name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0394" y="3059760"/>
            <a:ext cx="599512" cy="535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88582" y="3979892"/>
            <a:ext cx="663136" cy="6065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/>
          </p:cNvSpPr>
          <p:nvPr>
            <p:ph type="title"/>
          </p:nvPr>
        </p:nvSpPr>
        <p:spPr>
          <a:xfrm>
            <a:off x="644016" y="169288"/>
            <a:ext cx="7855968" cy="680724"/>
          </a:xfrm>
          <a:prstGeom prst="rect">
            <a:avLst/>
          </a:prstGeom>
        </p:spPr>
        <p:txBody>
          <a:bodyPr/>
          <a:lstStyle/>
          <a:p>
            <a:r>
              <a:t>Beam spin asymmetry for deeply virtual     production as a function of </a:t>
            </a:r>
          </a:p>
        </p:txBody>
      </p:sp>
      <p:pic>
        <p:nvPicPr>
          <p:cNvPr id="298" name="image3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60437" y="224026"/>
            <a:ext cx="207267" cy="276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image3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2177" y="516706"/>
            <a:ext cx="207267" cy="296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Screenshot 2016-11-23 16.03.0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6184" y="998889"/>
            <a:ext cx="4037566" cy="45504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Screenshot 2016-11-23 16.04.01.png"/>
          <p:cNvPicPr>
            <a:picLocks noChangeAspect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>
          <a:xfrm>
            <a:off x="345852" y="5424411"/>
            <a:ext cx="5759896" cy="1347432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Shape 302"/>
          <p:cNvSpPr/>
          <p:nvPr/>
        </p:nvSpPr>
        <p:spPr>
          <a:xfrm>
            <a:off x="5064328" y="1603454"/>
            <a:ext cx="2199485" cy="643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A.Kim, K.Joo</a:t>
            </a:r>
          </a:p>
          <a:p>
            <a:r>
              <a:t>(CLAS collaboration)</a:t>
            </a:r>
          </a:p>
        </p:txBody>
      </p:sp>
      <p:sp>
        <p:nvSpPr>
          <p:cNvPr id="303" name="Shape 303"/>
          <p:cNvSpPr/>
          <p:nvPr/>
        </p:nvSpPr>
        <p:spPr>
          <a:xfrm>
            <a:off x="261464" y="5438604"/>
            <a:ext cx="910231" cy="2960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304" name="pasted-image.pdf"/>
          <p:cNvPicPr>
            <a:picLocks noChangeAspect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>
          <a:xfrm>
            <a:off x="5014089" y="2554217"/>
            <a:ext cx="4082656" cy="127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/>
          </p:cNvSpPr>
          <p:nvPr>
            <p:ph type="title"/>
          </p:nvPr>
        </p:nvSpPr>
        <p:spPr>
          <a:xfrm>
            <a:off x="1025016" y="136661"/>
            <a:ext cx="7855968" cy="680725"/>
          </a:xfrm>
          <a:prstGeom prst="rect">
            <a:avLst/>
          </a:prstGeom>
        </p:spPr>
        <p:txBody>
          <a:bodyPr/>
          <a:lstStyle/>
          <a:p>
            <a:r>
              <a:t>Beam spin asymmetry for deeply virtual       and        production as a function of</a:t>
            </a:r>
            <a:r>
              <a:rPr i="1"/>
              <a:t> -t  </a:t>
            </a:r>
          </a:p>
        </p:txBody>
      </p:sp>
      <p:pic>
        <p:nvPicPr>
          <p:cNvPr id="307" name="image3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6840" y="12496"/>
            <a:ext cx="1440570" cy="480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Screenshot 2016-11-23 16.05.2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6168" y="1088588"/>
            <a:ext cx="5902465" cy="40863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4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3004" y="5093575"/>
            <a:ext cx="4988792" cy="1607215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hape 310"/>
          <p:cNvSpPr/>
          <p:nvPr/>
        </p:nvSpPr>
        <p:spPr>
          <a:xfrm>
            <a:off x="6051774" y="2635181"/>
            <a:ext cx="3189822" cy="155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i="1"/>
            </a:pPr>
            <a:r>
              <a:t>η </a:t>
            </a:r>
            <a:r>
              <a:rPr i="0"/>
              <a:t>(</a:t>
            </a:r>
            <a:r>
              <a:t>solid circles, solid line)</a:t>
            </a:r>
          </a:p>
          <a:p>
            <a:pPr>
              <a:defRPr i="1"/>
            </a:pPr>
            <a:r>
              <a:t>𝜋</a:t>
            </a:r>
            <a:r>
              <a:rPr baseline="31999"/>
              <a:t>0</a:t>
            </a:r>
            <a:r>
              <a:rPr i="0"/>
              <a:t>:</a:t>
            </a:r>
            <a:r>
              <a:t> one squares, dashed lines</a:t>
            </a:r>
          </a:p>
          <a:p>
            <a:pPr>
              <a:defRPr i="1"/>
            </a:pPr>
            <a:endParaRPr/>
          </a:p>
          <a:p>
            <a:pPr>
              <a:defRPr i="1"/>
            </a:pPr>
            <a:endParaRPr/>
          </a:p>
        </p:txBody>
      </p:sp>
      <p:sp>
        <p:nvSpPr>
          <p:cNvPr id="311" name="Shape 311"/>
          <p:cNvSpPr/>
          <p:nvPr/>
        </p:nvSpPr>
        <p:spPr>
          <a:xfrm>
            <a:off x="580416" y="5165217"/>
            <a:ext cx="910231" cy="2960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/>
          </p:cNvSpPr>
          <p:nvPr>
            <p:ph type="title"/>
          </p:nvPr>
        </p:nvSpPr>
        <p:spPr>
          <a:xfrm>
            <a:off x="2932802" y="311401"/>
            <a:ext cx="7855971" cy="680722"/>
          </a:xfrm>
          <a:prstGeom prst="rect">
            <a:avLst/>
          </a:prstGeom>
        </p:spPr>
        <p:txBody>
          <a:bodyPr/>
          <a:lstStyle/>
          <a:p>
            <a:r>
              <a:t>12 GeV Upgrade CLAS 12</a:t>
            </a:r>
          </a:p>
        </p:txBody>
      </p:sp>
      <p:pic>
        <p:nvPicPr>
          <p:cNvPr id="314" name="image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0923" y="968873"/>
            <a:ext cx="3582154" cy="230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4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3211" y="3720019"/>
            <a:ext cx="2993659" cy="2302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07224" y="3720019"/>
            <a:ext cx="3116528" cy="2302815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Shape 317"/>
          <p:cNvSpPr/>
          <p:nvPr/>
        </p:nvSpPr>
        <p:spPr>
          <a:xfrm>
            <a:off x="1746199" y="3141981"/>
            <a:ext cx="5651602" cy="57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Relative cross section ratio of contribution from DVCS and BH with increased electron beam energy</a:t>
            </a:r>
          </a:p>
        </p:txBody>
      </p:sp>
      <p:sp>
        <p:nvSpPr>
          <p:cNvPr id="318" name="Shape 318"/>
          <p:cNvSpPr/>
          <p:nvPr/>
        </p:nvSpPr>
        <p:spPr>
          <a:xfrm>
            <a:off x="302502" y="6018276"/>
            <a:ext cx="8538996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700">
                <a:latin typeface="+mn-lt"/>
                <a:ea typeface="+mn-ea"/>
                <a:cs typeface="+mn-cs"/>
                <a:sym typeface="Helvetica"/>
              </a:defRPr>
            </a:pPr>
            <a:r>
              <a:t>Fig.3: Imaginary part (left) and real part (right) of CFF H(t) extracted by H. Mourtarde for</a:t>
            </a:r>
          </a:p>
          <a:p>
            <a:pPr algn="ctr">
              <a:defRPr sz="1700">
                <a:latin typeface="+mn-lt"/>
                <a:ea typeface="+mn-ea"/>
                <a:cs typeface="+mn-cs"/>
                <a:sym typeface="Helvetica"/>
              </a:defRPr>
            </a:pPr>
            <a:r>
              <a:t>existing JLab 6 GeV data (blue squares) with CLAS12 pseudo-data (red squares).</a:t>
            </a:r>
          </a:p>
        </p:txBody>
      </p:sp>
      <p:sp>
        <p:nvSpPr>
          <p:cNvPr id="319" name="Shape 319"/>
          <p:cNvSpPr/>
          <p:nvPr/>
        </p:nvSpPr>
        <p:spPr>
          <a:xfrm>
            <a:off x="102627" y="6036178"/>
            <a:ext cx="910231" cy="2960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/>
          </p:cNvSpPr>
          <p:nvPr>
            <p:ph type="title"/>
          </p:nvPr>
        </p:nvSpPr>
        <p:spPr>
          <a:xfrm>
            <a:off x="2218816" y="298701"/>
            <a:ext cx="7855968" cy="680722"/>
          </a:xfrm>
          <a:prstGeom prst="rect">
            <a:avLst/>
          </a:prstGeom>
        </p:spPr>
        <p:txBody>
          <a:bodyPr/>
          <a:lstStyle/>
          <a:p>
            <a:r>
              <a:t>CLAS12 and KNU contribution</a:t>
            </a:r>
          </a:p>
        </p:txBody>
      </p:sp>
      <p:pic>
        <p:nvPicPr>
          <p:cNvPr id="322" name="image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5750" y="2019611"/>
            <a:ext cx="4203216" cy="2818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4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9600" y="2301858"/>
            <a:ext cx="4203216" cy="2406683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Shape 324"/>
          <p:cNvSpPr/>
          <p:nvPr/>
        </p:nvSpPr>
        <p:spPr>
          <a:xfrm>
            <a:off x="611376" y="4805681"/>
            <a:ext cx="3009075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5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CLAS12 Detector at JLAB HALL B</a:t>
            </a:r>
          </a:p>
        </p:txBody>
      </p:sp>
      <p:sp>
        <p:nvSpPr>
          <p:cNvPr id="325" name="Shape 325"/>
          <p:cNvSpPr/>
          <p:nvPr/>
        </p:nvSpPr>
        <p:spPr>
          <a:xfrm>
            <a:off x="4998987" y="4805681"/>
            <a:ext cx="2892525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5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Central TOF Detector of CLAS12</a:t>
            </a:r>
          </a:p>
        </p:txBody>
      </p:sp>
      <p:sp>
        <p:nvSpPr>
          <p:cNvPr id="326" name="Shape 326"/>
          <p:cNvSpPr/>
          <p:nvPr/>
        </p:nvSpPr>
        <p:spPr>
          <a:xfrm>
            <a:off x="2067485" y="1357206"/>
            <a:ext cx="5009030" cy="25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R&amp;D, Testing, and Installation of the hardware.</a:t>
            </a:r>
          </a:p>
        </p:txBody>
      </p:sp>
      <p:sp>
        <p:nvSpPr>
          <p:cNvPr id="327" name="Shape 327"/>
          <p:cNvSpPr/>
          <p:nvPr/>
        </p:nvSpPr>
        <p:spPr>
          <a:xfrm>
            <a:off x="2090869" y="5476859"/>
            <a:ext cx="4682514" cy="643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/>
          </a:lstStyle>
          <a:p>
            <a:r>
              <a:t>CTOF readout PMTs enclosed by magnetic shielding.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/>
        </p:nvSpPr>
        <p:spPr>
          <a:xfrm>
            <a:off x="0" y="25"/>
            <a:ext cx="9144000" cy="95399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0" name="Shape 330"/>
          <p:cNvSpPr>
            <a:spLocks noGrp="1"/>
          </p:cNvSpPr>
          <p:nvPr>
            <p:ph type="title"/>
          </p:nvPr>
        </p:nvSpPr>
        <p:spPr>
          <a:xfrm>
            <a:off x="504316" y="263652"/>
            <a:ext cx="7855968" cy="680745"/>
          </a:xfrm>
          <a:prstGeom prst="rect">
            <a:avLst/>
          </a:prstGeom>
        </p:spPr>
        <p:txBody>
          <a:bodyPr/>
          <a:lstStyle>
            <a:lvl1pPr algn="ctr">
              <a:defRPr sz="2900"/>
            </a:lvl1pPr>
          </a:lstStyle>
          <a:p>
            <a:r>
              <a:t>CTOF Magnetic Shield &amp; Test</a:t>
            </a:r>
          </a:p>
        </p:txBody>
      </p:sp>
      <p:pic>
        <p:nvPicPr>
          <p:cNvPr id="331" name="image1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43295" y="1792459"/>
            <a:ext cx="4591180" cy="3443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image17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108" y="1357368"/>
            <a:ext cx="4400306" cy="1507830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Shape 333"/>
          <p:cNvSpPr/>
          <p:nvPr/>
        </p:nvSpPr>
        <p:spPr>
          <a:xfrm>
            <a:off x="634480" y="2867823"/>
            <a:ext cx="3289830" cy="617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The CTOF shield as shown in a 3D cut-away view</a:t>
            </a:r>
          </a:p>
        </p:txBody>
      </p:sp>
      <p:sp>
        <p:nvSpPr>
          <p:cNvPr id="334" name="Shape 334"/>
          <p:cNvSpPr/>
          <p:nvPr/>
        </p:nvSpPr>
        <p:spPr>
          <a:xfrm>
            <a:off x="4689221" y="5277649"/>
            <a:ext cx="4445268" cy="617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Cosmic ray test of 48 counters at CTOF area of JLab</a:t>
            </a:r>
          </a:p>
        </p:txBody>
      </p:sp>
      <p:pic>
        <p:nvPicPr>
          <p:cNvPr id="335" name="image18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591" y="3805606"/>
            <a:ext cx="2199778" cy="1648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image19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51368" y="3801443"/>
            <a:ext cx="2200525" cy="1649922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hape 337"/>
          <p:cNvSpPr/>
          <p:nvPr/>
        </p:nvSpPr>
        <p:spPr>
          <a:xfrm>
            <a:off x="717740" y="5619208"/>
            <a:ext cx="3289812" cy="617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CTOF shield test with FROST superconducting magnet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roup 346"/>
          <p:cNvGrpSpPr/>
          <p:nvPr/>
        </p:nvGrpSpPr>
        <p:grpSpPr>
          <a:xfrm>
            <a:off x="-687401" y="2172043"/>
            <a:ext cx="10315603" cy="4712184"/>
            <a:chOff x="-1" y="0"/>
            <a:chExt cx="10315601" cy="4712182"/>
          </a:xfrm>
        </p:grpSpPr>
        <p:pic>
          <p:nvPicPr>
            <p:cNvPr id="339" name="image44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0"/>
              <a:ext cx="10315603" cy="47121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0" name="Shape 340"/>
            <p:cNvSpPr/>
            <p:nvPr/>
          </p:nvSpPr>
          <p:spPr>
            <a:xfrm>
              <a:off x="1646019" y="3700019"/>
              <a:ext cx="173163" cy="173165"/>
            </a:xfrm>
            <a:prstGeom prst="ellipse">
              <a:avLst/>
            </a:prstGeom>
            <a:solidFill>
              <a:schemeClr val="accent2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9202516" y="3661919"/>
              <a:ext cx="173165" cy="173165"/>
            </a:xfrm>
            <a:prstGeom prst="ellipse">
              <a:avLst/>
            </a:prstGeom>
            <a:solidFill>
              <a:schemeClr val="accent2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9507319" y="3306319"/>
              <a:ext cx="173165" cy="173165"/>
            </a:xfrm>
            <a:prstGeom prst="ellipse">
              <a:avLst/>
            </a:prstGeom>
            <a:solidFill>
              <a:schemeClr val="accent2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8820054" y="2904506"/>
              <a:ext cx="938070" cy="364436"/>
            </a:xfrm>
            <a:prstGeom prst="rect">
              <a:avLst/>
            </a:prstGeom>
            <a:solidFill>
              <a:srgbClr val="D07C7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lvl="1">
                <a:buSzTx/>
                <a:buNone/>
              </a:pPr>
              <a:r>
                <a:t>UCONN</a:t>
              </a:r>
            </a:p>
          </p:txBody>
        </p:sp>
        <p:sp>
          <p:nvSpPr>
            <p:cNvPr id="344" name="Shape 344"/>
            <p:cNvSpPr/>
            <p:nvPr/>
          </p:nvSpPr>
          <p:spPr>
            <a:xfrm>
              <a:off x="8015688" y="3359863"/>
              <a:ext cx="1166899" cy="364437"/>
            </a:xfrm>
            <a:prstGeom prst="rect">
              <a:avLst/>
            </a:prstGeom>
            <a:solidFill>
              <a:srgbClr val="D07C7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lvl="1" algn="ctr">
                <a:buSzTx/>
                <a:buNone/>
              </a:pPr>
              <a:r>
                <a:t>J-LAB</a:t>
              </a:r>
            </a:p>
          </p:txBody>
        </p:sp>
        <p:sp>
          <p:nvSpPr>
            <p:cNvPr id="345" name="Shape 345"/>
            <p:cNvSpPr/>
            <p:nvPr/>
          </p:nvSpPr>
          <p:spPr>
            <a:xfrm>
              <a:off x="1872020" y="3359863"/>
              <a:ext cx="586712" cy="364437"/>
            </a:xfrm>
            <a:prstGeom prst="rect">
              <a:avLst/>
            </a:prstGeom>
            <a:solidFill>
              <a:srgbClr val="D07C7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lvl="1">
                <a:buSzTx/>
                <a:buNone/>
              </a:pPr>
              <a:r>
                <a:t>KNU</a:t>
              </a:r>
            </a:p>
          </p:txBody>
        </p:sp>
      </p:grpSp>
      <p:sp>
        <p:nvSpPr>
          <p:cNvPr id="347" name="Shape 347"/>
          <p:cNvSpPr/>
          <p:nvPr/>
        </p:nvSpPr>
        <p:spPr>
          <a:xfrm>
            <a:off x="0" y="25"/>
            <a:ext cx="9144000" cy="95399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362" name="Group 362"/>
          <p:cNvGrpSpPr/>
          <p:nvPr/>
        </p:nvGrpSpPr>
        <p:grpSpPr>
          <a:xfrm>
            <a:off x="51710" y="976777"/>
            <a:ext cx="3597016" cy="1609464"/>
            <a:chOff x="-2" y="0"/>
            <a:chExt cx="3597015" cy="1609463"/>
          </a:xfrm>
        </p:grpSpPr>
        <p:sp>
          <p:nvSpPr>
            <p:cNvPr id="348" name="Shape 348"/>
            <p:cNvSpPr/>
            <p:nvPr/>
          </p:nvSpPr>
          <p:spPr>
            <a:xfrm>
              <a:off x="2051" y="0"/>
              <a:ext cx="3594962" cy="1597010"/>
            </a:xfrm>
            <a:prstGeom prst="roundRect">
              <a:avLst>
                <a:gd name="adj" fmla="val 12388"/>
              </a:avLst>
            </a:prstGeom>
            <a:solidFill>
              <a:srgbClr val="E2EFCB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>
              <a:off x="116787" y="78523"/>
              <a:ext cx="2005214" cy="302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400" b="1"/>
              </a:lvl1pPr>
            </a:lstStyle>
            <a:p>
              <a:r>
                <a:t>KNU Theory Group</a:t>
              </a:r>
            </a:p>
          </p:txBody>
        </p:sp>
        <p:grpSp>
          <p:nvGrpSpPr>
            <p:cNvPr id="352" name="Group 352"/>
            <p:cNvGrpSpPr/>
            <p:nvPr/>
          </p:nvGrpSpPr>
          <p:grpSpPr>
            <a:xfrm>
              <a:off x="625582" y="509649"/>
              <a:ext cx="1013572" cy="1092827"/>
              <a:chOff x="0" y="0"/>
              <a:chExt cx="1013571" cy="1092826"/>
            </a:xfrm>
          </p:grpSpPr>
          <p:pic>
            <p:nvPicPr>
              <p:cNvPr id="350" name="image45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201810" y="-1"/>
                <a:ext cx="811762" cy="8023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51" name="Shape 351"/>
              <p:cNvSpPr/>
              <p:nvPr/>
            </p:nvSpPr>
            <p:spPr>
              <a:xfrm>
                <a:off x="-1" y="852901"/>
                <a:ext cx="910576" cy="2399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1100"/>
                </a:lvl1pPr>
              </a:lstStyle>
              <a:p>
                <a:r>
                  <a:t>Y. Oh</a:t>
                </a:r>
              </a:p>
            </p:txBody>
          </p:sp>
        </p:grpSp>
        <p:grpSp>
          <p:nvGrpSpPr>
            <p:cNvPr id="355" name="Group 355"/>
            <p:cNvGrpSpPr/>
            <p:nvPr/>
          </p:nvGrpSpPr>
          <p:grpSpPr>
            <a:xfrm>
              <a:off x="-3" y="499786"/>
              <a:ext cx="883706" cy="1099854"/>
              <a:chOff x="-1" y="0"/>
              <a:chExt cx="883704" cy="1099853"/>
            </a:xfrm>
          </p:grpSpPr>
          <p:pic>
            <p:nvPicPr>
              <p:cNvPr id="353" name="image46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rcRect l="7778" t="455" r="7775" b="6512"/>
              <a:stretch>
                <a:fillRect/>
              </a:stretch>
            </p:blipFill>
            <p:spPr>
              <a:xfrm>
                <a:off x="136059" y="-1"/>
                <a:ext cx="611658" cy="8835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54" name="Shape 354"/>
              <p:cNvSpPr/>
              <p:nvPr/>
            </p:nvSpPr>
            <p:spPr>
              <a:xfrm>
                <a:off x="-2" y="859928"/>
                <a:ext cx="883706" cy="2399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100"/>
                </a:lvl1pPr>
              </a:lstStyle>
              <a:p>
                <a:r>
                  <a:t>H. Choi</a:t>
                </a:r>
              </a:p>
            </p:txBody>
          </p:sp>
        </p:grpSp>
        <p:grpSp>
          <p:nvGrpSpPr>
            <p:cNvPr id="358" name="Group 358"/>
            <p:cNvGrpSpPr/>
            <p:nvPr/>
          </p:nvGrpSpPr>
          <p:grpSpPr>
            <a:xfrm>
              <a:off x="1623407" y="492979"/>
              <a:ext cx="829560" cy="1114179"/>
              <a:chOff x="-1" y="0"/>
              <a:chExt cx="829559" cy="1114178"/>
            </a:xfrm>
          </p:grpSpPr>
          <p:pic>
            <p:nvPicPr>
              <p:cNvPr id="356" name="image47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34052" y="-1"/>
                <a:ext cx="695507" cy="9339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57" name="Shape 357"/>
              <p:cNvSpPr/>
              <p:nvPr/>
            </p:nvSpPr>
            <p:spPr>
              <a:xfrm>
                <a:off x="-2" y="886242"/>
                <a:ext cx="811213" cy="2279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900"/>
                </a:lvl1pPr>
              </a:lstStyle>
              <a:p>
                <a:r>
                  <a:t>H. Ryu</a:t>
                </a:r>
              </a:p>
            </p:txBody>
          </p:sp>
        </p:grpSp>
        <p:grpSp>
          <p:nvGrpSpPr>
            <p:cNvPr id="361" name="Group 361"/>
            <p:cNvGrpSpPr/>
            <p:nvPr/>
          </p:nvGrpSpPr>
          <p:grpSpPr>
            <a:xfrm>
              <a:off x="2561854" y="503026"/>
              <a:ext cx="963038" cy="1106438"/>
              <a:chOff x="-1" y="0"/>
              <a:chExt cx="963037" cy="1106436"/>
            </a:xfrm>
          </p:grpSpPr>
          <p:sp>
            <p:nvSpPr>
              <p:cNvPr id="359" name="Shape 359"/>
              <p:cNvSpPr/>
              <p:nvPr/>
            </p:nvSpPr>
            <p:spPr>
              <a:xfrm>
                <a:off x="-2" y="866156"/>
                <a:ext cx="963039" cy="2402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000"/>
                </a:lvl1pPr>
              </a:lstStyle>
              <a:p>
                <a:r>
                  <a:t>Y. Choi</a:t>
                </a:r>
              </a:p>
            </p:txBody>
          </p:sp>
          <p:pic>
            <p:nvPicPr>
              <p:cNvPr id="360" name="image1.tif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88947" y="0"/>
                <a:ext cx="811756" cy="86587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74" name="Group 374"/>
          <p:cNvGrpSpPr/>
          <p:nvPr/>
        </p:nvGrpSpPr>
        <p:grpSpPr>
          <a:xfrm>
            <a:off x="117924" y="2608993"/>
            <a:ext cx="2631684" cy="1521630"/>
            <a:chOff x="0" y="0"/>
            <a:chExt cx="2631683" cy="1521629"/>
          </a:xfrm>
        </p:grpSpPr>
        <p:sp>
          <p:nvSpPr>
            <p:cNvPr id="363" name="Shape 363"/>
            <p:cNvSpPr/>
            <p:nvPr/>
          </p:nvSpPr>
          <p:spPr>
            <a:xfrm>
              <a:off x="113730" y="0"/>
              <a:ext cx="2517954" cy="1512881"/>
            </a:xfrm>
            <a:prstGeom prst="roundRect">
              <a:avLst>
                <a:gd name="adj" fmla="val 12038"/>
              </a:avLst>
            </a:prstGeom>
            <a:solidFill>
              <a:srgbClr val="E2EFCB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366" name="Group 366"/>
            <p:cNvGrpSpPr/>
            <p:nvPr/>
          </p:nvGrpSpPr>
          <p:grpSpPr>
            <a:xfrm>
              <a:off x="0" y="444889"/>
              <a:ext cx="886206" cy="1076741"/>
              <a:chOff x="0" y="0"/>
              <a:chExt cx="886205" cy="1076740"/>
            </a:xfrm>
          </p:grpSpPr>
          <p:pic>
            <p:nvPicPr>
              <p:cNvPr id="364" name="image48.png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196897" y="0"/>
                <a:ext cx="689309" cy="7885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65" name="Shape 365"/>
              <p:cNvSpPr/>
              <p:nvPr/>
            </p:nvSpPr>
            <p:spPr>
              <a:xfrm>
                <a:off x="0" y="799427"/>
                <a:ext cx="872318" cy="2773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1300"/>
                </a:lvl1pPr>
              </a:lstStyle>
              <a:p>
                <a:r>
                  <a:t>W. Kim</a:t>
                </a:r>
              </a:p>
            </p:txBody>
          </p:sp>
        </p:grpSp>
        <p:grpSp>
          <p:nvGrpSpPr>
            <p:cNvPr id="369" name="Group 369"/>
            <p:cNvGrpSpPr/>
            <p:nvPr/>
          </p:nvGrpSpPr>
          <p:grpSpPr>
            <a:xfrm>
              <a:off x="1491207" y="409637"/>
              <a:ext cx="999973" cy="1097484"/>
              <a:chOff x="0" y="0"/>
              <a:chExt cx="999972" cy="1097483"/>
            </a:xfrm>
          </p:grpSpPr>
          <p:sp>
            <p:nvSpPr>
              <p:cNvPr id="367" name="Shape 367"/>
              <p:cNvSpPr/>
              <p:nvPr/>
            </p:nvSpPr>
            <p:spPr>
              <a:xfrm>
                <a:off x="0" y="832514"/>
                <a:ext cx="974846" cy="2649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r>
                  <a:t>J. Tam</a:t>
                </a:r>
              </a:p>
            </p:txBody>
          </p:sp>
          <p:pic>
            <p:nvPicPr>
              <p:cNvPr id="368" name="image2.tif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185658" y="0"/>
                <a:ext cx="814315" cy="8143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372" name="Group 372"/>
            <p:cNvGrpSpPr/>
            <p:nvPr/>
          </p:nvGrpSpPr>
          <p:grpSpPr>
            <a:xfrm>
              <a:off x="889558" y="408144"/>
              <a:ext cx="764102" cy="1100474"/>
              <a:chOff x="0" y="0"/>
              <a:chExt cx="764100" cy="1100472"/>
            </a:xfrm>
          </p:grpSpPr>
          <p:sp>
            <p:nvSpPr>
              <p:cNvPr id="370" name="Shape 370"/>
              <p:cNvSpPr/>
              <p:nvPr/>
            </p:nvSpPr>
            <p:spPr>
              <a:xfrm>
                <a:off x="0" y="835504"/>
                <a:ext cx="699974" cy="264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/>
                </a:lvl1pPr>
              </a:lstStyle>
              <a:p>
                <a:r>
                  <a:t>A. Ni</a:t>
                </a:r>
              </a:p>
            </p:txBody>
          </p:sp>
          <p:pic>
            <p:nvPicPr>
              <p:cNvPr id="371" name="image3.tif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99815" y="0"/>
                <a:ext cx="664286" cy="854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73" name="Shape 373"/>
            <p:cNvSpPr/>
            <p:nvPr/>
          </p:nvSpPr>
          <p:spPr>
            <a:xfrm>
              <a:off x="159042" y="60738"/>
              <a:ext cx="2400562" cy="326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600" b="1"/>
              </a:lvl1pPr>
            </a:lstStyle>
            <a:p>
              <a:r>
                <a:t>KNU Physics Lab</a:t>
              </a:r>
            </a:p>
          </p:txBody>
        </p:sp>
      </p:grpSp>
      <p:grpSp>
        <p:nvGrpSpPr>
          <p:cNvPr id="384" name="Group 384"/>
          <p:cNvGrpSpPr/>
          <p:nvPr/>
        </p:nvGrpSpPr>
        <p:grpSpPr>
          <a:xfrm>
            <a:off x="6073262" y="2659844"/>
            <a:ext cx="2869617" cy="1894456"/>
            <a:chOff x="-2" y="0"/>
            <a:chExt cx="2869615" cy="1894455"/>
          </a:xfrm>
        </p:grpSpPr>
        <p:sp>
          <p:nvSpPr>
            <p:cNvPr id="375" name="Shape 375"/>
            <p:cNvSpPr/>
            <p:nvPr/>
          </p:nvSpPr>
          <p:spPr>
            <a:xfrm>
              <a:off x="35706" y="-1"/>
              <a:ext cx="2833908" cy="1894456"/>
            </a:xfrm>
            <a:prstGeom prst="roundRect">
              <a:avLst>
                <a:gd name="adj" fmla="val 11691"/>
              </a:avLst>
            </a:prstGeom>
            <a:solidFill>
              <a:srgbClr val="E2EFCB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382" name="Group 382"/>
            <p:cNvGrpSpPr/>
            <p:nvPr/>
          </p:nvGrpSpPr>
          <p:grpSpPr>
            <a:xfrm>
              <a:off x="-3" y="361734"/>
              <a:ext cx="2734474" cy="1419151"/>
              <a:chOff x="-1" y="0"/>
              <a:chExt cx="2734472" cy="1419150"/>
            </a:xfrm>
          </p:grpSpPr>
          <p:pic>
            <p:nvPicPr>
              <p:cNvPr id="376" name="image49.png"/>
              <p:cNvPicPr>
                <a:picLocks noChangeAspect="1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1023878" y="9947"/>
                <a:ext cx="784486" cy="11767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77" name="image50.png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130440" y="-1"/>
                <a:ext cx="797749" cy="11966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78" name="image51.png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1920087" y="21967"/>
                <a:ext cx="784486" cy="11767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79" name="Shape 379"/>
              <p:cNvSpPr/>
              <p:nvPr/>
            </p:nvSpPr>
            <p:spPr>
              <a:xfrm>
                <a:off x="-2" y="1154181"/>
                <a:ext cx="1058632" cy="2649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/>
                </a:lvl1pPr>
              </a:lstStyle>
              <a:p>
                <a:r>
                  <a:t>V. Burkert</a:t>
                </a:r>
              </a:p>
            </p:txBody>
          </p:sp>
          <p:sp>
            <p:nvSpPr>
              <p:cNvPr id="380" name="Shape 380"/>
              <p:cNvSpPr/>
              <p:nvPr/>
            </p:nvSpPr>
            <p:spPr>
              <a:xfrm>
                <a:off x="810145" y="1154181"/>
                <a:ext cx="1211951" cy="2649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/>
                </a:lvl1pPr>
              </a:lstStyle>
              <a:p>
                <a:r>
                  <a:t>H. Avagyan</a:t>
                </a:r>
              </a:p>
            </p:txBody>
          </p:sp>
          <p:sp>
            <p:nvSpPr>
              <p:cNvPr id="381" name="Shape 381"/>
              <p:cNvSpPr/>
              <p:nvPr/>
            </p:nvSpPr>
            <p:spPr>
              <a:xfrm>
                <a:off x="1704821" y="1166703"/>
                <a:ext cx="1029651" cy="2399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100"/>
                </a:lvl1pPr>
              </a:lstStyle>
              <a:p>
                <a:r>
                  <a:t>D. Carman</a:t>
                </a:r>
              </a:p>
            </p:txBody>
          </p:sp>
        </p:grpSp>
        <p:sp>
          <p:nvSpPr>
            <p:cNvPr id="383" name="Shape 383"/>
            <p:cNvSpPr/>
            <p:nvPr/>
          </p:nvSpPr>
          <p:spPr>
            <a:xfrm>
              <a:off x="148581" y="36634"/>
              <a:ext cx="2027024" cy="326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600" b="1"/>
              </a:lvl1pPr>
            </a:lstStyle>
            <a:p>
              <a:r>
                <a:t>Jefferson Lab</a:t>
              </a:r>
            </a:p>
          </p:txBody>
        </p:sp>
      </p:grpSp>
      <p:grpSp>
        <p:nvGrpSpPr>
          <p:cNvPr id="392" name="Group 392"/>
          <p:cNvGrpSpPr/>
          <p:nvPr/>
        </p:nvGrpSpPr>
        <p:grpSpPr>
          <a:xfrm>
            <a:off x="5983725" y="938308"/>
            <a:ext cx="3126634" cy="1590863"/>
            <a:chOff x="-1" y="0"/>
            <a:chExt cx="3126632" cy="1590862"/>
          </a:xfrm>
        </p:grpSpPr>
        <p:sp>
          <p:nvSpPr>
            <p:cNvPr id="385" name="Shape 385"/>
            <p:cNvSpPr/>
            <p:nvPr/>
          </p:nvSpPr>
          <p:spPr>
            <a:xfrm>
              <a:off x="25821" y="0"/>
              <a:ext cx="3100811" cy="1590863"/>
            </a:xfrm>
            <a:prstGeom prst="roundRect">
              <a:avLst>
                <a:gd name="adj" fmla="val 13206"/>
              </a:avLst>
            </a:prstGeom>
            <a:solidFill>
              <a:srgbClr val="E2EFCB"/>
            </a:solidFill>
            <a:ln w="25400" cap="flat">
              <a:solidFill>
                <a:srgbClr val="8C3A38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391" name="Group 391"/>
            <p:cNvGrpSpPr/>
            <p:nvPr/>
          </p:nvGrpSpPr>
          <p:grpSpPr>
            <a:xfrm>
              <a:off x="-2" y="64912"/>
              <a:ext cx="2910570" cy="1517561"/>
              <a:chOff x="0" y="0"/>
              <a:chExt cx="2910569" cy="1517559"/>
            </a:xfrm>
          </p:grpSpPr>
          <p:pic>
            <p:nvPicPr>
              <p:cNvPr id="386" name="image4.tif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1850449" y="339675"/>
                <a:ext cx="931575" cy="93157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87" name="Shape 387"/>
              <p:cNvSpPr/>
              <p:nvPr/>
            </p:nvSpPr>
            <p:spPr>
              <a:xfrm>
                <a:off x="1846145" y="1264934"/>
                <a:ext cx="815612" cy="2399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100"/>
                </a:lvl1pPr>
              </a:lstStyle>
              <a:p>
                <a:r>
                  <a:t>A. Kim</a:t>
                </a:r>
              </a:p>
            </p:txBody>
          </p:sp>
          <p:sp>
            <p:nvSpPr>
              <p:cNvPr id="388" name="Shape 388"/>
              <p:cNvSpPr/>
              <p:nvPr/>
            </p:nvSpPr>
            <p:spPr>
              <a:xfrm>
                <a:off x="-1" y="-1"/>
                <a:ext cx="2910570" cy="3268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600" b="1"/>
                </a:lvl1pPr>
              </a:lstStyle>
              <a:p>
                <a:r>
                  <a:t>University of Connecticut</a:t>
                </a:r>
              </a:p>
            </p:txBody>
          </p:sp>
          <p:sp>
            <p:nvSpPr>
              <p:cNvPr id="389" name="Shape 389"/>
              <p:cNvSpPr/>
              <p:nvPr/>
            </p:nvSpPr>
            <p:spPr>
              <a:xfrm>
                <a:off x="357466" y="1277634"/>
                <a:ext cx="821074" cy="2399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100"/>
                </a:lvl1pPr>
              </a:lstStyle>
              <a:p>
                <a:r>
                  <a:t>K. Joo</a:t>
                </a:r>
              </a:p>
            </p:txBody>
          </p:sp>
          <p:pic>
            <p:nvPicPr>
              <p:cNvPr id="390" name="image52.png"/>
              <p:cNvPicPr>
                <a:picLocks noChangeAspect="1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347907" y="297990"/>
                <a:ext cx="1034166" cy="103417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393" name="Shape 393"/>
          <p:cNvSpPr/>
          <p:nvPr/>
        </p:nvSpPr>
        <p:spPr>
          <a:xfrm>
            <a:off x="970453" y="131387"/>
            <a:ext cx="6317291" cy="676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2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Korean Hadron Physics Group and Collaborators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>
            <a:spLocks noGrp="1"/>
          </p:cNvSpPr>
          <p:nvPr>
            <p:ph type="title"/>
          </p:nvPr>
        </p:nvSpPr>
        <p:spPr>
          <a:xfrm>
            <a:off x="390016" y="258189"/>
            <a:ext cx="7855968" cy="680722"/>
          </a:xfrm>
          <a:prstGeom prst="rect">
            <a:avLst/>
          </a:prstGeom>
        </p:spPr>
        <p:txBody>
          <a:bodyPr/>
          <a:lstStyle>
            <a:lvl1pPr algn="ctr">
              <a:defRPr sz="2900"/>
            </a:lvl1pPr>
          </a:lstStyle>
          <a:p>
            <a:r>
              <a:t>Summary</a:t>
            </a:r>
          </a:p>
        </p:txBody>
      </p:sp>
      <p:sp>
        <p:nvSpPr>
          <p:cNvPr id="396" name="Shape 396"/>
          <p:cNvSpPr>
            <a:spLocks noGrp="1"/>
          </p:cNvSpPr>
          <p:nvPr>
            <p:ph type="body" idx="1"/>
          </p:nvPr>
        </p:nvSpPr>
        <p:spPr>
          <a:xfrm>
            <a:off x="173811" y="1511807"/>
            <a:ext cx="8796378" cy="5109479"/>
          </a:xfrm>
          <a:prstGeom prst="rect">
            <a:avLst/>
          </a:prstGeom>
        </p:spPr>
        <p:txBody>
          <a:bodyPr/>
          <a:lstStyle/>
          <a:p>
            <a:pPr marL="521208" indent="-208482" defTabSz="833931">
              <a:lnSpc>
                <a:spcPct val="120000"/>
              </a:lnSpc>
              <a:buSzPct val="100000"/>
              <a:buFont typeface="Wingdings"/>
              <a:buChar char="•"/>
              <a:defRPr sz="1804"/>
            </a:pPr>
            <a:r>
              <a:t>        and      data, when taken together, can facilitate the flavour decomposition of the transversely GPDs.</a:t>
            </a:r>
            <a:br/>
            <a:endParaRPr/>
          </a:p>
          <a:p>
            <a:pPr marL="521208" indent="-208482" defTabSz="833931">
              <a:lnSpc>
                <a:spcPct val="120000"/>
              </a:lnSpc>
              <a:buSzPct val="100000"/>
              <a:buFont typeface="Wingdings"/>
              <a:buChar char="•"/>
              <a:defRPr sz="1804"/>
            </a:pPr>
            <a:r>
              <a:t>Interpretation of the experimental data in terms of GPDs provides the first insight on the chiral-odd GPDs        and      , and complement unpolarised structure function data sensitive to the GPDs        and</a:t>
            </a:r>
            <a:br/>
            <a:endParaRPr/>
          </a:p>
          <a:p>
            <a:pPr marL="521208" indent="-208482" defTabSz="833931">
              <a:lnSpc>
                <a:spcPct val="120000"/>
              </a:lnSpc>
              <a:buSzPct val="100000"/>
              <a:buFont typeface="Wingdings"/>
              <a:buChar char="•"/>
              <a:defRPr sz="1804"/>
            </a:pPr>
            <a:r>
              <a:t>These data provide a crucial input for parameterizations of essentially unknown chiral-odd GPDs and will strongly influence existing theoretical calculations based on the handbag formalism</a:t>
            </a:r>
            <a:br/>
            <a:endParaRPr/>
          </a:p>
          <a:p>
            <a:pPr marL="521208" indent="-208482" defTabSz="833931">
              <a:lnSpc>
                <a:spcPct val="120000"/>
              </a:lnSpc>
              <a:buSzPct val="100000"/>
              <a:buFont typeface="Wingdings"/>
              <a:buChar char="•"/>
              <a:defRPr sz="1804"/>
            </a:pPr>
            <a:r>
              <a:t>This will provide new constraints to existing GPDs models and will play an important role in the future GPDs quark flavor decomposition analysis.</a:t>
            </a:r>
            <a:br/>
            <a:endParaRPr/>
          </a:p>
          <a:p>
            <a:pPr marL="521208" indent="-208482" defTabSz="833931">
              <a:lnSpc>
                <a:spcPct val="120000"/>
              </a:lnSpc>
              <a:buSzPct val="100000"/>
              <a:buFont typeface="Wingdings"/>
              <a:buChar char="•"/>
              <a:defRPr sz="1804"/>
            </a:pPr>
            <a:r>
              <a:t>12 GeV upgraded JLab with CLAS12, and polarized target will provide us with more accurate data and will enable us to tighten the theoretical models.</a:t>
            </a:r>
          </a:p>
        </p:txBody>
      </p:sp>
      <p:pic>
        <p:nvPicPr>
          <p:cNvPr id="397" name="image5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0027" y="2755899"/>
            <a:ext cx="332189" cy="2711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image5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44716" y="2800235"/>
            <a:ext cx="332189" cy="2238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image5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4597" y="1435100"/>
            <a:ext cx="1090242" cy="3433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0" name="image5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75435" y="3081885"/>
            <a:ext cx="1280542" cy="27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1063</Words>
  <Application>Microsoft Office PowerPoint</Application>
  <PresentationFormat>화면 슬라이드 쇼(4:3)</PresentationFormat>
  <Paragraphs>171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Theme</vt:lpstr>
      <vt:lpstr>PowerPoint 프레젠테이션</vt:lpstr>
      <vt:lpstr>OUR GOAL: TO UNDERSTAND THE STRUCTURE OF THE NUCLEON</vt:lpstr>
      <vt:lpstr>DISTRIBUTIONS ENCODING THE NUCLEON STRUCTURE</vt:lpstr>
      <vt:lpstr>ACCESSING THE GENERALIZED PARTON DISTRIBUTIONS</vt:lpstr>
      <vt:lpstr>DEEPLY VIRTUAL COMPTON SCATTERING (DVCS)</vt:lpstr>
      <vt:lpstr>OUR STRATEGY: FROM DATA TO PHENOMENOLOGY</vt:lpstr>
      <vt:lpstr>GENERALIZED PARTON DISTRIBUTIONS</vt:lpstr>
      <vt:lpstr>Accessing GPDs from DVπ0p</vt:lpstr>
      <vt:lpstr>PowerPoint 프레젠테이션</vt:lpstr>
      <vt:lpstr>Target and  Double  Spin  Asymmetry Moments of Exclusive  π0   Electroproduction as a Function of −t</vt:lpstr>
      <vt:lpstr>Target and  Double  Spin  Asymmetry Moments of Exclusive  π0   Electroproduction as a Function of −t</vt:lpstr>
      <vt:lpstr>Goloskokov/Kroll(GK) Model and Goldstein/Liuti (GGL) Model</vt:lpstr>
      <vt:lpstr>Goloskokov/Kroll(GK) Model and Goldstein/Liuti (GGL) Model</vt:lpstr>
      <vt:lpstr>Goloskokov/Kroll(GK) Model and Goldstein/Liuti (GGL) Model</vt:lpstr>
      <vt:lpstr>Exclusive      electroproduction at W &gt; 2GeV with CLAS I</vt:lpstr>
      <vt:lpstr>Beam spin asymmetry for deeply virtual     production as a function of </vt:lpstr>
      <vt:lpstr>Beam spin asymmetry for deeply virtual       and        production as a function of -t  </vt:lpstr>
      <vt:lpstr>12 GeV Upgrade CLAS 12</vt:lpstr>
      <vt:lpstr>CLAS12 and KNU contribution</vt:lpstr>
      <vt:lpstr>CTOF Magnetic Shield &amp; Test</vt:lpstr>
      <vt:lpstr>PowerPoint 프레젠테이션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modified xsi:type="dcterms:W3CDTF">2016-11-23T15:20:17Z</dcterms:modified>
</cp:coreProperties>
</file>