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79" r:id="rId3"/>
    <p:sldId id="278" r:id="rId4"/>
    <p:sldId id="277" r:id="rId5"/>
    <p:sldId id="283" r:id="rId6"/>
    <p:sldId id="350" r:id="rId7"/>
    <p:sldId id="353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52" r:id="rId19"/>
    <p:sldId id="347" r:id="rId20"/>
    <p:sldId id="348" r:id="rId21"/>
    <p:sldId id="349" r:id="rId22"/>
    <p:sldId id="351" r:id="rId23"/>
    <p:sldId id="329" r:id="rId24"/>
    <p:sldId id="330" r:id="rId25"/>
    <p:sldId id="263" r:id="rId26"/>
    <p:sldId id="307" r:id="rId27"/>
    <p:sldId id="302" r:id="rId28"/>
    <p:sldId id="264" r:id="rId29"/>
    <p:sldId id="324" r:id="rId30"/>
    <p:sldId id="265" r:id="rId31"/>
    <p:sldId id="266" r:id="rId32"/>
    <p:sldId id="331" r:id="rId33"/>
    <p:sldId id="311" r:id="rId34"/>
    <p:sldId id="333" r:id="rId35"/>
    <p:sldId id="312" r:id="rId36"/>
    <p:sldId id="315" r:id="rId37"/>
    <p:sldId id="267" r:id="rId38"/>
    <p:sldId id="327" r:id="rId39"/>
    <p:sldId id="328" r:id="rId40"/>
    <p:sldId id="334" r:id="rId41"/>
    <p:sldId id="268" r:id="rId42"/>
    <p:sldId id="269" r:id="rId43"/>
    <p:sldId id="270" r:id="rId44"/>
    <p:sldId id="335" r:id="rId45"/>
    <p:sldId id="289" r:id="rId46"/>
    <p:sldId id="280" r:id="rId47"/>
    <p:sldId id="276" r:id="rId48"/>
    <p:sldId id="295" r:id="rId49"/>
    <p:sldId id="273" r:id="rId50"/>
    <p:sldId id="303" r:id="rId51"/>
    <p:sldId id="308" r:id="rId52"/>
    <p:sldId id="332" r:id="rId53"/>
    <p:sldId id="316" r:id="rId54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22" autoAdjust="0"/>
  </p:normalViewPr>
  <p:slideViewPr>
    <p:cSldViewPr>
      <p:cViewPr>
        <p:scale>
          <a:sx n="68" d="100"/>
          <a:sy n="68" d="100"/>
        </p:scale>
        <p:origin x="-1188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76363" cy="511730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4021295" y="2"/>
            <a:ext cx="3076363" cy="511730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r">
              <a:defRPr sz="1300"/>
            </a:lvl1pPr>
          </a:lstStyle>
          <a:p>
            <a:fld id="{F2F80B2B-09D1-4CB0-8C3D-2B865F39D712}" type="datetimeFigureOut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8" tIns="49519" rIns="99038" bIns="49519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709931" y="4861441"/>
            <a:ext cx="5679440" cy="4605575"/>
          </a:xfrm>
          <a:prstGeom prst="rect">
            <a:avLst/>
          </a:prstGeom>
        </p:spPr>
        <p:txBody>
          <a:bodyPr vert="horz" lIns="99038" tIns="49519" rIns="99038" bIns="49519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0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0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r">
              <a:defRPr sz="1300"/>
            </a:lvl1pPr>
          </a:lstStyle>
          <a:p>
            <a:fld id="{B2F64647-7F39-4543-8B9F-F3D50C56591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6144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7A318B-B89A-4051-86EF-2AE9D264D32F}" type="slidenum">
              <a:rPr lang="en-US" altLang="ja-JP" smtClean="0">
                <a:ea typeface="ＭＳ Ｐゴシック" charset="-128"/>
              </a:rPr>
              <a:pPr/>
              <a:t>2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2850" y="1025525"/>
            <a:ext cx="4672013" cy="3505200"/>
          </a:xfrm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2973" y="4872103"/>
            <a:ext cx="4936643" cy="184666"/>
          </a:xfrm>
          <a:noFill/>
          <a:ln/>
        </p:spPr>
        <p:txBody>
          <a:bodyPr lIns="0" tIns="0" rIns="0" bIns="0">
            <a:spAutoFit/>
          </a:bodyPr>
          <a:lstStyle/>
          <a:p>
            <a:endParaRPr lang="ja-JP" altLang="en-US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6861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E70FB9-A4A7-4069-9404-BE79BB90D7FB}" type="slidenum">
              <a:rPr lang="en-US" altLang="ja-JP" smtClean="0">
                <a:ea typeface="ＭＳ Ｐゴシック" charset="-128"/>
              </a:rPr>
              <a:pPr/>
              <a:t>6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6861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E70FB9-A4A7-4069-9404-BE79BB90D7FB}" type="slidenum">
              <a:rPr lang="en-US" altLang="ja-JP" smtClean="0">
                <a:ea typeface="ＭＳ Ｐゴシック" charset="-128"/>
              </a:rPr>
              <a:pPr/>
              <a:t>7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>
              <a:ea typeface="ＭＳ Ｐ明朝" charset="-128"/>
            </a:endParaRPr>
          </a:p>
        </p:txBody>
      </p:sp>
      <p:sp>
        <p:nvSpPr>
          <p:cNvPr id="6963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425D53-6EE5-4834-8C3C-EF25A9D18B2D}" type="slidenum">
              <a:rPr lang="en-US" altLang="ja-JP" smtClean="0">
                <a:ea typeface="ＭＳ Ｐゴシック" charset="-128"/>
              </a:rPr>
              <a:pPr/>
              <a:t>8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>
              <a:ea typeface="ＭＳ Ｐ明朝" charset="-128"/>
            </a:endParaRPr>
          </a:p>
        </p:txBody>
      </p:sp>
      <p:sp>
        <p:nvSpPr>
          <p:cNvPr id="7066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7AE1C6-834A-4E69-9E8B-1F832655E239}" type="slidenum">
              <a:rPr lang="en-US" altLang="ja-JP" smtClean="0">
                <a:ea typeface="ＭＳ Ｐゴシック" charset="-128"/>
              </a:rPr>
              <a:pPr/>
              <a:t>9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>
              <a:ea typeface="ＭＳ Ｐ明朝" charset="-128"/>
            </a:endParaRPr>
          </a:p>
        </p:txBody>
      </p:sp>
      <p:sp>
        <p:nvSpPr>
          <p:cNvPr id="7168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6B5E10-E256-453F-B91A-729DEE5F94FF}" type="slidenum">
              <a:rPr lang="en-US" altLang="ja-JP" smtClean="0">
                <a:ea typeface="ＭＳ Ｐゴシック" charset="-128"/>
              </a:rPr>
              <a:pPr/>
              <a:t>10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>
              <a:ea typeface="ＭＳ Ｐ明朝" charset="-128"/>
            </a:endParaRPr>
          </a:p>
        </p:txBody>
      </p:sp>
      <p:sp>
        <p:nvSpPr>
          <p:cNvPr id="7270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F78906-EC08-4A30-A395-AF4BBDBFD387}" type="slidenum">
              <a:rPr lang="en-US" altLang="ja-JP" smtClean="0">
                <a:ea typeface="ＭＳ Ｐゴシック" charset="-128"/>
              </a:rPr>
              <a:pPr/>
              <a:t>11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>
              <a:ea typeface="ＭＳ Ｐ明朝" charset="-128"/>
            </a:endParaRPr>
          </a:p>
        </p:txBody>
      </p:sp>
      <p:sp>
        <p:nvSpPr>
          <p:cNvPr id="73732" name="スライド番号プレースホルダ 3"/>
          <p:cNvSpPr txBox="1">
            <a:spLocks noGrp="1"/>
          </p:cNvSpPr>
          <p:nvPr/>
        </p:nvSpPr>
        <p:spPr bwMode="auto">
          <a:xfrm>
            <a:off x="4021294" y="9721107"/>
            <a:ext cx="3076364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42" tIns="49521" rIns="99042" bIns="49521" anchor="b"/>
          <a:lstStyle/>
          <a:p>
            <a:pPr algn="r"/>
            <a:fld id="{9990E86A-B1DB-4321-BBF6-95E775BAFB04}" type="slidenum">
              <a:rPr lang="en-US" altLang="ja-JP" sz="1300"/>
              <a:pPr algn="r"/>
              <a:t>12</a:t>
            </a:fld>
            <a:endParaRPr lang="en-US" altLang="ja-JP" sz="13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7475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7C604D-132A-4287-BD91-93DDFB285659}" type="slidenum">
              <a:rPr lang="en-US" altLang="ja-JP" smtClean="0">
                <a:ea typeface="ＭＳ Ｐゴシック" charset="-128"/>
              </a:rPr>
              <a:pPr/>
              <a:t>13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7578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33D053-A03F-409B-AC95-1020E4C517D1}" type="slidenum">
              <a:rPr lang="en-US" altLang="ja-JP" smtClean="0">
                <a:ea typeface="ＭＳ Ｐゴシック" charset="-128"/>
              </a:rPr>
              <a:pPr/>
              <a:t>14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7680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CD548F-D543-44D9-99C8-9F9BD8009A01}" type="slidenum">
              <a:rPr lang="en-US" altLang="ja-JP" smtClean="0">
                <a:ea typeface="ＭＳ Ｐゴシック" charset="-128"/>
              </a:rPr>
              <a:pPr/>
              <a:t>15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>
              <a:ea typeface="ＭＳ Ｐ明朝" charset="-128"/>
            </a:endParaRPr>
          </a:p>
        </p:txBody>
      </p:sp>
      <p:sp>
        <p:nvSpPr>
          <p:cNvPr id="7782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6982A-771A-4114-AF96-019145FDE390}" type="slidenum">
              <a:rPr lang="en-US" altLang="ja-JP" smtClean="0">
                <a:ea typeface="ＭＳ Ｐゴシック" charset="-128"/>
              </a:rPr>
              <a:pPr/>
              <a:t>16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>
              <a:ea typeface="ＭＳ Ｐ明朝" charset="-128"/>
            </a:endParaRPr>
          </a:p>
        </p:txBody>
      </p:sp>
      <p:sp>
        <p:nvSpPr>
          <p:cNvPr id="7885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B1ADCC-1D73-477C-86D2-ABE373FE35E5}" type="slidenum">
              <a:rPr lang="en-US" altLang="ja-JP" smtClean="0">
                <a:ea typeface="ＭＳ Ｐゴシック" charset="-128"/>
              </a:rPr>
              <a:pPr/>
              <a:t>17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7987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BE78EF-4695-4AC9-A34F-D5B1F3735ED0}" type="slidenum">
              <a:rPr lang="en-US" altLang="ja-JP" smtClean="0">
                <a:ea typeface="ＭＳ Ｐゴシック" charset="-128"/>
              </a:rPr>
              <a:pPr/>
              <a:t>19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8090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049725-2DEA-41EF-9367-4F6BC3D7A332}" type="slidenum">
              <a:rPr lang="en-US" altLang="ja-JP" smtClean="0">
                <a:ea typeface="ＭＳ Ｐゴシック" charset="-128"/>
              </a:rPr>
              <a:pPr/>
              <a:t>20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>
              <a:ea typeface="ＭＳ Ｐ明朝" charset="-128"/>
            </a:endParaRPr>
          </a:p>
        </p:txBody>
      </p:sp>
      <p:sp>
        <p:nvSpPr>
          <p:cNvPr id="7066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96D98D-A3DB-4A69-B1B0-7ED12C59842C}" type="slidenum">
              <a:rPr lang="en-US" altLang="ja-JP" smtClean="0">
                <a:ea typeface="ＭＳ Ｐゴシック" charset="-128"/>
              </a:rPr>
              <a:pPr/>
              <a:t>21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6861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E70FB9-A4A7-4069-9404-BE79BB90D7FB}" type="slidenum">
              <a:rPr lang="en-US" altLang="ja-JP" smtClean="0">
                <a:ea typeface="ＭＳ Ｐゴシック" charset="-128"/>
              </a:rPr>
              <a:pPr/>
              <a:t>22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2850" y="1025525"/>
            <a:ext cx="4672013" cy="3505200"/>
          </a:xfrm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2973" y="4872103"/>
            <a:ext cx="4936643" cy="184666"/>
          </a:xfrm>
          <a:noFill/>
          <a:ln/>
        </p:spPr>
        <p:txBody>
          <a:bodyPr lIns="0" tIns="0" rIns="0" bIns="0">
            <a:spAutoFit/>
          </a:bodyPr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64647-7F39-4543-8B9F-F3D50C565914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10650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B95669-B36C-4EE1-99EA-AE0A5708FC69}" type="slidenum">
              <a:rPr lang="en-US" altLang="ja-JP" smtClean="0">
                <a:ea typeface="ＭＳ Ｐゴシック" charset="-128"/>
              </a:rPr>
              <a:pPr/>
              <a:t>46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92024-56AD-454B-A9D6-B00C1F343667}" type="slidenum">
              <a:rPr kumimoji="1" lang="ja-JP" altLang="en-US" smtClean="0"/>
              <a:pPr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3965169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>
              <a:ea typeface="ＭＳ Ｐ明朝" charset="-128"/>
            </a:endParaRPr>
          </a:p>
        </p:txBody>
      </p:sp>
      <p:sp>
        <p:nvSpPr>
          <p:cNvPr id="10752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9838FA-3537-4A69-A0D6-BC979D947021}" type="slidenum">
              <a:rPr lang="en-US" altLang="ja-JP" smtClean="0">
                <a:ea typeface="ＭＳ Ｐゴシック" charset="-128"/>
              </a:rPr>
              <a:pPr/>
              <a:t>48</a:t>
            </a:fld>
            <a:endParaRPr lang="en-US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02C1-B3A9-4EAF-ABA9-63F7339B6E01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0D5D-35A7-4411-8614-4DD65F5C8A46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BAFD2-C852-46DD-AAAB-78DC62C9A7EB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D397-3D5F-440B-8637-07243F06143A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488C-F989-44F9-ACC9-19573D2EA317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E809-1B25-4E98-9399-1C775D3554E2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0C69-DAD0-44F4-A114-48B44649D318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4214B-499A-47C3-A060-26364BCB921E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B0DD-47D9-48B7-9266-24F4D4835412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C579-3461-4565-B2BB-951BF2A89FD9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8826-77BE-49E4-931B-1B05CE1680E6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AA75C-A049-45D7-9B95-58E698F20450}" type="datetime1">
              <a:rPr lang="ja-JP" altLang="en-US" smtClean="0"/>
              <a:pPr>
                <a:defRPr/>
              </a:pPr>
              <a:t>2016/11/25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139C2-949E-426A-A9A6-BDAE81C3C75C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A8C13-DC81-4DE8-9228-D35BCFB49C95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3847F-4873-494E-AA3C-A19EA8096928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0F52F-8BEB-4290-9F48-4F37A0EBB90D}" type="datetime1">
              <a:rPr kumimoji="1" lang="ja-JP" altLang="en-US" smtClean="0"/>
              <a:pPr/>
              <a:t>2016/11/25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FDC25-B44C-473B-A573-FF75E16CC4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964488" cy="1902073"/>
          </a:xfrm>
        </p:spPr>
        <p:txBody>
          <a:bodyPr>
            <a:normAutofit/>
          </a:bodyPr>
          <a:lstStyle/>
          <a:p>
            <a:r>
              <a:rPr lang="en-US" altLang="ja-JP" sz="3600" b="1" dirty="0" err="1" smtClean="0"/>
              <a:t>Photoproduction</a:t>
            </a:r>
            <a:r>
              <a:rPr lang="en-US" altLang="ja-JP" sz="3600" b="1" dirty="0" smtClean="0"/>
              <a:t> of </a:t>
            </a:r>
            <a:r>
              <a:rPr lang="en-US" altLang="ja-JP" sz="3600" b="1" dirty="0" err="1" smtClean="0">
                <a:latin typeface="Symbol" pitchFamily="18" charset="2"/>
              </a:rPr>
              <a:t>pD</a:t>
            </a:r>
            <a:r>
              <a:rPr lang="en-US" altLang="ja-JP" sz="3600" b="1" dirty="0" smtClean="0">
                <a:latin typeface="Symbol" pitchFamily="18" charset="2"/>
              </a:rPr>
              <a:t> </a:t>
            </a:r>
            <a:r>
              <a:rPr lang="en-US" altLang="ja-JP" sz="3600" b="1" dirty="0" smtClean="0"/>
              <a:t>on the proton </a:t>
            </a:r>
            <a:br>
              <a:rPr lang="en-US" altLang="ja-JP" sz="3600" b="1" dirty="0" smtClean="0"/>
            </a:br>
            <a:r>
              <a:rPr lang="en-US" altLang="ja-JP" sz="3600" b="1" dirty="0" smtClean="0"/>
              <a:t>at </a:t>
            </a:r>
            <a:r>
              <a:rPr lang="en-US" altLang="ja-JP" sz="3600" b="1" dirty="0" err="1" smtClean="0"/>
              <a:t>E</a:t>
            </a:r>
            <a:r>
              <a:rPr lang="en-US" altLang="ja-JP" sz="3600" b="1" baseline="-25000" dirty="0" err="1" smtClean="0">
                <a:latin typeface="Symbol" pitchFamily="18" charset="2"/>
              </a:rPr>
              <a:t>g</a:t>
            </a:r>
            <a:r>
              <a:rPr lang="en-US" altLang="ja-JP" sz="3600" b="1" dirty="0" smtClean="0"/>
              <a:t>=1.5-3 </a:t>
            </a:r>
            <a:r>
              <a:rPr lang="en-US" altLang="ja-JP" sz="3600" b="1" dirty="0" err="1" smtClean="0"/>
              <a:t>GeV</a:t>
            </a:r>
            <a:r>
              <a:rPr lang="en-US" altLang="ja-JP" sz="3600" b="1" dirty="0" smtClean="0"/>
              <a:t>, and  near future LEPS and LEPS2 experiments at SPring-8</a:t>
            </a:r>
            <a:endParaRPr kumimoji="1" lang="ja-JP" altLang="en-US" sz="36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2425824"/>
          </a:xfrm>
        </p:spPr>
        <p:txBody>
          <a:bodyPr>
            <a:normAutofit lnSpcReduction="10000"/>
          </a:bodyPr>
          <a:lstStyle/>
          <a:p>
            <a:r>
              <a:rPr lang="en-US" altLang="ja-JP" sz="2800" dirty="0" smtClean="0"/>
              <a:t>Nov</a:t>
            </a:r>
            <a:r>
              <a:rPr kumimoji="1" lang="en-US" altLang="ja-JP" sz="2800" dirty="0" smtClean="0"/>
              <a:t>/25/2016</a:t>
            </a:r>
          </a:p>
          <a:p>
            <a:endParaRPr lang="en-US" altLang="ja-JP" dirty="0" smtClean="0"/>
          </a:p>
          <a:p>
            <a:r>
              <a:rPr kumimoji="1" lang="en-US" altLang="ja-JP" sz="2400" dirty="0" smtClean="0">
                <a:solidFill>
                  <a:schemeClr val="tx1"/>
                </a:solidFill>
              </a:rPr>
              <a:t>RCNP</a:t>
            </a:r>
            <a:r>
              <a:rPr lang="en-US" altLang="ja-JP" sz="2400" dirty="0" smtClean="0">
                <a:solidFill>
                  <a:schemeClr val="tx1"/>
                </a:solidFill>
              </a:rPr>
              <a:t>, Osaka University, Japan</a:t>
            </a:r>
          </a:p>
          <a:p>
            <a:endParaRPr kumimoji="1" lang="en-US" altLang="ja-JP" sz="2400" dirty="0">
              <a:solidFill>
                <a:schemeClr val="tx1"/>
              </a:solidFill>
            </a:endParaRPr>
          </a:p>
          <a:p>
            <a:r>
              <a:rPr lang="en-US" altLang="ja-JP" dirty="0" smtClean="0">
                <a:solidFill>
                  <a:schemeClr val="tx1"/>
                </a:solidFill>
              </a:rPr>
              <a:t>Hideki </a:t>
            </a:r>
            <a:r>
              <a:rPr lang="en-US" altLang="ja-JP" dirty="0" err="1" smtClean="0">
                <a:solidFill>
                  <a:schemeClr val="tx1"/>
                </a:solidFill>
              </a:rPr>
              <a:t>Kohri</a:t>
            </a:r>
            <a:endParaRPr kumimoji="1" lang="en-US" altLang="ja-JP" dirty="0" smtClean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85938"/>
            <a:ext cx="4248150" cy="3844925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None/>
              <a:defRPr/>
            </a:pPr>
            <a:r>
              <a:rPr lang="ja-JP" altLang="en-US" sz="2800" dirty="0" smtClean="0"/>
              <a:t>   </a:t>
            </a:r>
            <a:r>
              <a:rPr lang="en-US" altLang="ja-JP" sz="2800" dirty="0" smtClean="0">
                <a:latin typeface="+mj-lt"/>
              </a:rPr>
              <a:t>Electron storage ring</a:t>
            </a:r>
          </a:p>
          <a:p>
            <a:pPr>
              <a:buClr>
                <a:schemeClr val="tx1"/>
              </a:buClr>
              <a:buFontTx/>
              <a:buNone/>
              <a:defRPr/>
            </a:pPr>
            <a:endParaRPr lang="en-US" altLang="ja-JP" sz="2800" dirty="0" smtClean="0">
              <a:latin typeface="Times New Roman" pitchFamily="18" charset="0"/>
            </a:endParaRPr>
          </a:p>
          <a:p>
            <a:pPr>
              <a:buClr>
                <a:schemeClr val="tx1"/>
              </a:buClr>
              <a:defRPr/>
            </a:pPr>
            <a:r>
              <a:rPr lang="en-US" altLang="ja-JP" sz="2400" dirty="0" smtClean="0">
                <a:latin typeface="+mj-lt"/>
              </a:rPr>
              <a:t>8 </a:t>
            </a:r>
            <a:r>
              <a:rPr lang="en-US" altLang="ja-JP" sz="2400" dirty="0" err="1" smtClean="0">
                <a:latin typeface="+mj-lt"/>
              </a:rPr>
              <a:t>GeV</a:t>
            </a:r>
            <a:r>
              <a:rPr lang="en-US" altLang="ja-JP" sz="2400" dirty="0" smtClean="0">
                <a:latin typeface="+mj-lt"/>
              </a:rPr>
              <a:t> electron beam</a:t>
            </a:r>
          </a:p>
          <a:p>
            <a:pPr>
              <a:buClr>
                <a:schemeClr val="tx1"/>
              </a:buClr>
              <a:defRPr/>
            </a:pPr>
            <a:r>
              <a:rPr lang="en-US" altLang="ja-JP" sz="2400" dirty="0" smtClean="0">
                <a:latin typeface="+mj-lt"/>
              </a:rPr>
              <a:t>Diameter ≈457 m</a:t>
            </a:r>
          </a:p>
          <a:p>
            <a:pPr>
              <a:defRPr/>
            </a:pPr>
            <a:r>
              <a:rPr lang="en-US" altLang="ja-JP" sz="2400" dirty="0" smtClean="0">
                <a:latin typeface="+mj-lt"/>
              </a:rPr>
              <a:t>RF 508 MHz</a:t>
            </a:r>
          </a:p>
          <a:p>
            <a:pPr>
              <a:defRPr/>
            </a:pPr>
            <a:r>
              <a:rPr lang="en-US" altLang="ja-JP" sz="2400" dirty="0" smtClean="0">
                <a:latin typeface="+mj-lt"/>
              </a:rPr>
              <a:t>1‐bunch spread is </a:t>
            </a:r>
          </a:p>
          <a:p>
            <a:pPr>
              <a:buFontTx/>
              <a:buNone/>
              <a:defRPr/>
            </a:pPr>
            <a:r>
              <a:rPr lang="ja-JP" altLang="en-US" sz="2400" dirty="0" smtClean="0">
                <a:latin typeface="+mj-lt"/>
              </a:rPr>
              <a:t>　　</a:t>
            </a:r>
            <a:r>
              <a:rPr lang="en-US" altLang="ja-JP" sz="2400" dirty="0" smtClean="0">
                <a:latin typeface="+mj-lt"/>
              </a:rPr>
              <a:t>within σ</a:t>
            </a:r>
            <a:r>
              <a:rPr lang="ja-JP" altLang="en-US" sz="2400" dirty="0" smtClean="0">
                <a:latin typeface="+mj-lt"/>
              </a:rPr>
              <a:t>＝</a:t>
            </a:r>
            <a:r>
              <a:rPr lang="en-US" altLang="ja-JP" sz="2400" dirty="0" smtClean="0">
                <a:latin typeface="+mj-lt"/>
              </a:rPr>
              <a:t>12 </a:t>
            </a:r>
            <a:r>
              <a:rPr lang="en-US" altLang="ja-JP" sz="2400" dirty="0" err="1" smtClean="0">
                <a:latin typeface="+mj-lt"/>
              </a:rPr>
              <a:t>psec</a:t>
            </a:r>
            <a:r>
              <a:rPr lang="ja-JP" altLang="en-US" sz="2400" dirty="0" err="1" smtClean="0">
                <a:latin typeface="+mj-lt"/>
              </a:rPr>
              <a:t>．</a:t>
            </a:r>
            <a:endParaRPr lang="ja-JP" altLang="en-US" sz="2400" dirty="0" smtClean="0">
              <a:latin typeface="+mj-lt"/>
            </a:endParaRPr>
          </a:p>
          <a:p>
            <a:pPr>
              <a:defRPr/>
            </a:pPr>
            <a:r>
              <a:rPr lang="en-US" altLang="ja-JP" sz="2400" dirty="0" smtClean="0">
                <a:latin typeface="+mj-lt"/>
              </a:rPr>
              <a:t>Beam Current = 100 </a:t>
            </a:r>
            <a:r>
              <a:rPr lang="en-US" altLang="ja-JP" sz="2400" dirty="0" err="1" smtClean="0">
                <a:latin typeface="+mj-lt"/>
              </a:rPr>
              <a:t>mA</a:t>
            </a:r>
            <a:endParaRPr lang="en-US" altLang="ja-JP" sz="2400" dirty="0" smtClean="0">
              <a:latin typeface="+mj-lt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779908" y="981075"/>
            <a:ext cx="5355537" cy="3384252"/>
            <a:chOff x="2916" y="845"/>
            <a:chExt cx="2504" cy="1803"/>
          </a:xfrm>
        </p:grpSpPr>
        <p:pic>
          <p:nvPicPr>
            <p:cNvPr id="6151" name="Picture 6" descr="jma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88" y="845"/>
              <a:ext cx="1860" cy="1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2" name="Line 7"/>
            <p:cNvSpPr>
              <a:spLocks noChangeShapeType="1"/>
            </p:cNvSpPr>
            <p:nvPr/>
          </p:nvSpPr>
          <p:spPr bwMode="auto">
            <a:xfrm flipH="1">
              <a:off x="2916" y="1979"/>
              <a:ext cx="1143" cy="669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53" name="Line 8"/>
            <p:cNvSpPr>
              <a:spLocks noChangeShapeType="1"/>
            </p:cNvSpPr>
            <p:nvPr/>
          </p:nvSpPr>
          <p:spPr bwMode="auto">
            <a:xfrm>
              <a:off x="4059" y="1979"/>
              <a:ext cx="1361" cy="635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4644008" y="3933056"/>
            <a:ext cx="35333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400" dirty="0" smtClean="0">
                <a:latin typeface="Times New Roman" pitchFamily="18" charset="0"/>
              </a:rPr>
              <a:t>120 km </a:t>
            </a:r>
            <a:r>
              <a:rPr lang="en-US" altLang="ja-JP" sz="2400" dirty="0">
                <a:latin typeface="Times New Roman" pitchFamily="18" charset="0"/>
              </a:rPr>
              <a:t>distant</a:t>
            </a:r>
            <a:r>
              <a:rPr lang="ja-JP" altLang="en-US" sz="2400" dirty="0">
                <a:latin typeface="Times New Roman" pitchFamily="18" charset="0"/>
              </a:rPr>
              <a:t> </a:t>
            </a:r>
            <a:r>
              <a:rPr lang="en-US" altLang="ja-JP" sz="2400" dirty="0">
                <a:latin typeface="Times New Roman" pitchFamily="18" charset="0"/>
              </a:rPr>
              <a:t>from Osaka</a:t>
            </a: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706437"/>
          </a:xfrm>
          <a:noFill/>
        </p:spPr>
        <p:txBody>
          <a:bodyPr/>
          <a:lstStyle/>
          <a:p>
            <a:r>
              <a:rPr lang="en-US" altLang="ja-JP" sz="3200" b="1" dirty="0" smtClean="0"/>
              <a:t>Super Photon ring ‐ </a:t>
            </a:r>
            <a:r>
              <a:rPr lang="ja-JP" altLang="en-US" sz="3200" b="1" dirty="0" smtClean="0"/>
              <a:t>８ </a:t>
            </a:r>
            <a:r>
              <a:rPr lang="en-US" altLang="ja-JP" sz="3200" b="1" dirty="0" err="1" smtClean="0"/>
              <a:t>GeV</a:t>
            </a:r>
            <a:endParaRPr lang="en-US" altLang="ja-JP" sz="3200" b="1" dirty="0" smtClean="0"/>
          </a:p>
        </p:txBody>
      </p:sp>
      <p:pic>
        <p:nvPicPr>
          <p:cNvPr id="12" name="図 11" descr="SP8-photo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0853" y="4365104"/>
            <a:ext cx="5413147" cy="2492896"/>
          </a:xfrm>
          <a:prstGeom prst="rect">
            <a:avLst/>
          </a:prstGeom>
        </p:spPr>
      </p:pic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SPring-8 </a:t>
            </a:r>
            <a:r>
              <a:rPr kumimoji="1" lang="en-US" altLang="ja-JP" sz="3200" b="1" dirty="0" err="1" smtClean="0"/>
              <a:t>beamline</a:t>
            </a:r>
            <a:r>
              <a:rPr kumimoji="1" lang="en-US" altLang="ja-JP" sz="3200" b="1" dirty="0" smtClean="0"/>
              <a:t> map</a:t>
            </a:r>
            <a:endParaRPr kumimoji="1" lang="ja-JP" altLang="en-US" sz="3200" b="1" dirty="0"/>
          </a:p>
        </p:txBody>
      </p:sp>
      <p:pic>
        <p:nvPicPr>
          <p:cNvPr id="6" name="コンテンツ プレースホルダ 5" descr="beamline-m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196752"/>
            <a:ext cx="8460432" cy="5517233"/>
          </a:xfrm>
        </p:spPr>
      </p:pic>
      <p:sp>
        <p:nvSpPr>
          <p:cNvPr id="7" name="正方形/長方形 6"/>
          <p:cNvSpPr/>
          <p:nvPr/>
        </p:nvSpPr>
        <p:spPr>
          <a:xfrm>
            <a:off x="611560" y="3645024"/>
            <a:ext cx="2448272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3212976"/>
            <a:ext cx="774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</a:rPr>
              <a:t>LEPS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912768" cy="656703"/>
          </a:xfrm>
        </p:spPr>
        <p:txBody>
          <a:bodyPr>
            <a:normAutofit fontScale="90000"/>
          </a:bodyPr>
          <a:lstStyle/>
          <a:p>
            <a:r>
              <a:rPr kumimoji="1" lang="en-US" altLang="ja-JP" sz="3200" b="1" dirty="0" smtClean="0">
                <a:solidFill>
                  <a:schemeClr val="tx1"/>
                </a:solidFill>
              </a:rPr>
              <a:t>LEPS facility</a:t>
            </a:r>
            <a:br>
              <a:rPr kumimoji="1" lang="en-US" altLang="ja-JP" sz="3200" b="1" dirty="0" smtClean="0">
                <a:solidFill>
                  <a:schemeClr val="tx1"/>
                </a:solidFill>
              </a:rPr>
            </a:br>
            <a:r>
              <a:rPr lang="en-US" altLang="ja-JP" sz="3200" b="1" dirty="0" smtClean="0"/>
              <a:t>LEPS experiment started in 2000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beamline2_jim_de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1902619"/>
            <a:ext cx="2787650" cy="1920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etector_jim_de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641056"/>
            <a:ext cx="2819400" cy="1992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aser_jim_de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038" y="3045619"/>
            <a:ext cx="2817812" cy="1992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7"/>
          <p:cNvSpPr>
            <a:spLocks/>
          </p:cNvSpPr>
          <p:nvPr/>
        </p:nvSpPr>
        <p:spPr bwMode="auto">
          <a:xfrm>
            <a:off x="2611438" y="1826419"/>
            <a:ext cx="1160462" cy="220662"/>
          </a:xfrm>
          <a:custGeom>
            <a:avLst/>
            <a:gdLst>
              <a:gd name="T0" fmla="*/ 0 w 1440"/>
              <a:gd name="T1" fmla="*/ 0 h 440"/>
              <a:gd name="T2" fmla="*/ 720 w 1440"/>
              <a:gd name="T3" fmla="*/ 384 h 440"/>
              <a:gd name="T4" fmla="*/ 1440 w 1440"/>
              <a:gd name="T5" fmla="*/ 336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40" h="440">
                <a:moveTo>
                  <a:pt x="0" y="0"/>
                </a:moveTo>
                <a:cubicBezTo>
                  <a:pt x="240" y="164"/>
                  <a:pt x="480" y="328"/>
                  <a:pt x="720" y="384"/>
                </a:cubicBezTo>
                <a:cubicBezTo>
                  <a:pt x="960" y="440"/>
                  <a:pt x="1200" y="388"/>
                  <a:pt x="1440" y="336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2763838" y="1902619"/>
            <a:ext cx="4981575" cy="2576512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 flipV="1">
            <a:off x="2687638" y="1902619"/>
            <a:ext cx="2114550" cy="1116012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4973638" y="3101181"/>
            <a:ext cx="68262" cy="139700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973638" y="3253581"/>
            <a:ext cx="409575" cy="209550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1620838" y="1369219"/>
            <a:ext cx="750887" cy="3508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906838" y="1521619"/>
            <a:ext cx="614362" cy="766762"/>
          </a:xfrm>
          <a:prstGeom prst="cube">
            <a:avLst>
              <a:gd name="adj" fmla="val 6958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2339752" y="4077072"/>
            <a:ext cx="16594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ja-JP" sz="2000" dirty="0">
                <a:ea typeface="ＭＳ Ｐゴシック" pitchFamily="50" charset="-128"/>
              </a:rPr>
              <a:t>b) Laser hutch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0" y="2708920"/>
            <a:ext cx="130837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ja-JP" sz="2000" dirty="0">
                <a:ea typeface="ＭＳ Ｐゴシック" pitchFamily="50" charset="-128"/>
              </a:rPr>
              <a:t>a) SPring-8</a:t>
            </a:r>
          </a:p>
          <a:p>
            <a:pPr algn="l" eaLnBrk="0" hangingPunct="0"/>
            <a:r>
              <a:rPr lang="en-US" altLang="ja-JP" sz="2000" dirty="0">
                <a:ea typeface="ＭＳ Ｐゴシック" pitchFamily="50" charset="-128"/>
              </a:rPr>
              <a:t>     SR ring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3995936" y="5949280"/>
            <a:ext cx="24634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ja-JP" sz="2000" dirty="0">
                <a:ea typeface="ＭＳ Ｐゴシック" pitchFamily="50" charset="-128"/>
              </a:rPr>
              <a:t>c) Experimental hutch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6096000" y="4488656"/>
            <a:ext cx="22844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ja-JP" sz="1800">
                <a:ea typeface="ＭＳ Ｐゴシック" pitchFamily="50" charset="-128"/>
              </a:rPr>
              <a:t>Inverse Compton </a:t>
            </a:r>
            <a:r>
              <a:rPr lang="en-US" altLang="ja-JP" sz="1800">
                <a:latin typeface="Symbol" pitchFamily="18" charset="2"/>
                <a:ea typeface="ＭＳ Ｐゴシック" pitchFamily="50" charset="-128"/>
              </a:rPr>
              <a:t>g</a:t>
            </a:r>
            <a:r>
              <a:rPr lang="en-US" altLang="ja-JP" sz="1800">
                <a:ea typeface="ＭＳ Ｐゴシック" pitchFamily="50" charset="-128"/>
              </a:rPr>
              <a:t>-ray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4821238" y="3502819"/>
            <a:ext cx="1168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ja-JP" sz="1800">
                <a:ea typeface="ＭＳ Ｐゴシック" pitchFamily="50" charset="-128"/>
              </a:rPr>
              <a:t>Laser light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1219200" y="1059656"/>
            <a:ext cx="1638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ja-JP" sz="1800" dirty="0">
                <a:ea typeface="ＭＳ Ｐゴシック" pitchFamily="50" charset="-128"/>
              </a:rPr>
              <a:t>8 GeV electron </a:t>
            </a:r>
            <a:endParaRPr lang="en-US" altLang="ja-JP" sz="2400" dirty="0">
              <a:ea typeface="ＭＳ Ｐゴシック" pitchFamily="50" charset="-128"/>
            </a:endParaRP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2687638" y="1369219"/>
            <a:ext cx="157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ja-JP" sz="1800">
                <a:ea typeface="ＭＳ Ｐゴシック" pitchFamily="50" charset="-128"/>
              </a:rPr>
              <a:t>Recoil electron</a:t>
            </a:r>
            <a:endParaRPr lang="en-US" altLang="ja-JP" sz="2400">
              <a:ea typeface="ＭＳ Ｐゴシック" pitchFamily="50" charset="-128"/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4644008" y="1484784"/>
            <a:ext cx="94622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ja-JP" sz="1800" dirty="0">
                <a:ea typeface="ＭＳ Ｐゴシック" pitchFamily="50" charset="-128"/>
              </a:rPr>
              <a:t>Tagging </a:t>
            </a:r>
            <a:endParaRPr lang="en-US" altLang="ja-JP" sz="1800" dirty="0" smtClean="0">
              <a:ea typeface="ＭＳ Ｐゴシック" pitchFamily="50" charset="-128"/>
            </a:endParaRPr>
          </a:p>
          <a:p>
            <a:pPr algn="l" eaLnBrk="0" hangingPunct="0"/>
            <a:r>
              <a:rPr lang="en-US" altLang="ja-JP" sz="1800" dirty="0" smtClean="0">
                <a:ea typeface="ＭＳ Ｐゴシック" pitchFamily="50" charset="-128"/>
              </a:rPr>
              <a:t>counter</a:t>
            </a:r>
            <a:endParaRPr lang="en-US" altLang="ja-JP" sz="2400" dirty="0">
              <a:ea typeface="ＭＳ Ｐゴシック" pitchFamily="50" charset="-128"/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2382838" y="1597819"/>
            <a:ext cx="341312" cy="417512"/>
          </a:xfrm>
          <a:prstGeom prst="irregularSeal1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249238" y="1369219"/>
            <a:ext cx="1300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ja-JP" sz="2400">
                <a:ea typeface="ＭＳ Ｐゴシック" pitchFamily="50" charset="-128"/>
              </a:rPr>
              <a:t>Collision</a:t>
            </a: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 rot="21289892">
            <a:off x="1316038" y="1759744"/>
            <a:ext cx="334962" cy="62071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26" name="Picture 25" descr="LEPandBrems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2837"/>
            <a:ext cx="2305050" cy="21351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274637" y="4437112"/>
            <a:ext cx="2044700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800" dirty="0">
                <a:ea typeface="ＭＳ Ｐゴシック" pitchFamily="50" charset="-128"/>
              </a:rPr>
              <a:t>Energy spectrum of </a:t>
            </a:r>
          </a:p>
          <a:p>
            <a:endParaRPr lang="en-US" altLang="ja-JP" sz="1800" dirty="0">
              <a:ea typeface="ＭＳ Ｐゴシック" pitchFamily="50" charset="-128"/>
            </a:endParaRPr>
          </a:p>
          <a:p>
            <a:r>
              <a:rPr lang="en-US" altLang="ja-JP" sz="1800" dirty="0">
                <a:ea typeface="ＭＳ Ｐゴシック" pitchFamily="50" charset="-128"/>
              </a:rPr>
              <a:t>BCS photons</a:t>
            </a:r>
          </a:p>
          <a:p>
            <a:endParaRPr lang="en-US" altLang="ja-JP" sz="1800" dirty="0">
              <a:ea typeface="ＭＳ Ｐゴシック" pitchFamily="50" charset="-128"/>
            </a:endParaRPr>
          </a:p>
          <a:p>
            <a:endParaRPr lang="en-US" altLang="ja-JP" sz="1800" dirty="0">
              <a:ea typeface="ＭＳ Ｐゴシック" pitchFamily="50" charset="-128"/>
            </a:endParaRPr>
          </a:p>
          <a:p>
            <a:endParaRPr lang="en-US" altLang="ja-JP" sz="1800" dirty="0">
              <a:ea typeface="ＭＳ Ｐゴシック" pitchFamily="50" charset="-128"/>
            </a:endParaRPr>
          </a:p>
          <a:p>
            <a:r>
              <a:rPr lang="en-US" altLang="ja-JP" sz="1800" dirty="0">
                <a:ea typeface="ＭＳ Ｐゴシック" pitchFamily="50" charset="-128"/>
              </a:rPr>
              <a:t>Bremsstrahlung</a:t>
            </a: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3203848" y="937265"/>
            <a:ext cx="33248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2000" dirty="0">
                <a:solidFill>
                  <a:srgbClr val="FF0066"/>
                </a:solidFill>
                <a:ea typeface="ＭＳ Ｐゴシック" pitchFamily="50" charset="-128"/>
              </a:rPr>
              <a:t>Backward-Compton scattering</a:t>
            </a:r>
          </a:p>
        </p:txBody>
      </p:sp>
      <p:sp>
        <p:nvSpPr>
          <p:cNvPr id="29" name="Text Box 28"/>
          <p:cNvSpPr txBox="1">
            <a:spLocks noChangeArrowheads="1"/>
          </p:cNvSpPr>
          <p:nvPr/>
        </p:nvSpPr>
        <p:spPr bwMode="auto">
          <a:xfrm>
            <a:off x="3276600" y="2431256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2400">
                <a:solidFill>
                  <a:srgbClr val="FF6699"/>
                </a:solidFill>
                <a:ea typeface="ＭＳ Ｐゴシック" pitchFamily="50" charset="-128"/>
              </a:rPr>
              <a:t>36m</a:t>
            </a:r>
          </a:p>
        </p:txBody>
      </p:sp>
      <p:sp>
        <p:nvSpPr>
          <p:cNvPr id="30" name="Text Box 29"/>
          <p:cNvSpPr txBox="1">
            <a:spLocks noChangeArrowheads="1"/>
          </p:cNvSpPr>
          <p:nvPr/>
        </p:nvSpPr>
        <p:spPr bwMode="auto">
          <a:xfrm>
            <a:off x="5076056" y="2564904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2400" dirty="0">
                <a:solidFill>
                  <a:srgbClr val="FF6699"/>
                </a:solidFill>
                <a:ea typeface="ＭＳ Ｐゴシック" pitchFamily="50" charset="-128"/>
              </a:rPr>
              <a:t>70m</a:t>
            </a:r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2763838" y="1674019"/>
            <a:ext cx="5049837" cy="2647950"/>
          </a:xfrm>
          <a:prstGeom prst="line">
            <a:avLst/>
          </a:prstGeom>
          <a:noFill/>
          <a:ln w="28575" cap="rnd">
            <a:solidFill>
              <a:srgbClr val="FF99CC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5868144" y="1412776"/>
            <a:ext cx="23740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dirty="0"/>
              <a:t>SSD + Sc </a:t>
            </a:r>
            <a:r>
              <a:rPr lang="en-US" altLang="ja-JP" dirty="0" err="1" smtClean="0"/>
              <a:t>hodoscope</a:t>
            </a:r>
            <a:endParaRPr lang="en-US" altLang="ja-JP" dirty="0"/>
          </a:p>
          <a:p>
            <a:r>
              <a:rPr lang="en-US" altLang="ja-JP" dirty="0"/>
              <a:t>      </a:t>
            </a:r>
            <a:r>
              <a:rPr lang="en-US" altLang="ja-JP" dirty="0" err="1"/>
              <a:t>ScFi</a:t>
            </a:r>
            <a:r>
              <a:rPr lang="en-US" altLang="ja-JP" dirty="0"/>
              <a:t> + Sc </a:t>
            </a:r>
            <a:r>
              <a:rPr lang="en-US" altLang="ja-JP" dirty="0" err="1" smtClean="0"/>
              <a:t>hodoscope</a:t>
            </a:r>
            <a:endParaRPr lang="en-US" altLang="ja-JP" dirty="0"/>
          </a:p>
        </p:txBody>
      </p:sp>
      <p:sp>
        <p:nvSpPr>
          <p:cNvPr id="33" name="Line 38"/>
          <p:cNvSpPr>
            <a:spLocks noChangeShapeType="1"/>
          </p:cNvSpPr>
          <p:nvPr/>
        </p:nvSpPr>
        <p:spPr bwMode="auto">
          <a:xfrm flipH="1">
            <a:off x="5796136" y="1480592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ja-JP" altLang="en-US"/>
          </a:p>
        </p:txBody>
      </p:sp>
      <p:sp>
        <p:nvSpPr>
          <p:cNvPr id="34" name="Line 39"/>
          <p:cNvSpPr>
            <a:spLocks noChangeShapeType="1"/>
          </p:cNvSpPr>
          <p:nvPr/>
        </p:nvSpPr>
        <p:spPr bwMode="auto">
          <a:xfrm flipV="1">
            <a:off x="5796136" y="1556792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ja-JP" altLang="en-US"/>
          </a:p>
        </p:txBody>
      </p:sp>
      <p:sp>
        <p:nvSpPr>
          <p:cNvPr id="35" name="Line 40"/>
          <p:cNvSpPr>
            <a:spLocks noChangeShapeType="1"/>
          </p:cNvSpPr>
          <p:nvPr/>
        </p:nvSpPr>
        <p:spPr bwMode="auto">
          <a:xfrm rot="5716117" flipH="1">
            <a:off x="5796136" y="1861592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ja-JP" altLang="en-US"/>
          </a:p>
        </p:txBody>
      </p:sp>
      <p:sp>
        <p:nvSpPr>
          <p:cNvPr id="36" name="Line 42"/>
          <p:cNvSpPr>
            <a:spLocks noChangeShapeType="1"/>
          </p:cNvSpPr>
          <p:nvPr/>
        </p:nvSpPr>
        <p:spPr bwMode="auto">
          <a:xfrm>
            <a:off x="5940152" y="1916832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768332" y="2060848"/>
            <a:ext cx="349909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70C0"/>
                </a:solidFill>
              </a:rPr>
              <a:t>Beam intensity</a:t>
            </a:r>
          </a:p>
          <a:p>
            <a:r>
              <a:rPr kumimoji="1" lang="en-US" altLang="ja-JP" sz="2000" dirty="0" smtClean="0">
                <a:solidFill>
                  <a:srgbClr val="0070C0"/>
                </a:solidFill>
              </a:rPr>
              <a:t> &lt; 2.5 x 10</a:t>
            </a:r>
            <a:r>
              <a:rPr kumimoji="1" lang="en-US" altLang="ja-JP" sz="2000" baseline="30000" dirty="0" smtClean="0">
                <a:solidFill>
                  <a:srgbClr val="0070C0"/>
                </a:solidFill>
              </a:rPr>
              <a:t>6</a:t>
            </a:r>
            <a:r>
              <a:rPr kumimoji="1" lang="en-US" altLang="ja-JP" sz="2000" dirty="0" smtClean="0">
                <a:solidFill>
                  <a:srgbClr val="0070C0"/>
                </a:solidFill>
              </a:rPr>
              <a:t>  for </a:t>
            </a:r>
            <a:r>
              <a:rPr kumimoji="1" lang="en-US" altLang="ja-JP" sz="2000" dirty="0" err="1" smtClean="0">
                <a:solidFill>
                  <a:srgbClr val="0070C0"/>
                </a:solidFill>
              </a:rPr>
              <a:t>E</a:t>
            </a:r>
            <a:r>
              <a:rPr kumimoji="1" lang="en-US" altLang="ja-JP" sz="2000" baseline="-25000" dirty="0" err="1" smtClean="0">
                <a:solidFill>
                  <a:srgbClr val="0070C0"/>
                </a:solidFill>
                <a:latin typeface="Symbol" pitchFamily="18" charset="2"/>
              </a:rPr>
              <a:t>g</a:t>
            </a:r>
            <a:r>
              <a:rPr kumimoji="1" lang="en-US" altLang="ja-JP" sz="2000" dirty="0" smtClean="0">
                <a:solidFill>
                  <a:srgbClr val="0070C0"/>
                </a:solidFill>
              </a:rPr>
              <a:t> =1.5-2.4 GeV </a:t>
            </a:r>
          </a:p>
          <a:p>
            <a:r>
              <a:rPr lang="en-US" altLang="ja-JP" sz="2000" dirty="0">
                <a:solidFill>
                  <a:srgbClr val="0070C0"/>
                </a:solidFill>
              </a:rPr>
              <a:t> </a:t>
            </a:r>
            <a:r>
              <a:rPr lang="en-US" altLang="ja-JP" sz="2000" dirty="0" smtClean="0">
                <a:solidFill>
                  <a:srgbClr val="0070C0"/>
                </a:solidFill>
              </a:rPr>
              <a:t>                         </a:t>
            </a:r>
            <a:r>
              <a:rPr kumimoji="1" lang="en-US" altLang="ja-JP" sz="2000" dirty="0" smtClean="0">
                <a:solidFill>
                  <a:srgbClr val="0070C0"/>
                </a:solidFill>
              </a:rPr>
              <a:t>(355 nm laser)</a:t>
            </a:r>
          </a:p>
          <a:p>
            <a:r>
              <a:rPr lang="en-US" altLang="ja-JP" sz="2000" dirty="0" smtClean="0">
                <a:solidFill>
                  <a:srgbClr val="0070C0"/>
                </a:solidFill>
              </a:rPr>
              <a:t> &lt; 3.0 x 10</a:t>
            </a:r>
            <a:r>
              <a:rPr lang="en-US" altLang="ja-JP" sz="2000" baseline="30000" dirty="0" smtClean="0">
                <a:solidFill>
                  <a:srgbClr val="0070C0"/>
                </a:solidFill>
              </a:rPr>
              <a:t>5</a:t>
            </a:r>
            <a:r>
              <a:rPr lang="en-US" altLang="ja-JP" sz="2000" dirty="0" smtClean="0">
                <a:solidFill>
                  <a:srgbClr val="0070C0"/>
                </a:solidFill>
              </a:rPr>
              <a:t>  for </a:t>
            </a:r>
            <a:r>
              <a:rPr lang="en-US" altLang="ja-JP" sz="2000" dirty="0" err="1" smtClean="0">
                <a:solidFill>
                  <a:srgbClr val="0070C0"/>
                </a:solidFill>
              </a:rPr>
              <a:t>E</a:t>
            </a:r>
            <a:r>
              <a:rPr lang="en-US" altLang="ja-JP" sz="2000" baseline="-25000" dirty="0" err="1" smtClean="0">
                <a:solidFill>
                  <a:srgbClr val="0070C0"/>
                </a:solidFill>
                <a:latin typeface="Symbol" pitchFamily="18" charset="2"/>
              </a:rPr>
              <a:t>g</a:t>
            </a:r>
            <a:r>
              <a:rPr lang="en-US" altLang="ja-JP" sz="2000" dirty="0" smtClean="0">
                <a:solidFill>
                  <a:srgbClr val="0070C0"/>
                </a:solidFill>
              </a:rPr>
              <a:t> =1.5-3.0 GeV </a:t>
            </a:r>
          </a:p>
          <a:p>
            <a:r>
              <a:rPr lang="en-US" altLang="ja-JP" sz="2000" dirty="0">
                <a:solidFill>
                  <a:srgbClr val="0070C0"/>
                </a:solidFill>
              </a:rPr>
              <a:t> </a:t>
            </a:r>
            <a:r>
              <a:rPr lang="en-US" altLang="ja-JP" sz="2000" dirty="0" smtClean="0">
                <a:solidFill>
                  <a:srgbClr val="0070C0"/>
                </a:solidFill>
              </a:rPr>
              <a:t>                         (257 nm laser)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sp>
        <p:nvSpPr>
          <p:cNvPr id="38" name="スライド番号プレースホル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01831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71550" y="3932238"/>
            <a:ext cx="254000" cy="549275"/>
            <a:chOff x="354" y="3402"/>
            <a:chExt cx="174" cy="346"/>
          </a:xfrm>
        </p:grpSpPr>
        <p:sp>
          <p:nvSpPr>
            <p:cNvPr id="10269" name="Text Box 4"/>
            <p:cNvSpPr txBox="1">
              <a:spLocks noChangeArrowheads="1"/>
            </p:cNvSpPr>
            <p:nvPr/>
          </p:nvSpPr>
          <p:spPr bwMode="auto">
            <a:xfrm>
              <a:off x="366" y="3402"/>
              <a:ext cx="129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862013" eaLnBrk="0" hangingPunct="0">
                <a:buClr>
                  <a:srgbClr val="000000"/>
                </a:buClr>
                <a:buSzPct val="38000"/>
                <a:buFont typeface="StarBats" charset="0"/>
                <a:buNone/>
              </a:pPr>
              <a:r>
                <a:rPr kumimoji="0" lang="en-GB" altLang="ja-JP" sz="3600" b="1">
                  <a:solidFill>
                    <a:srgbClr val="FF0000"/>
                  </a:solidFill>
                  <a:latin typeface="Symbol" pitchFamily="18" charset="2"/>
                </a:rPr>
                <a:t>g</a:t>
              </a:r>
            </a:p>
          </p:txBody>
        </p:sp>
        <p:sp>
          <p:nvSpPr>
            <p:cNvPr id="10270" name="Line 5"/>
            <p:cNvSpPr>
              <a:spLocks noChangeShapeType="1"/>
            </p:cNvSpPr>
            <p:nvPr/>
          </p:nvSpPr>
          <p:spPr bwMode="auto">
            <a:xfrm>
              <a:off x="354" y="3474"/>
              <a:ext cx="174" cy="6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pic>
        <p:nvPicPr>
          <p:cNvPr id="10243" name="Picture 6" descr="g3leps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1123950"/>
            <a:ext cx="5734050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1331640" y="0"/>
            <a:ext cx="6789737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423863" eaLnBrk="0" hangingPunct="0">
              <a:tabLst>
                <a:tab pos="682625" algn="l"/>
                <a:tab pos="1363663" algn="l"/>
                <a:tab pos="2046288" algn="l"/>
                <a:tab pos="2727325" algn="l"/>
                <a:tab pos="3409950" algn="l"/>
                <a:tab pos="4090988" algn="l"/>
                <a:tab pos="4773613" algn="l"/>
                <a:tab pos="5454650" algn="l"/>
                <a:tab pos="6137275" algn="l"/>
                <a:tab pos="6818313" algn="l"/>
                <a:tab pos="7500938" algn="l"/>
              </a:tabLst>
              <a:defRPr/>
            </a:pPr>
            <a:r>
              <a:rPr lang="en-GB" altLang="ja-JP" sz="3200" b="1" dirty="0">
                <a:latin typeface="Times New Roman" pitchFamily="18" charset="0"/>
                <a:cs typeface="Times New Roman" pitchFamily="18" charset="0"/>
              </a:rPr>
              <a:t>LEPS </a:t>
            </a:r>
            <a:r>
              <a:rPr lang="en-GB" altLang="ja-JP" sz="3200" b="1" dirty="0" smtClean="0">
                <a:latin typeface="Times New Roman" pitchFamily="18" charset="0"/>
                <a:cs typeface="Times New Roman" pitchFamily="18" charset="0"/>
              </a:rPr>
              <a:t>detector setup</a:t>
            </a:r>
            <a:endParaRPr lang="en-GB" altLang="ja-JP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5" name="Line 8"/>
          <p:cNvSpPr>
            <a:spLocks noChangeShapeType="1"/>
          </p:cNvSpPr>
          <p:nvPr/>
        </p:nvSpPr>
        <p:spPr bwMode="auto">
          <a:xfrm flipV="1">
            <a:off x="7796213" y="5892800"/>
            <a:ext cx="715962" cy="3143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diamond" w="lg" len="lg"/>
            <a:tailEnd type="diamond" w="lg" len="lg"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10246" name="Text Box 9"/>
          <p:cNvSpPr txBox="1">
            <a:spLocks noChangeArrowheads="1"/>
          </p:cNvSpPr>
          <p:nvPr/>
        </p:nvSpPr>
        <p:spPr bwMode="auto">
          <a:xfrm>
            <a:off x="7885113" y="5589588"/>
            <a:ext cx="3270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9000"/>
              <a:buFont typeface="StarBats" charset="0"/>
              <a:buNone/>
            </a:pPr>
            <a:r>
              <a:rPr kumimoji="0" lang="ja-JP" altLang="en-GB" sz="2000" dirty="0">
                <a:latin typeface="Times New Roman" pitchFamily="18" charset="0"/>
              </a:rPr>
              <a:t>1</a:t>
            </a:r>
            <a:r>
              <a:rPr kumimoji="0" lang="en-GB" altLang="ja-JP" sz="2000" dirty="0">
                <a:latin typeface="Times New Roman" pitchFamily="18" charset="0"/>
              </a:rPr>
              <a:t>m</a:t>
            </a: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auto">
          <a:xfrm>
            <a:off x="8244408" y="1196752"/>
            <a:ext cx="522772" cy="615553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</a:pPr>
            <a:r>
              <a:rPr kumimoji="0" lang="en-GB" altLang="ja-JP" sz="2000" b="1" dirty="0">
                <a:latin typeface="Times New Roman" pitchFamily="18" charset="0"/>
              </a:rPr>
              <a:t>TOF</a:t>
            </a:r>
          </a:p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</a:pPr>
            <a:r>
              <a:rPr kumimoji="0" lang="en-GB" altLang="ja-JP" sz="2000" b="1" dirty="0">
                <a:latin typeface="Times New Roman" pitchFamily="18" charset="0"/>
              </a:rPr>
              <a:t>wall</a:t>
            </a:r>
          </a:p>
        </p:txBody>
      </p:sp>
      <p:sp>
        <p:nvSpPr>
          <p:cNvPr id="10248" name="Text Box 11"/>
          <p:cNvSpPr txBox="1">
            <a:spLocks noChangeArrowheads="1"/>
          </p:cNvSpPr>
          <p:nvPr/>
        </p:nvSpPr>
        <p:spPr bwMode="auto">
          <a:xfrm>
            <a:off x="5940425" y="5734050"/>
            <a:ext cx="1062791" cy="307777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MWDC 2</a:t>
            </a:r>
          </a:p>
        </p:txBody>
      </p:sp>
      <p:sp>
        <p:nvSpPr>
          <p:cNvPr id="10249" name="Text Box 12"/>
          <p:cNvSpPr txBox="1">
            <a:spLocks noChangeArrowheads="1"/>
          </p:cNvSpPr>
          <p:nvPr/>
        </p:nvSpPr>
        <p:spPr bwMode="auto">
          <a:xfrm>
            <a:off x="6729413" y="5168900"/>
            <a:ext cx="1062791" cy="307777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MWDC 3</a:t>
            </a:r>
          </a:p>
        </p:txBody>
      </p:sp>
      <p:sp>
        <p:nvSpPr>
          <p:cNvPr id="10250" name="Text Box 13"/>
          <p:cNvSpPr txBox="1">
            <a:spLocks noChangeArrowheads="1"/>
          </p:cNvSpPr>
          <p:nvPr/>
        </p:nvSpPr>
        <p:spPr bwMode="auto">
          <a:xfrm>
            <a:off x="3995936" y="5589240"/>
            <a:ext cx="1062791" cy="307777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MWDC 1</a:t>
            </a:r>
          </a:p>
        </p:txBody>
      </p:sp>
      <p:sp>
        <p:nvSpPr>
          <p:cNvPr id="10251" name="Text Box 14"/>
          <p:cNvSpPr txBox="1">
            <a:spLocks noChangeArrowheads="1"/>
          </p:cNvSpPr>
          <p:nvPr/>
        </p:nvSpPr>
        <p:spPr bwMode="auto">
          <a:xfrm>
            <a:off x="3563888" y="1340768"/>
            <a:ext cx="1800200" cy="615553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Dipole </a:t>
            </a:r>
            <a:endParaRPr kumimoji="0" lang="en-GB" altLang="ja-JP" sz="2000" b="1" dirty="0" smtClean="0">
              <a:latin typeface="Times New Roman" pitchFamily="18" charset="0"/>
            </a:endParaRPr>
          </a:p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</a:tabLst>
            </a:pPr>
            <a:r>
              <a:rPr kumimoji="0" lang="en-GB" altLang="ja-JP" sz="2000" b="1" dirty="0" smtClean="0">
                <a:latin typeface="Times New Roman" pitchFamily="18" charset="0"/>
              </a:rPr>
              <a:t>Magnet </a:t>
            </a:r>
            <a:r>
              <a:rPr kumimoji="0" lang="en-GB" altLang="ja-JP" sz="2000" b="1" dirty="0">
                <a:latin typeface="Times New Roman" pitchFamily="18" charset="0"/>
              </a:rPr>
              <a:t>(0.7 T)</a:t>
            </a:r>
          </a:p>
        </p:txBody>
      </p:sp>
      <p:sp>
        <p:nvSpPr>
          <p:cNvPr id="10252" name="Line 15"/>
          <p:cNvSpPr>
            <a:spLocks noChangeShapeType="1"/>
          </p:cNvSpPr>
          <p:nvPr/>
        </p:nvSpPr>
        <p:spPr bwMode="auto">
          <a:xfrm flipV="1">
            <a:off x="1116013" y="4005263"/>
            <a:ext cx="2247900" cy="561975"/>
          </a:xfrm>
          <a:prstGeom prst="line">
            <a:avLst/>
          </a:prstGeom>
          <a:noFill/>
          <a:ln w="35941">
            <a:solidFill>
              <a:srgbClr val="FF00FF"/>
            </a:solidFill>
            <a:prstDash val="sysDot"/>
            <a:round/>
            <a:headEnd/>
            <a:tailEnd type="triangle" w="med" len="lg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53" name="Text Box 16"/>
          <p:cNvSpPr txBox="1">
            <a:spLocks noChangeArrowheads="1"/>
          </p:cNvSpPr>
          <p:nvPr/>
        </p:nvSpPr>
        <p:spPr bwMode="auto">
          <a:xfrm>
            <a:off x="1619672" y="3356992"/>
            <a:ext cx="717056" cy="307777"/>
          </a:xfrm>
          <a:prstGeom prst="rect">
            <a:avLst/>
          </a:prstGeom>
          <a:solidFill>
            <a:schemeClr val="accent1">
              <a:lumMod val="20000"/>
              <a:lumOff val="80000"/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  <a:tab pos="2046288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Target</a:t>
            </a:r>
            <a:endParaRPr kumimoji="0" lang="en-GB" altLang="ja-JP" sz="2000" dirty="0">
              <a:latin typeface="Times New Roman" pitchFamily="18" charset="0"/>
            </a:endParaRPr>
          </a:p>
        </p:txBody>
      </p:sp>
      <p:sp>
        <p:nvSpPr>
          <p:cNvPr id="10254" name="Text Box 17"/>
          <p:cNvSpPr txBox="1">
            <a:spLocks noChangeArrowheads="1"/>
          </p:cNvSpPr>
          <p:nvPr/>
        </p:nvSpPr>
        <p:spPr bwMode="auto">
          <a:xfrm>
            <a:off x="611560" y="2564904"/>
            <a:ext cx="1657350" cy="374650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</a:tabLst>
            </a:pPr>
            <a:endParaRPr kumimoji="0" lang="en-GB" altLang="ja-JP" sz="2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0255" name="Text Box 18"/>
          <p:cNvSpPr txBox="1">
            <a:spLocks noChangeArrowheads="1"/>
          </p:cNvSpPr>
          <p:nvPr/>
        </p:nvSpPr>
        <p:spPr bwMode="auto">
          <a:xfrm>
            <a:off x="3635375" y="6092825"/>
            <a:ext cx="1515543" cy="615553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Silicon Vertex</a:t>
            </a:r>
          </a:p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Detector</a:t>
            </a:r>
          </a:p>
        </p:txBody>
      </p:sp>
      <p:sp>
        <p:nvSpPr>
          <p:cNvPr id="10256" name="Text Box 19"/>
          <p:cNvSpPr txBox="1">
            <a:spLocks noChangeArrowheads="1"/>
          </p:cNvSpPr>
          <p:nvPr/>
        </p:nvSpPr>
        <p:spPr bwMode="auto">
          <a:xfrm>
            <a:off x="755576" y="1340768"/>
            <a:ext cx="1064587" cy="923330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</a:tabLst>
            </a:pPr>
            <a:r>
              <a:rPr kumimoji="0" lang="en-GB" altLang="ja-JP" sz="2000" b="1" dirty="0" err="1">
                <a:latin typeface="Times New Roman" pitchFamily="18" charset="0"/>
              </a:rPr>
              <a:t>Aerogel</a:t>
            </a:r>
            <a:endParaRPr kumimoji="0" lang="en-GB" altLang="ja-JP" sz="2000" b="1" dirty="0">
              <a:latin typeface="Times New Roman" pitchFamily="18" charset="0"/>
            </a:endParaRPr>
          </a:p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Cerenkov</a:t>
            </a:r>
          </a:p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(n=1.03)</a:t>
            </a:r>
          </a:p>
        </p:txBody>
      </p:sp>
      <p:sp>
        <p:nvSpPr>
          <p:cNvPr id="10257" name="Line 20"/>
          <p:cNvSpPr>
            <a:spLocks noChangeShapeType="1"/>
          </p:cNvSpPr>
          <p:nvPr/>
        </p:nvSpPr>
        <p:spPr bwMode="auto">
          <a:xfrm>
            <a:off x="1979712" y="2924944"/>
            <a:ext cx="1515963" cy="100253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58" name="Line 21"/>
          <p:cNvSpPr>
            <a:spLocks noChangeShapeType="1"/>
          </p:cNvSpPr>
          <p:nvPr/>
        </p:nvSpPr>
        <p:spPr bwMode="auto">
          <a:xfrm>
            <a:off x="2339752" y="3573016"/>
            <a:ext cx="1008286" cy="38144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59" name="Line 22"/>
          <p:cNvSpPr>
            <a:spLocks noChangeShapeType="1"/>
          </p:cNvSpPr>
          <p:nvPr/>
        </p:nvSpPr>
        <p:spPr bwMode="auto">
          <a:xfrm>
            <a:off x="1835696" y="1988840"/>
            <a:ext cx="1699667" cy="180687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0" name="Line 23"/>
          <p:cNvSpPr>
            <a:spLocks noChangeShapeType="1"/>
          </p:cNvSpPr>
          <p:nvPr/>
        </p:nvSpPr>
        <p:spPr bwMode="auto">
          <a:xfrm flipH="1" flipV="1">
            <a:off x="3738563" y="4067175"/>
            <a:ext cx="185737" cy="2025650"/>
          </a:xfrm>
          <a:prstGeom prst="line">
            <a:avLst/>
          </a:prstGeom>
          <a:noFill/>
          <a:ln w="35941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1" name="Line 24"/>
          <p:cNvSpPr>
            <a:spLocks noChangeShapeType="1"/>
          </p:cNvSpPr>
          <p:nvPr/>
        </p:nvSpPr>
        <p:spPr bwMode="auto">
          <a:xfrm flipH="1" flipV="1">
            <a:off x="4202113" y="4110038"/>
            <a:ext cx="373062" cy="1476375"/>
          </a:xfrm>
          <a:prstGeom prst="line">
            <a:avLst/>
          </a:prstGeom>
          <a:noFill/>
          <a:ln w="35941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2" name="Line 25"/>
          <p:cNvSpPr>
            <a:spLocks noChangeShapeType="1"/>
          </p:cNvSpPr>
          <p:nvPr/>
        </p:nvSpPr>
        <p:spPr bwMode="auto">
          <a:xfrm flipH="1" flipV="1">
            <a:off x="6030913" y="4452938"/>
            <a:ext cx="485775" cy="1281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3" name="Line 26"/>
          <p:cNvSpPr>
            <a:spLocks noChangeShapeType="1"/>
          </p:cNvSpPr>
          <p:nvPr/>
        </p:nvSpPr>
        <p:spPr bwMode="auto">
          <a:xfrm flipH="1" flipV="1">
            <a:off x="6286500" y="4386263"/>
            <a:ext cx="773113" cy="819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4" name="Line 27"/>
          <p:cNvSpPr>
            <a:spLocks noChangeShapeType="1"/>
          </p:cNvSpPr>
          <p:nvPr/>
        </p:nvSpPr>
        <p:spPr bwMode="auto">
          <a:xfrm>
            <a:off x="4643438" y="1989138"/>
            <a:ext cx="69850" cy="1149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5" name="Line 28"/>
          <p:cNvSpPr>
            <a:spLocks noChangeShapeType="1"/>
          </p:cNvSpPr>
          <p:nvPr/>
        </p:nvSpPr>
        <p:spPr bwMode="auto">
          <a:xfrm flipH="1">
            <a:off x="8159750" y="1752600"/>
            <a:ext cx="280988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0266" name="Picture 29" descr="upstrea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4756150"/>
            <a:ext cx="266382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7" name="Line 30"/>
          <p:cNvSpPr>
            <a:spLocks noChangeShapeType="1"/>
          </p:cNvSpPr>
          <p:nvPr/>
        </p:nvSpPr>
        <p:spPr bwMode="auto">
          <a:xfrm flipH="1">
            <a:off x="1331912" y="3645024"/>
            <a:ext cx="863823" cy="208743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8" name="Rectangle 31"/>
          <p:cNvSpPr>
            <a:spLocks noChangeArrowheads="1"/>
          </p:cNvSpPr>
          <p:nvPr/>
        </p:nvSpPr>
        <p:spPr bwMode="auto">
          <a:xfrm>
            <a:off x="611560" y="2564904"/>
            <a:ext cx="157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kumimoji="0" lang="en-GB" altLang="ja-JP" sz="2000" b="1" dirty="0"/>
              <a:t>Start counter</a:t>
            </a:r>
            <a:endParaRPr kumimoji="0" lang="en-US" altLang="ja-JP" sz="2000" b="1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90202" y="620688"/>
            <a:ext cx="89537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LEPS detector was optimized to detect </a:t>
            </a:r>
            <a:r>
              <a:rPr kumimoji="1" lang="en-US" altLang="ja-JP" sz="2000" b="1" dirty="0" smtClean="0">
                <a:latin typeface="Symbol" pitchFamily="18" charset="2"/>
              </a:rPr>
              <a:t>f</a:t>
            </a:r>
            <a:r>
              <a:rPr kumimoji="1" lang="en-US" altLang="ja-JP" sz="2000" b="1" dirty="0" smtClean="0"/>
              <a:t> meson decaying to K</a:t>
            </a:r>
            <a:r>
              <a:rPr kumimoji="1" lang="en-US" altLang="ja-JP" sz="2000" b="1" baseline="30000" dirty="0" smtClean="0"/>
              <a:t>+</a:t>
            </a:r>
            <a:r>
              <a:rPr kumimoji="1" lang="en-US" altLang="ja-JP" sz="2000" b="1" dirty="0" smtClean="0"/>
              <a:t>K</a:t>
            </a:r>
            <a:r>
              <a:rPr kumimoji="1" lang="en-US" altLang="ja-JP" sz="2000" b="1" baseline="30000" dirty="0" smtClean="0"/>
              <a:t>-</a:t>
            </a:r>
            <a:r>
              <a:rPr kumimoji="1" lang="en-US" altLang="ja-JP" sz="2000" b="1" dirty="0" smtClean="0"/>
              <a:t> at forward angles</a:t>
            </a:r>
            <a:endParaRPr kumimoji="1" lang="ja-JP" altLang="en-US" sz="2000" b="1" dirty="0"/>
          </a:p>
        </p:txBody>
      </p:sp>
      <p:sp>
        <p:nvSpPr>
          <p:cNvPr id="34" name="スライド番号プレースホルダ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139C2-949E-426A-A9A6-BDAE81C3C75C}" type="slidenum">
              <a:rPr lang="en-US" altLang="ja-JP" smtClean="0"/>
              <a:pPr>
                <a:defRPr/>
              </a:pPr>
              <a:t>5</a:t>
            </a:fld>
            <a:endParaRPr lang="en-US" altLang="ja-JP"/>
          </a:p>
        </p:txBody>
      </p:sp>
    </p:spTree>
  </p:cSld>
  <p:clrMapOvr>
    <a:masterClrMapping/>
  </p:clrMapOvr>
  <p:transition advTm="34336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0" y="404664"/>
            <a:ext cx="9144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(A) </a:t>
            </a:r>
            <a:r>
              <a:rPr lang="en-US" altLang="ja-JP" sz="2400" b="1" dirty="0">
                <a:solidFill>
                  <a:schemeClr val="tx2"/>
                </a:solidFill>
                <a:latin typeface="Symbol" pitchFamily="18" charset="2"/>
              </a:rPr>
              <a:t>f</a:t>
            </a:r>
            <a:r>
              <a:rPr lang="en-US" altLang="ja-JP" sz="2400" b="1" dirty="0">
                <a:solidFill>
                  <a:schemeClr val="tx2"/>
                </a:solidFill>
              </a:rPr>
              <a:t>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meson</a:t>
            </a:r>
            <a:r>
              <a:rPr lang="en-US" altLang="ja-JP" dirty="0" smtClean="0">
                <a:latin typeface="Symbol" pitchFamily="18" charset="2"/>
              </a:rPr>
              <a:t>          g</a:t>
            </a:r>
            <a:r>
              <a:rPr lang="en-US" altLang="ja-JP" dirty="0" smtClean="0"/>
              <a:t> </a:t>
            </a:r>
            <a:r>
              <a:rPr lang="en-US" altLang="ja-JP" dirty="0"/>
              <a:t>Li, C, Al, Cu   </a:t>
            </a:r>
            <a:r>
              <a:rPr lang="en-US" altLang="ja-JP" dirty="0" smtClean="0"/>
              <a:t>               T</a:t>
            </a:r>
            <a:r>
              <a:rPr lang="en-US" altLang="ja-JP" dirty="0"/>
              <a:t>. Ishikawa </a:t>
            </a:r>
            <a:r>
              <a:rPr lang="en-US" altLang="ja-JP" i="1" dirty="0"/>
              <a:t>et al</a:t>
            </a:r>
            <a:r>
              <a:rPr lang="en-US" altLang="ja-JP" dirty="0"/>
              <a:t>.  Phys. </a:t>
            </a:r>
            <a:r>
              <a:rPr lang="en-US" altLang="ja-JP" dirty="0" err="1"/>
              <a:t>Lett</a:t>
            </a:r>
            <a:r>
              <a:rPr lang="en-US" altLang="ja-JP" dirty="0"/>
              <a:t>. B 608 (2005) 215 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 </a:t>
            </a:r>
            <a:r>
              <a:rPr lang="en-US" altLang="ja-JP" dirty="0" smtClean="0">
                <a:latin typeface="Symbol" pitchFamily="18" charset="2"/>
              </a:rPr>
              <a:t>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>
                <a:latin typeface="+mj-lt"/>
              </a:rPr>
              <a:t>p</a:t>
            </a:r>
            <a:r>
              <a:rPr lang="en-US" altLang="ja-JP" dirty="0" smtClean="0">
                <a:latin typeface="Symbol" pitchFamily="18" charset="2"/>
              </a:rPr>
              <a:t> </a:t>
            </a:r>
            <a:r>
              <a:rPr lang="en-US" altLang="ja-JP" dirty="0">
                <a:latin typeface="Symbol" pitchFamily="18" charset="2"/>
              </a:rPr>
              <a:t>-&gt; </a:t>
            </a:r>
            <a:r>
              <a:rPr lang="en-US" altLang="ja-JP" dirty="0" err="1">
                <a:latin typeface="Symbol" pitchFamily="18" charset="2"/>
              </a:rPr>
              <a:t>f</a:t>
            </a:r>
            <a:r>
              <a:rPr lang="en-US" altLang="ja-JP" dirty="0" err="1">
                <a:latin typeface="+mj-lt"/>
              </a:rPr>
              <a:t>p</a:t>
            </a:r>
            <a:r>
              <a:rPr lang="en-US" altLang="ja-JP" dirty="0"/>
              <a:t>       </a:t>
            </a:r>
            <a:r>
              <a:rPr lang="en-US" altLang="ja-JP" dirty="0" smtClean="0"/>
              <a:t>               T</a:t>
            </a:r>
            <a:r>
              <a:rPr lang="en-US" altLang="ja-JP" dirty="0"/>
              <a:t>. </a:t>
            </a:r>
            <a:r>
              <a:rPr lang="en-US" altLang="ja-JP" dirty="0" err="1"/>
              <a:t>Mibe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 Phys. Rev. </a:t>
            </a:r>
            <a:r>
              <a:rPr lang="en-US" altLang="ja-JP" dirty="0" err="1"/>
              <a:t>Lett</a:t>
            </a:r>
            <a:r>
              <a:rPr lang="en-US" altLang="ja-JP" dirty="0"/>
              <a:t>.  95 (2005) 182001 </a:t>
            </a:r>
          </a:p>
          <a:p>
            <a:pPr algn="l">
              <a:buFont typeface="Symbol" pitchFamily="18" charset="2"/>
              <a:buChar char=" "/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d</a:t>
            </a:r>
            <a:r>
              <a:rPr lang="en-US" altLang="ja-JP" dirty="0" smtClean="0"/>
              <a:t> </a:t>
            </a:r>
            <a:r>
              <a:rPr lang="en-US" altLang="ja-JP" dirty="0"/>
              <a:t>-&gt; </a:t>
            </a:r>
            <a:r>
              <a:rPr lang="en-US" altLang="ja-JP" dirty="0" err="1">
                <a:latin typeface="Symbol" pitchFamily="18" charset="2"/>
              </a:rPr>
              <a:t>f</a:t>
            </a:r>
            <a:r>
              <a:rPr lang="en-US" altLang="ja-JP" dirty="0" err="1"/>
              <a:t>d</a:t>
            </a:r>
            <a:r>
              <a:rPr lang="en-US" altLang="ja-JP" dirty="0"/>
              <a:t>       </a:t>
            </a:r>
            <a:r>
              <a:rPr lang="en-US" altLang="ja-JP" dirty="0" smtClean="0"/>
              <a:t>                 W.C</a:t>
            </a:r>
            <a:r>
              <a:rPr lang="en-US" altLang="ja-JP" dirty="0"/>
              <a:t>. Chang </a:t>
            </a:r>
            <a:r>
              <a:rPr lang="en-US" altLang="ja-JP" i="1" dirty="0"/>
              <a:t>et al</a:t>
            </a:r>
            <a:r>
              <a:rPr lang="en-US" altLang="ja-JP" dirty="0"/>
              <a:t>. Phys. </a:t>
            </a:r>
            <a:r>
              <a:rPr lang="en-US" altLang="ja-JP" dirty="0" err="1"/>
              <a:t>Lett</a:t>
            </a:r>
            <a:r>
              <a:rPr lang="en-US" altLang="ja-JP" dirty="0"/>
              <a:t>. B 658 (2008) 209</a:t>
            </a:r>
          </a:p>
          <a:p>
            <a:pPr algn="l">
              <a:buFont typeface="Symbol" pitchFamily="18" charset="2"/>
              <a:buChar char=" "/>
              <a:defRPr/>
            </a:pPr>
            <a:r>
              <a:rPr lang="en-US" altLang="ja-JP" dirty="0"/>
              <a:t>      </a:t>
            </a:r>
            <a:r>
              <a:rPr lang="en-US" altLang="ja-JP" dirty="0" smtClean="0"/>
              <a:t>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</a:t>
            </a:r>
            <a:r>
              <a:rPr lang="en-US" altLang="ja-JP" dirty="0"/>
              <a:t>-&gt; </a:t>
            </a:r>
            <a:r>
              <a:rPr lang="en-US" altLang="ja-JP" dirty="0">
                <a:latin typeface="Symbol" pitchFamily="18" charset="2"/>
              </a:rPr>
              <a:t>f</a:t>
            </a:r>
            <a:r>
              <a:rPr lang="en-US" altLang="ja-JP" dirty="0"/>
              <a:t>n        </a:t>
            </a:r>
            <a:r>
              <a:rPr lang="en-US" altLang="ja-JP" dirty="0" smtClean="0"/>
              <a:t>                 W.C</a:t>
            </a:r>
            <a:r>
              <a:rPr lang="en-US" altLang="ja-JP" dirty="0"/>
              <a:t>. Chang </a:t>
            </a:r>
            <a:r>
              <a:rPr lang="en-US" altLang="ja-JP" i="1" dirty="0"/>
              <a:t>et al</a:t>
            </a:r>
            <a:r>
              <a:rPr lang="en-US" altLang="ja-JP" dirty="0"/>
              <a:t>. Phys. </a:t>
            </a:r>
            <a:r>
              <a:rPr lang="en-US" altLang="ja-JP" dirty="0" err="1"/>
              <a:t>Lett</a:t>
            </a:r>
            <a:r>
              <a:rPr lang="en-US" altLang="ja-JP" dirty="0"/>
              <a:t>. B 684 (2010) </a:t>
            </a:r>
            <a:r>
              <a:rPr lang="en-US" altLang="ja-JP" dirty="0" smtClean="0"/>
              <a:t>6</a:t>
            </a:r>
          </a:p>
          <a:p>
            <a:pPr algn="l">
              <a:buFont typeface="Symbol" pitchFamily="18" charset="2"/>
              <a:buChar char=" "/>
              <a:defRPr/>
            </a:pPr>
            <a:r>
              <a:rPr lang="en-US" altLang="ja-JP" dirty="0" smtClean="0"/>
              <a:t>    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,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d</a:t>
            </a:r>
            <a:r>
              <a:rPr lang="en-US" altLang="ja-JP" dirty="0" smtClean="0"/>
              <a:t>                            W.C. Chang </a:t>
            </a:r>
            <a:r>
              <a:rPr lang="en-US" altLang="ja-JP" i="1" dirty="0" smtClean="0"/>
              <a:t>et al</a:t>
            </a:r>
            <a:r>
              <a:rPr lang="en-US" altLang="ja-JP" dirty="0" smtClean="0"/>
              <a:t>. Phys. Rev. C  82 (2010) 015205</a:t>
            </a:r>
            <a:endParaRPr lang="en-US" altLang="ja-JP" dirty="0"/>
          </a:p>
          <a:p>
            <a:pPr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(B)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Strangeness</a:t>
            </a:r>
            <a:r>
              <a:rPr lang="en-US" altLang="ja-JP" sz="2400" b="1" dirty="0">
                <a:solidFill>
                  <a:schemeClr val="tx2"/>
                </a:solidFill>
              </a:rPr>
              <a:t>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p</a:t>
            </a:r>
            <a:r>
              <a:rPr lang="en-US" altLang="ja-JP" dirty="0"/>
              <a:t> 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0</a:t>
            </a:r>
            <a:r>
              <a:rPr lang="en-US" altLang="ja-JP" dirty="0"/>
              <a:t> </a:t>
            </a:r>
            <a:r>
              <a:rPr lang="en-US" altLang="ja-JP" dirty="0" smtClean="0"/>
              <a:t>  R.G.T</a:t>
            </a:r>
            <a:r>
              <a:rPr lang="en-US" altLang="ja-JP" dirty="0"/>
              <a:t>. </a:t>
            </a:r>
            <a:r>
              <a:rPr lang="en-US" altLang="ja-JP" dirty="0" err="1"/>
              <a:t>Zegers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Phys. Rev. </a:t>
            </a:r>
            <a:r>
              <a:rPr lang="en-US" altLang="ja-JP" dirty="0" err="1"/>
              <a:t>Lett</a:t>
            </a:r>
            <a:r>
              <a:rPr lang="en-US" altLang="ja-JP" dirty="0"/>
              <a:t>. </a:t>
            </a:r>
            <a:r>
              <a:rPr lang="en-US" altLang="ja-JP" sz="1600" dirty="0" smtClean="0"/>
              <a:t>91</a:t>
            </a:r>
            <a:r>
              <a:rPr lang="en-US" altLang="ja-JP" dirty="0" smtClean="0"/>
              <a:t>(2003) </a:t>
            </a:r>
            <a:r>
              <a:rPr lang="en-US" altLang="ja-JP" sz="1600" dirty="0" smtClean="0"/>
              <a:t>092001</a:t>
            </a:r>
            <a:endParaRPr lang="en-US" altLang="ja-JP" sz="1600" dirty="0"/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,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p</a:t>
            </a:r>
            <a:r>
              <a:rPr lang="en-US" altLang="ja-JP" dirty="0"/>
              <a:t> 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0</a:t>
            </a:r>
            <a:r>
              <a:rPr lang="en-US" altLang="ja-JP" dirty="0"/>
              <a:t>   </a:t>
            </a:r>
            <a:r>
              <a:rPr lang="en-US" altLang="ja-JP" dirty="0" smtClean="0"/>
              <a:t>M</a:t>
            </a:r>
            <a:r>
              <a:rPr lang="en-US" altLang="ja-JP" dirty="0"/>
              <a:t>. </a:t>
            </a:r>
            <a:r>
              <a:rPr lang="en-US" altLang="ja-JP" dirty="0" err="1"/>
              <a:t>Sumihama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Phys. Rev. C </a:t>
            </a:r>
            <a:r>
              <a:rPr lang="en-US" altLang="ja-JP" dirty="0" smtClean="0"/>
              <a:t>73(2006</a:t>
            </a:r>
            <a:r>
              <a:rPr lang="en-US" altLang="ja-JP" dirty="0"/>
              <a:t>) 035214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-</a:t>
            </a:r>
            <a:r>
              <a:rPr lang="en-US" altLang="ja-JP" dirty="0"/>
              <a:t>               </a:t>
            </a:r>
            <a:r>
              <a:rPr lang="en-US" altLang="ja-JP" dirty="0" smtClean="0"/>
              <a:t>       H</a:t>
            </a:r>
            <a:r>
              <a:rPr lang="en-US" altLang="ja-JP" dirty="0"/>
              <a:t>. </a:t>
            </a:r>
            <a:r>
              <a:rPr lang="en-US" altLang="ja-JP" dirty="0" err="1"/>
              <a:t>Kohri</a:t>
            </a:r>
            <a:r>
              <a:rPr lang="en-US" altLang="ja-JP" dirty="0"/>
              <a:t> </a:t>
            </a:r>
            <a:r>
              <a:rPr lang="en-US" altLang="ja-JP" i="1" dirty="0"/>
              <a:t>et al. </a:t>
            </a:r>
            <a:r>
              <a:rPr lang="en-US" altLang="ja-JP" dirty="0"/>
              <a:t>Phys. Rev. </a:t>
            </a:r>
            <a:r>
              <a:rPr lang="en-US" altLang="ja-JP" dirty="0" err="1"/>
              <a:t>Lett</a:t>
            </a:r>
            <a:r>
              <a:rPr lang="en-US" altLang="ja-JP" dirty="0"/>
              <a:t>. 97 (2006) 082003 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         </a:t>
            </a:r>
            <a:r>
              <a:rPr lang="en-US" altLang="ja-JP" dirty="0" smtClean="0"/>
              <a:t>              K</a:t>
            </a:r>
            <a:r>
              <a:rPr lang="en-US" altLang="ja-JP" dirty="0"/>
              <a:t>. Hicks </a:t>
            </a:r>
            <a:r>
              <a:rPr lang="en-US" altLang="ja-JP" i="1" dirty="0"/>
              <a:t>et al. </a:t>
            </a:r>
            <a:r>
              <a:rPr lang="en-US" altLang="ja-JP" dirty="0"/>
              <a:t>Phys. Rev. C 76 (2007) 042201(R)</a:t>
            </a:r>
            <a:r>
              <a:rPr lang="en-US" altLang="ja-JP" i="1" dirty="0"/>
              <a:t> </a:t>
            </a:r>
            <a:endParaRPr lang="en-US" altLang="ja-JP" dirty="0"/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</a:t>
            </a:r>
            <a:r>
              <a:rPr lang="en-US" altLang="ja-JP" dirty="0" smtClean="0">
                <a:latin typeface="Symbol" pitchFamily="18" charset="2"/>
              </a:rPr>
              <a:t>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-</a:t>
            </a:r>
            <a:r>
              <a:rPr lang="en-US" altLang="ja-JP" dirty="0"/>
              <a:t>(1385)          </a:t>
            </a:r>
            <a:r>
              <a:rPr lang="en-US" altLang="ja-JP" dirty="0" smtClean="0"/>
              <a:t> </a:t>
            </a:r>
            <a:r>
              <a:rPr lang="en-US" altLang="ja-JP" dirty="0"/>
              <a:t>K. Hicks </a:t>
            </a:r>
            <a:r>
              <a:rPr lang="en-US" altLang="ja-JP" i="1" dirty="0"/>
              <a:t>et al. </a:t>
            </a:r>
            <a:r>
              <a:rPr lang="en-US" altLang="ja-JP" dirty="0"/>
              <a:t>Phys. Rev. </a:t>
            </a:r>
            <a:r>
              <a:rPr lang="en-US" altLang="ja-JP" dirty="0" err="1"/>
              <a:t>Lett</a:t>
            </a:r>
            <a:r>
              <a:rPr lang="en-US" altLang="ja-JP" dirty="0"/>
              <a:t>. 102 (2009) 012501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 </a:t>
            </a:r>
            <a:r>
              <a:rPr lang="en-US" altLang="ja-JP" dirty="0" smtClean="0">
                <a:latin typeface="Symbol" pitchFamily="18" charset="2"/>
              </a:rPr>
              <a:t>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(1405), 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>
                <a:latin typeface="Symbol" pitchFamily="18" charset="2"/>
              </a:rPr>
              <a:t>0</a:t>
            </a:r>
            <a:r>
              <a:rPr lang="en-US" altLang="ja-JP" dirty="0"/>
              <a:t>(1385) </a:t>
            </a:r>
            <a:r>
              <a:rPr lang="en-US" altLang="ja-JP" dirty="0" smtClean="0"/>
              <a:t>  M</a:t>
            </a:r>
            <a:r>
              <a:rPr lang="en-US" altLang="ja-JP" dirty="0"/>
              <a:t>. </a:t>
            </a:r>
            <a:r>
              <a:rPr lang="en-US" altLang="ja-JP" dirty="0" err="1"/>
              <a:t>Niiyama</a:t>
            </a:r>
            <a:r>
              <a:rPr lang="en-US" altLang="ja-JP" dirty="0"/>
              <a:t> </a:t>
            </a:r>
            <a:r>
              <a:rPr lang="en-US" altLang="ja-JP" i="1" dirty="0"/>
              <a:t>et </a:t>
            </a:r>
            <a:r>
              <a:rPr lang="en-US" altLang="ja-JP" i="1" dirty="0" smtClean="0"/>
              <a:t>al</a:t>
            </a:r>
            <a:r>
              <a:rPr lang="en-US" altLang="ja-JP" dirty="0"/>
              <a:t>. </a:t>
            </a:r>
            <a:r>
              <a:rPr lang="en-US" altLang="ja-JP" dirty="0" err="1" smtClean="0"/>
              <a:t>Phys.Rev</a:t>
            </a:r>
            <a:r>
              <a:rPr lang="en-US" altLang="ja-JP" dirty="0"/>
              <a:t>. C </a:t>
            </a:r>
            <a:r>
              <a:rPr lang="en-US" altLang="ja-JP" sz="1600" dirty="0" smtClean="0"/>
              <a:t>78(2008)035202</a:t>
            </a:r>
            <a:endParaRPr lang="en-US" altLang="ja-JP" sz="1600" dirty="0"/>
          </a:p>
          <a:p>
            <a:pPr algn="l">
              <a:defRPr/>
            </a:pPr>
            <a:r>
              <a:rPr lang="en-US" altLang="ja-JP" dirty="0"/>
              <a:t>     </a:t>
            </a:r>
            <a:r>
              <a:rPr lang="en-US" altLang="ja-JP" dirty="0" smtClean="0"/>
              <a:t>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(1520)     </a:t>
            </a:r>
            <a:r>
              <a:rPr lang="en-US" altLang="ja-JP" dirty="0" smtClean="0"/>
              <a:t>  N</a:t>
            </a:r>
            <a:r>
              <a:rPr lang="en-US" altLang="ja-JP" dirty="0"/>
              <a:t>. </a:t>
            </a:r>
            <a:r>
              <a:rPr lang="en-US" altLang="ja-JP" dirty="0" err="1"/>
              <a:t>Muramatsu</a:t>
            </a:r>
            <a:r>
              <a:rPr lang="en-US" altLang="ja-JP" dirty="0"/>
              <a:t> </a:t>
            </a:r>
            <a:r>
              <a:rPr lang="en-US" altLang="ja-JP" i="1" dirty="0"/>
              <a:t>et al. </a:t>
            </a:r>
            <a:r>
              <a:rPr lang="en-US" altLang="ja-JP" dirty="0"/>
              <a:t>Phys. Rev. </a:t>
            </a:r>
            <a:r>
              <a:rPr lang="en-US" altLang="ja-JP" dirty="0" err="1"/>
              <a:t>Lett</a:t>
            </a:r>
            <a:r>
              <a:rPr lang="en-US" altLang="ja-JP" dirty="0"/>
              <a:t>. </a:t>
            </a:r>
            <a:r>
              <a:rPr lang="en-US" altLang="ja-JP" sz="1600" dirty="0" smtClean="0"/>
              <a:t>103</a:t>
            </a:r>
            <a:r>
              <a:rPr lang="en-US" altLang="ja-JP" dirty="0" smtClean="0"/>
              <a:t>(2009</a:t>
            </a:r>
            <a:r>
              <a:rPr lang="en-US" altLang="ja-JP" dirty="0"/>
              <a:t>) </a:t>
            </a:r>
            <a:r>
              <a:rPr lang="en-US" altLang="ja-JP" sz="1600" dirty="0"/>
              <a:t>012001</a:t>
            </a:r>
          </a:p>
          <a:p>
            <a:pPr algn="l">
              <a:defRPr/>
            </a:pPr>
            <a:r>
              <a:rPr lang="en-US" altLang="ja-JP" dirty="0"/>
              <a:t>     </a:t>
            </a:r>
            <a:r>
              <a:rPr lang="en-US" altLang="ja-JP" dirty="0" smtClean="0"/>
              <a:t>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(1520)         </a:t>
            </a:r>
            <a:r>
              <a:rPr lang="en-US" altLang="ja-JP" dirty="0" smtClean="0"/>
              <a:t>  </a:t>
            </a:r>
            <a:r>
              <a:rPr lang="en-US" altLang="ja-JP" dirty="0"/>
              <a:t>H. </a:t>
            </a:r>
            <a:r>
              <a:rPr lang="en-US" altLang="ja-JP" dirty="0" err="1"/>
              <a:t>Kohri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  Phys. Rev. </a:t>
            </a:r>
            <a:r>
              <a:rPr lang="en-US" altLang="ja-JP" dirty="0" err="1"/>
              <a:t>Lett</a:t>
            </a:r>
            <a:r>
              <a:rPr lang="en-US" altLang="ja-JP" dirty="0"/>
              <a:t>. 104 (2010) </a:t>
            </a:r>
            <a:r>
              <a:rPr lang="en-US" altLang="ja-JP" dirty="0" smtClean="0"/>
              <a:t>172001</a:t>
            </a:r>
          </a:p>
          <a:p>
            <a:pPr>
              <a:defRPr/>
            </a:pPr>
            <a:r>
              <a:rPr lang="en-US" altLang="ja-JP" dirty="0" smtClean="0"/>
              <a:t>    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-&gt; K</a:t>
            </a:r>
            <a:r>
              <a:rPr lang="en-US" altLang="ja-JP" baseline="30000" dirty="0" smtClean="0"/>
              <a:t>+</a:t>
            </a:r>
            <a:r>
              <a:rPr lang="en-US" altLang="ja-JP" dirty="0" smtClean="0">
                <a:latin typeface="Symbol" pitchFamily="18" charset="2"/>
              </a:rPr>
              <a:t>L</a:t>
            </a:r>
            <a:r>
              <a:rPr lang="en-US" altLang="ja-JP" dirty="0" smtClean="0"/>
              <a:t>(1520). </a:t>
            </a:r>
            <a:r>
              <a:rPr lang="en-US" altLang="ja-JP" dirty="0" err="1" smtClean="0">
                <a:latin typeface="Symbol" pitchFamily="18" charset="2"/>
              </a:rPr>
              <a:t>f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    S.Y. </a:t>
            </a:r>
            <a:r>
              <a:rPr lang="en-US" altLang="ja-JP" dirty="0" err="1" smtClean="0"/>
              <a:t>Ryu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et al</a:t>
            </a:r>
            <a:r>
              <a:rPr lang="en-US" altLang="ja-JP" dirty="0" smtClean="0"/>
              <a:t>.  Phys. Rev. </a:t>
            </a:r>
            <a:r>
              <a:rPr lang="en-US" altLang="ja-JP" dirty="0" err="1" smtClean="0"/>
              <a:t>Lett</a:t>
            </a:r>
            <a:r>
              <a:rPr lang="en-US" altLang="ja-JP" dirty="0" smtClean="0"/>
              <a:t>.  116(2016)</a:t>
            </a:r>
            <a:r>
              <a:rPr lang="en-US" altLang="ja-JP" sz="1600" dirty="0" smtClean="0"/>
              <a:t>232001</a:t>
            </a:r>
          </a:p>
          <a:p>
            <a:pPr>
              <a:defRPr/>
            </a:pPr>
            <a:r>
              <a:rPr lang="en-US" altLang="ja-JP" dirty="0" smtClean="0"/>
              <a:t> </a:t>
            </a:r>
            <a:r>
              <a:rPr lang="ja-JP" altLang="en-US" dirty="0" smtClean="0"/>
              <a:t>　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 smtClean="0"/>
              <a:t>-&gt; K</a:t>
            </a:r>
            <a:r>
              <a:rPr lang="en-US" altLang="ja-JP" baseline="30000" dirty="0" smtClean="0"/>
              <a:t>*0</a:t>
            </a:r>
            <a:r>
              <a:rPr lang="en-US" altLang="ja-JP" dirty="0" smtClean="0">
                <a:latin typeface="Symbol" pitchFamily="18" charset="2"/>
              </a:rPr>
              <a:t>S</a:t>
            </a:r>
            <a:r>
              <a:rPr lang="en-US" altLang="ja-JP" baseline="30000" dirty="0" smtClean="0"/>
              <a:t>+</a:t>
            </a:r>
            <a:r>
              <a:rPr lang="en-US" altLang="ja-JP" dirty="0" smtClean="0"/>
              <a:t>                   S.H. Hwang </a:t>
            </a:r>
            <a:r>
              <a:rPr lang="en-US" altLang="ja-JP" i="1" dirty="0" smtClean="0"/>
              <a:t>et al. </a:t>
            </a:r>
            <a:r>
              <a:rPr lang="en-US" altLang="ja-JP" dirty="0" smtClean="0"/>
              <a:t>Phys. Rev. </a:t>
            </a:r>
            <a:r>
              <a:rPr lang="en-US" altLang="ja-JP" dirty="0" err="1" smtClean="0"/>
              <a:t>Lett</a:t>
            </a:r>
            <a:r>
              <a:rPr lang="en-US" altLang="ja-JP" dirty="0" smtClean="0"/>
              <a:t>. 108(2012)</a:t>
            </a:r>
            <a:r>
              <a:rPr lang="en-US" altLang="ja-JP" sz="1600" dirty="0" smtClean="0"/>
              <a:t>092001</a:t>
            </a:r>
            <a:r>
              <a:rPr lang="en-US" altLang="ja-JP" dirty="0" smtClean="0"/>
              <a:t>       </a:t>
            </a:r>
            <a:endParaRPr lang="en-US" altLang="ja-JP" dirty="0"/>
          </a:p>
          <a:p>
            <a:pPr marL="342900" indent="-342900"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(C) </a:t>
            </a:r>
            <a:r>
              <a:rPr lang="en-US" altLang="ja-JP" sz="2400" b="1" dirty="0" err="1">
                <a:solidFill>
                  <a:schemeClr val="tx2"/>
                </a:solidFill>
              </a:rPr>
              <a:t>Pseudoscaler</a:t>
            </a:r>
            <a:r>
              <a:rPr lang="en-US" altLang="ja-JP" sz="2400" b="1" dirty="0">
                <a:solidFill>
                  <a:schemeClr val="tx2"/>
                </a:solidFill>
              </a:rPr>
              <a:t>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meson</a:t>
            </a:r>
            <a:endParaRPr lang="en-US" altLang="ja-JP" sz="2400" b="1" dirty="0">
              <a:solidFill>
                <a:schemeClr val="tx2"/>
              </a:solidFill>
            </a:endParaRPr>
          </a:p>
          <a:p>
            <a:pPr marL="342900" indent="-342900" algn="l">
              <a:defRPr/>
            </a:pPr>
            <a:r>
              <a:rPr lang="en-US" altLang="ja-JP" sz="1800" dirty="0"/>
              <a:t>   </a:t>
            </a:r>
            <a:r>
              <a:rPr lang="en-US" altLang="ja-JP" sz="1800" dirty="0" smtClean="0"/>
              <a:t>                                     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p</a:t>
            </a:r>
            <a:r>
              <a:rPr lang="en-US" altLang="ja-JP" dirty="0"/>
              <a:t> -&gt; </a:t>
            </a:r>
            <a:r>
              <a:rPr lang="en-US" altLang="ja-JP" dirty="0">
                <a:latin typeface="Symbol" pitchFamily="18" charset="2"/>
              </a:rPr>
              <a:t>p</a:t>
            </a:r>
            <a:r>
              <a:rPr lang="en-US" altLang="ja-JP" baseline="30000" dirty="0"/>
              <a:t>0</a:t>
            </a:r>
            <a:r>
              <a:rPr lang="en-US" altLang="ja-JP" dirty="0"/>
              <a:t>p               </a:t>
            </a:r>
            <a:r>
              <a:rPr lang="en-US" altLang="ja-JP" dirty="0" smtClean="0"/>
              <a:t>       M</a:t>
            </a:r>
            <a:r>
              <a:rPr lang="en-US" altLang="ja-JP" dirty="0"/>
              <a:t>. </a:t>
            </a:r>
            <a:r>
              <a:rPr lang="en-US" altLang="ja-JP" dirty="0" err="1"/>
              <a:t>Sumihama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 Phys. </a:t>
            </a:r>
            <a:r>
              <a:rPr lang="en-US" altLang="ja-JP" dirty="0" err="1"/>
              <a:t>Lett</a:t>
            </a:r>
            <a:r>
              <a:rPr lang="en-US" altLang="ja-JP" dirty="0"/>
              <a:t> B 657 (2007) 32</a:t>
            </a:r>
          </a:p>
          <a:p>
            <a:pPr marL="342900" indent="-342900" algn="l">
              <a:defRPr/>
            </a:pPr>
            <a:r>
              <a:rPr lang="en-US" altLang="ja-JP" dirty="0"/>
              <a:t>      </a:t>
            </a:r>
            <a:r>
              <a:rPr lang="en-US" altLang="ja-JP" dirty="0" smtClean="0"/>
              <a:t>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</a:t>
            </a:r>
            <a:r>
              <a:rPr lang="en-US" altLang="ja-JP" dirty="0">
                <a:latin typeface="Symbol" pitchFamily="18" charset="2"/>
              </a:rPr>
              <a:t>h</a:t>
            </a:r>
            <a:r>
              <a:rPr lang="en-US" altLang="ja-JP" dirty="0"/>
              <a:t>p                    </a:t>
            </a:r>
            <a:r>
              <a:rPr lang="en-US" altLang="ja-JP" dirty="0" smtClean="0"/>
              <a:t>   </a:t>
            </a:r>
            <a:r>
              <a:rPr lang="en-US" altLang="ja-JP" dirty="0"/>
              <a:t>M. </a:t>
            </a:r>
            <a:r>
              <a:rPr lang="en-US" altLang="ja-JP" dirty="0" err="1"/>
              <a:t>Sumihama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Phys. Rev. C </a:t>
            </a:r>
            <a:r>
              <a:rPr lang="en-US" altLang="ja-JP" dirty="0" smtClean="0"/>
              <a:t>80(2009</a:t>
            </a:r>
            <a:r>
              <a:rPr lang="en-US" altLang="ja-JP" dirty="0"/>
              <a:t>) </a:t>
            </a:r>
            <a:r>
              <a:rPr lang="en-US" altLang="ja-JP" sz="1600" dirty="0"/>
              <a:t>052201(R</a:t>
            </a:r>
            <a:r>
              <a:rPr lang="en-US" altLang="ja-JP" sz="1600" dirty="0" smtClean="0"/>
              <a:t>)</a:t>
            </a:r>
          </a:p>
          <a:p>
            <a:pPr marL="342900" indent="-342900">
              <a:defRPr/>
            </a:pPr>
            <a:r>
              <a:rPr lang="en-US" altLang="ja-JP" dirty="0" smtClean="0">
                <a:latin typeface="Symbol" pitchFamily="18" charset="2"/>
              </a:rPr>
              <a:t> 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-&gt; </a:t>
            </a:r>
            <a:r>
              <a:rPr lang="en-US" altLang="ja-JP" dirty="0" smtClean="0">
                <a:latin typeface="Symbol" pitchFamily="18" charset="2"/>
              </a:rPr>
              <a:t>w, h</a:t>
            </a:r>
            <a:r>
              <a:rPr lang="en-US" altLang="ja-JP" dirty="0" smtClean="0"/>
              <a:t>’                   Y. </a:t>
            </a:r>
            <a:r>
              <a:rPr lang="en-US" altLang="ja-JP" dirty="0" err="1" smtClean="0"/>
              <a:t>Morino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et al</a:t>
            </a:r>
            <a:r>
              <a:rPr lang="en-US" altLang="ja-JP" dirty="0" smtClean="0"/>
              <a:t>.  </a:t>
            </a:r>
            <a:r>
              <a:rPr lang="en-US" altLang="ja-JP" dirty="0" err="1" smtClean="0"/>
              <a:t>Prog</a:t>
            </a:r>
            <a:r>
              <a:rPr lang="en-US" altLang="ja-JP" dirty="0" smtClean="0"/>
              <a:t>. </a:t>
            </a:r>
            <a:r>
              <a:rPr lang="en-US" altLang="ja-JP" dirty="0" err="1" smtClean="0"/>
              <a:t>Theor</a:t>
            </a:r>
            <a:r>
              <a:rPr lang="en-US" altLang="ja-JP" dirty="0" smtClean="0"/>
              <a:t>. Exp. Phys</a:t>
            </a:r>
            <a:r>
              <a:rPr lang="en-US" altLang="ja-JP" sz="1600" dirty="0" smtClean="0"/>
              <a:t>.(2015)013D01</a:t>
            </a:r>
            <a:endParaRPr lang="en-US" altLang="ja-JP" sz="1600" dirty="0"/>
          </a:p>
          <a:p>
            <a:pPr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(D)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Exotic state</a:t>
            </a:r>
            <a:r>
              <a:rPr lang="en-US" altLang="ja-JP" sz="1800" dirty="0" smtClean="0"/>
              <a:t>   </a:t>
            </a:r>
            <a:r>
              <a:rPr lang="en-US" altLang="ja-JP" dirty="0" err="1" smtClean="0"/>
              <a:t>Pentaquark</a:t>
            </a:r>
            <a:r>
              <a:rPr lang="en-US" altLang="ja-JP" dirty="0" smtClean="0"/>
              <a:t> </a:t>
            </a:r>
            <a:r>
              <a:rPr lang="en-US" altLang="ja-JP" dirty="0"/>
              <a:t>search       </a:t>
            </a:r>
            <a:r>
              <a:rPr lang="en-US" altLang="ja-JP" dirty="0" smtClean="0"/>
              <a:t> </a:t>
            </a:r>
            <a:r>
              <a:rPr lang="en-US" altLang="ja-JP" dirty="0"/>
              <a:t>T. Nakano </a:t>
            </a:r>
            <a:r>
              <a:rPr lang="en-US" altLang="ja-JP" i="1" dirty="0"/>
              <a:t>et al</a:t>
            </a:r>
            <a:r>
              <a:rPr lang="en-US" altLang="ja-JP" dirty="0"/>
              <a:t>. Phys. Rev. </a:t>
            </a:r>
            <a:r>
              <a:rPr lang="en-US" altLang="ja-JP" dirty="0" err="1"/>
              <a:t>Lett</a:t>
            </a:r>
            <a:r>
              <a:rPr lang="en-US" altLang="ja-JP" dirty="0"/>
              <a:t>. 91 (2003) 012002</a:t>
            </a:r>
          </a:p>
          <a:p>
            <a:pPr algn="l">
              <a:defRPr/>
            </a:pPr>
            <a:r>
              <a:rPr lang="en-US" altLang="ja-JP" dirty="0"/>
              <a:t>     </a:t>
            </a:r>
            <a:r>
              <a:rPr lang="en-US" altLang="ja-JP" dirty="0" smtClean="0"/>
              <a:t>                                   </a:t>
            </a:r>
            <a:r>
              <a:rPr lang="en-US" altLang="ja-JP" dirty="0" err="1"/>
              <a:t>Pentaquark</a:t>
            </a:r>
            <a:r>
              <a:rPr lang="en-US" altLang="ja-JP" dirty="0"/>
              <a:t> search       </a:t>
            </a:r>
            <a:r>
              <a:rPr lang="en-US" altLang="ja-JP" dirty="0" smtClean="0"/>
              <a:t> </a:t>
            </a:r>
            <a:r>
              <a:rPr lang="en-US" altLang="ja-JP" dirty="0"/>
              <a:t>T. Nakano </a:t>
            </a:r>
            <a:r>
              <a:rPr lang="en-US" altLang="ja-JP" i="1" dirty="0"/>
              <a:t>et al</a:t>
            </a:r>
            <a:r>
              <a:rPr lang="en-US" altLang="ja-JP" dirty="0"/>
              <a:t>. Phys. Rev. C 79 (2009) 025210</a:t>
            </a:r>
          </a:p>
          <a:p>
            <a:pPr algn="l">
              <a:defRPr/>
            </a:pPr>
            <a:r>
              <a:rPr lang="en-US" altLang="ja-JP" dirty="0"/>
              <a:t>  </a:t>
            </a:r>
            <a:r>
              <a:rPr lang="en-US" altLang="ja-JP" dirty="0" smtClean="0"/>
              <a:t>                                      K</a:t>
            </a:r>
            <a:r>
              <a:rPr lang="en-US" altLang="ja-JP" baseline="30000" dirty="0" smtClean="0"/>
              <a:t>- </a:t>
            </a:r>
            <a:r>
              <a:rPr lang="en-US" altLang="ja-JP" dirty="0" smtClean="0"/>
              <a:t>pp  search                   A.O. </a:t>
            </a:r>
            <a:r>
              <a:rPr lang="en-US" altLang="ja-JP" dirty="0" err="1" smtClean="0"/>
              <a:t>Tokiyasu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et al</a:t>
            </a:r>
            <a:r>
              <a:rPr lang="en-US" altLang="ja-JP" dirty="0" smtClean="0"/>
              <a:t>. Phys. </a:t>
            </a:r>
            <a:r>
              <a:rPr lang="en-US" altLang="ja-JP" dirty="0" err="1" smtClean="0"/>
              <a:t>Lett</a:t>
            </a:r>
            <a:r>
              <a:rPr lang="en-US" altLang="ja-JP" dirty="0" smtClean="0"/>
              <a:t>. B 728 (2014) 616</a:t>
            </a:r>
            <a:endParaRPr lang="en-US" altLang="ja-JP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txBody>
          <a:bodyPr>
            <a:noAutofit/>
          </a:bodyPr>
          <a:lstStyle/>
          <a:p>
            <a:r>
              <a:rPr lang="en-US" altLang="ja-JP" sz="3200" b="1" dirty="0" smtClean="0"/>
              <a:t>LEPS Physics Publications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0" y="404664"/>
            <a:ext cx="9144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(A) </a:t>
            </a:r>
            <a:r>
              <a:rPr lang="en-US" altLang="ja-JP" sz="2400" b="1" dirty="0">
                <a:solidFill>
                  <a:schemeClr val="tx2"/>
                </a:solidFill>
                <a:latin typeface="Symbol" pitchFamily="18" charset="2"/>
              </a:rPr>
              <a:t>f</a:t>
            </a:r>
            <a:r>
              <a:rPr lang="en-US" altLang="ja-JP" sz="2400" b="1" dirty="0">
                <a:solidFill>
                  <a:schemeClr val="tx2"/>
                </a:solidFill>
              </a:rPr>
              <a:t>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meson</a:t>
            </a:r>
            <a:r>
              <a:rPr lang="en-US" altLang="ja-JP" dirty="0" smtClean="0">
                <a:latin typeface="Symbol" pitchFamily="18" charset="2"/>
              </a:rPr>
              <a:t>          g</a:t>
            </a:r>
            <a:r>
              <a:rPr lang="en-US" altLang="ja-JP" dirty="0" smtClean="0"/>
              <a:t> </a:t>
            </a:r>
            <a:r>
              <a:rPr lang="en-US" altLang="ja-JP" dirty="0"/>
              <a:t>Li, C, Al, Cu   </a:t>
            </a:r>
            <a:r>
              <a:rPr lang="en-US" altLang="ja-JP" dirty="0" smtClean="0"/>
              <a:t>               T</a:t>
            </a:r>
            <a:r>
              <a:rPr lang="en-US" altLang="ja-JP" dirty="0"/>
              <a:t>. Ishikawa </a:t>
            </a:r>
            <a:r>
              <a:rPr lang="en-US" altLang="ja-JP" i="1" dirty="0"/>
              <a:t>et al</a:t>
            </a:r>
            <a:r>
              <a:rPr lang="en-US" altLang="ja-JP" dirty="0"/>
              <a:t>.  Phys. </a:t>
            </a:r>
            <a:r>
              <a:rPr lang="en-US" altLang="ja-JP" dirty="0" err="1"/>
              <a:t>Lett</a:t>
            </a:r>
            <a:r>
              <a:rPr lang="en-US" altLang="ja-JP" dirty="0"/>
              <a:t>. B 608 (2005) 215 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 </a:t>
            </a:r>
            <a:r>
              <a:rPr lang="en-US" altLang="ja-JP" dirty="0" smtClean="0">
                <a:latin typeface="Symbol" pitchFamily="18" charset="2"/>
              </a:rPr>
              <a:t>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>
                <a:latin typeface="+mj-lt"/>
              </a:rPr>
              <a:t>p</a:t>
            </a:r>
            <a:r>
              <a:rPr lang="en-US" altLang="ja-JP" dirty="0" smtClean="0">
                <a:latin typeface="Symbol" pitchFamily="18" charset="2"/>
              </a:rPr>
              <a:t> </a:t>
            </a:r>
            <a:r>
              <a:rPr lang="en-US" altLang="ja-JP" dirty="0">
                <a:latin typeface="Symbol" pitchFamily="18" charset="2"/>
              </a:rPr>
              <a:t>-&gt; </a:t>
            </a:r>
            <a:r>
              <a:rPr lang="en-US" altLang="ja-JP" dirty="0" err="1">
                <a:latin typeface="Symbol" pitchFamily="18" charset="2"/>
              </a:rPr>
              <a:t>f</a:t>
            </a:r>
            <a:r>
              <a:rPr lang="en-US" altLang="ja-JP" dirty="0" err="1">
                <a:latin typeface="+mj-lt"/>
              </a:rPr>
              <a:t>p</a:t>
            </a:r>
            <a:r>
              <a:rPr lang="en-US" altLang="ja-JP" dirty="0"/>
              <a:t>       </a:t>
            </a:r>
            <a:r>
              <a:rPr lang="en-US" altLang="ja-JP" dirty="0" smtClean="0"/>
              <a:t>               T</a:t>
            </a:r>
            <a:r>
              <a:rPr lang="en-US" altLang="ja-JP" dirty="0"/>
              <a:t>. </a:t>
            </a:r>
            <a:r>
              <a:rPr lang="en-US" altLang="ja-JP" dirty="0" err="1"/>
              <a:t>Mibe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 Phys. Rev. </a:t>
            </a:r>
            <a:r>
              <a:rPr lang="en-US" altLang="ja-JP" dirty="0" err="1"/>
              <a:t>Lett</a:t>
            </a:r>
            <a:r>
              <a:rPr lang="en-US" altLang="ja-JP" dirty="0"/>
              <a:t>.  95 (2005) 182001 </a:t>
            </a:r>
          </a:p>
          <a:p>
            <a:pPr algn="l">
              <a:buFont typeface="Symbol" pitchFamily="18" charset="2"/>
              <a:buChar char=" "/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d</a:t>
            </a:r>
            <a:r>
              <a:rPr lang="en-US" altLang="ja-JP" dirty="0" smtClean="0"/>
              <a:t> </a:t>
            </a:r>
            <a:r>
              <a:rPr lang="en-US" altLang="ja-JP" dirty="0"/>
              <a:t>-&gt; </a:t>
            </a:r>
            <a:r>
              <a:rPr lang="en-US" altLang="ja-JP" dirty="0" err="1">
                <a:latin typeface="Symbol" pitchFamily="18" charset="2"/>
              </a:rPr>
              <a:t>f</a:t>
            </a:r>
            <a:r>
              <a:rPr lang="en-US" altLang="ja-JP" dirty="0" err="1"/>
              <a:t>d</a:t>
            </a:r>
            <a:r>
              <a:rPr lang="en-US" altLang="ja-JP" dirty="0"/>
              <a:t>       </a:t>
            </a:r>
            <a:r>
              <a:rPr lang="en-US" altLang="ja-JP" dirty="0" smtClean="0"/>
              <a:t>                 W.C</a:t>
            </a:r>
            <a:r>
              <a:rPr lang="en-US" altLang="ja-JP" dirty="0"/>
              <a:t>. Chang </a:t>
            </a:r>
            <a:r>
              <a:rPr lang="en-US" altLang="ja-JP" i="1" dirty="0"/>
              <a:t>et al</a:t>
            </a:r>
            <a:r>
              <a:rPr lang="en-US" altLang="ja-JP" dirty="0"/>
              <a:t>. Phys. </a:t>
            </a:r>
            <a:r>
              <a:rPr lang="en-US" altLang="ja-JP" dirty="0" err="1"/>
              <a:t>Lett</a:t>
            </a:r>
            <a:r>
              <a:rPr lang="en-US" altLang="ja-JP" dirty="0"/>
              <a:t>. B 658 (2008) 209</a:t>
            </a:r>
          </a:p>
          <a:p>
            <a:pPr algn="l">
              <a:buFont typeface="Symbol" pitchFamily="18" charset="2"/>
              <a:buChar char=" "/>
              <a:defRPr/>
            </a:pPr>
            <a:r>
              <a:rPr lang="en-US" altLang="ja-JP" dirty="0"/>
              <a:t>      </a:t>
            </a:r>
            <a:r>
              <a:rPr lang="en-US" altLang="ja-JP" dirty="0" smtClean="0"/>
              <a:t>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</a:t>
            </a:r>
            <a:r>
              <a:rPr lang="en-US" altLang="ja-JP" dirty="0"/>
              <a:t>-&gt; </a:t>
            </a:r>
            <a:r>
              <a:rPr lang="en-US" altLang="ja-JP" dirty="0">
                <a:latin typeface="Symbol" pitchFamily="18" charset="2"/>
              </a:rPr>
              <a:t>f</a:t>
            </a:r>
            <a:r>
              <a:rPr lang="en-US" altLang="ja-JP" dirty="0"/>
              <a:t>n        </a:t>
            </a:r>
            <a:r>
              <a:rPr lang="en-US" altLang="ja-JP" dirty="0" smtClean="0"/>
              <a:t>                 W.C</a:t>
            </a:r>
            <a:r>
              <a:rPr lang="en-US" altLang="ja-JP" dirty="0"/>
              <a:t>. Chang </a:t>
            </a:r>
            <a:r>
              <a:rPr lang="en-US" altLang="ja-JP" i="1" dirty="0"/>
              <a:t>et al</a:t>
            </a:r>
            <a:r>
              <a:rPr lang="en-US" altLang="ja-JP" dirty="0"/>
              <a:t>. Phys. </a:t>
            </a:r>
            <a:r>
              <a:rPr lang="en-US" altLang="ja-JP" dirty="0" err="1"/>
              <a:t>Lett</a:t>
            </a:r>
            <a:r>
              <a:rPr lang="en-US" altLang="ja-JP" dirty="0"/>
              <a:t>. B 684 (2010) </a:t>
            </a:r>
            <a:r>
              <a:rPr lang="en-US" altLang="ja-JP" dirty="0" smtClean="0"/>
              <a:t>6</a:t>
            </a:r>
          </a:p>
          <a:p>
            <a:pPr algn="l">
              <a:buFont typeface="Symbol" pitchFamily="18" charset="2"/>
              <a:buChar char=" "/>
              <a:defRPr/>
            </a:pPr>
            <a:r>
              <a:rPr lang="en-US" altLang="ja-JP" dirty="0" smtClean="0"/>
              <a:t>    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,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d</a:t>
            </a:r>
            <a:r>
              <a:rPr lang="en-US" altLang="ja-JP" dirty="0" smtClean="0"/>
              <a:t>                            W.C. Chang </a:t>
            </a:r>
            <a:r>
              <a:rPr lang="en-US" altLang="ja-JP" i="1" dirty="0" smtClean="0"/>
              <a:t>et al</a:t>
            </a:r>
            <a:r>
              <a:rPr lang="en-US" altLang="ja-JP" dirty="0" smtClean="0"/>
              <a:t>. Phys. Rev. C  82 (2010) 015205</a:t>
            </a:r>
            <a:endParaRPr lang="en-US" altLang="ja-JP" dirty="0"/>
          </a:p>
          <a:p>
            <a:pPr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(B)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Strangeness</a:t>
            </a:r>
            <a:r>
              <a:rPr lang="en-US" altLang="ja-JP" sz="2400" b="1" dirty="0">
                <a:solidFill>
                  <a:schemeClr val="tx2"/>
                </a:solidFill>
              </a:rPr>
              <a:t>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p</a:t>
            </a:r>
            <a:r>
              <a:rPr lang="en-US" altLang="ja-JP" dirty="0"/>
              <a:t> 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0</a:t>
            </a:r>
            <a:r>
              <a:rPr lang="en-US" altLang="ja-JP" dirty="0"/>
              <a:t> </a:t>
            </a:r>
            <a:r>
              <a:rPr lang="en-US" altLang="ja-JP" dirty="0" smtClean="0"/>
              <a:t>  R.G.T</a:t>
            </a:r>
            <a:r>
              <a:rPr lang="en-US" altLang="ja-JP" dirty="0"/>
              <a:t>. </a:t>
            </a:r>
            <a:r>
              <a:rPr lang="en-US" altLang="ja-JP" dirty="0" err="1"/>
              <a:t>Zegers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Phys. Rev. </a:t>
            </a:r>
            <a:r>
              <a:rPr lang="en-US" altLang="ja-JP" dirty="0" err="1"/>
              <a:t>Lett</a:t>
            </a:r>
            <a:r>
              <a:rPr lang="en-US" altLang="ja-JP" dirty="0"/>
              <a:t>. </a:t>
            </a:r>
            <a:r>
              <a:rPr lang="en-US" altLang="ja-JP" sz="1600" dirty="0" smtClean="0"/>
              <a:t>91</a:t>
            </a:r>
            <a:r>
              <a:rPr lang="en-US" altLang="ja-JP" dirty="0" smtClean="0"/>
              <a:t>(2003) </a:t>
            </a:r>
            <a:r>
              <a:rPr lang="en-US" altLang="ja-JP" sz="1600" dirty="0" smtClean="0"/>
              <a:t>092001</a:t>
            </a:r>
            <a:endParaRPr lang="en-US" altLang="ja-JP" sz="1600" dirty="0"/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,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p</a:t>
            </a:r>
            <a:r>
              <a:rPr lang="en-US" altLang="ja-JP" dirty="0"/>
              <a:t> 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0</a:t>
            </a:r>
            <a:r>
              <a:rPr lang="en-US" altLang="ja-JP" dirty="0"/>
              <a:t>   </a:t>
            </a:r>
            <a:r>
              <a:rPr lang="en-US" altLang="ja-JP" dirty="0" smtClean="0"/>
              <a:t>M</a:t>
            </a:r>
            <a:r>
              <a:rPr lang="en-US" altLang="ja-JP" dirty="0"/>
              <a:t>. </a:t>
            </a:r>
            <a:r>
              <a:rPr lang="en-US" altLang="ja-JP" dirty="0" err="1"/>
              <a:t>Sumihama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Phys. Rev. C </a:t>
            </a:r>
            <a:r>
              <a:rPr lang="en-US" altLang="ja-JP" dirty="0" smtClean="0"/>
              <a:t>73(2006</a:t>
            </a:r>
            <a:r>
              <a:rPr lang="en-US" altLang="ja-JP" dirty="0"/>
              <a:t>) 035214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-</a:t>
            </a:r>
            <a:r>
              <a:rPr lang="en-US" altLang="ja-JP" dirty="0"/>
              <a:t>               </a:t>
            </a:r>
            <a:r>
              <a:rPr lang="en-US" altLang="ja-JP" dirty="0" smtClean="0"/>
              <a:t>       H</a:t>
            </a:r>
            <a:r>
              <a:rPr lang="en-US" altLang="ja-JP" dirty="0"/>
              <a:t>. </a:t>
            </a:r>
            <a:r>
              <a:rPr lang="en-US" altLang="ja-JP" dirty="0" err="1"/>
              <a:t>Kohri</a:t>
            </a:r>
            <a:r>
              <a:rPr lang="en-US" altLang="ja-JP" dirty="0"/>
              <a:t> </a:t>
            </a:r>
            <a:r>
              <a:rPr lang="en-US" altLang="ja-JP" i="1" dirty="0"/>
              <a:t>et al. </a:t>
            </a:r>
            <a:r>
              <a:rPr lang="en-US" altLang="ja-JP" dirty="0"/>
              <a:t>Phys. Rev. </a:t>
            </a:r>
            <a:r>
              <a:rPr lang="en-US" altLang="ja-JP" dirty="0" err="1"/>
              <a:t>Lett</a:t>
            </a:r>
            <a:r>
              <a:rPr lang="en-US" altLang="ja-JP" dirty="0"/>
              <a:t>. 97 (2006) 082003 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         </a:t>
            </a:r>
            <a:r>
              <a:rPr lang="en-US" altLang="ja-JP" dirty="0" smtClean="0"/>
              <a:t>              K</a:t>
            </a:r>
            <a:r>
              <a:rPr lang="en-US" altLang="ja-JP" dirty="0"/>
              <a:t>. Hicks </a:t>
            </a:r>
            <a:r>
              <a:rPr lang="en-US" altLang="ja-JP" i="1" dirty="0"/>
              <a:t>et al. </a:t>
            </a:r>
            <a:r>
              <a:rPr lang="en-US" altLang="ja-JP" dirty="0"/>
              <a:t>Phys. Rev. C 76 (2007) 042201(R)</a:t>
            </a:r>
            <a:r>
              <a:rPr lang="en-US" altLang="ja-JP" i="1" dirty="0"/>
              <a:t> </a:t>
            </a:r>
            <a:endParaRPr lang="en-US" altLang="ja-JP" dirty="0"/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</a:t>
            </a:r>
            <a:r>
              <a:rPr lang="en-US" altLang="ja-JP" dirty="0" smtClean="0">
                <a:latin typeface="Symbol" pitchFamily="18" charset="2"/>
              </a:rPr>
              <a:t>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-</a:t>
            </a:r>
            <a:r>
              <a:rPr lang="en-US" altLang="ja-JP" dirty="0"/>
              <a:t>(1385)          </a:t>
            </a:r>
            <a:r>
              <a:rPr lang="en-US" altLang="ja-JP" dirty="0" smtClean="0"/>
              <a:t> </a:t>
            </a:r>
            <a:r>
              <a:rPr lang="en-US" altLang="ja-JP" dirty="0"/>
              <a:t>K. Hicks </a:t>
            </a:r>
            <a:r>
              <a:rPr lang="en-US" altLang="ja-JP" i="1" dirty="0"/>
              <a:t>et al. </a:t>
            </a:r>
            <a:r>
              <a:rPr lang="en-US" altLang="ja-JP" dirty="0"/>
              <a:t>Phys. Rev. </a:t>
            </a:r>
            <a:r>
              <a:rPr lang="en-US" altLang="ja-JP" dirty="0" err="1"/>
              <a:t>Lett</a:t>
            </a:r>
            <a:r>
              <a:rPr lang="en-US" altLang="ja-JP" dirty="0"/>
              <a:t>. 102 (2009) 012501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 </a:t>
            </a:r>
            <a:r>
              <a:rPr lang="en-US" altLang="ja-JP" dirty="0" smtClean="0">
                <a:latin typeface="Symbol" pitchFamily="18" charset="2"/>
              </a:rPr>
              <a:t>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(1405), 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>
                <a:latin typeface="Symbol" pitchFamily="18" charset="2"/>
              </a:rPr>
              <a:t>0</a:t>
            </a:r>
            <a:r>
              <a:rPr lang="en-US" altLang="ja-JP" dirty="0"/>
              <a:t>(1385) </a:t>
            </a:r>
            <a:r>
              <a:rPr lang="en-US" altLang="ja-JP" dirty="0" smtClean="0"/>
              <a:t>  M</a:t>
            </a:r>
            <a:r>
              <a:rPr lang="en-US" altLang="ja-JP" dirty="0"/>
              <a:t>. </a:t>
            </a:r>
            <a:r>
              <a:rPr lang="en-US" altLang="ja-JP" dirty="0" err="1"/>
              <a:t>Niiyama</a:t>
            </a:r>
            <a:r>
              <a:rPr lang="en-US" altLang="ja-JP" dirty="0"/>
              <a:t> </a:t>
            </a:r>
            <a:r>
              <a:rPr lang="en-US" altLang="ja-JP" i="1" dirty="0"/>
              <a:t>et </a:t>
            </a:r>
            <a:r>
              <a:rPr lang="en-US" altLang="ja-JP" i="1" dirty="0" smtClean="0"/>
              <a:t>al</a:t>
            </a:r>
            <a:r>
              <a:rPr lang="en-US" altLang="ja-JP" dirty="0"/>
              <a:t>. </a:t>
            </a:r>
            <a:r>
              <a:rPr lang="en-US" altLang="ja-JP" dirty="0" err="1" smtClean="0"/>
              <a:t>Phys.Rev</a:t>
            </a:r>
            <a:r>
              <a:rPr lang="en-US" altLang="ja-JP" dirty="0"/>
              <a:t>. C </a:t>
            </a:r>
            <a:r>
              <a:rPr lang="en-US" altLang="ja-JP" sz="1600" dirty="0" smtClean="0"/>
              <a:t>78(2008)035202</a:t>
            </a:r>
            <a:endParaRPr lang="en-US" altLang="ja-JP" sz="1600" dirty="0"/>
          </a:p>
          <a:p>
            <a:pPr algn="l">
              <a:defRPr/>
            </a:pPr>
            <a:r>
              <a:rPr lang="en-US" altLang="ja-JP" dirty="0"/>
              <a:t>     </a:t>
            </a:r>
            <a:r>
              <a:rPr lang="en-US" altLang="ja-JP" dirty="0" smtClean="0"/>
              <a:t>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(1520)     </a:t>
            </a:r>
            <a:r>
              <a:rPr lang="en-US" altLang="ja-JP" dirty="0" smtClean="0"/>
              <a:t>  N</a:t>
            </a:r>
            <a:r>
              <a:rPr lang="en-US" altLang="ja-JP" dirty="0"/>
              <a:t>. </a:t>
            </a:r>
            <a:r>
              <a:rPr lang="en-US" altLang="ja-JP" dirty="0" err="1"/>
              <a:t>Muramatsu</a:t>
            </a:r>
            <a:r>
              <a:rPr lang="en-US" altLang="ja-JP" dirty="0"/>
              <a:t> </a:t>
            </a:r>
            <a:r>
              <a:rPr lang="en-US" altLang="ja-JP" i="1" dirty="0"/>
              <a:t>et al. </a:t>
            </a:r>
            <a:r>
              <a:rPr lang="en-US" altLang="ja-JP" dirty="0"/>
              <a:t>Phys. Rev. </a:t>
            </a:r>
            <a:r>
              <a:rPr lang="en-US" altLang="ja-JP" dirty="0" err="1"/>
              <a:t>Lett</a:t>
            </a:r>
            <a:r>
              <a:rPr lang="en-US" altLang="ja-JP" dirty="0"/>
              <a:t>. </a:t>
            </a:r>
            <a:r>
              <a:rPr lang="en-US" altLang="ja-JP" sz="1600" dirty="0" smtClean="0"/>
              <a:t>103</a:t>
            </a:r>
            <a:r>
              <a:rPr lang="en-US" altLang="ja-JP" dirty="0" smtClean="0"/>
              <a:t>(2009</a:t>
            </a:r>
            <a:r>
              <a:rPr lang="en-US" altLang="ja-JP" dirty="0"/>
              <a:t>) </a:t>
            </a:r>
            <a:r>
              <a:rPr lang="en-US" altLang="ja-JP" sz="1600" dirty="0"/>
              <a:t>012001</a:t>
            </a:r>
          </a:p>
          <a:p>
            <a:pPr algn="l">
              <a:defRPr/>
            </a:pPr>
            <a:r>
              <a:rPr lang="en-US" altLang="ja-JP" dirty="0"/>
              <a:t>     </a:t>
            </a:r>
            <a:r>
              <a:rPr lang="en-US" altLang="ja-JP" dirty="0" smtClean="0"/>
              <a:t>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(1520)         </a:t>
            </a:r>
            <a:r>
              <a:rPr lang="en-US" altLang="ja-JP" dirty="0" smtClean="0"/>
              <a:t>  </a:t>
            </a:r>
            <a:r>
              <a:rPr lang="en-US" altLang="ja-JP" dirty="0"/>
              <a:t>H. </a:t>
            </a:r>
            <a:r>
              <a:rPr lang="en-US" altLang="ja-JP" dirty="0" err="1"/>
              <a:t>Kohri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  Phys. Rev. </a:t>
            </a:r>
            <a:r>
              <a:rPr lang="en-US" altLang="ja-JP" dirty="0" err="1"/>
              <a:t>Lett</a:t>
            </a:r>
            <a:r>
              <a:rPr lang="en-US" altLang="ja-JP" dirty="0"/>
              <a:t>. 104 (2010) </a:t>
            </a:r>
            <a:r>
              <a:rPr lang="en-US" altLang="ja-JP" dirty="0" smtClean="0"/>
              <a:t>172001</a:t>
            </a:r>
          </a:p>
          <a:p>
            <a:pPr>
              <a:defRPr/>
            </a:pPr>
            <a:r>
              <a:rPr lang="en-US" altLang="ja-JP" dirty="0" smtClean="0"/>
              <a:t>                                         </a:t>
            </a:r>
            <a:r>
              <a:rPr lang="en-US" altLang="ja-JP" b="1" dirty="0" err="1" smtClean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en-US" altLang="ja-JP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b="1" dirty="0" smtClean="0">
                <a:solidFill>
                  <a:srgbClr val="FF0000"/>
                </a:solidFill>
              </a:rPr>
              <a:t> -&gt; K</a:t>
            </a:r>
            <a:r>
              <a:rPr lang="en-US" altLang="ja-JP" b="1" baseline="30000" dirty="0" smtClean="0">
                <a:solidFill>
                  <a:srgbClr val="FF0000"/>
                </a:solidFill>
              </a:rPr>
              <a:t>+</a:t>
            </a:r>
            <a:r>
              <a:rPr lang="en-US" altLang="ja-JP" b="1" dirty="0" smtClean="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ja-JP" b="1" dirty="0" smtClean="0">
                <a:solidFill>
                  <a:srgbClr val="FF0000"/>
                </a:solidFill>
              </a:rPr>
              <a:t>(1520). </a:t>
            </a:r>
            <a:r>
              <a:rPr lang="en-US" altLang="ja-JP" b="1" dirty="0" err="1" smtClean="0">
                <a:solidFill>
                  <a:srgbClr val="FF0000"/>
                </a:solidFill>
                <a:latin typeface="Symbol" pitchFamily="18" charset="2"/>
              </a:rPr>
              <a:t>f</a:t>
            </a:r>
            <a:r>
              <a:rPr lang="en-US" altLang="ja-JP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b="1" dirty="0" smtClean="0">
                <a:solidFill>
                  <a:srgbClr val="FF0000"/>
                </a:solidFill>
              </a:rPr>
              <a:t>     S.Y. </a:t>
            </a:r>
            <a:r>
              <a:rPr lang="en-US" altLang="ja-JP" b="1" dirty="0" err="1" smtClean="0">
                <a:solidFill>
                  <a:srgbClr val="FF0000"/>
                </a:solidFill>
              </a:rPr>
              <a:t>Ryu</a:t>
            </a:r>
            <a:r>
              <a:rPr lang="en-US" altLang="ja-JP" b="1" dirty="0" smtClean="0">
                <a:solidFill>
                  <a:srgbClr val="FF0000"/>
                </a:solidFill>
              </a:rPr>
              <a:t> </a:t>
            </a:r>
            <a:r>
              <a:rPr lang="en-US" altLang="ja-JP" b="1" i="1" dirty="0" smtClean="0">
                <a:solidFill>
                  <a:srgbClr val="FF0000"/>
                </a:solidFill>
              </a:rPr>
              <a:t>et al</a:t>
            </a:r>
            <a:r>
              <a:rPr lang="en-US" altLang="ja-JP" b="1" dirty="0" smtClean="0">
                <a:solidFill>
                  <a:srgbClr val="FF0000"/>
                </a:solidFill>
              </a:rPr>
              <a:t>.  Phys. Rev. </a:t>
            </a:r>
            <a:r>
              <a:rPr lang="en-US" altLang="ja-JP" b="1" dirty="0" err="1" smtClean="0">
                <a:solidFill>
                  <a:srgbClr val="FF0000"/>
                </a:solidFill>
              </a:rPr>
              <a:t>Lett</a:t>
            </a:r>
            <a:r>
              <a:rPr lang="en-US" altLang="ja-JP" b="1" dirty="0" smtClean="0">
                <a:solidFill>
                  <a:srgbClr val="FF0000"/>
                </a:solidFill>
              </a:rPr>
              <a:t>.  116(2016)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232001</a:t>
            </a:r>
          </a:p>
          <a:p>
            <a:pPr>
              <a:defRPr/>
            </a:pPr>
            <a:r>
              <a:rPr lang="en-US" altLang="ja-JP" b="1" dirty="0" smtClean="0">
                <a:solidFill>
                  <a:srgbClr val="FF0000"/>
                </a:solidFill>
              </a:rPr>
              <a:t> </a:t>
            </a:r>
            <a:r>
              <a:rPr lang="ja-JP" altLang="en-US" b="1" dirty="0" smtClean="0">
                <a:solidFill>
                  <a:srgbClr val="FF0000"/>
                </a:solidFill>
              </a:rPr>
              <a:t>　                                      </a:t>
            </a:r>
            <a:r>
              <a:rPr lang="en-US" altLang="ja-JP" b="1" dirty="0" err="1" smtClean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en-US" altLang="ja-JP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b="1" dirty="0" smtClean="0">
                <a:solidFill>
                  <a:srgbClr val="FF0000"/>
                </a:solidFill>
              </a:rPr>
              <a:t> -&gt; K</a:t>
            </a:r>
            <a:r>
              <a:rPr lang="en-US" altLang="ja-JP" b="1" baseline="30000" dirty="0" smtClean="0">
                <a:solidFill>
                  <a:srgbClr val="FF0000"/>
                </a:solidFill>
              </a:rPr>
              <a:t>*0</a:t>
            </a:r>
            <a:r>
              <a:rPr lang="en-US" altLang="ja-JP" b="1" dirty="0" smtClean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b="1" baseline="30000" dirty="0" smtClean="0">
                <a:solidFill>
                  <a:srgbClr val="FF0000"/>
                </a:solidFill>
              </a:rPr>
              <a:t>+</a:t>
            </a:r>
            <a:r>
              <a:rPr lang="en-US" altLang="ja-JP" b="1" dirty="0" smtClean="0">
                <a:solidFill>
                  <a:srgbClr val="FF0000"/>
                </a:solidFill>
              </a:rPr>
              <a:t>                   S.H. Hwang </a:t>
            </a:r>
            <a:r>
              <a:rPr lang="en-US" altLang="ja-JP" b="1" i="1" dirty="0" smtClean="0">
                <a:solidFill>
                  <a:srgbClr val="FF0000"/>
                </a:solidFill>
              </a:rPr>
              <a:t>et al. </a:t>
            </a:r>
            <a:r>
              <a:rPr lang="en-US" altLang="ja-JP" b="1" dirty="0" smtClean="0">
                <a:solidFill>
                  <a:srgbClr val="FF0000"/>
                </a:solidFill>
              </a:rPr>
              <a:t>Phys. Rev. </a:t>
            </a:r>
            <a:r>
              <a:rPr lang="en-US" altLang="ja-JP" b="1" dirty="0" err="1" smtClean="0">
                <a:solidFill>
                  <a:srgbClr val="FF0000"/>
                </a:solidFill>
              </a:rPr>
              <a:t>Lett</a:t>
            </a:r>
            <a:r>
              <a:rPr lang="en-US" altLang="ja-JP" b="1" dirty="0" smtClean="0">
                <a:solidFill>
                  <a:srgbClr val="FF0000"/>
                </a:solidFill>
              </a:rPr>
              <a:t>. 108(2012)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092001</a:t>
            </a:r>
            <a:r>
              <a:rPr lang="en-US" altLang="ja-JP" b="1" dirty="0" smtClean="0">
                <a:solidFill>
                  <a:schemeClr val="accent2"/>
                </a:solidFill>
              </a:rPr>
              <a:t>       </a:t>
            </a:r>
            <a:endParaRPr lang="en-US" altLang="ja-JP" b="1" dirty="0">
              <a:solidFill>
                <a:schemeClr val="accent2"/>
              </a:solidFill>
            </a:endParaRPr>
          </a:p>
          <a:p>
            <a:pPr marL="342900" indent="-342900"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(C) </a:t>
            </a:r>
            <a:r>
              <a:rPr lang="en-US" altLang="ja-JP" sz="2400" b="1" dirty="0" err="1">
                <a:solidFill>
                  <a:schemeClr val="tx2"/>
                </a:solidFill>
              </a:rPr>
              <a:t>Pseudoscaler</a:t>
            </a:r>
            <a:r>
              <a:rPr lang="en-US" altLang="ja-JP" sz="2400" b="1" dirty="0">
                <a:solidFill>
                  <a:schemeClr val="tx2"/>
                </a:solidFill>
              </a:rPr>
              <a:t>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meson</a:t>
            </a:r>
            <a:endParaRPr lang="en-US" altLang="ja-JP" sz="2400" b="1" dirty="0">
              <a:solidFill>
                <a:schemeClr val="tx2"/>
              </a:solidFill>
            </a:endParaRPr>
          </a:p>
          <a:p>
            <a:pPr marL="342900" indent="-342900" algn="l">
              <a:defRPr/>
            </a:pPr>
            <a:r>
              <a:rPr lang="en-US" altLang="ja-JP" sz="1800" dirty="0"/>
              <a:t>   </a:t>
            </a:r>
            <a:r>
              <a:rPr lang="en-US" altLang="ja-JP" sz="1800" dirty="0" smtClean="0"/>
              <a:t>                                     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p</a:t>
            </a:r>
            <a:r>
              <a:rPr lang="en-US" altLang="ja-JP" dirty="0"/>
              <a:t> -&gt; </a:t>
            </a:r>
            <a:r>
              <a:rPr lang="en-US" altLang="ja-JP" dirty="0">
                <a:latin typeface="Symbol" pitchFamily="18" charset="2"/>
              </a:rPr>
              <a:t>p</a:t>
            </a:r>
            <a:r>
              <a:rPr lang="en-US" altLang="ja-JP" baseline="30000" dirty="0"/>
              <a:t>0</a:t>
            </a:r>
            <a:r>
              <a:rPr lang="en-US" altLang="ja-JP" dirty="0"/>
              <a:t>p               </a:t>
            </a:r>
            <a:r>
              <a:rPr lang="en-US" altLang="ja-JP" dirty="0" smtClean="0"/>
              <a:t>       M</a:t>
            </a:r>
            <a:r>
              <a:rPr lang="en-US" altLang="ja-JP" dirty="0"/>
              <a:t>. </a:t>
            </a:r>
            <a:r>
              <a:rPr lang="en-US" altLang="ja-JP" dirty="0" err="1"/>
              <a:t>Sumihama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 Phys. </a:t>
            </a:r>
            <a:r>
              <a:rPr lang="en-US" altLang="ja-JP" dirty="0" err="1"/>
              <a:t>Lett</a:t>
            </a:r>
            <a:r>
              <a:rPr lang="en-US" altLang="ja-JP" dirty="0"/>
              <a:t> B 657 (2007) 32</a:t>
            </a:r>
          </a:p>
          <a:p>
            <a:pPr marL="342900" indent="-342900" algn="l">
              <a:defRPr/>
            </a:pPr>
            <a:r>
              <a:rPr lang="en-US" altLang="ja-JP" dirty="0"/>
              <a:t>      </a:t>
            </a:r>
            <a:r>
              <a:rPr lang="en-US" altLang="ja-JP" dirty="0" smtClean="0"/>
              <a:t>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</a:t>
            </a:r>
            <a:r>
              <a:rPr lang="en-US" altLang="ja-JP" dirty="0">
                <a:latin typeface="Symbol" pitchFamily="18" charset="2"/>
              </a:rPr>
              <a:t>h</a:t>
            </a:r>
            <a:r>
              <a:rPr lang="en-US" altLang="ja-JP" dirty="0"/>
              <a:t>p                    </a:t>
            </a:r>
            <a:r>
              <a:rPr lang="en-US" altLang="ja-JP" dirty="0" smtClean="0"/>
              <a:t>   </a:t>
            </a:r>
            <a:r>
              <a:rPr lang="en-US" altLang="ja-JP" dirty="0"/>
              <a:t>M. </a:t>
            </a:r>
            <a:r>
              <a:rPr lang="en-US" altLang="ja-JP" dirty="0" err="1"/>
              <a:t>Sumihama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Phys. Rev. C </a:t>
            </a:r>
            <a:r>
              <a:rPr lang="en-US" altLang="ja-JP" dirty="0" smtClean="0"/>
              <a:t>80(2009</a:t>
            </a:r>
            <a:r>
              <a:rPr lang="en-US" altLang="ja-JP" dirty="0"/>
              <a:t>) </a:t>
            </a:r>
            <a:r>
              <a:rPr lang="en-US" altLang="ja-JP" sz="1600" dirty="0"/>
              <a:t>052201(R</a:t>
            </a:r>
            <a:r>
              <a:rPr lang="en-US" altLang="ja-JP" sz="1600" dirty="0" smtClean="0"/>
              <a:t>)</a:t>
            </a:r>
          </a:p>
          <a:p>
            <a:pPr marL="342900" indent="-342900">
              <a:defRPr/>
            </a:pPr>
            <a:r>
              <a:rPr lang="en-US" altLang="ja-JP" dirty="0" smtClean="0">
                <a:latin typeface="Symbol" pitchFamily="18" charset="2"/>
              </a:rPr>
              <a:t> 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-&gt; </a:t>
            </a:r>
            <a:r>
              <a:rPr lang="en-US" altLang="ja-JP" dirty="0" smtClean="0">
                <a:latin typeface="Symbol" pitchFamily="18" charset="2"/>
              </a:rPr>
              <a:t>w, h</a:t>
            </a:r>
            <a:r>
              <a:rPr lang="en-US" altLang="ja-JP" dirty="0" smtClean="0"/>
              <a:t>’                   Y. </a:t>
            </a:r>
            <a:r>
              <a:rPr lang="en-US" altLang="ja-JP" dirty="0" err="1" smtClean="0"/>
              <a:t>Morino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et al</a:t>
            </a:r>
            <a:r>
              <a:rPr lang="en-US" altLang="ja-JP" dirty="0" smtClean="0"/>
              <a:t>.  </a:t>
            </a:r>
            <a:r>
              <a:rPr lang="en-US" altLang="ja-JP" dirty="0" err="1" smtClean="0"/>
              <a:t>Prog</a:t>
            </a:r>
            <a:r>
              <a:rPr lang="en-US" altLang="ja-JP" dirty="0" smtClean="0"/>
              <a:t>. </a:t>
            </a:r>
            <a:r>
              <a:rPr lang="en-US" altLang="ja-JP" dirty="0" err="1" smtClean="0"/>
              <a:t>Theor</a:t>
            </a:r>
            <a:r>
              <a:rPr lang="en-US" altLang="ja-JP" dirty="0" smtClean="0"/>
              <a:t>. Exp. Phys</a:t>
            </a:r>
            <a:r>
              <a:rPr lang="en-US" altLang="ja-JP" sz="1600" dirty="0" smtClean="0"/>
              <a:t>.(2015)013D01</a:t>
            </a:r>
            <a:endParaRPr lang="en-US" altLang="ja-JP" sz="1600" dirty="0"/>
          </a:p>
          <a:p>
            <a:pPr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(D)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Exotic state</a:t>
            </a:r>
            <a:r>
              <a:rPr lang="en-US" altLang="ja-JP" sz="1800" dirty="0" smtClean="0"/>
              <a:t>   </a:t>
            </a:r>
            <a:r>
              <a:rPr lang="en-US" altLang="ja-JP" dirty="0" err="1" smtClean="0"/>
              <a:t>Pentaquark</a:t>
            </a:r>
            <a:r>
              <a:rPr lang="en-US" altLang="ja-JP" dirty="0" smtClean="0"/>
              <a:t> </a:t>
            </a:r>
            <a:r>
              <a:rPr lang="en-US" altLang="ja-JP" dirty="0"/>
              <a:t>search       </a:t>
            </a:r>
            <a:r>
              <a:rPr lang="en-US" altLang="ja-JP" dirty="0" smtClean="0"/>
              <a:t> </a:t>
            </a:r>
            <a:r>
              <a:rPr lang="en-US" altLang="ja-JP" dirty="0"/>
              <a:t>T. Nakano </a:t>
            </a:r>
            <a:r>
              <a:rPr lang="en-US" altLang="ja-JP" i="1" dirty="0"/>
              <a:t>et al</a:t>
            </a:r>
            <a:r>
              <a:rPr lang="en-US" altLang="ja-JP" dirty="0"/>
              <a:t>. Phys. Rev. </a:t>
            </a:r>
            <a:r>
              <a:rPr lang="en-US" altLang="ja-JP" dirty="0" err="1"/>
              <a:t>Lett</a:t>
            </a:r>
            <a:r>
              <a:rPr lang="en-US" altLang="ja-JP" dirty="0"/>
              <a:t>. 91 (2003) 012002</a:t>
            </a:r>
          </a:p>
          <a:p>
            <a:pPr algn="l">
              <a:defRPr/>
            </a:pPr>
            <a:r>
              <a:rPr lang="en-US" altLang="ja-JP" dirty="0"/>
              <a:t>     </a:t>
            </a:r>
            <a:r>
              <a:rPr lang="en-US" altLang="ja-JP" dirty="0" smtClean="0"/>
              <a:t>                                   </a:t>
            </a:r>
            <a:r>
              <a:rPr lang="en-US" altLang="ja-JP" dirty="0" err="1"/>
              <a:t>Pentaquark</a:t>
            </a:r>
            <a:r>
              <a:rPr lang="en-US" altLang="ja-JP" dirty="0"/>
              <a:t> search       </a:t>
            </a:r>
            <a:r>
              <a:rPr lang="en-US" altLang="ja-JP" dirty="0" smtClean="0"/>
              <a:t> </a:t>
            </a:r>
            <a:r>
              <a:rPr lang="en-US" altLang="ja-JP" dirty="0"/>
              <a:t>T. Nakano </a:t>
            </a:r>
            <a:r>
              <a:rPr lang="en-US" altLang="ja-JP" i="1" dirty="0"/>
              <a:t>et al</a:t>
            </a:r>
            <a:r>
              <a:rPr lang="en-US" altLang="ja-JP" dirty="0"/>
              <a:t>. Phys. Rev. C 79 (2009) 025210</a:t>
            </a:r>
          </a:p>
          <a:p>
            <a:pPr algn="l">
              <a:defRPr/>
            </a:pPr>
            <a:r>
              <a:rPr lang="en-US" altLang="ja-JP" dirty="0"/>
              <a:t>  </a:t>
            </a:r>
            <a:r>
              <a:rPr lang="en-US" altLang="ja-JP" dirty="0" smtClean="0"/>
              <a:t>                                      K</a:t>
            </a:r>
            <a:r>
              <a:rPr lang="en-US" altLang="ja-JP" baseline="30000" dirty="0" smtClean="0"/>
              <a:t>- </a:t>
            </a:r>
            <a:r>
              <a:rPr lang="en-US" altLang="ja-JP" dirty="0" smtClean="0"/>
              <a:t>pp  search                   A.O. </a:t>
            </a:r>
            <a:r>
              <a:rPr lang="en-US" altLang="ja-JP" dirty="0" err="1" smtClean="0"/>
              <a:t>Tokiyasu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et al</a:t>
            </a:r>
            <a:r>
              <a:rPr lang="en-US" altLang="ja-JP" dirty="0" smtClean="0"/>
              <a:t>. Phys. </a:t>
            </a:r>
            <a:r>
              <a:rPr lang="en-US" altLang="ja-JP" dirty="0" err="1" smtClean="0"/>
              <a:t>Lett</a:t>
            </a:r>
            <a:r>
              <a:rPr lang="en-US" altLang="ja-JP" dirty="0" smtClean="0"/>
              <a:t>. B 728 (2014) 616</a:t>
            </a:r>
            <a:endParaRPr lang="en-US" altLang="ja-JP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txBody>
          <a:bodyPr>
            <a:noAutofit/>
          </a:bodyPr>
          <a:lstStyle/>
          <a:p>
            <a:r>
              <a:rPr lang="en-US" altLang="ja-JP" sz="3200" b="1" dirty="0" smtClean="0"/>
              <a:t>LEPS Physics Publications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8697913" cy="1143000"/>
          </a:xfrm>
        </p:spPr>
        <p:txBody>
          <a:bodyPr/>
          <a:lstStyle/>
          <a:p>
            <a:pPr algn="l" eaLnBrk="1" hangingPunct="1"/>
            <a:r>
              <a:rPr lang="en-US" altLang="ja-JP" sz="3200" b="1" dirty="0" smtClean="0"/>
              <a:t>(A) </a:t>
            </a:r>
            <a:r>
              <a:rPr lang="en-US" altLang="ja-JP" sz="3200" b="1" dirty="0" smtClean="0">
                <a:latin typeface="Symbol" pitchFamily="18" charset="2"/>
              </a:rPr>
              <a:t>f</a:t>
            </a:r>
            <a:r>
              <a:rPr lang="en-US" altLang="ja-JP" sz="3200" b="1" dirty="0" smtClean="0"/>
              <a:t> meson </a:t>
            </a:r>
            <a:r>
              <a:rPr lang="en-US" altLang="ja-JP" sz="3200" b="1" dirty="0" err="1" smtClean="0"/>
              <a:t>photoproduction</a:t>
            </a:r>
            <a:r>
              <a:rPr lang="en-US" altLang="ja-JP" sz="3200" b="1" dirty="0" smtClean="0"/>
              <a:t> on proton </a:t>
            </a:r>
            <a:br>
              <a:rPr lang="en-US" altLang="ja-JP" sz="3200" b="1" dirty="0" smtClean="0"/>
            </a:br>
            <a:r>
              <a:rPr lang="en-US" altLang="ja-JP" sz="3200" b="1" dirty="0" smtClean="0"/>
              <a:t>                    </a:t>
            </a:r>
            <a:r>
              <a:rPr lang="en-US" altLang="ja-JP" sz="2800" b="1" dirty="0" smtClean="0"/>
              <a:t>Reaction mechanism</a:t>
            </a:r>
          </a:p>
        </p:txBody>
      </p:sp>
      <p:pic>
        <p:nvPicPr>
          <p:cNvPr id="14339" name="Picture 3" descr="fig07a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42988" y="3644900"/>
            <a:ext cx="2513012" cy="2185988"/>
          </a:xfrm>
          <a:noFill/>
        </p:spPr>
      </p:pic>
      <p:pic>
        <p:nvPicPr>
          <p:cNvPr id="14340" name="Picture 4" descr="fig07b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87900" y="3716338"/>
            <a:ext cx="2797175" cy="2185987"/>
          </a:xfrm>
          <a:noFill/>
        </p:spPr>
      </p:pic>
      <p:pic>
        <p:nvPicPr>
          <p:cNvPr id="14341" name="Picture 5" descr="fig0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900113" y="981075"/>
            <a:ext cx="2663825" cy="1914525"/>
          </a:xfrm>
          <a:noFill/>
        </p:spPr>
      </p:pic>
      <p:pic>
        <p:nvPicPr>
          <p:cNvPr id="14342" name="Picture 6" descr="fig0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4932363" y="908050"/>
            <a:ext cx="2714625" cy="2025650"/>
          </a:xfrm>
          <a:noFill/>
        </p:spPr>
      </p:pic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979613" y="5778500"/>
            <a:ext cx="4824412" cy="431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ja-JP" altLang="en-US" sz="1800" i="1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68313" y="2708275"/>
            <a:ext cx="37226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1800"/>
              <a:t>Diffractive production within the </a:t>
            </a:r>
          </a:p>
          <a:p>
            <a:pPr algn="l"/>
            <a:r>
              <a:rPr lang="en-US" altLang="ja-JP" sz="1800"/>
              <a:t>vector-meson-dominance </a:t>
            </a:r>
          </a:p>
          <a:p>
            <a:pPr algn="l"/>
            <a:r>
              <a:rPr lang="en-US" altLang="ja-JP" sz="1800"/>
              <a:t>model through Pomeron exchange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5148263" y="2781300"/>
            <a:ext cx="22113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1800"/>
              <a:t>One-pion-exchange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1619250" y="5373688"/>
            <a:ext cx="1811338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400"/>
              <a:t>ss-knockout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5292725" y="5373688"/>
            <a:ext cx="2016125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400"/>
              <a:t>uud-knockout</a:t>
            </a:r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1835696" y="5445224"/>
            <a:ext cx="1444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349" name="テキスト ボックス 12"/>
          <p:cNvSpPr txBox="1">
            <a:spLocks noChangeArrowheads="1"/>
          </p:cNvSpPr>
          <p:nvPr/>
        </p:nvSpPr>
        <p:spPr bwMode="auto">
          <a:xfrm>
            <a:off x="468313" y="5876925"/>
            <a:ext cx="75596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dirty="0"/>
              <a:t>The meson exchange is suppressed by OZI rule.  </a:t>
            </a:r>
          </a:p>
          <a:p>
            <a:pPr algn="l"/>
            <a:r>
              <a:rPr lang="en-US" altLang="ja-JP" dirty="0"/>
              <a:t>We study the </a:t>
            </a:r>
            <a:r>
              <a:rPr lang="en-US" altLang="ja-JP" dirty="0" err="1"/>
              <a:t>pomeron</a:t>
            </a:r>
            <a:r>
              <a:rPr lang="en-US" altLang="ja-JP" dirty="0"/>
              <a:t> exchange, </a:t>
            </a:r>
            <a:r>
              <a:rPr lang="en-US" altLang="ja-JP" dirty="0" err="1"/>
              <a:t>ss</a:t>
            </a:r>
            <a:r>
              <a:rPr lang="en-US" altLang="ja-JP" dirty="0"/>
              <a:t>-knockout, and other effects </a:t>
            </a:r>
          </a:p>
          <a:p>
            <a:pPr algn="l"/>
            <a:r>
              <a:rPr lang="en-US" altLang="ja-JP" dirty="0"/>
              <a:t> near the threshold. </a:t>
            </a:r>
            <a:endParaRPr lang="ja-JP" altLang="en-US" dirty="0"/>
          </a:p>
        </p:txBody>
      </p:sp>
      <p:cxnSp>
        <p:nvCxnSpPr>
          <p:cNvPr id="14350" name="直線コネクタ 14"/>
          <p:cNvCxnSpPr>
            <a:cxnSpLocks noChangeShapeType="1"/>
          </p:cNvCxnSpPr>
          <p:nvPr/>
        </p:nvCxnSpPr>
        <p:spPr bwMode="auto">
          <a:xfrm>
            <a:off x="3779912" y="6237312"/>
            <a:ext cx="14446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ja-JP" sz="3600" b="1" dirty="0" smtClean="0"/>
              <a:t>Theoretical prediction for </a:t>
            </a:r>
            <a:br>
              <a:rPr lang="en-US" altLang="ja-JP" sz="3600" b="1" dirty="0" smtClean="0"/>
            </a:br>
            <a:r>
              <a:rPr lang="en-US" altLang="ja-JP" sz="3600" b="1" dirty="0" smtClean="0"/>
              <a:t>the </a:t>
            </a:r>
            <a:r>
              <a:rPr lang="en-US" altLang="ja-JP" sz="3600" b="1" dirty="0" err="1" smtClean="0">
                <a:latin typeface="Symbol" pitchFamily="18" charset="2"/>
              </a:rPr>
              <a:t>g</a:t>
            </a:r>
            <a:r>
              <a:rPr lang="en-US" altLang="ja-JP" sz="3600" b="1" dirty="0" err="1" smtClean="0"/>
              <a:t>p</a:t>
            </a:r>
            <a:r>
              <a:rPr lang="en-US" altLang="ja-JP" sz="3600" b="1" dirty="0" smtClean="0"/>
              <a:t>     </a:t>
            </a:r>
            <a:r>
              <a:rPr lang="en-US" altLang="ja-JP" sz="3600" b="1" dirty="0" err="1" smtClean="0">
                <a:latin typeface="Symbol" pitchFamily="18" charset="2"/>
              </a:rPr>
              <a:t>f</a:t>
            </a:r>
            <a:r>
              <a:rPr lang="en-US" altLang="ja-JP" sz="3600" b="1" dirty="0" err="1" smtClean="0"/>
              <a:t>p</a:t>
            </a:r>
            <a:r>
              <a:rPr lang="en-US" altLang="ja-JP" sz="3600" b="1" dirty="0" smtClean="0"/>
              <a:t> reaction</a:t>
            </a:r>
            <a:r>
              <a:rPr lang="en-US" altLang="ja-JP" sz="2800" b="1" dirty="0" smtClean="0"/>
              <a:t/>
            </a:r>
            <a:br>
              <a:rPr lang="en-US" altLang="ja-JP" sz="2800" b="1" dirty="0" smtClean="0"/>
            </a:br>
            <a:r>
              <a:rPr lang="en-US" altLang="ja-JP" sz="2000" dirty="0" smtClean="0"/>
              <a:t>A.I. </a:t>
            </a:r>
            <a:r>
              <a:rPr lang="en-US" altLang="ja-JP" sz="2000" dirty="0" err="1" smtClean="0"/>
              <a:t>Titov</a:t>
            </a:r>
            <a:r>
              <a:rPr lang="en-US" altLang="ja-JP" sz="2000" dirty="0" smtClean="0"/>
              <a:t> </a:t>
            </a:r>
            <a:r>
              <a:rPr lang="en-US" altLang="ja-JP" sz="2000" i="1" dirty="0" smtClean="0"/>
              <a:t>et al</a:t>
            </a:r>
            <a:r>
              <a:rPr lang="en-US" altLang="ja-JP" sz="2000" dirty="0" smtClean="0"/>
              <a:t>.  Phys. Rev. C58 (1998) 2429</a:t>
            </a:r>
          </a:p>
        </p:txBody>
      </p:sp>
      <p:pic>
        <p:nvPicPr>
          <p:cNvPr id="15363" name="Picture 3" descr="Crossphi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6538" y="1989138"/>
            <a:ext cx="5168900" cy="4679950"/>
          </a:xfrm>
          <a:noFill/>
        </p:spPr>
      </p:pic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1116013" y="1628775"/>
            <a:ext cx="38268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400" dirty="0"/>
              <a:t>Cross Section at </a:t>
            </a:r>
            <a:r>
              <a:rPr lang="en-US" altLang="ja-JP" sz="2400" dirty="0" err="1"/>
              <a:t>E</a:t>
            </a:r>
            <a:r>
              <a:rPr lang="en-US" altLang="ja-JP" sz="2400" baseline="-12000" dirty="0" err="1">
                <a:latin typeface="Symbol" pitchFamily="18" charset="2"/>
              </a:rPr>
              <a:t>g</a:t>
            </a:r>
            <a:r>
              <a:rPr lang="en-US" altLang="ja-JP" sz="2400" dirty="0"/>
              <a:t> </a:t>
            </a:r>
            <a:r>
              <a:rPr lang="en-US" altLang="ja-JP" sz="2400" dirty="0">
                <a:latin typeface="Times New Roman" pitchFamily="18" charset="0"/>
              </a:rPr>
              <a:t>= 2.0 </a:t>
            </a:r>
            <a:r>
              <a:rPr lang="en-US" altLang="ja-JP" sz="2400" dirty="0" err="1">
                <a:latin typeface="Times New Roman" pitchFamily="18" charset="0"/>
              </a:rPr>
              <a:t>GeV</a:t>
            </a:r>
            <a:endParaRPr lang="en-US" altLang="ja-JP" sz="2400" dirty="0">
              <a:latin typeface="Times New Roman" pitchFamily="18" charset="0"/>
            </a:endParaRP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5435600" y="2997200"/>
            <a:ext cx="328904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000" dirty="0"/>
              <a:t>Solid: </a:t>
            </a:r>
            <a:r>
              <a:rPr lang="en-US" altLang="ja-JP" sz="2000" dirty="0" err="1"/>
              <a:t>Pomeron</a:t>
            </a:r>
            <a:r>
              <a:rPr lang="en-US" altLang="ja-JP" sz="2000" dirty="0"/>
              <a:t> exchange </a:t>
            </a:r>
          </a:p>
          <a:p>
            <a:pPr algn="l"/>
            <a:r>
              <a:rPr lang="en-US" altLang="ja-JP" sz="2000" dirty="0"/>
              <a:t>Dotted: One </a:t>
            </a:r>
            <a:r>
              <a:rPr lang="en-US" altLang="ja-JP" sz="2000" dirty="0" err="1"/>
              <a:t>pion</a:t>
            </a:r>
            <a:r>
              <a:rPr lang="en-US" altLang="ja-JP" sz="2000" dirty="0"/>
              <a:t> </a:t>
            </a:r>
            <a:r>
              <a:rPr lang="en-US" altLang="ja-JP" sz="2000" dirty="0" err="1"/>
              <a:t>exhange</a:t>
            </a:r>
            <a:endParaRPr lang="en-US" altLang="ja-JP" sz="2000" dirty="0"/>
          </a:p>
          <a:p>
            <a:pPr algn="l"/>
            <a:r>
              <a:rPr lang="en-US" altLang="ja-JP" sz="2000" dirty="0"/>
              <a:t>Dashed: </a:t>
            </a:r>
            <a:r>
              <a:rPr lang="en-US" altLang="ja-JP" sz="2000" dirty="0" err="1"/>
              <a:t>ss</a:t>
            </a:r>
            <a:r>
              <a:rPr lang="en-US" altLang="ja-JP" sz="2000" dirty="0"/>
              <a:t> knockout</a:t>
            </a:r>
          </a:p>
          <a:p>
            <a:pPr algn="l"/>
            <a:r>
              <a:rPr lang="en-US" altLang="ja-JP" sz="2000" dirty="0"/>
              <a:t>Dotted-dashed: </a:t>
            </a:r>
            <a:r>
              <a:rPr lang="en-US" altLang="ja-JP" sz="2000" dirty="0" err="1"/>
              <a:t>uud</a:t>
            </a:r>
            <a:r>
              <a:rPr lang="en-US" altLang="ja-JP" sz="2000" dirty="0"/>
              <a:t> knockout</a:t>
            </a:r>
          </a:p>
        </p:txBody>
      </p:sp>
      <p:sp>
        <p:nvSpPr>
          <p:cNvPr id="15366" name="Line 10"/>
          <p:cNvSpPr>
            <a:spLocks noChangeShapeType="1"/>
          </p:cNvSpPr>
          <p:nvPr/>
        </p:nvSpPr>
        <p:spPr bwMode="auto">
          <a:xfrm>
            <a:off x="6516216" y="3717032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367" name="Line 16"/>
          <p:cNvSpPr>
            <a:spLocks noChangeShapeType="1"/>
          </p:cNvSpPr>
          <p:nvPr/>
        </p:nvSpPr>
        <p:spPr bwMode="auto">
          <a:xfrm>
            <a:off x="3923928" y="692696"/>
            <a:ext cx="3587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368" name="テキスト ボックス 14"/>
          <p:cNvSpPr txBox="1">
            <a:spLocks noChangeArrowheads="1"/>
          </p:cNvSpPr>
          <p:nvPr/>
        </p:nvSpPr>
        <p:spPr bwMode="auto">
          <a:xfrm>
            <a:off x="1547813" y="2781300"/>
            <a:ext cx="1435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/>
              <a:t>Pomeron</a:t>
            </a:r>
            <a:endParaRPr lang="ja-JP" altLang="en-US" sz="2400"/>
          </a:p>
        </p:txBody>
      </p:sp>
      <p:sp>
        <p:nvSpPr>
          <p:cNvPr id="15369" name="テキスト ボックス 15"/>
          <p:cNvSpPr txBox="1">
            <a:spLocks noChangeArrowheads="1"/>
          </p:cNvSpPr>
          <p:nvPr/>
        </p:nvSpPr>
        <p:spPr bwMode="auto">
          <a:xfrm>
            <a:off x="2771775" y="4652963"/>
            <a:ext cx="49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/>
              <a:t>ss</a:t>
            </a:r>
            <a:endParaRPr lang="ja-JP" altLang="en-US" sz="2400"/>
          </a:p>
        </p:txBody>
      </p:sp>
      <p:cxnSp>
        <p:nvCxnSpPr>
          <p:cNvPr id="15370" name="直線コネクタ 19"/>
          <p:cNvCxnSpPr>
            <a:cxnSpLocks noChangeShapeType="1"/>
          </p:cNvCxnSpPr>
          <p:nvPr/>
        </p:nvCxnSpPr>
        <p:spPr bwMode="auto">
          <a:xfrm>
            <a:off x="2986088" y="4724400"/>
            <a:ext cx="145752" cy="744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5371" name="テキスト ボックス 23"/>
          <p:cNvSpPr txBox="1">
            <a:spLocks noChangeArrowheads="1"/>
          </p:cNvSpPr>
          <p:nvPr/>
        </p:nvSpPr>
        <p:spPr bwMode="auto">
          <a:xfrm>
            <a:off x="2124075" y="3933825"/>
            <a:ext cx="3524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latin typeface="Symbol" pitchFamily="18" charset="2"/>
              </a:rPr>
              <a:t>p</a:t>
            </a:r>
            <a:endParaRPr lang="ja-JP" altLang="en-US" sz="2400"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8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856662" cy="865187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altLang="ja-JP" sz="3200" b="1" dirty="0" smtClean="0"/>
              <a:t>(A) </a:t>
            </a:r>
            <a:r>
              <a:rPr lang="en-US" altLang="ja-JP" sz="3200" b="1" dirty="0" smtClean="0">
                <a:latin typeface="Symbol" pitchFamily="18" charset="2"/>
              </a:rPr>
              <a:t>f</a:t>
            </a:r>
            <a:r>
              <a:rPr lang="en-US" altLang="ja-JP" sz="3200" b="1" dirty="0" smtClean="0"/>
              <a:t> meson </a:t>
            </a:r>
            <a:r>
              <a:rPr lang="en-US" altLang="ja-JP" sz="3200" b="1" dirty="0" err="1" smtClean="0"/>
              <a:t>photoproduction</a:t>
            </a:r>
            <a:r>
              <a:rPr lang="en-US" altLang="ja-JP" sz="3200" b="1" dirty="0" smtClean="0"/>
              <a:t> on proton</a:t>
            </a:r>
            <a:br>
              <a:rPr lang="en-US" altLang="ja-JP" sz="3200" b="1" dirty="0" smtClean="0"/>
            </a:br>
            <a:r>
              <a:rPr lang="en-US" altLang="ja-JP" sz="3200" b="1" dirty="0" smtClean="0"/>
              <a:t>              </a:t>
            </a:r>
            <a:r>
              <a:rPr lang="ja-JP" altLang="en-US" sz="3200" b="1" dirty="0" smtClean="0"/>
              <a:t>　　</a:t>
            </a:r>
            <a:r>
              <a:rPr lang="en-US" altLang="ja-JP" sz="3200" b="1" dirty="0" smtClean="0"/>
              <a:t> Invariant mass of K</a:t>
            </a:r>
            <a:r>
              <a:rPr lang="en-US" altLang="ja-JP" sz="3200" b="1" baseline="30000" dirty="0" smtClean="0"/>
              <a:t>+</a:t>
            </a:r>
            <a:r>
              <a:rPr lang="en-US" altLang="ja-JP" sz="3200" b="1" dirty="0" smtClean="0"/>
              <a:t>K</a:t>
            </a:r>
            <a:r>
              <a:rPr lang="en-US" altLang="ja-JP" sz="3200" b="1" baseline="30000" dirty="0" smtClean="0"/>
              <a:t>-</a:t>
            </a:r>
          </a:p>
        </p:txBody>
      </p:sp>
      <p:pic>
        <p:nvPicPr>
          <p:cNvPr id="1638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1916113"/>
            <a:ext cx="4968875" cy="4454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388" name="テキスト ボックス 9"/>
          <p:cNvSpPr txBox="1">
            <a:spLocks noChangeArrowheads="1"/>
          </p:cNvSpPr>
          <p:nvPr/>
        </p:nvSpPr>
        <p:spPr bwMode="auto">
          <a:xfrm>
            <a:off x="2195513" y="6237288"/>
            <a:ext cx="4621212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/>
              <a:t>Invariant mass of K</a:t>
            </a:r>
            <a:r>
              <a:rPr lang="en-US" altLang="ja-JP" sz="2400" baseline="30000"/>
              <a:t>+</a:t>
            </a:r>
            <a:r>
              <a:rPr lang="en-US" altLang="ja-JP" sz="2400"/>
              <a:t>K</a:t>
            </a:r>
            <a:r>
              <a:rPr lang="en-US" altLang="ja-JP" sz="2400" baseline="30000"/>
              <a:t>-</a:t>
            </a:r>
            <a:r>
              <a:rPr lang="en-US" altLang="ja-JP" sz="2400"/>
              <a:t> (GeV/c</a:t>
            </a:r>
            <a:r>
              <a:rPr lang="en-US" altLang="ja-JP" sz="2400" baseline="30000"/>
              <a:t>2</a:t>
            </a:r>
            <a:r>
              <a:rPr lang="en-US" altLang="ja-JP" sz="2400"/>
              <a:t>)</a:t>
            </a:r>
            <a:endParaRPr lang="ja-JP" altLang="en-US" sz="2400"/>
          </a:p>
        </p:txBody>
      </p:sp>
      <p:sp>
        <p:nvSpPr>
          <p:cNvPr id="16389" name="正方形/長方形 10"/>
          <p:cNvSpPr>
            <a:spLocks noChangeArrowheads="1"/>
          </p:cNvSpPr>
          <p:nvPr/>
        </p:nvSpPr>
        <p:spPr bwMode="auto">
          <a:xfrm>
            <a:off x="5724525" y="2133600"/>
            <a:ext cx="719138" cy="6477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16390" name="正方形/長方形 11"/>
          <p:cNvSpPr>
            <a:spLocks noChangeArrowheads="1"/>
          </p:cNvSpPr>
          <p:nvPr/>
        </p:nvSpPr>
        <p:spPr bwMode="auto">
          <a:xfrm>
            <a:off x="3348038" y="1700213"/>
            <a:ext cx="2808287" cy="288925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16391" name="テキスト ボックス 12"/>
          <p:cNvSpPr txBox="1">
            <a:spLocks noChangeArrowheads="1"/>
          </p:cNvSpPr>
          <p:nvPr/>
        </p:nvSpPr>
        <p:spPr bwMode="auto">
          <a:xfrm rot="10800000">
            <a:off x="1187450" y="3284538"/>
            <a:ext cx="554038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en-US" altLang="ja-JP" sz="2400"/>
              <a:t>Counts</a:t>
            </a:r>
            <a:endParaRPr lang="ja-JP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856662" cy="865187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altLang="ja-JP" sz="3200" b="1" dirty="0" smtClean="0"/>
              <a:t>(A) </a:t>
            </a:r>
            <a:r>
              <a:rPr lang="en-US" altLang="ja-JP" sz="3200" b="1" dirty="0" smtClean="0">
                <a:latin typeface="Symbol" pitchFamily="18" charset="2"/>
              </a:rPr>
              <a:t>f</a:t>
            </a:r>
            <a:r>
              <a:rPr lang="en-US" altLang="ja-JP" sz="3200" b="1" dirty="0" smtClean="0"/>
              <a:t> meson </a:t>
            </a:r>
            <a:r>
              <a:rPr lang="en-US" altLang="ja-JP" sz="3200" b="1" dirty="0" err="1" smtClean="0"/>
              <a:t>photoproduction</a:t>
            </a:r>
            <a:r>
              <a:rPr lang="en-US" altLang="ja-JP" sz="3200" b="1" dirty="0" smtClean="0"/>
              <a:t> on proton</a:t>
            </a:r>
            <a:br>
              <a:rPr lang="en-US" altLang="ja-JP" sz="3200" b="1" dirty="0" smtClean="0"/>
            </a:br>
            <a:r>
              <a:rPr lang="en-US" altLang="ja-JP" sz="3200" b="1" dirty="0" smtClean="0"/>
              <a:t>               LEPS cross section data</a:t>
            </a:r>
          </a:p>
        </p:txBody>
      </p:sp>
      <p:pic>
        <p:nvPicPr>
          <p:cNvPr id="17411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1550988"/>
            <a:ext cx="7775575" cy="4516437"/>
          </a:xfrm>
          <a:noFill/>
        </p:spPr>
      </p:pic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0" y="1341438"/>
            <a:ext cx="424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b="1">
                <a:solidFill>
                  <a:srgbClr val="00B050"/>
                </a:solidFill>
                <a:latin typeface="Times New Roman" pitchFamily="18" charset="0"/>
              </a:rPr>
              <a:t>Diffractive </a:t>
            </a:r>
            <a:r>
              <a:rPr lang="en-US" altLang="ja-JP" b="1">
                <a:solidFill>
                  <a:srgbClr val="00B050"/>
                </a:solidFill>
                <a:latin typeface="Symbol" pitchFamily="18" charset="2"/>
              </a:rPr>
              <a:t>f</a:t>
            </a:r>
            <a:r>
              <a:rPr lang="en-US" altLang="ja-JP" b="1">
                <a:solidFill>
                  <a:srgbClr val="00B050"/>
                </a:solidFill>
                <a:latin typeface="Times New Roman" pitchFamily="18" charset="0"/>
              </a:rPr>
              <a:t> meson photoproduction </a:t>
            </a:r>
          </a:p>
          <a:p>
            <a:pPr algn="l"/>
            <a:r>
              <a:rPr lang="en-US" altLang="ja-JP" b="1">
                <a:solidFill>
                  <a:srgbClr val="00B050"/>
                </a:solidFill>
                <a:latin typeface="Times New Roman" pitchFamily="18" charset="0"/>
              </a:rPr>
              <a:t>on proton</a:t>
            </a:r>
          </a:p>
        </p:txBody>
      </p:sp>
      <p:sp>
        <p:nvSpPr>
          <p:cNvPr id="17413" name="Text Box 11"/>
          <p:cNvSpPr txBox="1">
            <a:spLocks noChangeArrowheads="1"/>
          </p:cNvSpPr>
          <p:nvPr/>
        </p:nvSpPr>
        <p:spPr bwMode="auto">
          <a:xfrm>
            <a:off x="3708400" y="6165850"/>
            <a:ext cx="4781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1800">
                <a:latin typeface="Times New Roman" pitchFamily="18" charset="0"/>
              </a:rPr>
              <a:t>T. Mibe </a:t>
            </a:r>
            <a:r>
              <a:rPr lang="en-US" altLang="ja-JP" sz="1800" i="1">
                <a:latin typeface="Times New Roman" pitchFamily="18" charset="0"/>
              </a:rPr>
              <a:t>et al</a:t>
            </a:r>
            <a:r>
              <a:rPr lang="en-US" altLang="ja-JP" sz="1800">
                <a:latin typeface="Times New Roman" pitchFamily="18" charset="0"/>
              </a:rPr>
              <a:t>.  Phys. Rev. Lett.  95 182001</a:t>
            </a:r>
            <a:r>
              <a:rPr lang="ja-JP" altLang="en-US" sz="1800">
                <a:latin typeface="Times New Roman" pitchFamily="18" charset="0"/>
              </a:rPr>
              <a:t> </a:t>
            </a:r>
            <a:r>
              <a:rPr lang="en-US" altLang="ja-JP" sz="1800">
                <a:latin typeface="Times New Roman" pitchFamily="18" charset="0"/>
              </a:rPr>
              <a:t>(2005)</a:t>
            </a:r>
          </a:p>
        </p:txBody>
      </p:sp>
      <p:sp>
        <p:nvSpPr>
          <p:cNvPr id="17414" name="Text Box 12"/>
          <p:cNvSpPr txBox="1">
            <a:spLocks noChangeArrowheads="1"/>
          </p:cNvSpPr>
          <p:nvPr/>
        </p:nvSpPr>
        <p:spPr bwMode="auto">
          <a:xfrm>
            <a:off x="4572000" y="1125538"/>
            <a:ext cx="3930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400">
                <a:solidFill>
                  <a:srgbClr val="FF0000"/>
                </a:solidFill>
              </a:rPr>
              <a:t>Bump structure was found. </a:t>
            </a:r>
          </a:p>
        </p:txBody>
      </p:sp>
      <p:sp>
        <p:nvSpPr>
          <p:cNvPr id="17415" name="Line 13"/>
          <p:cNvSpPr>
            <a:spLocks noChangeShapeType="1"/>
          </p:cNvSpPr>
          <p:nvPr/>
        </p:nvSpPr>
        <p:spPr bwMode="auto">
          <a:xfrm flipH="1">
            <a:off x="4929188" y="1628775"/>
            <a:ext cx="290512" cy="230663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052513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altLang="ja-JP" sz="3200" b="1" dirty="0" smtClean="0"/>
              <a:t>(A) </a:t>
            </a:r>
            <a:r>
              <a:rPr lang="en-US" altLang="ja-JP" sz="3200" b="1" dirty="0" smtClean="0">
                <a:latin typeface="Symbol" pitchFamily="18" charset="2"/>
              </a:rPr>
              <a:t>f</a:t>
            </a:r>
            <a:r>
              <a:rPr lang="en-US" altLang="ja-JP" sz="3200" b="1" dirty="0" smtClean="0"/>
              <a:t> meson </a:t>
            </a:r>
            <a:r>
              <a:rPr lang="en-US" altLang="ja-JP" sz="3200" b="1" dirty="0" err="1" smtClean="0"/>
              <a:t>photoproduction</a:t>
            </a:r>
            <a:r>
              <a:rPr lang="en-US" altLang="ja-JP" sz="3200" b="1" dirty="0" smtClean="0"/>
              <a:t> on proton</a:t>
            </a:r>
            <a:br>
              <a:rPr lang="en-US" altLang="ja-JP" sz="3200" b="1" dirty="0" smtClean="0"/>
            </a:br>
            <a:r>
              <a:rPr lang="en-US" altLang="ja-JP" sz="3200" b="1" dirty="0" smtClean="0"/>
              <a:t>               Decay asymmetry of </a:t>
            </a:r>
            <a:r>
              <a:rPr lang="en-US" altLang="ja-JP" sz="3200" b="1" dirty="0" smtClean="0">
                <a:latin typeface="Symbol" pitchFamily="18" charset="2"/>
              </a:rPr>
              <a:t>f</a:t>
            </a:r>
            <a:r>
              <a:rPr lang="en-US" altLang="ja-JP" sz="3200" b="1" dirty="0" smtClean="0"/>
              <a:t> meson</a:t>
            </a:r>
          </a:p>
        </p:txBody>
      </p:sp>
      <p:pic>
        <p:nvPicPr>
          <p:cNvPr id="18435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68425" y="1773238"/>
            <a:ext cx="7775575" cy="4516437"/>
          </a:xfrm>
          <a:noFill/>
        </p:spPr>
      </p:pic>
      <p:sp>
        <p:nvSpPr>
          <p:cNvPr id="18436" name="Rectangle 9"/>
          <p:cNvSpPr>
            <a:spLocks noChangeArrowheads="1"/>
          </p:cNvSpPr>
          <p:nvPr/>
        </p:nvSpPr>
        <p:spPr bwMode="auto">
          <a:xfrm>
            <a:off x="0" y="1412875"/>
            <a:ext cx="4500563" cy="5445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1800" i="1"/>
          </a:p>
        </p:txBody>
      </p:sp>
      <p:pic>
        <p:nvPicPr>
          <p:cNvPr id="18437" name="Picture 11" descr="fig4a-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25" y="1276350"/>
            <a:ext cx="3914775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Line 12"/>
          <p:cNvSpPr>
            <a:spLocks noChangeShapeType="1"/>
          </p:cNvSpPr>
          <p:nvPr/>
        </p:nvSpPr>
        <p:spPr bwMode="auto">
          <a:xfrm>
            <a:off x="3924300" y="2133600"/>
            <a:ext cx="1655763" cy="201453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439" name="Line 13"/>
          <p:cNvSpPr>
            <a:spLocks noChangeShapeType="1"/>
          </p:cNvSpPr>
          <p:nvPr/>
        </p:nvSpPr>
        <p:spPr bwMode="auto">
          <a:xfrm flipV="1">
            <a:off x="3924300" y="4508500"/>
            <a:ext cx="1871663" cy="12969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440" name="Rectangle 14"/>
          <p:cNvSpPr>
            <a:spLocks noChangeArrowheads="1"/>
          </p:cNvSpPr>
          <p:nvPr/>
        </p:nvSpPr>
        <p:spPr bwMode="auto">
          <a:xfrm>
            <a:off x="755650" y="1125538"/>
            <a:ext cx="574675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ja-JP" altLang="en-US" sz="1800" i="1"/>
          </a:p>
        </p:txBody>
      </p:sp>
      <p:sp>
        <p:nvSpPr>
          <p:cNvPr id="18441" name="Text Box 16"/>
          <p:cNvSpPr txBox="1">
            <a:spLocks noChangeArrowheads="1"/>
          </p:cNvSpPr>
          <p:nvPr/>
        </p:nvSpPr>
        <p:spPr bwMode="auto">
          <a:xfrm>
            <a:off x="4500563" y="1125538"/>
            <a:ext cx="45227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>
                <a:solidFill>
                  <a:srgbClr val="FF0000"/>
                </a:solidFill>
              </a:rPr>
              <a:t>Reaction mechanisms are not so </a:t>
            </a:r>
          </a:p>
          <a:p>
            <a:pPr algn="l"/>
            <a:r>
              <a:rPr lang="en-US" altLang="ja-JP">
                <a:solidFill>
                  <a:srgbClr val="FF0000"/>
                </a:solidFill>
              </a:rPr>
              <a:t>different between two energy regions. </a:t>
            </a:r>
          </a:p>
        </p:txBody>
      </p:sp>
      <p:sp>
        <p:nvSpPr>
          <p:cNvPr id="18442" name="テキスト ボックス 10"/>
          <p:cNvSpPr txBox="1">
            <a:spLocks noChangeArrowheads="1"/>
          </p:cNvSpPr>
          <p:nvPr/>
        </p:nvSpPr>
        <p:spPr bwMode="auto">
          <a:xfrm>
            <a:off x="1054100" y="3284538"/>
            <a:ext cx="25892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Symbol" pitchFamily="18" charset="2"/>
              </a:rPr>
              <a:t>r</a:t>
            </a:r>
            <a:r>
              <a:rPr lang="en-US" altLang="ja-JP" baseline="30000"/>
              <a:t>1</a:t>
            </a:r>
            <a:r>
              <a:rPr lang="en-US" altLang="ja-JP" baseline="-25000"/>
              <a:t>1-1</a:t>
            </a:r>
            <a:r>
              <a:rPr lang="en-US" altLang="ja-JP"/>
              <a:t>  = 0.197+-0.030</a:t>
            </a:r>
            <a:endParaRPr lang="ja-JP" altLang="en-US"/>
          </a:p>
        </p:txBody>
      </p:sp>
      <p:sp>
        <p:nvSpPr>
          <p:cNvPr id="18443" name="テキスト ボックス 11"/>
          <p:cNvSpPr txBox="1">
            <a:spLocks noChangeArrowheads="1"/>
          </p:cNvSpPr>
          <p:nvPr/>
        </p:nvSpPr>
        <p:spPr bwMode="auto">
          <a:xfrm>
            <a:off x="1042988" y="5661025"/>
            <a:ext cx="2589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Symbol" pitchFamily="18" charset="2"/>
              </a:rPr>
              <a:t>r</a:t>
            </a:r>
            <a:r>
              <a:rPr lang="en-US" altLang="ja-JP" baseline="30000"/>
              <a:t>1</a:t>
            </a:r>
            <a:r>
              <a:rPr lang="en-US" altLang="ja-JP" baseline="-25000"/>
              <a:t>1-1</a:t>
            </a:r>
            <a:r>
              <a:rPr lang="en-US" altLang="ja-JP"/>
              <a:t>  = 0.189+-0.030</a:t>
            </a:r>
            <a:endParaRPr lang="ja-JP" altLang="en-US"/>
          </a:p>
        </p:txBody>
      </p:sp>
      <p:sp>
        <p:nvSpPr>
          <p:cNvPr id="18444" name="テキスト ボックス 12"/>
          <p:cNvSpPr txBox="1">
            <a:spLocks noChangeArrowheads="1"/>
          </p:cNvSpPr>
          <p:nvPr/>
        </p:nvSpPr>
        <p:spPr bwMode="auto">
          <a:xfrm>
            <a:off x="611188" y="908050"/>
            <a:ext cx="33940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>
                <a:latin typeface="Symbol" pitchFamily="18" charset="2"/>
              </a:rPr>
              <a:t>r</a:t>
            </a:r>
            <a:r>
              <a:rPr lang="en-US" altLang="ja-JP" baseline="30000"/>
              <a:t>1</a:t>
            </a:r>
            <a:r>
              <a:rPr lang="en-US" altLang="ja-JP" baseline="-25000"/>
              <a:t>1-1</a:t>
            </a:r>
            <a:r>
              <a:rPr lang="en-US" altLang="ja-JP"/>
              <a:t>&gt;0 means that natural </a:t>
            </a:r>
          </a:p>
          <a:p>
            <a:pPr algn="l"/>
            <a:r>
              <a:rPr lang="en-US" altLang="ja-JP"/>
              <a:t>parity exchange is dominant</a:t>
            </a:r>
            <a:endParaRPr lang="ja-JP" altLang="en-US"/>
          </a:p>
        </p:txBody>
      </p:sp>
      <p:sp>
        <p:nvSpPr>
          <p:cNvPr id="18445" name="Text Box 11"/>
          <p:cNvSpPr txBox="1">
            <a:spLocks noChangeArrowheads="1"/>
          </p:cNvSpPr>
          <p:nvPr/>
        </p:nvSpPr>
        <p:spPr bwMode="auto">
          <a:xfrm>
            <a:off x="4362450" y="6308725"/>
            <a:ext cx="4781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1800">
                <a:latin typeface="Times New Roman" pitchFamily="18" charset="0"/>
              </a:rPr>
              <a:t>T. Mibe </a:t>
            </a:r>
            <a:r>
              <a:rPr lang="en-US" altLang="ja-JP" sz="1800" i="1">
                <a:latin typeface="Times New Roman" pitchFamily="18" charset="0"/>
              </a:rPr>
              <a:t>et al</a:t>
            </a:r>
            <a:r>
              <a:rPr lang="en-US" altLang="ja-JP" sz="1800">
                <a:latin typeface="Times New Roman" pitchFamily="18" charset="0"/>
              </a:rPr>
              <a:t>.  Phys. Rev. Lett.  95 182001</a:t>
            </a:r>
            <a:r>
              <a:rPr lang="ja-JP" altLang="en-US" sz="1800">
                <a:latin typeface="Times New Roman" pitchFamily="18" charset="0"/>
              </a:rPr>
              <a:t> </a:t>
            </a:r>
            <a:r>
              <a:rPr lang="en-US" altLang="ja-JP" sz="1800">
                <a:latin typeface="Times New Roman" pitchFamily="18" charset="0"/>
              </a:rPr>
              <a:t>(2005)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タイトル 1"/>
          <p:cNvSpPr>
            <a:spLocks noGrp="1"/>
          </p:cNvSpPr>
          <p:nvPr>
            <p:ph type="title"/>
          </p:nvPr>
        </p:nvSpPr>
        <p:spPr>
          <a:xfrm>
            <a:off x="179387" y="0"/>
            <a:ext cx="8964613" cy="849312"/>
          </a:xfrm>
        </p:spPr>
        <p:txBody>
          <a:bodyPr>
            <a:noAutofit/>
          </a:bodyPr>
          <a:lstStyle/>
          <a:p>
            <a:pPr algn="l"/>
            <a:r>
              <a:rPr lang="en-US" altLang="ja-JP" sz="3200" b="1" dirty="0" smtClean="0"/>
              <a:t>(B) Strangeness </a:t>
            </a:r>
            <a:r>
              <a:rPr lang="en-US" altLang="ja-JP" sz="3200" b="1" dirty="0" err="1" smtClean="0"/>
              <a:t>photoproduction</a:t>
            </a:r>
            <a:r>
              <a:rPr lang="en-US" altLang="ja-JP" sz="3200" b="1" dirty="0" smtClean="0"/>
              <a:t/>
            </a:r>
            <a:br>
              <a:rPr lang="en-US" altLang="ja-JP" sz="3200" b="1" dirty="0" smtClean="0"/>
            </a:br>
            <a:r>
              <a:rPr lang="en-US" altLang="ja-JP" sz="3200" b="1" dirty="0" smtClean="0"/>
              <a:t>             Missing mass spectrum of p(</a:t>
            </a:r>
            <a:r>
              <a:rPr lang="en-US" altLang="ja-JP" sz="3200" b="1" dirty="0" err="1" smtClean="0">
                <a:latin typeface="Symbol" pitchFamily="18" charset="2"/>
              </a:rPr>
              <a:t>g</a:t>
            </a:r>
            <a:r>
              <a:rPr lang="en-US" altLang="ja-JP" sz="3200" b="1" dirty="0" err="1" smtClean="0"/>
              <a:t>,K</a:t>
            </a:r>
            <a:r>
              <a:rPr lang="en-US" altLang="ja-JP" sz="3200" b="1" baseline="30000" dirty="0" smtClean="0"/>
              <a:t>+</a:t>
            </a:r>
            <a:r>
              <a:rPr lang="en-US" altLang="ja-JP" sz="3200" b="1" dirty="0" smtClean="0"/>
              <a:t>)X</a:t>
            </a:r>
            <a:endParaRPr lang="ja-JP" altLang="en-US" sz="3200" b="1" dirty="0" smtClean="0"/>
          </a:p>
        </p:txBody>
      </p:sp>
      <p:pic>
        <p:nvPicPr>
          <p:cNvPr id="19459" name="Picture 4" descr="mm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5200" y="1628775"/>
            <a:ext cx="617855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7"/>
          <p:cNvSpPr txBox="1">
            <a:spLocks noChangeArrowheads="1"/>
          </p:cNvSpPr>
          <p:nvPr/>
        </p:nvSpPr>
        <p:spPr bwMode="auto">
          <a:xfrm>
            <a:off x="3635896" y="1196752"/>
            <a:ext cx="1716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400" b="1" dirty="0"/>
              <a:t>p(</a:t>
            </a:r>
            <a:r>
              <a:rPr lang="en-US" altLang="ja-JP" sz="2400" b="1" dirty="0" err="1">
                <a:latin typeface="Symbol" pitchFamily="18" charset="2"/>
              </a:rPr>
              <a:t>g</a:t>
            </a:r>
            <a:r>
              <a:rPr lang="en-US" altLang="ja-JP" sz="2400" b="1" dirty="0" err="1"/>
              <a:t>,K</a:t>
            </a:r>
            <a:r>
              <a:rPr lang="en-US" altLang="ja-JP" sz="2400" b="1" baseline="30000" dirty="0"/>
              <a:t>+</a:t>
            </a:r>
            <a:r>
              <a:rPr lang="en-US" altLang="ja-JP" sz="2400" b="1" dirty="0"/>
              <a:t>)X</a:t>
            </a:r>
          </a:p>
        </p:txBody>
      </p:sp>
      <p:sp>
        <p:nvSpPr>
          <p:cNvPr id="19461" name="テキスト ボックス 4"/>
          <p:cNvSpPr txBox="1">
            <a:spLocks noChangeArrowheads="1"/>
          </p:cNvSpPr>
          <p:nvPr/>
        </p:nvSpPr>
        <p:spPr bwMode="auto">
          <a:xfrm>
            <a:off x="4860032" y="1700808"/>
            <a:ext cx="17123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 err="1"/>
              <a:t>E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/>
              <a:t> = 1.5-2.4 </a:t>
            </a:r>
            <a:r>
              <a:rPr lang="en-US" altLang="ja-JP" dirty="0" err="1"/>
              <a:t>GeV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タイトル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ja-JP" sz="3200" b="1" dirty="0" smtClean="0"/>
              <a:t>(B,C) K, </a:t>
            </a:r>
            <a:r>
              <a:rPr lang="en-US" altLang="ja-JP" sz="3200" b="1" dirty="0" smtClean="0">
                <a:latin typeface="Symbol" pitchFamily="18" charset="2"/>
              </a:rPr>
              <a:t>p</a:t>
            </a:r>
            <a:r>
              <a:rPr lang="en-US" altLang="ja-JP" sz="3200" b="1" dirty="0" smtClean="0"/>
              <a:t>, </a:t>
            </a:r>
            <a:r>
              <a:rPr lang="en-US" altLang="ja-JP" sz="3200" b="1" dirty="0" smtClean="0">
                <a:latin typeface="Symbol" pitchFamily="18" charset="2"/>
              </a:rPr>
              <a:t>h</a:t>
            </a:r>
            <a:r>
              <a:rPr lang="en-US" altLang="ja-JP" sz="3200" b="1" dirty="0" smtClean="0"/>
              <a:t> meson </a:t>
            </a:r>
            <a:r>
              <a:rPr lang="en-US" altLang="ja-JP" sz="3200" b="1" dirty="0" err="1" smtClean="0"/>
              <a:t>photoproduction</a:t>
            </a:r>
            <a:r>
              <a:rPr lang="en-US" altLang="ja-JP" sz="3200" b="1" dirty="0" smtClean="0"/>
              <a:t/>
            </a:r>
            <a:br>
              <a:rPr lang="en-US" altLang="ja-JP" sz="3200" b="1" dirty="0" smtClean="0"/>
            </a:br>
            <a:r>
              <a:rPr lang="en-US" altLang="ja-JP" sz="3200" b="1" dirty="0" smtClean="0"/>
              <a:t>                   Physics motivation</a:t>
            </a:r>
            <a:endParaRPr lang="ja-JP" altLang="en-US" sz="3200" b="1" dirty="0" smtClean="0"/>
          </a:p>
        </p:txBody>
      </p:sp>
      <p:sp>
        <p:nvSpPr>
          <p:cNvPr id="20483" name="テキスト ボックス 3"/>
          <p:cNvSpPr txBox="1">
            <a:spLocks noChangeArrowheads="1"/>
          </p:cNvSpPr>
          <p:nvPr/>
        </p:nvSpPr>
        <p:spPr bwMode="auto">
          <a:xfrm>
            <a:off x="755650" y="1484313"/>
            <a:ext cx="626979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000" dirty="0"/>
              <a:t>Quark model predicts a lot of baryon resonances. </a:t>
            </a:r>
          </a:p>
          <a:p>
            <a:pPr algn="l"/>
            <a:r>
              <a:rPr lang="en-US" altLang="ja-JP" sz="2000" dirty="0"/>
              <a:t>However, most of them are not identified experimentally. </a:t>
            </a:r>
          </a:p>
          <a:p>
            <a:pPr algn="l"/>
            <a:r>
              <a:rPr lang="en-US" altLang="ja-JP" sz="2000" dirty="0"/>
              <a:t>These are called ‘</a:t>
            </a:r>
            <a:r>
              <a:rPr lang="en-US" altLang="ja-JP" sz="2000" b="1" dirty="0">
                <a:solidFill>
                  <a:srgbClr val="FF0000"/>
                </a:solidFill>
              </a:rPr>
              <a:t>Missing resonances</a:t>
            </a:r>
            <a:r>
              <a:rPr lang="en-US" altLang="ja-JP" sz="2000" dirty="0"/>
              <a:t>’. </a:t>
            </a:r>
          </a:p>
          <a:p>
            <a:pPr algn="l"/>
            <a:r>
              <a:rPr lang="en-US" altLang="ja-JP" sz="2000" dirty="0"/>
              <a:t>They are expected to decay not only to </a:t>
            </a:r>
            <a:r>
              <a:rPr lang="en-US" altLang="ja-JP" sz="2000" dirty="0" err="1">
                <a:latin typeface="Symbol" pitchFamily="18" charset="2"/>
              </a:rPr>
              <a:t>p</a:t>
            </a:r>
            <a:r>
              <a:rPr lang="en-US" altLang="ja-JP" sz="2000" dirty="0" err="1"/>
              <a:t>N</a:t>
            </a:r>
            <a:r>
              <a:rPr lang="en-US" altLang="ja-JP" sz="2000" dirty="0"/>
              <a:t> channel</a:t>
            </a:r>
          </a:p>
          <a:p>
            <a:pPr algn="l"/>
            <a:r>
              <a:rPr lang="en-US" altLang="ja-JP" sz="2000" dirty="0"/>
              <a:t>      but also to </a:t>
            </a:r>
            <a:r>
              <a:rPr lang="en-US" altLang="ja-JP" sz="2000" dirty="0" err="1">
                <a:latin typeface="Symbol" pitchFamily="18" charset="2"/>
              </a:rPr>
              <a:t>h</a:t>
            </a:r>
            <a:r>
              <a:rPr lang="en-US" altLang="ja-JP" sz="2000" dirty="0" err="1"/>
              <a:t>N</a:t>
            </a:r>
            <a:r>
              <a:rPr lang="en-US" altLang="ja-JP" sz="2000" dirty="0"/>
              <a:t>, K</a:t>
            </a:r>
            <a:r>
              <a:rPr lang="en-US" altLang="ja-JP" sz="2000" dirty="0">
                <a:latin typeface="Symbol" pitchFamily="18" charset="2"/>
              </a:rPr>
              <a:t>L</a:t>
            </a:r>
            <a:r>
              <a:rPr lang="en-US" altLang="ja-JP" sz="2000" dirty="0"/>
              <a:t>, K</a:t>
            </a:r>
            <a:r>
              <a:rPr lang="en-US" altLang="ja-JP" sz="2000" dirty="0">
                <a:latin typeface="Symbol" pitchFamily="18" charset="2"/>
              </a:rPr>
              <a:t>S</a:t>
            </a:r>
            <a:r>
              <a:rPr lang="en-US" altLang="ja-JP" sz="2000" dirty="0"/>
              <a:t>, K</a:t>
            </a:r>
            <a:r>
              <a:rPr lang="en-US" altLang="ja-JP" sz="2000" dirty="0">
                <a:latin typeface="Symbol" pitchFamily="18" charset="2"/>
              </a:rPr>
              <a:t>L</a:t>
            </a:r>
            <a:r>
              <a:rPr lang="en-US" altLang="ja-JP" sz="2000" baseline="30000" dirty="0"/>
              <a:t>*</a:t>
            </a:r>
            <a:r>
              <a:rPr lang="en-US" altLang="ja-JP" sz="2000" dirty="0"/>
              <a:t> and K</a:t>
            </a:r>
            <a:r>
              <a:rPr lang="en-US" altLang="ja-JP" sz="2000" dirty="0">
                <a:latin typeface="Symbol" pitchFamily="18" charset="2"/>
              </a:rPr>
              <a:t>S</a:t>
            </a:r>
            <a:r>
              <a:rPr lang="en-US" altLang="ja-JP" sz="2000" baseline="30000" dirty="0"/>
              <a:t>*</a:t>
            </a:r>
            <a:r>
              <a:rPr lang="en-US" altLang="ja-JP" sz="2000" dirty="0"/>
              <a:t> channels.</a:t>
            </a:r>
          </a:p>
          <a:p>
            <a:pPr algn="l"/>
            <a:r>
              <a:rPr lang="en-US" altLang="ja-JP" sz="2000" dirty="0"/>
              <a:t>Since only </a:t>
            </a:r>
            <a:r>
              <a:rPr lang="en-US" altLang="ja-JP" sz="2000" dirty="0" err="1">
                <a:latin typeface="Symbol" pitchFamily="18" charset="2"/>
              </a:rPr>
              <a:t>p</a:t>
            </a:r>
            <a:r>
              <a:rPr lang="en-US" altLang="ja-JP" sz="2000" dirty="0" err="1"/>
              <a:t>N</a:t>
            </a:r>
            <a:r>
              <a:rPr lang="en-US" altLang="ja-JP" sz="2000" dirty="0"/>
              <a:t> channel has been extensively studied so far, </a:t>
            </a:r>
          </a:p>
          <a:p>
            <a:pPr algn="l"/>
            <a:r>
              <a:rPr lang="en-US" altLang="ja-JP" sz="2000" dirty="0"/>
              <a:t> new data for the other channels are very important.</a:t>
            </a:r>
          </a:p>
          <a:p>
            <a:pPr algn="l"/>
            <a:r>
              <a:rPr lang="en-US" altLang="ja-JP" sz="2000" dirty="0"/>
              <a:t>Exotic baryon resonance search is also expected.   </a:t>
            </a:r>
          </a:p>
        </p:txBody>
      </p:sp>
      <p:sp>
        <p:nvSpPr>
          <p:cNvPr id="20484" name="円/楕円 3"/>
          <p:cNvSpPr>
            <a:spLocks noChangeArrowheads="1"/>
          </p:cNvSpPr>
          <p:nvPr/>
        </p:nvSpPr>
        <p:spPr bwMode="auto">
          <a:xfrm>
            <a:off x="1979613" y="4221163"/>
            <a:ext cx="863600" cy="792162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 altLang="ja-JP" sz="2800" i="1"/>
              <a:t>N*</a:t>
            </a:r>
            <a:endParaRPr lang="ja-JP" altLang="en-US" sz="2800" i="1"/>
          </a:p>
        </p:txBody>
      </p:sp>
      <p:sp>
        <p:nvSpPr>
          <p:cNvPr id="20485" name="円/楕円 8"/>
          <p:cNvSpPr>
            <a:spLocks noChangeArrowheads="1"/>
          </p:cNvSpPr>
          <p:nvPr/>
        </p:nvSpPr>
        <p:spPr bwMode="auto">
          <a:xfrm>
            <a:off x="468313" y="5732463"/>
            <a:ext cx="647700" cy="6223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 altLang="ja-JP" sz="2400" i="1"/>
              <a:t>N</a:t>
            </a:r>
            <a:endParaRPr lang="ja-JP" altLang="en-US" sz="2400" i="1"/>
          </a:p>
        </p:txBody>
      </p:sp>
      <p:sp>
        <p:nvSpPr>
          <p:cNvPr id="20486" name="円/楕円 9"/>
          <p:cNvSpPr>
            <a:spLocks noChangeArrowheads="1"/>
          </p:cNvSpPr>
          <p:nvPr/>
        </p:nvSpPr>
        <p:spPr bwMode="auto">
          <a:xfrm>
            <a:off x="1187450" y="6165850"/>
            <a:ext cx="431800" cy="47625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20487" name="テキスト ボックス 10"/>
          <p:cNvSpPr txBox="1">
            <a:spLocks noChangeArrowheads="1"/>
          </p:cNvSpPr>
          <p:nvPr/>
        </p:nvSpPr>
        <p:spPr bwMode="auto">
          <a:xfrm>
            <a:off x="1258888" y="6165850"/>
            <a:ext cx="3540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latin typeface="Symbol" pitchFamily="18" charset="2"/>
              </a:rPr>
              <a:t>p</a:t>
            </a:r>
            <a:endParaRPr lang="ja-JP" altLang="en-US" sz="2400">
              <a:latin typeface="Symbol" pitchFamily="18" charset="2"/>
            </a:endParaRPr>
          </a:p>
        </p:txBody>
      </p:sp>
      <p:sp>
        <p:nvSpPr>
          <p:cNvPr id="20488" name="円/楕円 13"/>
          <p:cNvSpPr>
            <a:spLocks noChangeArrowheads="1"/>
          </p:cNvSpPr>
          <p:nvPr/>
        </p:nvSpPr>
        <p:spPr bwMode="auto">
          <a:xfrm>
            <a:off x="3132138" y="6092825"/>
            <a:ext cx="647700" cy="62071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 altLang="ja-JP" sz="2400">
                <a:latin typeface="Symbol" pitchFamily="18" charset="2"/>
              </a:rPr>
              <a:t>L</a:t>
            </a:r>
            <a:endParaRPr lang="ja-JP" altLang="en-US" sz="2400">
              <a:latin typeface="Symbol" pitchFamily="18" charset="2"/>
            </a:endParaRPr>
          </a:p>
        </p:txBody>
      </p:sp>
      <p:sp>
        <p:nvSpPr>
          <p:cNvPr id="20489" name="円/楕円 14"/>
          <p:cNvSpPr>
            <a:spLocks noChangeArrowheads="1"/>
          </p:cNvSpPr>
          <p:nvPr/>
        </p:nvSpPr>
        <p:spPr bwMode="auto">
          <a:xfrm>
            <a:off x="3924300" y="5949950"/>
            <a:ext cx="431800" cy="47783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20490" name="テキスト ボックス 15"/>
          <p:cNvSpPr txBox="1">
            <a:spLocks noChangeArrowheads="1"/>
          </p:cNvSpPr>
          <p:nvPr/>
        </p:nvSpPr>
        <p:spPr bwMode="auto">
          <a:xfrm>
            <a:off x="3924300" y="5949950"/>
            <a:ext cx="40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latin typeface="Symbol" pitchFamily="18" charset="2"/>
              </a:rPr>
              <a:t>K</a:t>
            </a:r>
            <a:endParaRPr lang="ja-JP" altLang="en-US" sz="2400">
              <a:latin typeface="Symbol" pitchFamily="18" charset="2"/>
            </a:endParaRPr>
          </a:p>
        </p:txBody>
      </p:sp>
      <p:sp>
        <p:nvSpPr>
          <p:cNvPr id="20491" name="下矢印 16"/>
          <p:cNvSpPr>
            <a:spLocks noChangeArrowheads="1"/>
          </p:cNvSpPr>
          <p:nvPr/>
        </p:nvSpPr>
        <p:spPr bwMode="auto">
          <a:xfrm rot="-2160000">
            <a:off x="3157538" y="4989513"/>
            <a:ext cx="484187" cy="979487"/>
          </a:xfrm>
          <a:prstGeom prst="downArrow">
            <a:avLst>
              <a:gd name="adj1" fmla="val 50000"/>
              <a:gd name="adj2" fmla="val 5010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20492" name="テキスト ボックス 21"/>
          <p:cNvSpPr txBox="1">
            <a:spLocks noChangeArrowheads="1"/>
          </p:cNvSpPr>
          <p:nvPr/>
        </p:nvSpPr>
        <p:spPr bwMode="auto">
          <a:xfrm>
            <a:off x="468313" y="5013325"/>
            <a:ext cx="12593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/>
              <a:t>Very weak</a:t>
            </a:r>
            <a:endParaRPr lang="ja-JP" altLang="en-US" sz="2000" dirty="0"/>
          </a:p>
        </p:txBody>
      </p:sp>
      <p:sp>
        <p:nvSpPr>
          <p:cNvPr id="20493" name="テキスト ボックス 23"/>
          <p:cNvSpPr txBox="1">
            <a:spLocks noChangeArrowheads="1"/>
          </p:cNvSpPr>
          <p:nvPr/>
        </p:nvSpPr>
        <p:spPr bwMode="auto">
          <a:xfrm>
            <a:off x="3492500" y="4941888"/>
            <a:ext cx="9988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 dirty="0"/>
              <a:t>Strong</a:t>
            </a:r>
            <a:endParaRPr lang="ja-JP" altLang="en-US" sz="2400" dirty="0"/>
          </a:p>
        </p:txBody>
      </p:sp>
      <p:sp>
        <p:nvSpPr>
          <p:cNvPr id="20494" name="テキスト ボックス 24"/>
          <p:cNvSpPr txBox="1">
            <a:spLocks noChangeArrowheads="1"/>
          </p:cNvSpPr>
          <p:nvPr/>
        </p:nvSpPr>
        <p:spPr bwMode="auto">
          <a:xfrm>
            <a:off x="5292725" y="4868863"/>
            <a:ext cx="30752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000" i="1" dirty="0"/>
              <a:t>N*</a:t>
            </a:r>
            <a:r>
              <a:rPr lang="en-US" altLang="ja-JP" sz="2000" dirty="0"/>
              <a:t> may be an exotic baryon</a:t>
            </a:r>
          </a:p>
          <a:p>
            <a:pPr algn="l"/>
            <a:r>
              <a:rPr lang="en-US" altLang="ja-JP" sz="2000" dirty="0"/>
              <a:t> resonance including ss.  </a:t>
            </a:r>
          </a:p>
        </p:txBody>
      </p:sp>
      <p:cxnSp>
        <p:nvCxnSpPr>
          <p:cNvPr id="20495" name="直線コネクタ 26"/>
          <p:cNvCxnSpPr>
            <a:cxnSpLocks noChangeShapeType="1"/>
          </p:cNvCxnSpPr>
          <p:nvPr/>
        </p:nvCxnSpPr>
        <p:spPr bwMode="auto">
          <a:xfrm>
            <a:off x="7596336" y="5229200"/>
            <a:ext cx="144463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96" name="直線矢印コネクタ 18"/>
          <p:cNvCxnSpPr>
            <a:cxnSpLocks noChangeShapeType="1"/>
          </p:cNvCxnSpPr>
          <p:nvPr/>
        </p:nvCxnSpPr>
        <p:spPr bwMode="auto">
          <a:xfrm rot="5400000">
            <a:off x="1512094" y="5409407"/>
            <a:ext cx="358775" cy="287337"/>
          </a:xfrm>
          <a:prstGeom prst="straightConnector1">
            <a:avLst/>
          </a:prstGeom>
          <a:noFill/>
          <a:ln w="3175" algn="ctr">
            <a:solidFill>
              <a:schemeClr val="tx1"/>
            </a:solidFill>
            <a:prstDash val="sysDot"/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1844675"/>
            <a:ext cx="4446587" cy="462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23850" y="0"/>
            <a:ext cx="81343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defRPr/>
            </a:pPr>
            <a:r>
              <a:rPr lang="en-US" altLang="ja-JP" sz="3200" b="1" dirty="0">
                <a:latin typeface="+mj-lt"/>
                <a:ea typeface="HG創英ﾌﾟﾚｾﾞﾝｽEB" pitchFamily="17" charset="-128"/>
              </a:rPr>
              <a:t>(B) Strangeness </a:t>
            </a:r>
            <a:r>
              <a:rPr lang="en-US" altLang="ja-JP" sz="3200" b="1" dirty="0" err="1">
                <a:latin typeface="+mj-lt"/>
                <a:ea typeface="HG創英ﾌﾟﾚｾﾞﾝｽEB" pitchFamily="17" charset="-128"/>
              </a:rPr>
              <a:t>photoproduction</a:t>
            </a:r>
            <a:endParaRPr lang="en-US" altLang="ja-JP" sz="3200" b="1" dirty="0">
              <a:latin typeface="+mj-lt"/>
              <a:ea typeface="HG創英ﾌﾟﾚｾﾞﾝｽEB" pitchFamily="17" charset="-128"/>
            </a:endParaRPr>
          </a:p>
          <a:p>
            <a:pPr>
              <a:defRPr/>
            </a:pPr>
            <a:r>
              <a:rPr lang="en-US" altLang="ja-JP" sz="2800" b="1" dirty="0">
                <a:latin typeface="+mj-lt"/>
                <a:ea typeface="HG創英ﾌﾟﾚｾﾞﾝｽEB" pitchFamily="17" charset="-128"/>
              </a:rPr>
              <a:t>Photon beam asymmetry </a:t>
            </a:r>
            <a:r>
              <a:rPr lang="en-US" altLang="ja-JP" sz="2800" b="1" dirty="0">
                <a:latin typeface="Symbol" pitchFamily="18" charset="2"/>
              </a:rPr>
              <a:t>S </a:t>
            </a:r>
            <a:r>
              <a:rPr lang="en-US" altLang="ja-JP" sz="2800" b="1" dirty="0">
                <a:latin typeface="+mj-lt"/>
              </a:rPr>
              <a:t>for K</a:t>
            </a:r>
            <a:r>
              <a:rPr lang="en-US" altLang="ja-JP" sz="2800" b="1" baseline="30000" dirty="0">
                <a:latin typeface="+mj-lt"/>
              </a:rPr>
              <a:t>+</a:t>
            </a:r>
            <a:r>
              <a:rPr lang="en-US" altLang="ja-JP" sz="2800" b="1" dirty="0">
                <a:latin typeface="Symbol" pitchFamily="18" charset="2"/>
              </a:rPr>
              <a:t>L</a:t>
            </a:r>
            <a:r>
              <a:rPr lang="en-US" altLang="ja-JP" sz="2800" b="1" dirty="0">
                <a:latin typeface="+mj-lt"/>
              </a:rPr>
              <a:t> and</a:t>
            </a:r>
            <a:r>
              <a:rPr lang="en-US" altLang="ja-JP" sz="2800" b="1" dirty="0">
                <a:latin typeface="Symbol" pitchFamily="18" charset="2"/>
              </a:rPr>
              <a:t> </a:t>
            </a:r>
            <a:r>
              <a:rPr lang="en-US" altLang="ja-JP" sz="2800" b="1" dirty="0">
                <a:latin typeface="+mj-lt"/>
              </a:rPr>
              <a:t>K</a:t>
            </a:r>
            <a:r>
              <a:rPr lang="en-US" altLang="ja-JP" sz="2800" b="1" baseline="30000" dirty="0">
                <a:latin typeface="+mj-lt"/>
              </a:rPr>
              <a:t>+</a:t>
            </a:r>
            <a:r>
              <a:rPr lang="en-US" altLang="ja-JP" sz="2800" b="1" dirty="0">
                <a:latin typeface="Symbol" pitchFamily="18" charset="2"/>
              </a:rPr>
              <a:t>S</a:t>
            </a:r>
            <a:r>
              <a:rPr lang="en-US" altLang="ja-JP" sz="2800" b="1" baseline="30000" dirty="0">
                <a:latin typeface="Symbol" pitchFamily="18" charset="2"/>
              </a:rPr>
              <a:t>0</a:t>
            </a:r>
            <a:endParaRPr lang="en-US" altLang="ja-JP" sz="2800" b="1" baseline="30000" dirty="0">
              <a:latin typeface="ＭＳ Ｐゴシック" charset="-128"/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31863"/>
            <a:ext cx="8229600" cy="4114800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ja-JP" sz="2800" dirty="0" smtClean="0"/>
              <a:t>Vertical                      =           [ 1 + </a:t>
            </a:r>
            <a:r>
              <a:rPr lang="en-US" altLang="ja-JP" sz="2800" dirty="0" err="1" smtClean="0"/>
              <a:t>P</a:t>
            </a:r>
            <a:r>
              <a:rPr lang="en-US" altLang="ja-JP" sz="1800" dirty="0" err="1" smtClean="0">
                <a:latin typeface="Symbol" pitchFamily="18" charset="2"/>
              </a:rPr>
              <a:t>g</a:t>
            </a:r>
            <a:r>
              <a:rPr lang="en-US" altLang="ja-JP" sz="2800" dirty="0" err="1" smtClean="0">
                <a:latin typeface="Symbol" pitchFamily="18" charset="2"/>
              </a:rPr>
              <a:t>S</a:t>
            </a:r>
            <a:r>
              <a:rPr lang="en-US" altLang="ja-JP" sz="2800" dirty="0" err="1" smtClean="0"/>
              <a:t>cos</a:t>
            </a:r>
            <a:r>
              <a:rPr lang="en-US" altLang="ja-JP" sz="2800" dirty="0" smtClean="0"/>
              <a:t>(2</a:t>
            </a:r>
            <a:r>
              <a:rPr lang="en-US" altLang="ja-JP" sz="2800" dirty="0" smtClean="0">
                <a:latin typeface="Symbol" pitchFamily="18" charset="2"/>
              </a:rPr>
              <a:t>f</a:t>
            </a:r>
            <a:r>
              <a:rPr lang="en-US" altLang="ja-JP" sz="2800" dirty="0" smtClean="0"/>
              <a:t>) ]</a:t>
            </a:r>
          </a:p>
          <a:p>
            <a:pPr>
              <a:lnSpc>
                <a:spcPct val="140000"/>
              </a:lnSpc>
            </a:pPr>
            <a:r>
              <a:rPr lang="en-US" altLang="ja-JP" sz="2800" dirty="0" smtClean="0"/>
              <a:t>Horizontal                 =           [ 1 -  </a:t>
            </a:r>
            <a:r>
              <a:rPr lang="en-US" altLang="ja-JP" sz="2800" dirty="0" err="1" smtClean="0"/>
              <a:t>P</a:t>
            </a:r>
            <a:r>
              <a:rPr lang="en-US" altLang="ja-JP" sz="1800" dirty="0" err="1" smtClean="0">
                <a:latin typeface="Symbol" pitchFamily="18" charset="2"/>
              </a:rPr>
              <a:t>g</a:t>
            </a:r>
            <a:r>
              <a:rPr lang="en-US" altLang="ja-JP" sz="2800" dirty="0" err="1" smtClean="0">
                <a:latin typeface="Symbol" pitchFamily="18" charset="2"/>
              </a:rPr>
              <a:t>S</a:t>
            </a:r>
            <a:r>
              <a:rPr lang="en-US" altLang="ja-JP" sz="2800" dirty="0" err="1" smtClean="0"/>
              <a:t>cos</a:t>
            </a:r>
            <a:r>
              <a:rPr lang="en-US" altLang="ja-JP" sz="2800" dirty="0" smtClean="0"/>
              <a:t>(2</a:t>
            </a:r>
            <a:r>
              <a:rPr lang="en-US" altLang="ja-JP" sz="2800" dirty="0" smtClean="0">
                <a:latin typeface="Symbol" pitchFamily="18" charset="2"/>
              </a:rPr>
              <a:t>f</a:t>
            </a:r>
            <a:r>
              <a:rPr lang="en-US" altLang="ja-JP" sz="2800" dirty="0" smtClean="0"/>
              <a:t>) ]</a:t>
            </a:r>
          </a:p>
          <a:p>
            <a:pPr>
              <a:lnSpc>
                <a:spcPct val="140000"/>
              </a:lnSpc>
              <a:buFontTx/>
              <a:buNone/>
            </a:pPr>
            <a:r>
              <a:rPr lang="en-US" altLang="ja-JP" dirty="0" smtClean="0"/>
              <a:t>        N = </a:t>
            </a:r>
            <a:r>
              <a:rPr lang="en-US" altLang="ja-JP" dirty="0" err="1" smtClean="0"/>
              <a:t>F</a:t>
            </a:r>
            <a:r>
              <a:rPr lang="en-US" altLang="ja-JP" baseline="-25000" dirty="0" err="1" smtClean="0"/>
              <a:t>acc</a:t>
            </a:r>
            <a:endParaRPr lang="en-US" altLang="ja-JP" baseline="-25000" dirty="0" smtClean="0"/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ja-JP" dirty="0" smtClean="0"/>
              <a:t>                        = </a:t>
            </a:r>
            <a:r>
              <a:rPr lang="en-US" altLang="ja-JP" dirty="0" err="1" smtClean="0"/>
              <a:t>P</a:t>
            </a:r>
            <a:r>
              <a:rPr lang="en-US" altLang="ja-JP" sz="2000" dirty="0" err="1" smtClean="0">
                <a:latin typeface="Symbol" pitchFamily="18" charset="2"/>
              </a:rPr>
              <a:t>g</a:t>
            </a:r>
            <a:r>
              <a:rPr lang="en-US" altLang="ja-JP" b="1" dirty="0" err="1" smtClean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dirty="0" err="1" smtClean="0"/>
              <a:t>cos</a:t>
            </a:r>
            <a:r>
              <a:rPr lang="en-US" altLang="ja-JP" dirty="0" smtClean="0"/>
              <a:t>(2</a:t>
            </a:r>
            <a:r>
              <a:rPr lang="en-US" altLang="ja-JP" dirty="0" smtClean="0">
                <a:latin typeface="Symbol" pitchFamily="18" charset="2"/>
              </a:rPr>
              <a:t>f</a:t>
            </a:r>
            <a:r>
              <a:rPr lang="en-US" altLang="ja-JP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ja-JP" sz="2400" dirty="0" smtClean="0"/>
              <a:t>N  : K</a:t>
            </a:r>
            <a:r>
              <a:rPr lang="en-US" altLang="ja-JP" sz="2400" baseline="30000" dirty="0" smtClean="0"/>
              <a:t>+</a:t>
            </a:r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photoproduction</a:t>
            </a:r>
            <a:r>
              <a:rPr lang="en-US" altLang="ja-JP" sz="2400" dirty="0" smtClean="0"/>
              <a:t> yield</a:t>
            </a:r>
          </a:p>
          <a:p>
            <a:pPr>
              <a:lnSpc>
                <a:spcPct val="90000"/>
              </a:lnSpc>
            </a:pPr>
            <a:r>
              <a:rPr lang="en-US" altLang="ja-JP" sz="2400" dirty="0" smtClean="0"/>
              <a:t> </a:t>
            </a:r>
            <a:r>
              <a:rPr lang="en-US" altLang="ja-JP" sz="2400" dirty="0" smtClean="0">
                <a:latin typeface="Symbol" pitchFamily="18" charset="2"/>
              </a:rPr>
              <a:t>f  </a:t>
            </a:r>
            <a:r>
              <a:rPr lang="en-US" altLang="ja-JP" sz="2400" dirty="0" smtClean="0"/>
              <a:t>: K</a:t>
            </a:r>
            <a:r>
              <a:rPr lang="en-US" altLang="ja-JP" sz="2400" baseline="30000" dirty="0" smtClean="0"/>
              <a:t>+</a:t>
            </a:r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azimuthal</a:t>
            </a:r>
            <a:r>
              <a:rPr lang="en-US" altLang="ja-JP" sz="2400" dirty="0" smtClean="0"/>
              <a:t> angle</a:t>
            </a:r>
          </a:p>
          <a:p>
            <a:pPr>
              <a:lnSpc>
                <a:spcPct val="90000"/>
              </a:lnSpc>
            </a:pPr>
            <a:r>
              <a:rPr lang="en-US" altLang="ja-JP" sz="2400" dirty="0" smtClean="0"/>
              <a:t>P</a:t>
            </a:r>
            <a:r>
              <a:rPr lang="en-US" altLang="ja-JP" sz="1800" dirty="0" smtClean="0">
                <a:latin typeface="Symbol" pitchFamily="18" charset="2"/>
              </a:rPr>
              <a:t>g</a:t>
            </a:r>
            <a:r>
              <a:rPr lang="en-US" altLang="ja-JP" sz="1800" dirty="0" smtClean="0"/>
              <a:t>  </a:t>
            </a:r>
            <a:r>
              <a:rPr lang="en-US" altLang="ja-JP" sz="2400" dirty="0" smtClean="0"/>
              <a:t>: Polarization of photon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411760" y="764704"/>
            <a:ext cx="914400" cy="762000"/>
            <a:chOff x="240" y="192"/>
            <a:chExt cx="576" cy="480"/>
          </a:xfrm>
        </p:grpSpPr>
        <p:sp>
          <p:nvSpPr>
            <p:cNvPr id="21537" name="Text Box 5"/>
            <p:cNvSpPr txBox="1">
              <a:spLocks noChangeArrowheads="1"/>
            </p:cNvSpPr>
            <p:nvPr/>
          </p:nvSpPr>
          <p:spPr bwMode="auto">
            <a:xfrm>
              <a:off x="336" y="192"/>
              <a:ext cx="3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2400" dirty="0" err="1">
                  <a:latin typeface="Times New Roman" pitchFamily="18" charset="0"/>
                </a:rPr>
                <a:t>d</a:t>
              </a:r>
              <a:r>
                <a:rPr lang="en-US" altLang="ja-JP" sz="2400" dirty="0" err="1">
                  <a:latin typeface="Symbol" pitchFamily="18" charset="2"/>
                </a:rPr>
                <a:t>s</a:t>
              </a:r>
              <a:endParaRPr lang="en-US" altLang="ja-JP" sz="2400" dirty="0">
                <a:latin typeface="Symbol" pitchFamily="18" charset="2"/>
              </a:endParaRPr>
            </a:p>
          </p:txBody>
        </p:sp>
        <p:sp>
          <p:nvSpPr>
            <p:cNvPr id="21538" name="Text Box 6"/>
            <p:cNvSpPr txBox="1">
              <a:spLocks noChangeArrowheads="1"/>
            </p:cNvSpPr>
            <p:nvPr/>
          </p:nvSpPr>
          <p:spPr bwMode="auto">
            <a:xfrm>
              <a:off x="240" y="384"/>
              <a:ext cx="5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dirty="0" smtClean="0">
                  <a:latin typeface="Times New Roman" pitchFamily="18" charset="0"/>
                </a:rPr>
                <a:t> </a:t>
              </a:r>
              <a:r>
                <a:rPr lang="en-US" altLang="ja-JP" sz="2400" dirty="0" err="1" smtClean="0">
                  <a:latin typeface="Times New Roman" pitchFamily="18" charset="0"/>
                </a:rPr>
                <a:t>d</a:t>
              </a:r>
              <a:r>
                <a:rPr lang="en-US" altLang="ja-JP" sz="2400" dirty="0" err="1" smtClean="0">
                  <a:latin typeface="Symbol" pitchFamily="18" charset="2"/>
                </a:rPr>
                <a:t>W</a:t>
              </a:r>
              <a:r>
                <a:rPr lang="en-US" altLang="ja-JP" sz="2400" baseline="-25000" dirty="0" err="1" smtClean="0">
                  <a:latin typeface="Times New Roman" pitchFamily="18" charset="0"/>
                </a:rPr>
                <a:t>v</a:t>
              </a:r>
              <a:endParaRPr lang="en-US" altLang="ja-JP" sz="2400" dirty="0">
                <a:latin typeface="Symbol" pitchFamily="18" charset="2"/>
              </a:endParaRPr>
            </a:p>
          </p:txBody>
        </p:sp>
        <p:sp>
          <p:nvSpPr>
            <p:cNvPr id="21539" name="Line 7"/>
            <p:cNvSpPr>
              <a:spLocks noChangeShapeType="1"/>
            </p:cNvSpPr>
            <p:nvPr/>
          </p:nvSpPr>
          <p:spPr bwMode="auto">
            <a:xfrm>
              <a:off x="336" y="4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427413" y="765175"/>
            <a:ext cx="1371600" cy="762000"/>
            <a:chOff x="192" y="384"/>
            <a:chExt cx="864" cy="480"/>
          </a:xfrm>
        </p:grpSpPr>
        <p:sp>
          <p:nvSpPr>
            <p:cNvPr id="21534" name="Text Box 9"/>
            <p:cNvSpPr txBox="1">
              <a:spLocks noChangeArrowheads="1"/>
            </p:cNvSpPr>
            <p:nvPr/>
          </p:nvSpPr>
          <p:spPr bwMode="auto">
            <a:xfrm>
              <a:off x="288" y="384"/>
              <a:ext cx="3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</a:rPr>
                <a:t>d</a:t>
              </a:r>
              <a:r>
                <a:rPr lang="en-US" altLang="ja-JP" sz="2400">
                  <a:latin typeface="Symbol" pitchFamily="18" charset="2"/>
                </a:rPr>
                <a:t>s</a:t>
              </a:r>
            </a:p>
          </p:txBody>
        </p:sp>
        <p:sp>
          <p:nvSpPr>
            <p:cNvPr id="21535" name="Text Box 10"/>
            <p:cNvSpPr txBox="1">
              <a:spLocks noChangeArrowheads="1"/>
            </p:cNvSpPr>
            <p:nvPr/>
          </p:nvSpPr>
          <p:spPr bwMode="auto">
            <a:xfrm>
              <a:off x="192" y="576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dirty="0" smtClean="0">
                  <a:latin typeface="Times New Roman" pitchFamily="18" charset="0"/>
                </a:rPr>
                <a:t>  </a:t>
              </a:r>
              <a:r>
                <a:rPr lang="en-US" altLang="ja-JP" sz="2400" dirty="0" err="1" smtClean="0">
                  <a:latin typeface="Times New Roman" pitchFamily="18" charset="0"/>
                </a:rPr>
                <a:t>d</a:t>
              </a:r>
              <a:r>
                <a:rPr lang="en-US" altLang="ja-JP" sz="2400" dirty="0" err="1" smtClean="0">
                  <a:latin typeface="Symbol" pitchFamily="18" charset="2"/>
                </a:rPr>
                <a:t>W</a:t>
              </a:r>
              <a:r>
                <a:rPr lang="en-US" altLang="ja-JP" sz="2400" baseline="-25000" dirty="0" err="1" smtClean="0">
                  <a:latin typeface="Times New Roman" pitchFamily="18" charset="0"/>
                </a:rPr>
                <a:t>unpol</a:t>
              </a:r>
              <a:endParaRPr lang="en-US" altLang="ja-JP" sz="2400" dirty="0">
                <a:latin typeface="Symbol" pitchFamily="18" charset="2"/>
              </a:endParaRPr>
            </a:p>
          </p:txBody>
        </p:sp>
        <p:sp>
          <p:nvSpPr>
            <p:cNvPr id="21536" name="Line 11"/>
            <p:cNvSpPr>
              <a:spLocks noChangeShapeType="1"/>
            </p:cNvSpPr>
            <p:nvPr/>
          </p:nvSpPr>
          <p:spPr bwMode="auto">
            <a:xfrm>
              <a:off x="336" y="62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427413" y="1450975"/>
            <a:ext cx="1371600" cy="762000"/>
            <a:chOff x="192" y="384"/>
            <a:chExt cx="864" cy="480"/>
          </a:xfrm>
        </p:grpSpPr>
        <p:sp>
          <p:nvSpPr>
            <p:cNvPr id="21531" name="Text Box 13"/>
            <p:cNvSpPr txBox="1">
              <a:spLocks noChangeArrowheads="1"/>
            </p:cNvSpPr>
            <p:nvPr/>
          </p:nvSpPr>
          <p:spPr bwMode="auto">
            <a:xfrm>
              <a:off x="288" y="384"/>
              <a:ext cx="3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</a:rPr>
                <a:t>d</a:t>
              </a:r>
              <a:r>
                <a:rPr lang="en-US" altLang="ja-JP" sz="2400">
                  <a:latin typeface="Symbol" pitchFamily="18" charset="2"/>
                </a:rPr>
                <a:t>s</a:t>
              </a:r>
            </a:p>
          </p:txBody>
        </p:sp>
        <p:sp>
          <p:nvSpPr>
            <p:cNvPr id="21532" name="Text Box 14"/>
            <p:cNvSpPr txBox="1">
              <a:spLocks noChangeArrowheads="1"/>
            </p:cNvSpPr>
            <p:nvPr/>
          </p:nvSpPr>
          <p:spPr bwMode="auto">
            <a:xfrm>
              <a:off x="192" y="576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dirty="0" smtClean="0">
                  <a:latin typeface="Times New Roman" pitchFamily="18" charset="0"/>
                </a:rPr>
                <a:t>  </a:t>
              </a:r>
              <a:r>
                <a:rPr lang="en-US" altLang="ja-JP" sz="2400" dirty="0" err="1" smtClean="0">
                  <a:latin typeface="Times New Roman" pitchFamily="18" charset="0"/>
                </a:rPr>
                <a:t>d</a:t>
              </a:r>
              <a:r>
                <a:rPr lang="en-US" altLang="ja-JP" sz="2400" dirty="0" err="1" smtClean="0">
                  <a:latin typeface="Symbol" pitchFamily="18" charset="2"/>
                </a:rPr>
                <a:t>W</a:t>
              </a:r>
              <a:r>
                <a:rPr lang="en-US" altLang="ja-JP" sz="2400" baseline="-25000" dirty="0" err="1" smtClean="0">
                  <a:latin typeface="Times New Roman" pitchFamily="18" charset="0"/>
                </a:rPr>
                <a:t>unpol</a:t>
              </a:r>
              <a:endParaRPr lang="en-US" altLang="ja-JP" sz="2400" dirty="0">
                <a:latin typeface="Symbol" pitchFamily="18" charset="2"/>
              </a:endParaRPr>
            </a:p>
          </p:txBody>
        </p:sp>
        <p:sp>
          <p:nvSpPr>
            <p:cNvPr id="21533" name="Line 15"/>
            <p:cNvSpPr>
              <a:spLocks noChangeShapeType="1"/>
            </p:cNvSpPr>
            <p:nvPr/>
          </p:nvSpPr>
          <p:spPr bwMode="auto">
            <a:xfrm>
              <a:off x="336" y="62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2513013" y="1450975"/>
            <a:ext cx="914400" cy="762000"/>
            <a:chOff x="3456" y="2064"/>
            <a:chExt cx="576" cy="480"/>
          </a:xfrm>
        </p:grpSpPr>
        <p:sp>
          <p:nvSpPr>
            <p:cNvPr id="21528" name="Text Box 17"/>
            <p:cNvSpPr txBox="1">
              <a:spLocks noChangeArrowheads="1"/>
            </p:cNvSpPr>
            <p:nvPr/>
          </p:nvSpPr>
          <p:spPr bwMode="auto">
            <a:xfrm>
              <a:off x="3552" y="2064"/>
              <a:ext cx="33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2400" dirty="0" err="1" smtClean="0">
                  <a:latin typeface="Times New Roman" pitchFamily="18" charset="0"/>
                </a:rPr>
                <a:t>d</a:t>
              </a:r>
              <a:r>
                <a:rPr lang="en-US" altLang="ja-JP" sz="2400" dirty="0" err="1" smtClean="0">
                  <a:latin typeface="Symbol" pitchFamily="18" charset="2"/>
                </a:rPr>
                <a:t>s</a:t>
              </a:r>
              <a:endParaRPr lang="en-US" altLang="ja-JP" sz="2400" dirty="0">
                <a:latin typeface="Symbol" pitchFamily="18" charset="2"/>
              </a:endParaRPr>
            </a:p>
          </p:txBody>
        </p:sp>
        <p:sp>
          <p:nvSpPr>
            <p:cNvPr id="21529" name="Text Box 18"/>
            <p:cNvSpPr txBox="1">
              <a:spLocks noChangeArrowheads="1"/>
            </p:cNvSpPr>
            <p:nvPr/>
          </p:nvSpPr>
          <p:spPr bwMode="auto">
            <a:xfrm>
              <a:off x="3456" y="2256"/>
              <a:ext cx="5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dirty="0" smtClean="0">
                  <a:latin typeface="Times New Roman" pitchFamily="18" charset="0"/>
                </a:rPr>
                <a:t> </a:t>
              </a:r>
              <a:r>
                <a:rPr lang="en-US" altLang="ja-JP" sz="2400" dirty="0" err="1" smtClean="0">
                  <a:latin typeface="Times New Roman" pitchFamily="18" charset="0"/>
                </a:rPr>
                <a:t>d</a:t>
              </a:r>
              <a:r>
                <a:rPr lang="en-US" altLang="ja-JP" sz="2400" dirty="0" err="1" smtClean="0">
                  <a:latin typeface="Symbol" pitchFamily="18" charset="2"/>
                </a:rPr>
                <a:t>W</a:t>
              </a:r>
              <a:r>
                <a:rPr lang="en-US" altLang="ja-JP" sz="2400" baseline="-25000" dirty="0" err="1" smtClean="0">
                  <a:latin typeface="Times New Roman" pitchFamily="18" charset="0"/>
                </a:rPr>
                <a:t>h</a:t>
              </a:r>
              <a:endParaRPr lang="en-US" altLang="ja-JP" sz="2400" dirty="0">
                <a:latin typeface="Symbol" pitchFamily="18" charset="2"/>
              </a:endParaRPr>
            </a:p>
          </p:txBody>
        </p:sp>
        <p:sp>
          <p:nvSpPr>
            <p:cNvPr id="21530" name="Line 19"/>
            <p:cNvSpPr>
              <a:spLocks noChangeShapeType="1"/>
            </p:cNvSpPr>
            <p:nvPr/>
          </p:nvSpPr>
          <p:spPr bwMode="auto">
            <a:xfrm>
              <a:off x="3552" y="230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1979712" y="2060848"/>
            <a:ext cx="914400" cy="762000"/>
            <a:chOff x="192" y="192"/>
            <a:chExt cx="576" cy="480"/>
          </a:xfrm>
        </p:grpSpPr>
        <p:sp>
          <p:nvSpPr>
            <p:cNvPr id="21525" name="Text Box 21"/>
            <p:cNvSpPr txBox="1">
              <a:spLocks noChangeArrowheads="1"/>
            </p:cNvSpPr>
            <p:nvPr/>
          </p:nvSpPr>
          <p:spPr bwMode="auto">
            <a:xfrm>
              <a:off x="336" y="192"/>
              <a:ext cx="3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</a:rPr>
                <a:t>d</a:t>
              </a:r>
              <a:r>
                <a:rPr lang="en-US" altLang="ja-JP" sz="2400">
                  <a:latin typeface="Symbol" pitchFamily="18" charset="2"/>
                </a:rPr>
                <a:t>s</a:t>
              </a:r>
            </a:p>
          </p:txBody>
        </p:sp>
        <p:sp>
          <p:nvSpPr>
            <p:cNvPr id="21526" name="Text Box 22"/>
            <p:cNvSpPr txBox="1">
              <a:spLocks noChangeArrowheads="1"/>
            </p:cNvSpPr>
            <p:nvPr/>
          </p:nvSpPr>
          <p:spPr bwMode="auto">
            <a:xfrm>
              <a:off x="192" y="384"/>
              <a:ext cx="5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dirty="0" smtClean="0">
                  <a:latin typeface="Times New Roman" pitchFamily="18" charset="0"/>
                </a:rPr>
                <a:t>   </a:t>
              </a:r>
              <a:r>
                <a:rPr lang="en-US" altLang="ja-JP" sz="2400" dirty="0" err="1" smtClean="0">
                  <a:latin typeface="Times New Roman" pitchFamily="18" charset="0"/>
                </a:rPr>
                <a:t>d</a:t>
              </a:r>
              <a:r>
                <a:rPr lang="en-US" altLang="ja-JP" sz="2400" dirty="0" err="1" smtClean="0">
                  <a:latin typeface="Symbol" pitchFamily="18" charset="2"/>
                </a:rPr>
                <a:t>W</a:t>
              </a:r>
              <a:endParaRPr lang="en-US" altLang="ja-JP" sz="2400" dirty="0">
                <a:latin typeface="Symbol" pitchFamily="18" charset="2"/>
              </a:endParaRPr>
            </a:p>
          </p:txBody>
        </p:sp>
        <p:sp>
          <p:nvSpPr>
            <p:cNvPr id="21527" name="Line 23"/>
            <p:cNvSpPr>
              <a:spLocks noChangeShapeType="1"/>
            </p:cNvSpPr>
            <p:nvPr/>
          </p:nvSpPr>
          <p:spPr bwMode="auto">
            <a:xfrm>
              <a:off x="384" y="4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21514" name="Text Box 25"/>
          <p:cNvSpPr txBox="1">
            <a:spLocks noChangeArrowheads="1"/>
          </p:cNvSpPr>
          <p:nvPr/>
        </p:nvSpPr>
        <p:spPr bwMode="auto">
          <a:xfrm>
            <a:off x="611188" y="2781300"/>
            <a:ext cx="14827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>
                <a:latin typeface="Times New Roman" pitchFamily="18" charset="0"/>
              </a:rPr>
              <a:t>N</a:t>
            </a:r>
            <a:r>
              <a:rPr lang="en-US" altLang="ja-JP" sz="2800" baseline="-25000">
                <a:latin typeface="Times New Roman" pitchFamily="18" charset="0"/>
              </a:rPr>
              <a:t>v</a:t>
            </a:r>
            <a:r>
              <a:rPr lang="ja-JP" altLang="en-US" sz="2800">
                <a:latin typeface="Times New Roman" pitchFamily="18" charset="0"/>
              </a:rPr>
              <a:t>　 </a:t>
            </a:r>
            <a:r>
              <a:rPr lang="en-US" altLang="ja-JP" sz="2800">
                <a:latin typeface="Times New Roman" pitchFamily="18" charset="0"/>
              </a:rPr>
              <a:t>- N</a:t>
            </a:r>
            <a:r>
              <a:rPr lang="en-US" altLang="ja-JP" sz="2800" baseline="-25000">
                <a:latin typeface="Times New Roman" pitchFamily="18" charset="0"/>
              </a:rPr>
              <a:t>h</a:t>
            </a:r>
            <a:endParaRPr lang="en-US" altLang="ja-JP" sz="2800">
              <a:latin typeface="Times New Roman" pitchFamily="18" charset="0"/>
            </a:endParaRPr>
          </a:p>
        </p:txBody>
      </p:sp>
      <p:sp>
        <p:nvSpPr>
          <p:cNvPr id="21515" name="Text Box 26"/>
          <p:cNvSpPr txBox="1">
            <a:spLocks noChangeArrowheads="1"/>
          </p:cNvSpPr>
          <p:nvPr/>
        </p:nvSpPr>
        <p:spPr bwMode="auto">
          <a:xfrm>
            <a:off x="650875" y="3162300"/>
            <a:ext cx="147478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>
                <a:latin typeface="Times New Roman" pitchFamily="18" charset="0"/>
              </a:rPr>
              <a:t>N</a:t>
            </a:r>
            <a:r>
              <a:rPr lang="en-US" altLang="ja-JP" sz="2800" baseline="-25000">
                <a:latin typeface="Times New Roman" pitchFamily="18" charset="0"/>
              </a:rPr>
              <a:t>v</a:t>
            </a:r>
            <a:r>
              <a:rPr lang="ja-JP" altLang="en-US" sz="2800">
                <a:latin typeface="Times New Roman" pitchFamily="18" charset="0"/>
              </a:rPr>
              <a:t>　</a:t>
            </a:r>
            <a:r>
              <a:rPr lang="en-US" altLang="ja-JP" sz="2800">
                <a:latin typeface="Times New Roman" pitchFamily="18" charset="0"/>
              </a:rPr>
              <a:t>+ N</a:t>
            </a:r>
            <a:r>
              <a:rPr lang="en-US" altLang="ja-JP" sz="2800" baseline="-25000">
                <a:latin typeface="Times New Roman" pitchFamily="18" charset="0"/>
              </a:rPr>
              <a:t>h</a:t>
            </a:r>
            <a:endParaRPr lang="en-US" altLang="ja-JP" sz="2800">
              <a:latin typeface="Times New Roman" pitchFamily="18" charset="0"/>
            </a:endParaRPr>
          </a:p>
        </p:txBody>
      </p:sp>
      <p:sp>
        <p:nvSpPr>
          <p:cNvPr id="21516" name="Line 27"/>
          <p:cNvSpPr>
            <a:spLocks noChangeShapeType="1"/>
          </p:cNvSpPr>
          <p:nvPr/>
        </p:nvSpPr>
        <p:spPr bwMode="auto">
          <a:xfrm>
            <a:off x="655638" y="3289300"/>
            <a:ext cx="152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1517" name="Rectangle 29"/>
          <p:cNvSpPr>
            <a:spLocks noChangeArrowheads="1"/>
          </p:cNvSpPr>
          <p:nvPr/>
        </p:nvSpPr>
        <p:spPr bwMode="auto">
          <a:xfrm>
            <a:off x="5332413" y="2424113"/>
            <a:ext cx="8382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1518" name="Rectangle 30"/>
          <p:cNvSpPr>
            <a:spLocks noChangeArrowheads="1"/>
          </p:cNvSpPr>
          <p:nvPr/>
        </p:nvSpPr>
        <p:spPr bwMode="auto">
          <a:xfrm>
            <a:off x="5332413" y="3871913"/>
            <a:ext cx="8382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1519" name="テキスト ボックス 30"/>
          <p:cNvSpPr txBox="1">
            <a:spLocks noChangeArrowheads="1"/>
          </p:cNvSpPr>
          <p:nvPr/>
        </p:nvSpPr>
        <p:spPr bwMode="auto">
          <a:xfrm>
            <a:off x="6516688" y="6457950"/>
            <a:ext cx="1127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Symbol" pitchFamily="18" charset="2"/>
              </a:rPr>
              <a:t>f</a:t>
            </a:r>
            <a:r>
              <a:rPr lang="en-US" altLang="ja-JP"/>
              <a:t>  (deg.)</a:t>
            </a:r>
            <a:endParaRPr lang="ja-JP" altLang="en-US"/>
          </a:p>
        </p:txBody>
      </p:sp>
      <p:sp>
        <p:nvSpPr>
          <p:cNvPr id="21520" name="テキスト ボックス 31"/>
          <p:cNvSpPr txBox="1">
            <a:spLocks noChangeArrowheads="1"/>
          </p:cNvSpPr>
          <p:nvPr/>
        </p:nvSpPr>
        <p:spPr bwMode="auto">
          <a:xfrm>
            <a:off x="6535738" y="3500438"/>
            <a:ext cx="89693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320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sz="3200">
                <a:solidFill>
                  <a:srgbClr val="FF0000"/>
                </a:solidFill>
              </a:rPr>
              <a:t>&gt;0</a:t>
            </a:r>
            <a:endParaRPr lang="ja-JP" altLang="en-US" sz="3200">
              <a:solidFill>
                <a:srgbClr val="FF0000"/>
              </a:solidFill>
            </a:endParaRPr>
          </a:p>
        </p:txBody>
      </p:sp>
      <p:sp>
        <p:nvSpPr>
          <p:cNvPr id="21521" name="テキスト ボックス 32"/>
          <p:cNvSpPr txBox="1">
            <a:spLocks noChangeArrowheads="1"/>
          </p:cNvSpPr>
          <p:nvPr/>
        </p:nvSpPr>
        <p:spPr bwMode="auto">
          <a:xfrm>
            <a:off x="6588125" y="5516563"/>
            <a:ext cx="89693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320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sz="3200">
                <a:solidFill>
                  <a:srgbClr val="FF0000"/>
                </a:solidFill>
              </a:rPr>
              <a:t>&gt;0</a:t>
            </a:r>
            <a:endParaRPr lang="ja-JP" altLang="en-US" sz="3200">
              <a:solidFill>
                <a:srgbClr val="FF0000"/>
              </a:solidFill>
            </a:endParaRPr>
          </a:p>
        </p:txBody>
      </p:sp>
      <p:sp>
        <p:nvSpPr>
          <p:cNvPr id="21522" name="テキスト ボックス 33"/>
          <p:cNvSpPr txBox="1">
            <a:spLocks noChangeArrowheads="1"/>
          </p:cNvSpPr>
          <p:nvPr/>
        </p:nvSpPr>
        <p:spPr bwMode="auto">
          <a:xfrm>
            <a:off x="179388" y="5157788"/>
            <a:ext cx="42037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40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sz="2400">
                <a:solidFill>
                  <a:srgbClr val="FF0000"/>
                </a:solidFill>
              </a:rPr>
              <a:t>&gt;0 means that K</a:t>
            </a:r>
            <a:r>
              <a:rPr lang="en-US" altLang="ja-JP" sz="2400" baseline="30000">
                <a:solidFill>
                  <a:srgbClr val="FF0000"/>
                </a:solidFill>
              </a:rPr>
              <a:t>*</a:t>
            </a:r>
            <a:r>
              <a:rPr lang="en-US" altLang="ja-JP" sz="2400">
                <a:solidFill>
                  <a:srgbClr val="FF0000"/>
                </a:solidFill>
              </a:rPr>
              <a:t> exchange </a:t>
            </a:r>
          </a:p>
          <a:p>
            <a:pPr algn="l"/>
            <a:r>
              <a:rPr lang="en-US" altLang="ja-JP" sz="2400">
                <a:solidFill>
                  <a:srgbClr val="FF0000"/>
                </a:solidFill>
              </a:rPr>
              <a:t>in t-channel is strong in the </a:t>
            </a:r>
          </a:p>
          <a:p>
            <a:pPr algn="l"/>
            <a:r>
              <a:rPr lang="en-US" altLang="ja-JP" sz="2400">
                <a:solidFill>
                  <a:srgbClr val="FF0000"/>
                </a:solidFill>
              </a:rPr>
              <a:t>reaction mechanism. </a:t>
            </a:r>
            <a:endParaRPr lang="ja-JP" altLang="en-US" sz="2400">
              <a:solidFill>
                <a:srgbClr val="FF0000"/>
              </a:solidFill>
            </a:endParaRPr>
          </a:p>
        </p:txBody>
      </p:sp>
      <p:sp>
        <p:nvSpPr>
          <p:cNvPr id="21523" name="テキスト ボックス 34"/>
          <p:cNvSpPr txBox="1">
            <a:spLocks noChangeArrowheads="1"/>
          </p:cNvSpPr>
          <p:nvPr/>
        </p:nvSpPr>
        <p:spPr bwMode="auto">
          <a:xfrm>
            <a:off x="4427538" y="6457950"/>
            <a:ext cx="1787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/>
              <a:t>E</a:t>
            </a:r>
            <a:r>
              <a:rPr lang="en-US" altLang="ja-JP" sz="1400">
                <a:latin typeface="Symbol" pitchFamily="18" charset="2"/>
              </a:rPr>
              <a:t>g</a:t>
            </a:r>
            <a:r>
              <a:rPr lang="en-US" altLang="ja-JP"/>
              <a:t> </a:t>
            </a:r>
            <a:r>
              <a:rPr lang="en-US" altLang="ja-JP" sz="1600"/>
              <a:t>= 1.5-2.4 GeV</a:t>
            </a:r>
            <a:endParaRPr lang="ja-JP" altLang="en-US" sz="1600"/>
          </a:p>
        </p:txBody>
      </p:sp>
      <p:sp>
        <p:nvSpPr>
          <p:cNvPr id="21524" name="テキスト ボックス 35"/>
          <p:cNvSpPr txBox="1">
            <a:spLocks noChangeArrowheads="1"/>
          </p:cNvSpPr>
          <p:nvPr/>
        </p:nvSpPr>
        <p:spPr bwMode="auto">
          <a:xfrm>
            <a:off x="0" y="6519863"/>
            <a:ext cx="42338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/>
              <a:t>M. Sumihama </a:t>
            </a:r>
            <a:r>
              <a:rPr lang="en-US" altLang="ja-JP" sz="1600" i="1"/>
              <a:t>et al</a:t>
            </a:r>
            <a:r>
              <a:rPr lang="en-US" altLang="ja-JP" sz="1600"/>
              <a:t>. PRC 73 (2006) 035214</a:t>
            </a:r>
            <a:endParaRPr lang="ja-JP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4" descr="Lambda15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00250"/>
            <a:ext cx="50038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8"/>
          <p:cNvSpPr txBox="1">
            <a:spLocks noChangeArrowheads="1"/>
          </p:cNvSpPr>
          <p:nvPr/>
        </p:nvSpPr>
        <p:spPr bwMode="auto">
          <a:xfrm>
            <a:off x="3857625" y="2714625"/>
            <a:ext cx="758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1600" b="1">
                <a:solidFill>
                  <a:srgbClr val="FF0000"/>
                </a:solidFill>
              </a:rPr>
              <a:t>Bump</a:t>
            </a:r>
          </a:p>
        </p:txBody>
      </p:sp>
      <p:sp>
        <p:nvSpPr>
          <p:cNvPr id="22532" name="Text Box 9"/>
          <p:cNvSpPr txBox="1">
            <a:spLocks noChangeArrowheads="1"/>
          </p:cNvSpPr>
          <p:nvPr/>
        </p:nvSpPr>
        <p:spPr bwMode="auto">
          <a:xfrm>
            <a:off x="3857625" y="4572000"/>
            <a:ext cx="758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1600" b="1">
                <a:solidFill>
                  <a:srgbClr val="FF0000"/>
                </a:solidFill>
              </a:rPr>
              <a:t>Bump</a:t>
            </a:r>
          </a:p>
        </p:txBody>
      </p:sp>
      <p:sp>
        <p:nvSpPr>
          <p:cNvPr id="22533" name="Text Box 15"/>
          <p:cNvSpPr txBox="1">
            <a:spLocks noChangeArrowheads="1"/>
          </p:cNvSpPr>
          <p:nvPr/>
        </p:nvSpPr>
        <p:spPr bwMode="auto">
          <a:xfrm>
            <a:off x="1835150" y="1125538"/>
            <a:ext cx="48234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dirty="0"/>
              <a:t>H. </a:t>
            </a:r>
            <a:r>
              <a:rPr lang="en-US" altLang="ja-JP" dirty="0" err="1"/>
              <a:t>Kohri</a:t>
            </a:r>
            <a:r>
              <a:rPr lang="en-US" altLang="ja-JP" dirty="0"/>
              <a:t> </a:t>
            </a:r>
            <a:r>
              <a:rPr lang="en-US" altLang="ja-JP" i="1" dirty="0"/>
              <a:t>et al.</a:t>
            </a:r>
            <a:r>
              <a:rPr lang="en-US" altLang="ja-JP" dirty="0"/>
              <a:t>   Phys. Rev. </a:t>
            </a:r>
            <a:r>
              <a:rPr lang="en-US" altLang="ja-JP" dirty="0" err="1"/>
              <a:t>Lett</a:t>
            </a:r>
            <a:r>
              <a:rPr lang="en-US" altLang="ja-JP" dirty="0"/>
              <a:t>. 104 (2010) 172001</a:t>
            </a:r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179388" y="0"/>
            <a:ext cx="87137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altLang="ja-JP" sz="3200" b="1" dirty="0"/>
              <a:t>(B) Strangeness </a:t>
            </a:r>
            <a:r>
              <a:rPr lang="en-US" altLang="ja-JP" sz="3200" b="1" dirty="0" err="1"/>
              <a:t>photoproduction</a:t>
            </a:r>
            <a:r>
              <a:rPr lang="en-US" altLang="ja-JP" sz="3200" b="1" dirty="0"/>
              <a:t/>
            </a:r>
            <a:br>
              <a:rPr lang="en-US" altLang="ja-JP" sz="3200" b="1" dirty="0"/>
            </a:br>
            <a:r>
              <a:rPr lang="en-US" altLang="ja-JP" sz="3200" b="1" dirty="0"/>
              <a:t>      </a:t>
            </a:r>
            <a:r>
              <a:rPr lang="en-US" altLang="ja-JP" sz="2800" b="1" dirty="0"/>
              <a:t>Bump structure was found in </a:t>
            </a:r>
            <a:r>
              <a:rPr lang="en-US" altLang="ja-JP" sz="2800" b="1" dirty="0" err="1">
                <a:latin typeface="Symbol" pitchFamily="18" charset="2"/>
              </a:rPr>
              <a:t>g</a:t>
            </a:r>
            <a:r>
              <a:rPr lang="en-US" altLang="ja-JP" sz="2800" b="1" dirty="0" err="1"/>
              <a:t>p</a:t>
            </a:r>
            <a:r>
              <a:rPr lang="en-US" altLang="ja-JP" sz="2800" b="1" dirty="0"/>
              <a:t> -&gt; K</a:t>
            </a:r>
            <a:r>
              <a:rPr lang="en-US" altLang="ja-JP" sz="2800" b="1" baseline="30000" dirty="0"/>
              <a:t>+</a:t>
            </a:r>
            <a:r>
              <a:rPr lang="en-US" altLang="ja-JP" sz="2800" b="1" dirty="0">
                <a:latin typeface="Symbol" pitchFamily="18" charset="2"/>
              </a:rPr>
              <a:t>L</a:t>
            </a:r>
            <a:r>
              <a:rPr lang="en-US" altLang="ja-JP" sz="2800" b="1" dirty="0"/>
              <a:t>(1520)</a:t>
            </a:r>
          </a:p>
        </p:txBody>
      </p:sp>
      <p:sp>
        <p:nvSpPr>
          <p:cNvPr id="22536" name="テキスト ボックス 17"/>
          <p:cNvSpPr txBox="1">
            <a:spLocks noChangeArrowheads="1"/>
          </p:cNvSpPr>
          <p:nvPr/>
        </p:nvSpPr>
        <p:spPr bwMode="auto">
          <a:xfrm>
            <a:off x="1116013" y="1628775"/>
            <a:ext cx="28541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000" dirty="0"/>
              <a:t>Differential cross sections</a:t>
            </a:r>
            <a:endParaRPr lang="ja-JP" altLang="en-US" sz="2000" dirty="0"/>
          </a:p>
        </p:txBody>
      </p:sp>
      <p:sp>
        <p:nvSpPr>
          <p:cNvPr id="22537" name="テキスト ボックス 11"/>
          <p:cNvSpPr txBox="1">
            <a:spLocks noChangeArrowheads="1"/>
          </p:cNvSpPr>
          <p:nvPr/>
        </p:nvSpPr>
        <p:spPr bwMode="auto">
          <a:xfrm>
            <a:off x="5076825" y="2565400"/>
            <a:ext cx="4265613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ja-JP" sz="2000" b="1" dirty="0">
                <a:solidFill>
                  <a:schemeClr val="accent2"/>
                </a:solidFill>
              </a:rPr>
              <a:t>Result of fit</a:t>
            </a:r>
          </a:p>
          <a:p>
            <a:pPr algn="l"/>
            <a:r>
              <a:rPr lang="en-US" altLang="ja-JP" sz="2000" dirty="0"/>
              <a:t>Bump energy   2.11 </a:t>
            </a:r>
            <a:r>
              <a:rPr lang="en-US" altLang="ja-JP" sz="2000" dirty="0" err="1"/>
              <a:t>GeV</a:t>
            </a:r>
            <a:endParaRPr lang="en-US" altLang="ja-JP" sz="2000" dirty="0"/>
          </a:p>
          <a:p>
            <a:pPr algn="l"/>
            <a:r>
              <a:rPr lang="en-US" altLang="ja-JP" sz="2000" dirty="0"/>
              <a:t>           width     140 </a:t>
            </a:r>
            <a:r>
              <a:rPr lang="en-US" altLang="ja-JP" sz="2000" dirty="0" err="1"/>
              <a:t>MeV</a:t>
            </a:r>
            <a:endParaRPr lang="en-US" altLang="ja-JP" sz="2000" dirty="0"/>
          </a:p>
          <a:p>
            <a:pPr algn="l"/>
            <a:endParaRPr lang="en-US" altLang="ja-JP" sz="1800" dirty="0"/>
          </a:p>
          <a:p>
            <a:pPr algn="l"/>
            <a:r>
              <a:rPr lang="en-US" altLang="ja-JP" sz="2000" dirty="0">
                <a:solidFill>
                  <a:srgbClr val="FF0000"/>
                </a:solidFill>
              </a:rPr>
              <a:t>Observed  width is narrower than </a:t>
            </a:r>
          </a:p>
          <a:p>
            <a:pPr algn="l"/>
            <a:r>
              <a:rPr lang="en-US" altLang="ja-JP" sz="2000" dirty="0">
                <a:solidFill>
                  <a:srgbClr val="FF0000"/>
                </a:solidFill>
              </a:rPr>
              <a:t> that of usual  </a:t>
            </a:r>
            <a:r>
              <a:rPr lang="en-US" altLang="ja-JP" sz="2000" i="1" dirty="0">
                <a:solidFill>
                  <a:srgbClr val="FF0000"/>
                </a:solidFill>
              </a:rPr>
              <a:t>N</a:t>
            </a:r>
            <a:r>
              <a:rPr lang="en-US" altLang="ja-JP" sz="2000" i="1" baseline="30000" dirty="0">
                <a:solidFill>
                  <a:srgbClr val="FF0000"/>
                </a:solidFill>
              </a:rPr>
              <a:t>*</a:t>
            </a:r>
            <a:r>
              <a:rPr lang="en-US" altLang="ja-JP" sz="2000" dirty="0">
                <a:solidFill>
                  <a:srgbClr val="FF0000"/>
                </a:solidFill>
              </a:rPr>
              <a:t>. </a:t>
            </a:r>
            <a:endParaRPr lang="en-US" altLang="ja-JP" sz="2000" dirty="0"/>
          </a:p>
          <a:p>
            <a:pPr algn="l"/>
            <a:endParaRPr lang="en-US" altLang="ja-JP" sz="1800" dirty="0"/>
          </a:p>
          <a:p>
            <a:pPr algn="l"/>
            <a:r>
              <a:rPr lang="en-US" altLang="ja-JP" sz="1800" dirty="0"/>
              <a:t>       </a:t>
            </a:r>
            <a:r>
              <a:rPr lang="en-US" altLang="ja-JP" sz="1800" i="1" dirty="0"/>
              <a:t>N*</a:t>
            </a:r>
            <a:r>
              <a:rPr lang="en-US" altLang="ja-JP" sz="1800" dirty="0"/>
              <a:t>       Status   Mass        Width</a:t>
            </a:r>
          </a:p>
          <a:p>
            <a:pPr algn="l"/>
            <a:r>
              <a:rPr lang="en-US" altLang="ja-JP" sz="1800" i="1" dirty="0"/>
              <a:t>N</a:t>
            </a:r>
            <a:r>
              <a:rPr lang="en-US" altLang="ja-JP" sz="1800" dirty="0"/>
              <a:t>(2080) D</a:t>
            </a:r>
            <a:r>
              <a:rPr lang="en-US" altLang="ja-JP" sz="1800" baseline="-25000" dirty="0"/>
              <a:t>13</a:t>
            </a:r>
            <a:r>
              <a:rPr lang="en-US" altLang="ja-JP" sz="1800" dirty="0"/>
              <a:t>  **    ~2.08GeV </a:t>
            </a:r>
            <a:r>
              <a:rPr lang="en-US" altLang="ja-JP" sz="1800" dirty="0">
                <a:latin typeface="Symbol" pitchFamily="18" charset="2"/>
              </a:rPr>
              <a:t> </a:t>
            </a:r>
            <a:r>
              <a:rPr lang="en-US" altLang="ja-JP" sz="1800" dirty="0"/>
              <a:t>~300MeV</a:t>
            </a:r>
          </a:p>
          <a:p>
            <a:pPr algn="l"/>
            <a:r>
              <a:rPr lang="en-US" altLang="ja-JP" sz="1800" i="1" dirty="0"/>
              <a:t>N</a:t>
            </a:r>
            <a:r>
              <a:rPr lang="en-US" altLang="ja-JP" sz="1800" dirty="0"/>
              <a:t>(2090) S</a:t>
            </a:r>
            <a:r>
              <a:rPr lang="en-US" altLang="ja-JP" sz="1800" baseline="-25000" dirty="0"/>
              <a:t>11</a:t>
            </a:r>
            <a:r>
              <a:rPr lang="en-US" altLang="ja-JP" sz="1800" dirty="0"/>
              <a:t>   *     ~2.09GeV </a:t>
            </a:r>
            <a:r>
              <a:rPr lang="en-US" altLang="ja-JP" sz="1800" dirty="0">
                <a:latin typeface="Symbol" pitchFamily="18" charset="2"/>
              </a:rPr>
              <a:t> </a:t>
            </a:r>
            <a:r>
              <a:rPr lang="en-US" altLang="ja-JP" sz="1800" dirty="0"/>
              <a:t>~300MeV</a:t>
            </a:r>
          </a:p>
          <a:p>
            <a:pPr algn="l"/>
            <a:r>
              <a:rPr lang="en-US" altLang="ja-JP" sz="1800" i="1" dirty="0"/>
              <a:t>N</a:t>
            </a:r>
            <a:r>
              <a:rPr lang="en-US" altLang="ja-JP" sz="1800" dirty="0"/>
              <a:t>(2100) P</a:t>
            </a:r>
            <a:r>
              <a:rPr lang="en-US" altLang="ja-JP" sz="1800" baseline="-25000" dirty="0"/>
              <a:t>11</a:t>
            </a:r>
            <a:r>
              <a:rPr lang="en-US" altLang="ja-JP" sz="1800" dirty="0"/>
              <a:t>   *     ~2.10GeV  ~300MeV</a:t>
            </a:r>
          </a:p>
          <a:p>
            <a:pPr algn="l"/>
            <a:r>
              <a:rPr lang="en-US" altLang="ja-JP" sz="1800" i="1" dirty="0"/>
              <a:t>N</a:t>
            </a:r>
            <a:r>
              <a:rPr lang="en-US" altLang="ja-JP" sz="1800" dirty="0"/>
              <a:t>(2190)G</a:t>
            </a:r>
            <a:r>
              <a:rPr lang="en-US" altLang="ja-JP" sz="1800" baseline="-25000" dirty="0"/>
              <a:t>17   </a:t>
            </a:r>
            <a:r>
              <a:rPr lang="en-US" altLang="ja-JP" sz="1800" dirty="0"/>
              <a:t>****  ~2.15GeV  ~500MeV</a:t>
            </a:r>
            <a:endParaRPr lang="ja-JP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5"/>
          <p:cNvSpPr txBox="1">
            <a:spLocks noChangeArrowheads="1"/>
          </p:cNvSpPr>
          <p:nvPr/>
        </p:nvSpPr>
        <p:spPr bwMode="auto">
          <a:xfrm>
            <a:off x="1835150" y="1125538"/>
            <a:ext cx="48234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dirty="0"/>
              <a:t>H. </a:t>
            </a:r>
            <a:r>
              <a:rPr lang="en-US" altLang="ja-JP" dirty="0" err="1"/>
              <a:t>Kohri</a:t>
            </a:r>
            <a:r>
              <a:rPr lang="en-US" altLang="ja-JP" dirty="0"/>
              <a:t> </a:t>
            </a:r>
            <a:r>
              <a:rPr lang="en-US" altLang="ja-JP" i="1" dirty="0"/>
              <a:t>et al.</a:t>
            </a:r>
            <a:r>
              <a:rPr lang="en-US" altLang="ja-JP" dirty="0"/>
              <a:t>   Phys. Rev. </a:t>
            </a:r>
            <a:r>
              <a:rPr lang="en-US" altLang="ja-JP" dirty="0" err="1"/>
              <a:t>Lett</a:t>
            </a:r>
            <a:r>
              <a:rPr lang="en-US" altLang="ja-JP" dirty="0"/>
              <a:t>. 104 (2010) 172001</a:t>
            </a:r>
          </a:p>
        </p:txBody>
      </p:sp>
      <p:sp>
        <p:nvSpPr>
          <p:cNvPr id="23555" name="Rectangle 8"/>
          <p:cNvSpPr>
            <a:spLocks noChangeArrowheads="1"/>
          </p:cNvSpPr>
          <p:nvPr/>
        </p:nvSpPr>
        <p:spPr bwMode="auto">
          <a:xfrm>
            <a:off x="179388" y="0"/>
            <a:ext cx="87137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altLang="ja-JP" sz="3200" b="1" dirty="0"/>
              <a:t>(B) Strangeness </a:t>
            </a:r>
            <a:r>
              <a:rPr lang="en-US" altLang="ja-JP" sz="3200" b="1" dirty="0" err="1"/>
              <a:t>photoproduction</a:t>
            </a:r>
            <a:r>
              <a:rPr lang="en-US" altLang="ja-JP" sz="3200" b="1" dirty="0"/>
              <a:t/>
            </a:r>
            <a:br>
              <a:rPr lang="en-US" altLang="ja-JP" sz="3200" b="1" dirty="0"/>
            </a:br>
            <a:r>
              <a:rPr lang="en-US" altLang="ja-JP" sz="3200" b="1" dirty="0"/>
              <a:t>      </a:t>
            </a:r>
            <a:r>
              <a:rPr lang="en-US" altLang="ja-JP" sz="2800" b="1" dirty="0"/>
              <a:t>                 </a:t>
            </a:r>
            <a:r>
              <a:rPr lang="en-US" altLang="ja-JP" sz="2800" b="1" dirty="0" err="1">
                <a:latin typeface="Symbol" pitchFamily="18" charset="2"/>
              </a:rPr>
              <a:t>g</a:t>
            </a:r>
            <a:r>
              <a:rPr lang="en-US" altLang="ja-JP" sz="2800" b="1" dirty="0" err="1"/>
              <a:t>p</a:t>
            </a:r>
            <a:r>
              <a:rPr lang="en-US" altLang="ja-JP" sz="2800" b="1" dirty="0"/>
              <a:t> -&gt; K</a:t>
            </a:r>
            <a:r>
              <a:rPr lang="en-US" altLang="ja-JP" sz="2800" b="1" baseline="30000" dirty="0"/>
              <a:t>+</a:t>
            </a:r>
            <a:r>
              <a:rPr lang="en-US" altLang="ja-JP" sz="2800" b="1" dirty="0">
                <a:latin typeface="Symbol" pitchFamily="18" charset="2"/>
              </a:rPr>
              <a:t>L</a:t>
            </a:r>
            <a:r>
              <a:rPr lang="en-US" altLang="ja-JP" sz="2800" b="1" dirty="0"/>
              <a:t>(1520)</a:t>
            </a:r>
          </a:p>
        </p:txBody>
      </p:sp>
      <p:pic>
        <p:nvPicPr>
          <p:cNvPr id="23556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420938"/>
            <a:ext cx="4643438" cy="3887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3557" name="正方形/長方形 13"/>
          <p:cNvSpPr>
            <a:spLocks noChangeArrowheads="1"/>
          </p:cNvSpPr>
          <p:nvPr/>
        </p:nvSpPr>
        <p:spPr bwMode="auto">
          <a:xfrm>
            <a:off x="7596188" y="1700213"/>
            <a:ext cx="1368425" cy="288925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23558" name="テキスト ボックス 15"/>
          <p:cNvSpPr txBox="1">
            <a:spLocks noChangeArrowheads="1"/>
          </p:cNvSpPr>
          <p:nvPr/>
        </p:nvSpPr>
        <p:spPr bwMode="auto">
          <a:xfrm>
            <a:off x="4860032" y="3068960"/>
            <a:ext cx="410625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400" dirty="0"/>
              <a:t>The asymmetry for K</a:t>
            </a:r>
            <a:r>
              <a:rPr lang="en-US" altLang="ja-JP" sz="2400" baseline="30000" dirty="0"/>
              <a:t>+</a:t>
            </a:r>
            <a:r>
              <a:rPr lang="en-US" altLang="ja-JP" sz="2400" dirty="0">
                <a:latin typeface="Symbol" pitchFamily="18" charset="2"/>
              </a:rPr>
              <a:t>L</a:t>
            </a:r>
            <a:r>
              <a:rPr lang="en-US" altLang="ja-JP" sz="2400" dirty="0"/>
              <a:t>(1520)</a:t>
            </a:r>
          </a:p>
          <a:p>
            <a:pPr algn="l"/>
            <a:r>
              <a:rPr lang="en-US" altLang="ja-JP" sz="2400" dirty="0"/>
              <a:t> is smaller than  that for K</a:t>
            </a:r>
            <a:r>
              <a:rPr lang="en-US" altLang="ja-JP" sz="2400" baseline="30000" dirty="0"/>
              <a:t>+</a:t>
            </a:r>
            <a:r>
              <a:rPr lang="en-US" altLang="ja-JP" sz="2400" dirty="0">
                <a:latin typeface="Symbol" pitchFamily="18" charset="2"/>
              </a:rPr>
              <a:t>L</a:t>
            </a:r>
            <a:r>
              <a:rPr lang="en-US" altLang="ja-JP" sz="2400" dirty="0"/>
              <a:t>. </a:t>
            </a:r>
          </a:p>
          <a:p>
            <a:pPr algn="l"/>
            <a:endParaRPr lang="en-US" altLang="ja-JP" sz="2400" dirty="0"/>
          </a:p>
          <a:p>
            <a:pPr algn="l"/>
            <a:r>
              <a:rPr lang="en-US" altLang="ja-JP" sz="2400" dirty="0">
                <a:solidFill>
                  <a:srgbClr val="FF0000"/>
                </a:solidFill>
              </a:rPr>
              <a:t>The cause of the bump has not </a:t>
            </a:r>
          </a:p>
          <a:p>
            <a:pPr algn="l"/>
            <a:r>
              <a:rPr lang="en-US" altLang="ja-JP" sz="2400" dirty="0">
                <a:solidFill>
                  <a:srgbClr val="FF0000"/>
                </a:solidFill>
              </a:rPr>
              <a:t>been clarified by only </a:t>
            </a:r>
          </a:p>
          <a:p>
            <a:pPr algn="l"/>
            <a:r>
              <a:rPr lang="en-US" altLang="ja-JP" sz="2400" dirty="0">
                <a:solidFill>
                  <a:srgbClr val="FF0000"/>
                </a:solidFill>
              </a:rPr>
              <a:t>cross sections and </a:t>
            </a:r>
            <a:r>
              <a:rPr lang="en-US" altLang="ja-JP" sz="2400" dirty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sz="2400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23559" name="テキスト ボックス 16"/>
          <p:cNvSpPr txBox="1">
            <a:spLocks noChangeArrowheads="1"/>
          </p:cNvSpPr>
          <p:nvPr/>
        </p:nvSpPr>
        <p:spPr bwMode="auto">
          <a:xfrm>
            <a:off x="1042988" y="2060575"/>
            <a:ext cx="3897312" cy="461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/>
              <a:t>Photon beam asymmetry </a:t>
            </a:r>
            <a:r>
              <a:rPr lang="en-US" altLang="ja-JP" sz="2400">
                <a:latin typeface="Symbol" pitchFamily="18" charset="2"/>
              </a:rPr>
              <a:t>S</a:t>
            </a:r>
            <a:endParaRPr lang="ja-JP" altLang="en-US" sz="2400"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Interference effect cannot explain the bump</a:t>
            </a:r>
            <a:endParaRPr kumimoji="1" lang="ja-JP" altLang="en-US" sz="3200" b="1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8568131" cy="394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テキスト ボックス 5"/>
          <p:cNvSpPr txBox="1"/>
          <p:nvPr/>
        </p:nvSpPr>
        <p:spPr>
          <a:xfrm>
            <a:off x="2051720" y="1628800"/>
            <a:ext cx="6207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Symbol" pitchFamily="18" charset="2"/>
              </a:rPr>
              <a:t>g</a:t>
            </a:r>
            <a:r>
              <a:rPr lang="en-US" altLang="ja-JP" sz="2400" dirty="0" smtClean="0"/>
              <a:t> p -&gt; </a:t>
            </a:r>
            <a:r>
              <a:rPr lang="en-US" altLang="ja-JP" sz="2400" dirty="0" smtClean="0">
                <a:latin typeface="Symbol" pitchFamily="18" charset="2"/>
              </a:rPr>
              <a:t>f</a:t>
            </a:r>
            <a:r>
              <a:rPr lang="en-US" altLang="ja-JP" sz="2400" dirty="0" smtClean="0"/>
              <a:t> p                                        </a:t>
            </a:r>
            <a:r>
              <a:rPr lang="en-US" altLang="ja-JP" sz="2400" dirty="0" smtClean="0">
                <a:latin typeface="Symbol" pitchFamily="18" charset="2"/>
              </a:rPr>
              <a:t>g</a:t>
            </a:r>
            <a:r>
              <a:rPr lang="en-US" altLang="ja-JP" sz="2400" dirty="0" smtClean="0"/>
              <a:t> p -&gt; K</a:t>
            </a:r>
            <a:r>
              <a:rPr lang="en-US" altLang="ja-JP" sz="2400" baseline="30000" dirty="0" smtClean="0"/>
              <a:t>+</a:t>
            </a:r>
            <a:r>
              <a:rPr lang="en-US" altLang="ja-JP" sz="2400" dirty="0" smtClean="0"/>
              <a:t> </a:t>
            </a:r>
            <a:r>
              <a:rPr lang="en-US" altLang="ja-JP" sz="2400" dirty="0" smtClean="0">
                <a:latin typeface="Symbol" pitchFamily="18" charset="2"/>
              </a:rPr>
              <a:t>L</a:t>
            </a:r>
            <a:r>
              <a:rPr lang="en-US" altLang="ja-JP" sz="2400" dirty="0" smtClean="0"/>
              <a:t>(1520)</a:t>
            </a:r>
            <a:endParaRPr kumimoji="1" lang="ja-JP" altLang="en-US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403648" y="980728"/>
            <a:ext cx="6577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S.Y. </a:t>
            </a:r>
            <a:r>
              <a:rPr lang="en-US" altLang="ja-JP" dirty="0" err="1" smtClean="0"/>
              <a:t>Ryu</a:t>
            </a:r>
            <a:r>
              <a:rPr lang="en-US" altLang="ja-JP" dirty="0" smtClean="0"/>
              <a:t>, J.K. </a:t>
            </a:r>
            <a:r>
              <a:rPr lang="en-US" altLang="ja-JP" dirty="0" err="1" smtClean="0"/>
              <a:t>Ahn</a:t>
            </a:r>
            <a:r>
              <a:rPr lang="en-US" altLang="ja-JP" dirty="0" smtClean="0"/>
              <a:t>, T. Nakano et al.  Phys. Rev. </a:t>
            </a:r>
            <a:r>
              <a:rPr lang="en-US" altLang="ja-JP" dirty="0" err="1" smtClean="0"/>
              <a:t>Lett</a:t>
            </a:r>
            <a:r>
              <a:rPr lang="en-US" altLang="ja-JP" dirty="0" smtClean="0"/>
              <a:t>. 116 (2016) 232001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1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8313" y="2101850"/>
            <a:ext cx="5151438" cy="475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正方形/長方形 13"/>
          <p:cNvSpPr>
            <a:spLocks noChangeArrowheads="1"/>
          </p:cNvSpPr>
          <p:nvPr/>
        </p:nvSpPr>
        <p:spPr bwMode="auto">
          <a:xfrm>
            <a:off x="1403350" y="6308725"/>
            <a:ext cx="2089150" cy="549275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24580" name="タイトル 1"/>
          <p:cNvSpPr>
            <a:spLocks noGrp="1"/>
          </p:cNvSpPr>
          <p:nvPr>
            <p:ph type="title"/>
          </p:nvPr>
        </p:nvSpPr>
        <p:spPr>
          <a:xfrm>
            <a:off x="250825" y="142875"/>
            <a:ext cx="8478838" cy="1143000"/>
          </a:xfrm>
        </p:spPr>
        <p:txBody>
          <a:bodyPr/>
          <a:lstStyle/>
          <a:p>
            <a:pPr algn="l"/>
            <a:r>
              <a:rPr lang="en-US" altLang="ja-JP" sz="3200" b="1" dirty="0" smtClean="0">
                <a:solidFill>
                  <a:schemeClr val="accent2"/>
                </a:solidFill>
              </a:rPr>
              <a:t> </a:t>
            </a:r>
            <a:r>
              <a:rPr lang="en-US" altLang="ja-JP" sz="3200" b="1" dirty="0" smtClean="0"/>
              <a:t>(D) </a:t>
            </a:r>
            <a:r>
              <a:rPr lang="en-US" altLang="ja-JP" sz="3200" b="1" dirty="0" err="1" smtClean="0"/>
              <a:t>Pentaquark</a:t>
            </a:r>
            <a:r>
              <a:rPr lang="en-US" altLang="ja-JP" sz="3200" b="1" dirty="0" smtClean="0"/>
              <a:t> (</a:t>
            </a:r>
            <a:r>
              <a:rPr lang="en-US" altLang="ja-JP" sz="3200" b="1" dirty="0" smtClean="0">
                <a:latin typeface="Symbol" pitchFamily="18" charset="2"/>
              </a:rPr>
              <a:t>q</a:t>
            </a:r>
            <a:r>
              <a:rPr lang="en-US" altLang="ja-JP" sz="3200" b="1" baseline="30000" dirty="0" smtClean="0"/>
              <a:t>+</a:t>
            </a:r>
            <a:r>
              <a:rPr lang="en-US" altLang="ja-JP" sz="3200" b="1" dirty="0" smtClean="0"/>
              <a:t> </a:t>
            </a:r>
            <a:r>
              <a:rPr lang="en-US" altLang="ja-JP" sz="2400" b="1" dirty="0" err="1" smtClean="0"/>
              <a:t>uudds</a:t>
            </a:r>
            <a:r>
              <a:rPr lang="en-US" altLang="ja-JP" sz="2400" b="1" dirty="0" smtClean="0"/>
              <a:t> </a:t>
            </a:r>
            <a:r>
              <a:rPr lang="en-US" altLang="ja-JP" sz="3200" b="1" dirty="0" smtClean="0"/>
              <a:t>) search</a:t>
            </a:r>
            <a:br>
              <a:rPr lang="en-US" altLang="ja-JP" sz="3200" b="1" dirty="0" smtClean="0"/>
            </a:br>
            <a:r>
              <a:rPr lang="en-US" altLang="ja-JP" sz="3200" b="1" dirty="0" smtClean="0"/>
              <a:t>                      </a:t>
            </a:r>
            <a:r>
              <a:rPr lang="en-US" altLang="ja-JP" sz="2800" b="1" dirty="0" smtClean="0"/>
              <a:t>Present status</a:t>
            </a:r>
            <a:endParaRPr lang="ja-JP" altLang="en-US" sz="2800" b="1" dirty="0" smtClean="0"/>
          </a:p>
        </p:txBody>
      </p:sp>
      <p:sp>
        <p:nvSpPr>
          <p:cNvPr id="24581" name="テキスト ボックス 3"/>
          <p:cNvSpPr txBox="1">
            <a:spLocks noChangeArrowheads="1"/>
          </p:cNvSpPr>
          <p:nvPr/>
        </p:nvSpPr>
        <p:spPr bwMode="auto">
          <a:xfrm>
            <a:off x="179388" y="1341438"/>
            <a:ext cx="8477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ja-JP" sz="2400" dirty="0"/>
              <a:t>Two papers were published. </a:t>
            </a:r>
            <a:endParaRPr lang="en-US" altLang="ja-JP" dirty="0"/>
          </a:p>
          <a:p>
            <a:pPr algn="l"/>
            <a:r>
              <a:rPr lang="en-US" altLang="ja-JP" sz="2400" dirty="0">
                <a:latin typeface="Symbol" pitchFamily="18" charset="2"/>
              </a:rPr>
              <a:t>(1) </a:t>
            </a:r>
            <a:r>
              <a:rPr lang="en-US" altLang="ja-JP" sz="2400" dirty="0" err="1">
                <a:latin typeface="Symbol" pitchFamily="18" charset="2"/>
              </a:rPr>
              <a:t>g</a:t>
            </a:r>
            <a:r>
              <a:rPr lang="en-US" altLang="ja-JP" sz="2400" dirty="0" err="1"/>
              <a:t>C</a:t>
            </a:r>
            <a:r>
              <a:rPr lang="en-US" altLang="ja-JP" sz="2400" dirty="0"/>
              <a:t> reaction       </a:t>
            </a:r>
            <a:r>
              <a:rPr lang="en-US" altLang="ja-JP" sz="1800" dirty="0"/>
              <a:t>T. Nakano </a:t>
            </a:r>
            <a:r>
              <a:rPr lang="en-US" altLang="ja-JP" sz="1800" i="1" dirty="0"/>
              <a:t>et al</a:t>
            </a:r>
            <a:r>
              <a:rPr lang="en-US" altLang="ja-JP" sz="1800" dirty="0"/>
              <a:t>. Phys. Rev. </a:t>
            </a:r>
            <a:r>
              <a:rPr lang="en-US" altLang="ja-JP" sz="1800" dirty="0" err="1"/>
              <a:t>Lett</a:t>
            </a:r>
            <a:r>
              <a:rPr lang="en-US" altLang="ja-JP" sz="1800" dirty="0"/>
              <a:t>. 91 (2003) 012002</a:t>
            </a:r>
          </a:p>
          <a:p>
            <a:pPr algn="l"/>
            <a:r>
              <a:rPr lang="en-US" altLang="ja-JP" sz="2400" dirty="0">
                <a:latin typeface="Symbol" pitchFamily="18" charset="2"/>
              </a:rPr>
              <a:t>(2) </a:t>
            </a:r>
            <a:r>
              <a:rPr lang="en-US" altLang="ja-JP" sz="2400" dirty="0" err="1">
                <a:latin typeface="Symbol" pitchFamily="18" charset="2"/>
              </a:rPr>
              <a:t>g</a:t>
            </a:r>
            <a:r>
              <a:rPr lang="en-US" altLang="ja-JP" sz="2400" dirty="0" err="1"/>
              <a:t>d</a:t>
            </a:r>
            <a:r>
              <a:rPr lang="en-US" altLang="ja-JP" sz="2400" dirty="0"/>
              <a:t>  reaction </a:t>
            </a:r>
            <a:r>
              <a:rPr lang="en-US" altLang="ja-JP" dirty="0"/>
              <a:t>       </a:t>
            </a:r>
            <a:r>
              <a:rPr lang="en-US" altLang="ja-JP" sz="1800" dirty="0"/>
              <a:t>T. Nakano </a:t>
            </a:r>
            <a:r>
              <a:rPr lang="en-US" altLang="ja-JP" sz="1800" i="1" dirty="0"/>
              <a:t>et al</a:t>
            </a:r>
            <a:r>
              <a:rPr lang="en-US" altLang="ja-JP" sz="1800" dirty="0"/>
              <a:t>. Phys. Rev. C 79 (2009) 0252</a:t>
            </a:r>
          </a:p>
        </p:txBody>
      </p:sp>
      <p:cxnSp>
        <p:nvCxnSpPr>
          <p:cNvPr id="24582" name="直線コネクタ 4"/>
          <p:cNvCxnSpPr>
            <a:cxnSpLocks noChangeShapeType="1"/>
          </p:cNvCxnSpPr>
          <p:nvPr/>
        </p:nvCxnSpPr>
        <p:spPr bwMode="auto">
          <a:xfrm>
            <a:off x="4283968" y="404664"/>
            <a:ext cx="144463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2458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3438" y="2492375"/>
            <a:ext cx="4249737" cy="3949700"/>
          </a:xfrm>
          <a:noFill/>
        </p:spPr>
      </p:pic>
      <p:sp>
        <p:nvSpPr>
          <p:cNvPr id="24584" name="テキスト ボックス 7"/>
          <p:cNvSpPr txBox="1">
            <a:spLocks noChangeArrowheads="1"/>
          </p:cNvSpPr>
          <p:nvPr/>
        </p:nvSpPr>
        <p:spPr bwMode="auto">
          <a:xfrm rot="10800000">
            <a:off x="4211638" y="3789363"/>
            <a:ext cx="492125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en-US" altLang="ja-JP"/>
              <a:t>Counts</a:t>
            </a:r>
            <a:endParaRPr lang="ja-JP" altLang="en-US"/>
          </a:p>
        </p:txBody>
      </p:sp>
      <p:sp>
        <p:nvSpPr>
          <p:cNvPr id="24585" name="テキスト ボックス 8"/>
          <p:cNvSpPr txBox="1">
            <a:spLocks noChangeArrowheads="1"/>
          </p:cNvSpPr>
          <p:nvPr/>
        </p:nvSpPr>
        <p:spPr bwMode="auto">
          <a:xfrm>
            <a:off x="5580063" y="6457950"/>
            <a:ext cx="218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/>
              <a:t>Mass (GeV/c</a:t>
            </a:r>
            <a:r>
              <a:rPr lang="en-US" altLang="ja-JP" baseline="30000"/>
              <a:t>2</a:t>
            </a:r>
            <a:r>
              <a:rPr lang="en-US" altLang="ja-JP"/>
              <a:t>)</a:t>
            </a:r>
            <a:endParaRPr lang="ja-JP" altLang="en-US"/>
          </a:p>
        </p:txBody>
      </p:sp>
      <p:sp>
        <p:nvSpPr>
          <p:cNvPr id="24586" name="正方形/長方形 9"/>
          <p:cNvSpPr>
            <a:spLocks noChangeArrowheads="1"/>
          </p:cNvSpPr>
          <p:nvPr/>
        </p:nvSpPr>
        <p:spPr bwMode="auto">
          <a:xfrm>
            <a:off x="7416800" y="2782888"/>
            <a:ext cx="539750" cy="50641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24587" name="テキスト ボックス 10"/>
          <p:cNvSpPr txBox="1">
            <a:spLocks noChangeArrowheads="1"/>
          </p:cNvSpPr>
          <p:nvPr/>
        </p:nvSpPr>
        <p:spPr bwMode="auto">
          <a:xfrm rot="10800000">
            <a:off x="0" y="3644900"/>
            <a:ext cx="49212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en-US" altLang="ja-JP"/>
              <a:t>Counts</a:t>
            </a:r>
            <a:endParaRPr lang="ja-JP" altLang="en-US"/>
          </a:p>
        </p:txBody>
      </p:sp>
      <p:sp>
        <p:nvSpPr>
          <p:cNvPr id="24588" name="テキスト ボックス 11"/>
          <p:cNvSpPr txBox="1">
            <a:spLocks noChangeArrowheads="1"/>
          </p:cNvSpPr>
          <p:nvPr/>
        </p:nvSpPr>
        <p:spPr bwMode="auto">
          <a:xfrm>
            <a:off x="1258888" y="6457950"/>
            <a:ext cx="218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/>
              <a:t>Mass (GeV/c</a:t>
            </a:r>
            <a:r>
              <a:rPr lang="en-US" altLang="ja-JP" baseline="30000"/>
              <a:t>2</a:t>
            </a:r>
            <a:r>
              <a:rPr lang="en-US" altLang="ja-JP"/>
              <a:t>)</a:t>
            </a:r>
            <a:endParaRPr lang="ja-JP" altLang="en-US"/>
          </a:p>
        </p:txBody>
      </p:sp>
      <p:sp>
        <p:nvSpPr>
          <p:cNvPr id="24589" name="テキスト ボックス 14"/>
          <p:cNvSpPr txBox="1">
            <a:spLocks noChangeArrowheads="1"/>
          </p:cNvSpPr>
          <p:nvPr/>
        </p:nvSpPr>
        <p:spPr bwMode="auto">
          <a:xfrm>
            <a:off x="684213" y="2852738"/>
            <a:ext cx="4968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/>
              <a:t>(1)</a:t>
            </a:r>
            <a:endParaRPr lang="ja-JP" altLang="en-US"/>
          </a:p>
        </p:txBody>
      </p:sp>
      <p:sp>
        <p:nvSpPr>
          <p:cNvPr id="24590" name="テキスト ボックス 15"/>
          <p:cNvSpPr txBox="1">
            <a:spLocks noChangeArrowheads="1"/>
          </p:cNvSpPr>
          <p:nvPr/>
        </p:nvSpPr>
        <p:spPr bwMode="auto">
          <a:xfrm>
            <a:off x="5292725" y="2781300"/>
            <a:ext cx="4968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/>
              <a:t>(2)</a:t>
            </a:r>
            <a:endParaRPr lang="ja-JP" altLang="en-US"/>
          </a:p>
        </p:txBody>
      </p:sp>
      <p:sp>
        <p:nvSpPr>
          <p:cNvPr id="24591" name="正方形/長方形 16"/>
          <p:cNvSpPr>
            <a:spLocks noChangeArrowheads="1"/>
          </p:cNvSpPr>
          <p:nvPr/>
        </p:nvSpPr>
        <p:spPr bwMode="auto">
          <a:xfrm>
            <a:off x="7812088" y="2997200"/>
            <a:ext cx="360362" cy="4318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1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8313" y="2101850"/>
            <a:ext cx="5151438" cy="475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正方形/長方形 13"/>
          <p:cNvSpPr>
            <a:spLocks noChangeArrowheads="1"/>
          </p:cNvSpPr>
          <p:nvPr/>
        </p:nvSpPr>
        <p:spPr bwMode="auto">
          <a:xfrm>
            <a:off x="1403350" y="6308725"/>
            <a:ext cx="2089150" cy="549275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pic>
        <p:nvPicPr>
          <p:cNvPr id="2560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3438" y="2492375"/>
            <a:ext cx="4249737" cy="3949700"/>
          </a:xfrm>
          <a:noFill/>
        </p:spPr>
      </p:pic>
      <p:sp>
        <p:nvSpPr>
          <p:cNvPr id="25605" name="テキスト ボックス 7"/>
          <p:cNvSpPr txBox="1">
            <a:spLocks noChangeArrowheads="1"/>
          </p:cNvSpPr>
          <p:nvPr/>
        </p:nvSpPr>
        <p:spPr bwMode="auto">
          <a:xfrm rot="10800000">
            <a:off x="4211638" y="3789363"/>
            <a:ext cx="492125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en-US" altLang="ja-JP"/>
              <a:t>Counts</a:t>
            </a:r>
            <a:endParaRPr lang="ja-JP" altLang="en-US"/>
          </a:p>
        </p:txBody>
      </p:sp>
      <p:sp>
        <p:nvSpPr>
          <p:cNvPr id="25606" name="テキスト ボックス 8"/>
          <p:cNvSpPr txBox="1">
            <a:spLocks noChangeArrowheads="1"/>
          </p:cNvSpPr>
          <p:nvPr/>
        </p:nvSpPr>
        <p:spPr bwMode="auto">
          <a:xfrm>
            <a:off x="5580063" y="6457950"/>
            <a:ext cx="218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/>
              <a:t>Mass (GeV/c</a:t>
            </a:r>
            <a:r>
              <a:rPr lang="en-US" altLang="ja-JP" baseline="30000"/>
              <a:t>2</a:t>
            </a:r>
            <a:r>
              <a:rPr lang="en-US" altLang="ja-JP"/>
              <a:t>)</a:t>
            </a:r>
            <a:endParaRPr lang="ja-JP" altLang="en-US"/>
          </a:p>
        </p:txBody>
      </p:sp>
      <p:sp>
        <p:nvSpPr>
          <p:cNvPr id="25607" name="正方形/長方形 9"/>
          <p:cNvSpPr>
            <a:spLocks noChangeArrowheads="1"/>
          </p:cNvSpPr>
          <p:nvPr/>
        </p:nvSpPr>
        <p:spPr bwMode="auto">
          <a:xfrm>
            <a:off x="7416800" y="2782888"/>
            <a:ext cx="539750" cy="50641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25608" name="テキスト ボックス 10"/>
          <p:cNvSpPr txBox="1">
            <a:spLocks noChangeArrowheads="1"/>
          </p:cNvSpPr>
          <p:nvPr/>
        </p:nvSpPr>
        <p:spPr bwMode="auto">
          <a:xfrm rot="10800000">
            <a:off x="0" y="3644900"/>
            <a:ext cx="49212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en-US" altLang="ja-JP"/>
              <a:t>Counts</a:t>
            </a:r>
            <a:endParaRPr lang="ja-JP" altLang="en-US"/>
          </a:p>
        </p:txBody>
      </p:sp>
      <p:sp>
        <p:nvSpPr>
          <p:cNvPr id="25609" name="テキスト ボックス 11"/>
          <p:cNvSpPr txBox="1">
            <a:spLocks noChangeArrowheads="1"/>
          </p:cNvSpPr>
          <p:nvPr/>
        </p:nvSpPr>
        <p:spPr bwMode="auto">
          <a:xfrm>
            <a:off x="1258888" y="6457950"/>
            <a:ext cx="218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/>
              <a:t>Mass (GeV/c</a:t>
            </a:r>
            <a:r>
              <a:rPr lang="en-US" altLang="ja-JP" baseline="30000"/>
              <a:t>2</a:t>
            </a:r>
            <a:r>
              <a:rPr lang="en-US" altLang="ja-JP"/>
              <a:t>)</a:t>
            </a:r>
            <a:endParaRPr lang="ja-JP" altLang="en-US"/>
          </a:p>
        </p:txBody>
      </p:sp>
      <p:sp>
        <p:nvSpPr>
          <p:cNvPr id="25610" name="テキスト ボックス 14"/>
          <p:cNvSpPr txBox="1">
            <a:spLocks noChangeArrowheads="1"/>
          </p:cNvSpPr>
          <p:nvPr/>
        </p:nvSpPr>
        <p:spPr bwMode="auto">
          <a:xfrm>
            <a:off x="684213" y="2852738"/>
            <a:ext cx="4968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/>
              <a:t>(1)</a:t>
            </a:r>
            <a:endParaRPr lang="ja-JP" altLang="en-US"/>
          </a:p>
        </p:txBody>
      </p:sp>
      <p:sp>
        <p:nvSpPr>
          <p:cNvPr id="25611" name="テキスト ボックス 15"/>
          <p:cNvSpPr txBox="1">
            <a:spLocks noChangeArrowheads="1"/>
          </p:cNvSpPr>
          <p:nvPr/>
        </p:nvSpPr>
        <p:spPr bwMode="auto">
          <a:xfrm>
            <a:off x="5292725" y="2781300"/>
            <a:ext cx="4968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/>
              <a:t>(2)</a:t>
            </a:r>
            <a:endParaRPr lang="ja-JP" altLang="en-US"/>
          </a:p>
        </p:txBody>
      </p:sp>
      <p:sp>
        <p:nvSpPr>
          <p:cNvPr id="25612" name="正方形/長方形 16"/>
          <p:cNvSpPr>
            <a:spLocks noChangeArrowheads="1"/>
          </p:cNvSpPr>
          <p:nvPr/>
        </p:nvSpPr>
        <p:spPr bwMode="auto">
          <a:xfrm>
            <a:off x="7812088" y="2997200"/>
            <a:ext cx="360362" cy="4318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25613" name="テキスト ボックス 17"/>
          <p:cNvSpPr txBox="1">
            <a:spLocks noChangeArrowheads="1"/>
          </p:cNvSpPr>
          <p:nvPr/>
        </p:nvSpPr>
        <p:spPr bwMode="auto">
          <a:xfrm>
            <a:off x="0" y="1196752"/>
            <a:ext cx="922778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sz="2000" dirty="0"/>
              <a:t>Although the results are positive, statistics is not </a:t>
            </a:r>
            <a:r>
              <a:rPr lang="en-US" altLang="ja-JP" sz="2000" dirty="0" smtClean="0"/>
              <a:t>high enough </a:t>
            </a:r>
            <a:r>
              <a:rPr lang="en-US" altLang="ja-JP" sz="2000" dirty="0"/>
              <a:t>in both data. </a:t>
            </a:r>
          </a:p>
          <a:p>
            <a:pPr algn="l"/>
            <a:r>
              <a:rPr lang="en-US" altLang="ja-JP" sz="2000" dirty="0" smtClean="0"/>
              <a:t>We introduced large </a:t>
            </a:r>
            <a:r>
              <a:rPr lang="en-US" altLang="ja-JP" sz="2000" dirty="0" err="1" smtClean="0"/>
              <a:t>scintillators</a:t>
            </a:r>
            <a:r>
              <a:rPr lang="en-US" altLang="ja-JP" sz="2000" dirty="0" smtClean="0"/>
              <a:t> to select neutron events and took  high statistics data .</a:t>
            </a:r>
            <a:endParaRPr lang="en-US" altLang="ja-JP" sz="2000" dirty="0"/>
          </a:p>
          <a:p>
            <a:pPr algn="l"/>
            <a:r>
              <a:rPr lang="en-US" altLang="ja-JP" sz="2000" dirty="0"/>
              <a:t>Data analysis is underway now.  </a:t>
            </a:r>
          </a:p>
        </p:txBody>
      </p:sp>
      <p:sp>
        <p:nvSpPr>
          <p:cNvPr id="25614" name="正方形/長方形 18"/>
          <p:cNvSpPr>
            <a:spLocks noChangeArrowheads="1"/>
          </p:cNvSpPr>
          <p:nvPr/>
        </p:nvSpPr>
        <p:spPr bwMode="auto">
          <a:xfrm>
            <a:off x="-612775" y="3644900"/>
            <a:ext cx="612775" cy="151288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l"/>
            <a:endParaRPr lang="ja-JP" altLang="en-US" sz="1800" i="1"/>
          </a:p>
        </p:txBody>
      </p:sp>
      <p:sp>
        <p:nvSpPr>
          <p:cNvPr id="25615" name="テキスト ボックス 20"/>
          <p:cNvSpPr txBox="1">
            <a:spLocks noChangeArrowheads="1"/>
          </p:cNvSpPr>
          <p:nvPr/>
        </p:nvSpPr>
        <p:spPr bwMode="auto">
          <a:xfrm>
            <a:off x="684213" y="2349500"/>
            <a:ext cx="6839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ja-JP" dirty="0"/>
              <a:t> 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C</a:t>
            </a:r>
            <a:r>
              <a:rPr lang="en-US" altLang="ja-JP" dirty="0"/>
              <a:t>  PRL 91 (2003) 012002                      </a:t>
            </a:r>
            <a:r>
              <a:rPr lang="ja-JP" altLang="en-US" dirty="0" smtClean="0"/>
              <a:t>　　　　　　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d</a:t>
            </a:r>
            <a:r>
              <a:rPr lang="en-US" altLang="ja-JP" dirty="0" smtClean="0"/>
              <a:t>   </a:t>
            </a:r>
            <a:r>
              <a:rPr lang="en-US" altLang="ja-JP" dirty="0"/>
              <a:t>PRC 79 (2009) 252</a:t>
            </a:r>
            <a:endParaRPr lang="ja-JP" altLang="en-US" dirty="0"/>
          </a:p>
        </p:txBody>
      </p:sp>
      <p:sp>
        <p:nvSpPr>
          <p:cNvPr id="25616" name="タイトル 1"/>
          <p:cNvSpPr>
            <a:spLocks noGrp="1"/>
          </p:cNvSpPr>
          <p:nvPr>
            <p:ph type="title"/>
          </p:nvPr>
        </p:nvSpPr>
        <p:spPr>
          <a:xfrm>
            <a:off x="250825" y="142875"/>
            <a:ext cx="8478838" cy="1143000"/>
          </a:xfrm>
        </p:spPr>
        <p:txBody>
          <a:bodyPr/>
          <a:lstStyle/>
          <a:p>
            <a:pPr algn="l"/>
            <a:r>
              <a:rPr lang="en-US" altLang="ja-JP" sz="3200" b="1" dirty="0" smtClean="0">
                <a:solidFill>
                  <a:schemeClr val="accent2"/>
                </a:solidFill>
              </a:rPr>
              <a:t> </a:t>
            </a:r>
            <a:r>
              <a:rPr lang="en-US" altLang="ja-JP" sz="3200" b="1" dirty="0" smtClean="0"/>
              <a:t>(D) </a:t>
            </a:r>
            <a:r>
              <a:rPr lang="en-US" altLang="ja-JP" sz="3200" b="1" dirty="0" err="1" smtClean="0"/>
              <a:t>Pentaquark</a:t>
            </a:r>
            <a:r>
              <a:rPr lang="en-US" altLang="ja-JP" sz="3200" b="1" dirty="0" smtClean="0"/>
              <a:t> (</a:t>
            </a:r>
            <a:r>
              <a:rPr lang="en-US" altLang="ja-JP" sz="3200" b="1" dirty="0" smtClean="0">
                <a:latin typeface="Symbol" pitchFamily="18" charset="2"/>
              </a:rPr>
              <a:t>q</a:t>
            </a:r>
            <a:r>
              <a:rPr lang="en-US" altLang="ja-JP" sz="3200" b="1" baseline="30000" dirty="0" smtClean="0"/>
              <a:t>+</a:t>
            </a:r>
            <a:r>
              <a:rPr lang="en-US" altLang="ja-JP" sz="3200" b="1" dirty="0" smtClean="0"/>
              <a:t> </a:t>
            </a:r>
            <a:r>
              <a:rPr lang="en-US" altLang="ja-JP" sz="2400" b="1" dirty="0" err="1" smtClean="0"/>
              <a:t>uudds</a:t>
            </a:r>
            <a:r>
              <a:rPr lang="en-US" altLang="ja-JP" sz="2400" b="1" dirty="0" smtClean="0"/>
              <a:t> </a:t>
            </a:r>
            <a:r>
              <a:rPr lang="en-US" altLang="ja-JP" sz="3200" b="1" dirty="0" smtClean="0"/>
              <a:t>) search</a:t>
            </a:r>
            <a:br>
              <a:rPr lang="en-US" altLang="ja-JP" sz="3200" b="1" dirty="0" smtClean="0"/>
            </a:br>
            <a:r>
              <a:rPr lang="en-US" altLang="ja-JP" sz="3200" b="1" dirty="0" smtClean="0"/>
              <a:t>                      </a:t>
            </a:r>
            <a:r>
              <a:rPr lang="en-US" altLang="ja-JP" sz="2800" b="1" dirty="0" smtClean="0"/>
              <a:t>Present status</a:t>
            </a:r>
            <a:endParaRPr lang="ja-JP" altLang="en-US" sz="2800" b="1" dirty="0" smtClean="0"/>
          </a:p>
        </p:txBody>
      </p:sp>
      <p:cxnSp>
        <p:nvCxnSpPr>
          <p:cNvPr id="25617" name="直線コネクタ 22"/>
          <p:cNvCxnSpPr>
            <a:cxnSpLocks noChangeShapeType="1"/>
          </p:cNvCxnSpPr>
          <p:nvPr/>
        </p:nvCxnSpPr>
        <p:spPr bwMode="auto">
          <a:xfrm>
            <a:off x="4283968" y="404664"/>
            <a:ext cx="144463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6"/>
          <p:cNvSpPr txBox="1">
            <a:spLocks noChangeArrowheads="1"/>
          </p:cNvSpPr>
          <p:nvPr/>
        </p:nvSpPr>
        <p:spPr bwMode="auto">
          <a:xfrm>
            <a:off x="131763" y="1628453"/>
            <a:ext cx="9012237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ja-JP" dirty="0" smtClean="0"/>
              <a:t> </a:t>
            </a:r>
            <a:r>
              <a:rPr lang="en-US" altLang="ja-JP" sz="2400" dirty="0" smtClean="0"/>
              <a:t>Old  LEPS experiments</a:t>
            </a:r>
            <a:r>
              <a:rPr lang="ja-JP" altLang="en-US" sz="2400" dirty="0" smtClean="0"/>
              <a:t> </a:t>
            </a:r>
            <a:r>
              <a:rPr lang="ja-JP" altLang="en-US" sz="2400" dirty="0"/>
              <a:t>　　　　 </a:t>
            </a:r>
            <a:r>
              <a:rPr lang="ja-JP" altLang="en-US" sz="2400" dirty="0" smtClean="0"/>
              <a:t>           </a:t>
            </a:r>
            <a:r>
              <a:rPr lang="en-US" altLang="ja-JP" sz="2400" dirty="0" smtClean="0"/>
              <a:t>Next </a:t>
            </a:r>
            <a:r>
              <a:rPr lang="en-US" altLang="ja-JP" sz="2400" dirty="0"/>
              <a:t>experiments </a:t>
            </a:r>
            <a:endParaRPr lang="ja-JP" altLang="en-US" sz="2400" dirty="0"/>
          </a:p>
          <a:p>
            <a:pPr algn="l"/>
            <a:endParaRPr lang="ja-JP" altLang="en-US" dirty="0"/>
          </a:p>
          <a:p>
            <a:pPr algn="l"/>
            <a:r>
              <a:rPr lang="en-US" altLang="ja-JP" sz="2000" dirty="0"/>
              <a:t>Beam</a:t>
            </a:r>
            <a:r>
              <a:rPr lang="ja-JP" altLang="en-US" sz="2000" dirty="0" smtClean="0"/>
              <a:t>：</a:t>
            </a:r>
            <a:r>
              <a:rPr lang="en-US" altLang="ja-JP" sz="2000" dirty="0" smtClean="0"/>
              <a:t>Linearly </a:t>
            </a:r>
            <a:r>
              <a:rPr lang="en-US" altLang="ja-JP" sz="2000" dirty="0"/>
              <a:t>polarized photon</a:t>
            </a:r>
            <a:r>
              <a:rPr lang="ja-JP" altLang="en-US" sz="2000" dirty="0"/>
              <a:t>                 </a:t>
            </a:r>
            <a:r>
              <a:rPr lang="ja-JP" altLang="en-US" sz="2000" dirty="0" smtClean="0"/>
              <a:t>    </a:t>
            </a:r>
            <a:r>
              <a:rPr lang="en-US" altLang="ja-JP" sz="2000" dirty="0" smtClean="0"/>
              <a:t>Beam </a:t>
            </a:r>
            <a:r>
              <a:rPr lang="en-US" altLang="ja-JP" sz="2000" dirty="0"/>
              <a:t>:   Circularly polarized photon</a:t>
            </a:r>
            <a:r>
              <a:rPr lang="ja-JP" altLang="en-US" sz="2000" dirty="0"/>
              <a:t> </a:t>
            </a:r>
            <a:r>
              <a:rPr lang="ja-JP" altLang="en-US" sz="2000" dirty="0" smtClean="0"/>
              <a:t>  </a:t>
            </a:r>
            <a:endParaRPr lang="en-US" altLang="ja-JP" sz="2000" dirty="0"/>
          </a:p>
          <a:p>
            <a:pPr algn="l"/>
            <a:r>
              <a:rPr lang="en-US" altLang="ja-JP" sz="2000" dirty="0"/>
              <a:t>              (</a:t>
            </a:r>
            <a:r>
              <a:rPr lang="en-US" altLang="ja-JP" sz="2000" dirty="0" err="1"/>
              <a:t>E</a:t>
            </a:r>
            <a:r>
              <a:rPr lang="en-US" altLang="ja-JP" sz="2000" baseline="-16000" dirty="0" err="1">
                <a:latin typeface="Symbol" pitchFamily="18" charset="2"/>
              </a:rPr>
              <a:t>g</a:t>
            </a:r>
            <a:r>
              <a:rPr lang="en-US" altLang="ja-JP" sz="2000" dirty="0"/>
              <a:t>=1.5-2.4</a:t>
            </a:r>
            <a:r>
              <a:rPr lang="ja-JP" altLang="en-US" sz="2000" dirty="0"/>
              <a:t> </a:t>
            </a:r>
            <a:r>
              <a:rPr lang="en-US" altLang="ja-JP" sz="2000" dirty="0" err="1"/>
              <a:t>GeV</a:t>
            </a:r>
            <a:r>
              <a:rPr lang="en-US" altLang="ja-JP" sz="2000" dirty="0"/>
              <a:t>)</a:t>
            </a:r>
            <a:r>
              <a:rPr lang="ja-JP" altLang="en-US" sz="2000" dirty="0"/>
              <a:t>　　         </a:t>
            </a:r>
            <a:r>
              <a:rPr lang="ja-JP" altLang="en-US" sz="2000" dirty="0" smtClean="0"/>
              <a:t>                                       </a:t>
            </a:r>
            <a:r>
              <a:rPr lang="en-US" altLang="ja-JP" sz="2000" dirty="0" smtClean="0"/>
              <a:t>or   </a:t>
            </a:r>
            <a:r>
              <a:rPr lang="ja-JP" altLang="en-US" sz="2000" dirty="0" smtClean="0"/>
              <a:t> </a:t>
            </a:r>
            <a:r>
              <a:rPr lang="en-US" altLang="ja-JP" sz="2000" dirty="0" err="1" smtClean="0"/>
              <a:t>E</a:t>
            </a:r>
            <a:r>
              <a:rPr lang="en-US" altLang="ja-JP" sz="2000" baseline="-16000" dirty="0" err="1" smtClean="0">
                <a:latin typeface="Symbol" pitchFamily="18" charset="2"/>
              </a:rPr>
              <a:t>g</a:t>
            </a:r>
            <a:r>
              <a:rPr lang="en-US" altLang="ja-JP" sz="2000" dirty="0" smtClean="0"/>
              <a:t>&gt;2.4 </a:t>
            </a:r>
            <a:r>
              <a:rPr lang="en-US" altLang="ja-JP" sz="2000" dirty="0" err="1"/>
              <a:t>GeV</a:t>
            </a:r>
            <a:r>
              <a:rPr lang="en-US" altLang="ja-JP" sz="2000" i="1" dirty="0"/>
              <a:t> </a:t>
            </a:r>
            <a:r>
              <a:rPr lang="ja-JP" altLang="en-US" sz="2000" dirty="0"/>
              <a:t>　　　　　　　</a:t>
            </a:r>
          </a:p>
          <a:p>
            <a:pPr algn="l"/>
            <a:endParaRPr lang="ja-JP" altLang="en-US" sz="2000" dirty="0"/>
          </a:p>
          <a:p>
            <a:pPr algn="l"/>
            <a:r>
              <a:rPr lang="en-US" altLang="ja-JP" sz="2000" dirty="0"/>
              <a:t>Target</a:t>
            </a:r>
            <a:r>
              <a:rPr lang="ja-JP" altLang="en-US" sz="2000" dirty="0" smtClean="0"/>
              <a:t>： </a:t>
            </a:r>
            <a:r>
              <a:rPr lang="en-US" altLang="ja-JP" sz="2000" dirty="0" err="1" smtClean="0"/>
              <a:t>Unpolarized</a:t>
            </a:r>
            <a:r>
              <a:rPr lang="en-US" altLang="ja-JP" sz="2000" dirty="0" smtClean="0"/>
              <a:t> </a:t>
            </a:r>
            <a:r>
              <a:rPr lang="en-US" altLang="ja-JP" sz="2000" dirty="0"/>
              <a:t>LH</a:t>
            </a:r>
            <a:r>
              <a:rPr lang="en-US" altLang="ja-JP" sz="2000" baseline="-16000" dirty="0"/>
              <a:t>2</a:t>
            </a:r>
            <a:r>
              <a:rPr lang="ja-JP" altLang="en-US" sz="2000" dirty="0" err="1"/>
              <a:t>、</a:t>
            </a:r>
            <a:r>
              <a:rPr lang="en-US" altLang="ja-JP" sz="2000" dirty="0"/>
              <a:t>LD</a:t>
            </a:r>
            <a:r>
              <a:rPr lang="en-US" altLang="ja-JP" sz="2000" baseline="-16000" dirty="0"/>
              <a:t>2</a:t>
            </a:r>
            <a:r>
              <a:rPr lang="ja-JP" altLang="en-US" sz="2000" dirty="0" err="1"/>
              <a:t>、</a:t>
            </a:r>
            <a:r>
              <a:rPr lang="en-US" altLang="ja-JP" sz="2000" dirty="0" err="1"/>
              <a:t>LHe</a:t>
            </a:r>
            <a:r>
              <a:rPr lang="ja-JP" altLang="en-US" sz="2000" dirty="0"/>
              <a:t>　        </a:t>
            </a:r>
            <a:r>
              <a:rPr lang="ja-JP" altLang="en-US" sz="2000" dirty="0" smtClean="0"/>
              <a:t>      </a:t>
            </a:r>
            <a:r>
              <a:rPr lang="en-US" altLang="ja-JP" sz="2000" dirty="0" smtClean="0"/>
              <a:t>Target   </a:t>
            </a:r>
            <a:r>
              <a:rPr lang="en-US" altLang="ja-JP" sz="2000" dirty="0"/>
              <a:t>:  Polarized nucleon target</a:t>
            </a:r>
            <a:endParaRPr lang="ja-JP" altLang="en-US" sz="2000" dirty="0"/>
          </a:p>
          <a:p>
            <a:pPr algn="l"/>
            <a:r>
              <a:rPr lang="ja-JP" altLang="en-US" sz="2000" b="1" dirty="0">
                <a:solidFill>
                  <a:srgbClr val="FF0000"/>
                </a:solidFill>
              </a:rPr>
              <a:t> </a:t>
            </a:r>
          </a:p>
          <a:p>
            <a:pPr algn="l"/>
            <a:endParaRPr lang="ja-JP" altLang="en-US" sz="2000" b="1" dirty="0">
              <a:solidFill>
                <a:srgbClr val="FF0000"/>
              </a:solidFill>
            </a:endParaRPr>
          </a:p>
          <a:p>
            <a:pPr algn="l"/>
            <a:r>
              <a:rPr lang="en-US" altLang="ja-JP" sz="2000" dirty="0"/>
              <a:t>Spectrometer: Forward spectrometer</a:t>
            </a:r>
            <a:r>
              <a:rPr lang="ja-JP" altLang="en-US" sz="2000" dirty="0"/>
              <a:t>          </a:t>
            </a:r>
            <a:r>
              <a:rPr lang="ja-JP" altLang="en-US" sz="2000" dirty="0" smtClean="0"/>
              <a:t>  </a:t>
            </a:r>
            <a:r>
              <a:rPr lang="en-US" altLang="ja-JP" sz="2000" dirty="0" smtClean="0"/>
              <a:t>Spectrometer</a:t>
            </a:r>
            <a:r>
              <a:rPr lang="en-US" altLang="ja-JP" sz="2000" dirty="0"/>
              <a:t>:  Large solid angle </a:t>
            </a:r>
          </a:p>
          <a:p>
            <a:pPr algn="l"/>
            <a:r>
              <a:rPr lang="en-US" altLang="ja-JP" sz="2000" dirty="0"/>
              <a:t>                                                                                  </a:t>
            </a:r>
            <a:r>
              <a:rPr lang="en-US" altLang="ja-JP" sz="2000" dirty="0" smtClean="0"/>
              <a:t>                                spectrometer</a:t>
            </a:r>
            <a:endParaRPr lang="ja-JP" altLang="en-US" sz="2000" dirty="0"/>
          </a:p>
        </p:txBody>
      </p:sp>
      <p:sp>
        <p:nvSpPr>
          <p:cNvPr id="14339" name="Rectangle 8"/>
          <p:cNvSpPr>
            <a:spLocks noChangeArrowheads="1"/>
          </p:cNvSpPr>
          <p:nvPr/>
        </p:nvSpPr>
        <p:spPr bwMode="auto">
          <a:xfrm>
            <a:off x="4644008" y="2060848"/>
            <a:ext cx="4248472" cy="28083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ja-JP" altLang="en-US" sz="1800" i="1"/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179512" y="2060848"/>
            <a:ext cx="3960440" cy="28083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ja-JP" altLang="en-US" sz="1800" i="1"/>
          </a:p>
        </p:txBody>
      </p:sp>
      <p:sp>
        <p:nvSpPr>
          <p:cNvPr id="14341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229600" cy="633412"/>
          </a:xfrm>
        </p:spPr>
        <p:txBody>
          <a:bodyPr/>
          <a:lstStyle/>
          <a:p>
            <a:pPr eaLnBrk="1" hangingPunct="1"/>
            <a:r>
              <a:rPr lang="en-US" altLang="ja-JP" sz="3200" b="1" smtClean="0"/>
              <a:t>Step up </a:t>
            </a:r>
            <a:r>
              <a:rPr lang="en-US" altLang="ja-JP" sz="3200" b="1" dirty="0" smtClean="0"/>
              <a:t>of </a:t>
            </a:r>
            <a:r>
              <a:rPr lang="en-US" altLang="ja-JP" sz="3200" b="1" smtClean="0"/>
              <a:t>LEPS experiments</a:t>
            </a:r>
            <a:endParaRPr lang="ja-JP" altLang="en-US" sz="3200" b="1" dirty="0" smtClean="0"/>
          </a:p>
        </p:txBody>
      </p:sp>
      <p:cxnSp>
        <p:nvCxnSpPr>
          <p:cNvPr id="14343" name="直線矢印コネクタ 7"/>
          <p:cNvCxnSpPr>
            <a:cxnSpLocks noChangeShapeType="1"/>
          </p:cNvCxnSpPr>
          <p:nvPr/>
        </p:nvCxnSpPr>
        <p:spPr bwMode="auto">
          <a:xfrm>
            <a:off x="4211960" y="3140968"/>
            <a:ext cx="357188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0" y="404664"/>
            <a:ext cx="9144000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(A) </a:t>
            </a:r>
            <a:r>
              <a:rPr lang="en-US" altLang="ja-JP" sz="2400" b="1" dirty="0">
                <a:solidFill>
                  <a:schemeClr val="tx2"/>
                </a:solidFill>
                <a:latin typeface="Symbol" pitchFamily="18" charset="2"/>
              </a:rPr>
              <a:t>f</a:t>
            </a:r>
            <a:r>
              <a:rPr lang="en-US" altLang="ja-JP" sz="2400" b="1" dirty="0">
                <a:solidFill>
                  <a:schemeClr val="tx2"/>
                </a:solidFill>
              </a:rPr>
              <a:t>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meson</a:t>
            </a:r>
            <a:r>
              <a:rPr lang="en-US" altLang="ja-JP" dirty="0" smtClean="0">
                <a:latin typeface="Symbol" pitchFamily="18" charset="2"/>
              </a:rPr>
              <a:t>          g</a:t>
            </a:r>
            <a:r>
              <a:rPr lang="en-US" altLang="ja-JP" dirty="0" smtClean="0"/>
              <a:t> </a:t>
            </a:r>
            <a:r>
              <a:rPr lang="en-US" altLang="ja-JP" dirty="0"/>
              <a:t>Li, C, Al, Cu   </a:t>
            </a:r>
            <a:r>
              <a:rPr lang="en-US" altLang="ja-JP" dirty="0" smtClean="0"/>
              <a:t>               T</a:t>
            </a:r>
            <a:r>
              <a:rPr lang="en-US" altLang="ja-JP" dirty="0"/>
              <a:t>. Ishikawa </a:t>
            </a:r>
            <a:r>
              <a:rPr lang="en-US" altLang="ja-JP" i="1" dirty="0"/>
              <a:t>et al</a:t>
            </a:r>
            <a:r>
              <a:rPr lang="en-US" altLang="ja-JP" dirty="0"/>
              <a:t>.  Phys. </a:t>
            </a:r>
            <a:r>
              <a:rPr lang="en-US" altLang="ja-JP" dirty="0" err="1"/>
              <a:t>Lett</a:t>
            </a:r>
            <a:r>
              <a:rPr lang="en-US" altLang="ja-JP" dirty="0"/>
              <a:t>. B 608 (2005) 215 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 </a:t>
            </a:r>
            <a:r>
              <a:rPr lang="en-US" altLang="ja-JP" dirty="0" smtClean="0">
                <a:latin typeface="Symbol" pitchFamily="18" charset="2"/>
              </a:rPr>
              <a:t>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>
                <a:latin typeface="+mj-lt"/>
              </a:rPr>
              <a:t>p</a:t>
            </a:r>
            <a:r>
              <a:rPr lang="en-US" altLang="ja-JP" dirty="0" smtClean="0">
                <a:latin typeface="Symbol" pitchFamily="18" charset="2"/>
              </a:rPr>
              <a:t> </a:t>
            </a:r>
            <a:r>
              <a:rPr lang="en-US" altLang="ja-JP" dirty="0">
                <a:latin typeface="Symbol" pitchFamily="18" charset="2"/>
              </a:rPr>
              <a:t>-&gt; </a:t>
            </a:r>
            <a:r>
              <a:rPr lang="en-US" altLang="ja-JP" dirty="0" err="1">
                <a:latin typeface="Symbol" pitchFamily="18" charset="2"/>
              </a:rPr>
              <a:t>f</a:t>
            </a:r>
            <a:r>
              <a:rPr lang="en-US" altLang="ja-JP" dirty="0" err="1">
                <a:latin typeface="+mj-lt"/>
              </a:rPr>
              <a:t>p</a:t>
            </a:r>
            <a:r>
              <a:rPr lang="en-US" altLang="ja-JP" dirty="0"/>
              <a:t>       </a:t>
            </a:r>
            <a:r>
              <a:rPr lang="en-US" altLang="ja-JP" dirty="0" smtClean="0"/>
              <a:t>               T</a:t>
            </a:r>
            <a:r>
              <a:rPr lang="en-US" altLang="ja-JP" dirty="0"/>
              <a:t>. </a:t>
            </a:r>
            <a:r>
              <a:rPr lang="en-US" altLang="ja-JP" dirty="0" err="1"/>
              <a:t>Mibe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 Phys. Rev. </a:t>
            </a:r>
            <a:r>
              <a:rPr lang="en-US" altLang="ja-JP" dirty="0" err="1"/>
              <a:t>Lett</a:t>
            </a:r>
            <a:r>
              <a:rPr lang="en-US" altLang="ja-JP" dirty="0"/>
              <a:t>.  95 (2005) 182001 </a:t>
            </a:r>
          </a:p>
          <a:p>
            <a:pPr algn="l">
              <a:buFont typeface="Symbol" pitchFamily="18" charset="2"/>
              <a:buChar char=" "/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d</a:t>
            </a:r>
            <a:r>
              <a:rPr lang="en-US" altLang="ja-JP" dirty="0" smtClean="0"/>
              <a:t> </a:t>
            </a:r>
            <a:r>
              <a:rPr lang="en-US" altLang="ja-JP" dirty="0"/>
              <a:t>-&gt; </a:t>
            </a:r>
            <a:r>
              <a:rPr lang="en-US" altLang="ja-JP" dirty="0" err="1">
                <a:latin typeface="Symbol" pitchFamily="18" charset="2"/>
              </a:rPr>
              <a:t>f</a:t>
            </a:r>
            <a:r>
              <a:rPr lang="en-US" altLang="ja-JP" dirty="0" err="1"/>
              <a:t>d</a:t>
            </a:r>
            <a:r>
              <a:rPr lang="en-US" altLang="ja-JP" dirty="0"/>
              <a:t>       </a:t>
            </a:r>
            <a:r>
              <a:rPr lang="en-US" altLang="ja-JP" dirty="0" smtClean="0"/>
              <a:t>                 W.C</a:t>
            </a:r>
            <a:r>
              <a:rPr lang="en-US" altLang="ja-JP" dirty="0"/>
              <a:t>. Chang </a:t>
            </a:r>
            <a:r>
              <a:rPr lang="en-US" altLang="ja-JP" i="1" dirty="0"/>
              <a:t>et al</a:t>
            </a:r>
            <a:r>
              <a:rPr lang="en-US" altLang="ja-JP" dirty="0"/>
              <a:t>. Phys. </a:t>
            </a:r>
            <a:r>
              <a:rPr lang="en-US" altLang="ja-JP" dirty="0" err="1"/>
              <a:t>Lett</a:t>
            </a:r>
            <a:r>
              <a:rPr lang="en-US" altLang="ja-JP" dirty="0"/>
              <a:t>. B 658 (2008) 209</a:t>
            </a:r>
          </a:p>
          <a:p>
            <a:pPr algn="l">
              <a:buFont typeface="Symbol" pitchFamily="18" charset="2"/>
              <a:buChar char=" "/>
              <a:defRPr/>
            </a:pPr>
            <a:r>
              <a:rPr lang="en-US" altLang="ja-JP" dirty="0"/>
              <a:t>      </a:t>
            </a:r>
            <a:r>
              <a:rPr lang="en-US" altLang="ja-JP" dirty="0" smtClean="0"/>
              <a:t>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</a:t>
            </a:r>
            <a:r>
              <a:rPr lang="en-US" altLang="ja-JP" dirty="0"/>
              <a:t>-&gt; </a:t>
            </a:r>
            <a:r>
              <a:rPr lang="en-US" altLang="ja-JP" dirty="0">
                <a:latin typeface="Symbol" pitchFamily="18" charset="2"/>
              </a:rPr>
              <a:t>f</a:t>
            </a:r>
            <a:r>
              <a:rPr lang="en-US" altLang="ja-JP" dirty="0"/>
              <a:t>n        </a:t>
            </a:r>
            <a:r>
              <a:rPr lang="en-US" altLang="ja-JP" dirty="0" smtClean="0"/>
              <a:t>                 W.C</a:t>
            </a:r>
            <a:r>
              <a:rPr lang="en-US" altLang="ja-JP" dirty="0"/>
              <a:t>. Chang </a:t>
            </a:r>
            <a:r>
              <a:rPr lang="en-US" altLang="ja-JP" i="1" dirty="0"/>
              <a:t>et al</a:t>
            </a:r>
            <a:r>
              <a:rPr lang="en-US" altLang="ja-JP" dirty="0"/>
              <a:t>. Phys. </a:t>
            </a:r>
            <a:r>
              <a:rPr lang="en-US" altLang="ja-JP" dirty="0" err="1"/>
              <a:t>Lett</a:t>
            </a:r>
            <a:r>
              <a:rPr lang="en-US" altLang="ja-JP" dirty="0"/>
              <a:t>. B 684 (2010) </a:t>
            </a:r>
            <a:r>
              <a:rPr lang="en-US" altLang="ja-JP" dirty="0" smtClean="0"/>
              <a:t>6</a:t>
            </a:r>
          </a:p>
          <a:p>
            <a:pPr algn="l">
              <a:buFont typeface="Symbol" pitchFamily="18" charset="2"/>
              <a:buChar char=" "/>
              <a:defRPr/>
            </a:pPr>
            <a:r>
              <a:rPr lang="en-US" altLang="ja-JP" dirty="0" smtClean="0"/>
              <a:t>    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,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d</a:t>
            </a:r>
            <a:r>
              <a:rPr lang="en-US" altLang="ja-JP" dirty="0" smtClean="0"/>
              <a:t>                            W.C. Chang </a:t>
            </a:r>
            <a:r>
              <a:rPr lang="en-US" altLang="ja-JP" i="1" dirty="0" smtClean="0"/>
              <a:t>et al</a:t>
            </a:r>
            <a:r>
              <a:rPr lang="en-US" altLang="ja-JP" dirty="0" smtClean="0"/>
              <a:t>. Phys. Rev. C  82 (2010) 015205</a:t>
            </a:r>
            <a:endParaRPr lang="en-US" altLang="ja-JP" dirty="0"/>
          </a:p>
          <a:p>
            <a:pPr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(B)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Strangeness</a:t>
            </a:r>
            <a:r>
              <a:rPr lang="en-US" altLang="ja-JP" sz="2400" b="1" dirty="0">
                <a:solidFill>
                  <a:schemeClr val="tx2"/>
                </a:solidFill>
              </a:rPr>
              <a:t>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p</a:t>
            </a:r>
            <a:r>
              <a:rPr lang="en-US" altLang="ja-JP" dirty="0"/>
              <a:t> 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0</a:t>
            </a:r>
            <a:r>
              <a:rPr lang="en-US" altLang="ja-JP" dirty="0"/>
              <a:t> </a:t>
            </a:r>
            <a:r>
              <a:rPr lang="en-US" altLang="ja-JP" dirty="0" smtClean="0"/>
              <a:t>  R.G.T</a:t>
            </a:r>
            <a:r>
              <a:rPr lang="en-US" altLang="ja-JP" dirty="0"/>
              <a:t>. </a:t>
            </a:r>
            <a:r>
              <a:rPr lang="en-US" altLang="ja-JP" dirty="0" err="1"/>
              <a:t>Zegers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Phys. Rev. </a:t>
            </a:r>
            <a:r>
              <a:rPr lang="en-US" altLang="ja-JP" dirty="0" err="1"/>
              <a:t>Lett</a:t>
            </a:r>
            <a:r>
              <a:rPr lang="en-US" altLang="ja-JP" dirty="0"/>
              <a:t>. </a:t>
            </a:r>
            <a:r>
              <a:rPr lang="en-US" altLang="ja-JP" sz="1600" dirty="0" smtClean="0"/>
              <a:t>91</a:t>
            </a:r>
            <a:r>
              <a:rPr lang="en-US" altLang="ja-JP" dirty="0" smtClean="0"/>
              <a:t>(2003) </a:t>
            </a:r>
            <a:r>
              <a:rPr lang="en-US" altLang="ja-JP" sz="1600" dirty="0" smtClean="0"/>
              <a:t>092001</a:t>
            </a:r>
            <a:endParaRPr lang="en-US" altLang="ja-JP" sz="1600" dirty="0"/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,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p</a:t>
            </a:r>
            <a:r>
              <a:rPr lang="en-US" altLang="ja-JP" dirty="0"/>
              <a:t> 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0</a:t>
            </a:r>
            <a:r>
              <a:rPr lang="en-US" altLang="ja-JP" dirty="0"/>
              <a:t>   </a:t>
            </a:r>
            <a:r>
              <a:rPr lang="en-US" altLang="ja-JP" dirty="0" smtClean="0"/>
              <a:t>M</a:t>
            </a:r>
            <a:r>
              <a:rPr lang="en-US" altLang="ja-JP" dirty="0"/>
              <a:t>. </a:t>
            </a:r>
            <a:r>
              <a:rPr lang="en-US" altLang="ja-JP" dirty="0" err="1"/>
              <a:t>Sumihama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Phys. Rev. C </a:t>
            </a:r>
            <a:r>
              <a:rPr lang="en-US" altLang="ja-JP" dirty="0" smtClean="0"/>
              <a:t>73(2006</a:t>
            </a:r>
            <a:r>
              <a:rPr lang="en-US" altLang="ja-JP" dirty="0"/>
              <a:t>) 035214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-</a:t>
            </a:r>
            <a:r>
              <a:rPr lang="en-US" altLang="ja-JP" dirty="0"/>
              <a:t>               </a:t>
            </a:r>
            <a:r>
              <a:rPr lang="en-US" altLang="ja-JP" dirty="0" smtClean="0"/>
              <a:t>       H</a:t>
            </a:r>
            <a:r>
              <a:rPr lang="en-US" altLang="ja-JP" dirty="0"/>
              <a:t>. </a:t>
            </a:r>
            <a:r>
              <a:rPr lang="en-US" altLang="ja-JP" dirty="0" err="1"/>
              <a:t>Kohri</a:t>
            </a:r>
            <a:r>
              <a:rPr lang="en-US" altLang="ja-JP" dirty="0"/>
              <a:t> </a:t>
            </a:r>
            <a:r>
              <a:rPr lang="en-US" altLang="ja-JP" i="1" dirty="0"/>
              <a:t>et al. </a:t>
            </a:r>
            <a:r>
              <a:rPr lang="en-US" altLang="ja-JP" dirty="0"/>
              <a:t>Phys. Rev. </a:t>
            </a:r>
            <a:r>
              <a:rPr lang="en-US" altLang="ja-JP" dirty="0" err="1"/>
              <a:t>Lett</a:t>
            </a:r>
            <a:r>
              <a:rPr lang="en-US" altLang="ja-JP" dirty="0"/>
              <a:t>. 97 (2006) 082003 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</a:t>
            </a:r>
            <a:r>
              <a:rPr lang="en-US" altLang="ja-JP" dirty="0" smtClean="0">
                <a:latin typeface="Symbol" pitchFamily="18" charset="2"/>
              </a:rPr>
              <a:t>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         </a:t>
            </a:r>
            <a:r>
              <a:rPr lang="en-US" altLang="ja-JP" dirty="0" smtClean="0"/>
              <a:t>              K</a:t>
            </a:r>
            <a:r>
              <a:rPr lang="en-US" altLang="ja-JP" dirty="0"/>
              <a:t>. Hicks </a:t>
            </a:r>
            <a:r>
              <a:rPr lang="en-US" altLang="ja-JP" i="1" dirty="0"/>
              <a:t>et al. </a:t>
            </a:r>
            <a:r>
              <a:rPr lang="en-US" altLang="ja-JP" dirty="0"/>
              <a:t>Phys. Rev. C 76 (2007) 042201(R)</a:t>
            </a:r>
            <a:r>
              <a:rPr lang="en-US" altLang="ja-JP" i="1" dirty="0"/>
              <a:t> </a:t>
            </a:r>
            <a:endParaRPr lang="en-US" altLang="ja-JP" dirty="0"/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</a:t>
            </a:r>
            <a:r>
              <a:rPr lang="en-US" altLang="ja-JP" dirty="0" smtClean="0">
                <a:latin typeface="Symbol" pitchFamily="18" charset="2"/>
              </a:rPr>
              <a:t>                                 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p</a:t>
            </a:r>
            <a:r>
              <a:rPr lang="en-US" altLang="ja-JP" dirty="0"/>
              <a:t> 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/>
              <a:t>-</a:t>
            </a:r>
            <a:r>
              <a:rPr lang="en-US" altLang="ja-JP" dirty="0"/>
              <a:t>(1385)          </a:t>
            </a:r>
            <a:r>
              <a:rPr lang="en-US" altLang="ja-JP" dirty="0" smtClean="0"/>
              <a:t> </a:t>
            </a:r>
            <a:r>
              <a:rPr lang="en-US" altLang="ja-JP" dirty="0"/>
              <a:t>K. Hicks </a:t>
            </a:r>
            <a:r>
              <a:rPr lang="en-US" altLang="ja-JP" i="1" dirty="0"/>
              <a:t>et al. </a:t>
            </a:r>
            <a:r>
              <a:rPr lang="en-US" altLang="ja-JP" dirty="0"/>
              <a:t>Phys. Rev. </a:t>
            </a:r>
            <a:r>
              <a:rPr lang="en-US" altLang="ja-JP" dirty="0" err="1"/>
              <a:t>Lett</a:t>
            </a:r>
            <a:r>
              <a:rPr lang="en-US" altLang="ja-JP" dirty="0"/>
              <a:t>. 102 (2009) 012501</a:t>
            </a:r>
          </a:p>
          <a:p>
            <a:pPr algn="l">
              <a:defRPr/>
            </a:pPr>
            <a:r>
              <a:rPr lang="en-US" altLang="ja-JP" dirty="0">
                <a:latin typeface="Symbol" pitchFamily="18" charset="2"/>
              </a:rPr>
              <a:t>       </a:t>
            </a:r>
            <a:r>
              <a:rPr lang="en-US" altLang="ja-JP" dirty="0" smtClean="0">
                <a:latin typeface="Symbol" pitchFamily="18" charset="2"/>
              </a:rPr>
              <a:t>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(1405), </a:t>
            </a:r>
            <a:r>
              <a:rPr lang="en-US" altLang="ja-JP" dirty="0">
                <a:latin typeface="Symbol" pitchFamily="18" charset="2"/>
              </a:rPr>
              <a:t>S</a:t>
            </a:r>
            <a:r>
              <a:rPr lang="en-US" altLang="ja-JP" baseline="30000" dirty="0">
                <a:latin typeface="Symbol" pitchFamily="18" charset="2"/>
              </a:rPr>
              <a:t>0</a:t>
            </a:r>
            <a:r>
              <a:rPr lang="en-US" altLang="ja-JP" dirty="0"/>
              <a:t>(1385) </a:t>
            </a:r>
            <a:r>
              <a:rPr lang="en-US" altLang="ja-JP" dirty="0" smtClean="0"/>
              <a:t>  M</a:t>
            </a:r>
            <a:r>
              <a:rPr lang="en-US" altLang="ja-JP" dirty="0"/>
              <a:t>. </a:t>
            </a:r>
            <a:r>
              <a:rPr lang="en-US" altLang="ja-JP" dirty="0" err="1"/>
              <a:t>Niiyama</a:t>
            </a:r>
            <a:r>
              <a:rPr lang="en-US" altLang="ja-JP" dirty="0"/>
              <a:t> </a:t>
            </a:r>
            <a:r>
              <a:rPr lang="en-US" altLang="ja-JP" i="1" dirty="0"/>
              <a:t>et </a:t>
            </a:r>
            <a:r>
              <a:rPr lang="en-US" altLang="ja-JP" i="1" dirty="0" smtClean="0"/>
              <a:t>al</a:t>
            </a:r>
            <a:r>
              <a:rPr lang="en-US" altLang="ja-JP" dirty="0"/>
              <a:t>. </a:t>
            </a:r>
            <a:r>
              <a:rPr lang="en-US" altLang="ja-JP" dirty="0" err="1" smtClean="0"/>
              <a:t>Phys.Rev</a:t>
            </a:r>
            <a:r>
              <a:rPr lang="en-US" altLang="ja-JP" dirty="0"/>
              <a:t>. C </a:t>
            </a:r>
            <a:r>
              <a:rPr lang="en-US" altLang="ja-JP" sz="1600" dirty="0" smtClean="0"/>
              <a:t>78(2008)035202</a:t>
            </a:r>
            <a:endParaRPr lang="en-US" altLang="ja-JP" sz="1600" dirty="0"/>
          </a:p>
          <a:p>
            <a:pPr algn="l">
              <a:defRPr/>
            </a:pPr>
            <a:r>
              <a:rPr lang="en-US" altLang="ja-JP" dirty="0"/>
              <a:t>     </a:t>
            </a:r>
            <a:r>
              <a:rPr lang="en-US" altLang="ja-JP" dirty="0" smtClean="0"/>
              <a:t>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(1520)     </a:t>
            </a:r>
            <a:r>
              <a:rPr lang="en-US" altLang="ja-JP" dirty="0" smtClean="0"/>
              <a:t>  N</a:t>
            </a:r>
            <a:r>
              <a:rPr lang="en-US" altLang="ja-JP" dirty="0"/>
              <a:t>. </a:t>
            </a:r>
            <a:r>
              <a:rPr lang="en-US" altLang="ja-JP" dirty="0" err="1"/>
              <a:t>Muramatsu</a:t>
            </a:r>
            <a:r>
              <a:rPr lang="en-US" altLang="ja-JP" dirty="0"/>
              <a:t> </a:t>
            </a:r>
            <a:r>
              <a:rPr lang="en-US" altLang="ja-JP" i="1" dirty="0"/>
              <a:t>et al. </a:t>
            </a:r>
            <a:r>
              <a:rPr lang="en-US" altLang="ja-JP" dirty="0"/>
              <a:t>Phys. Rev. </a:t>
            </a:r>
            <a:r>
              <a:rPr lang="en-US" altLang="ja-JP" dirty="0" err="1"/>
              <a:t>Lett</a:t>
            </a:r>
            <a:r>
              <a:rPr lang="en-US" altLang="ja-JP" dirty="0"/>
              <a:t>. </a:t>
            </a:r>
            <a:r>
              <a:rPr lang="en-US" altLang="ja-JP" sz="1600" dirty="0" smtClean="0"/>
              <a:t>103</a:t>
            </a:r>
            <a:r>
              <a:rPr lang="en-US" altLang="ja-JP" dirty="0" smtClean="0"/>
              <a:t>(2009</a:t>
            </a:r>
            <a:r>
              <a:rPr lang="en-US" altLang="ja-JP" dirty="0"/>
              <a:t>) </a:t>
            </a:r>
            <a:r>
              <a:rPr lang="en-US" altLang="ja-JP" sz="1600" dirty="0"/>
              <a:t>012001</a:t>
            </a:r>
          </a:p>
          <a:p>
            <a:pPr algn="l">
              <a:defRPr/>
            </a:pPr>
            <a:r>
              <a:rPr lang="en-US" altLang="ja-JP" dirty="0"/>
              <a:t>     </a:t>
            </a:r>
            <a:r>
              <a:rPr lang="en-US" altLang="ja-JP" dirty="0" smtClean="0"/>
              <a:t>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K</a:t>
            </a:r>
            <a:r>
              <a:rPr lang="en-US" altLang="ja-JP" baseline="30000" dirty="0"/>
              <a:t>+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(1520)         </a:t>
            </a:r>
            <a:r>
              <a:rPr lang="en-US" altLang="ja-JP" dirty="0" smtClean="0"/>
              <a:t>  </a:t>
            </a:r>
            <a:r>
              <a:rPr lang="en-US" altLang="ja-JP" dirty="0"/>
              <a:t>H. </a:t>
            </a:r>
            <a:r>
              <a:rPr lang="en-US" altLang="ja-JP" dirty="0" err="1"/>
              <a:t>Kohri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  Phys. Rev. </a:t>
            </a:r>
            <a:r>
              <a:rPr lang="en-US" altLang="ja-JP" dirty="0" err="1"/>
              <a:t>Lett</a:t>
            </a:r>
            <a:r>
              <a:rPr lang="en-US" altLang="ja-JP" dirty="0"/>
              <a:t>. 104 (2010) </a:t>
            </a:r>
            <a:r>
              <a:rPr lang="en-US" altLang="ja-JP" dirty="0" smtClean="0"/>
              <a:t>172001</a:t>
            </a:r>
          </a:p>
          <a:p>
            <a:pPr>
              <a:defRPr/>
            </a:pPr>
            <a:r>
              <a:rPr lang="en-US" altLang="ja-JP" dirty="0" smtClean="0"/>
              <a:t>    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-&gt; K</a:t>
            </a:r>
            <a:r>
              <a:rPr lang="en-US" altLang="ja-JP" baseline="30000" dirty="0" smtClean="0"/>
              <a:t>+</a:t>
            </a:r>
            <a:r>
              <a:rPr lang="en-US" altLang="ja-JP" dirty="0" smtClean="0">
                <a:latin typeface="Symbol" pitchFamily="18" charset="2"/>
              </a:rPr>
              <a:t>L</a:t>
            </a:r>
            <a:r>
              <a:rPr lang="en-US" altLang="ja-JP" dirty="0" smtClean="0"/>
              <a:t>(1520). </a:t>
            </a:r>
            <a:r>
              <a:rPr lang="en-US" altLang="ja-JP" dirty="0" err="1" smtClean="0">
                <a:latin typeface="Symbol" pitchFamily="18" charset="2"/>
              </a:rPr>
              <a:t>f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    S.Y. </a:t>
            </a:r>
            <a:r>
              <a:rPr lang="en-US" altLang="ja-JP" dirty="0" err="1" smtClean="0"/>
              <a:t>Ryu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et al</a:t>
            </a:r>
            <a:r>
              <a:rPr lang="en-US" altLang="ja-JP" dirty="0" smtClean="0"/>
              <a:t>.  Phys. Rev. </a:t>
            </a:r>
            <a:r>
              <a:rPr lang="en-US" altLang="ja-JP" dirty="0" err="1" smtClean="0"/>
              <a:t>Lett</a:t>
            </a:r>
            <a:r>
              <a:rPr lang="en-US" altLang="ja-JP" dirty="0" smtClean="0"/>
              <a:t>.  116(2016)</a:t>
            </a:r>
            <a:r>
              <a:rPr lang="en-US" altLang="ja-JP" sz="1600" dirty="0" smtClean="0"/>
              <a:t>232001</a:t>
            </a:r>
          </a:p>
          <a:p>
            <a:pPr>
              <a:defRPr/>
            </a:pPr>
            <a:r>
              <a:rPr lang="en-US" altLang="ja-JP" b="1" dirty="0" smtClean="0">
                <a:solidFill>
                  <a:schemeClr val="accent2"/>
                </a:solidFill>
              </a:rPr>
              <a:t> </a:t>
            </a:r>
            <a:r>
              <a:rPr lang="ja-JP" altLang="en-US" b="1" dirty="0" smtClean="0">
                <a:solidFill>
                  <a:schemeClr val="accent2"/>
                </a:solidFill>
              </a:rPr>
              <a:t>　 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-&gt; K</a:t>
            </a:r>
            <a:r>
              <a:rPr lang="en-US" altLang="ja-JP" baseline="30000" dirty="0" smtClean="0"/>
              <a:t>*0</a:t>
            </a:r>
            <a:r>
              <a:rPr lang="en-US" altLang="ja-JP" dirty="0" smtClean="0">
                <a:latin typeface="Symbol" pitchFamily="18" charset="2"/>
              </a:rPr>
              <a:t>S</a:t>
            </a:r>
            <a:r>
              <a:rPr lang="en-US" altLang="ja-JP" baseline="30000" dirty="0" smtClean="0"/>
              <a:t>+</a:t>
            </a:r>
            <a:r>
              <a:rPr lang="en-US" altLang="ja-JP" dirty="0" smtClean="0"/>
              <a:t>                   S.H. Hwang </a:t>
            </a:r>
            <a:r>
              <a:rPr lang="en-US" altLang="ja-JP" i="1" dirty="0" smtClean="0"/>
              <a:t>et al. </a:t>
            </a:r>
            <a:r>
              <a:rPr lang="en-US" altLang="ja-JP" dirty="0" smtClean="0"/>
              <a:t>Phys. Rev. </a:t>
            </a:r>
            <a:r>
              <a:rPr lang="en-US" altLang="ja-JP" dirty="0" err="1" smtClean="0"/>
              <a:t>Lett</a:t>
            </a:r>
            <a:r>
              <a:rPr lang="en-US" altLang="ja-JP" dirty="0" smtClean="0"/>
              <a:t>. 108(2012)</a:t>
            </a:r>
            <a:r>
              <a:rPr lang="en-US" altLang="ja-JP" sz="1600" dirty="0" smtClean="0"/>
              <a:t>092001</a:t>
            </a:r>
            <a:r>
              <a:rPr lang="en-US" altLang="ja-JP" b="1" dirty="0" smtClean="0">
                <a:solidFill>
                  <a:schemeClr val="accent2"/>
                </a:solidFill>
              </a:rPr>
              <a:t>       </a:t>
            </a:r>
            <a:endParaRPr lang="en-US" altLang="ja-JP" b="1" dirty="0">
              <a:solidFill>
                <a:schemeClr val="accent2"/>
              </a:solidFill>
            </a:endParaRPr>
          </a:p>
          <a:p>
            <a:pPr marL="342900" indent="-342900" algn="l">
              <a:defRPr/>
            </a:pPr>
            <a:r>
              <a:rPr lang="en-US" altLang="ja-JP" sz="2400" b="1" dirty="0">
                <a:solidFill>
                  <a:srgbClr val="FF0000"/>
                </a:solidFill>
              </a:rPr>
              <a:t>(C) </a:t>
            </a:r>
            <a:r>
              <a:rPr lang="en-US" altLang="ja-JP" sz="2400" b="1" dirty="0" err="1">
                <a:solidFill>
                  <a:srgbClr val="FF0000"/>
                </a:solidFill>
              </a:rPr>
              <a:t>Pseudoscaler</a:t>
            </a:r>
            <a:r>
              <a:rPr lang="en-US" altLang="ja-JP" sz="2400" b="1" dirty="0">
                <a:solidFill>
                  <a:srgbClr val="FF0000"/>
                </a:solidFill>
              </a:rPr>
              <a:t>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meson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pPr marL="342900" indent="-342900" algn="l">
              <a:defRPr/>
            </a:pPr>
            <a:r>
              <a:rPr lang="en-US" altLang="ja-JP" sz="1800" dirty="0"/>
              <a:t>   </a:t>
            </a:r>
            <a:r>
              <a:rPr lang="en-US" altLang="ja-JP" sz="1800" dirty="0" smtClean="0"/>
              <a:t>                                      </a:t>
            </a:r>
            <a:r>
              <a:rPr lang="en-US" altLang="ja-JP" dirty="0" err="1">
                <a:latin typeface="Symbol" pitchFamily="18" charset="2"/>
              </a:rPr>
              <a:t>g</a:t>
            </a:r>
            <a:r>
              <a:rPr lang="en-US" altLang="ja-JP" dirty="0" err="1"/>
              <a:t>p</a:t>
            </a:r>
            <a:r>
              <a:rPr lang="en-US" altLang="ja-JP" dirty="0"/>
              <a:t> -&gt; </a:t>
            </a:r>
            <a:r>
              <a:rPr lang="en-US" altLang="ja-JP" dirty="0">
                <a:latin typeface="Symbol" pitchFamily="18" charset="2"/>
              </a:rPr>
              <a:t>p</a:t>
            </a:r>
            <a:r>
              <a:rPr lang="en-US" altLang="ja-JP" baseline="30000" dirty="0"/>
              <a:t>0</a:t>
            </a:r>
            <a:r>
              <a:rPr lang="en-US" altLang="ja-JP" dirty="0"/>
              <a:t>p               </a:t>
            </a:r>
            <a:r>
              <a:rPr lang="en-US" altLang="ja-JP" dirty="0" smtClean="0"/>
              <a:t>       M</a:t>
            </a:r>
            <a:r>
              <a:rPr lang="en-US" altLang="ja-JP" dirty="0"/>
              <a:t>. </a:t>
            </a:r>
            <a:r>
              <a:rPr lang="en-US" altLang="ja-JP" dirty="0" err="1"/>
              <a:t>Sumihama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 Phys. </a:t>
            </a:r>
            <a:r>
              <a:rPr lang="en-US" altLang="ja-JP" dirty="0" err="1"/>
              <a:t>Lett</a:t>
            </a:r>
            <a:r>
              <a:rPr lang="en-US" altLang="ja-JP" dirty="0"/>
              <a:t> B 657 (2007) 32</a:t>
            </a:r>
          </a:p>
          <a:p>
            <a:pPr marL="342900" indent="-342900" algn="l">
              <a:defRPr/>
            </a:pPr>
            <a:r>
              <a:rPr lang="en-US" altLang="ja-JP" dirty="0"/>
              <a:t>      </a:t>
            </a:r>
            <a:r>
              <a:rPr lang="en-US" altLang="ja-JP" dirty="0" smtClean="0"/>
              <a:t>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</a:t>
            </a:r>
            <a:r>
              <a:rPr lang="en-US" altLang="ja-JP" dirty="0"/>
              <a:t>-&gt; </a:t>
            </a:r>
            <a:r>
              <a:rPr lang="en-US" altLang="ja-JP" dirty="0">
                <a:latin typeface="Symbol" pitchFamily="18" charset="2"/>
              </a:rPr>
              <a:t>h</a:t>
            </a:r>
            <a:r>
              <a:rPr lang="en-US" altLang="ja-JP" dirty="0"/>
              <a:t>p                    </a:t>
            </a:r>
            <a:r>
              <a:rPr lang="en-US" altLang="ja-JP" dirty="0" smtClean="0"/>
              <a:t>   </a:t>
            </a:r>
            <a:r>
              <a:rPr lang="en-US" altLang="ja-JP" dirty="0"/>
              <a:t>M. </a:t>
            </a:r>
            <a:r>
              <a:rPr lang="en-US" altLang="ja-JP" dirty="0" err="1"/>
              <a:t>Sumihama</a:t>
            </a:r>
            <a:r>
              <a:rPr lang="en-US" altLang="ja-JP" dirty="0"/>
              <a:t> </a:t>
            </a:r>
            <a:r>
              <a:rPr lang="en-US" altLang="ja-JP" i="1" dirty="0"/>
              <a:t>et al</a:t>
            </a:r>
            <a:r>
              <a:rPr lang="en-US" altLang="ja-JP" dirty="0"/>
              <a:t>. Phys. Rev. C </a:t>
            </a:r>
            <a:r>
              <a:rPr lang="en-US" altLang="ja-JP" dirty="0" smtClean="0"/>
              <a:t>80(2009</a:t>
            </a:r>
            <a:r>
              <a:rPr lang="en-US" altLang="ja-JP" dirty="0"/>
              <a:t>) </a:t>
            </a:r>
            <a:r>
              <a:rPr lang="en-US" altLang="ja-JP" sz="1600" dirty="0"/>
              <a:t>052201(R</a:t>
            </a:r>
            <a:r>
              <a:rPr lang="en-US" altLang="ja-JP" sz="1600" dirty="0" smtClean="0"/>
              <a:t>)</a:t>
            </a:r>
          </a:p>
          <a:p>
            <a:pPr marL="342900" indent="-342900" algn="l">
              <a:defRPr/>
            </a:pPr>
            <a:r>
              <a:rPr lang="en-US" altLang="ja-JP" sz="1600" dirty="0" smtClean="0"/>
              <a:t>                                               </a:t>
            </a:r>
            <a:r>
              <a:rPr lang="en-US" altLang="ja-JP" dirty="0" err="1" smtClean="0">
                <a:latin typeface="Symbol" pitchFamily="18" charset="2"/>
              </a:rPr>
              <a:t>g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-&gt; </a:t>
            </a:r>
            <a:r>
              <a:rPr lang="en-US" altLang="ja-JP" dirty="0" err="1" smtClean="0">
                <a:latin typeface="Symbol" pitchFamily="18" charset="2"/>
              </a:rPr>
              <a:t>w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, </a:t>
            </a:r>
            <a:r>
              <a:rPr lang="en-US" altLang="ja-JP" dirty="0" err="1" smtClean="0">
                <a:latin typeface="Symbol" pitchFamily="18" charset="2"/>
              </a:rPr>
              <a:t>h</a:t>
            </a:r>
            <a:r>
              <a:rPr lang="en-US" altLang="ja-JP" dirty="0" err="1" smtClean="0"/>
              <a:t>’p</a:t>
            </a:r>
            <a:r>
              <a:rPr lang="en-US" altLang="ja-JP" dirty="0" smtClean="0"/>
              <a:t>                Y. </a:t>
            </a:r>
            <a:r>
              <a:rPr lang="en-US" altLang="ja-JP" dirty="0" err="1" smtClean="0"/>
              <a:t>Morino</a:t>
            </a:r>
            <a:r>
              <a:rPr lang="en-US" altLang="ja-JP" dirty="0" smtClean="0"/>
              <a:t> et al.  </a:t>
            </a:r>
            <a:r>
              <a:rPr lang="en-US" altLang="ja-JP" dirty="0" err="1" smtClean="0"/>
              <a:t>Prog</a:t>
            </a:r>
            <a:r>
              <a:rPr lang="en-US" altLang="ja-JP" dirty="0" smtClean="0"/>
              <a:t>. (2015)013D01</a:t>
            </a:r>
            <a:endParaRPr lang="en-US" altLang="ja-JP" dirty="0"/>
          </a:p>
          <a:p>
            <a:pPr algn="l">
              <a:defRPr/>
            </a:pPr>
            <a:r>
              <a:rPr lang="en-US" altLang="ja-JP" sz="2400" b="1" dirty="0">
                <a:solidFill>
                  <a:schemeClr val="tx2"/>
                </a:solidFill>
              </a:rPr>
              <a:t>(D) </a:t>
            </a:r>
            <a:r>
              <a:rPr lang="en-US" altLang="ja-JP" sz="2400" b="1" dirty="0" smtClean="0">
                <a:solidFill>
                  <a:schemeClr val="tx2"/>
                </a:solidFill>
              </a:rPr>
              <a:t>Exotic state</a:t>
            </a:r>
            <a:r>
              <a:rPr lang="en-US" altLang="ja-JP" sz="2400" b="1" dirty="0">
                <a:solidFill>
                  <a:schemeClr val="tx2"/>
                </a:solidFill>
              </a:rPr>
              <a:t> </a:t>
            </a:r>
            <a:r>
              <a:rPr lang="en-US" altLang="ja-JP" sz="1800" dirty="0" smtClean="0"/>
              <a:t>  </a:t>
            </a:r>
            <a:r>
              <a:rPr lang="en-US" altLang="ja-JP" dirty="0" err="1" smtClean="0"/>
              <a:t>Pentaquark</a:t>
            </a:r>
            <a:r>
              <a:rPr lang="en-US" altLang="ja-JP" dirty="0" smtClean="0"/>
              <a:t> </a:t>
            </a:r>
            <a:r>
              <a:rPr lang="en-US" altLang="ja-JP" dirty="0"/>
              <a:t>search       </a:t>
            </a:r>
            <a:r>
              <a:rPr lang="en-US" altLang="ja-JP" dirty="0" smtClean="0"/>
              <a:t> </a:t>
            </a:r>
            <a:r>
              <a:rPr lang="en-US" altLang="ja-JP" dirty="0"/>
              <a:t>T. Nakano </a:t>
            </a:r>
            <a:r>
              <a:rPr lang="en-US" altLang="ja-JP" i="1" dirty="0"/>
              <a:t>et al</a:t>
            </a:r>
            <a:r>
              <a:rPr lang="en-US" altLang="ja-JP" dirty="0"/>
              <a:t>. Phys. Rev. </a:t>
            </a:r>
            <a:r>
              <a:rPr lang="en-US" altLang="ja-JP" dirty="0" err="1"/>
              <a:t>Lett</a:t>
            </a:r>
            <a:r>
              <a:rPr lang="en-US" altLang="ja-JP" dirty="0"/>
              <a:t>. 91 (2003) 012002</a:t>
            </a:r>
          </a:p>
          <a:p>
            <a:pPr algn="l">
              <a:defRPr/>
            </a:pPr>
            <a:r>
              <a:rPr lang="en-US" altLang="ja-JP" dirty="0"/>
              <a:t>     </a:t>
            </a:r>
            <a:r>
              <a:rPr lang="en-US" altLang="ja-JP" dirty="0" smtClean="0"/>
              <a:t>                                   </a:t>
            </a:r>
            <a:r>
              <a:rPr lang="en-US" altLang="ja-JP" dirty="0" err="1"/>
              <a:t>Pentaquark</a:t>
            </a:r>
            <a:r>
              <a:rPr lang="en-US" altLang="ja-JP" dirty="0"/>
              <a:t> search       </a:t>
            </a:r>
            <a:r>
              <a:rPr lang="en-US" altLang="ja-JP" dirty="0" smtClean="0"/>
              <a:t> </a:t>
            </a:r>
            <a:r>
              <a:rPr lang="en-US" altLang="ja-JP" dirty="0"/>
              <a:t>T. Nakano </a:t>
            </a:r>
            <a:r>
              <a:rPr lang="en-US" altLang="ja-JP" i="1" dirty="0"/>
              <a:t>et al</a:t>
            </a:r>
            <a:r>
              <a:rPr lang="en-US" altLang="ja-JP" dirty="0"/>
              <a:t>. Phys. Rev. C 79 (2009) 025210</a:t>
            </a:r>
          </a:p>
          <a:p>
            <a:pPr algn="l">
              <a:defRPr/>
            </a:pPr>
            <a:r>
              <a:rPr lang="en-US" altLang="ja-JP" dirty="0"/>
              <a:t>  </a:t>
            </a:r>
            <a:r>
              <a:rPr lang="en-US" altLang="ja-JP" dirty="0" smtClean="0"/>
              <a:t>                                      K</a:t>
            </a:r>
            <a:r>
              <a:rPr lang="en-US" altLang="ja-JP" baseline="30000" dirty="0" smtClean="0"/>
              <a:t>- </a:t>
            </a:r>
            <a:r>
              <a:rPr lang="en-US" altLang="ja-JP" dirty="0" smtClean="0"/>
              <a:t>pp  search                   A.O. </a:t>
            </a:r>
            <a:r>
              <a:rPr lang="en-US" altLang="ja-JP" dirty="0" err="1" smtClean="0"/>
              <a:t>Tokiyasu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et al</a:t>
            </a:r>
            <a:r>
              <a:rPr lang="en-US" altLang="ja-JP" dirty="0" smtClean="0"/>
              <a:t>. Phys. </a:t>
            </a:r>
            <a:r>
              <a:rPr lang="en-US" altLang="ja-JP" dirty="0" err="1" smtClean="0"/>
              <a:t>Lett</a:t>
            </a:r>
            <a:r>
              <a:rPr lang="en-US" altLang="ja-JP" dirty="0" smtClean="0"/>
              <a:t>. B 728 (2014) 616</a:t>
            </a:r>
            <a:endParaRPr lang="en-US" altLang="ja-JP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txBody>
          <a:bodyPr>
            <a:noAutofit/>
          </a:bodyPr>
          <a:lstStyle/>
          <a:p>
            <a:r>
              <a:rPr lang="en-US" altLang="ja-JP" sz="3200" b="1" dirty="0" smtClean="0"/>
              <a:t>Weak point         No charged </a:t>
            </a:r>
            <a:r>
              <a:rPr lang="en-US" altLang="ja-JP" sz="3200" b="1" dirty="0" err="1" smtClean="0"/>
              <a:t>pion</a:t>
            </a:r>
            <a:r>
              <a:rPr lang="en-US" altLang="ja-JP" sz="3200" b="1" dirty="0" smtClean="0"/>
              <a:t> data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 descr="LEPSsetup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1124744"/>
            <a:ext cx="5734350" cy="4680520"/>
          </a:xfrm>
          <a:prstGeom prst="rect">
            <a:avLst/>
          </a:prstGeom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71550" y="3932238"/>
            <a:ext cx="254000" cy="549275"/>
            <a:chOff x="354" y="3402"/>
            <a:chExt cx="174" cy="346"/>
          </a:xfrm>
        </p:grpSpPr>
        <p:sp>
          <p:nvSpPr>
            <p:cNvPr id="10269" name="Text Box 4"/>
            <p:cNvSpPr txBox="1">
              <a:spLocks noChangeArrowheads="1"/>
            </p:cNvSpPr>
            <p:nvPr/>
          </p:nvSpPr>
          <p:spPr bwMode="auto">
            <a:xfrm>
              <a:off x="366" y="3402"/>
              <a:ext cx="129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defTabSz="862013" eaLnBrk="0" hangingPunct="0">
                <a:buClr>
                  <a:srgbClr val="000000"/>
                </a:buClr>
                <a:buSzPct val="38000"/>
                <a:buFont typeface="StarBats" charset="0"/>
                <a:buNone/>
              </a:pPr>
              <a:r>
                <a:rPr kumimoji="0" lang="en-GB" altLang="ja-JP" sz="3600" b="1">
                  <a:solidFill>
                    <a:srgbClr val="FF0000"/>
                  </a:solidFill>
                  <a:latin typeface="Symbol" pitchFamily="18" charset="2"/>
                </a:rPr>
                <a:t>g</a:t>
              </a:r>
            </a:p>
          </p:txBody>
        </p:sp>
        <p:sp>
          <p:nvSpPr>
            <p:cNvPr id="10270" name="Line 5"/>
            <p:cNvSpPr>
              <a:spLocks noChangeShapeType="1"/>
            </p:cNvSpPr>
            <p:nvPr/>
          </p:nvSpPr>
          <p:spPr bwMode="auto">
            <a:xfrm>
              <a:off x="354" y="3474"/>
              <a:ext cx="174" cy="6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423863" eaLnBrk="0" hangingPunct="0">
              <a:tabLst>
                <a:tab pos="682625" algn="l"/>
                <a:tab pos="1363663" algn="l"/>
                <a:tab pos="2046288" algn="l"/>
                <a:tab pos="2727325" algn="l"/>
                <a:tab pos="3409950" algn="l"/>
                <a:tab pos="4090988" algn="l"/>
                <a:tab pos="4773613" algn="l"/>
                <a:tab pos="5454650" algn="l"/>
                <a:tab pos="6137275" algn="l"/>
                <a:tab pos="6818313" algn="l"/>
                <a:tab pos="7500938" algn="l"/>
              </a:tabLst>
              <a:defRPr/>
            </a:pPr>
            <a:r>
              <a:rPr lang="ja-JP" altLang="en-US" sz="3200" b="1" dirty="0" smtClean="0">
                <a:latin typeface="+mj-lt"/>
              </a:rPr>
              <a:t>　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New experimental setup for</a:t>
            </a:r>
            <a:r>
              <a:rPr lang="en-US" altLang="ja-JP" sz="3200" b="1" dirty="0" smtClean="0">
                <a:latin typeface="+mj-lt"/>
              </a:rPr>
              <a:t>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high momentum </a:t>
            </a:r>
            <a:r>
              <a:rPr lang="en-US" altLang="ja-JP" sz="3200" b="1" dirty="0" smtClean="0">
                <a:latin typeface="Symbol" pitchFamily="18" charset="2"/>
                <a:cs typeface="Times New Roman" pitchFamily="18" charset="0"/>
              </a:rPr>
              <a:t>p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auto">
          <a:xfrm>
            <a:off x="8244408" y="1196752"/>
            <a:ext cx="522772" cy="615553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</a:pPr>
            <a:r>
              <a:rPr kumimoji="0" lang="en-GB" altLang="ja-JP" sz="2000" b="1" dirty="0">
                <a:latin typeface="Times New Roman" pitchFamily="18" charset="0"/>
              </a:rPr>
              <a:t>TOF</a:t>
            </a:r>
          </a:p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</a:pPr>
            <a:r>
              <a:rPr kumimoji="0" lang="en-GB" altLang="ja-JP" sz="2000" b="1" dirty="0">
                <a:latin typeface="Times New Roman" pitchFamily="18" charset="0"/>
              </a:rPr>
              <a:t>wall</a:t>
            </a:r>
          </a:p>
        </p:txBody>
      </p:sp>
      <p:sp>
        <p:nvSpPr>
          <p:cNvPr id="10248" name="Text Box 11"/>
          <p:cNvSpPr txBox="1">
            <a:spLocks noChangeArrowheads="1"/>
          </p:cNvSpPr>
          <p:nvPr/>
        </p:nvSpPr>
        <p:spPr bwMode="auto">
          <a:xfrm>
            <a:off x="6012160" y="5445224"/>
            <a:ext cx="1062791" cy="307777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MWDC 2</a:t>
            </a:r>
          </a:p>
        </p:txBody>
      </p:sp>
      <p:sp>
        <p:nvSpPr>
          <p:cNvPr id="10249" name="Text Box 12"/>
          <p:cNvSpPr txBox="1">
            <a:spLocks noChangeArrowheads="1"/>
          </p:cNvSpPr>
          <p:nvPr/>
        </p:nvSpPr>
        <p:spPr bwMode="auto">
          <a:xfrm>
            <a:off x="6444208" y="4869160"/>
            <a:ext cx="1062791" cy="307777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MWDC 3</a:t>
            </a:r>
          </a:p>
        </p:txBody>
      </p:sp>
      <p:sp>
        <p:nvSpPr>
          <p:cNvPr id="10250" name="Text Box 13"/>
          <p:cNvSpPr txBox="1">
            <a:spLocks noChangeArrowheads="1"/>
          </p:cNvSpPr>
          <p:nvPr/>
        </p:nvSpPr>
        <p:spPr bwMode="auto">
          <a:xfrm>
            <a:off x="3924300" y="5589588"/>
            <a:ext cx="1062791" cy="307777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MWDC 1</a:t>
            </a:r>
          </a:p>
        </p:txBody>
      </p:sp>
      <p:sp>
        <p:nvSpPr>
          <p:cNvPr id="10251" name="Text Box 14"/>
          <p:cNvSpPr txBox="1">
            <a:spLocks noChangeArrowheads="1"/>
          </p:cNvSpPr>
          <p:nvPr/>
        </p:nvSpPr>
        <p:spPr bwMode="auto">
          <a:xfrm>
            <a:off x="3347864" y="980728"/>
            <a:ext cx="1800200" cy="615553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Dipole </a:t>
            </a:r>
            <a:endParaRPr kumimoji="0" lang="en-GB" altLang="ja-JP" sz="2000" b="1" dirty="0" smtClean="0">
              <a:latin typeface="Times New Roman" pitchFamily="18" charset="0"/>
            </a:endParaRPr>
          </a:p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</a:tabLst>
            </a:pPr>
            <a:r>
              <a:rPr kumimoji="0" lang="en-GB" altLang="ja-JP" sz="2000" b="1" dirty="0" smtClean="0">
                <a:latin typeface="Times New Roman" pitchFamily="18" charset="0"/>
              </a:rPr>
              <a:t>Magnet </a:t>
            </a:r>
            <a:r>
              <a:rPr kumimoji="0" lang="en-GB" altLang="ja-JP" sz="2000" b="1" dirty="0">
                <a:latin typeface="Times New Roman" pitchFamily="18" charset="0"/>
              </a:rPr>
              <a:t>(0.7 T)</a:t>
            </a:r>
          </a:p>
        </p:txBody>
      </p:sp>
      <p:sp>
        <p:nvSpPr>
          <p:cNvPr id="10252" name="Line 15"/>
          <p:cNvSpPr>
            <a:spLocks noChangeShapeType="1"/>
          </p:cNvSpPr>
          <p:nvPr/>
        </p:nvSpPr>
        <p:spPr bwMode="auto">
          <a:xfrm flipV="1">
            <a:off x="1116013" y="4005263"/>
            <a:ext cx="2247900" cy="561975"/>
          </a:xfrm>
          <a:prstGeom prst="line">
            <a:avLst/>
          </a:prstGeom>
          <a:noFill/>
          <a:ln w="35941">
            <a:solidFill>
              <a:srgbClr val="FF00FF"/>
            </a:solidFill>
            <a:prstDash val="sysDot"/>
            <a:round/>
            <a:headEnd/>
            <a:tailEnd type="triangle" w="med" len="lg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53" name="Text Box 16"/>
          <p:cNvSpPr txBox="1">
            <a:spLocks noChangeArrowheads="1"/>
          </p:cNvSpPr>
          <p:nvPr/>
        </p:nvSpPr>
        <p:spPr bwMode="auto">
          <a:xfrm>
            <a:off x="1619672" y="3356992"/>
            <a:ext cx="717056" cy="307777"/>
          </a:xfrm>
          <a:prstGeom prst="rect">
            <a:avLst/>
          </a:prstGeom>
          <a:solidFill>
            <a:schemeClr val="accent1">
              <a:lumMod val="20000"/>
              <a:lumOff val="80000"/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  <a:tab pos="2046288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Target</a:t>
            </a:r>
            <a:endParaRPr kumimoji="0" lang="en-GB" altLang="ja-JP" sz="2000" dirty="0">
              <a:latin typeface="Times New Roman" pitchFamily="18" charset="0"/>
            </a:endParaRPr>
          </a:p>
        </p:txBody>
      </p:sp>
      <p:sp>
        <p:nvSpPr>
          <p:cNvPr id="10254" name="Text Box 17"/>
          <p:cNvSpPr txBox="1">
            <a:spLocks noChangeArrowheads="1"/>
          </p:cNvSpPr>
          <p:nvPr/>
        </p:nvSpPr>
        <p:spPr bwMode="auto">
          <a:xfrm>
            <a:off x="611560" y="2564904"/>
            <a:ext cx="1657350" cy="374650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</a:tabLst>
            </a:pPr>
            <a:endParaRPr kumimoji="0" lang="en-GB" altLang="ja-JP" sz="2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0255" name="Text Box 18"/>
          <p:cNvSpPr txBox="1">
            <a:spLocks noChangeArrowheads="1"/>
          </p:cNvSpPr>
          <p:nvPr/>
        </p:nvSpPr>
        <p:spPr bwMode="auto">
          <a:xfrm>
            <a:off x="3347864" y="6093296"/>
            <a:ext cx="1515543" cy="615553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Silicon Vertex</a:t>
            </a:r>
          </a:p>
          <a:p>
            <a:pPr algn="l" defTabSz="862013" eaLnBrk="0" hangingPunct="0">
              <a:buClr>
                <a:srgbClr val="000000"/>
              </a:buClr>
              <a:buSzPct val="45000"/>
              <a:buFont typeface="StarBats" charset="0"/>
              <a:buNone/>
              <a:tabLst>
                <a:tab pos="682625" algn="l"/>
                <a:tab pos="1363663" algn="l"/>
              </a:tabLst>
            </a:pPr>
            <a:r>
              <a:rPr kumimoji="0" lang="en-GB" altLang="ja-JP" sz="2000" b="1" dirty="0">
                <a:latin typeface="Times New Roman" pitchFamily="18" charset="0"/>
              </a:rPr>
              <a:t>Detector</a:t>
            </a:r>
          </a:p>
        </p:txBody>
      </p:sp>
      <p:sp>
        <p:nvSpPr>
          <p:cNvPr id="10257" name="Line 20"/>
          <p:cNvSpPr>
            <a:spLocks noChangeShapeType="1"/>
          </p:cNvSpPr>
          <p:nvPr/>
        </p:nvSpPr>
        <p:spPr bwMode="auto">
          <a:xfrm>
            <a:off x="1979712" y="2924944"/>
            <a:ext cx="1515963" cy="100253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58" name="Line 21"/>
          <p:cNvSpPr>
            <a:spLocks noChangeShapeType="1"/>
          </p:cNvSpPr>
          <p:nvPr/>
        </p:nvSpPr>
        <p:spPr bwMode="auto">
          <a:xfrm>
            <a:off x="2339752" y="3573016"/>
            <a:ext cx="1008286" cy="38144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59" name="Line 22"/>
          <p:cNvSpPr>
            <a:spLocks noChangeShapeType="1"/>
          </p:cNvSpPr>
          <p:nvPr/>
        </p:nvSpPr>
        <p:spPr bwMode="auto">
          <a:xfrm>
            <a:off x="1835696" y="1988840"/>
            <a:ext cx="1699667" cy="180687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0" name="Line 23"/>
          <p:cNvSpPr>
            <a:spLocks noChangeShapeType="1"/>
          </p:cNvSpPr>
          <p:nvPr/>
        </p:nvSpPr>
        <p:spPr bwMode="auto">
          <a:xfrm flipH="1" flipV="1">
            <a:off x="3738562" y="4067174"/>
            <a:ext cx="41349" cy="2026121"/>
          </a:xfrm>
          <a:prstGeom prst="line">
            <a:avLst/>
          </a:prstGeom>
          <a:noFill/>
          <a:ln w="35941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1" name="Line 24"/>
          <p:cNvSpPr>
            <a:spLocks noChangeShapeType="1"/>
          </p:cNvSpPr>
          <p:nvPr/>
        </p:nvSpPr>
        <p:spPr bwMode="auto">
          <a:xfrm flipH="1" flipV="1">
            <a:off x="4202113" y="4110038"/>
            <a:ext cx="373062" cy="1476375"/>
          </a:xfrm>
          <a:prstGeom prst="line">
            <a:avLst/>
          </a:prstGeom>
          <a:noFill/>
          <a:ln w="35941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2" name="Line 25"/>
          <p:cNvSpPr>
            <a:spLocks noChangeShapeType="1"/>
          </p:cNvSpPr>
          <p:nvPr/>
        </p:nvSpPr>
        <p:spPr bwMode="auto">
          <a:xfrm flipH="1" flipV="1">
            <a:off x="6030912" y="4452938"/>
            <a:ext cx="269279" cy="99228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3" name="Line 26"/>
          <p:cNvSpPr>
            <a:spLocks noChangeShapeType="1"/>
          </p:cNvSpPr>
          <p:nvPr/>
        </p:nvSpPr>
        <p:spPr bwMode="auto">
          <a:xfrm flipH="1" flipV="1">
            <a:off x="6286500" y="4386263"/>
            <a:ext cx="517748" cy="5549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4" name="Line 27"/>
          <p:cNvSpPr>
            <a:spLocks noChangeShapeType="1"/>
          </p:cNvSpPr>
          <p:nvPr/>
        </p:nvSpPr>
        <p:spPr bwMode="auto">
          <a:xfrm>
            <a:off x="4355976" y="1556792"/>
            <a:ext cx="69850" cy="1149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5" name="Line 28"/>
          <p:cNvSpPr>
            <a:spLocks noChangeShapeType="1"/>
          </p:cNvSpPr>
          <p:nvPr/>
        </p:nvSpPr>
        <p:spPr bwMode="auto">
          <a:xfrm flipH="1">
            <a:off x="8159750" y="1752600"/>
            <a:ext cx="280988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0266" name="Picture 29" descr="upstrea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4756150"/>
            <a:ext cx="266382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7" name="Line 30"/>
          <p:cNvSpPr>
            <a:spLocks noChangeShapeType="1"/>
          </p:cNvSpPr>
          <p:nvPr/>
        </p:nvSpPr>
        <p:spPr bwMode="auto">
          <a:xfrm flipH="1">
            <a:off x="1331912" y="3645024"/>
            <a:ext cx="863823" cy="208743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68" name="Rectangle 31"/>
          <p:cNvSpPr>
            <a:spLocks noChangeArrowheads="1"/>
          </p:cNvSpPr>
          <p:nvPr/>
        </p:nvSpPr>
        <p:spPr bwMode="auto">
          <a:xfrm>
            <a:off x="611560" y="2564904"/>
            <a:ext cx="157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kumimoji="0" lang="en-GB" altLang="ja-JP" sz="2000" b="1" dirty="0"/>
              <a:t>Start counter</a:t>
            </a:r>
            <a:endParaRPr kumimoji="0" lang="en-US" altLang="ja-JP" sz="2000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23528" y="1196752"/>
            <a:ext cx="27182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 </a:t>
            </a:r>
            <a:r>
              <a:rPr lang="en-US" altLang="ja-JP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Aerogel</a:t>
            </a:r>
            <a:r>
              <a:rPr lang="en-US" altLang="ja-JP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ja-JP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Cherenkov counter</a:t>
            </a:r>
          </a:p>
        </p:txBody>
      </p:sp>
      <p:cxnSp>
        <p:nvCxnSpPr>
          <p:cNvPr id="38" name="直線矢印コネクタ 37"/>
          <p:cNvCxnSpPr/>
          <p:nvPr/>
        </p:nvCxnSpPr>
        <p:spPr>
          <a:xfrm>
            <a:off x="5220072" y="908720"/>
            <a:ext cx="1584176" cy="30243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323528" y="548680"/>
            <a:ext cx="5392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Plastic counter for vetoing </a:t>
            </a:r>
            <a:r>
              <a:rPr kumimoji="1" lang="en-US" altLang="ja-JP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kumimoji="1" lang="en-US" altLang="ja-JP" sz="2400" b="1" baseline="30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1" lang="en-US" altLang="ja-JP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was used</a:t>
            </a:r>
            <a:endParaRPr kumimoji="1" lang="ja-JP" alt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364088" y="2060848"/>
            <a:ext cx="508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e</a:t>
            </a:r>
            <a:r>
              <a:rPr kumimoji="1" lang="en-US" altLang="ja-JP" sz="3600" baseline="30000" dirty="0" smtClean="0"/>
              <a:t>-</a:t>
            </a:r>
            <a:endParaRPr kumimoji="1" lang="ja-JP" altLang="en-US" sz="3600" baseline="300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8100392" y="3356992"/>
            <a:ext cx="567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e</a:t>
            </a:r>
            <a:r>
              <a:rPr kumimoji="1" lang="en-US" altLang="ja-JP" sz="3600" baseline="30000" dirty="0" smtClean="0"/>
              <a:t>+</a:t>
            </a:r>
            <a:endParaRPr kumimoji="1" lang="ja-JP" altLang="en-US" sz="3600" baseline="30000" dirty="0"/>
          </a:p>
        </p:txBody>
      </p:sp>
      <p:sp>
        <p:nvSpPr>
          <p:cNvPr id="34" name="スライド番号プレースホルダ 3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431139C2-949E-426A-A9A6-BDAE81C3C75C}" type="slidenum">
              <a:rPr lang="en-US" altLang="ja-JP" smtClean="0"/>
              <a:pPr>
                <a:defRPr/>
              </a:pPr>
              <a:t>23</a:t>
            </a:fld>
            <a:endParaRPr lang="en-US" altLang="ja-JP" dirty="0"/>
          </a:p>
        </p:txBody>
      </p:sp>
    </p:spTree>
  </p:cSld>
  <p:clrMapOvr>
    <a:masterClrMapping/>
  </p:clrMapOvr>
  <p:transition advTm="34336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139C2-949E-426A-A9A6-BDAE81C3C75C}" type="slidenum">
              <a:rPr lang="en-US" altLang="ja-JP" smtClean="0"/>
              <a:pPr>
                <a:defRPr/>
              </a:pPr>
              <a:t>24</a:t>
            </a:fld>
            <a:endParaRPr lang="en-US" altLang="ja-JP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79712" y="260648"/>
            <a:ext cx="4915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High momentum </a:t>
            </a:r>
            <a:r>
              <a:rPr lang="en-US" altLang="ja-JP" sz="3600" b="1" dirty="0" smtClean="0">
                <a:latin typeface="Symbol" pitchFamily="18" charset="2"/>
              </a:rPr>
              <a:t>p </a:t>
            </a:r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data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コンテンツ プレースホルダ 6" descr="mass-2d.jpg"/>
          <p:cNvPicPr>
            <a:picLocks noGrp="1" noChangeAspect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179512" y="2060848"/>
            <a:ext cx="4176464" cy="4056908"/>
          </a:xfrm>
        </p:spPr>
      </p:pic>
      <p:pic>
        <p:nvPicPr>
          <p:cNvPr id="8" name="図 7" descr="mass-1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0058" y="1916832"/>
            <a:ext cx="4763942" cy="4248472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0" y="1484784"/>
            <a:ext cx="2081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Times New Roman" pitchFamily="18" charset="0"/>
                <a:cs typeface="Times New Roman" pitchFamily="18" charset="0"/>
              </a:rPr>
              <a:t>Momentum</a:t>
            </a:r>
            <a:r>
              <a:rPr kumimoji="1" lang="en-US" altLang="ja-JP" sz="2000" dirty="0" smtClean="0"/>
              <a:t> (</a:t>
            </a:r>
            <a:r>
              <a:rPr kumimoji="1" lang="en-US" altLang="ja-JP" sz="2000" dirty="0" err="1" smtClean="0"/>
              <a:t>GeV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427984" y="1412776"/>
            <a:ext cx="910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Times New Roman" pitchFamily="18" charset="0"/>
                <a:cs typeface="Times New Roman" pitchFamily="18" charset="0"/>
              </a:rPr>
              <a:t>Counts</a:t>
            </a:r>
            <a:endParaRPr kumimoji="1"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259632" y="6165304"/>
            <a:ext cx="2648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Mass</a:t>
            </a:r>
            <a:r>
              <a:rPr lang="ja-JP" alt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/ Charge (</a:t>
            </a:r>
            <a:r>
              <a:rPr lang="en-US" altLang="ja-JP" sz="2000" dirty="0" err="1" smtClean="0">
                <a:latin typeface="Times New Roman" pitchFamily="18" charset="0"/>
                <a:cs typeface="Times New Roman" pitchFamily="18" charset="0"/>
              </a:rPr>
              <a:t>GeV</a:t>
            </a: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/c</a:t>
            </a:r>
            <a:r>
              <a:rPr lang="en-US" altLang="ja-JP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kumimoji="1"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652120" y="6237312"/>
            <a:ext cx="2712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Mass</a:t>
            </a:r>
            <a:r>
              <a:rPr lang="ja-JP" alt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/ Charge</a:t>
            </a:r>
            <a:r>
              <a:rPr lang="ja-JP" alt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sz="2000" dirty="0" err="1" smtClean="0">
                <a:latin typeface="Times New Roman" pitchFamily="18" charset="0"/>
                <a:cs typeface="Times New Roman" pitchFamily="18" charset="0"/>
              </a:rPr>
              <a:t>GeV</a:t>
            </a: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/c</a:t>
            </a:r>
            <a:r>
              <a:rPr lang="en-US" altLang="ja-JP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kumimoji="1"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555776" y="4293096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</a:t>
            </a:r>
            <a:endParaRPr kumimoji="1" lang="ja-JP" altLang="en-US" sz="2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236296" y="4437112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</a:t>
            </a:r>
            <a:endParaRPr kumimoji="1" lang="ja-JP" altLang="en-US" sz="2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308304" y="2060848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</a:t>
            </a:r>
            <a:endParaRPr kumimoji="1" lang="ja-JP" altLang="en-US" sz="2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740352" y="2492896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</a:t>
            </a:r>
            <a:endParaRPr kumimoji="1" lang="ja-JP" altLang="en-US" sz="2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8532440" y="2996952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t</a:t>
            </a:r>
            <a:endParaRPr kumimoji="1" lang="ja-JP" altLang="en-US" sz="2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444208" y="1844824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+</a:t>
            </a:r>
            <a:endParaRPr kumimoji="1" lang="ja-JP" altLang="en-US" sz="2400" baseline="30000" dirty="0">
              <a:latin typeface="Symbol" pitchFamily="18" charset="2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372200" y="4149080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+</a:t>
            </a:r>
            <a:endParaRPr kumimoji="1" lang="ja-JP" altLang="en-US" sz="2400" baseline="30000" dirty="0">
              <a:latin typeface="Symbol" pitchFamily="18" charset="2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907704" y="3933056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+</a:t>
            </a:r>
            <a:endParaRPr kumimoji="1" lang="ja-JP" altLang="en-US" sz="2400" baseline="30000" dirty="0">
              <a:latin typeface="Symbol" pitchFamily="18" charset="2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796136" y="1844824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-</a:t>
            </a:r>
            <a:endParaRPr kumimoji="1" lang="ja-JP" altLang="en-US" sz="2400" baseline="30000" dirty="0">
              <a:latin typeface="Symbol" pitchFamily="18" charset="2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43608" y="3933056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-</a:t>
            </a:r>
            <a:endParaRPr kumimoji="1" lang="ja-JP" altLang="en-US" sz="2400" baseline="30000" dirty="0">
              <a:latin typeface="Symbol" pitchFamily="18" charset="2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724128" y="4653136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-</a:t>
            </a:r>
            <a:endParaRPr kumimoji="1" lang="ja-JP" altLang="en-US" sz="2400" baseline="30000" dirty="0">
              <a:latin typeface="Symbol" pitchFamily="18" charset="2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660232" y="2204864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+</a:t>
            </a:r>
            <a:endParaRPr kumimoji="1" lang="ja-JP" altLang="en-US" sz="2400" baseline="300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475656" y="5445224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e</a:t>
            </a:r>
            <a:r>
              <a:rPr kumimoji="1" lang="en-US" altLang="ja-JP" baseline="30000" dirty="0" smtClean="0"/>
              <a:t>-</a:t>
            </a:r>
            <a:r>
              <a:rPr kumimoji="1" lang="en-US" altLang="ja-JP" dirty="0" smtClean="0"/>
              <a:t> e</a:t>
            </a:r>
            <a:r>
              <a:rPr kumimoji="1" lang="en-US" altLang="ja-JP" baseline="30000" dirty="0" smtClean="0"/>
              <a:t>+</a:t>
            </a:r>
            <a:endParaRPr kumimoji="1" lang="ja-JP" altLang="en-US" baseline="30000" dirty="0"/>
          </a:p>
        </p:txBody>
      </p:sp>
      <p:cxnSp>
        <p:nvCxnSpPr>
          <p:cNvPr id="27" name="直線コネクタ 26"/>
          <p:cNvCxnSpPr/>
          <p:nvPr/>
        </p:nvCxnSpPr>
        <p:spPr>
          <a:xfrm>
            <a:off x="467544" y="5013176"/>
            <a:ext cx="38164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2627784" y="5013176"/>
            <a:ext cx="18196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solidFill>
                  <a:srgbClr val="FF0000"/>
                </a:solidFill>
              </a:rPr>
              <a:t>Momentum </a:t>
            </a:r>
          </a:p>
          <a:p>
            <a:r>
              <a:rPr kumimoji="1" lang="en-US" altLang="ja-JP" sz="1600" dirty="0" smtClean="0">
                <a:solidFill>
                  <a:srgbClr val="FF0000"/>
                </a:solidFill>
              </a:rPr>
              <a:t>  range of </a:t>
            </a:r>
            <a:r>
              <a:rPr lang="en-US" altLang="ja-JP" sz="1600" dirty="0" smtClean="0">
                <a:solidFill>
                  <a:srgbClr val="FF0000"/>
                </a:solidFill>
              </a:rPr>
              <a:t> previous </a:t>
            </a:r>
          </a:p>
          <a:p>
            <a:r>
              <a:rPr lang="en-US" altLang="ja-JP" sz="1600" dirty="0" smtClean="0">
                <a:solidFill>
                  <a:srgbClr val="FF0000"/>
                </a:solidFill>
              </a:rPr>
              <a:t>  experiments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cxnSp>
        <p:nvCxnSpPr>
          <p:cNvPr id="30" name="直線矢印コネクタ 29"/>
          <p:cNvCxnSpPr/>
          <p:nvPr/>
        </p:nvCxnSpPr>
        <p:spPr>
          <a:xfrm>
            <a:off x="2627784" y="5013176"/>
            <a:ext cx="0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6660232" y="52292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+</a:t>
            </a:r>
            <a:endParaRPr kumimoji="1" lang="ja-JP" altLang="en-US" sz="2400" baseline="300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7740352" y="5301208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 descr="miss-all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9144000" cy="473913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80728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Missing mass of  p( </a:t>
            </a:r>
            <a:r>
              <a:rPr kumimoji="1" lang="en-US" altLang="ja-JP" sz="3200" b="1" dirty="0" smtClean="0">
                <a:latin typeface="Symbol" pitchFamily="18" charset="2"/>
              </a:rPr>
              <a:t>g</a:t>
            </a:r>
            <a:r>
              <a:rPr kumimoji="1" lang="en-US" altLang="ja-JP" sz="3200" b="1" dirty="0" smtClean="0"/>
              <a:t>, </a:t>
            </a:r>
            <a:r>
              <a:rPr kumimoji="1" lang="en-US" altLang="ja-JP" sz="3200" b="1" dirty="0" smtClean="0">
                <a:latin typeface="Symbol" pitchFamily="18" charset="2"/>
              </a:rPr>
              <a:t>p 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)X</a:t>
            </a:r>
            <a:r>
              <a:rPr kumimoji="1" lang="en-US" altLang="ja-JP" sz="3200" b="1" dirty="0" smtClean="0">
                <a:latin typeface="Symbol" pitchFamily="18" charset="2"/>
              </a:rPr>
              <a:t> </a:t>
            </a:r>
            <a:endParaRPr kumimoji="1" lang="ja-JP" altLang="en-US" sz="32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228184" y="1268760"/>
            <a:ext cx="1305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p(</a:t>
            </a:r>
            <a:r>
              <a:rPr kumimoji="1" lang="en-US" altLang="ja-JP" sz="2400" dirty="0" smtClean="0">
                <a:latin typeface="Symbol" pitchFamily="18" charset="2"/>
              </a:rPr>
              <a:t>g</a:t>
            </a:r>
            <a:r>
              <a:rPr kumimoji="1" lang="en-US" altLang="ja-JP" sz="2400" dirty="0" smtClean="0"/>
              <a:t>, </a:t>
            </a:r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/>
              <a:t>+</a:t>
            </a:r>
            <a:r>
              <a:rPr kumimoji="1" lang="en-US" altLang="ja-JP" sz="2400" dirty="0" smtClean="0"/>
              <a:t>)X </a:t>
            </a:r>
            <a:endParaRPr kumimoji="1" lang="ja-JP" altLang="en-US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91680" y="1196752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p(</a:t>
            </a:r>
            <a:r>
              <a:rPr kumimoji="1" lang="en-US" altLang="ja-JP" sz="2400" dirty="0" smtClean="0">
                <a:latin typeface="Symbol" pitchFamily="18" charset="2"/>
              </a:rPr>
              <a:t>g</a:t>
            </a:r>
            <a:r>
              <a:rPr kumimoji="1" lang="en-US" altLang="ja-JP" sz="2400" dirty="0" smtClean="0"/>
              <a:t>, </a:t>
            </a:r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)X</a:t>
            </a:r>
            <a:endParaRPr kumimoji="1" lang="ja-JP" altLang="en-US" sz="24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771800" y="1988840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E</a:t>
            </a:r>
            <a:r>
              <a:rPr kumimoji="1" lang="en-US" altLang="ja-JP" baseline="-25000" dirty="0" err="1" smtClean="0">
                <a:latin typeface="Symbol" pitchFamily="18" charset="2"/>
              </a:rPr>
              <a:t>g</a:t>
            </a:r>
            <a:r>
              <a:rPr kumimoji="1" lang="en-US" altLang="ja-JP" dirty="0" smtClean="0"/>
              <a:t>=1.5-3.0 </a:t>
            </a:r>
            <a:r>
              <a:rPr kumimoji="1" lang="en-US" altLang="ja-JP" dirty="0" err="1" smtClean="0"/>
              <a:t>GeV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292080" y="1988840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E</a:t>
            </a:r>
            <a:r>
              <a:rPr kumimoji="1" lang="en-US" altLang="ja-JP" baseline="-25000" dirty="0" err="1" smtClean="0">
                <a:latin typeface="Symbol" pitchFamily="18" charset="2"/>
              </a:rPr>
              <a:t>g</a:t>
            </a:r>
            <a:r>
              <a:rPr kumimoji="1" lang="en-US" altLang="ja-JP" dirty="0" smtClean="0"/>
              <a:t>=1.5-3.0 </a:t>
            </a:r>
            <a:r>
              <a:rPr kumimoji="1" lang="en-US" altLang="ja-JP" dirty="0" err="1" smtClean="0"/>
              <a:t>GeV</a:t>
            </a:r>
            <a:endParaRPr kumimoji="1"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059832" y="1628800"/>
            <a:ext cx="137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0.7&lt;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kumimoji="1" lang="en-US" altLang="ja-JP" dirty="0" smtClean="0"/>
              <a:t>&lt;1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524328" y="1628800"/>
            <a:ext cx="137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0.7&lt;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kumimoji="1" lang="en-US" altLang="ja-JP" dirty="0" smtClean="0"/>
              <a:t>&lt;1</a:t>
            </a:r>
            <a:endParaRPr kumimoji="1" lang="ja-JP" altLang="en-US" dirty="0"/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コンテンツ プレースホルダ 15" descr="uudd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700808"/>
            <a:ext cx="5544616" cy="4974846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692696"/>
          </a:xfrm>
        </p:spPr>
        <p:txBody>
          <a:bodyPr>
            <a:normAutofit/>
          </a:bodyPr>
          <a:lstStyle/>
          <a:p>
            <a:r>
              <a:rPr kumimoji="1" lang="en-US" altLang="ja-JP" sz="3600" b="1" dirty="0" smtClean="0"/>
              <a:t> </a:t>
            </a:r>
            <a:r>
              <a:rPr lang="en-US" altLang="ja-JP" sz="3600" b="1" dirty="0" err="1" smtClean="0"/>
              <a:t>ūu</a:t>
            </a:r>
            <a:r>
              <a:rPr lang="en-US" altLang="ja-JP" sz="3600" b="1" dirty="0" smtClean="0"/>
              <a:t> and </a:t>
            </a:r>
            <a:r>
              <a:rPr lang="en-US" altLang="ja-JP" sz="3600" b="1" dirty="0" err="1" smtClean="0"/>
              <a:t>d̄d</a:t>
            </a:r>
            <a:r>
              <a:rPr lang="en-US" altLang="ja-JP" sz="3600" b="1" dirty="0" smtClean="0"/>
              <a:t> productions </a:t>
            </a:r>
            <a:endParaRPr kumimoji="1" lang="ja-JP" altLang="en-US" sz="36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63814" y="3861048"/>
            <a:ext cx="13801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Same </a:t>
            </a:r>
          </a:p>
          <a:p>
            <a:r>
              <a:rPr kumimoji="1" lang="en-US" altLang="ja-JP" sz="2000" b="1" dirty="0" smtClean="0"/>
              <a:t>acceptance</a:t>
            </a:r>
            <a:endParaRPr kumimoji="1" lang="ja-JP" altLang="en-US" sz="2000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0" y="1628800"/>
            <a:ext cx="3281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Simultaneous measurements</a:t>
            </a:r>
            <a:endParaRPr kumimoji="1" lang="ja-JP" altLang="en-US" sz="20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1560" y="3933056"/>
            <a:ext cx="2248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Same proton target</a:t>
            </a:r>
            <a:endParaRPr kumimoji="1" lang="ja-JP" altLang="en-US" sz="2000" b="1" dirty="0"/>
          </a:p>
        </p:txBody>
      </p:sp>
      <p:cxnSp>
        <p:nvCxnSpPr>
          <p:cNvPr id="15" name="直線矢印コネクタ 14"/>
          <p:cNvCxnSpPr/>
          <p:nvPr/>
        </p:nvCxnSpPr>
        <p:spPr>
          <a:xfrm flipV="1">
            <a:off x="2195736" y="3356992"/>
            <a:ext cx="43204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2195736" y="4293096"/>
            <a:ext cx="36004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611560" y="2420888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1043608" y="692696"/>
            <a:ext cx="74014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rgbClr val="FF0000"/>
                </a:solidFill>
              </a:rPr>
              <a:t>ūu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 production is precisely compared with </a:t>
            </a:r>
            <a:r>
              <a:rPr lang="en-US" altLang="ja-JP" sz="2400" b="1" dirty="0" err="1" smtClean="0">
                <a:solidFill>
                  <a:srgbClr val="FF0000"/>
                </a:solidFill>
              </a:rPr>
              <a:t>d̄d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 production </a:t>
            </a:r>
          </a:p>
          <a:p>
            <a:r>
              <a:rPr lang="en-US" altLang="ja-JP" sz="2400" b="1" dirty="0" smtClean="0">
                <a:solidFill>
                  <a:srgbClr val="FF0000"/>
                </a:solidFill>
              </a:rPr>
              <a:t>  by the </a:t>
            </a:r>
            <a:r>
              <a:rPr lang="ru-RU" altLang="ja-JP" sz="2400" b="1" dirty="0" smtClean="0">
                <a:solidFill>
                  <a:srgbClr val="FF0000"/>
                </a:solidFill>
              </a:rPr>
              <a:t>γ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p→ </a:t>
            </a:r>
            <a:r>
              <a:rPr lang="ru-RU" altLang="ja-JP" sz="2400" b="1" dirty="0" smtClean="0">
                <a:solidFill>
                  <a:srgbClr val="FF0000"/>
                </a:solidFill>
              </a:rPr>
              <a:t>π</a:t>
            </a:r>
            <a:r>
              <a:rPr lang="en-US" altLang="ja-JP" sz="2400" b="1" baseline="30000" dirty="0" smtClean="0">
                <a:solidFill>
                  <a:srgbClr val="FF0000"/>
                </a:solidFill>
              </a:rPr>
              <a:t>-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 </a:t>
            </a:r>
            <a:r>
              <a:rPr lang="ru-RU" altLang="ja-JP" sz="2400" b="1" dirty="0" smtClean="0">
                <a:solidFill>
                  <a:srgbClr val="FF0000"/>
                </a:solidFill>
              </a:rPr>
              <a:t>Δ</a:t>
            </a:r>
            <a:r>
              <a:rPr lang="en-US" altLang="ja-JP" sz="2400" b="1" baseline="30000" dirty="0" smtClean="0">
                <a:solidFill>
                  <a:srgbClr val="FF0000"/>
                </a:solidFill>
              </a:rPr>
              <a:t>++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 and </a:t>
            </a:r>
            <a:r>
              <a:rPr lang="ru-RU" altLang="ja-JP" sz="2400" b="1" dirty="0" smtClean="0">
                <a:solidFill>
                  <a:srgbClr val="FF0000"/>
                </a:solidFill>
              </a:rPr>
              <a:t>π</a:t>
            </a:r>
            <a:r>
              <a:rPr lang="en-US" altLang="ja-JP" sz="2400" b="1" baseline="30000" dirty="0" smtClean="0">
                <a:solidFill>
                  <a:srgbClr val="FF0000"/>
                </a:solidFill>
              </a:rPr>
              <a:t>+</a:t>
            </a:r>
            <a:r>
              <a:rPr lang="ru-RU" altLang="ja-JP" sz="2400" b="1" dirty="0" smtClean="0">
                <a:solidFill>
                  <a:srgbClr val="FF0000"/>
                </a:solidFill>
              </a:rPr>
              <a:t>Δ</a:t>
            </a:r>
            <a:r>
              <a:rPr lang="en-US" altLang="ja-JP" sz="2400" b="1" baseline="30000" dirty="0" smtClean="0">
                <a:solidFill>
                  <a:srgbClr val="FF0000"/>
                </a:solidFill>
              </a:rPr>
              <a:t>0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 reactions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cxnSp>
        <p:nvCxnSpPr>
          <p:cNvPr id="25" name="直線矢印コネクタ 24"/>
          <p:cNvCxnSpPr/>
          <p:nvPr/>
        </p:nvCxnSpPr>
        <p:spPr>
          <a:xfrm flipH="1">
            <a:off x="7164288" y="4293096"/>
            <a:ext cx="541110" cy="6541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flipH="1" flipV="1">
            <a:off x="7164288" y="3645024"/>
            <a:ext cx="541110" cy="6419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スライド番号プレースホル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588224" y="3212976"/>
            <a:ext cx="7008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>
                <a:latin typeface="Symbol" pitchFamily="18" charset="2"/>
              </a:rPr>
              <a:t>p</a:t>
            </a:r>
            <a:r>
              <a:rPr kumimoji="1" lang="en-US" altLang="ja-JP" sz="4400" baseline="30000" dirty="0" smtClean="0">
                <a:latin typeface="Symbol" pitchFamily="18" charset="2"/>
              </a:rPr>
              <a:t>-</a:t>
            </a:r>
            <a:endParaRPr kumimoji="1" lang="ja-JP" altLang="en-US" sz="4400" baseline="30000" dirty="0">
              <a:latin typeface="Symbol" pitchFamily="18" charset="2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588224" y="4365104"/>
            <a:ext cx="7008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>
                <a:latin typeface="Symbol" pitchFamily="18" charset="2"/>
              </a:rPr>
              <a:t>p</a:t>
            </a:r>
            <a:r>
              <a:rPr kumimoji="1" lang="en-US" altLang="ja-JP" sz="4400" baseline="30000" dirty="0" smtClean="0">
                <a:latin typeface="Symbol" pitchFamily="18" charset="2"/>
              </a:rPr>
              <a:t>+</a:t>
            </a:r>
            <a:endParaRPr kumimoji="1" lang="ja-JP" altLang="en-US" sz="4400" baseline="30000" dirty="0">
              <a:latin typeface="Symbol" pitchFamily="18" charset="2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39552" y="2204864"/>
            <a:ext cx="4171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>
                <a:latin typeface="Symbol" pitchFamily="18" charset="2"/>
              </a:rPr>
              <a:t>g</a:t>
            </a:r>
            <a:endParaRPr kumimoji="1" lang="ja-JP" altLang="en-US" sz="4400" dirty="0">
              <a:latin typeface="Symbol" pitchFamily="18" charset="2"/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>
            <a:off x="683568" y="522920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611560" y="5013176"/>
            <a:ext cx="4171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>
                <a:latin typeface="Symbol" pitchFamily="18" charset="2"/>
              </a:rPr>
              <a:t>g</a:t>
            </a:r>
            <a:endParaRPr kumimoji="1" lang="ja-JP" altLang="en-US" sz="4400" dirty="0">
              <a:latin typeface="Symbol" pitchFamily="18" charset="2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915816" y="3068960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latin typeface="Times New Roman" pitchFamily="18" charset="0"/>
                <a:cs typeface="Times New Roman" pitchFamily="18" charset="0"/>
              </a:rPr>
              <a:t>p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915816" y="429309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latin typeface="Times New Roman" pitchFamily="18" charset="0"/>
                <a:cs typeface="Times New Roman" pitchFamily="18" charset="0"/>
              </a:rPr>
              <a:t>p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220072" y="1628800"/>
            <a:ext cx="10134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dirty="0" smtClean="0">
                <a:latin typeface="Symbol" pitchFamily="18" charset="2"/>
              </a:rPr>
              <a:t>D</a:t>
            </a:r>
            <a:r>
              <a:rPr kumimoji="1" lang="en-US" altLang="ja-JP" sz="4800" baseline="30000" dirty="0" smtClean="0">
                <a:latin typeface="Symbol" pitchFamily="18" charset="2"/>
              </a:rPr>
              <a:t>++</a:t>
            </a:r>
            <a:endParaRPr kumimoji="1" lang="ja-JP" altLang="en-US" sz="4800" baseline="30000" dirty="0">
              <a:latin typeface="Symbol" pitchFamily="18" charset="2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148064" y="5733256"/>
            <a:ext cx="7665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dirty="0" smtClean="0">
                <a:latin typeface="Symbol" pitchFamily="18" charset="2"/>
              </a:rPr>
              <a:t>D</a:t>
            </a:r>
            <a:r>
              <a:rPr lang="en-US" altLang="ja-JP" sz="4800" baseline="30000" dirty="0" smtClean="0">
                <a:latin typeface="Symbol" pitchFamily="18" charset="2"/>
              </a:rPr>
              <a:t>0</a:t>
            </a:r>
            <a:endParaRPr kumimoji="1" lang="ja-JP" altLang="en-US" sz="4800" baseline="30000" dirty="0"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descr="saph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43223" y="2852937"/>
            <a:ext cx="3633233" cy="3362948"/>
          </a:xfrm>
          <a:prstGeom prst="rect">
            <a:avLst/>
          </a:prstGeom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7304"/>
            <a:ext cx="4860032" cy="587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85794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SAPHIR data published in </a:t>
            </a:r>
            <a:r>
              <a:rPr kumimoji="1" lang="en-US" altLang="ja-JP" sz="2800" b="1" dirty="0" smtClean="0"/>
              <a:t>2005</a:t>
            </a:r>
            <a:endParaRPr kumimoji="1" lang="ja-JP" altLang="en-US" sz="28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0" y="6488668"/>
            <a:ext cx="6438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C. Wu et al. (SAPHIR collaboration)  Eur. Phys. Jour. A 23 (2005) 317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500430" y="3929066"/>
            <a:ext cx="12715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+</a:t>
            </a:r>
            <a:r>
              <a:rPr kumimoji="1" lang="en-US" altLang="ja-JP" sz="2400" dirty="0" smtClean="0">
                <a:latin typeface="Symbol" pitchFamily="18" charset="2"/>
              </a:rPr>
              <a:t>D</a:t>
            </a:r>
            <a:r>
              <a:rPr kumimoji="1" lang="en-US" altLang="ja-JP" sz="2400" baseline="30000" dirty="0" smtClean="0">
                <a:latin typeface="Symbol" pitchFamily="18" charset="2"/>
              </a:rPr>
              <a:t>0</a:t>
            </a:r>
            <a:r>
              <a:rPr kumimoji="1" lang="en-US" altLang="ja-JP" sz="2400" dirty="0" smtClean="0">
                <a:latin typeface="Symbol" pitchFamily="18" charset="2"/>
              </a:rPr>
              <a:t> </a:t>
            </a:r>
          </a:p>
          <a:p>
            <a:r>
              <a:rPr lang="en-US" altLang="ja-JP" sz="2400" dirty="0" smtClean="0"/>
              <a:t>     -&gt; p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/>
              <a:t>-</a:t>
            </a:r>
            <a:endParaRPr kumimoji="1" lang="ja-JP" altLang="en-US" sz="2400" baseline="30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786182" y="1214422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-</a:t>
            </a:r>
            <a:r>
              <a:rPr kumimoji="1" lang="en-US" altLang="ja-JP" sz="2400" dirty="0" smtClean="0">
                <a:latin typeface="Symbol" pitchFamily="18" charset="2"/>
              </a:rPr>
              <a:t>D</a:t>
            </a:r>
            <a:r>
              <a:rPr kumimoji="1" lang="en-US" altLang="ja-JP" sz="2400" baseline="30000" dirty="0" smtClean="0">
                <a:latin typeface="Symbol" pitchFamily="18" charset="2"/>
              </a:rPr>
              <a:t>++</a:t>
            </a:r>
            <a:r>
              <a:rPr kumimoji="1" lang="en-US" altLang="ja-JP" sz="2400" dirty="0" smtClean="0">
                <a:latin typeface="Symbol" pitchFamily="18" charset="2"/>
              </a:rPr>
              <a:t> 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788024" y="2420888"/>
            <a:ext cx="1897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Symbol" pitchFamily="18" charset="2"/>
              </a:rPr>
              <a:t>s</a:t>
            </a:r>
            <a:r>
              <a:rPr lang="en-US" altLang="ja-JP" sz="2000" dirty="0" smtClean="0"/>
              <a:t>(</a:t>
            </a:r>
            <a:r>
              <a:rPr lang="en-US" altLang="ja-JP" sz="2000" dirty="0" smtClean="0">
                <a:latin typeface="Symbol" pitchFamily="18" charset="2"/>
              </a:rPr>
              <a:t>p</a:t>
            </a:r>
            <a:r>
              <a:rPr lang="en-US" altLang="ja-JP" sz="2000" baseline="30000" dirty="0" smtClean="0"/>
              <a:t>+</a:t>
            </a:r>
            <a:r>
              <a:rPr lang="en-US" altLang="ja-JP" sz="2000" dirty="0" smtClean="0">
                <a:latin typeface="Symbol" pitchFamily="18" charset="2"/>
              </a:rPr>
              <a:t>D</a:t>
            </a:r>
            <a:r>
              <a:rPr lang="en-US" altLang="ja-JP" sz="2000" baseline="30000" dirty="0" smtClean="0"/>
              <a:t>0</a:t>
            </a:r>
            <a:r>
              <a:rPr lang="en-US" altLang="ja-JP" sz="2000" dirty="0" smtClean="0"/>
              <a:t>)/</a:t>
            </a:r>
            <a:r>
              <a:rPr lang="en-US" altLang="ja-JP" sz="2000" dirty="0" smtClean="0">
                <a:latin typeface="Symbol" pitchFamily="18" charset="2"/>
              </a:rPr>
              <a:t>s</a:t>
            </a:r>
            <a:r>
              <a:rPr lang="en-US" altLang="ja-JP" sz="2000" dirty="0" smtClean="0"/>
              <a:t>(</a:t>
            </a:r>
            <a:r>
              <a:rPr lang="en-US" altLang="ja-JP" sz="2000" dirty="0" smtClean="0">
                <a:latin typeface="Symbol" pitchFamily="18" charset="2"/>
              </a:rPr>
              <a:t>p</a:t>
            </a:r>
            <a:r>
              <a:rPr lang="en-US" altLang="ja-JP" sz="2000" baseline="30000" dirty="0" smtClean="0"/>
              <a:t>-</a:t>
            </a:r>
            <a:r>
              <a:rPr lang="en-US" altLang="ja-JP" sz="2000" dirty="0" smtClean="0">
                <a:latin typeface="Symbol" pitchFamily="18" charset="2"/>
              </a:rPr>
              <a:t>D</a:t>
            </a:r>
            <a:r>
              <a:rPr lang="en-US" altLang="ja-JP" sz="2000" baseline="30000" dirty="0" smtClean="0"/>
              <a:t>++</a:t>
            </a:r>
            <a:r>
              <a:rPr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0" y="3573016"/>
            <a:ext cx="965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Symbol" pitchFamily="18" charset="2"/>
              </a:rPr>
              <a:t>s</a:t>
            </a:r>
            <a:r>
              <a:rPr lang="en-US" altLang="ja-JP" sz="2000" dirty="0" smtClean="0"/>
              <a:t>(</a:t>
            </a:r>
            <a:r>
              <a:rPr lang="en-US" altLang="ja-JP" sz="2000" dirty="0" smtClean="0">
                <a:latin typeface="Symbol" pitchFamily="18" charset="2"/>
              </a:rPr>
              <a:t>p</a:t>
            </a:r>
            <a:r>
              <a:rPr lang="en-US" altLang="ja-JP" sz="2000" baseline="30000" dirty="0" smtClean="0"/>
              <a:t>+</a:t>
            </a:r>
            <a:r>
              <a:rPr lang="en-US" altLang="ja-JP" sz="2000" dirty="0" smtClean="0">
                <a:latin typeface="Symbol" pitchFamily="18" charset="2"/>
              </a:rPr>
              <a:t>D</a:t>
            </a:r>
            <a:r>
              <a:rPr lang="en-US" altLang="ja-JP" sz="2000" baseline="30000" dirty="0" smtClean="0"/>
              <a:t>0</a:t>
            </a:r>
            <a:r>
              <a:rPr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0" y="764704"/>
            <a:ext cx="1017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Symbol" pitchFamily="18" charset="2"/>
              </a:rPr>
              <a:t>s</a:t>
            </a:r>
            <a:r>
              <a:rPr lang="en-US" altLang="ja-JP" sz="2000" dirty="0" smtClean="0"/>
              <a:t>(</a:t>
            </a:r>
            <a:r>
              <a:rPr lang="en-US" altLang="ja-JP" sz="2000" dirty="0" smtClean="0">
                <a:latin typeface="Symbol" pitchFamily="18" charset="2"/>
              </a:rPr>
              <a:t>p</a:t>
            </a:r>
            <a:r>
              <a:rPr lang="en-US" altLang="ja-JP" sz="2000" baseline="30000" dirty="0" smtClean="0"/>
              <a:t>-</a:t>
            </a:r>
            <a:r>
              <a:rPr lang="en-US" altLang="ja-JP" sz="2000" dirty="0" smtClean="0">
                <a:latin typeface="Symbol" pitchFamily="18" charset="2"/>
              </a:rPr>
              <a:t>D</a:t>
            </a:r>
            <a:r>
              <a:rPr lang="en-US" altLang="ja-JP" sz="2000" baseline="30000" dirty="0" smtClean="0"/>
              <a:t>++</a:t>
            </a:r>
            <a:r>
              <a:rPr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372200" y="3356992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Symbol" pitchFamily="18" charset="2"/>
              </a:rPr>
              <a:t>D</a:t>
            </a:r>
            <a:r>
              <a:rPr kumimoji="1" lang="en-US" altLang="ja-JP" sz="2800" baseline="30000" dirty="0" smtClean="0">
                <a:latin typeface="Symbol" pitchFamily="18" charset="2"/>
              </a:rPr>
              <a:t>*</a:t>
            </a:r>
            <a:r>
              <a:rPr kumimoji="1" lang="en-US" altLang="ja-JP" sz="2800" dirty="0" smtClean="0"/>
              <a:t> (?)</a:t>
            </a:r>
            <a:endParaRPr kumimoji="1" lang="ja-JP" altLang="en-US" sz="28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444208" y="6021288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E</a:t>
            </a:r>
            <a:r>
              <a:rPr kumimoji="1" lang="en-US" altLang="ja-JP" sz="2400" baseline="-25000" dirty="0" err="1" smtClean="0">
                <a:latin typeface="Symbol" pitchFamily="18" charset="2"/>
              </a:rPr>
              <a:t>g</a:t>
            </a:r>
            <a:r>
              <a:rPr kumimoji="1" lang="en-US" altLang="ja-JP" sz="2400" dirty="0" smtClean="0"/>
              <a:t> (</a:t>
            </a:r>
            <a:r>
              <a:rPr kumimoji="1" lang="en-US" altLang="ja-JP" sz="2400" dirty="0" err="1" smtClean="0"/>
              <a:t>GeV</a:t>
            </a:r>
            <a:r>
              <a:rPr kumimoji="1"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072066" y="785794"/>
            <a:ext cx="3671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solidFill>
                  <a:srgbClr val="FF0000"/>
                </a:solidFill>
              </a:rPr>
              <a:t>Clebsch-Gordan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 coefficients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292080" y="1916832"/>
            <a:ext cx="2578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70C0"/>
                </a:solidFill>
                <a:latin typeface="Symbol" pitchFamily="18" charset="2"/>
              </a:rPr>
              <a:t>D</a:t>
            </a:r>
            <a:r>
              <a:rPr kumimoji="1" lang="en-US" altLang="ja-JP" sz="2000" baseline="30000" dirty="0" smtClean="0">
                <a:solidFill>
                  <a:srgbClr val="0070C0"/>
                </a:solidFill>
              </a:rPr>
              <a:t>*</a:t>
            </a:r>
            <a:r>
              <a:rPr kumimoji="1" lang="en-US" altLang="ja-JP" sz="2000" dirty="0" smtClean="0">
                <a:solidFill>
                  <a:srgbClr val="0070C0"/>
                </a:solidFill>
              </a:rPr>
              <a:t> favors  </a:t>
            </a:r>
            <a:r>
              <a:rPr kumimoji="1" lang="en-US" altLang="ja-JP" sz="2000" dirty="0" smtClean="0">
                <a:solidFill>
                  <a:srgbClr val="0070C0"/>
                </a:solidFill>
                <a:latin typeface="Symbol" pitchFamily="18" charset="2"/>
              </a:rPr>
              <a:t>p</a:t>
            </a:r>
            <a:r>
              <a:rPr kumimoji="1" lang="en-US" altLang="ja-JP" sz="2000" baseline="30000" dirty="0" smtClean="0">
                <a:solidFill>
                  <a:srgbClr val="0070C0"/>
                </a:solidFill>
              </a:rPr>
              <a:t>+</a:t>
            </a:r>
            <a:r>
              <a:rPr kumimoji="1" lang="en-US" altLang="ja-JP" sz="2000" dirty="0" smtClean="0">
                <a:solidFill>
                  <a:srgbClr val="0070C0"/>
                </a:solidFill>
                <a:latin typeface="Symbol" pitchFamily="18" charset="2"/>
              </a:rPr>
              <a:t>D</a:t>
            </a:r>
            <a:r>
              <a:rPr kumimoji="1" lang="en-US" altLang="ja-JP" sz="2000" baseline="30000" dirty="0" smtClean="0">
                <a:solidFill>
                  <a:srgbClr val="0070C0"/>
                </a:solidFill>
              </a:rPr>
              <a:t>0</a:t>
            </a:r>
            <a:r>
              <a:rPr kumimoji="1" lang="en-US" altLang="ja-JP" sz="2000" dirty="0" smtClean="0">
                <a:solidFill>
                  <a:srgbClr val="0070C0"/>
                </a:solidFill>
              </a:rPr>
              <a:t> channel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sp>
        <p:nvSpPr>
          <p:cNvPr id="24" name="スライド番号プレースホル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143504" y="1142984"/>
            <a:ext cx="3555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 smtClean="0">
                <a:solidFill>
                  <a:srgbClr val="FF0000"/>
                </a:solidFill>
              </a:rPr>
              <a:t>N</a:t>
            </a:r>
            <a:r>
              <a:rPr kumimoji="1" lang="en-US" altLang="ja-JP" sz="2400" i="1" baseline="30000" dirty="0" smtClean="0">
                <a:solidFill>
                  <a:srgbClr val="FF0000"/>
                </a:solidFill>
              </a:rPr>
              <a:t>*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  -&gt;  3  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</a:rPr>
              <a:t>D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++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    :     1   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+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</a:rPr>
              <a:t>D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0</a:t>
            </a:r>
            <a:endParaRPr kumimoji="1" lang="ja-JP" altLang="en-US" sz="2400" baseline="30000" dirty="0">
              <a:solidFill>
                <a:srgbClr val="FF0000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143504" y="1500174"/>
            <a:ext cx="3544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</a:rPr>
              <a:t>D</a:t>
            </a:r>
            <a:r>
              <a:rPr kumimoji="1" lang="en-US" altLang="ja-JP" sz="2400" i="1" baseline="30000" dirty="0" smtClean="0">
                <a:solidFill>
                  <a:srgbClr val="FF0000"/>
                </a:solidFill>
              </a:rPr>
              <a:t>*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  -&gt;  3  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</a:rPr>
              <a:t>D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++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    :     4   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+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</a:rPr>
              <a:t>D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0</a:t>
            </a:r>
            <a:endParaRPr kumimoji="1" lang="ja-JP" altLang="en-US" sz="2400" baseline="30000" dirty="0">
              <a:solidFill>
                <a:srgbClr val="FF0000"/>
              </a:solidFill>
            </a:endParaRPr>
          </a:p>
        </p:txBody>
      </p:sp>
      <p:cxnSp>
        <p:nvCxnSpPr>
          <p:cNvPr id="28" name="直線矢印コネクタ 27"/>
          <p:cNvCxnSpPr>
            <a:stCxn id="29" idx="1"/>
          </p:cNvCxnSpPr>
          <p:nvPr/>
        </p:nvCxnSpPr>
        <p:spPr>
          <a:xfrm flipH="1">
            <a:off x="1928794" y="2256344"/>
            <a:ext cx="928694" cy="31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2857488" y="2071678"/>
            <a:ext cx="178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Resonance effect</a:t>
            </a:r>
            <a:endParaRPr kumimoji="1" lang="ja-JP" altLang="en-US" dirty="0"/>
          </a:p>
        </p:txBody>
      </p:sp>
      <p:cxnSp>
        <p:nvCxnSpPr>
          <p:cNvPr id="32" name="直線矢印コネクタ 31"/>
          <p:cNvCxnSpPr/>
          <p:nvPr/>
        </p:nvCxnSpPr>
        <p:spPr>
          <a:xfrm flipH="1">
            <a:off x="2143108" y="5000636"/>
            <a:ext cx="71438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2857488" y="4786322"/>
            <a:ext cx="178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Resonance effect</a:t>
            </a:r>
            <a:endParaRPr kumimoji="1" lang="ja-JP" altLang="en-US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00430" y="2786058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t-channel</a:t>
            </a:r>
            <a:endParaRPr kumimoji="1" lang="ja-JP" altLang="en-US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3571868" y="5572140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t-channel</a:t>
            </a:r>
            <a:endParaRPr kumimoji="1" lang="ja-JP" altLang="en-US" dirty="0"/>
          </a:p>
        </p:txBody>
      </p:sp>
      <p:cxnSp>
        <p:nvCxnSpPr>
          <p:cNvPr id="38" name="直線コネクタ 37"/>
          <p:cNvCxnSpPr/>
          <p:nvPr/>
        </p:nvCxnSpPr>
        <p:spPr>
          <a:xfrm flipV="1">
            <a:off x="2643174" y="1000108"/>
            <a:ext cx="0" cy="521497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/>
          <p:nvPr/>
        </p:nvCxnSpPr>
        <p:spPr>
          <a:xfrm>
            <a:off x="2643174" y="1142984"/>
            <a:ext cx="235745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2714612" y="785794"/>
            <a:ext cx="1439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LEPS energy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500034" y="4000504"/>
            <a:ext cx="1540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No </a:t>
            </a:r>
            <a:r>
              <a:rPr kumimoji="1" lang="en-US" altLang="ja-JP" sz="2000" dirty="0" err="1" smtClean="0">
                <a:solidFill>
                  <a:srgbClr val="FF0000"/>
                </a:solidFill>
              </a:rPr>
              <a:t>d</a:t>
            </a:r>
            <a:r>
              <a:rPr kumimoji="1" lang="en-US" altLang="ja-JP" sz="2000" dirty="0" err="1" smtClean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/</a:t>
            </a:r>
            <a:r>
              <a:rPr kumimoji="1" lang="en-US" altLang="ja-JP" sz="2000" dirty="0" err="1" smtClean="0">
                <a:solidFill>
                  <a:srgbClr val="FF0000"/>
                </a:solidFill>
              </a:rPr>
              <a:t>dcos</a:t>
            </a:r>
            <a:r>
              <a:rPr kumimoji="1" lang="en-US" altLang="ja-JP" sz="2000" dirty="0" err="1" smtClean="0">
                <a:solidFill>
                  <a:srgbClr val="FF0000"/>
                </a:solidFill>
                <a:latin typeface="Symbol" pitchFamily="18" charset="2"/>
              </a:rPr>
              <a:t>q</a:t>
            </a:r>
            <a:endParaRPr kumimoji="1" lang="ja-JP" altLang="en-US" sz="2000" dirty="0">
              <a:solidFill>
                <a:srgbClr val="FF0000"/>
              </a:solidFill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コンテンツ プレースホルダ 30" descr="diagra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2571744"/>
            <a:ext cx="6186942" cy="3926872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>
            <a:noAutofit/>
          </a:bodyPr>
          <a:lstStyle/>
          <a:p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Reaction mechanisms of </a:t>
            </a:r>
            <a:r>
              <a:rPr lang="en-US" altLang="ja-JP" sz="3200" b="1" dirty="0" err="1" smtClean="0">
                <a:latin typeface="Symbol" pitchFamily="18" charset="2"/>
                <a:cs typeface="Times New Roman" pitchFamily="18" charset="0"/>
              </a:rPr>
              <a:t>pD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reactions </a:t>
            </a:r>
            <a:b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altLang="ja-JP" sz="3200" b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ja-JP" sz="2400" b="1" dirty="0" err="1" smtClean="0">
                <a:latin typeface="Symbol" pitchFamily="18" charset="2"/>
                <a:cs typeface="Times New Roman" pitchFamily="18" charset="0"/>
              </a:rPr>
              <a:t>g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=1.5-3.0 </a:t>
            </a:r>
            <a:r>
              <a:rPr lang="en-US" altLang="ja-JP" sz="3200" b="1" dirty="0" err="1" smtClean="0">
                <a:latin typeface="Times New Roman" pitchFamily="18" charset="0"/>
                <a:cs typeface="Times New Roman" pitchFamily="18" charset="0"/>
              </a:rPr>
              <a:t>GeV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1" lang="ja-JP" altLang="en-US" sz="32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14282" y="1000108"/>
            <a:ext cx="33837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70C0"/>
                </a:solidFill>
              </a:rPr>
              <a:t>Low energy  </a:t>
            </a:r>
            <a:r>
              <a:rPr kumimoji="1" lang="en-US" altLang="ja-JP" sz="2400" dirty="0" smtClean="0">
                <a:solidFill>
                  <a:srgbClr val="0070C0"/>
                </a:solidFill>
                <a:latin typeface="Symbol" pitchFamily="18" charset="2"/>
              </a:rPr>
              <a:t>~</a:t>
            </a:r>
            <a:r>
              <a:rPr kumimoji="1" lang="en-US" altLang="ja-JP" sz="2400" dirty="0" err="1" smtClean="0">
                <a:solidFill>
                  <a:srgbClr val="0070C0"/>
                </a:solidFill>
              </a:rPr>
              <a:t>E</a:t>
            </a:r>
            <a:r>
              <a:rPr kumimoji="1" lang="en-US" altLang="ja-JP" sz="2000" dirty="0" err="1" smtClean="0">
                <a:solidFill>
                  <a:srgbClr val="0070C0"/>
                </a:solidFill>
                <a:latin typeface="Symbol" pitchFamily="18" charset="2"/>
              </a:rPr>
              <a:t>g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=1.5 </a:t>
            </a:r>
            <a:r>
              <a:rPr kumimoji="1" lang="en-US" altLang="ja-JP" sz="2400" dirty="0" err="1" smtClean="0">
                <a:solidFill>
                  <a:srgbClr val="0070C0"/>
                </a:solidFill>
              </a:rPr>
              <a:t>GeV</a:t>
            </a:r>
            <a:endParaRPr kumimoji="1" lang="en-US" altLang="ja-JP" sz="2400" dirty="0" smtClean="0">
              <a:solidFill>
                <a:srgbClr val="0070C0"/>
              </a:solidFill>
            </a:endParaRPr>
          </a:p>
          <a:p>
            <a:r>
              <a:rPr lang="en-US" altLang="ja-JP" sz="2400" dirty="0" smtClean="0"/>
              <a:t>Missing resonance search</a:t>
            </a:r>
            <a:endParaRPr kumimoji="1" lang="en-US" altLang="ja-JP" sz="2400" dirty="0" smtClean="0"/>
          </a:p>
          <a:p>
            <a:r>
              <a:rPr kumimoji="1" lang="en-US" altLang="ja-JP" sz="2400" dirty="0" smtClean="0"/>
              <a:t>            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s- channel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577878" y="980728"/>
            <a:ext cx="45661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70C0"/>
                </a:solidFill>
              </a:rPr>
              <a:t>High energy </a:t>
            </a:r>
            <a:r>
              <a:rPr kumimoji="1" lang="en-US" altLang="ja-JP" sz="2400" dirty="0" smtClean="0">
                <a:solidFill>
                  <a:srgbClr val="0070C0"/>
                </a:solidFill>
                <a:latin typeface="Symbol" pitchFamily="18" charset="2"/>
              </a:rPr>
              <a:t>~</a:t>
            </a:r>
            <a:r>
              <a:rPr kumimoji="1" lang="en-US" altLang="ja-JP" sz="2400" dirty="0" err="1" smtClean="0">
                <a:solidFill>
                  <a:srgbClr val="0070C0"/>
                </a:solidFill>
              </a:rPr>
              <a:t>E</a:t>
            </a:r>
            <a:r>
              <a:rPr kumimoji="1" lang="en-US" altLang="ja-JP" dirty="0" err="1" smtClean="0">
                <a:solidFill>
                  <a:srgbClr val="0070C0"/>
                </a:solidFill>
                <a:latin typeface="Symbol" pitchFamily="18" charset="2"/>
              </a:rPr>
              <a:t>g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=3.0 </a:t>
            </a:r>
            <a:r>
              <a:rPr kumimoji="1" lang="en-US" altLang="ja-JP" sz="2400" dirty="0" err="1" smtClean="0">
                <a:solidFill>
                  <a:srgbClr val="0070C0"/>
                </a:solidFill>
              </a:rPr>
              <a:t>GeV</a:t>
            </a:r>
            <a:endParaRPr kumimoji="1" lang="en-US" altLang="ja-JP" sz="2400" dirty="0" smtClean="0">
              <a:solidFill>
                <a:srgbClr val="0070C0"/>
              </a:solidFill>
            </a:endParaRPr>
          </a:p>
          <a:p>
            <a:r>
              <a:rPr lang="en-US" altLang="ja-JP" sz="2400" dirty="0" smtClean="0"/>
              <a:t>Precision of </a:t>
            </a:r>
            <a:r>
              <a:rPr lang="en-US" altLang="ja-JP" sz="2400" dirty="0" err="1" smtClean="0"/>
              <a:t>isospin</a:t>
            </a:r>
            <a:r>
              <a:rPr lang="en-US" altLang="ja-JP" sz="2400" dirty="0" smtClean="0"/>
              <a:t> rule is checked</a:t>
            </a:r>
          </a:p>
          <a:p>
            <a:r>
              <a:rPr kumimoji="1" lang="ja-JP" altLang="en-US" sz="2400" dirty="0" smtClean="0">
                <a:solidFill>
                  <a:srgbClr val="0070C0"/>
                </a:solidFill>
              </a:rPr>
              <a:t>　　　　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t- channel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28596" y="2643182"/>
            <a:ext cx="311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g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28596" y="4857760"/>
            <a:ext cx="311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g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072066" y="2285992"/>
            <a:ext cx="311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g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072066" y="4643446"/>
            <a:ext cx="311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g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28596" y="3714752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</a:t>
            </a:r>
            <a:endParaRPr kumimoji="1" lang="ja-JP" altLang="en-US" sz="2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28596" y="5786454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</a:t>
            </a:r>
            <a:endParaRPr kumimoji="1" lang="ja-JP" altLang="en-US" sz="2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072066" y="3929066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</a:t>
            </a:r>
            <a:endParaRPr kumimoji="1" lang="ja-JP" altLang="en-US" sz="2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072066" y="6215082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</a:t>
            </a:r>
            <a:endParaRPr kumimoji="1" lang="ja-JP" altLang="en-US" sz="2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928926" y="2571744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928926" y="4643446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072330" y="4572008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143768" y="2285992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928926" y="3571876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D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571604" y="5000636"/>
            <a:ext cx="47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D</a:t>
            </a:r>
            <a:r>
              <a:rPr kumimoji="1" lang="en-US" altLang="ja-JP" sz="2400" baseline="30000" dirty="0" smtClean="0">
                <a:latin typeface="Symbol" pitchFamily="18" charset="2"/>
              </a:rPr>
              <a:t>*</a:t>
            </a:r>
            <a:endParaRPr kumimoji="1" lang="ja-JP" altLang="en-US" sz="2400" baseline="30000" dirty="0">
              <a:latin typeface="Symbol" pitchFamily="18" charset="2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072330" y="3857628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D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072330" y="6215082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D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857488" y="5786454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D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643042" y="2857496"/>
            <a:ext cx="486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 smtClean="0"/>
              <a:t>N</a:t>
            </a:r>
            <a:r>
              <a:rPr kumimoji="1" lang="en-US" altLang="ja-JP" sz="2400" i="1" baseline="30000" dirty="0" smtClean="0"/>
              <a:t>*</a:t>
            </a:r>
            <a:endParaRPr kumimoji="1" lang="ja-JP" altLang="en-US" sz="2400" i="1" baseline="300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072066" y="3143248"/>
            <a:ext cx="1172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/>
              <a:t>Isospin</a:t>
            </a:r>
            <a:r>
              <a:rPr kumimoji="1" lang="en-US" altLang="ja-JP" sz="2000" dirty="0" smtClean="0"/>
              <a:t>=1</a:t>
            </a:r>
            <a:endParaRPr kumimoji="1" lang="ja-JP" altLang="en-US" sz="20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072066" y="5429264"/>
            <a:ext cx="1172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/>
              <a:t>Isospin</a:t>
            </a:r>
            <a:r>
              <a:rPr kumimoji="1" lang="en-US" altLang="ja-JP" sz="2000" dirty="0" smtClean="0"/>
              <a:t>=2</a:t>
            </a:r>
            <a:endParaRPr kumimoji="1" lang="ja-JP" altLang="en-US" sz="20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143240" y="2857496"/>
            <a:ext cx="1919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>
                <a:latin typeface="Symbol" pitchFamily="18" charset="2"/>
              </a:rPr>
              <a:t>s</a:t>
            </a:r>
            <a:r>
              <a:rPr lang="en-US" altLang="ja-JP" sz="2000" b="1" dirty="0" smtClean="0"/>
              <a:t>(</a:t>
            </a:r>
            <a:r>
              <a:rPr lang="en-US" altLang="ja-JP" sz="2000" b="1" dirty="0" smtClean="0">
                <a:latin typeface="Symbol" pitchFamily="18" charset="2"/>
              </a:rPr>
              <a:t>p</a:t>
            </a:r>
            <a:r>
              <a:rPr lang="en-US" altLang="ja-JP" sz="2000" b="1" baseline="30000" dirty="0" smtClean="0"/>
              <a:t>+</a:t>
            </a:r>
            <a:r>
              <a:rPr lang="en-US" altLang="ja-JP" sz="2000" b="1" dirty="0" smtClean="0">
                <a:latin typeface="Symbol" pitchFamily="18" charset="2"/>
              </a:rPr>
              <a:t>D</a:t>
            </a:r>
            <a:r>
              <a:rPr lang="en-US" altLang="ja-JP" sz="2000" b="1" baseline="30000" dirty="0" smtClean="0"/>
              <a:t>0</a:t>
            </a:r>
            <a:r>
              <a:rPr lang="en-US" altLang="ja-JP" sz="2000" b="1" dirty="0" smtClean="0"/>
              <a:t>)/</a:t>
            </a:r>
            <a:r>
              <a:rPr lang="en-US" altLang="ja-JP" sz="2000" b="1" dirty="0" smtClean="0">
                <a:latin typeface="Symbol" pitchFamily="18" charset="2"/>
              </a:rPr>
              <a:t>s</a:t>
            </a:r>
            <a:r>
              <a:rPr lang="en-US" altLang="ja-JP" sz="2000" b="1" dirty="0" smtClean="0"/>
              <a:t>(</a:t>
            </a:r>
            <a:r>
              <a:rPr lang="en-US" altLang="ja-JP" sz="2000" b="1" dirty="0" smtClean="0">
                <a:latin typeface="Symbol" pitchFamily="18" charset="2"/>
              </a:rPr>
              <a:t>p</a:t>
            </a:r>
            <a:r>
              <a:rPr lang="en-US" altLang="ja-JP" sz="2000" b="1" baseline="30000" dirty="0" smtClean="0"/>
              <a:t>-</a:t>
            </a:r>
            <a:r>
              <a:rPr lang="en-US" altLang="ja-JP" sz="2000" b="1" dirty="0" smtClean="0">
                <a:latin typeface="Symbol" pitchFamily="18" charset="2"/>
              </a:rPr>
              <a:t>D</a:t>
            </a:r>
            <a:r>
              <a:rPr lang="en-US" altLang="ja-JP" sz="2000" b="1" baseline="30000" dirty="0" smtClean="0"/>
              <a:t>++</a:t>
            </a:r>
            <a:r>
              <a:rPr lang="en-US" altLang="ja-JP" sz="2000" b="1" dirty="0" smtClean="0"/>
              <a:t>)</a:t>
            </a:r>
          </a:p>
          <a:p>
            <a:r>
              <a:rPr lang="en-US" altLang="ja-JP" sz="2000" b="1" dirty="0" smtClean="0"/>
              <a:t>              = 1/3</a:t>
            </a:r>
            <a:endParaRPr kumimoji="1" lang="ja-JP" altLang="en-US" sz="20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000364" y="5072074"/>
            <a:ext cx="1919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>
                <a:latin typeface="Symbol" pitchFamily="18" charset="2"/>
              </a:rPr>
              <a:t>s</a:t>
            </a:r>
            <a:r>
              <a:rPr lang="en-US" altLang="ja-JP" sz="2000" b="1" dirty="0" smtClean="0"/>
              <a:t>(</a:t>
            </a:r>
            <a:r>
              <a:rPr lang="en-US" altLang="ja-JP" sz="2000" b="1" dirty="0" smtClean="0">
                <a:latin typeface="Symbol" pitchFamily="18" charset="2"/>
              </a:rPr>
              <a:t>p</a:t>
            </a:r>
            <a:r>
              <a:rPr lang="en-US" altLang="ja-JP" sz="2000" b="1" baseline="30000" dirty="0" smtClean="0"/>
              <a:t>+</a:t>
            </a:r>
            <a:r>
              <a:rPr lang="en-US" altLang="ja-JP" sz="2000" b="1" dirty="0" smtClean="0">
                <a:latin typeface="Symbol" pitchFamily="18" charset="2"/>
              </a:rPr>
              <a:t>D</a:t>
            </a:r>
            <a:r>
              <a:rPr lang="en-US" altLang="ja-JP" sz="2000" b="1" baseline="30000" dirty="0" smtClean="0"/>
              <a:t>0</a:t>
            </a:r>
            <a:r>
              <a:rPr lang="en-US" altLang="ja-JP" sz="2000" b="1" dirty="0" smtClean="0"/>
              <a:t>)/</a:t>
            </a:r>
            <a:r>
              <a:rPr lang="en-US" altLang="ja-JP" sz="2000" b="1" dirty="0" smtClean="0">
                <a:latin typeface="Symbol" pitchFamily="18" charset="2"/>
              </a:rPr>
              <a:t>s</a:t>
            </a:r>
            <a:r>
              <a:rPr lang="en-US" altLang="ja-JP" sz="2000" b="1" dirty="0" smtClean="0"/>
              <a:t>(</a:t>
            </a:r>
            <a:r>
              <a:rPr lang="en-US" altLang="ja-JP" sz="2000" b="1" dirty="0" smtClean="0">
                <a:latin typeface="Symbol" pitchFamily="18" charset="2"/>
              </a:rPr>
              <a:t>p</a:t>
            </a:r>
            <a:r>
              <a:rPr lang="en-US" altLang="ja-JP" sz="2000" b="1" baseline="30000" dirty="0" smtClean="0"/>
              <a:t>-</a:t>
            </a:r>
            <a:r>
              <a:rPr lang="en-US" altLang="ja-JP" sz="2000" b="1" dirty="0" smtClean="0">
                <a:latin typeface="Symbol" pitchFamily="18" charset="2"/>
              </a:rPr>
              <a:t>D</a:t>
            </a:r>
            <a:r>
              <a:rPr lang="en-US" altLang="ja-JP" sz="2000" b="1" baseline="30000" dirty="0" smtClean="0"/>
              <a:t>++</a:t>
            </a:r>
            <a:r>
              <a:rPr lang="en-US" altLang="ja-JP" sz="2000" b="1" dirty="0" smtClean="0"/>
              <a:t>)</a:t>
            </a:r>
          </a:p>
          <a:p>
            <a:r>
              <a:rPr lang="en-US" altLang="ja-JP" sz="2000" b="1" dirty="0" smtClean="0"/>
              <a:t>              = 4/3</a:t>
            </a:r>
            <a:endParaRPr kumimoji="1" lang="ja-JP" altLang="en-US" sz="20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224372" y="3000372"/>
            <a:ext cx="1919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>
                <a:latin typeface="Symbol" pitchFamily="18" charset="2"/>
              </a:rPr>
              <a:t>s</a:t>
            </a:r>
            <a:r>
              <a:rPr lang="en-US" altLang="ja-JP" sz="2000" b="1" dirty="0" smtClean="0"/>
              <a:t>(</a:t>
            </a:r>
            <a:r>
              <a:rPr lang="en-US" altLang="ja-JP" sz="2000" b="1" dirty="0" smtClean="0">
                <a:latin typeface="Symbol" pitchFamily="18" charset="2"/>
              </a:rPr>
              <a:t>p</a:t>
            </a:r>
            <a:r>
              <a:rPr lang="en-US" altLang="ja-JP" sz="2000" b="1" baseline="30000" dirty="0" smtClean="0"/>
              <a:t>+</a:t>
            </a:r>
            <a:r>
              <a:rPr lang="en-US" altLang="ja-JP" sz="2000" b="1" dirty="0" smtClean="0">
                <a:latin typeface="Symbol" pitchFamily="18" charset="2"/>
              </a:rPr>
              <a:t>D</a:t>
            </a:r>
            <a:r>
              <a:rPr lang="en-US" altLang="ja-JP" sz="2000" b="1" baseline="30000" dirty="0" smtClean="0"/>
              <a:t>0</a:t>
            </a:r>
            <a:r>
              <a:rPr lang="en-US" altLang="ja-JP" sz="2000" b="1" dirty="0" smtClean="0"/>
              <a:t>)/</a:t>
            </a:r>
            <a:r>
              <a:rPr lang="en-US" altLang="ja-JP" sz="2000" b="1" dirty="0" smtClean="0">
                <a:latin typeface="Symbol" pitchFamily="18" charset="2"/>
              </a:rPr>
              <a:t>s</a:t>
            </a:r>
            <a:r>
              <a:rPr lang="en-US" altLang="ja-JP" sz="2000" b="1" dirty="0" smtClean="0"/>
              <a:t>(</a:t>
            </a:r>
            <a:r>
              <a:rPr lang="en-US" altLang="ja-JP" sz="2000" b="1" dirty="0" smtClean="0">
                <a:latin typeface="Symbol" pitchFamily="18" charset="2"/>
              </a:rPr>
              <a:t>p</a:t>
            </a:r>
            <a:r>
              <a:rPr lang="en-US" altLang="ja-JP" sz="2000" b="1" baseline="30000" dirty="0" smtClean="0"/>
              <a:t>-</a:t>
            </a:r>
            <a:r>
              <a:rPr lang="en-US" altLang="ja-JP" sz="2000" b="1" dirty="0" smtClean="0">
                <a:latin typeface="Symbol" pitchFamily="18" charset="2"/>
              </a:rPr>
              <a:t>D</a:t>
            </a:r>
            <a:r>
              <a:rPr lang="en-US" altLang="ja-JP" sz="2000" b="1" baseline="30000" dirty="0" smtClean="0"/>
              <a:t>++</a:t>
            </a:r>
            <a:r>
              <a:rPr lang="en-US" altLang="ja-JP" sz="2000" b="1" dirty="0" smtClean="0"/>
              <a:t>)</a:t>
            </a:r>
          </a:p>
          <a:p>
            <a:r>
              <a:rPr lang="en-US" altLang="ja-JP" sz="2000" b="1" dirty="0" smtClean="0"/>
              <a:t>              = 1/3</a:t>
            </a:r>
            <a:endParaRPr kumimoji="1" lang="ja-JP" altLang="en-US" sz="20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224372" y="5214950"/>
            <a:ext cx="1919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>
                <a:latin typeface="Symbol" pitchFamily="18" charset="2"/>
              </a:rPr>
              <a:t>s</a:t>
            </a:r>
            <a:r>
              <a:rPr lang="en-US" altLang="ja-JP" sz="2000" b="1" dirty="0" smtClean="0"/>
              <a:t>(</a:t>
            </a:r>
            <a:r>
              <a:rPr lang="en-US" altLang="ja-JP" sz="2000" b="1" dirty="0" smtClean="0">
                <a:latin typeface="Symbol" pitchFamily="18" charset="2"/>
              </a:rPr>
              <a:t>p</a:t>
            </a:r>
            <a:r>
              <a:rPr lang="en-US" altLang="ja-JP" sz="2000" b="1" baseline="30000" dirty="0" smtClean="0"/>
              <a:t>+</a:t>
            </a:r>
            <a:r>
              <a:rPr lang="en-US" altLang="ja-JP" sz="2000" b="1" dirty="0" smtClean="0">
                <a:latin typeface="Symbol" pitchFamily="18" charset="2"/>
              </a:rPr>
              <a:t>D</a:t>
            </a:r>
            <a:r>
              <a:rPr lang="en-US" altLang="ja-JP" sz="2000" b="1" baseline="30000" dirty="0" smtClean="0"/>
              <a:t>0</a:t>
            </a:r>
            <a:r>
              <a:rPr lang="en-US" altLang="ja-JP" sz="2000" b="1" dirty="0" smtClean="0"/>
              <a:t>)/</a:t>
            </a:r>
            <a:r>
              <a:rPr lang="en-US" altLang="ja-JP" sz="2000" b="1" dirty="0" smtClean="0">
                <a:latin typeface="Symbol" pitchFamily="18" charset="2"/>
              </a:rPr>
              <a:t>s</a:t>
            </a:r>
            <a:r>
              <a:rPr lang="en-US" altLang="ja-JP" sz="2000" b="1" dirty="0" smtClean="0"/>
              <a:t>(</a:t>
            </a:r>
            <a:r>
              <a:rPr lang="en-US" altLang="ja-JP" sz="2000" b="1" dirty="0" smtClean="0">
                <a:latin typeface="Symbol" pitchFamily="18" charset="2"/>
              </a:rPr>
              <a:t>p</a:t>
            </a:r>
            <a:r>
              <a:rPr lang="en-US" altLang="ja-JP" sz="2000" b="1" baseline="30000" dirty="0" smtClean="0"/>
              <a:t>-</a:t>
            </a:r>
            <a:r>
              <a:rPr lang="en-US" altLang="ja-JP" sz="2000" b="1" dirty="0" smtClean="0">
                <a:latin typeface="Symbol" pitchFamily="18" charset="2"/>
              </a:rPr>
              <a:t>D</a:t>
            </a:r>
            <a:r>
              <a:rPr lang="en-US" altLang="ja-JP" sz="2000" b="1" baseline="30000" dirty="0" smtClean="0"/>
              <a:t>++</a:t>
            </a:r>
            <a:r>
              <a:rPr lang="en-US" altLang="ja-JP" sz="2000" b="1" dirty="0" smtClean="0"/>
              <a:t>)</a:t>
            </a:r>
          </a:p>
          <a:p>
            <a:r>
              <a:rPr lang="en-US" altLang="ja-JP" sz="2000" b="1" dirty="0" smtClean="0"/>
              <a:t>              =  3</a:t>
            </a:r>
            <a:endParaRPr kumimoji="1" lang="ja-JP" altLang="en-US" sz="20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215074" y="3143248"/>
            <a:ext cx="675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p, r</a:t>
            </a:r>
            <a:endParaRPr kumimoji="1" lang="ja-JP" altLang="en-US" sz="2400" dirty="0">
              <a:latin typeface="Symbol" pitchFamily="18" charset="2"/>
            </a:endParaRPr>
          </a:p>
        </p:txBody>
      </p:sp>
      <p:sp>
        <p:nvSpPr>
          <p:cNvPr id="36" name="スライド番号プレースホル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 descr="miss-all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9144000" cy="473913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80728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High momentum </a:t>
            </a:r>
            <a:r>
              <a:rPr kumimoji="1" lang="en-US" altLang="ja-JP" sz="3200" b="1" dirty="0" smtClean="0">
                <a:latin typeface="Symbol" pitchFamily="18" charset="2"/>
              </a:rPr>
              <a:t>p</a:t>
            </a:r>
            <a:r>
              <a:rPr kumimoji="1" lang="en-US" altLang="ja-JP" sz="3200" b="1" dirty="0" smtClean="0"/>
              <a:t> data taken in 2007</a:t>
            </a:r>
            <a:endParaRPr kumimoji="1" lang="ja-JP" altLang="en-US" sz="32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228184" y="1268760"/>
            <a:ext cx="1305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p(</a:t>
            </a:r>
            <a:r>
              <a:rPr kumimoji="1" lang="en-US" altLang="ja-JP" sz="2400" dirty="0" smtClean="0">
                <a:latin typeface="Symbol" pitchFamily="18" charset="2"/>
              </a:rPr>
              <a:t>g</a:t>
            </a:r>
            <a:r>
              <a:rPr kumimoji="1" lang="en-US" altLang="ja-JP" sz="2400" dirty="0" smtClean="0"/>
              <a:t>, </a:t>
            </a:r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/>
              <a:t>+</a:t>
            </a:r>
            <a:r>
              <a:rPr kumimoji="1" lang="en-US" altLang="ja-JP" sz="2400" dirty="0" smtClean="0"/>
              <a:t>)X </a:t>
            </a:r>
            <a:endParaRPr kumimoji="1" lang="ja-JP" altLang="en-US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91680" y="1196752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p(</a:t>
            </a:r>
            <a:r>
              <a:rPr kumimoji="1" lang="en-US" altLang="ja-JP" sz="2400" dirty="0" smtClean="0">
                <a:latin typeface="Symbol" pitchFamily="18" charset="2"/>
              </a:rPr>
              <a:t>g</a:t>
            </a:r>
            <a:r>
              <a:rPr kumimoji="1" lang="en-US" altLang="ja-JP" sz="2400" dirty="0" smtClean="0"/>
              <a:t>, </a:t>
            </a:r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)X</a:t>
            </a:r>
            <a:endParaRPr kumimoji="1" lang="ja-JP" altLang="en-US" sz="24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771800" y="1988840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E</a:t>
            </a:r>
            <a:r>
              <a:rPr kumimoji="1" lang="en-US" altLang="ja-JP" baseline="-25000" dirty="0" err="1" smtClean="0">
                <a:latin typeface="Symbol" pitchFamily="18" charset="2"/>
              </a:rPr>
              <a:t>g</a:t>
            </a:r>
            <a:r>
              <a:rPr kumimoji="1" lang="en-US" altLang="ja-JP" dirty="0" smtClean="0"/>
              <a:t>=1.5-3.0 </a:t>
            </a:r>
            <a:r>
              <a:rPr kumimoji="1" lang="en-US" altLang="ja-JP" dirty="0" err="1" smtClean="0"/>
              <a:t>GeV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292080" y="1988840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E</a:t>
            </a:r>
            <a:r>
              <a:rPr kumimoji="1" lang="en-US" altLang="ja-JP" baseline="-25000" dirty="0" err="1" smtClean="0">
                <a:latin typeface="Symbol" pitchFamily="18" charset="2"/>
              </a:rPr>
              <a:t>g</a:t>
            </a:r>
            <a:r>
              <a:rPr kumimoji="1" lang="en-US" altLang="ja-JP" dirty="0" smtClean="0"/>
              <a:t>=1.5-3.0 </a:t>
            </a:r>
            <a:r>
              <a:rPr kumimoji="1" lang="en-US" altLang="ja-JP" dirty="0" err="1" smtClean="0"/>
              <a:t>GeV</a:t>
            </a:r>
            <a:endParaRPr kumimoji="1"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059832" y="1628800"/>
            <a:ext cx="137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0.7&lt;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kumimoji="1" lang="en-US" altLang="ja-JP" dirty="0" smtClean="0"/>
              <a:t>&lt;1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524328" y="1628800"/>
            <a:ext cx="137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0.7&lt;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kumimoji="1" lang="en-US" altLang="ja-JP" dirty="0" smtClean="0"/>
              <a:t>&lt;1</a:t>
            </a:r>
            <a:endParaRPr kumimoji="1" lang="ja-JP" altLang="en-US" dirty="0"/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コンテンツ プレースホルダ 29" descr="cross-al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492896"/>
            <a:ext cx="9144000" cy="3551170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Preliminary differential cross sections</a:t>
            </a:r>
            <a:br>
              <a:rPr kumimoji="1" lang="en-US" altLang="ja-JP" sz="3200" b="1" dirty="0" smtClean="0"/>
            </a:br>
            <a:r>
              <a:rPr lang="en-US" altLang="ja-JP" sz="3200" b="1" dirty="0" smtClean="0"/>
              <a:t>for </a:t>
            </a:r>
            <a:r>
              <a:rPr lang="en-US" altLang="ja-JP" sz="3200" b="1" dirty="0" smtClean="0">
                <a:latin typeface="Symbol" pitchFamily="18" charset="2"/>
              </a:rPr>
              <a:t>p</a:t>
            </a:r>
            <a:r>
              <a:rPr lang="en-US" altLang="ja-JP" sz="3200" b="1" baseline="30000" dirty="0" smtClean="0">
                <a:latin typeface="Symbol" pitchFamily="18" charset="2"/>
              </a:rPr>
              <a:t>-</a:t>
            </a:r>
            <a:r>
              <a:rPr lang="en-US" altLang="ja-JP" sz="3200" b="1" dirty="0" smtClean="0">
                <a:latin typeface="Symbol" pitchFamily="18" charset="2"/>
              </a:rPr>
              <a:t>D</a:t>
            </a:r>
            <a:r>
              <a:rPr lang="en-US" altLang="ja-JP" sz="3200" b="1" baseline="30000" dirty="0" smtClean="0">
                <a:latin typeface="Symbol" pitchFamily="18" charset="2"/>
              </a:rPr>
              <a:t>++</a:t>
            </a:r>
            <a:r>
              <a:rPr lang="en-US" altLang="ja-JP" sz="3200" b="1" dirty="0" smtClean="0"/>
              <a:t> and </a:t>
            </a:r>
            <a:r>
              <a:rPr lang="en-US" altLang="ja-JP" sz="3200" b="1" dirty="0" smtClean="0">
                <a:latin typeface="Symbol" pitchFamily="18" charset="2"/>
              </a:rPr>
              <a:t>p</a:t>
            </a:r>
            <a:r>
              <a:rPr lang="en-US" altLang="ja-JP" sz="3200" b="1" baseline="30000" dirty="0" smtClean="0">
                <a:latin typeface="Symbol" pitchFamily="18" charset="2"/>
              </a:rPr>
              <a:t>+</a:t>
            </a:r>
            <a:r>
              <a:rPr lang="en-US" altLang="ja-JP" sz="3200" b="1" dirty="0" smtClean="0">
                <a:latin typeface="Symbol" pitchFamily="18" charset="2"/>
              </a:rPr>
              <a:t>D</a:t>
            </a:r>
            <a:r>
              <a:rPr lang="en-US" altLang="ja-JP" sz="3200" b="1" baseline="30000" dirty="0" smtClean="0">
                <a:latin typeface="Symbol" pitchFamily="18" charset="2"/>
              </a:rPr>
              <a:t>0</a:t>
            </a:r>
            <a:endParaRPr kumimoji="1" lang="ja-JP" altLang="en-US" sz="3200" b="1" baseline="30000" dirty="0">
              <a:latin typeface="Symbol" pitchFamily="18" charset="2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763688" y="1340768"/>
            <a:ext cx="1430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p(</a:t>
            </a:r>
            <a:r>
              <a:rPr kumimoji="1" lang="en-US" altLang="ja-JP" sz="2400" dirty="0" smtClean="0">
                <a:latin typeface="Symbol" pitchFamily="18" charset="2"/>
              </a:rPr>
              <a:t>g</a:t>
            </a:r>
            <a:r>
              <a:rPr kumimoji="1" lang="en-US" altLang="ja-JP" sz="2400" dirty="0" smtClean="0"/>
              <a:t>, </a:t>
            </a:r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)</a:t>
            </a:r>
            <a:r>
              <a:rPr kumimoji="1" lang="en-US" altLang="ja-JP" sz="2400" dirty="0" smtClean="0">
                <a:latin typeface="Symbol" pitchFamily="18" charset="2"/>
              </a:rPr>
              <a:t>D</a:t>
            </a:r>
            <a:r>
              <a:rPr kumimoji="1" lang="en-US" altLang="ja-JP" sz="2400" baseline="30000" dirty="0" smtClean="0"/>
              <a:t>++</a:t>
            </a:r>
            <a:endParaRPr kumimoji="1" lang="ja-JP" altLang="en-US" sz="2400" baseline="30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084168" y="1340768"/>
            <a:ext cx="1420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p(</a:t>
            </a:r>
            <a:r>
              <a:rPr kumimoji="1" lang="en-US" altLang="ja-JP" sz="2400" dirty="0" smtClean="0">
                <a:latin typeface="Symbol" pitchFamily="18" charset="2"/>
              </a:rPr>
              <a:t>g</a:t>
            </a:r>
            <a:r>
              <a:rPr kumimoji="1" lang="en-US" altLang="ja-JP" sz="2400" dirty="0" smtClean="0"/>
              <a:t>, </a:t>
            </a:r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/>
              <a:t>+</a:t>
            </a:r>
            <a:r>
              <a:rPr kumimoji="1" lang="en-US" altLang="ja-JP" sz="2400" dirty="0" smtClean="0"/>
              <a:t>)</a:t>
            </a:r>
            <a:r>
              <a:rPr kumimoji="1" lang="en-US" altLang="ja-JP" sz="2400" dirty="0" smtClean="0">
                <a:latin typeface="Symbol" pitchFamily="18" charset="2"/>
              </a:rPr>
              <a:t>D</a:t>
            </a:r>
            <a:r>
              <a:rPr kumimoji="1" lang="en-US" altLang="ja-JP" sz="2400" baseline="30000" dirty="0" smtClean="0"/>
              <a:t>0</a:t>
            </a:r>
            <a:endParaRPr kumimoji="1" lang="ja-JP" altLang="en-US" sz="2400" baseline="30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763688" y="6093296"/>
            <a:ext cx="1175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E</a:t>
            </a:r>
            <a:r>
              <a:rPr kumimoji="1" lang="en-US" altLang="ja-JP" sz="2400" baseline="-25000" dirty="0" err="1" smtClean="0">
                <a:latin typeface="Symbol" pitchFamily="18" charset="2"/>
              </a:rPr>
              <a:t>g</a:t>
            </a:r>
            <a:r>
              <a:rPr kumimoji="1" lang="en-US" altLang="ja-JP" sz="2400" baseline="-25000" dirty="0" smtClean="0"/>
              <a:t> </a:t>
            </a:r>
            <a:r>
              <a:rPr kumimoji="1" lang="en-US" altLang="ja-JP" sz="2400" dirty="0" smtClean="0"/>
              <a:t>(</a:t>
            </a:r>
            <a:r>
              <a:rPr kumimoji="1" lang="en-US" altLang="ja-JP" sz="2400" dirty="0" err="1" smtClean="0"/>
              <a:t>GeV</a:t>
            </a:r>
            <a:r>
              <a:rPr kumimoji="1"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228184" y="6093296"/>
            <a:ext cx="1175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E</a:t>
            </a:r>
            <a:r>
              <a:rPr kumimoji="1" lang="en-US" altLang="ja-JP" sz="2400" baseline="-25000" dirty="0" err="1" smtClean="0">
                <a:latin typeface="Symbol" pitchFamily="18" charset="2"/>
              </a:rPr>
              <a:t>g</a:t>
            </a:r>
            <a:r>
              <a:rPr kumimoji="1" lang="en-US" altLang="ja-JP" sz="2400" baseline="-25000" dirty="0" smtClean="0"/>
              <a:t> </a:t>
            </a:r>
            <a:r>
              <a:rPr kumimoji="1" lang="en-US" altLang="ja-JP" sz="2400" dirty="0" smtClean="0"/>
              <a:t>(</a:t>
            </a:r>
            <a:r>
              <a:rPr kumimoji="1" lang="en-US" altLang="ja-JP" sz="2400" dirty="0" err="1" smtClean="0"/>
              <a:t>GeV</a:t>
            </a:r>
            <a:r>
              <a:rPr kumimoji="1"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0" y="1916832"/>
            <a:ext cx="1679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/>
              <a:t>d</a:t>
            </a:r>
            <a:r>
              <a:rPr kumimoji="1" lang="en-US" altLang="ja-JP" sz="2000" dirty="0" err="1" smtClean="0">
                <a:latin typeface="Symbol" pitchFamily="18" charset="2"/>
              </a:rPr>
              <a:t>s</a:t>
            </a:r>
            <a:r>
              <a:rPr kumimoji="1" lang="en-US" altLang="ja-JP" sz="2000" dirty="0" smtClean="0"/>
              <a:t>/</a:t>
            </a:r>
            <a:r>
              <a:rPr kumimoji="1" lang="en-US" altLang="ja-JP" sz="2000" dirty="0" err="1" smtClean="0"/>
              <a:t>dcos</a:t>
            </a:r>
            <a:r>
              <a:rPr kumimoji="1" lang="en-US" altLang="ja-JP" sz="2000" dirty="0" err="1" smtClean="0">
                <a:latin typeface="Symbol" pitchFamily="18" charset="2"/>
              </a:rPr>
              <a:t>q</a:t>
            </a:r>
            <a:r>
              <a:rPr kumimoji="1" lang="en-US" altLang="ja-JP" sz="2000" dirty="0" smtClean="0"/>
              <a:t> (</a:t>
            </a:r>
            <a:r>
              <a:rPr kumimoji="1" lang="en-US" altLang="ja-JP" sz="2000" dirty="0" err="1" smtClean="0">
                <a:latin typeface="Symbol" pitchFamily="18" charset="2"/>
              </a:rPr>
              <a:t>m</a:t>
            </a:r>
            <a:r>
              <a:rPr kumimoji="1" lang="en-US" altLang="ja-JP" sz="2000" dirty="0" err="1" smtClean="0"/>
              <a:t>b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427984" y="1988840"/>
            <a:ext cx="1679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/>
              <a:t>d</a:t>
            </a:r>
            <a:r>
              <a:rPr kumimoji="1" lang="en-US" altLang="ja-JP" sz="2000" dirty="0" err="1" smtClean="0">
                <a:latin typeface="Symbol" pitchFamily="18" charset="2"/>
              </a:rPr>
              <a:t>s</a:t>
            </a:r>
            <a:r>
              <a:rPr kumimoji="1" lang="en-US" altLang="ja-JP" sz="2000" dirty="0" smtClean="0"/>
              <a:t>/</a:t>
            </a:r>
            <a:r>
              <a:rPr kumimoji="1" lang="en-US" altLang="ja-JP" sz="2000" dirty="0" err="1" smtClean="0"/>
              <a:t>dcos</a:t>
            </a:r>
            <a:r>
              <a:rPr kumimoji="1" lang="en-US" altLang="ja-JP" sz="2000" dirty="0" err="1" smtClean="0">
                <a:latin typeface="Symbol" pitchFamily="18" charset="2"/>
              </a:rPr>
              <a:t>q</a:t>
            </a:r>
            <a:r>
              <a:rPr kumimoji="1" lang="en-US" altLang="ja-JP" sz="2000" dirty="0" smtClean="0"/>
              <a:t> (</a:t>
            </a:r>
            <a:r>
              <a:rPr kumimoji="1" lang="en-US" altLang="ja-JP" sz="2000" dirty="0" err="1" smtClean="0">
                <a:latin typeface="Symbol" pitchFamily="18" charset="2"/>
              </a:rPr>
              <a:t>m</a:t>
            </a:r>
            <a:r>
              <a:rPr kumimoji="1" lang="en-US" altLang="ja-JP" sz="2000" dirty="0" err="1" smtClean="0"/>
              <a:t>b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14" name="テキスト ボックス 13"/>
          <p:cNvSpPr txBox="1"/>
          <p:nvPr/>
        </p:nvSpPr>
        <p:spPr>
          <a:xfrm rot="-1800000">
            <a:off x="6882203" y="5209385"/>
            <a:ext cx="2093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schemeClr val="tx2"/>
                </a:solidFill>
              </a:rPr>
              <a:t>Preliminary</a:t>
            </a:r>
            <a:endParaRPr kumimoji="1" lang="ja-JP" altLang="en-US" sz="3200" dirty="0">
              <a:solidFill>
                <a:schemeClr val="tx2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 rot="-1800000">
            <a:off x="2273689" y="5137376"/>
            <a:ext cx="2093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schemeClr val="tx2"/>
                </a:solidFill>
              </a:rPr>
              <a:t>Preliminary</a:t>
            </a:r>
            <a:endParaRPr kumimoji="1" lang="ja-JP" altLang="en-US" sz="3200" dirty="0">
              <a:solidFill>
                <a:schemeClr val="tx2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99592" y="2636912"/>
            <a:ext cx="1290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0.7&lt;</a:t>
            </a:r>
            <a:r>
              <a:rPr kumimoji="1" lang="en-US" altLang="ja-JP" sz="1600" dirty="0" err="1" smtClean="0"/>
              <a:t>cos</a:t>
            </a:r>
            <a:r>
              <a:rPr kumimoji="1" lang="en-US" altLang="ja-JP" sz="1600" dirty="0" err="1" smtClean="0">
                <a:latin typeface="Symbol" pitchFamily="18" charset="2"/>
              </a:rPr>
              <a:t>q</a:t>
            </a:r>
            <a:r>
              <a:rPr kumimoji="1" lang="en-US" altLang="ja-JP" sz="1600" dirty="0" smtClean="0"/>
              <a:t>&lt;0.8</a:t>
            </a:r>
            <a:endParaRPr kumimoji="1" lang="ja-JP" altLang="en-US" sz="16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987824" y="2636912"/>
            <a:ext cx="142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0.8&lt;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dirty="0" smtClean="0"/>
              <a:t>&lt;0.9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83568" y="3645024"/>
            <a:ext cx="1543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0.9&lt;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dirty="0" smtClean="0"/>
              <a:t>&lt;0.93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771800" y="3645024"/>
            <a:ext cx="1660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0.93&lt;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dirty="0" smtClean="0"/>
              <a:t>&lt;0.97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27584" y="4653136"/>
            <a:ext cx="142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0.97&lt;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dirty="0" smtClean="0"/>
              <a:t>&lt; 1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436096" y="2636912"/>
            <a:ext cx="1290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0.7&lt;</a:t>
            </a:r>
            <a:r>
              <a:rPr kumimoji="1" lang="en-US" altLang="ja-JP" sz="1600" dirty="0" err="1" smtClean="0"/>
              <a:t>cos</a:t>
            </a:r>
            <a:r>
              <a:rPr kumimoji="1" lang="en-US" altLang="ja-JP" sz="1600" dirty="0" err="1" smtClean="0">
                <a:latin typeface="Symbol" pitchFamily="18" charset="2"/>
              </a:rPr>
              <a:t>q</a:t>
            </a:r>
            <a:r>
              <a:rPr kumimoji="1" lang="en-US" altLang="ja-JP" sz="1600" dirty="0" smtClean="0"/>
              <a:t>&lt;0.8</a:t>
            </a:r>
            <a:endParaRPr kumimoji="1" lang="ja-JP" altLang="en-US" sz="16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524328" y="2636912"/>
            <a:ext cx="142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0.8&lt;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dirty="0" smtClean="0"/>
              <a:t>&lt;0.9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220072" y="3717032"/>
            <a:ext cx="1543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0.9&lt;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dirty="0" smtClean="0"/>
              <a:t>&lt;0.93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308304" y="3645024"/>
            <a:ext cx="1660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0.93&lt;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dirty="0" smtClean="0"/>
              <a:t>&lt;0.97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364088" y="4653136"/>
            <a:ext cx="142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0.97&lt;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dirty="0" smtClean="0"/>
              <a:t>&lt; 1</a:t>
            </a:r>
            <a:endParaRPr kumimoji="1" lang="ja-JP" altLang="en-US" dirty="0"/>
          </a:p>
        </p:txBody>
      </p:sp>
      <p:sp>
        <p:nvSpPr>
          <p:cNvPr id="26" name="スライド番号プレースホル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ratio-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2325" y="980728"/>
            <a:ext cx="5432795" cy="587727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14356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Preliminary ratio   </a:t>
            </a:r>
            <a:r>
              <a:rPr kumimoji="1" lang="en-US" altLang="ja-JP" sz="3200" b="1" dirty="0" smtClean="0">
                <a:latin typeface="Symbol" pitchFamily="18" charset="2"/>
              </a:rPr>
              <a:t>s</a:t>
            </a:r>
            <a:r>
              <a:rPr kumimoji="1" lang="en-US" altLang="ja-JP" sz="3200" b="1" dirty="0" smtClean="0"/>
              <a:t>(</a:t>
            </a:r>
            <a:r>
              <a:rPr kumimoji="1" lang="en-US" altLang="ja-JP" sz="3200" b="1" dirty="0" smtClean="0">
                <a:latin typeface="Symbol" pitchFamily="18" charset="2"/>
              </a:rPr>
              <a:t>p</a:t>
            </a:r>
            <a:r>
              <a:rPr kumimoji="1" lang="en-US" altLang="ja-JP" sz="3200" b="1" baseline="30000" dirty="0" smtClean="0"/>
              <a:t>+</a:t>
            </a:r>
            <a:r>
              <a:rPr kumimoji="1" lang="en-US" altLang="ja-JP" sz="3200" b="1" dirty="0" smtClean="0">
                <a:latin typeface="Symbol" pitchFamily="18" charset="2"/>
              </a:rPr>
              <a:t>D</a:t>
            </a:r>
            <a:r>
              <a:rPr kumimoji="1" lang="en-US" altLang="ja-JP" sz="3200" b="1" baseline="30000" dirty="0" smtClean="0"/>
              <a:t>0</a:t>
            </a:r>
            <a:r>
              <a:rPr kumimoji="1" lang="en-US" altLang="ja-JP" sz="3200" b="1" dirty="0" smtClean="0"/>
              <a:t>)/</a:t>
            </a:r>
            <a:r>
              <a:rPr kumimoji="1" lang="en-US" altLang="ja-JP" sz="3200" b="1" dirty="0" smtClean="0">
                <a:latin typeface="Symbol" pitchFamily="18" charset="2"/>
              </a:rPr>
              <a:t>s</a:t>
            </a:r>
            <a:r>
              <a:rPr kumimoji="1" lang="en-US" altLang="ja-JP" sz="3200" b="1" dirty="0" smtClean="0"/>
              <a:t>(</a:t>
            </a:r>
            <a:r>
              <a:rPr kumimoji="1" lang="en-US" altLang="ja-JP" sz="3200" b="1" dirty="0" smtClean="0">
                <a:latin typeface="Symbol" pitchFamily="18" charset="2"/>
              </a:rPr>
              <a:t>p</a:t>
            </a:r>
            <a:r>
              <a:rPr kumimoji="1" lang="en-US" altLang="ja-JP" sz="3200" b="1" baseline="30000" dirty="0" smtClean="0"/>
              <a:t>-</a:t>
            </a:r>
            <a:r>
              <a:rPr kumimoji="1" lang="en-US" altLang="ja-JP" sz="3200" b="1" dirty="0" smtClean="0">
                <a:latin typeface="Symbol" pitchFamily="18" charset="2"/>
              </a:rPr>
              <a:t>D</a:t>
            </a:r>
            <a:r>
              <a:rPr kumimoji="1" lang="en-US" altLang="ja-JP" sz="3200" b="1" baseline="30000" dirty="0" smtClean="0"/>
              <a:t>++</a:t>
            </a:r>
            <a:r>
              <a:rPr kumimoji="1" lang="en-US" altLang="ja-JP" sz="3200" b="1" dirty="0" smtClean="0"/>
              <a:t>)</a:t>
            </a:r>
            <a:endParaRPr kumimoji="1" lang="ja-JP" altLang="en-US" sz="3200" b="1" dirty="0"/>
          </a:p>
        </p:txBody>
      </p:sp>
      <p:cxnSp>
        <p:nvCxnSpPr>
          <p:cNvPr id="17" name="直線矢印コネクタ 16"/>
          <p:cNvCxnSpPr/>
          <p:nvPr/>
        </p:nvCxnSpPr>
        <p:spPr>
          <a:xfrm flipH="1">
            <a:off x="4071934" y="6072206"/>
            <a:ext cx="72008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4860032" y="5589240"/>
            <a:ext cx="24393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rgbClr val="FF0000"/>
                </a:solidFill>
              </a:rPr>
              <a:t>1/3 is expected from </a:t>
            </a:r>
          </a:p>
          <a:p>
            <a:r>
              <a:rPr lang="en-US" altLang="ja-JP" sz="2000" b="1" dirty="0" smtClean="0">
                <a:solidFill>
                  <a:srgbClr val="FF0000"/>
                </a:solidFill>
              </a:rPr>
              <a:t>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i</a:t>
            </a:r>
            <a:r>
              <a:rPr kumimoji="1" lang="en-US" altLang="ja-JP" sz="2000" b="1" dirty="0" err="1" smtClean="0">
                <a:solidFill>
                  <a:srgbClr val="FF0000"/>
                </a:solidFill>
              </a:rPr>
              <a:t>sospin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=1 exchange</a:t>
            </a:r>
          </a:p>
          <a:p>
            <a:r>
              <a:rPr lang="en-US" altLang="ja-JP" sz="2000" b="1" dirty="0" smtClean="0">
                <a:solidFill>
                  <a:srgbClr val="FF0000"/>
                </a:solidFill>
              </a:rPr>
              <a:t>  in the t-channel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 rot="-1800000">
            <a:off x="6739092" y="1408273"/>
            <a:ext cx="1850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chemeClr val="tx2"/>
                </a:solidFill>
              </a:rPr>
              <a:t>Preliminary</a:t>
            </a:r>
            <a:endParaRPr kumimoji="1" lang="ja-JP" altLang="en-US" sz="2800" dirty="0">
              <a:solidFill>
                <a:schemeClr val="tx2"/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211960" y="548680"/>
            <a:ext cx="3642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/>
              <a:t>(</a:t>
            </a:r>
            <a:r>
              <a:rPr lang="en-US" altLang="ja-JP" sz="2000" b="1" dirty="0" err="1" smtClean="0"/>
              <a:t>d̄d</a:t>
            </a:r>
            <a:r>
              <a:rPr lang="en-US" altLang="ja-JP" sz="2000" b="1" dirty="0" smtClean="0"/>
              <a:t> production / </a:t>
            </a:r>
            <a:r>
              <a:rPr lang="en-US" altLang="ja-JP" sz="2000" b="1" dirty="0" err="1" smtClean="0"/>
              <a:t>ūu</a:t>
            </a:r>
            <a:r>
              <a:rPr lang="en-US" altLang="ja-JP" sz="2000" b="1" dirty="0" smtClean="0"/>
              <a:t> production )</a:t>
            </a:r>
            <a:endParaRPr lang="ja-JP" altLang="en-US" sz="2000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876256" y="2636912"/>
            <a:ext cx="202978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err="1" smtClean="0">
                <a:solidFill>
                  <a:srgbClr val="FF0000"/>
                </a:solidFill>
              </a:rPr>
              <a:t>d̄d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 production is </a:t>
            </a:r>
          </a:p>
          <a:p>
            <a:r>
              <a:rPr lang="en-US" altLang="ja-JP" sz="2000" b="1" dirty="0" smtClean="0">
                <a:solidFill>
                  <a:srgbClr val="FF0000"/>
                </a:solidFill>
              </a:rPr>
              <a:t>  enhanced </a:t>
            </a:r>
          </a:p>
          <a:p>
            <a:r>
              <a:rPr lang="en-US" altLang="ja-JP" sz="2000" b="1" dirty="0" smtClean="0">
                <a:solidFill>
                  <a:srgbClr val="FF0000"/>
                </a:solidFill>
              </a:rPr>
              <a:t>       or </a:t>
            </a:r>
          </a:p>
          <a:p>
            <a:r>
              <a:rPr lang="en-US" altLang="ja-JP" sz="2000" b="1" dirty="0" smtClean="0">
                <a:solidFill>
                  <a:srgbClr val="FF0000"/>
                </a:solidFill>
              </a:rPr>
              <a:t>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ūu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 production is </a:t>
            </a:r>
          </a:p>
          <a:p>
            <a:r>
              <a:rPr kumimoji="1" lang="en-US" altLang="ja-JP" sz="2000" b="1" dirty="0" smtClean="0">
                <a:solidFill>
                  <a:srgbClr val="FF0000"/>
                </a:solidFill>
              </a:rPr>
              <a:t>    suppressed. 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If interference between </a:t>
            </a:r>
            <a:r>
              <a:rPr kumimoji="1" lang="en-US" altLang="ja-JP" sz="3200" b="1" dirty="0" smtClean="0">
                <a:latin typeface="Symbol" pitchFamily="18" charset="2"/>
                <a:cs typeface="Times New Roman" pitchFamily="18" charset="0"/>
              </a:rPr>
              <a:t>p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kumimoji="1" lang="en-US" altLang="ja-JP" sz="3200" b="1" dirty="0" smtClean="0">
                <a:latin typeface="Symbol" pitchFamily="18" charset="2"/>
                <a:cs typeface="Times New Roman" pitchFamily="18" charset="0"/>
              </a:rPr>
              <a:t>r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exists, </a:t>
            </a:r>
            <a:r>
              <a:rPr lang="en-US" altLang="ja-JP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ja-JP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the ratio may be changed from 1/3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コンテンツ プレースホルダ 5" descr="interfere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53198"/>
            <a:ext cx="8229600" cy="3419966"/>
          </a:xfrm>
        </p:spPr>
      </p:pic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31640" y="141277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 smtClean="0"/>
              <a:t>t-channel</a:t>
            </a:r>
            <a:endParaRPr kumimoji="1" lang="ja-JP" altLang="en-US" sz="36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411760" y="3501008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>
                <a:latin typeface="Symbol" pitchFamily="18" charset="2"/>
              </a:rPr>
              <a:t>p</a:t>
            </a:r>
            <a:r>
              <a:rPr kumimoji="1" lang="en-US" altLang="ja-JP" sz="3600" dirty="0" smtClean="0"/>
              <a:t> or </a:t>
            </a:r>
            <a:r>
              <a:rPr kumimoji="1" lang="en-US" altLang="ja-JP" sz="3600" dirty="0" smtClean="0">
                <a:latin typeface="Symbol" pitchFamily="18" charset="2"/>
              </a:rPr>
              <a:t>r</a:t>
            </a:r>
            <a:endParaRPr kumimoji="1" lang="ja-JP" altLang="en-US" sz="3600" dirty="0">
              <a:latin typeface="Symbol" pitchFamily="18" charset="2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2411760" y="3356992"/>
            <a:ext cx="1440160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27784" y="4293096"/>
            <a:ext cx="1936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Interference ?</a:t>
            </a:r>
            <a:endParaRPr kumimoji="1" lang="ja-JP" alt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619672" y="5733256"/>
            <a:ext cx="58035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interference between 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  <a:cs typeface="Times New Roman" pitchFamily="18" charset="0"/>
              </a:rPr>
              <a:t>p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Symbol" pitchFamily="18" charset="2"/>
                <a:cs typeface="Times New Roman" pitchFamily="18" charset="0"/>
              </a:rPr>
              <a:t>r 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exchanges 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may change the ratio of 1/3. </a:t>
            </a:r>
            <a:endParaRPr kumimoji="1" lang="ja-JP" alt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7524328" y="4509120"/>
            <a:ext cx="648072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4211960" y="3573016"/>
            <a:ext cx="1368152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7308304" y="3573016"/>
            <a:ext cx="144016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ja-JP" sz="3600" b="1" dirty="0" err="1" smtClean="0">
                <a:latin typeface="Times New Roman" pitchFamily="18" charset="0"/>
                <a:cs typeface="Times New Roman" pitchFamily="18" charset="0"/>
              </a:rPr>
              <a:t>Isospin</a:t>
            </a:r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=2 exotic meson exchange in the t-channel</a:t>
            </a:r>
            <a:b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may increase the ratio   if it exists</a:t>
            </a:r>
            <a:endParaRPr kumimoji="1" lang="ja-JP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31640" y="141277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 smtClean="0"/>
              <a:t>t-channel</a:t>
            </a:r>
            <a:endParaRPr kumimoji="1" lang="ja-JP" altLang="en-US" sz="3600" dirty="0"/>
          </a:p>
        </p:txBody>
      </p:sp>
      <p:pic>
        <p:nvPicPr>
          <p:cNvPr id="10" name="コンテンツ プレースホルダ 9" descr="t-channel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00768"/>
            <a:ext cx="8229600" cy="3324826"/>
          </a:xfrm>
        </p:spPr>
      </p:pic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33</a:t>
            </a:fld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7308304" y="4725144"/>
            <a:ext cx="36004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コンテンツ プレースホルダ 18" descr="slac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909372"/>
            <a:ext cx="4398590" cy="4255932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36712"/>
          </a:xfrm>
        </p:spPr>
        <p:txBody>
          <a:bodyPr>
            <a:normAutofit/>
          </a:bodyPr>
          <a:lstStyle/>
          <a:p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Comparison between LEPS and SLAC data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コンテンツ プレースホルダ 8" descr="ratio-tdep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1916832"/>
            <a:ext cx="4349778" cy="4296856"/>
          </a:xfrm>
        </p:spPr>
      </p:pic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7010400" y="6309320"/>
            <a:ext cx="2133600" cy="365125"/>
          </a:xfrm>
        </p:spPr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34</a:t>
            </a:fld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0" y="1357298"/>
            <a:ext cx="2234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Symbol" pitchFamily="18" charset="2"/>
              </a:rPr>
              <a:t>s</a:t>
            </a:r>
            <a:r>
              <a:rPr lang="en-US" altLang="ja-JP" sz="2400" dirty="0" smtClean="0"/>
              <a:t>(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/>
              <a:t>+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/>
              <a:t>0</a:t>
            </a:r>
            <a:r>
              <a:rPr lang="en-US" altLang="ja-JP" sz="2400" dirty="0" smtClean="0"/>
              <a:t>)/</a:t>
            </a:r>
            <a:r>
              <a:rPr lang="en-US" altLang="ja-JP" sz="2400" dirty="0" smtClean="0">
                <a:latin typeface="Symbol" pitchFamily="18" charset="2"/>
              </a:rPr>
              <a:t>s</a:t>
            </a:r>
            <a:r>
              <a:rPr lang="en-US" altLang="ja-JP" sz="2400" dirty="0" smtClean="0"/>
              <a:t>(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/>
              <a:t>++</a:t>
            </a:r>
            <a:r>
              <a:rPr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500562" y="1357298"/>
            <a:ext cx="2234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Symbol" pitchFamily="18" charset="2"/>
              </a:rPr>
              <a:t>s</a:t>
            </a:r>
            <a:r>
              <a:rPr lang="en-US" altLang="ja-JP" sz="2400" dirty="0" smtClean="0"/>
              <a:t>(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/>
              <a:t>+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/>
              <a:t>0</a:t>
            </a:r>
            <a:r>
              <a:rPr lang="en-US" altLang="ja-JP" sz="2400" dirty="0" smtClean="0"/>
              <a:t>)/</a:t>
            </a:r>
            <a:r>
              <a:rPr lang="en-US" altLang="ja-JP" sz="2400" dirty="0" smtClean="0">
                <a:latin typeface="Symbol" pitchFamily="18" charset="2"/>
              </a:rPr>
              <a:t>s</a:t>
            </a:r>
            <a:r>
              <a:rPr lang="en-US" altLang="ja-JP" sz="2400" dirty="0" smtClean="0"/>
              <a:t>(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/>
              <a:t>++</a:t>
            </a:r>
            <a:r>
              <a:rPr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83568" y="6165304"/>
            <a:ext cx="3605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Momentum transfer</a:t>
            </a:r>
            <a:r>
              <a:rPr lang="ja-JP" altLang="en-US" sz="2000" dirty="0" smtClean="0"/>
              <a:t>　</a:t>
            </a:r>
            <a:r>
              <a:rPr kumimoji="1" lang="en-US" altLang="ja-JP" sz="2000" dirty="0" smtClean="0"/>
              <a:t>t (GeV</a:t>
            </a:r>
            <a:r>
              <a:rPr kumimoji="1" lang="en-US" altLang="ja-JP" sz="2000" baseline="30000" dirty="0" smtClean="0"/>
              <a:t>2</a:t>
            </a:r>
            <a:r>
              <a:rPr kumimoji="1" lang="en-US" altLang="ja-JP" sz="2000" dirty="0" smtClean="0"/>
              <a:t>/c</a:t>
            </a:r>
            <a:r>
              <a:rPr kumimoji="1" lang="en-US" altLang="ja-JP" sz="2000" baseline="30000" dirty="0" smtClean="0"/>
              <a:t>2</a:t>
            </a:r>
            <a:r>
              <a:rPr kumimoji="1"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835696" y="1916832"/>
            <a:ext cx="153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0.7 &lt; 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kumimoji="1" lang="en-US" altLang="ja-JP" baseline="-25000" dirty="0" smtClean="0">
                <a:latin typeface="Symbol" pitchFamily="18" charset="2"/>
              </a:rPr>
              <a:t> </a:t>
            </a:r>
            <a:r>
              <a:rPr kumimoji="1" lang="en-US" altLang="ja-JP" dirty="0" smtClean="0"/>
              <a:t>&lt; 1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115616" y="2276872"/>
            <a:ext cx="29058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LEPS data   </a:t>
            </a:r>
            <a:r>
              <a:rPr kumimoji="1" lang="en-US" altLang="ja-JP" sz="2000" dirty="0" err="1" smtClean="0"/>
              <a:t>E</a:t>
            </a:r>
            <a:r>
              <a:rPr kumimoji="1" lang="en-US" altLang="ja-JP" sz="2000" baseline="-25000" dirty="0" err="1" smtClean="0">
                <a:latin typeface="Symbol" pitchFamily="18" charset="2"/>
              </a:rPr>
              <a:t>g</a:t>
            </a:r>
            <a:r>
              <a:rPr kumimoji="1" lang="en-US" altLang="ja-JP" sz="2000" dirty="0" smtClean="0"/>
              <a:t>=1.5-3.0 </a:t>
            </a:r>
            <a:r>
              <a:rPr kumimoji="1" lang="en-US" altLang="ja-JP" sz="2000" dirty="0" err="1" smtClean="0"/>
              <a:t>GeV</a:t>
            </a:r>
            <a:endParaRPr kumimoji="1" lang="ja-JP" altLang="en-US" sz="2000" dirty="0"/>
          </a:p>
        </p:txBody>
      </p:sp>
      <p:sp>
        <p:nvSpPr>
          <p:cNvPr id="17" name="テキスト ボックス 16"/>
          <p:cNvSpPr txBox="1"/>
          <p:nvPr/>
        </p:nvSpPr>
        <p:spPr>
          <a:xfrm rot="-1800000">
            <a:off x="2057665" y="1176937"/>
            <a:ext cx="2093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Preliminary</a:t>
            </a:r>
            <a:endParaRPr kumimoji="1" lang="ja-JP" altLang="en-US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580112" y="1916832"/>
            <a:ext cx="26875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SLAC data    </a:t>
            </a:r>
            <a:r>
              <a:rPr kumimoji="1" lang="en-US" altLang="ja-JP" sz="2000" dirty="0" err="1" smtClean="0"/>
              <a:t>E</a:t>
            </a:r>
            <a:r>
              <a:rPr kumimoji="1" lang="en-US" altLang="ja-JP" sz="2000" baseline="-25000" dirty="0" err="1" smtClean="0">
                <a:latin typeface="Symbol" pitchFamily="18" charset="2"/>
              </a:rPr>
              <a:t>g</a:t>
            </a:r>
            <a:r>
              <a:rPr kumimoji="1" lang="en-US" altLang="ja-JP" sz="2000" dirty="0" smtClean="0"/>
              <a:t> = 16 </a:t>
            </a:r>
            <a:r>
              <a:rPr kumimoji="1" lang="en-US" altLang="ja-JP" sz="2000" dirty="0" err="1" smtClean="0"/>
              <a:t>GeV</a:t>
            </a:r>
            <a:endParaRPr kumimoji="1" lang="ja-JP" altLang="en-US" sz="20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292080" y="2276872"/>
            <a:ext cx="33318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A.M </a:t>
            </a:r>
            <a:r>
              <a:rPr kumimoji="1" lang="en-US" altLang="ja-JP" sz="1600" dirty="0" err="1" smtClean="0"/>
              <a:t>Boyarski</a:t>
            </a:r>
            <a:r>
              <a:rPr kumimoji="1" lang="en-US" altLang="ja-JP" sz="1600" dirty="0" smtClean="0"/>
              <a:t> et al.  PRL 25 (1970) 695</a:t>
            </a:r>
            <a:endParaRPr kumimoji="1" lang="ja-JP" altLang="en-US" sz="16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004048" y="2780928"/>
            <a:ext cx="40962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One conclusion </a:t>
            </a:r>
          </a:p>
          <a:p>
            <a:r>
              <a:rPr kumimoji="1" lang="en-US" altLang="ja-JP" sz="2000" dirty="0" err="1" smtClean="0">
                <a:solidFill>
                  <a:srgbClr val="FF0000"/>
                </a:solidFill>
              </a:rPr>
              <a:t>Isospin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=2 exchange contributes to </a:t>
            </a:r>
          </a:p>
          <a:p>
            <a:r>
              <a:rPr lang="en-US" altLang="ja-JP" sz="2000" dirty="0" smtClean="0">
                <a:solidFill>
                  <a:srgbClr val="FF0000"/>
                </a:solidFill>
              </a:rPr>
              <a:t>                the large cross section ratio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. 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076056" y="6165304"/>
            <a:ext cx="3605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Momentum transfer</a:t>
            </a:r>
            <a:r>
              <a:rPr lang="ja-JP" altLang="en-US" sz="2000" dirty="0" smtClean="0"/>
              <a:t>　</a:t>
            </a:r>
            <a:r>
              <a:rPr kumimoji="1" lang="en-US" altLang="ja-JP" sz="2000" dirty="0" smtClean="0"/>
              <a:t>t (GeV</a:t>
            </a:r>
            <a:r>
              <a:rPr kumimoji="1" lang="en-US" altLang="ja-JP" sz="2000" baseline="30000" dirty="0" smtClean="0"/>
              <a:t>2</a:t>
            </a:r>
            <a:r>
              <a:rPr kumimoji="1" lang="en-US" altLang="ja-JP" sz="2000" dirty="0" smtClean="0"/>
              <a:t>/c</a:t>
            </a:r>
            <a:r>
              <a:rPr kumimoji="1" lang="en-US" altLang="ja-JP" sz="2000" baseline="30000" dirty="0" smtClean="0"/>
              <a:t>2</a:t>
            </a:r>
            <a:r>
              <a:rPr kumimoji="1" lang="en-US" altLang="ja-JP" sz="2400" dirty="0" smtClean="0"/>
              <a:t>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Another explanation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コンテンツ プレースホルダ 3" descr="Charge-distributio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4644008" cy="3324364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0" y="836712"/>
            <a:ext cx="3457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Proton charge distribution</a:t>
            </a:r>
            <a:endParaRPr kumimoji="1" lang="ja-JP" alt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013176"/>
            <a:ext cx="6408712" cy="79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テキスト ボックス 6"/>
          <p:cNvSpPr txBox="1"/>
          <p:nvPr/>
        </p:nvSpPr>
        <p:spPr>
          <a:xfrm>
            <a:off x="251520" y="4725144"/>
            <a:ext cx="2355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Pion</a:t>
            </a:r>
            <a:r>
              <a:rPr kumimoji="1" lang="en-US" altLang="ja-JP" sz="2400" dirty="0" smtClean="0"/>
              <a:t> cloud model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475656" y="5805264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+</a:t>
            </a:r>
            <a:r>
              <a:rPr lang="en-US" altLang="ja-JP" sz="2400" b="1" dirty="0" smtClean="0"/>
              <a:t> </a:t>
            </a:r>
            <a:r>
              <a:rPr lang="en-US" altLang="ja-JP" sz="2400" dirty="0" smtClean="0"/>
              <a:t>(</a:t>
            </a:r>
            <a:r>
              <a:rPr lang="en-US" altLang="ja-JP" sz="2400" dirty="0" err="1" smtClean="0"/>
              <a:t>ud</a:t>
            </a:r>
            <a:r>
              <a:rPr lang="en-US" altLang="ja-JP" sz="2400" dirty="0" smtClean="0"/>
              <a:t>̄) may enhance 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>
                <a:latin typeface="Symbol" pitchFamily="18" charset="2"/>
              </a:rPr>
              <a:t>+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>
                <a:latin typeface="Symbol" pitchFamily="18" charset="2"/>
              </a:rPr>
              <a:t>0</a:t>
            </a:r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prodution</a:t>
            </a:r>
            <a:r>
              <a:rPr kumimoji="1" lang="en-US" altLang="ja-JP" sz="2400" dirty="0" smtClean="0"/>
              <a:t>(</a:t>
            </a:r>
            <a:r>
              <a:rPr lang="en-US" altLang="ja-JP" sz="2400" dirty="0" err="1" smtClean="0"/>
              <a:t>d̄d</a:t>
            </a:r>
            <a:r>
              <a:rPr lang="en-US" altLang="ja-JP" sz="2400" dirty="0" smtClean="0"/>
              <a:t> production</a:t>
            </a:r>
            <a:r>
              <a:rPr kumimoji="1" lang="en-US" altLang="ja-JP" sz="2400" dirty="0" smtClean="0"/>
              <a:t>)</a:t>
            </a:r>
          </a:p>
          <a:p>
            <a:r>
              <a:rPr kumimoji="1" lang="en-US" altLang="ja-JP" sz="2400" dirty="0" smtClean="0">
                <a:latin typeface="Symbol" pitchFamily="18" charset="2"/>
              </a:rPr>
              <a:t>    -&gt;  </a:t>
            </a:r>
            <a:r>
              <a:rPr kumimoji="1" lang="en-US" altLang="ja-JP" sz="2400" dirty="0" smtClean="0"/>
              <a:t>Larger </a:t>
            </a:r>
            <a:r>
              <a:rPr kumimoji="1" lang="en-US" altLang="ja-JP" sz="2400" dirty="0" smtClean="0">
                <a:latin typeface="Symbol" pitchFamily="18" charset="2"/>
              </a:rPr>
              <a:t>s(p</a:t>
            </a:r>
            <a:r>
              <a:rPr kumimoji="1" lang="en-US" altLang="ja-JP" sz="2400" baseline="30000" dirty="0" smtClean="0">
                <a:latin typeface="Symbol" pitchFamily="18" charset="2"/>
              </a:rPr>
              <a:t>+</a:t>
            </a:r>
            <a:r>
              <a:rPr kumimoji="1" lang="en-US" altLang="ja-JP" sz="2400" dirty="0" smtClean="0">
                <a:latin typeface="Symbol" pitchFamily="18" charset="2"/>
              </a:rPr>
              <a:t>D</a:t>
            </a:r>
            <a:r>
              <a:rPr kumimoji="1" lang="en-US" altLang="ja-JP" sz="2400" baseline="30000" dirty="0" smtClean="0">
                <a:latin typeface="Symbol" pitchFamily="18" charset="2"/>
              </a:rPr>
              <a:t>0</a:t>
            </a:r>
            <a:r>
              <a:rPr kumimoji="1" lang="en-US" altLang="ja-JP" sz="2400" dirty="0" smtClean="0">
                <a:latin typeface="Symbol" pitchFamily="18" charset="2"/>
              </a:rPr>
              <a:t>)/s(p</a:t>
            </a:r>
            <a:r>
              <a:rPr kumimoji="1" lang="en-US" altLang="ja-JP" sz="2400" baseline="30000" dirty="0" smtClean="0">
                <a:latin typeface="Symbol" pitchFamily="18" charset="2"/>
              </a:rPr>
              <a:t>-</a:t>
            </a:r>
            <a:r>
              <a:rPr kumimoji="1" lang="en-US" altLang="ja-JP" sz="2400" dirty="0" smtClean="0">
                <a:latin typeface="Symbol" pitchFamily="18" charset="2"/>
              </a:rPr>
              <a:t>D</a:t>
            </a:r>
            <a:r>
              <a:rPr kumimoji="1" lang="en-US" altLang="ja-JP" sz="2400" baseline="30000" dirty="0" smtClean="0">
                <a:latin typeface="Symbol" pitchFamily="18" charset="2"/>
              </a:rPr>
              <a:t>++</a:t>
            </a:r>
            <a:r>
              <a:rPr kumimoji="1" lang="en-US" altLang="ja-JP" sz="2400" dirty="0" smtClean="0">
                <a:latin typeface="Symbol" pitchFamily="18" charset="2"/>
              </a:rPr>
              <a:t>)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28596" y="1571612"/>
            <a:ext cx="1304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Bare proton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785918" y="2357430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Pion</a:t>
            </a:r>
            <a:r>
              <a:rPr kumimoji="1" lang="en-US" altLang="ja-JP" dirty="0" smtClean="0"/>
              <a:t> cloud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428728" y="3214686"/>
            <a:ext cx="611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</a:t>
            </a:r>
            <a:r>
              <a:rPr kumimoji="1" lang="en-US" altLang="ja-JP" sz="2000" dirty="0" err="1" smtClean="0"/>
              <a:t>ud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cxnSp>
        <p:nvCxnSpPr>
          <p:cNvPr id="17" name="直線コネクタ 16"/>
          <p:cNvCxnSpPr/>
          <p:nvPr/>
        </p:nvCxnSpPr>
        <p:spPr>
          <a:xfrm>
            <a:off x="1714480" y="3286124"/>
            <a:ext cx="1458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スライド番号プレースホル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35</a:t>
            </a:fld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563888" y="6457890"/>
            <a:ext cx="1180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/>
              <a:t>(</a:t>
            </a:r>
            <a:r>
              <a:rPr lang="en-US" altLang="ja-JP" sz="2000" b="1" dirty="0" err="1" smtClean="0"/>
              <a:t>d̄d</a:t>
            </a:r>
            <a:r>
              <a:rPr lang="en-US" altLang="ja-JP" sz="2000" b="1" dirty="0" smtClean="0"/>
              <a:t> / </a:t>
            </a:r>
            <a:r>
              <a:rPr lang="en-US" altLang="ja-JP" sz="2000" b="1" dirty="0" err="1" smtClean="0"/>
              <a:t>ūu</a:t>
            </a:r>
            <a:r>
              <a:rPr lang="en-US" altLang="ja-JP" sz="2000" b="1" dirty="0" smtClean="0"/>
              <a:t> )</a:t>
            </a:r>
            <a:endParaRPr lang="ja-JP" altLang="en-US" sz="2000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980728"/>
            <a:ext cx="410527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正方形/長方形 19"/>
          <p:cNvSpPr/>
          <p:nvPr/>
        </p:nvSpPr>
        <p:spPr>
          <a:xfrm>
            <a:off x="3779912" y="5085184"/>
            <a:ext cx="2880320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508104" y="836712"/>
            <a:ext cx="24344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/>
              <a:t>Drell</a:t>
            </a:r>
            <a:r>
              <a:rPr kumimoji="1" lang="en-US" altLang="ja-JP" sz="2000" dirty="0" smtClean="0"/>
              <a:t>-Yan experiment </a:t>
            </a:r>
          </a:p>
          <a:p>
            <a:r>
              <a:rPr lang="en-US" altLang="ja-JP" dirty="0" smtClean="0"/>
              <a:t>  </a:t>
            </a:r>
            <a:r>
              <a:rPr kumimoji="1" lang="en-US" altLang="ja-JP" dirty="0" smtClean="0"/>
              <a:t>PRD 64 (2001)</a:t>
            </a:r>
          </a:p>
          <a:p>
            <a:r>
              <a:rPr lang="en-US" altLang="ja-JP" dirty="0" smtClean="0"/>
              <a:t>   </a:t>
            </a:r>
            <a:r>
              <a:rPr kumimoji="1" lang="en-US" altLang="ja-JP" dirty="0" smtClean="0"/>
              <a:t>052002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4932040" y="2636912"/>
            <a:ext cx="14401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283968" y="2420888"/>
            <a:ext cx="85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d̄ / ū </a:t>
            </a:r>
            <a:endParaRPr lang="ja-JP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図 49" descr="asy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05803" y="1124744"/>
            <a:ext cx="4838197" cy="54006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 fontScale="90000"/>
          </a:bodyPr>
          <a:lstStyle/>
          <a:p>
            <a:r>
              <a:rPr kumimoji="1" lang="en-US" altLang="ja-JP" sz="3200" b="1" dirty="0" smtClean="0"/>
              <a:t>Photon beam asymmetry using linearly polarized </a:t>
            </a:r>
            <a:r>
              <a:rPr kumimoji="1" lang="en-US" altLang="ja-JP" sz="3200" b="1" dirty="0" smtClean="0">
                <a:latin typeface="Symbol" pitchFamily="18" charset="2"/>
              </a:rPr>
              <a:t>g</a:t>
            </a:r>
            <a:r>
              <a:rPr kumimoji="1" lang="en-US" altLang="ja-JP" sz="3200" b="1" dirty="0" smtClean="0"/>
              <a:t> beams</a:t>
            </a:r>
            <a:endParaRPr kumimoji="1" lang="ja-JP" altLang="en-US" sz="3200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076056" y="4653136"/>
            <a:ext cx="133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0.9&lt;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kumimoji="1" lang="en-US" altLang="ja-JP" dirty="0" smtClean="0"/>
              <a:t>&lt;1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932040" y="2924944"/>
            <a:ext cx="1511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0.8&lt;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lang="en-US" altLang="ja-JP" dirty="0" smtClean="0"/>
              <a:t>&lt;0.9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076056" y="1196752"/>
            <a:ext cx="1511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0.7&lt;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kumimoji="1" lang="en-US" altLang="ja-JP" dirty="0" smtClean="0"/>
              <a:t>=0.8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148064" y="764704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/>
              <a:t>-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/>
              <a:t>++</a:t>
            </a:r>
            <a:r>
              <a:rPr lang="en-US" altLang="ja-JP" sz="2400" dirty="0" smtClean="0"/>
              <a:t>                             </a:t>
            </a:r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/>
              <a:t>+</a:t>
            </a:r>
            <a:r>
              <a:rPr kumimoji="1" lang="en-US" altLang="ja-JP" sz="2400" dirty="0" smtClean="0">
                <a:latin typeface="Symbol" pitchFamily="18" charset="2"/>
              </a:rPr>
              <a:t>D</a:t>
            </a:r>
            <a:r>
              <a:rPr kumimoji="1" lang="en-US" altLang="ja-JP" sz="2400" baseline="30000" dirty="0" smtClean="0"/>
              <a:t>0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580112" y="6488668"/>
            <a:ext cx="2539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Azimuthal</a:t>
            </a:r>
            <a:r>
              <a:rPr kumimoji="1" lang="en-US" altLang="ja-JP" dirty="0" smtClean="0"/>
              <a:t> Angle </a:t>
            </a:r>
            <a:r>
              <a:rPr kumimoji="1" lang="en-US" altLang="ja-JP" dirty="0" smtClean="0">
                <a:latin typeface="Symbol" pitchFamily="18" charset="2"/>
              </a:rPr>
              <a:t>f</a:t>
            </a:r>
            <a:r>
              <a:rPr kumimoji="1" lang="en-US" altLang="ja-JP" dirty="0" smtClean="0"/>
              <a:t>  (deg.)</a:t>
            </a:r>
            <a:endParaRPr kumimoji="1" lang="ja-JP" altLang="en-US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995936" y="548680"/>
            <a:ext cx="824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Nv-Nh</a:t>
            </a:r>
            <a:endParaRPr kumimoji="1" lang="en-US" altLang="ja-JP" dirty="0" smtClean="0"/>
          </a:p>
          <a:p>
            <a:r>
              <a:rPr lang="en-US" altLang="ja-JP" dirty="0" err="1" smtClean="0"/>
              <a:t>Nv+Nh</a:t>
            </a:r>
            <a:endParaRPr kumimoji="1" lang="ja-JP" altLang="en-US" dirty="0"/>
          </a:p>
        </p:txBody>
      </p:sp>
      <p:cxnSp>
        <p:nvCxnSpPr>
          <p:cNvPr id="46" name="直線コネクタ 45"/>
          <p:cNvCxnSpPr/>
          <p:nvPr/>
        </p:nvCxnSpPr>
        <p:spPr>
          <a:xfrm>
            <a:off x="4067944" y="908720"/>
            <a:ext cx="7920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/>
          <p:cNvSpPr txBox="1"/>
          <p:nvPr/>
        </p:nvSpPr>
        <p:spPr>
          <a:xfrm>
            <a:off x="6516216" y="548680"/>
            <a:ext cx="824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Nv-Nh</a:t>
            </a:r>
            <a:endParaRPr kumimoji="1" lang="en-US" altLang="ja-JP" dirty="0" smtClean="0"/>
          </a:p>
          <a:p>
            <a:r>
              <a:rPr lang="en-US" altLang="ja-JP" dirty="0" err="1" smtClean="0"/>
              <a:t>Nv+Nh</a:t>
            </a:r>
            <a:endParaRPr kumimoji="1" lang="ja-JP" altLang="en-US" dirty="0"/>
          </a:p>
        </p:txBody>
      </p:sp>
      <p:cxnSp>
        <p:nvCxnSpPr>
          <p:cNvPr id="48" name="直線コネクタ 47"/>
          <p:cNvCxnSpPr/>
          <p:nvPr/>
        </p:nvCxnSpPr>
        <p:spPr>
          <a:xfrm>
            <a:off x="6588224" y="908720"/>
            <a:ext cx="7920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コンテンツ プレースホルダ 51" descr="sigma-delta-all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5058" y="1196752"/>
            <a:ext cx="3801487" cy="5661248"/>
          </a:xfrm>
        </p:spPr>
      </p:pic>
      <p:sp>
        <p:nvSpPr>
          <p:cNvPr id="53" name="テキスト ボックス 52"/>
          <p:cNvSpPr txBox="1"/>
          <p:nvPr/>
        </p:nvSpPr>
        <p:spPr>
          <a:xfrm>
            <a:off x="7308304" y="1196752"/>
            <a:ext cx="1511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0.7&lt;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lang="en-US" altLang="ja-JP" dirty="0" smtClean="0"/>
              <a:t>&lt;0.8</a:t>
            </a:r>
            <a:endParaRPr kumimoji="1" lang="ja-JP" altLang="en-US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7308304" y="2924944"/>
            <a:ext cx="1511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0.8&lt;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lang="en-US" altLang="ja-JP" dirty="0" smtClean="0"/>
              <a:t>&lt;0.9</a:t>
            </a:r>
            <a:endParaRPr kumimoji="1" lang="ja-JP" altLang="en-US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7308304" y="4653136"/>
            <a:ext cx="133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0.9&lt;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itchFamily="18" charset="2"/>
              </a:rPr>
              <a:t>q</a:t>
            </a:r>
            <a:r>
              <a:rPr kumimoji="1" lang="en-US" altLang="ja-JP" baseline="-25000" dirty="0" err="1" smtClean="0">
                <a:latin typeface="Symbol" pitchFamily="18" charset="2"/>
              </a:rPr>
              <a:t>p</a:t>
            </a:r>
            <a:r>
              <a:rPr kumimoji="1" lang="en-US" altLang="ja-JP" dirty="0" smtClean="0"/>
              <a:t>&lt;1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308304" y="6021288"/>
            <a:ext cx="1292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E</a:t>
            </a:r>
            <a:r>
              <a:rPr kumimoji="1" lang="en-US" altLang="ja-JP" sz="1400" dirty="0" err="1" smtClean="0">
                <a:latin typeface="Symbol" pitchFamily="18" charset="2"/>
              </a:rPr>
              <a:t>g</a:t>
            </a:r>
            <a:r>
              <a:rPr kumimoji="1" lang="en-US" altLang="ja-JP" sz="1400" dirty="0" smtClean="0"/>
              <a:t>=2.9-3.0 </a:t>
            </a:r>
            <a:r>
              <a:rPr lang="en-US" altLang="ja-JP" sz="1400" dirty="0" err="1" smtClean="0"/>
              <a:t>GeV</a:t>
            </a:r>
            <a:endParaRPr kumimoji="1" lang="ja-JP" altLang="en-US" sz="1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004048" y="6021288"/>
            <a:ext cx="1292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E</a:t>
            </a:r>
            <a:r>
              <a:rPr kumimoji="1" lang="en-US" altLang="ja-JP" sz="1400" dirty="0" err="1" smtClean="0">
                <a:latin typeface="Symbol" pitchFamily="18" charset="2"/>
              </a:rPr>
              <a:t>g</a:t>
            </a:r>
            <a:r>
              <a:rPr kumimoji="1" lang="en-US" altLang="ja-JP" sz="1400" dirty="0" smtClean="0"/>
              <a:t>=2.9-3.0 </a:t>
            </a:r>
            <a:r>
              <a:rPr lang="en-US" altLang="ja-JP" sz="1400" dirty="0" err="1" smtClean="0"/>
              <a:t>GeV</a:t>
            </a:r>
            <a:endParaRPr kumimoji="1" lang="ja-JP" altLang="en-US" sz="14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076056" y="4293096"/>
            <a:ext cx="1292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E</a:t>
            </a:r>
            <a:r>
              <a:rPr kumimoji="1" lang="en-US" altLang="ja-JP" sz="1400" dirty="0" err="1" smtClean="0">
                <a:latin typeface="Symbol" pitchFamily="18" charset="2"/>
              </a:rPr>
              <a:t>g</a:t>
            </a:r>
            <a:r>
              <a:rPr kumimoji="1" lang="en-US" altLang="ja-JP" sz="1400" dirty="0" smtClean="0"/>
              <a:t>=2.8-3.0 </a:t>
            </a:r>
            <a:r>
              <a:rPr lang="en-US" altLang="ja-JP" sz="1400" dirty="0" err="1" smtClean="0"/>
              <a:t>GeV</a:t>
            </a:r>
            <a:endParaRPr kumimoji="1" lang="ja-JP" altLang="en-US" sz="14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380312" y="4293096"/>
            <a:ext cx="1292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E</a:t>
            </a:r>
            <a:r>
              <a:rPr kumimoji="1" lang="en-US" altLang="ja-JP" sz="1400" dirty="0" err="1" smtClean="0">
                <a:latin typeface="Symbol" pitchFamily="18" charset="2"/>
              </a:rPr>
              <a:t>g</a:t>
            </a:r>
            <a:r>
              <a:rPr kumimoji="1" lang="en-US" altLang="ja-JP" sz="1400" dirty="0" smtClean="0"/>
              <a:t>=2.8-3.0 </a:t>
            </a:r>
            <a:r>
              <a:rPr lang="en-US" altLang="ja-JP" sz="1400" dirty="0" err="1" smtClean="0"/>
              <a:t>GeV</a:t>
            </a:r>
            <a:endParaRPr kumimoji="1" lang="ja-JP" altLang="en-US" sz="14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724128" y="2420888"/>
            <a:ext cx="1040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E</a:t>
            </a:r>
            <a:r>
              <a:rPr kumimoji="1" lang="en-US" altLang="ja-JP" sz="1400" dirty="0" err="1" smtClean="0">
                <a:latin typeface="Symbol" pitchFamily="18" charset="2"/>
              </a:rPr>
              <a:t>g</a:t>
            </a:r>
            <a:r>
              <a:rPr kumimoji="1" lang="en-US" altLang="ja-JP" sz="1400" dirty="0" smtClean="0"/>
              <a:t>=</a:t>
            </a:r>
          </a:p>
          <a:p>
            <a:r>
              <a:rPr kumimoji="1" lang="en-US" altLang="ja-JP" sz="1400" dirty="0" smtClean="0"/>
              <a:t>2.8-3.0 </a:t>
            </a:r>
            <a:r>
              <a:rPr lang="en-US" altLang="ja-JP" sz="1400" dirty="0" err="1" smtClean="0"/>
              <a:t>GeV</a:t>
            </a:r>
            <a:endParaRPr kumimoji="1" lang="ja-JP" altLang="en-US" sz="14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380312" y="2636912"/>
            <a:ext cx="1292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E</a:t>
            </a:r>
            <a:r>
              <a:rPr kumimoji="1" lang="en-US" altLang="ja-JP" sz="1400" dirty="0" err="1" smtClean="0">
                <a:latin typeface="Symbol" pitchFamily="18" charset="2"/>
              </a:rPr>
              <a:t>g</a:t>
            </a:r>
            <a:r>
              <a:rPr kumimoji="1" lang="en-US" altLang="ja-JP" sz="1400" dirty="0" smtClean="0"/>
              <a:t>=2.8-3.0 </a:t>
            </a:r>
            <a:r>
              <a:rPr lang="en-US" altLang="ja-JP" sz="1400" dirty="0" err="1" smtClean="0"/>
              <a:t>GeV</a:t>
            </a:r>
            <a:endParaRPr kumimoji="1" lang="ja-JP" altLang="en-US" sz="1400" dirty="0"/>
          </a:p>
        </p:txBody>
      </p:sp>
      <p:sp>
        <p:nvSpPr>
          <p:cNvPr id="26" name="スライド番号プレースホル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  <p:cxnSp>
        <p:nvCxnSpPr>
          <p:cNvPr id="29" name="直線矢印コネクタ 28"/>
          <p:cNvCxnSpPr/>
          <p:nvPr/>
        </p:nvCxnSpPr>
        <p:spPr>
          <a:xfrm flipV="1">
            <a:off x="3635896" y="2204864"/>
            <a:ext cx="115212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 flipV="1">
            <a:off x="3635896" y="1412776"/>
            <a:ext cx="352839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/>
          <p:nvPr/>
        </p:nvCxnSpPr>
        <p:spPr>
          <a:xfrm>
            <a:off x="3563888" y="4149080"/>
            <a:ext cx="1368152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 flipV="1">
            <a:off x="3635896" y="3068960"/>
            <a:ext cx="352839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3851920" y="5733256"/>
            <a:ext cx="108012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 flipV="1">
            <a:off x="3851920" y="4869160"/>
            <a:ext cx="338437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コンテンツ プレースホルダ 28" descr="sigma-delta-al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949005"/>
            <a:ext cx="3967847" cy="5908995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 fontScale="90000"/>
          </a:bodyPr>
          <a:lstStyle/>
          <a:p>
            <a:r>
              <a:rPr kumimoji="1" lang="en-US" altLang="ja-JP" sz="3600" b="1" dirty="0" smtClean="0"/>
              <a:t>Preliminary photon beam asymmetry </a:t>
            </a:r>
            <a:br>
              <a:rPr kumimoji="1" lang="en-US" altLang="ja-JP" sz="3600" b="1" dirty="0" smtClean="0"/>
            </a:br>
            <a:r>
              <a:rPr kumimoji="1" lang="en-US" altLang="ja-JP" sz="3600" b="1" dirty="0" smtClean="0"/>
              <a:t>for </a:t>
            </a:r>
            <a:r>
              <a:rPr kumimoji="1" lang="en-US" altLang="ja-JP" sz="3600" b="1" dirty="0" smtClean="0">
                <a:latin typeface="Symbol" pitchFamily="18" charset="2"/>
              </a:rPr>
              <a:t>g</a:t>
            </a:r>
            <a:r>
              <a:rPr kumimoji="1" lang="en-US" altLang="ja-JP" sz="3600" b="1" dirty="0" smtClean="0"/>
              <a:t> p -&gt; </a:t>
            </a:r>
            <a:r>
              <a:rPr kumimoji="1" lang="en-US" altLang="ja-JP" sz="3600" b="1" dirty="0" smtClean="0">
                <a:latin typeface="Symbol" pitchFamily="18" charset="2"/>
              </a:rPr>
              <a:t>p</a:t>
            </a:r>
            <a:r>
              <a:rPr kumimoji="1" lang="en-US" altLang="ja-JP" sz="3600" b="1" baseline="30000" dirty="0" smtClean="0">
                <a:latin typeface="Symbol" pitchFamily="18" charset="2"/>
              </a:rPr>
              <a:t>-</a:t>
            </a:r>
            <a:r>
              <a:rPr kumimoji="1" lang="en-US" altLang="ja-JP" sz="3600" b="1" dirty="0" smtClean="0">
                <a:latin typeface="Symbol" pitchFamily="18" charset="2"/>
              </a:rPr>
              <a:t>D</a:t>
            </a:r>
            <a:r>
              <a:rPr kumimoji="1" lang="en-US" altLang="ja-JP" sz="3600" b="1" baseline="30000" dirty="0" smtClean="0">
                <a:latin typeface="Symbol" pitchFamily="18" charset="2"/>
              </a:rPr>
              <a:t>++</a:t>
            </a:r>
            <a:r>
              <a:rPr kumimoji="1" lang="en-US" altLang="ja-JP" sz="3600" b="1" dirty="0" smtClean="0"/>
              <a:t> and </a:t>
            </a:r>
            <a:r>
              <a:rPr kumimoji="1" lang="en-US" altLang="ja-JP" sz="3600" b="1" dirty="0" smtClean="0">
                <a:latin typeface="Symbol" pitchFamily="18" charset="2"/>
              </a:rPr>
              <a:t>g</a:t>
            </a:r>
            <a:r>
              <a:rPr kumimoji="1" lang="en-US" altLang="ja-JP" sz="3600" b="1" dirty="0" smtClean="0"/>
              <a:t> p -&gt; </a:t>
            </a:r>
            <a:r>
              <a:rPr kumimoji="1" lang="en-US" altLang="ja-JP" sz="3600" b="1" dirty="0" smtClean="0">
                <a:latin typeface="Symbol" pitchFamily="18" charset="2"/>
              </a:rPr>
              <a:t>p</a:t>
            </a:r>
            <a:r>
              <a:rPr kumimoji="1" lang="en-US" altLang="ja-JP" sz="3600" b="1" baseline="30000" dirty="0" smtClean="0">
                <a:latin typeface="Symbol" pitchFamily="18" charset="2"/>
              </a:rPr>
              <a:t>+</a:t>
            </a:r>
            <a:r>
              <a:rPr kumimoji="1" lang="en-US" altLang="ja-JP" sz="3600" b="1" dirty="0" smtClean="0">
                <a:latin typeface="Symbol" pitchFamily="18" charset="2"/>
              </a:rPr>
              <a:t>D</a:t>
            </a:r>
            <a:r>
              <a:rPr kumimoji="1" lang="en-US" altLang="ja-JP" sz="3600" b="1" baseline="30000" dirty="0" smtClean="0">
                <a:latin typeface="Symbol" pitchFamily="18" charset="2"/>
              </a:rPr>
              <a:t>0 </a:t>
            </a:r>
            <a:r>
              <a:rPr kumimoji="1" lang="en-US" altLang="ja-JP" sz="3600" b="1" dirty="0" smtClean="0"/>
              <a:t>reactions</a:t>
            </a:r>
            <a:endParaRPr kumimoji="1" lang="ja-JP" altLang="en-US" sz="3600" b="1" dirty="0"/>
          </a:p>
        </p:txBody>
      </p:sp>
      <p:cxnSp>
        <p:nvCxnSpPr>
          <p:cNvPr id="22" name="直線矢印コネクタ 21"/>
          <p:cNvCxnSpPr/>
          <p:nvPr/>
        </p:nvCxnSpPr>
        <p:spPr>
          <a:xfrm flipH="1">
            <a:off x="5436096" y="1412776"/>
            <a:ext cx="864096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 flipH="1">
            <a:off x="5436096" y="2564904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6300192" y="1196752"/>
            <a:ext cx="16019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chemeClr val="tx2"/>
                </a:solidFill>
                <a:latin typeface="Symbol" pitchFamily="18" charset="2"/>
              </a:rPr>
              <a:t>r </a:t>
            </a:r>
            <a:r>
              <a:rPr kumimoji="1" lang="en-US" altLang="ja-JP" sz="2400" dirty="0" smtClean="0">
                <a:solidFill>
                  <a:schemeClr val="tx2"/>
                </a:solidFill>
              </a:rPr>
              <a:t>exchange</a:t>
            </a:r>
          </a:p>
          <a:p>
            <a:endParaRPr kumimoji="1" lang="en-US" altLang="ja-JP" sz="2400" dirty="0" smtClean="0"/>
          </a:p>
          <a:p>
            <a:endParaRPr kumimoji="1" lang="en-US" altLang="ja-JP" sz="2400" dirty="0" smtClean="0"/>
          </a:p>
          <a:p>
            <a:r>
              <a:rPr lang="en-US" altLang="ja-JP" sz="2400" dirty="0" smtClean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lang="en-US" altLang="ja-JP" sz="2400" dirty="0" smtClean="0">
                <a:solidFill>
                  <a:srgbClr val="FF0000"/>
                </a:solidFill>
              </a:rPr>
              <a:t> exchange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 rot="-1800000">
            <a:off x="5154010" y="4273282"/>
            <a:ext cx="2093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002060"/>
                </a:solidFill>
              </a:rPr>
              <a:t>Preliminary</a:t>
            </a:r>
            <a:endParaRPr kumimoji="1" lang="ja-JP" altLang="en-US" sz="3200" dirty="0">
              <a:solidFill>
                <a:srgbClr val="002060"/>
              </a:solidFill>
            </a:endParaRPr>
          </a:p>
        </p:txBody>
      </p: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コンテンツ プレースホルダ 22" descr="pim-m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79512" y="1916832"/>
            <a:ext cx="4316288" cy="4113455"/>
          </a:xfrm>
        </p:spPr>
      </p:pic>
      <p:pic>
        <p:nvPicPr>
          <p:cNvPr id="21" name="コンテンツ プレースホルダ 20" descr="pip-mm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44008" y="1916832"/>
            <a:ext cx="4316288" cy="4129330"/>
          </a:xfrm>
        </p:spPr>
      </p:pic>
      <p:sp>
        <p:nvSpPr>
          <p:cNvPr id="9" name="テキスト ボックス 8"/>
          <p:cNvSpPr txBox="1"/>
          <p:nvPr/>
        </p:nvSpPr>
        <p:spPr>
          <a:xfrm>
            <a:off x="1403648" y="1124744"/>
            <a:ext cx="6428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g</a:t>
            </a:r>
            <a:r>
              <a:rPr kumimoji="1" lang="en-US" altLang="ja-JP" sz="2400" dirty="0" smtClean="0"/>
              <a:t> N </a:t>
            </a:r>
            <a:r>
              <a:rPr kumimoji="1" lang="ja-JP" altLang="en-US" sz="2400" dirty="0" smtClean="0"/>
              <a:t>→  </a:t>
            </a:r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-</a:t>
            </a:r>
            <a:r>
              <a:rPr kumimoji="1" lang="en-US" altLang="ja-JP" sz="2400" dirty="0" smtClean="0">
                <a:latin typeface="Symbol" pitchFamily="18" charset="2"/>
              </a:rPr>
              <a:t> </a:t>
            </a:r>
            <a:r>
              <a:rPr kumimoji="1" lang="en-US" altLang="ja-JP" sz="2400" dirty="0" smtClean="0"/>
              <a:t>X                                                 </a:t>
            </a:r>
            <a:r>
              <a:rPr kumimoji="1" lang="en-US" altLang="ja-JP" sz="2400" dirty="0" smtClean="0">
                <a:latin typeface="Symbol" pitchFamily="18" charset="2"/>
              </a:rPr>
              <a:t>g</a:t>
            </a:r>
            <a:r>
              <a:rPr kumimoji="1" lang="en-US" altLang="ja-JP" sz="2400" dirty="0" smtClean="0"/>
              <a:t> N </a:t>
            </a:r>
            <a:r>
              <a:rPr kumimoji="1" lang="ja-JP" altLang="en-US" sz="2400" dirty="0" smtClean="0"/>
              <a:t>→ </a:t>
            </a:r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+</a:t>
            </a:r>
            <a:r>
              <a:rPr kumimoji="1" lang="en-US" altLang="ja-JP" sz="2400" dirty="0" smtClean="0"/>
              <a:t> X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331640" y="5949280"/>
            <a:ext cx="7388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Missing mass (</a:t>
            </a:r>
            <a:r>
              <a:rPr kumimoji="1" lang="en-US" altLang="ja-JP" sz="2400" dirty="0" err="1" smtClean="0"/>
              <a:t>GeV</a:t>
            </a:r>
            <a:r>
              <a:rPr kumimoji="1" lang="en-US" altLang="ja-JP" sz="2400" dirty="0" smtClean="0"/>
              <a:t>)                               Missing mass (</a:t>
            </a:r>
            <a:r>
              <a:rPr kumimoji="1" lang="en-US" altLang="ja-JP" sz="2400" dirty="0" err="1" smtClean="0"/>
              <a:t>GeV</a:t>
            </a:r>
            <a:r>
              <a:rPr kumimoji="1"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23528" y="0"/>
            <a:ext cx="8505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We are taking new data using LD</a:t>
            </a:r>
            <a:r>
              <a:rPr lang="en-US" altLang="ja-JP" sz="32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target </a:t>
            </a:r>
          </a:p>
          <a:p>
            <a:pPr algn="ctr"/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   from Dec. of 2015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0" y="1556792"/>
            <a:ext cx="5459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Counts                                                                           </a:t>
            </a:r>
            <a:r>
              <a:rPr kumimoji="1" lang="en-US" altLang="ja-JP" dirty="0" err="1" smtClean="0"/>
              <a:t>Counts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220072" y="3702518"/>
            <a:ext cx="627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latin typeface="Symbol" pitchFamily="18" charset="2"/>
              </a:rPr>
              <a:t>p</a:t>
            </a:r>
            <a:r>
              <a:rPr kumimoji="1" lang="en-US" altLang="ja-JP" sz="2400" baseline="30000" dirty="0" err="1" smtClean="0">
                <a:latin typeface="Symbol" pitchFamily="18" charset="2"/>
              </a:rPr>
              <a:t>+</a:t>
            </a:r>
            <a:r>
              <a:rPr kumimoji="1" lang="en-US" altLang="ja-JP" sz="2400" dirty="0" err="1" smtClean="0"/>
              <a:t>n</a:t>
            </a:r>
            <a:endParaRPr kumimoji="1" lang="ja-JP" altLang="en-US" sz="2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51384" y="4343164"/>
            <a:ext cx="627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-</a:t>
            </a:r>
            <a:r>
              <a:rPr kumimoji="1" lang="en-US" altLang="ja-JP" sz="2400" dirty="0" smtClean="0"/>
              <a:t>p</a:t>
            </a:r>
            <a:endParaRPr kumimoji="1" lang="ja-JP" altLang="en-US" sz="2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364088" y="2262358"/>
            <a:ext cx="7649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+</a:t>
            </a:r>
            <a:r>
              <a:rPr kumimoji="1" lang="en-US" altLang="ja-JP" sz="2400" dirty="0" smtClean="0">
                <a:latin typeface="Symbol" pitchFamily="18" charset="2"/>
              </a:rPr>
              <a:t>D</a:t>
            </a:r>
            <a:r>
              <a:rPr kumimoji="1" lang="en-US" altLang="ja-JP" sz="2400" baseline="30000" dirty="0" smtClean="0">
                <a:latin typeface="Symbol" pitchFamily="18" charset="2"/>
              </a:rPr>
              <a:t>0</a:t>
            </a:r>
          </a:p>
          <a:p>
            <a:r>
              <a:rPr lang="en-US" altLang="ja-JP" sz="2400" dirty="0" err="1" smtClean="0">
                <a:latin typeface="Symbol" pitchFamily="18" charset="2"/>
              </a:rPr>
              <a:t>p</a:t>
            </a:r>
            <a:r>
              <a:rPr lang="en-US" altLang="ja-JP" sz="2400" baseline="30000" dirty="0" err="1" smtClean="0">
                <a:latin typeface="Symbol" pitchFamily="18" charset="2"/>
              </a:rPr>
              <a:t>+</a:t>
            </a:r>
            <a:r>
              <a:rPr lang="en-US" altLang="ja-JP" sz="2400" dirty="0" err="1" smtClean="0">
                <a:latin typeface="Symbol" pitchFamily="18" charset="2"/>
              </a:rPr>
              <a:t>D</a:t>
            </a:r>
            <a:r>
              <a:rPr lang="en-US" altLang="ja-JP" sz="2400" baseline="30000" dirty="0" smtClean="0">
                <a:latin typeface="Symbol" pitchFamily="18" charset="2"/>
              </a:rPr>
              <a:t>-</a:t>
            </a:r>
            <a:endParaRPr kumimoji="1" lang="ja-JP" altLang="en-US" sz="2400" baseline="30000" dirty="0">
              <a:latin typeface="Symbol" pitchFamily="18" charset="2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255440" y="2542964"/>
            <a:ext cx="8771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kumimoji="1" lang="en-US" altLang="ja-JP" sz="2400" baseline="30000" dirty="0" smtClean="0">
                <a:latin typeface="Symbol" pitchFamily="18" charset="2"/>
              </a:rPr>
              <a:t>-</a:t>
            </a:r>
            <a:r>
              <a:rPr kumimoji="1"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>
                <a:latin typeface="Symbol" pitchFamily="18" charset="2"/>
              </a:rPr>
              <a:t>++</a:t>
            </a:r>
            <a:endParaRPr kumimoji="1" lang="en-US" altLang="ja-JP" sz="2400" baseline="30000" dirty="0" smtClean="0">
              <a:latin typeface="Symbol" pitchFamily="18" charset="2"/>
            </a:endParaRPr>
          </a:p>
          <a:p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>
                <a:latin typeface="Symbol" pitchFamily="18" charset="2"/>
              </a:rPr>
              <a:t>-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>
                <a:latin typeface="Symbol" pitchFamily="18" charset="2"/>
              </a:rPr>
              <a:t>+</a:t>
            </a:r>
            <a:endParaRPr kumimoji="1" lang="ja-JP" altLang="en-US" sz="2400" baseline="30000" dirty="0">
              <a:latin typeface="Symbol" pitchFamily="18" charset="2"/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1183432" y="2975012"/>
            <a:ext cx="86409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5292080" y="2694406"/>
            <a:ext cx="79208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95400" y="3263044"/>
            <a:ext cx="659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New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076056" y="2982438"/>
            <a:ext cx="659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New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 5" descr="uudd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484784"/>
            <a:ext cx="5760640" cy="5168672"/>
          </a:xfrm>
        </p:spPr>
      </p:pic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39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763814" y="3861048"/>
            <a:ext cx="13801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Same </a:t>
            </a:r>
          </a:p>
          <a:p>
            <a:r>
              <a:rPr kumimoji="1" lang="en-US" altLang="ja-JP" sz="2000" b="1" dirty="0" smtClean="0"/>
              <a:t>acceptance</a:t>
            </a:r>
            <a:endParaRPr kumimoji="1" lang="ja-JP" altLang="en-US" sz="20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1628800"/>
            <a:ext cx="3281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Simultaneous measurements</a:t>
            </a:r>
            <a:endParaRPr kumimoji="1" lang="ja-JP" altLang="en-US" sz="20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11560" y="3933056"/>
            <a:ext cx="2380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Same </a:t>
            </a:r>
            <a:r>
              <a:rPr lang="en-US" altLang="ja-JP" sz="2000" b="1" dirty="0" smtClean="0"/>
              <a:t>neutron</a:t>
            </a:r>
            <a:r>
              <a:rPr kumimoji="1" lang="en-US" altLang="ja-JP" sz="2000" b="1" dirty="0" smtClean="0"/>
              <a:t> target</a:t>
            </a:r>
            <a:endParaRPr kumimoji="1" lang="ja-JP" altLang="en-US" sz="2000" b="1" dirty="0"/>
          </a:p>
        </p:txBody>
      </p:sp>
      <p:cxnSp>
        <p:nvCxnSpPr>
          <p:cNvPr id="10" name="直線矢印コネクタ 9"/>
          <p:cNvCxnSpPr/>
          <p:nvPr/>
        </p:nvCxnSpPr>
        <p:spPr>
          <a:xfrm flipV="1">
            <a:off x="2195736" y="3356992"/>
            <a:ext cx="43204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/>
          <p:nvPr/>
        </p:nvCxnSpPr>
        <p:spPr>
          <a:xfrm>
            <a:off x="2195736" y="4293096"/>
            <a:ext cx="36004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>
            <a:off x="395536" y="2276872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flipH="1">
            <a:off x="7164288" y="4221088"/>
            <a:ext cx="541110" cy="6541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 flipH="1" flipV="1">
            <a:off x="7164288" y="3573016"/>
            <a:ext cx="541110" cy="6419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6588224" y="3140968"/>
            <a:ext cx="7008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>
                <a:latin typeface="Symbol" pitchFamily="18" charset="2"/>
              </a:rPr>
              <a:t>p</a:t>
            </a:r>
            <a:r>
              <a:rPr kumimoji="1" lang="en-US" altLang="ja-JP" sz="4400" baseline="30000" dirty="0" smtClean="0">
                <a:latin typeface="Symbol" pitchFamily="18" charset="2"/>
              </a:rPr>
              <a:t>-</a:t>
            </a:r>
            <a:endParaRPr kumimoji="1" lang="ja-JP" altLang="en-US" sz="4400" baseline="30000" dirty="0">
              <a:latin typeface="Symbol" pitchFamily="18" charset="2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588224" y="4221088"/>
            <a:ext cx="7008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>
                <a:latin typeface="Symbol" pitchFamily="18" charset="2"/>
              </a:rPr>
              <a:t>p</a:t>
            </a:r>
            <a:r>
              <a:rPr kumimoji="1" lang="en-US" altLang="ja-JP" sz="4400" baseline="30000" dirty="0" smtClean="0">
                <a:latin typeface="Symbol" pitchFamily="18" charset="2"/>
              </a:rPr>
              <a:t>+</a:t>
            </a:r>
            <a:endParaRPr kumimoji="1" lang="ja-JP" altLang="en-US" sz="4400" baseline="30000" dirty="0">
              <a:latin typeface="Symbol" pitchFamily="18" charset="2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23528" y="2060848"/>
            <a:ext cx="4171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>
                <a:latin typeface="Symbol" pitchFamily="18" charset="2"/>
              </a:rPr>
              <a:t>g</a:t>
            </a:r>
            <a:endParaRPr kumimoji="1" lang="ja-JP" altLang="en-US" sz="4400" dirty="0">
              <a:latin typeface="Symbol" pitchFamily="18" charset="2"/>
            </a:endParaRPr>
          </a:p>
        </p:txBody>
      </p:sp>
      <p:cxnSp>
        <p:nvCxnSpPr>
          <p:cNvPr id="18" name="直線矢印コネクタ 17"/>
          <p:cNvCxnSpPr/>
          <p:nvPr/>
        </p:nvCxnSpPr>
        <p:spPr>
          <a:xfrm>
            <a:off x="395536" y="522920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323528" y="5013176"/>
            <a:ext cx="4171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>
                <a:latin typeface="Symbol" pitchFamily="18" charset="2"/>
              </a:rPr>
              <a:t>g</a:t>
            </a:r>
            <a:endParaRPr kumimoji="1" lang="ja-JP" altLang="en-US" sz="4400" dirty="0">
              <a:latin typeface="Symbol" pitchFamily="18" charset="2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915816" y="285293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915816" y="429309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220072" y="1556792"/>
            <a:ext cx="787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dirty="0" smtClean="0">
                <a:latin typeface="Symbol" pitchFamily="18" charset="2"/>
              </a:rPr>
              <a:t>D</a:t>
            </a:r>
            <a:r>
              <a:rPr kumimoji="1" lang="en-US" altLang="ja-JP" sz="4800" baseline="30000" dirty="0" smtClean="0">
                <a:latin typeface="Symbol" pitchFamily="18" charset="2"/>
              </a:rPr>
              <a:t>+</a:t>
            </a:r>
            <a:endParaRPr kumimoji="1" lang="ja-JP" altLang="en-US" sz="4800" baseline="30000" dirty="0">
              <a:latin typeface="Symbol" pitchFamily="18" charset="2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148064" y="5733256"/>
            <a:ext cx="787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dirty="0" smtClean="0">
                <a:latin typeface="Symbol" pitchFamily="18" charset="2"/>
              </a:rPr>
              <a:t>D</a:t>
            </a:r>
            <a:r>
              <a:rPr lang="en-US" altLang="ja-JP" sz="4800" baseline="30000" dirty="0" smtClean="0">
                <a:latin typeface="Symbol" pitchFamily="18" charset="2"/>
              </a:rPr>
              <a:t>-</a:t>
            </a:r>
            <a:endParaRPr kumimoji="1" lang="ja-JP" altLang="en-US" sz="4800" baseline="30000" dirty="0">
              <a:latin typeface="Symbol" pitchFamily="18" charset="2"/>
            </a:endParaRPr>
          </a:p>
        </p:txBody>
      </p:sp>
      <p:sp>
        <p:nvSpPr>
          <p:cNvPr id="24" name="タイトル 1"/>
          <p:cNvSpPr txBox="1">
            <a:spLocks/>
          </p:cNvSpPr>
          <p:nvPr/>
        </p:nvSpPr>
        <p:spPr>
          <a:xfrm>
            <a:off x="539552" y="0"/>
            <a:ext cx="8229600" cy="1124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1" lang="en-US" altLang="ja-JP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ūu</a:t>
            </a:r>
            <a:r>
              <a:rPr kumimoji="1" lang="en-US" altLang="ja-JP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1" lang="en-US" altLang="ja-JP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and</a:t>
            </a:r>
            <a:r>
              <a:rPr kumimoji="1" lang="en-US" altLang="ja-JP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1" lang="en-US" altLang="ja-JP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d̄d</a:t>
            </a:r>
            <a:r>
              <a:rPr kumimoji="1" lang="en-US" altLang="ja-JP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1" lang="en-US" altLang="ja-JP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productions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by using neutron target</a:t>
            </a:r>
            <a:r>
              <a:rPr kumimoji="1" lang="en-US" altLang="ja-JP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1" lang="ja-JP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b="1" dirty="0" smtClean="0"/>
              <a:t>Polarized HD target</a:t>
            </a:r>
            <a:endParaRPr kumimoji="1" lang="ja-JP" altLang="en-US" sz="3200" b="1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40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Refrigerators used for polarized HD target</a:t>
            </a:r>
            <a:endParaRPr kumimoji="1" lang="ja-JP" altLang="en-US" sz="3200" b="1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540000">
            <a:off x="42499" y="197785"/>
            <a:ext cx="1090636" cy="487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IMG224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91680" y="620688"/>
            <a:ext cx="2374677" cy="3888209"/>
          </a:xfrm>
          <a:noFill/>
        </p:spPr>
      </p:pic>
      <p:pic>
        <p:nvPicPr>
          <p:cNvPr id="6" name="Picture 3" descr="CIMG23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052736"/>
            <a:ext cx="3347864" cy="2511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IB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211487"/>
            <a:ext cx="3528392" cy="26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rcnp.osaka-u.ac.jp/%7Ekohri/hd/newtc2/images/P10100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4265711"/>
            <a:ext cx="3456384" cy="2592289"/>
          </a:xfrm>
          <a:prstGeom prst="rect">
            <a:avLst/>
          </a:prstGeom>
          <a:noFill/>
        </p:spPr>
      </p:pic>
      <p:cxnSp>
        <p:nvCxnSpPr>
          <p:cNvPr id="9" name="直線矢印コネクタ 8"/>
          <p:cNvCxnSpPr/>
          <p:nvPr/>
        </p:nvCxnSpPr>
        <p:spPr>
          <a:xfrm>
            <a:off x="971600" y="2276872"/>
            <a:ext cx="50405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/>
          <p:nvPr/>
        </p:nvCxnSpPr>
        <p:spPr>
          <a:xfrm>
            <a:off x="4427984" y="2276872"/>
            <a:ext cx="79208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rot="5400000">
            <a:off x="7128284" y="3897052"/>
            <a:ext cx="50405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flipH="1">
            <a:off x="4572000" y="5589240"/>
            <a:ext cx="50405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7956376" y="3933056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SPring-8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0" y="6488668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SPring-8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067944" y="692696"/>
            <a:ext cx="69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RCNP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83568" y="1196752"/>
            <a:ext cx="69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RCNP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444208" y="692696"/>
            <a:ext cx="1872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RCNP  -&gt;  SPring-8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067944" y="3212976"/>
            <a:ext cx="15320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We obtained</a:t>
            </a:r>
          </a:p>
          <a:p>
            <a:r>
              <a:rPr lang="en-US" altLang="ja-JP" dirty="0" smtClean="0"/>
              <a:t>    from </a:t>
            </a:r>
          </a:p>
          <a:p>
            <a:r>
              <a:rPr kumimoji="1" lang="en-US" altLang="ja-JP" dirty="0" smtClean="0"/>
              <a:t>ORSAY GRAAL </a:t>
            </a:r>
            <a:endParaRPr kumimoji="1" lang="ja-JP" altLang="en-US" dirty="0"/>
          </a:p>
        </p:txBody>
      </p:sp>
      <p:cxnSp>
        <p:nvCxnSpPr>
          <p:cNvPr id="23" name="直線矢印コネクタ 22"/>
          <p:cNvCxnSpPr/>
          <p:nvPr/>
        </p:nvCxnSpPr>
        <p:spPr>
          <a:xfrm flipH="1" flipV="1">
            <a:off x="4067944" y="2924944"/>
            <a:ext cx="720080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 flipV="1">
            <a:off x="4716016" y="2708920"/>
            <a:ext cx="1080120" cy="576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スライド番号プレースホル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41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コンテンツ プレースホルダ 14" descr="nm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060848"/>
            <a:ext cx="8229600" cy="2697539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Polarization degree of proton in HD</a:t>
            </a:r>
            <a:endParaRPr kumimoji="1" lang="ja-JP" altLang="en-US" sz="32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13239" y="5013176"/>
            <a:ext cx="78582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Aging HD          1            2           3            4             5             6</a:t>
            </a:r>
          </a:p>
          <a:p>
            <a:r>
              <a:rPr lang="en-US" altLang="ja-JP" sz="2800" dirty="0" smtClean="0"/>
              <a:t>  </a:t>
            </a:r>
            <a:r>
              <a:rPr lang="en-US" altLang="ja-JP" sz="2400" dirty="0" smtClean="0"/>
              <a:t>Year</a:t>
            </a:r>
            <a:r>
              <a:rPr lang="en-US" altLang="ja-JP" sz="2000" dirty="0" smtClean="0"/>
              <a:t>                 2008        2011       2012         2013         2014        2015</a:t>
            </a:r>
            <a:endParaRPr kumimoji="1" lang="en-US" altLang="ja-JP" sz="2000" dirty="0" smtClean="0"/>
          </a:p>
          <a:p>
            <a:r>
              <a:rPr lang="en-US" altLang="ja-JP" sz="2400" dirty="0" smtClean="0"/>
              <a:t>P</a:t>
            </a:r>
            <a:r>
              <a:rPr lang="en-US" altLang="ja-JP" sz="2400" baseline="-25000" dirty="0" smtClean="0"/>
              <a:t>H</a:t>
            </a:r>
            <a:r>
              <a:rPr lang="en-US" altLang="ja-JP" sz="2400" dirty="0" smtClean="0"/>
              <a:t> (%)             40%         --         30%       18%       42%      44+-1%</a:t>
            </a:r>
            <a:r>
              <a:rPr lang="en-US" altLang="ja-JP" sz="2800" dirty="0" smtClean="0"/>
              <a:t> </a:t>
            </a:r>
            <a:endParaRPr kumimoji="1" lang="ja-JP" altLang="en-US" sz="2800" dirty="0"/>
          </a:p>
        </p:txBody>
      </p:sp>
      <p:sp>
        <p:nvSpPr>
          <p:cNvPr id="6" name="正方形/長方形 5"/>
          <p:cNvSpPr/>
          <p:nvPr/>
        </p:nvSpPr>
        <p:spPr>
          <a:xfrm>
            <a:off x="467544" y="5013176"/>
            <a:ext cx="8280920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3923928" y="3068960"/>
            <a:ext cx="93610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323528" y="1412776"/>
            <a:ext cx="3811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NMR</a:t>
            </a:r>
          </a:p>
          <a:p>
            <a:r>
              <a:rPr kumimoji="1" lang="en-US" altLang="ja-JP" dirty="0" smtClean="0"/>
              <a:t>Calibration data at T=4.2 K, B=0.9 Tesla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707904" y="3212976"/>
            <a:ext cx="13758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Polarization</a:t>
            </a:r>
          </a:p>
          <a:p>
            <a:r>
              <a:rPr lang="en-US" altLang="ja-JP" dirty="0" smtClean="0"/>
              <a:t> is grown up</a:t>
            </a:r>
          </a:p>
          <a:p>
            <a:r>
              <a:rPr lang="en-US" altLang="ja-JP" dirty="0" smtClean="0"/>
              <a:t>        by</a:t>
            </a:r>
          </a:p>
          <a:p>
            <a:r>
              <a:rPr kumimoji="1" lang="en-US" altLang="ja-JP" dirty="0" smtClean="0"/>
              <a:t>~2000 times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436096" y="1412776"/>
            <a:ext cx="281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NMR </a:t>
            </a:r>
          </a:p>
          <a:p>
            <a:r>
              <a:rPr lang="en-US" altLang="ja-JP" dirty="0" smtClean="0"/>
              <a:t>After aging HD for 3 months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483768" y="2708920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H</a:t>
            </a:r>
            <a:endParaRPr kumimoji="1" lang="ja-JP" altLang="en-US" sz="20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236296" y="2708920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H</a:t>
            </a:r>
            <a:endParaRPr kumimoji="1" lang="ja-JP" altLang="en-US" sz="20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331640" y="908720"/>
            <a:ext cx="6460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We carried out the 6th aging of HD in the beginning of 2015 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7092280" y="5877272"/>
            <a:ext cx="1008112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スライド番号プレースホル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42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コンテンツ プレースホルダ 10" descr="relaxa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1412776"/>
            <a:ext cx="3528391" cy="3540706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 fontScale="90000"/>
          </a:bodyPr>
          <a:lstStyle/>
          <a:p>
            <a:r>
              <a:rPr kumimoji="1" lang="en-US" altLang="ja-JP" sz="3200" b="1" dirty="0" smtClean="0"/>
              <a:t>Relaxation time of H polarization in the SPring-8 experimental condition</a:t>
            </a:r>
            <a:endParaRPr kumimoji="1" lang="ja-JP" altLang="en-US" sz="32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980728"/>
            <a:ext cx="3067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Polarization degree (%)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716016" y="4869160"/>
            <a:ext cx="12859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Time (day)</a:t>
            </a:r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76627" y="5229200"/>
            <a:ext cx="8487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Aging HD           1           2            3             4             5              6</a:t>
            </a:r>
          </a:p>
          <a:p>
            <a:r>
              <a:rPr lang="en-US" altLang="ja-JP" sz="2400" dirty="0" smtClean="0"/>
              <a:t>  Year </a:t>
            </a:r>
            <a:r>
              <a:rPr lang="en-US" altLang="ja-JP" sz="2000" dirty="0" smtClean="0"/>
              <a:t>                2008       2011         2012         2013          2014          2015</a:t>
            </a:r>
            <a:endParaRPr kumimoji="1" lang="en-US" altLang="ja-JP" sz="2000" dirty="0" smtClean="0"/>
          </a:p>
          <a:p>
            <a:r>
              <a:rPr lang="en-US" altLang="ja-JP" sz="2400" dirty="0" smtClean="0"/>
              <a:t>T</a:t>
            </a:r>
            <a:r>
              <a:rPr lang="en-US" altLang="ja-JP" sz="2400" baseline="-25000" dirty="0" smtClean="0"/>
              <a:t>H</a:t>
            </a:r>
            <a:r>
              <a:rPr lang="en-US" altLang="ja-JP" sz="2400" dirty="0" smtClean="0"/>
              <a:t> (days)         100        --            70           60           ---        239+-66 </a:t>
            </a:r>
            <a:endParaRPr kumimoji="1" lang="ja-JP" altLang="en-US" sz="2400" dirty="0"/>
          </a:p>
        </p:txBody>
      </p:sp>
      <p:sp>
        <p:nvSpPr>
          <p:cNvPr id="8" name="正方形/長方形 7"/>
          <p:cNvSpPr/>
          <p:nvPr/>
        </p:nvSpPr>
        <p:spPr>
          <a:xfrm>
            <a:off x="467544" y="5229200"/>
            <a:ext cx="8496944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347864" y="2852936"/>
            <a:ext cx="1348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T=0.3 K</a:t>
            </a:r>
          </a:p>
          <a:p>
            <a:r>
              <a:rPr lang="en-US" altLang="ja-JP" sz="2000" dirty="0" smtClean="0"/>
              <a:t>B=0.9 Tesla</a:t>
            </a:r>
            <a:endParaRPr kumimoji="1" lang="ja-JP" altLang="en-US" sz="20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283968" y="1916832"/>
            <a:ext cx="19825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T</a:t>
            </a:r>
            <a:r>
              <a:rPr kumimoji="1" lang="en-US" altLang="ja-JP" sz="2000" baseline="-25000" dirty="0" smtClean="0"/>
              <a:t>H</a:t>
            </a:r>
            <a:r>
              <a:rPr kumimoji="1" lang="en-US" altLang="ja-JP" sz="2000" dirty="0" smtClean="0"/>
              <a:t>=239 +-66 days</a:t>
            </a:r>
            <a:endParaRPr kumimoji="1" lang="ja-JP" altLang="en-US" sz="2000" dirty="0"/>
          </a:p>
        </p:txBody>
      </p:sp>
      <p:sp>
        <p:nvSpPr>
          <p:cNvPr id="12" name="正方形/長方形 11"/>
          <p:cNvSpPr/>
          <p:nvPr/>
        </p:nvSpPr>
        <p:spPr>
          <a:xfrm>
            <a:off x="7164288" y="6021288"/>
            <a:ext cx="122413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292080" y="1196752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In 2015</a:t>
            </a:r>
            <a:endParaRPr kumimoji="1" lang="ja-JP" altLang="en-US" dirty="0"/>
          </a:p>
        </p:txBody>
      </p:sp>
      <p:sp>
        <p:nvSpPr>
          <p:cNvPr id="14" name="スライド番号プレースホル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43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b="1" dirty="0" smtClean="0"/>
              <a:t>LEPS2 </a:t>
            </a:r>
            <a:r>
              <a:rPr kumimoji="1" lang="en-US" altLang="ja-JP" sz="3200" b="1" dirty="0" err="1" smtClean="0"/>
              <a:t>beamline</a:t>
            </a:r>
            <a:endParaRPr kumimoji="1" lang="ja-JP" altLang="en-US" sz="3200" b="1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44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SPring-8 </a:t>
            </a:r>
            <a:r>
              <a:rPr kumimoji="1" lang="en-US" altLang="ja-JP" sz="3200" b="1" dirty="0" err="1" smtClean="0"/>
              <a:t>beamline</a:t>
            </a:r>
            <a:r>
              <a:rPr kumimoji="1" lang="en-US" altLang="ja-JP" sz="3200" b="1" dirty="0" smtClean="0"/>
              <a:t> map</a:t>
            </a:r>
            <a:endParaRPr kumimoji="1" lang="ja-JP" altLang="en-US" sz="3200" b="1" dirty="0"/>
          </a:p>
        </p:txBody>
      </p:sp>
      <p:pic>
        <p:nvPicPr>
          <p:cNvPr id="6" name="コンテンツ プレースホルダ 5" descr="beamline-ma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09582" y="836712"/>
            <a:ext cx="8234418" cy="5805265"/>
          </a:xfrm>
        </p:spPr>
      </p:pic>
      <p:sp>
        <p:nvSpPr>
          <p:cNvPr id="4" name="正方形/長方形 3"/>
          <p:cNvSpPr/>
          <p:nvPr/>
        </p:nvSpPr>
        <p:spPr>
          <a:xfrm>
            <a:off x="683568" y="2492896"/>
            <a:ext cx="2448272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060848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</a:rPr>
              <a:t>LEPS2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45</a:t>
            </a:fld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683568" y="3429000"/>
            <a:ext cx="2448272" cy="2880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0" y="3143248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LEPS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8501063" cy="1143000"/>
          </a:xfrm>
        </p:spPr>
        <p:txBody>
          <a:bodyPr/>
          <a:lstStyle/>
          <a:p>
            <a:r>
              <a:rPr lang="en-US" altLang="ja-JP" sz="3200" b="1" dirty="0" smtClean="0"/>
              <a:t>LEPS</a:t>
            </a:r>
            <a:r>
              <a:rPr lang="en-US" altLang="ja-JP" sz="2800" b="1" dirty="0" smtClean="0"/>
              <a:t>2</a:t>
            </a:r>
            <a:r>
              <a:rPr lang="en-US" altLang="ja-JP" sz="3200" b="1" dirty="0" smtClean="0"/>
              <a:t> experiment hutch was constructed in </a:t>
            </a:r>
            <a:r>
              <a:rPr lang="en-US" altLang="ja-JP" sz="2800" b="1" dirty="0" smtClean="0"/>
              <a:t>2011</a:t>
            </a:r>
            <a:endParaRPr lang="ja-JP" altLang="en-US" sz="2800" b="1" dirty="0" smtClean="0"/>
          </a:p>
        </p:txBody>
      </p:sp>
      <p:pic>
        <p:nvPicPr>
          <p:cNvPr id="41987" name="コンテンツ プレースホルダ 3" descr="LEPS2-Positio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3071813"/>
            <a:ext cx="4376738" cy="3286125"/>
          </a:xfrm>
        </p:spPr>
      </p:pic>
      <p:pic>
        <p:nvPicPr>
          <p:cNvPr id="41988" name="図 7" descr="CIMG330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0" y="3071813"/>
            <a:ext cx="43815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テキスト ボックス 8"/>
          <p:cNvSpPr txBox="1">
            <a:spLocks noChangeArrowheads="1"/>
          </p:cNvSpPr>
          <p:nvPr/>
        </p:nvSpPr>
        <p:spPr bwMode="auto">
          <a:xfrm>
            <a:off x="5929313" y="6396038"/>
            <a:ext cx="1890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ja-JP" sz="2400" dirty="0">
                <a:latin typeface="+mn-lt"/>
                <a:ea typeface="ＭＳ Ｐゴシック" pitchFamily="50" charset="-128"/>
              </a:rPr>
              <a:t>August 2011</a:t>
            </a:r>
            <a:endParaRPr lang="ja-JP" altLang="en-US" sz="2400" dirty="0">
              <a:latin typeface="+mn-lt"/>
              <a:ea typeface="ＭＳ Ｐゴシック" pitchFamily="50" charset="-128"/>
            </a:endParaRPr>
          </a:p>
        </p:txBody>
      </p:sp>
      <p:sp>
        <p:nvSpPr>
          <p:cNvPr id="55303" name="テキスト ボックス 9"/>
          <p:cNvSpPr txBox="1">
            <a:spLocks noChangeArrowheads="1"/>
          </p:cNvSpPr>
          <p:nvPr/>
        </p:nvSpPr>
        <p:spPr bwMode="auto">
          <a:xfrm>
            <a:off x="1571625" y="6396038"/>
            <a:ext cx="8715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ja-JP" sz="2400" dirty="0">
                <a:latin typeface="+mn-lt"/>
                <a:ea typeface="ＭＳ Ｐゴシック" pitchFamily="50" charset="-128"/>
              </a:rPr>
              <a:t>2010</a:t>
            </a:r>
            <a:endParaRPr lang="ja-JP" altLang="en-US" sz="2400" dirty="0">
              <a:latin typeface="+mn-lt"/>
              <a:ea typeface="ＭＳ Ｐゴシック" pitchFamily="50" charset="-128"/>
            </a:endParaRPr>
          </a:p>
        </p:txBody>
      </p:sp>
      <p:cxnSp>
        <p:nvCxnSpPr>
          <p:cNvPr id="41991" name="直線矢印コネクタ 11"/>
          <p:cNvCxnSpPr>
            <a:cxnSpLocks noChangeShapeType="1"/>
          </p:cNvCxnSpPr>
          <p:nvPr/>
        </p:nvCxnSpPr>
        <p:spPr bwMode="auto">
          <a:xfrm rot="5400000">
            <a:off x="6465094" y="3036094"/>
            <a:ext cx="107315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5305" name="テキスト ボックス 12"/>
          <p:cNvSpPr txBox="1">
            <a:spLocks noChangeArrowheads="1"/>
          </p:cNvSpPr>
          <p:nvPr/>
        </p:nvSpPr>
        <p:spPr bwMode="auto">
          <a:xfrm>
            <a:off x="5220072" y="1988840"/>
            <a:ext cx="32863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ja-JP" sz="2400" dirty="0">
                <a:latin typeface="+mn-lt"/>
                <a:ea typeface="ＭＳ Ｐゴシック" pitchFamily="50" charset="-128"/>
              </a:rPr>
              <a:t>LEPS2 experiment </a:t>
            </a:r>
            <a:r>
              <a:rPr lang="en-US" altLang="ja-JP" sz="2400" dirty="0" smtClean="0">
                <a:latin typeface="+mn-lt"/>
                <a:ea typeface="ＭＳ Ｐゴシック" pitchFamily="50" charset="-128"/>
              </a:rPr>
              <a:t>hutch</a:t>
            </a:r>
            <a:endParaRPr lang="ja-JP" altLang="en-US" sz="2400" dirty="0">
              <a:latin typeface="+mn-lt"/>
              <a:ea typeface="ＭＳ Ｐゴシック" pitchFamily="50" charset="-128"/>
            </a:endParaRPr>
          </a:p>
        </p:txBody>
      </p:sp>
      <p:cxnSp>
        <p:nvCxnSpPr>
          <p:cNvPr id="41993" name="直線矢印コネクタ 13"/>
          <p:cNvCxnSpPr>
            <a:cxnSpLocks noChangeShapeType="1"/>
          </p:cNvCxnSpPr>
          <p:nvPr/>
        </p:nvCxnSpPr>
        <p:spPr bwMode="auto">
          <a:xfrm rot="5400000">
            <a:off x="2020788" y="2955876"/>
            <a:ext cx="1071563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5307" name="テキスト ボックス 14"/>
          <p:cNvSpPr txBox="1">
            <a:spLocks noChangeArrowheads="1"/>
          </p:cNvSpPr>
          <p:nvPr/>
        </p:nvSpPr>
        <p:spPr bwMode="auto">
          <a:xfrm>
            <a:off x="539552" y="1772816"/>
            <a:ext cx="3933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ja-JP" sz="2400" dirty="0">
                <a:latin typeface="+mn-lt"/>
                <a:ea typeface="ＭＳ Ｐゴシック" pitchFamily="50" charset="-128"/>
              </a:rPr>
              <a:t>Experiment hall of SPring-8</a:t>
            </a:r>
            <a:endParaRPr lang="ja-JP" altLang="en-US" sz="2400" dirty="0">
              <a:latin typeface="+mn-lt"/>
              <a:ea typeface="ＭＳ Ｐゴシック" pitchFamily="50" charset="-128"/>
            </a:endParaRPr>
          </a:p>
        </p:txBody>
      </p:sp>
      <p:sp>
        <p:nvSpPr>
          <p:cNvPr id="11" name="スライド番号プレースホル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46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0987"/>
          </a:xfrm>
        </p:spPr>
        <p:txBody>
          <a:bodyPr>
            <a:normAutofit fontScale="90000"/>
          </a:bodyPr>
          <a:lstStyle/>
          <a:p>
            <a:r>
              <a:rPr kumimoji="1" lang="en-US" altLang="ja-JP" sz="3600" b="1" dirty="0" smtClean="0">
                <a:solidFill>
                  <a:schemeClr val="tx1"/>
                </a:solidFill>
              </a:rPr>
              <a:t>LEPS2 solenoi</a:t>
            </a:r>
            <a:r>
              <a:rPr lang="en-US" altLang="ja-JP" sz="3600" b="1" dirty="0" smtClean="0">
                <a:solidFill>
                  <a:schemeClr val="tx1"/>
                </a:solidFill>
              </a:rPr>
              <a:t>d </a:t>
            </a:r>
            <a:r>
              <a:rPr kumimoji="1" lang="en-US" altLang="ja-JP" sz="3600" b="1" dirty="0" smtClean="0">
                <a:solidFill>
                  <a:schemeClr val="tx1"/>
                </a:solidFill>
              </a:rPr>
              <a:t>spectrometer system</a:t>
            </a:r>
            <a:r>
              <a:rPr kumimoji="1" lang="en-US" altLang="ja-JP" sz="3200" b="1" dirty="0" smtClean="0">
                <a:solidFill>
                  <a:schemeClr val="tx1"/>
                </a:solidFill>
              </a:rPr>
              <a:t/>
            </a:r>
            <a:br>
              <a:rPr kumimoji="1" lang="en-US" altLang="ja-JP" sz="3200" b="1" dirty="0" smtClean="0">
                <a:solidFill>
                  <a:schemeClr val="tx1"/>
                </a:solidFill>
              </a:rPr>
            </a:br>
            <a:r>
              <a:rPr lang="en-US" altLang="ja-JP" sz="2700" b="1" dirty="0" smtClean="0"/>
              <a:t>We will start commissioning runs in this year</a:t>
            </a:r>
            <a:endParaRPr kumimoji="1" lang="ja-JP" altLang="en-US" sz="2700" b="1" dirty="0">
              <a:solidFill>
                <a:schemeClr val="tx1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122" y="1405745"/>
            <a:ext cx="4521200" cy="5452255"/>
          </a:xfrm>
          <a:prstGeom prst="rect">
            <a:avLst/>
          </a:prstGeom>
        </p:spPr>
      </p:pic>
      <p:grpSp>
        <p:nvGrpSpPr>
          <p:cNvPr id="3" name="図形グループ 9"/>
          <p:cNvGrpSpPr/>
          <p:nvPr/>
        </p:nvGrpSpPr>
        <p:grpSpPr>
          <a:xfrm>
            <a:off x="2244319" y="1154614"/>
            <a:ext cx="1790700" cy="468681"/>
            <a:chOff x="5651500" y="1076052"/>
            <a:chExt cx="1728788" cy="369332"/>
          </a:xfrm>
        </p:grpSpPr>
        <p:sp>
          <p:nvSpPr>
            <p:cNvPr id="6" name="Line 69"/>
            <p:cNvSpPr>
              <a:spLocks noChangeShapeType="1"/>
            </p:cNvSpPr>
            <p:nvPr/>
          </p:nvSpPr>
          <p:spPr bwMode="auto">
            <a:xfrm flipV="1">
              <a:off x="5651500" y="1196975"/>
              <a:ext cx="1728788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Text Box 58"/>
            <p:cNvSpPr txBox="1">
              <a:spLocks noChangeArrowheads="1"/>
            </p:cNvSpPr>
            <p:nvPr/>
          </p:nvSpPr>
          <p:spPr bwMode="auto">
            <a:xfrm>
              <a:off x="6084888" y="1076052"/>
              <a:ext cx="825880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dirty="0">
                  <a:solidFill>
                    <a:srgbClr val="FF0000"/>
                  </a:solidFill>
                  <a:latin typeface="Times New Roman"/>
                  <a:cs typeface="Times New Roman"/>
                </a:rPr>
                <a:t>2.22 </a:t>
              </a:r>
              <a:r>
                <a:rPr lang="en-US" altLang="ja-JP" dirty="0" err="1">
                  <a:solidFill>
                    <a:srgbClr val="FF0000"/>
                  </a:solidFill>
                  <a:latin typeface="Times New Roman"/>
                  <a:cs typeface="Times New Roman"/>
                </a:rPr>
                <a:t>m</a:t>
              </a:r>
              <a:endParaRPr lang="en-US" altLang="ja-JP" dirty="0">
                <a:solidFill>
                  <a:srgbClr val="FF0000"/>
                </a:solidFill>
                <a:latin typeface="Times New Roman"/>
                <a:cs typeface="Times New Roman"/>
              </a:endParaRPr>
            </a:p>
          </p:txBody>
        </p:sp>
      </p:grpSp>
      <p:cxnSp>
        <p:nvCxnSpPr>
          <p:cNvPr id="8" name="直線矢印コネクタ 7"/>
          <p:cNvCxnSpPr/>
          <p:nvPr/>
        </p:nvCxnSpPr>
        <p:spPr bwMode="auto">
          <a:xfrm flipV="1">
            <a:off x="517119" y="4464180"/>
            <a:ext cx="2006600" cy="431800"/>
          </a:xfrm>
          <a:prstGeom prst="straightConnector1">
            <a:avLst/>
          </a:prstGeom>
          <a:solidFill>
            <a:srgbClr val="CCFFFF"/>
          </a:solidFill>
          <a:ln w="508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テキスト ボックス 8"/>
          <p:cNvSpPr txBox="1"/>
          <p:nvPr/>
        </p:nvSpPr>
        <p:spPr>
          <a:xfrm>
            <a:off x="275819" y="4603880"/>
            <a:ext cx="311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 smtClean="0">
                <a:latin typeface="Symbol"/>
              </a:rPr>
              <a:t>g</a:t>
            </a:r>
            <a:endParaRPr kumimoji="1" lang="ja-JP" altLang="en-US" dirty="0">
              <a:latin typeface="Symbol"/>
            </a:endParaRPr>
          </a:p>
        </p:txBody>
      </p:sp>
      <p:cxnSp>
        <p:nvCxnSpPr>
          <p:cNvPr id="10" name="直線矢印コネクタ 9"/>
          <p:cNvCxnSpPr/>
          <p:nvPr/>
        </p:nvCxnSpPr>
        <p:spPr bwMode="auto">
          <a:xfrm rot="16200000" flipV="1">
            <a:off x="2739619" y="5416680"/>
            <a:ext cx="1066800" cy="25400"/>
          </a:xfrm>
          <a:prstGeom prst="straightConnector1">
            <a:avLst/>
          </a:prstGeom>
          <a:solidFill>
            <a:srgbClr val="CCFFFF"/>
          </a:solidFill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テキスト ボックス 10"/>
          <p:cNvSpPr txBox="1"/>
          <p:nvPr/>
        </p:nvSpPr>
        <p:spPr>
          <a:xfrm>
            <a:off x="2917419" y="5823080"/>
            <a:ext cx="60800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Times New Roman"/>
                <a:cs typeface="Times New Roman"/>
              </a:rPr>
              <a:t>TPC</a:t>
            </a:r>
          </a:p>
        </p:txBody>
      </p:sp>
      <p:cxnSp>
        <p:nvCxnSpPr>
          <p:cNvPr id="12" name="直線矢印コネクタ 11"/>
          <p:cNvCxnSpPr/>
          <p:nvPr/>
        </p:nvCxnSpPr>
        <p:spPr bwMode="auto">
          <a:xfrm rot="16200000" flipV="1">
            <a:off x="3755619" y="5416680"/>
            <a:ext cx="850900" cy="292100"/>
          </a:xfrm>
          <a:prstGeom prst="straightConnector1">
            <a:avLst/>
          </a:prstGeom>
          <a:solidFill>
            <a:srgbClr val="CCFFFF"/>
          </a:solidFill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テキスト ボックス 12"/>
          <p:cNvSpPr txBox="1"/>
          <p:nvPr/>
        </p:nvSpPr>
        <p:spPr>
          <a:xfrm>
            <a:off x="4022319" y="5924680"/>
            <a:ext cx="50532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/>
                <a:cs typeface="Times New Roman"/>
              </a:rPr>
              <a:t>DC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  <p:cxnSp>
        <p:nvCxnSpPr>
          <p:cNvPr id="14" name="直線矢印コネクタ 13"/>
          <p:cNvCxnSpPr>
            <a:stCxn id="13" idx="0"/>
          </p:cNvCxnSpPr>
          <p:nvPr/>
        </p:nvCxnSpPr>
        <p:spPr bwMode="auto">
          <a:xfrm flipH="1" flipV="1">
            <a:off x="4238219" y="5035680"/>
            <a:ext cx="36765" cy="889000"/>
          </a:xfrm>
          <a:prstGeom prst="straightConnector1">
            <a:avLst/>
          </a:prstGeom>
          <a:solidFill>
            <a:srgbClr val="CCFFFF"/>
          </a:solidFill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直線矢印コネクタ 14"/>
          <p:cNvCxnSpPr>
            <a:stCxn id="13" idx="0"/>
          </p:cNvCxnSpPr>
          <p:nvPr/>
        </p:nvCxnSpPr>
        <p:spPr bwMode="auto">
          <a:xfrm flipV="1">
            <a:off x="4274984" y="4998374"/>
            <a:ext cx="179929" cy="926306"/>
          </a:xfrm>
          <a:prstGeom prst="straightConnector1">
            <a:avLst/>
          </a:prstGeom>
          <a:solidFill>
            <a:srgbClr val="CCFFFF"/>
          </a:solidFill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直線矢印コネクタ 15"/>
          <p:cNvCxnSpPr>
            <a:stCxn id="13" idx="0"/>
          </p:cNvCxnSpPr>
          <p:nvPr/>
        </p:nvCxnSpPr>
        <p:spPr bwMode="auto">
          <a:xfrm flipV="1">
            <a:off x="4274984" y="5010280"/>
            <a:ext cx="395035" cy="914400"/>
          </a:xfrm>
          <a:prstGeom prst="straightConnector1">
            <a:avLst/>
          </a:prstGeom>
          <a:solidFill>
            <a:srgbClr val="CCFFFF"/>
          </a:solidFill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テキスト ボックス 16"/>
          <p:cNvSpPr txBox="1"/>
          <p:nvPr/>
        </p:nvSpPr>
        <p:spPr>
          <a:xfrm>
            <a:off x="2612619" y="2140080"/>
            <a:ext cx="103105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 smtClean="0">
                <a:latin typeface="Symbol"/>
              </a:rPr>
              <a:t>g</a:t>
            </a:r>
            <a:r>
              <a:rPr lang="en-US" altLang="ja-JP" dirty="0" smtClean="0">
                <a:latin typeface="Symbol"/>
              </a:rPr>
              <a:t> </a:t>
            </a:r>
            <a:r>
              <a:rPr lang="en-US" altLang="ja-JP" dirty="0" smtClean="0">
                <a:latin typeface="Times New Roman"/>
                <a:cs typeface="Times New Roman"/>
              </a:rPr>
              <a:t>counter 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  <p:cxnSp>
        <p:nvCxnSpPr>
          <p:cNvPr id="18" name="直線矢印コネクタ 17"/>
          <p:cNvCxnSpPr/>
          <p:nvPr/>
        </p:nvCxnSpPr>
        <p:spPr bwMode="auto">
          <a:xfrm rot="16200000" flipH="1">
            <a:off x="2999969" y="2743330"/>
            <a:ext cx="419100" cy="76200"/>
          </a:xfrm>
          <a:prstGeom prst="straightConnector1">
            <a:avLst/>
          </a:prstGeom>
          <a:solidFill>
            <a:srgbClr val="CCFFFF"/>
          </a:solidFill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テキスト ボックス 18"/>
          <p:cNvSpPr txBox="1"/>
          <p:nvPr/>
        </p:nvSpPr>
        <p:spPr>
          <a:xfrm>
            <a:off x="4187419" y="2127380"/>
            <a:ext cx="62097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/>
                <a:cs typeface="Times New Roman"/>
              </a:rPr>
              <a:t>RPC 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  <p:cxnSp>
        <p:nvCxnSpPr>
          <p:cNvPr id="20" name="直線矢印コネクタ 19"/>
          <p:cNvCxnSpPr>
            <a:stCxn id="19" idx="2"/>
          </p:cNvCxnSpPr>
          <p:nvPr/>
        </p:nvCxnSpPr>
        <p:spPr bwMode="auto">
          <a:xfrm flipH="1">
            <a:off x="4454120" y="2496712"/>
            <a:ext cx="43785" cy="773667"/>
          </a:xfrm>
          <a:prstGeom prst="straightConnector1">
            <a:avLst/>
          </a:prstGeom>
          <a:solidFill>
            <a:srgbClr val="CCFFFF"/>
          </a:solidFill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直線矢印コネクタ 20"/>
          <p:cNvCxnSpPr/>
          <p:nvPr/>
        </p:nvCxnSpPr>
        <p:spPr bwMode="auto">
          <a:xfrm rot="5400000">
            <a:off x="4607823" y="3197342"/>
            <a:ext cx="681335" cy="150542"/>
          </a:xfrm>
          <a:prstGeom prst="straightConnector1">
            <a:avLst/>
          </a:prstGeom>
          <a:solidFill>
            <a:srgbClr val="CCFFFF"/>
          </a:solidFill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テキスト ボックス 21"/>
          <p:cNvSpPr txBox="1"/>
          <p:nvPr/>
        </p:nvSpPr>
        <p:spPr>
          <a:xfrm>
            <a:off x="4733860" y="2806314"/>
            <a:ext cx="62068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/>
                <a:cs typeface="Times New Roman"/>
              </a:rPr>
              <a:t>TOP 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17302" y="2097093"/>
            <a:ext cx="2127017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/>
                <a:cs typeface="Times New Roman"/>
              </a:rPr>
              <a:t>Magnet (BNL-E949)</a:t>
            </a:r>
          </a:p>
          <a:p>
            <a:r>
              <a:rPr lang="en-US" altLang="ja-JP" dirty="0" smtClean="0">
                <a:latin typeface="Times New Roman"/>
                <a:cs typeface="Times New Roman"/>
              </a:rPr>
              <a:t>B=1 T 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  <p:sp>
        <p:nvSpPr>
          <p:cNvPr id="26" name="スライド番号プレースホルダ 27"/>
          <p:cNvSpPr>
            <a:spLocks noGrp="1"/>
          </p:cNvSpPr>
          <p:nvPr>
            <p:ph type="sldNum" sz="quarter" idx="12"/>
          </p:nvPr>
        </p:nvSpPr>
        <p:spPr>
          <a:xfrm>
            <a:off x="7108752" y="6813680"/>
            <a:ext cx="1905000" cy="457200"/>
          </a:xfrm>
        </p:spPr>
        <p:txBody>
          <a:bodyPr/>
          <a:lstStyle/>
          <a:p>
            <a:fld id="{F70FC6A0-53AA-4B11-99B1-F085EDE05481}" type="slidenum">
              <a:rPr lang="ja-JP" altLang="en-US" smtClean="0"/>
              <a:pPr/>
              <a:t>47</a:t>
            </a:fld>
            <a:endParaRPr lang="en-US" altLang="ja-JP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160121" y="1304387"/>
            <a:ext cx="400016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i="1" dirty="0" smtClean="0">
                <a:latin typeface="Times New Roman"/>
                <a:cs typeface="Times New Roman"/>
              </a:rPr>
              <a:t>☆ Acceptance</a:t>
            </a:r>
          </a:p>
          <a:p>
            <a:r>
              <a:rPr kumimoji="1" lang="en-US" altLang="ja-JP" sz="2400" dirty="0" smtClean="0">
                <a:latin typeface="Times New Roman"/>
                <a:cs typeface="Times New Roman"/>
              </a:rPr>
              <a:t> </a:t>
            </a:r>
            <a:r>
              <a:rPr kumimoji="1" lang="en-US" altLang="ja-JP" sz="2000" dirty="0" smtClean="0">
                <a:latin typeface="Times New Roman"/>
                <a:cs typeface="Times New Roman"/>
              </a:rPr>
              <a:t>    5    – 120°  (charged particle)</a:t>
            </a:r>
            <a:endParaRPr lang="en-US" altLang="ja-JP" sz="2000" dirty="0" smtClean="0">
              <a:latin typeface="Times New Roman"/>
              <a:cs typeface="Times New Roman"/>
            </a:endParaRPr>
          </a:p>
          <a:p>
            <a:r>
              <a:rPr lang="en-US" altLang="ja-JP" sz="2000" dirty="0" smtClean="0">
                <a:latin typeface="Times New Roman"/>
                <a:cs typeface="Times New Roman"/>
              </a:rPr>
              <a:t>     40  – 110°  (photon)</a:t>
            </a:r>
            <a:endParaRPr kumimoji="1" lang="en-US" altLang="ja-JP" sz="2000" dirty="0">
              <a:latin typeface="Times New Roman"/>
              <a:cs typeface="Times New Roman"/>
            </a:endParaRPr>
          </a:p>
          <a:p>
            <a:r>
              <a:rPr lang="en-US" altLang="ja-JP" sz="2400" i="1" dirty="0" smtClean="0">
                <a:latin typeface="Times New Roman"/>
                <a:cs typeface="Times New Roman"/>
              </a:rPr>
              <a:t>☆ Momentum measurement</a:t>
            </a:r>
          </a:p>
          <a:p>
            <a:r>
              <a:rPr kumimoji="1" lang="en-US" altLang="ja-JP" sz="2400" dirty="0" smtClean="0">
                <a:latin typeface="Times New Roman"/>
                <a:cs typeface="Times New Roman"/>
              </a:rPr>
              <a:t> </a:t>
            </a:r>
            <a:r>
              <a:rPr kumimoji="1" lang="en-US" altLang="ja-JP" sz="2000" dirty="0" smtClean="0">
                <a:latin typeface="Times New Roman"/>
                <a:cs typeface="Times New Roman"/>
              </a:rPr>
              <a:t>    - sideway</a:t>
            </a:r>
            <a:r>
              <a:rPr kumimoji="1" lang="ja-JP" altLang="en-US" sz="2000" dirty="0" smtClean="0">
                <a:latin typeface="Times New Roman"/>
                <a:cs typeface="Times New Roman"/>
              </a:rPr>
              <a:t>　</a:t>
            </a:r>
            <a:r>
              <a:rPr lang="en-US" altLang="ja-JP" sz="2000" dirty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(</a:t>
            </a:r>
            <a:r>
              <a:rPr lang="en-US" altLang="ja-JP" sz="2000" dirty="0">
                <a:latin typeface="Times New Roman"/>
                <a:cs typeface="Times New Roman"/>
              </a:rPr>
              <a:t>3</a:t>
            </a:r>
            <a:r>
              <a:rPr lang="en-US" altLang="ja-JP" sz="2000" dirty="0" smtClean="0">
                <a:latin typeface="Times New Roman"/>
                <a:cs typeface="Times New Roman"/>
              </a:rPr>
              <a:t>0– 120</a:t>
            </a:r>
            <a:r>
              <a:rPr lang="en-US" altLang="ja-JP" sz="2000" dirty="0">
                <a:latin typeface="Times New Roman"/>
                <a:cs typeface="Times New Roman"/>
              </a:rPr>
              <a:t>°)</a:t>
            </a:r>
            <a:r>
              <a:rPr kumimoji="1" lang="ja-JP" altLang="en-US" sz="2000" dirty="0" smtClean="0">
                <a:latin typeface="Times New Roman"/>
                <a:cs typeface="Times New Roman"/>
              </a:rPr>
              <a:t>　　</a:t>
            </a:r>
            <a:endParaRPr kumimoji="1" lang="en-US" altLang="ja-JP" sz="2000" dirty="0" smtClean="0">
              <a:latin typeface="Times New Roman"/>
              <a:cs typeface="Times New Roman"/>
            </a:endParaRPr>
          </a:p>
          <a:p>
            <a:r>
              <a:rPr lang="en-US" altLang="ja-JP" sz="2000" dirty="0" smtClean="0">
                <a:latin typeface="Times New Roman"/>
                <a:cs typeface="Times New Roman"/>
              </a:rPr>
              <a:t>        </a:t>
            </a:r>
            <a:r>
              <a:rPr lang="en-US" altLang="ja-JP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TPC</a:t>
            </a:r>
            <a:r>
              <a:rPr lang="en-US" altLang="ja-JP" sz="2000" dirty="0" smtClean="0">
                <a:latin typeface="Times New Roman"/>
                <a:cs typeface="Times New Roman"/>
              </a:rPr>
              <a:t>   </a:t>
            </a:r>
            <a:r>
              <a:rPr lang="en-US" altLang="ja-JP" sz="2000" dirty="0" err="1" smtClean="0">
                <a:latin typeface="Times New Roman"/>
                <a:cs typeface="Times New Roman"/>
              </a:rPr>
              <a:t>Δp</a:t>
            </a:r>
            <a:r>
              <a:rPr lang="en-US" altLang="ja-JP" sz="2000" dirty="0">
                <a:latin typeface="Times New Roman"/>
                <a:cs typeface="Times New Roman"/>
              </a:rPr>
              <a:t>/p ~ 0.04 </a:t>
            </a:r>
            <a:r>
              <a:rPr lang="en-US" altLang="ja-JP" sz="2000" dirty="0" smtClean="0">
                <a:latin typeface="Times New Roman"/>
                <a:cs typeface="Times New Roman"/>
              </a:rPr>
              <a:t>(</a:t>
            </a:r>
            <a:r>
              <a:rPr lang="en-US" altLang="ja-JP" sz="2000" dirty="0">
                <a:latin typeface="Times New Roman"/>
                <a:cs typeface="Times New Roman"/>
              </a:rPr>
              <a:t>1 </a:t>
            </a:r>
            <a:r>
              <a:rPr lang="en-US" altLang="ja-JP" sz="2000" dirty="0" err="1">
                <a:latin typeface="Times New Roman"/>
                <a:cs typeface="Times New Roman"/>
              </a:rPr>
              <a:t>GeV</a:t>
            </a:r>
            <a:r>
              <a:rPr lang="en-US" altLang="ja-JP" sz="2000" dirty="0">
                <a:latin typeface="Times New Roman"/>
                <a:cs typeface="Times New Roman"/>
              </a:rPr>
              <a:t>/</a:t>
            </a:r>
            <a:r>
              <a:rPr lang="en-US" altLang="ja-JP" sz="2000" dirty="0" smtClean="0">
                <a:latin typeface="Times New Roman"/>
                <a:cs typeface="Times New Roman"/>
              </a:rPr>
              <a:t>c)</a:t>
            </a:r>
          </a:p>
          <a:p>
            <a:r>
              <a:rPr lang="en-US" altLang="ja-JP" sz="2000" dirty="0" smtClean="0">
                <a:latin typeface="Times New Roman"/>
                <a:cs typeface="Times New Roman"/>
              </a:rPr>
              <a:t>     - forward</a:t>
            </a:r>
            <a:r>
              <a:rPr kumimoji="1" lang="en-US" altLang="ja-JP" sz="2000" dirty="0" smtClean="0">
                <a:latin typeface="Times New Roman"/>
                <a:cs typeface="Times New Roman"/>
              </a:rPr>
              <a:t>    (5 – 40°)</a:t>
            </a:r>
            <a:endParaRPr kumimoji="1" lang="en-US" altLang="ja-JP" sz="2000" dirty="0">
              <a:latin typeface="Times New Roman"/>
              <a:cs typeface="Times New Roman"/>
            </a:endParaRPr>
          </a:p>
          <a:p>
            <a:r>
              <a:rPr lang="en-US" altLang="ja-JP" sz="2000" i="1" dirty="0" smtClean="0">
                <a:latin typeface="Times New Roman"/>
                <a:cs typeface="Times New Roman"/>
              </a:rPr>
              <a:t>        </a:t>
            </a:r>
            <a:r>
              <a:rPr lang="en-US" altLang="ja-JP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DC</a:t>
            </a:r>
            <a:r>
              <a:rPr lang="en-US" altLang="ja-JP" sz="2000" dirty="0" smtClean="0">
                <a:latin typeface="Times New Roman"/>
                <a:cs typeface="Times New Roman"/>
              </a:rPr>
              <a:t>    </a:t>
            </a:r>
            <a:r>
              <a:rPr lang="en-US" altLang="ja-JP" sz="2000" dirty="0" err="1" smtClean="0">
                <a:latin typeface="Times New Roman"/>
                <a:cs typeface="Times New Roman"/>
              </a:rPr>
              <a:t>Δp</a:t>
            </a:r>
            <a:r>
              <a:rPr lang="en-US" altLang="ja-JP" sz="2000" dirty="0" smtClean="0">
                <a:latin typeface="Times New Roman"/>
                <a:cs typeface="Times New Roman"/>
              </a:rPr>
              <a:t>/p ~ 0.01 (1 </a:t>
            </a:r>
            <a:r>
              <a:rPr lang="en-US" altLang="ja-JP" sz="2000" dirty="0" err="1" smtClean="0">
                <a:latin typeface="Times New Roman"/>
                <a:cs typeface="Times New Roman"/>
              </a:rPr>
              <a:t>GeV</a:t>
            </a:r>
            <a:r>
              <a:rPr lang="en-US" altLang="ja-JP" sz="2000" dirty="0" smtClean="0">
                <a:latin typeface="Times New Roman"/>
                <a:cs typeface="Times New Roman"/>
              </a:rPr>
              <a:t>/c)</a:t>
            </a:r>
          </a:p>
          <a:p>
            <a:r>
              <a:rPr lang="en-US" altLang="ja-JP" sz="2400" i="1" dirty="0" smtClean="0">
                <a:latin typeface="Times New Roman"/>
                <a:cs typeface="Times New Roman"/>
              </a:rPr>
              <a:t>☆ Particle Identification</a:t>
            </a:r>
          </a:p>
          <a:p>
            <a:r>
              <a:rPr lang="ja-JP" altLang="ja-JP" sz="2400" i="1" dirty="0">
                <a:latin typeface="Times New Roman"/>
                <a:cs typeface="Times New Roman"/>
              </a:rPr>
              <a:t>　</a:t>
            </a:r>
            <a:r>
              <a:rPr lang="ja-JP" altLang="en-US" sz="2400" i="1" dirty="0" smtClean="0">
                <a:latin typeface="Times New Roman"/>
                <a:cs typeface="Times New Roman"/>
              </a:rPr>
              <a:t>　</a:t>
            </a:r>
            <a:r>
              <a:rPr lang="en-US" altLang="ja-JP" sz="2000" i="1" dirty="0" smtClean="0">
                <a:latin typeface="Times New Roman"/>
                <a:cs typeface="Times New Roman"/>
              </a:rPr>
              <a:t>3σ separation up to 2.7 </a:t>
            </a:r>
            <a:r>
              <a:rPr lang="en-US" altLang="ja-JP" sz="2000" i="1" dirty="0" err="1" smtClean="0">
                <a:latin typeface="Times New Roman"/>
                <a:cs typeface="Times New Roman"/>
              </a:rPr>
              <a:t>GeV</a:t>
            </a:r>
            <a:r>
              <a:rPr lang="en-US" altLang="ja-JP" sz="2000" i="1" dirty="0" smtClean="0">
                <a:latin typeface="Times New Roman"/>
                <a:cs typeface="Times New Roman"/>
              </a:rPr>
              <a:t>/c </a:t>
            </a:r>
          </a:p>
          <a:p>
            <a:r>
              <a:rPr kumimoji="1" lang="en-US" altLang="ja-JP" sz="2000" i="1" dirty="0">
                <a:latin typeface="Times New Roman"/>
                <a:cs typeface="Times New Roman"/>
              </a:rPr>
              <a:t> </a:t>
            </a:r>
            <a:r>
              <a:rPr lang="en-US" altLang="ja-JP" sz="2000" dirty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   - sideway </a:t>
            </a:r>
            <a:r>
              <a:rPr lang="en-US" altLang="ja-JP" sz="2000" dirty="0">
                <a:latin typeface="Times New Roman"/>
                <a:cs typeface="Times New Roman"/>
              </a:rPr>
              <a:t> (</a:t>
            </a:r>
            <a:r>
              <a:rPr lang="en-US" altLang="ja-JP" sz="2000" dirty="0" smtClean="0">
                <a:latin typeface="Times New Roman"/>
                <a:cs typeface="Times New Roman"/>
              </a:rPr>
              <a:t>50 </a:t>
            </a:r>
            <a:r>
              <a:rPr lang="en-US" altLang="ja-JP" sz="2000" dirty="0">
                <a:latin typeface="Times New Roman"/>
                <a:cs typeface="Times New Roman"/>
              </a:rPr>
              <a:t>– </a:t>
            </a:r>
            <a:r>
              <a:rPr lang="en-US" altLang="ja-JP" sz="2000" dirty="0" smtClean="0">
                <a:latin typeface="Times New Roman"/>
                <a:cs typeface="Times New Roman"/>
              </a:rPr>
              <a:t>120</a:t>
            </a:r>
            <a:r>
              <a:rPr lang="en-US" altLang="ja-JP" sz="2000" dirty="0">
                <a:latin typeface="Times New Roman"/>
                <a:cs typeface="Times New Roman"/>
              </a:rPr>
              <a:t>°)</a:t>
            </a:r>
            <a:endParaRPr lang="en-US" altLang="ja-JP" sz="2000" dirty="0" smtClean="0">
              <a:latin typeface="Times New Roman"/>
              <a:cs typeface="Times New Roman"/>
            </a:endParaRPr>
          </a:p>
          <a:p>
            <a:r>
              <a:rPr lang="en-US" altLang="ja-JP" sz="2000" dirty="0" smtClean="0">
                <a:latin typeface="Times New Roman"/>
                <a:cs typeface="Times New Roman"/>
              </a:rPr>
              <a:t>        </a:t>
            </a:r>
            <a:r>
              <a:rPr lang="en-US" altLang="ja-JP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RPC</a:t>
            </a:r>
            <a:r>
              <a:rPr lang="en-US" altLang="ja-JP" sz="2000" dirty="0" smtClean="0">
                <a:latin typeface="Times New Roman"/>
                <a:cs typeface="Times New Roman"/>
              </a:rPr>
              <a:t> (TOF)</a:t>
            </a:r>
            <a:endParaRPr lang="en-US" altLang="ja-JP" sz="2000" dirty="0">
              <a:latin typeface="Times New Roman"/>
              <a:cs typeface="Times New Roman"/>
            </a:endParaRPr>
          </a:p>
          <a:p>
            <a:r>
              <a:rPr lang="en-US" altLang="ja-JP" sz="2000" dirty="0" smtClean="0">
                <a:latin typeface="Times New Roman"/>
                <a:cs typeface="Times New Roman"/>
              </a:rPr>
              <a:t>     - middle</a:t>
            </a:r>
            <a:r>
              <a:rPr lang="ja-JP" altLang="en-US" sz="2000" dirty="0" smtClean="0">
                <a:latin typeface="Times New Roman"/>
                <a:cs typeface="Times New Roman"/>
              </a:rPr>
              <a:t>　</a:t>
            </a:r>
            <a:r>
              <a:rPr lang="en-US" altLang="ja-JP" sz="2000" dirty="0" smtClean="0">
                <a:latin typeface="Times New Roman"/>
                <a:cs typeface="Times New Roman"/>
              </a:rPr>
              <a:t>(30 </a:t>
            </a:r>
            <a:r>
              <a:rPr lang="en-US" altLang="ja-JP" sz="2000" dirty="0">
                <a:latin typeface="Times New Roman"/>
                <a:cs typeface="Times New Roman"/>
              </a:rPr>
              <a:t>– 5</a:t>
            </a:r>
            <a:r>
              <a:rPr lang="en-US" altLang="ja-JP" sz="2000" dirty="0" smtClean="0">
                <a:latin typeface="Times New Roman"/>
                <a:cs typeface="Times New Roman"/>
              </a:rPr>
              <a:t>0</a:t>
            </a:r>
            <a:r>
              <a:rPr lang="en-US" altLang="ja-JP" sz="2000" dirty="0">
                <a:latin typeface="Times New Roman"/>
                <a:cs typeface="Times New Roman"/>
              </a:rPr>
              <a:t>°)</a:t>
            </a:r>
          </a:p>
          <a:p>
            <a:r>
              <a:rPr lang="en-US" altLang="ja-JP" sz="2000" dirty="0" smtClean="0">
                <a:latin typeface="Times New Roman"/>
                <a:cs typeface="Times New Roman"/>
              </a:rPr>
              <a:t>        </a:t>
            </a:r>
            <a:r>
              <a:rPr lang="en-US" altLang="ja-JP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AC, 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RPC</a:t>
            </a:r>
            <a:r>
              <a:rPr lang="en-US" altLang="ja-JP" sz="2000" dirty="0" smtClean="0">
                <a:latin typeface="Times New Roman"/>
                <a:cs typeface="Times New Roman"/>
              </a:rPr>
              <a:t>    </a:t>
            </a:r>
          </a:p>
          <a:p>
            <a:r>
              <a:rPr lang="en-US" altLang="ja-JP" sz="2000" dirty="0" smtClean="0">
                <a:latin typeface="Times New Roman"/>
                <a:cs typeface="Times New Roman"/>
              </a:rPr>
              <a:t>     </a:t>
            </a:r>
            <a:r>
              <a:rPr lang="en-US" altLang="ja-JP" sz="2000" dirty="0">
                <a:latin typeface="Times New Roman"/>
                <a:cs typeface="Times New Roman"/>
              </a:rPr>
              <a:t>- </a:t>
            </a:r>
            <a:r>
              <a:rPr lang="en-US" altLang="ja-JP" sz="2000" dirty="0" smtClean="0">
                <a:latin typeface="Times New Roman"/>
                <a:cs typeface="Times New Roman"/>
              </a:rPr>
              <a:t>forward (5 – 30°)</a:t>
            </a:r>
          </a:p>
          <a:p>
            <a:r>
              <a:rPr lang="en-US" altLang="ja-JP" sz="2000" dirty="0">
                <a:latin typeface="Times New Roman"/>
                <a:cs typeface="Times New Roman"/>
              </a:rPr>
              <a:t>  </a:t>
            </a:r>
            <a:r>
              <a:rPr lang="en-US" altLang="ja-JP" sz="2000" dirty="0" smtClean="0">
                <a:latin typeface="Times New Roman"/>
                <a:cs typeface="Times New Roman"/>
              </a:rPr>
              <a:t>      </a:t>
            </a:r>
            <a:r>
              <a:rPr lang="en-US" altLang="ja-JP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TOP,  RPC(&lt;11°)</a:t>
            </a:r>
            <a:endParaRPr kumimoji="1" lang="ja-JP" altLang="en-US" sz="2400" i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31" name="図 30" descr="170px-Stick_Figure.svg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38692"/>
            <a:ext cx="1005343" cy="141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63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143000"/>
          </a:xfrm>
        </p:spPr>
        <p:txBody>
          <a:bodyPr/>
          <a:lstStyle/>
          <a:p>
            <a:r>
              <a:rPr lang="en-US" altLang="ja-JP" sz="3200" b="1" dirty="0" smtClean="0"/>
              <a:t>BNL-E</a:t>
            </a:r>
            <a:r>
              <a:rPr lang="en-US" altLang="ja-JP" sz="2800" b="1" dirty="0" smtClean="0"/>
              <a:t>949</a:t>
            </a:r>
            <a:r>
              <a:rPr lang="en-US" altLang="ja-JP" sz="3200" b="1" dirty="0" smtClean="0"/>
              <a:t> spectrometer was transported to SPring-</a:t>
            </a:r>
            <a:r>
              <a:rPr lang="en-US" altLang="ja-JP" sz="2800" b="1" dirty="0" smtClean="0"/>
              <a:t>8</a:t>
            </a:r>
            <a:endParaRPr lang="ja-JP" altLang="en-US" sz="2800" b="1" dirty="0" smtClean="0"/>
          </a:p>
        </p:txBody>
      </p:sp>
      <p:pic>
        <p:nvPicPr>
          <p:cNvPr id="430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564904"/>
            <a:ext cx="4479716" cy="31318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48</a:t>
            </a:fld>
            <a:endParaRPr kumimoji="1" lang="ja-JP" altLang="en-US"/>
          </a:p>
        </p:txBody>
      </p:sp>
      <p:pic>
        <p:nvPicPr>
          <p:cNvPr id="6" name="図 5" descr="DSCN8349_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54286" y="2420888"/>
            <a:ext cx="4093297" cy="3816424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835696" y="170080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in 2011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788024" y="1124744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Detectors are installed and </a:t>
            </a:r>
          </a:p>
          <a:p>
            <a:r>
              <a:rPr lang="en-US" altLang="ja-JP" sz="2400" dirty="0" smtClean="0"/>
              <a:t> commissioning run will be </a:t>
            </a:r>
          </a:p>
          <a:p>
            <a:r>
              <a:rPr lang="en-US" altLang="ja-JP" sz="2400" dirty="0" smtClean="0"/>
              <a:t> </a:t>
            </a:r>
            <a:r>
              <a:rPr kumimoji="1" lang="en-US" altLang="ja-JP" sz="2400" dirty="0" smtClean="0"/>
              <a:t>carried out in 2016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Summary</a:t>
            </a:r>
            <a:endParaRPr kumimoji="1" lang="ja-JP" altLang="en-US" sz="32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908720"/>
            <a:ext cx="8444684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We have been carrying out </a:t>
            </a:r>
            <a:r>
              <a:rPr kumimoji="1" lang="en-US" altLang="ja-JP" sz="2400" dirty="0" err="1" smtClean="0"/>
              <a:t>photoproduction</a:t>
            </a:r>
            <a:r>
              <a:rPr kumimoji="1" lang="en-US" altLang="ja-JP" sz="2400" dirty="0" smtClean="0"/>
              <a:t> experiments at </a:t>
            </a:r>
          </a:p>
          <a:p>
            <a:r>
              <a:rPr lang="en-US" altLang="ja-JP" sz="2400" dirty="0" smtClean="0"/>
              <a:t>  </a:t>
            </a:r>
            <a:r>
              <a:rPr kumimoji="1" lang="en-US" altLang="ja-JP" sz="2400" dirty="0" err="1" smtClean="0"/>
              <a:t>E</a:t>
            </a:r>
            <a:r>
              <a:rPr kumimoji="1" lang="en-US" altLang="ja-JP" sz="2400" baseline="-25000" dirty="0" err="1" smtClean="0">
                <a:latin typeface="Symbol" pitchFamily="18" charset="2"/>
              </a:rPr>
              <a:t>g</a:t>
            </a:r>
            <a:r>
              <a:rPr kumimoji="1" lang="en-US" altLang="ja-JP" sz="2400" dirty="0" smtClean="0"/>
              <a:t>=1.5-2.4 </a:t>
            </a:r>
            <a:r>
              <a:rPr kumimoji="1" lang="en-US" altLang="ja-JP" sz="2400" dirty="0" err="1" smtClean="0"/>
              <a:t>GeV</a:t>
            </a:r>
            <a:r>
              <a:rPr kumimoji="1" lang="en-US" altLang="ja-JP" sz="2400" dirty="0" smtClean="0"/>
              <a:t> at the LEPS </a:t>
            </a:r>
            <a:r>
              <a:rPr lang="en-US" altLang="ja-JP" sz="2400" dirty="0" smtClean="0"/>
              <a:t>facility since 2000. </a:t>
            </a:r>
          </a:p>
          <a:p>
            <a:r>
              <a:rPr lang="en-US" altLang="ja-JP" sz="2400" dirty="0" smtClean="0"/>
              <a:t>We newly took high momentum 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dirty="0" smtClean="0"/>
              <a:t> data at </a:t>
            </a:r>
            <a:r>
              <a:rPr lang="en-US" altLang="ja-JP" sz="2400" dirty="0" err="1" smtClean="0"/>
              <a:t>E</a:t>
            </a:r>
            <a:r>
              <a:rPr lang="en-US" altLang="ja-JP" sz="2400" baseline="-25000" dirty="0" err="1" smtClean="0">
                <a:latin typeface="Symbol" pitchFamily="18" charset="2"/>
              </a:rPr>
              <a:t>g</a:t>
            </a:r>
            <a:r>
              <a:rPr lang="en-US" altLang="ja-JP" sz="2400" dirty="0" smtClean="0"/>
              <a:t>=1.5-3.0 </a:t>
            </a:r>
            <a:r>
              <a:rPr lang="en-US" altLang="ja-JP" sz="2400" dirty="0" err="1" smtClean="0"/>
              <a:t>GeV</a:t>
            </a:r>
            <a:r>
              <a:rPr lang="en-US" altLang="ja-JP" sz="2400" dirty="0" smtClean="0"/>
              <a:t>. </a:t>
            </a:r>
          </a:p>
          <a:p>
            <a:endParaRPr lang="en-US" altLang="ja-JP" sz="2400" dirty="0" smtClean="0"/>
          </a:p>
          <a:p>
            <a:r>
              <a:rPr lang="en-US" altLang="ja-JP" sz="2400" dirty="0" smtClean="0"/>
              <a:t>Precise comparison between </a:t>
            </a:r>
            <a:r>
              <a:rPr lang="en-US" altLang="ja-JP" sz="2400" dirty="0" err="1" smtClean="0"/>
              <a:t>ūu</a:t>
            </a:r>
            <a:r>
              <a:rPr lang="en-US" altLang="ja-JP" sz="2400" dirty="0" smtClean="0"/>
              <a:t> and </a:t>
            </a:r>
            <a:r>
              <a:rPr lang="en-US" altLang="ja-JP" sz="2400" dirty="0" err="1" smtClean="0"/>
              <a:t>d̄d</a:t>
            </a:r>
            <a:r>
              <a:rPr lang="en-US" altLang="ja-JP" sz="2400" dirty="0" smtClean="0"/>
              <a:t> productions is possible </a:t>
            </a:r>
          </a:p>
          <a:p>
            <a:r>
              <a:rPr lang="en-US" altLang="ja-JP" sz="2400" dirty="0" smtClean="0"/>
              <a:t>  in </a:t>
            </a:r>
            <a:r>
              <a:rPr lang="en-US" altLang="ja-JP" sz="2400" dirty="0" smtClean="0">
                <a:latin typeface="Symbol" pitchFamily="18" charset="2"/>
              </a:rPr>
              <a:t>g</a:t>
            </a:r>
            <a:r>
              <a:rPr lang="en-US" altLang="ja-JP" sz="2400" dirty="0" smtClean="0"/>
              <a:t> p -&gt; 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>
                <a:latin typeface="Symbol" pitchFamily="18" charset="2"/>
              </a:rPr>
              <a:t>-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>
                <a:latin typeface="Symbol" pitchFamily="18" charset="2"/>
              </a:rPr>
              <a:t>++</a:t>
            </a:r>
            <a:r>
              <a:rPr lang="en-US" altLang="ja-JP" sz="2400" dirty="0" smtClean="0">
                <a:latin typeface="Symbol" pitchFamily="18" charset="2"/>
              </a:rPr>
              <a:t> </a:t>
            </a:r>
            <a:r>
              <a:rPr lang="en-US" altLang="ja-JP" sz="2400" dirty="0" smtClean="0"/>
              <a:t>and</a:t>
            </a:r>
            <a:r>
              <a:rPr lang="en-US" altLang="ja-JP" sz="2400" dirty="0" smtClean="0">
                <a:latin typeface="Symbol" pitchFamily="18" charset="2"/>
              </a:rPr>
              <a:t> p</a:t>
            </a:r>
            <a:r>
              <a:rPr lang="en-US" altLang="ja-JP" sz="2400" baseline="30000" dirty="0" smtClean="0">
                <a:latin typeface="Symbol" pitchFamily="18" charset="2"/>
              </a:rPr>
              <a:t>+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>
                <a:latin typeface="Symbol" pitchFamily="18" charset="2"/>
              </a:rPr>
              <a:t>0</a:t>
            </a:r>
            <a:r>
              <a:rPr lang="en-US" altLang="ja-JP" sz="2400" dirty="0" smtClean="0">
                <a:latin typeface="Symbol" pitchFamily="18" charset="2"/>
              </a:rPr>
              <a:t> </a:t>
            </a:r>
            <a:r>
              <a:rPr lang="en-US" altLang="ja-JP" sz="2400" dirty="0" smtClean="0"/>
              <a:t>reactions</a:t>
            </a:r>
            <a:r>
              <a:rPr lang="en-US" altLang="ja-JP" sz="2400" dirty="0" smtClean="0">
                <a:latin typeface="Symbol" pitchFamily="18" charset="2"/>
              </a:rPr>
              <a:t>. </a:t>
            </a:r>
            <a:endParaRPr lang="en-US" altLang="ja-JP" sz="2400" dirty="0" smtClean="0"/>
          </a:p>
          <a:p>
            <a:r>
              <a:rPr lang="en-US" altLang="ja-JP" sz="2400" dirty="0" smtClean="0"/>
              <a:t>Preliminary cross section ratio </a:t>
            </a:r>
            <a:r>
              <a:rPr lang="en-US" altLang="ja-JP" sz="2400" dirty="0" smtClean="0">
                <a:latin typeface="Symbol" pitchFamily="18" charset="2"/>
              </a:rPr>
              <a:t>s</a:t>
            </a:r>
            <a:r>
              <a:rPr lang="en-US" altLang="ja-JP" sz="2400" dirty="0" smtClean="0"/>
              <a:t>(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/>
              <a:t>+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/>
              <a:t>0</a:t>
            </a:r>
            <a:r>
              <a:rPr lang="en-US" altLang="ja-JP" sz="2400" dirty="0" smtClean="0"/>
              <a:t>)/</a:t>
            </a:r>
            <a:r>
              <a:rPr lang="en-US" altLang="ja-JP" sz="2400" dirty="0" smtClean="0">
                <a:latin typeface="Symbol" pitchFamily="18" charset="2"/>
              </a:rPr>
              <a:t>s</a:t>
            </a:r>
            <a:r>
              <a:rPr lang="en-US" altLang="ja-JP" sz="2400" dirty="0" smtClean="0"/>
              <a:t>(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/>
              <a:t>++</a:t>
            </a:r>
            <a:r>
              <a:rPr lang="en-US" altLang="ja-JP" sz="2400" dirty="0" smtClean="0"/>
              <a:t>) is found to be </a:t>
            </a:r>
          </a:p>
          <a:p>
            <a:r>
              <a:rPr lang="en-US" altLang="ja-JP" sz="2400" dirty="0" smtClean="0"/>
              <a:t>  larger than 1/3 expected from the </a:t>
            </a:r>
            <a:r>
              <a:rPr lang="en-US" altLang="ja-JP" sz="2400" i="1" dirty="0" smtClean="0"/>
              <a:t>I</a:t>
            </a:r>
            <a:r>
              <a:rPr lang="en-US" altLang="ja-JP" sz="2400" dirty="0" smtClean="0"/>
              <a:t>=1 exchange in the t-channel. </a:t>
            </a:r>
          </a:p>
          <a:p>
            <a:r>
              <a:rPr lang="en-US" altLang="ja-JP" sz="2400" dirty="0" smtClean="0"/>
              <a:t>Preliminary photon beam asymmetry is typically found to be </a:t>
            </a:r>
          </a:p>
          <a:p>
            <a:r>
              <a:rPr lang="en-US" altLang="ja-JP" sz="2400" dirty="0" smtClean="0"/>
              <a:t>  negative for 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>
                <a:latin typeface="Symbol" pitchFamily="18" charset="2"/>
              </a:rPr>
              <a:t>-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>
                <a:latin typeface="Symbol" pitchFamily="18" charset="2"/>
              </a:rPr>
              <a:t>++    </a:t>
            </a:r>
            <a:r>
              <a:rPr lang="en-US" altLang="ja-JP" sz="2400" dirty="0" smtClean="0"/>
              <a:t>and    positive for 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>
                <a:latin typeface="Symbol" pitchFamily="18" charset="2"/>
              </a:rPr>
              <a:t>+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>
                <a:latin typeface="Symbol" pitchFamily="18" charset="2"/>
              </a:rPr>
              <a:t>0</a:t>
            </a:r>
            <a:r>
              <a:rPr lang="en-US" altLang="ja-JP" sz="2400" dirty="0" smtClean="0">
                <a:latin typeface="Symbol" pitchFamily="18" charset="2"/>
              </a:rPr>
              <a:t> </a:t>
            </a:r>
            <a:r>
              <a:rPr lang="en-US" altLang="ja-JP" sz="2400" dirty="0" smtClean="0"/>
              <a:t>reaction.  </a:t>
            </a:r>
          </a:p>
          <a:p>
            <a:endParaRPr lang="en-US" altLang="ja-JP" sz="2400" dirty="0" smtClean="0"/>
          </a:p>
          <a:p>
            <a:r>
              <a:rPr lang="en-US" altLang="ja-JP" sz="2400" dirty="0" smtClean="0"/>
              <a:t>We are taking data for </a:t>
            </a:r>
            <a:r>
              <a:rPr lang="en-US" altLang="ja-JP" sz="2400" dirty="0" smtClean="0">
                <a:latin typeface="Symbol" pitchFamily="18" charset="2"/>
              </a:rPr>
              <a:t>g</a:t>
            </a:r>
            <a:r>
              <a:rPr lang="en-US" altLang="ja-JP" sz="2400" dirty="0" smtClean="0"/>
              <a:t> n -&gt; </a:t>
            </a:r>
            <a:r>
              <a:rPr lang="en-US" altLang="ja-JP" sz="2400" dirty="0" smtClean="0">
                <a:latin typeface="Symbol" pitchFamily="18" charset="2"/>
              </a:rPr>
              <a:t>p</a:t>
            </a:r>
            <a:r>
              <a:rPr lang="en-US" altLang="ja-JP" sz="2400" baseline="30000" dirty="0" smtClean="0">
                <a:latin typeface="Symbol" pitchFamily="18" charset="2"/>
              </a:rPr>
              <a:t>-</a:t>
            </a:r>
            <a:r>
              <a:rPr lang="en-US" altLang="ja-JP" sz="2400" dirty="0" smtClean="0">
                <a:latin typeface="Symbol" pitchFamily="18" charset="2"/>
              </a:rPr>
              <a:t>D</a:t>
            </a:r>
            <a:r>
              <a:rPr lang="en-US" altLang="ja-JP" sz="2400" baseline="30000" dirty="0" smtClean="0">
                <a:latin typeface="Symbol" pitchFamily="18" charset="2"/>
              </a:rPr>
              <a:t>+</a:t>
            </a:r>
            <a:r>
              <a:rPr lang="en-US" altLang="ja-JP" sz="2400" dirty="0" smtClean="0"/>
              <a:t> and </a:t>
            </a:r>
            <a:r>
              <a:rPr lang="en-US" altLang="ja-JP" sz="2400" dirty="0" err="1" smtClean="0">
                <a:latin typeface="Symbol" pitchFamily="18" charset="2"/>
              </a:rPr>
              <a:t>p</a:t>
            </a:r>
            <a:r>
              <a:rPr lang="en-US" altLang="ja-JP" sz="2400" baseline="30000" dirty="0" err="1" smtClean="0">
                <a:latin typeface="Symbol" pitchFamily="18" charset="2"/>
              </a:rPr>
              <a:t>+</a:t>
            </a:r>
            <a:r>
              <a:rPr lang="en-US" altLang="ja-JP" sz="2400" dirty="0" err="1" smtClean="0">
                <a:latin typeface="Symbol" pitchFamily="18" charset="2"/>
              </a:rPr>
              <a:t>D</a:t>
            </a:r>
            <a:r>
              <a:rPr lang="en-US" altLang="ja-JP" sz="2400" baseline="30000" dirty="0" smtClean="0">
                <a:latin typeface="Symbol" pitchFamily="18" charset="2"/>
              </a:rPr>
              <a:t>-</a:t>
            </a:r>
            <a:r>
              <a:rPr lang="en-US" altLang="ja-JP" sz="2400" dirty="0" smtClean="0"/>
              <a:t> reactions now. </a:t>
            </a:r>
          </a:p>
          <a:p>
            <a:r>
              <a:rPr lang="en-US" altLang="ja-JP" sz="2400" dirty="0" smtClean="0"/>
              <a:t>After this experiment, we plan to install a polarized HD target. </a:t>
            </a:r>
          </a:p>
          <a:p>
            <a:r>
              <a:rPr lang="en-US" altLang="ja-JP" sz="2400" dirty="0" smtClean="0"/>
              <a:t>We are developing a large acceptance LEPS2 spectrometer </a:t>
            </a:r>
          </a:p>
          <a:p>
            <a:r>
              <a:rPr kumimoji="1" lang="en-US" altLang="ja-JP" sz="2400" dirty="0" smtClean="0"/>
              <a:t>  for the near future experiments at SPring-8. 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49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/>
              <a:t>LEPS/LEPS2   collaboration </a:t>
            </a:r>
            <a:endParaRPr kumimoji="1" lang="ja-JP" altLang="en-US" sz="32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512" y="610136"/>
            <a:ext cx="8340360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i="1" dirty="0" smtClean="0"/>
              <a:t>RCNP, Osaka University, Ibaraki, Osaka 567-0047, Japan</a:t>
            </a:r>
          </a:p>
          <a:p>
            <a:r>
              <a:rPr lang="en-US" altLang="ja-JP" sz="1600" b="1" i="1" dirty="0" smtClean="0"/>
              <a:t>Research Center for Electron Photon Science, Tohoku University, Sendai, Miyagi 982-0826, Japan</a:t>
            </a:r>
          </a:p>
          <a:p>
            <a:r>
              <a:rPr lang="en-US" altLang="ja-JP" sz="1600" b="1" i="1" dirty="0" smtClean="0"/>
              <a:t>Kyoto University, Kyoto 606-8502, Japan</a:t>
            </a:r>
          </a:p>
          <a:p>
            <a:r>
              <a:rPr lang="en-US" altLang="ja-JP" sz="1600" b="1" i="1" dirty="0" smtClean="0"/>
              <a:t>Korea University, Seoul 02841, Republic of Korea</a:t>
            </a:r>
          </a:p>
          <a:p>
            <a:r>
              <a:rPr lang="en-US" altLang="ja-JP" sz="1600" b="1" i="1" dirty="0" smtClean="0"/>
              <a:t>Konan University, Kobe, Hyogo 658-8501, Japan</a:t>
            </a:r>
          </a:p>
          <a:p>
            <a:r>
              <a:rPr lang="en-US" altLang="ja-JP" sz="1600" b="1" i="1" dirty="0" smtClean="0"/>
              <a:t>XFEL Project Head Office, RIKEN 1-1, Koto, </a:t>
            </a:r>
            <a:r>
              <a:rPr lang="en-US" altLang="ja-JP" sz="1600" b="1" i="1" dirty="0" err="1" smtClean="0"/>
              <a:t>Sayo</a:t>
            </a:r>
            <a:r>
              <a:rPr lang="en-US" altLang="ja-JP" sz="1600" b="1" i="1" dirty="0" smtClean="0"/>
              <a:t>, Hyogo 679-5148, Japan</a:t>
            </a:r>
          </a:p>
          <a:p>
            <a:r>
              <a:rPr lang="en-US" altLang="ja-JP" sz="1600" b="1" i="1" dirty="0" smtClean="0"/>
              <a:t>Academia </a:t>
            </a:r>
            <a:r>
              <a:rPr lang="en-US" altLang="ja-JP" sz="1600" b="1" i="1" dirty="0" err="1" smtClean="0"/>
              <a:t>Sinica</a:t>
            </a:r>
            <a:r>
              <a:rPr lang="en-US" altLang="ja-JP" sz="1600" b="1" i="1" dirty="0" smtClean="0"/>
              <a:t>, Taipei 11529, Taiwan</a:t>
            </a:r>
          </a:p>
          <a:p>
            <a:r>
              <a:rPr lang="en-US" altLang="ja-JP" sz="1600" b="1" i="1" dirty="0" smtClean="0"/>
              <a:t>Japan Synchrotron Radiation Research Institute, </a:t>
            </a:r>
            <a:r>
              <a:rPr lang="en-US" altLang="ja-JP" sz="1600" b="1" i="1" dirty="0" err="1" smtClean="0"/>
              <a:t>Sayo</a:t>
            </a:r>
            <a:r>
              <a:rPr lang="en-US" altLang="ja-JP" sz="1600" b="1" i="1" dirty="0" smtClean="0"/>
              <a:t>, Hyogo 679-5143, Japan</a:t>
            </a:r>
          </a:p>
          <a:p>
            <a:r>
              <a:rPr lang="en-US" altLang="ja-JP" sz="1600" b="1" i="1" dirty="0" smtClean="0"/>
              <a:t>Japan Atomic Energy Agency, </a:t>
            </a:r>
            <a:r>
              <a:rPr lang="en-US" altLang="ja-JP" sz="1600" b="1" i="1" dirty="0" err="1" smtClean="0"/>
              <a:t>Kizugawa</a:t>
            </a:r>
            <a:r>
              <a:rPr lang="en-US" altLang="ja-JP" sz="1600" b="1" i="1" dirty="0" smtClean="0"/>
              <a:t>, Kyoto 619-0215, Japan</a:t>
            </a:r>
          </a:p>
          <a:p>
            <a:r>
              <a:rPr lang="en-US" altLang="ja-JP" sz="1600" b="1" i="1" dirty="0" smtClean="0"/>
              <a:t>Nagoya University, Nagoya, Aichi 464-8602, Japan</a:t>
            </a:r>
          </a:p>
          <a:p>
            <a:r>
              <a:rPr lang="en-US" altLang="ja-JP" sz="1600" b="1" i="1" dirty="0" smtClean="0"/>
              <a:t>Ohio University, Athens, OH 45701, USA</a:t>
            </a:r>
          </a:p>
          <a:p>
            <a:r>
              <a:rPr lang="en-US" altLang="ja-JP" sz="1600" b="1" i="1" dirty="0" smtClean="0"/>
              <a:t>Japan Atomic Energy Agency (JAEA), Tokai, Ibaraki 319-1195, Japan</a:t>
            </a:r>
          </a:p>
          <a:p>
            <a:r>
              <a:rPr lang="en-US" altLang="ja-JP" sz="1600" b="1" i="1" dirty="0" smtClean="0"/>
              <a:t>Yamagata University, Yamagata 990-8560, Japan</a:t>
            </a:r>
          </a:p>
          <a:p>
            <a:r>
              <a:rPr lang="en-US" altLang="ja-JP" sz="1600" b="1" i="1" dirty="0" smtClean="0"/>
              <a:t>Chiba University, Chiba 263-8522, Japan</a:t>
            </a:r>
          </a:p>
          <a:p>
            <a:r>
              <a:rPr lang="en-US" altLang="ja-JP" sz="1600" b="1" i="1" dirty="0" smtClean="0"/>
              <a:t>Wakayama Medical College, Wakayama, Wakayama 641-8509, Japan</a:t>
            </a:r>
          </a:p>
          <a:p>
            <a:r>
              <a:rPr lang="en-US" altLang="ja-JP" sz="1600" b="1" i="1" dirty="0" smtClean="0"/>
              <a:t>Miyazaki University, Miyazaki 889-2192, Japan</a:t>
            </a:r>
          </a:p>
          <a:p>
            <a:r>
              <a:rPr lang="en-US" altLang="ja-JP" sz="1600" b="1" i="1" dirty="0" smtClean="0"/>
              <a:t>National Defense Academy in Japan, Yokosuka, Kanagawa 239-8686, Japan</a:t>
            </a:r>
          </a:p>
          <a:p>
            <a:r>
              <a:rPr lang="en-US" altLang="ja-JP" sz="1600" b="1" i="1" dirty="0" smtClean="0"/>
              <a:t>Tokyo Institute of Technology, Tokyo 152-8551, Japan</a:t>
            </a:r>
          </a:p>
          <a:p>
            <a:r>
              <a:rPr lang="en-US" altLang="ja-JP" sz="1600" b="1" i="1" dirty="0" smtClean="0"/>
              <a:t>University of Saskatchewan, Saskatoon, SK S7N 5E2, Canada</a:t>
            </a:r>
          </a:p>
          <a:p>
            <a:r>
              <a:rPr lang="en-US" altLang="ja-JP" sz="1600" b="1" i="1" dirty="0" smtClean="0"/>
              <a:t>University of Minnesota, Minneapolis, MN 55455, USA</a:t>
            </a:r>
          </a:p>
          <a:p>
            <a:r>
              <a:rPr lang="en-US" altLang="ja-JP" sz="1600" b="1" i="1" dirty="0" smtClean="0"/>
              <a:t>Gifu University, Gifu 501-1193, Japan</a:t>
            </a:r>
          </a:p>
          <a:p>
            <a:r>
              <a:rPr lang="en-US" altLang="ja-JP" sz="1600" b="1" i="1" dirty="0" smtClean="0"/>
              <a:t>Michigan State University, East Lansing, MI 48824, USA</a:t>
            </a:r>
          </a:p>
          <a:p>
            <a:r>
              <a:rPr lang="en-US" altLang="ja-JP" sz="1600" b="1" i="1" dirty="0" smtClean="0"/>
              <a:t>University of Connecticut, Storrs, CT 06269-3046, USA</a:t>
            </a:r>
          </a:p>
          <a:p>
            <a:r>
              <a:rPr lang="en-US" altLang="ja-JP" sz="1600" b="1" i="1" dirty="0" smtClean="0"/>
              <a:t>Joint Institute for Nuclear Research, RU-141980 </a:t>
            </a:r>
            <a:r>
              <a:rPr lang="en-US" altLang="ja-JP" sz="1600" b="1" i="1" dirty="0" err="1" smtClean="0"/>
              <a:t>Dubna</a:t>
            </a:r>
            <a:r>
              <a:rPr lang="en-US" altLang="ja-JP" sz="1600" b="1" i="1" dirty="0" smtClean="0"/>
              <a:t>, Russia</a:t>
            </a:r>
          </a:p>
          <a:p>
            <a:r>
              <a:rPr lang="en-US" altLang="ja-JP" sz="1600" b="1" i="1" dirty="0" smtClean="0"/>
              <a:t>National Chung Cheng University, Taiwan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50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000" b="1" dirty="0" smtClean="0"/>
              <a:t>Thank you</a:t>
            </a:r>
            <a:endParaRPr kumimoji="1" lang="ja-JP" altLang="en-US" sz="4000" b="1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51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52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コンテンツ プレースホルダ 7" descr="diagram.eps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10712" y="980728"/>
            <a:ext cx="8250932" cy="5877272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Autofit/>
          </a:bodyPr>
          <a:lstStyle/>
          <a:p>
            <a:r>
              <a:rPr kumimoji="1" lang="en-US" altLang="ja-JP" sz="3200" b="1" dirty="0" smtClean="0">
                <a:latin typeface="Symbol" pitchFamily="18" charset="2"/>
              </a:rPr>
              <a:t>s</a:t>
            </a:r>
            <a:r>
              <a:rPr kumimoji="1" lang="en-US" altLang="ja-JP" sz="3200" b="1" dirty="0" smtClean="0"/>
              <a:t>(</a:t>
            </a:r>
            <a:r>
              <a:rPr kumimoji="1" lang="en-US" altLang="ja-JP" sz="3200" b="1" dirty="0" smtClean="0">
                <a:latin typeface="Symbol" pitchFamily="18" charset="2"/>
              </a:rPr>
              <a:t>p</a:t>
            </a:r>
            <a:r>
              <a:rPr kumimoji="1" lang="en-US" altLang="ja-JP" sz="3200" b="1" baseline="30000" dirty="0" smtClean="0">
                <a:latin typeface="Symbol" pitchFamily="18" charset="2"/>
              </a:rPr>
              <a:t>+</a:t>
            </a:r>
            <a:r>
              <a:rPr kumimoji="1" lang="en-US" altLang="ja-JP" sz="3200" b="1" dirty="0" smtClean="0">
                <a:latin typeface="Symbol" pitchFamily="18" charset="2"/>
              </a:rPr>
              <a:t>D</a:t>
            </a:r>
            <a:r>
              <a:rPr kumimoji="1" lang="en-US" altLang="ja-JP" sz="3200" b="1" baseline="30000" dirty="0" smtClean="0">
                <a:latin typeface="Symbol" pitchFamily="18" charset="2"/>
              </a:rPr>
              <a:t>0</a:t>
            </a:r>
            <a:r>
              <a:rPr kumimoji="1" lang="en-US" altLang="ja-JP" sz="3200" b="1" dirty="0" smtClean="0"/>
              <a:t>)/</a:t>
            </a:r>
            <a:r>
              <a:rPr kumimoji="1" lang="en-US" altLang="ja-JP" sz="3200" b="1" dirty="0" smtClean="0">
                <a:latin typeface="Symbol" pitchFamily="18" charset="2"/>
              </a:rPr>
              <a:t>s</a:t>
            </a:r>
            <a:r>
              <a:rPr kumimoji="1" lang="en-US" altLang="ja-JP" sz="3200" b="1" dirty="0" smtClean="0"/>
              <a:t>(</a:t>
            </a:r>
            <a:r>
              <a:rPr kumimoji="1" lang="en-US" altLang="ja-JP" sz="3200" b="1" dirty="0" smtClean="0">
                <a:latin typeface="Symbol" pitchFamily="18" charset="2"/>
              </a:rPr>
              <a:t>p</a:t>
            </a:r>
            <a:r>
              <a:rPr kumimoji="1" lang="en-US" altLang="ja-JP" sz="3200" b="1" baseline="30000" dirty="0" smtClean="0">
                <a:latin typeface="Symbol" pitchFamily="18" charset="2"/>
              </a:rPr>
              <a:t>-</a:t>
            </a:r>
            <a:r>
              <a:rPr kumimoji="1" lang="en-US" altLang="ja-JP" sz="3200" b="1" dirty="0" smtClean="0">
                <a:latin typeface="Symbol" pitchFamily="18" charset="2"/>
              </a:rPr>
              <a:t>D</a:t>
            </a:r>
            <a:r>
              <a:rPr kumimoji="1" lang="en-US" altLang="ja-JP" sz="3200" b="1" baseline="30000" dirty="0" smtClean="0">
                <a:latin typeface="Symbol" pitchFamily="18" charset="2"/>
              </a:rPr>
              <a:t>++</a:t>
            </a:r>
            <a:r>
              <a:rPr kumimoji="1" lang="en-US" altLang="ja-JP" sz="3200" b="1" dirty="0" smtClean="0"/>
              <a:t>) ratio expected from </a:t>
            </a:r>
            <a:br>
              <a:rPr kumimoji="1" lang="en-US" altLang="ja-JP" sz="3200" b="1" dirty="0" smtClean="0"/>
            </a:br>
            <a:r>
              <a:rPr kumimoji="1" lang="en-US" altLang="ja-JP" sz="3200" b="1" dirty="0" err="1" smtClean="0"/>
              <a:t>Clebsch-Gordan</a:t>
            </a:r>
            <a:r>
              <a:rPr kumimoji="1" lang="en-US" altLang="ja-JP" sz="3200" b="1" dirty="0" smtClean="0"/>
              <a:t> coefficients</a:t>
            </a:r>
            <a:endParaRPr kumimoji="1" lang="ja-JP" altLang="en-US" sz="3200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004048" y="4293096"/>
            <a:ext cx="41483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i="1" dirty="0" smtClean="0">
                <a:solidFill>
                  <a:srgbClr val="FF0000"/>
                </a:solidFill>
              </a:rPr>
              <a:t>I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=1 (</a:t>
            </a:r>
            <a:r>
              <a:rPr kumimoji="1" lang="en-US" altLang="ja-JP" sz="2000" dirty="0" smtClean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 or</a:t>
            </a:r>
            <a:r>
              <a:rPr kumimoji="1" lang="en-US" altLang="ja-JP" sz="2000" dirty="0" smtClean="0">
                <a:solidFill>
                  <a:srgbClr val="FF0000"/>
                </a:solidFill>
                <a:latin typeface="Symbol" pitchFamily="18" charset="2"/>
              </a:rPr>
              <a:t> r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) exchange in the t-channel </a:t>
            </a:r>
          </a:p>
          <a:p>
            <a:r>
              <a:rPr lang="en-US" altLang="ja-JP" sz="2000" dirty="0" smtClean="0">
                <a:solidFill>
                  <a:srgbClr val="FF0000"/>
                </a:solidFill>
              </a:rPr>
              <a:t> should be dominant at forward </a:t>
            </a:r>
          </a:p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sz="2000" dirty="0" smtClean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 angles.</a:t>
            </a:r>
          </a:p>
          <a:p>
            <a:endParaRPr lang="en-US" altLang="ja-JP" sz="2000" dirty="0" smtClean="0">
              <a:solidFill>
                <a:srgbClr val="FF0000"/>
              </a:solidFill>
            </a:endParaRPr>
          </a:p>
          <a:p>
            <a:endParaRPr lang="en-US" altLang="ja-JP" sz="2000" dirty="0" smtClean="0">
              <a:solidFill>
                <a:srgbClr val="FF0000"/>
              </a:solidFill>
            </a:endParaRPr>
          </a:p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Deviation from 1/3 might suggest </a:t>
            </a:r>
          </a:p>
          <a:p>
            <a:r>
              <a:rPr lang="en-US" altLang="ja-JP" sz="2000" dirty="0" smtClean="0">
                <a:solidFill>
                  <a:srgbClr val="FF0000"/>
                </a:solidFill>
              </a:rPr>
              <a:t>  </a:t>
            </a:r>
            <a:r>
              <a:rPr lang="en-US" altLang="ja-JP" sz="2000" i="1" dirty="0" smtClean="0">
                <a:solidFill>
                  <a:srgbClr val="FF0000"/>
                </a:solidFill>
              </a:rPr>
              <a:t>I</a:t>
            </a:r>
            <a:r>
              <a:rPr lang="en-US" altLang="ja-JP" sz="2000" dirty="0" smtClean="0">
                <a:solidFill>
                  <a:srgbClr val="FF0000"/>
                </a:solidFill>
              </a:rPr>
              <a:t>=2 exotic meson exchange. 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 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 flipH="1" flipV="1">
            <a:off x="3635896" y="2204864"/>
            <a:ext cx="1512168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/>
          <p:nvPr/>
        </p:nvCxnSpPr>
        <p:spPr>
          <a:xfrm flipH="1" flipV="1">
            <a:off x="3635896" y="3501008"/>
            <a:ext cx="1368152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395536" y="980728"/>
            <a:ext cx="1296144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51520" y="548680"/>
            <a:ext cx="1422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Dominant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DC25-B44C-473B-A573-FF75E16CC49C}" type="slidenum">
              <a:rPr kumimoji="1" lang="ja-JP" altLang="en-US" smtClean="0"/>
              <a:pPr/>
              <a:t>53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11651</TotalTime>
  <Words>3307</Words>
  <Application>Microsoft Office PowerPoint</Application>
  <PresentationFormat>画面に合わせる (4:3)</PresentationFormat>
  <Paragraphs>707</Paragraphs>
  <Slides>53</Slides>
  <Notes>22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53</vt:i4>
      </vt:variant>
    </vt:vector>
  </HeadingPairs>
  <TitlesOfParts>
    <vt:vector size="54" baseType="lpstr">
      <vt:lpstr>Office テーマ</vt:lpstr>
      <vt:lpstr>Photoproduction of pD on the proton  at Eg=1.5-3 GeV, and  near future LEPS and LEPS2 experiments at SPring-8</vt:lpstr>
      <vt:lpstr>Super Photon ring ‐ ８ GeV</vt:lpstr>
      <vt:lpstr>SPring-8 beamline map</vt:lpstr>
      <vt:lpstr>LEPS facility LEPS experiment started in 2000</vt:lpstr>
      <vt:lpstr>スライド 5</vt:lpstr>
      <vt:lpstr>LEPS Physics Publications</vt:lpstr>
      <vt:lpstr>LEPS Physics Publications</vt:lpstr>
      <vt:lpstr>(A) f meson photoproduction on proton                      Reaction mechanism</vt:lpstr>
      <vt:lpstr>Theoretical prediction for  the gp     fp reaction A.I. Titov et al.  Phys. Rev. C58 (1998) 2429</vt:lpstr>
      <vt:lpstr>(A) f meson photoproduction on proton               　　 Invariant mass of K+K-</vt:lpstr>
      <vt:lpstr>(A) f meson photoproduction on proton                LEPS cross section data</vt:lpstr>
      <vt:lpstr>(A) f meson photoproduction on proton                Decay asymmetry of f meson</vt:lpstr>
      <vt:lpstr>(B) Strangeness photoproduction              Missing mass spectrum of p(g,K+)X</vt:lpstr>
      <vt:lpstr>(B,C) K, p, h meson photoproduction                    Physics motivation</vt:lpstr>
      <vt:lpstr>スライド 15</vt:lpstr>
      <vt:lpstr>スライド 16</vt:lpstr>
      <vt:lpstr>スライド 17</vt:lpstr>
      <vt:lpstr>Interference effect cannot explain the bump</vt:lpstr>
      <vt:lpstr> (D) Pentaquark (q+ uudds ) search                       Present status</vt:lpstr>
      <vt:lpstr> (D) Pentaquark (q+ uudds ) search                       Present status</vt:lpstr>
      <vt:lpstr>Step up of LEPS experiments</vt:lpstr>
      <vt:lpstr>Weak point         No charged pion data  </vt:lpstr>
      <vt:lpstr>スライド 23</vt:lpstr>
      <vt:lpstr>スライド 24</vt:lpstr>
      <vt:lpstr>Missing mass of  p( g, p )X </vt:lpstr>
      <vt:lpstr> ūu and d̄d productions </vt:lpstr>
      <vt:lpstr>SAPHIR data published in 2005</vt:lpstr>
      <vt:lpstr>Reaction mechanisms of pD reactions  at Eg=1.5-3.0 GeV </vt:lpstr>
      <vt:lpstr>High momentum p data taken in 2007</vt:lpstr>
      <vt:lpstr>Preliminary differential cross sections for p-D++ and p+D0</vt:lpstr>
      <vt:lpstr>Preliminary ratio   s(p+D0)/s(p-D++)</vt:lpstr>
      <vt:lpstr>If interference between p and r exists,  the ratio may be changed from 1/3</vt:lpstr>
      <vt:lpstr>Isospin=2 exotic meson exchange in the t-channel may increase the ratio   if it exists</vt:lpstr>
      <vt:lpstr>Comparison between LEPS and SLAC data</vt:lpstr>
      <vt:lpstr>Another explanation</vt:lpstr>
      <vt:lpstr>Photon beam asymmetry using linearly polarized g beams</vt:lpstr>
      <vt:lpstr>Preliminary photon beam asymmetry  for g p -&gt; p-D++ and g p -&gt; p+D0 reactions</vt:lpstr>
      <vt:lpstr>スライド 38</vt:lpstr>
      <vt:lpstr>スライド 39</vt:lpstr>
      <vt:lpstr>Polarized HD target</vt:lpstr>
      <vt:lpstr>Refrigerators used for polarized HD target</vt:lpstr>
      <vt:lpstr>Polarization degree of proton in HD</vt:lpstr>
      <vt:lpstr>Relaxation time of H polarization in the SPring-8 experimental condition</vt:lpstr>
      <vt:lpstr>LEPS2 beamline</vt:lpstr>
      <vt:lpstr>SPring-8 beamline map</vt:lpstr>
      <vt:lpstr>LEPS2 experiment hutch was constructed in 2011</vt:lpstr>
      <vt:lpstr>LEPS2 solenoid spectrometer system We will start commissioning runs in this year</vt:lpstr>
      <vt:lpstr>BNL-E949 spectrometer was transported to SPring-8</vt:lpstr>
      <vt:lpstr>Summary</vt:lpstr>
      <vt:lpstr>LEPS/LEPS2   collaboration </vt:lpstr>
      <vt:lpstr>Thank you</vt:lpstr>
      <vt:lpstr>スライド 52</vt:lpstr>
      <vt:lpstr>s(p+D0)/s(p-D++) ratio expected from  Clebsch-Gordan coefficients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Photoproduction for N* and related topics at LEPS/LEPS2</dc:title>
  <dc:creator>kohri</dc:creator>
  <cp:lastModifiedBy>kohri</cp:lastModifiedBy>
  <cp:revision>273</cp:revision>
  <dcterms:created xsi:type="dcterms:W3CDTF">2015-05-15T09:09:22Z</dcterms:created>
  <dcterms:modified xsi:type="dcterms:W3CDTF">2016-11-25T07:39:22Z</dcterms:modified>
</cp:coreProperties>
</file>